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777" r:id="rId2"/>
    <p:sldId id="1068" r:id="rId3"/>
    <p:sldId id="1069" r:id="rId4"/>
    <p:sldId id="1074" r:id="rId5"/>
    <p:sldId id="1075" r:id="rId6"/>
    <p:sldId id="996" r:id="rId7"/>
    <p:sldId id="941" r:id="rId8"/>
    <p:sldId id="942" r:id="rId9"/>
    <p:sldId id="946" r:id="rId10"/>
    <p:sldId id="999" r:id="rId11"/>
    <p:sldId id="948" r:id="rId12"/>
    <p:sldId id="950" r:id="rId13"/>
    <p:sldId id="951" r:id="rId14"/>
    <p:sldId id="952" r:id="rId15"/>
    <p:sldId id="953" r:id="rId16"/>
    <p:sldId id="1071" r:id="rId17"/>
    <p:sldId id="1081" r:id="rId18"/>
    <p:sldId id="1079" r:id="rId19"/>
    <p:sldId id="1080" r:id="rId20"/>
    <p:sldId id="1076" r:id="rId21"/>
    <p:sldId id="1001" r:id="rId22"/>
    <p:sldId id="1002" r:id="rId23"/>
    <p:sldId id="1055" r:id="rId24"/>
    <p:sldId id="1003" r:id="rId25"/>
    <p:sldId id="1057" r:id="rId26"/>
    <p:sldId id="1005" r:id="rId27"/>
    <p:sldId id="1006" r:id="rId28"/>
    <p:sldId id="1010" r:id="rId29"/>
    <p:sldId id="1082" r:id="rId30"/>
    <p:sldId id="1011" r:id="rId31"/>
    <p:sldId id="1083" r:id="rId32"/>
    <p:sldId id="1087" r:id="rId33"/>
    <p:sldId id="1088" r:id="rId34"/>
    <p:sldId id="1013" r:id="rId35"/>
    <p:sldId id="1014" r:id="rId36"/>
    <p:sldId id="1061" r:id="rId37"/>
    <p:sldId id="1062" r:id="rId38"/>
    <p:sldId id="1060" r:id="rId39"/>
    <p:sldId id="1066" r:id="rId40"/>
    <p:sldId id="1067" r:id="rId4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4" autoAdjust="0"/>
    <p:restoredTop sz="94095" autoAdjust="0"/>
  </p:normalViewPr>
  <p:slideViewPr>
    <p:cSldViewPr snapToGrid="0">
      <p:cViewPr>
        <p:scale>
          <a:sx n="100" d="100"/>
          <a:sy n="100" d="100"/>
        </p:scale>
        <p:origin x="-152" y="-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11/28/16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11/28/16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33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9B020-7A58-D846-ADAB-C74609168A9E}" type="slidenum">
              <a:rPr lang="en-GB"/>
              <a:pPr/>
              <a:t>35</a:t>
            </a:fld>
            <a:endParaRPr lang="en-GB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6AE4FD-6715-654C-829F-EE62BEC04CC1}" type="slidenum">
              <a:rPr lang="en-GB"/>
              <a:pPr/>
              <a:t>36</a:t>
            </a:fld>
            <a:endParaRPr lang="en-GB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3678C0-2BA1-E743-A782-AA509D06EBE6}" type="slidenum">
              <a:rPr lang="en-GB"/>
              <a:pPr/>
              <a:t>37</a:t>
            </a:fld>
            <a:endParaRPr lang="en-GB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1FCDB5-C291-9542-97EE-F50562A240C1}" type="slidenum">
              <a:rPr lang="en-GB"/>
              <a:pPr/>
              <a:t>38</a:t>
            </a:fld>
            <a:endParaRPr lang="en-GB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344C7-6EDE-604C-B817-F93776AAE2C0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6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E6E403-B95F-144E-A242-E4B4219B2A4D}" type="slidenum">
              <a:rPr lang="en-GB"/>
              <a:pPr/>
              <a:t>24</a:t>
            </a:fld>
            <a:endParaRPr lang="en-GB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FD486A-A790-384B-A9B5-69660C096A47}" type="slidenum">
              <a:rPr lang="en-GB"/>
              <a:pPr/>
              <a:t>26</a:t>
            </a:fld>
            <a:endParaRPr lang="en-GB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215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92F6CF-52DA-9C44-8E13-C272969DF9BF}" type="slidenum">
              <a:rPr lang="en-GB"/>
              <a:pPr/>
              <a:t>27</a:t>
            </a:fld>
            <a:endParaRPr lang="en-GB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02767" y="695134"/>
            <a:ext cx="4851027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0184" tIns="40092" rIns="80184" bIns="40092" anchor="ctr"/>
          <a:lstStyle/>
          <a:p>
            <a:endParaRPr lang="en-US"/>
          </a:p>
        </p:txBody>
      </p:sp>
      <p:sp>
        <p:nvSpPr>
          <p:cNvPr id="225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30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31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79794-F01C-D548-88BD-C92E6156D485}" type="slidenum">
              <a:rPr lang="en-GB"/>
              <a:pPr/>
              <a:t>32</a:t>
            </a:fld>
            <a:endParaRPr lang="en-GB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5325"/>
            <a:ext cx="6088063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230"/>
            <a:ext cx="5484960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MPI and </a:t>
            </a:r>
            <a:r>
              <a:rPr lang="en-US" sz="4000" dirty="0" err="1" smtClean="0"/>
              <a:t>OpenMP</a:t>
            </a:r>
            <a:r>
              <a:rPr lang="en-US" sz="4000" dirty="0">
                <a:ea typeface="ＭＳ Ｐゴシック" charset="0"/>
              </a:rPr>
              <a:t/>
            </a:r>
            <a:br>
              <a:rPr lang="en-US" sz="4000" dirty="0">
                <a:ea typeface="ＭＳ Ｐゴシック" charset="0"/>
              </a:rPr>
            </a:br>
            <a:r>
              <a:rPr lang="en-US" sz="4000" dirty="0">
                <a:ea typeface="ＭＳ Ｐゴシック" charset="0"/>
              </a:rPr>
              <a:t>(Lecture </a:t>
            </a:r>
            <a:r>
              <a:rPr lang="en-US" sz="4000" dirty="0" smtClean="0">
                <a:ea typeface="ＭＳ Ｐゴシック" charset="0"/>
              </a:rPr>
              <a:t>25,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November 19, 2016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Many parallel programs can be written using just these six functions, only two of which are non-trivial;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MPI_INIT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MPI_FINALIZE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MPI_COMM_SIZE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MPI_COMM_RANK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MPI_SEND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MPI_RECV</a:t>
            </a:r>
          </a:p>
        </p:txBody>
      </p:sp>
    </p:spTree>
    <p:extLst>
      <p:ext uri="{BB962C8B-B14F-4D97-AF65-F5344CB8AC3E}">
        <p14:creationId xmlns:p14="http://schemas.microsoft.com/office/powerpoint/2010/main" val="131910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8750"/>
            <a:ext cx="7861300" cy="3257550"/>
          </a:xfrm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>
              <a:solidFill>
                <a:schemeClr val="accent1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m</a:t>
            </a:r>
            <a:r>
              <a:rPr lang="en-US" sz="1800" dirty="0" smtClean="0">
                <a:latin typeface="Consolas"/>
                <a:cs typeface="Consolas"/>
              </a:rPr>
              <a:t>ain(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char** </a:t>
            </a:r>
            <a:r>
              <a:rPr lang="en-US" sz="1800" dirty="0" err="1" smtClean="0">
                <a:latin typeface="Consolas"/>
                <a:cs typeface="Consolas"/>
              </a:rPr>
              <a:t>argv</a:t>
            </a:r>
            <a:r>
              <a:rPr lang="en-US" sz="1800" dirty="0" smtClean="0">
                <a:latin typeface="Consolas"/>
                <a:cs typeface="Consolas"/>
              </a:rPr>
              <a:t>) 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nsolas"/>
                <a:cs typeface="Consolas"/>
              </a:rPr>
              <a:t>{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/* main part of the program */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/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* Use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MPI function call depend on your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data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* partitioning 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and the parallelization architecture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*/</a:t>
            </a:r>
            <a:endParaRPr lang="en-US" sz="1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3D84C7"/>
                </a:solidFill>
                <a:latin typeface="Consolas"/>
                <a:cs typeface="Consolas"/>
              </a:rPr>
              <a:t>    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00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7404100" cy="3094037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“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ja-JP" altLang="en-US" sz="1800" b="1" dirty="0">
                <a:solidFill>
                  <a:srgbClr val="3D84C7"/>
                </a:solidFill>
                <a:latin typeface="Consolas"/>
                <a:cs typeface="Consolas"/>
              </a:rPr>
              <a:t>”</a:t>
            </a:r>
            <a:endParaRPr lang="en-US" sz="1800" b="1" dirty="0">
              <a:solidFill>
                <a:srgbClr val="3D84C7"/>
              </a:solidFill>
              <a:latin typeface="Consolas"/>
              <a:cs typeface="Consolas"/>
            </a:endParaRP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 lvl="1"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i="1" dirty="0" err="1">
                <a:solidFill>
                  <a:schemeClr val="tx1"/>
                </a:solidFill>
                <a:latin typeface="Consolas"/>
                <a:cs typeface="Consolas"/>
              </a:rPr>
              <a:t>printf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“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Hello, world!\n</a:t>
            </a:r>
            <a:r>
              <a:rPr lang="ja-JP" alt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”</a:t>
            </a:r>
            <a:r>
              <a:rPr lang="en-US" sz="1800" b="1" i="1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();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smtClean="0">
                <a:latin typeface="Consolas"/>
                <a:cs typeface="Consolas"/>
              </a:rPr>
              <a:t>return </a:t>
            </a:r>
            <a:r>
              <a:rPr lang="en-US" sz="1800" dirty="0">
                <a:latin typeface="Consolas"/>
                <a:cs typeface="Consolas"/>
              </a:rPr>
              <a:t>0;</a:t>
            </a:r>
          </a:p>
          <a:p>
            <a:pPr lvl="1"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044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(C)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312863"/>
            <a:ext cx="8850312" cy="353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onsolas"/>
                <a:cs typeface="Consolas"/>
              </a:rPr>
              <a:t>#include </a:t>
            </a:r>
            <a:r>
              <a:rPr lang="ja-JP" altLang="en-US" sz="2200" dirty="0">
                <a:latin typeface="Consolas"/>
                <a:cs typeface="Consolas"/>
              </a:rPr>
              <a:t>“</a:t>
            </a:r>
            <a:r>
              <a:rPr lang="en-US" sz="2200" dirty="0" err="1">
                <a:latin typeface="Consolas"/>
                <a:cs typeface="Consolas"/>
              </a:rPr>
              <a:t>mpi.h</a:t>
            </a:r>
            <a:r>
              <a:rPr lang="ja-JP" altLang="en-US" sz="2200" dirty="0">
                <a:latin typeface="Consolas"/>
                <a:cs typeface="Consolas"/>
              </a:rPr>
              <a:t>”</a:t>
            </a:r>
            <a:r>
              <a:rPr lang="en-US" sz="2200" dirty="0"/>
              <a:t> </a:t>
            </a:r>
            <a:r>
              <a:rPr lang="en-US" dirty="0"/>
              <a:t>provides basic MPI definitions and types.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MPI_Init</a:t>
            </a:r>
            <a:r>
              <a:rPr lang="en-US" dirty="0"/>
              <a:t> starts MPI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err="1"/>
              <a:t>MPI_Finalize</a:t>
            </a:r>
            <a:r>
              <a:rPr lang="en-US" dirty="0"/>
              <a:t> exits MPI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Non-MPI routines are local; this “</a:t>
            </a:r>
            <a:r>
              <a:rPr lang="en-US" dirty="0" err="1" smtClean="0"/>
              <a:t>printf</a:t>
            </a:r>
            <a:r>
              <a:rPr lang="en-US" dirty="0" smtClean="0"/>
              <a:t>” run on each process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MPI functions return error codes or MPI_SUCCESS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0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By default, an error causes all processes to </a:t>
            </a:r>
            <a:r>
              <a:rPr lang="en-US" sz="2600" dirty="0" smtClean="0"/>
              <a:t>abort</a:t>
            </a:r>
            <a:endParaRPr lang="en-US" sz="2600" dirty="0"/>
          </a:p>
          <a:p>
            <a:pPr lvl="3"/>
            <a:endParaRPr lang="en-US" dirty="0"/>
          </a:p>
          <a:p>
            <a:r>
              <a:rPr lang="en-US" sz="2600" dirty="0"/>
              <a:t>The user can have his/her own error handling </a:t>
            </a:r>
            <a:r>
              <a:rPr lang="en-US" sz="2600" dirty="0" smtClean="0"/>
              <a:t>routines</a:t>
            </a:r>
            <a:endParaRPr lang="en-US" sz="2600" dirty="0"/>
          </a:p>
          <a:p>
            <a:pPr lvl="2"/>
            <a:endParaRPr lang="en-US" dirty="0"/>
          </a:p>
          <a:p>
            <a:r>
              <a:rPr lang="en-US" sz="2600" dirty="0"/>
              <a:t>Some custom error handlers are available for downloading from the </a:t>
            </a:r>
            <a:r>
              <a:rPr lang="en-US" sz="2600" dirty="0" smtClean="0"/>
              <a:t>net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0270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rtl="1">
              <a:buSzTx/>
              <a:buFont typeface="Wingdings" charset="0"/>
              <a:buNone/>
            </a:pPr>
            <a:r>
              <a:rPr lang="en-US" sz="1800" b="1" dirty="0" smtClean="0">
                <a:solidFill>
                  <a:srgbClr val="3D84C7"/>
                </a:solidFill>
                <a:latin typeface="Consolas"/>
                <a:cs typeface="Consolas"/>
              </a:rPr>
              <a:t>#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include &lt;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cs typeface="Consolas"/>
              </a:rPr>
              <a:t>mpi.h</a:t>
            </a:r>
            <a:r>
              <a:rPr lang="en-US" sz="1800" b="1" dirty="0">
                <a:solidFill>
                  <a:srgbClr val="3D84C7"/>
                </a:solidFill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#include &lt;</a:t>
            </a:r>
            <a:r>
              <a:rPr lang="en-US" sz="1800" dirty="0" err="1">
                <a:latin typeface="Consolas"/>
                <a:cs typeface="Consolas"/>
              </a:rPr>
              <a:t>stdio.h</a:t>
            </a:r>
            <a:r>
              <a:rPr lang="en-US" sz="1800" dirty="0">
                <a:latin typeface="Consolas"/>
                <a:cs typeface="Consolas"/>
              </a:rPr>
              <a:t>&gt;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main(</a:t>
            </a:r>
            <a:r>
              <a:rPr lang="en-US" sz="1800" dirty="0" err="1">
                <a:latin typeface="Consolas"/>
                <a:cs typeface="Consolas"/>
              </a:rPr>
              <a:t>int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argc</a:t>
            </a:r>
            <a:r>
              <a:rPr lang="en-US" sz="1800" dirty="0">
                <a:latin typeface="Consolas"/>
                <a:cs typeface="Consolas"/>
              </a:rPr>
              <a:t>, char *</a:t>
            </a:r>
            <a:r>
              <a:rPr lang="en-US" sz="1800" dirty="0" err="1">
                <a:latin typeface="Consolas"/>
                <a:cs typeface="Consolas"/>
              </a:rPr>
              <a:t>argv</a:t>
            </a:r>
            <a:r>
              <a:rPr lang="en-US" sz="1800" dirty="0">
                <a:latin typeface="Consolas"/>
                <a:cs typeface="Consolas"/>
              </a:rPr>
              <a:t>[])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>
                <a:latin typeface="Consolas"/>
                <a:ea typeface="ＭＳ Ｐゴシック" charset="0"/>
                <a:cs typeface="Consolas"/>
              </a:rPr>
              <a:t>int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 rank, size; 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MPI_Init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argc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, &amp;</a:t>
            </a: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argv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rank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of this process in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MPI_Comm_rank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(MPI_COMM_WORLD, &amp;rank);</a:t>
            </a:r>
          </a:p>
          <a:p>
            <a:pPr lvl="1">
              <a:buSzTx/>
              <a:buNone/>
            </a:pP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/* </a:t>
            </a:r>
            <a:r>
              <a:rPr lang="en-US" sz="1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get the size of the group associates to the communicator </a:t>
            </a:r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ＭＳ Ｐゴシック" charset="0"/>
                <a:cs typeface="Consolas"/>
              </a:rPr>
              <a:t>*/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MPI_Comm_size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MPI_COMM_WORLD, </a:t>
            </a:r>
            <a:r>
              <a:rPr lang="en-US" sz="1800" b="1" dirty="0" smtClean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&amp;size);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 err="1" smtClean="0">
                <a:latin typeface="Consolas"/>
                <a:ea typeface="ＭＳ Ｐゴシック" charset="0"/>
                <a:cs typeface="Consolas"/>
              </a:rPr>
              <a:t>printf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("I am %d of %d\n", </a:t>
            </a:r>
            <a:r>
              <a:rPr lang="en-US" sz="1800" dirty="0" smtClean="0">
                <a:latin typeface="Consolas"/>
                <a:ea typeface="ＭＳ Ｐゴシック" charset="0"/>
                <a:cs typeface="Consolas"/>
              </a:rPr>
              <a:t>rank, size)</a:t>
            </a:r>
            <a:r>
              <a:rPr lang="en-US" sz="1800" dirty="0">
                <a:latin typeface="Consolas"/>
                <a:ea typeface="ＭＳ Ｐゴシック" charset="0"/>
                <a:cs typeface="Consolas"/>
              </a:rPr>
              <a:t>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b="1" dirty="0" err="1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MPI_Finalize</a:t>
            </a:r>
            <a:r>
              <a:rPr lang="en-US" sz="1800" b="1" dirty="0">
                <a:solidFill>
                  <a:srgbClr val="3D84C7"/>
                </a:solidFill>
                <a:latin typeface="Consolas"/>
                <a:ea typeface="ＭＳ Ｐゴシック" charset="0"/>
                <a:cs typeface="Consolas"/>
              </a:rPr>
              <a:t>();</a:t>
            </a:r>
          </a:p>
          <a:p>
            <a:pPr lvl="1">
              <a:buSzTx/>
              <a:buFont typeface="Wingdings" charset="0"/>
              <a:buNone/>
            </a:pPr>
            <a:r>
              <a:rPr lang="en-US" sz="1800" dirty="0">
                <a:latin typeface="Consolas"/>
                <a:ea typeface="ＭＳ Ｐゴシック" charset="0"/>
                <a:cs typeface="Consolas"/>
              </a:rPr>
              <a:t>return 0;</a:t>
            </a:r>
          </a:p>
          <a:p>
            <a:pPr>
              <a:buSzTx/>
              <a:buFont typeface="Wingdings" charset="0"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89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Hello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850312" cy="3657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600" i="1" dirty="0" smtClean="0">
                <a:latin typeface="Consolas"/>
                <a:cs typeface="Consolas"/>
              </a:rPr>
              <a:t>/* </a:t>
            </a:r>
            <a:r>
              <a:rPr lang="en-US" sz="1600" i="1" dirty="0">
                <a:latin typeface="Consolas"/>
                <a:cs typeface="Consolas"/>
              </a:rPr>
              <a:t>Find out rank, size </a:t>
            </a:r>
            <a:r>
              <a:rPr lang="en-US" sz="1600" i="1" dirty="0" smtClean="0">
                <a:latin typeface="Consolas"/>
                <a:cs typeface="Consolas"/>
              </a:rPr>
              <a:t>*/</a:t>
            </a: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world_rank</a:t>
            </a:r>
            <a:r>
              <a:rPr lang="en-US" sz="1600" dirty="0" smtClean="0">
                <a:latin typeface="Consolas"/>
                <a:cs typeface="Consolas"/>
              </a:rPr>
              <a:t>, size; </a:t>
            </a: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world_rank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MPI_Comm_size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(MPI_COMM_WORLD, &amp;</a:t>
            </a:r>
            <a:r>
              <a:rPr lang="en-US" sz="1600" b="1" dirty="0" err="1">
                <a:solidFill>
                  <a:srgbClr val="3D84C7"/>
                </a:solidFill>
                <a:latin typeface="Consolas"/>
                <a:cs typeface="Consolas"/>
              </a:rPr>
              <a:t>world_size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); </a:t>
            </a:r>
            <a:endParaRPr lang="en-US" sz="1600" b="1" dirty="0" smtClean="0">
              <a:solidFill>
                <a:srgbClr val="3D84C7"/>
              </a:solidFill>
              <a:latin typeface="Consolas"/>
              <a:cs typeface="Consolas"/>
            </a:endParaRPr>
          </a:p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number;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0)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number </a:t>
            </a:r>
            <a:r>
              <a:rPr lang="en-US" sz="1600" dirty="0">
                <a:latin typeface="Consolas"/>
                <a:cs typeface="Consolas"/>
              </a:rPr>
              <a:t>= -1;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MPI_Send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1, 0, MPI_COMM_WORLD);</a:t>
            </a:r>
            <a:r>
              <a:rPr lang="en-US" sz="1600" dirty="0">
                <a:latin typeface="Consolas"/>
                <a:cs typeface="Consolas"/>
              </a:rPr>
              <a:t>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 else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world_rank</a:t>
            </a:r>
            <a:r>
              <a:rPr lang="en-US" sz="1600" dirty="0">
                <a:latin typeface="Consolas"/>
                <a:cs typeface="Consolas"/>
              </a:rPr>
              <a:t> == 1) {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 smtClean="0">
                <a:solidFill>
                  <a:srgbClr val="3D84C7"/>
                </a:solidFill>
                <a:latin typeface="Consolas"/>
                <a:cs typeface="Consolas"/>
              </a:rPr>
              <a:t>MPI_Recv</a:t>
            </a:r>
            <a:r>
              <a:rPr lang="en-US" sz="1600" b="1" dirty="0">
                <a:solidFill>
                  <a:srgbClr val="3D84C7"/>
                </a:solidFill>
                <a:latin typeface="Consolas"/>
                <a:cs typeface="Consolas"/>
              </a:rPr>
              <a:t>(&amp;number, 1, MPI_INT, 0, 0, MPI_COMM_WORLD, MPI_STATUS_IGNORE)</a:t>
            </a:r>
            <a:r>
              <a:rPr lang="en-US" sz="1600" b="1" dirty="0" smtClean="0">
                <a:solidFill>
                  <a:srgbClr val="3D84C7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>
                <a:latin typeface="Consolas"/>
                <a:cs typeface="Consolas"/>
              </a:rPr>
              <a:t>("Process 1 received number %d from process 0\n", number);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378200" y="2006600"/>
            <a:ext cx="1562100" cy="736600"/>
          </a:xfrm>
          <a:prstGeom prst="wedgeRoundRectCallout">
            <a:avLst>
              <a:gd name="adj1" fmla="val -17096"/>
              <a:gd name="adj2" fmla="val 10732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destination 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59500" y="2336800"/>
            <a:ext cx="1930400" cy="736600"/>
          </a:xfrm>
          <a:prstGeom prst="wedgeRoundRectCallout">
            <a:avLst>
              <a:gd name="adj1" fmla="val -78564"/>
              <a:gd name="adj2" fmla="val 67672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Default communicator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13400" y="1358900"/>
            <a:ext cx="1828800" cy="736600"/>
          </a:xfrm>
          <a:prstGeom prst="wedgeRoundRectCallout">
            <a:avLst>
              <a:gd name="adj1" fmla="val -123058"/>
              <a:gd name="adj2" fmla="val 19870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Tag to identify message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89100" y="1765300"/>
            <a:ext cx="1562100" cy="736600"/>
          </a:xfrm>
          <a:prstGeom prst="wedgeRoundRectCallout">
            <a:avLst>
              <a:gd name="adj1" fmla="val 7294"/>
              <a:gd name="adj2" fmla="val 136637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Number of elements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52900" y="41148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Rank of source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985000" y="4127500"/>
            <a:ext cx="1562100" cy="736600"/>
          </a:xfrm>
          <a:prstGeom prst="wedgeRoundRectCallout">
            <a:avLst>
              <a:gd name="adj1" fmla="val -60185"/>
              <a:gd name="adj2" fmla="val -6853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 Light"/>
                <a:cs typeface="Helvetica Neue Light"/>
              </a:rPr>
              <a:t>S</a:t>
            </a:r>
            <a:r>
              <a:rPr lang="en-US" dirty="0" smtClean="0">
                <a:latin typeface="Helvetica Neue Light"/>
                <a:cs typeface="Helvetica Neue Light"/>
              </a:rPr>
              <a:t>tatus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99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functions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95837" cy="3394075"/>
          </a:xfrm>
        </p:spPr>
        <p:txBody>
          <a:bodyPr/>
          <a:lstStyle/>
          <a:p>
            <a:r>
              <a:rPr lang="en-US" dirty="0" err="1" smtClean="0">
                <a:latin typeface="Helvetica Neue "/>
                <a:cs typeface="Helvetica Neue "/>
              </a:rPr>
              <a:t>MPI_Bcast</a:t>
            </a:r>
            <a:r>
              <a:rPr lang="en-US" dirty="0" smtClean="0"/>
              <a:t>: send same piece of data to all processes in the group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latin typeface="Helvetica Neue"/>
                <a:cs typeface="Helvetica Neue"/>
              </a:rPr>
              <a:t>MPI_Scatter</a:t>
            </a:r>
            <a:r>
              <a:rPr lang="en-US" dirty="0" smtClean="0"/>
              <a:t>: send different pieces of an array to different processes (i.e., partition an array across processes)</a:t>
            </a:r>
            <a:endParaRPr lang="en-US" dirty="0"/>
          </a:p>
        </p:txBody>
      </p:sp>
      <p:pic>
        <p:nvPicPr>
          <p:cNvPr id="4" name="Picture 3" descr="Screen Shot 2016-11-21 at 9.38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041400"/>
            <a:ext cx="3289871" cy="368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646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43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162050"/>
            <a:ext cx="3822700" cy="2016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948237" cy="3394075"/>
          </a:xfrm>
        </p:spPr>
        <p:txBody>
          <a:bodyPr/>
          <a:lstStyle/>
          <a:p>
            <a:r>
              <a:rPr lang="en-US" dirty="0" err="1" smtClean="0">
                <a:latin typeface="Helvetica Neue"/>
                <a:cs typeface="Helvetica Neue"/>
              </a:rPr>
              <a:t>MPI_Gather</a:t>
            </a:r>
            <a:r>
              <a:rPr lang="en-US" dirty="0"/>
              <a:t>: </a:t>
            </a:r>
            <a:r>
              <a:rPr lang="en-US" dirty="0" smtClean="0"/>
              <a:t>take </a:t>
            </a:r>
            <a:r>
              <a:rPr lang="en-US" dirty="0"/>
              <a:t>elements from many processes and gathers them to one single </a:t>
            </a:r>
            <a:r>
              <a:rPr lang="en-US" dirty="0" smtClean="0"/>
              <a:t>process </a:t>
            </a:r>
          </a:p>
          <a:p>
            <a:pPr lvl="1"/>
            <a:r>
              <a:rPr lang="en-US" dirty="0" smtClean="0"/>
              <a:t>E.g., parallel sorting, searching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607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1-21 at 9.53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16" y="876299"/>
            <a:ext cx="4540784" cy="2057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functions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4706937" cy="33940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Helvetica Neue "/>
                <a:cs typeface="Helvetica Neue "/>
              </a:rPr>
              <a:t>MPI_Reduce</a:t>
            </a:r>
            <a:r>
              <a:rPr lang="en-US" dirty="0"/>
              <a:t>: takes an array of input elements on each process and returns an array of output elements to the root </a:t>
            </a:r>
            <a:r>
              <a:rPr lang="en-US" dirty="0" smtClean="0"/>
              <a:t>process given a </a:t>
            </a:r>
            <a:r>
              <a:rPr lang="en-US" dirty="0" smtClean="0">
                <a:solidFill>
                  <a:srgbClr val="FF6600"/>
                </a:solidFill>
              </a:rPr>
              <a:t>specified operation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MPI_Allreduce</a:t>
            </a:r>
            <a:r>
              <a:rPr lang="en-US" dirty="0" smtClean="0">
                <a:solidFill>
                  <a:schemeClr val="tx1"/>
                </a:solidFill>
              </a:rPr>
              <a:t>: Like </a:t>
            </a:r>
            <a:r>
              <a:rPr lang="en-US" dirty="0" err="1" smtClean="0">
                <a:solidFill>
                  <a:schemeClr val="tx1"/>
                </a:solidFill>
              </a:rPr>
              <a:t>MPI_Reduce</a:t>
            </a:r>
            <a:r>
              <a:rPr lang="en-US" dirty="0" smtClean="0">
                <a:solidFill>
                  <a:schemeClr val="tx1"/>
                </a:solidFill>
              </a:rPr>
              <a:t> but distribute results to all processes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6-11-21 at 9.55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80" y="2743200"/>
            <a:ext cx="445502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8566" y="4775200"/>
            <a:ext cx="486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 Light"/>
                <a:cs typeface="Helvetica Neue Light"/>
              </a:rPr>
              <a:t>From: http</a:t>
            </a:r>
            <a:r>
              <a:rPr lang="en-US" sz="1200" dirty="0">
                <a:latin typeface="Helvetica Neue Light"/>
                <a:cs typeface="Helvetica Neue Light"/>
              </a:rPr>
              <a:t>://</a:t>
            </a:r>
            <a:r>
              <a:rPr lang="en-US" sz="1200" dirty="0" err="1">
                <a:latin typeface="Helvetica Neue Light"/>
                <a:cs typeface="Helvetica Neue Light"/>
              </a:rPr>
              <a:t>mpitutorial.com</a:t>
            </a:r>
            <a:r>
              <a:rPr lang="en-US" sz="1200" dirty="0">
                <a:latin typeface="Helvetica Neue Light"/>
                <a:cs typeface="Helvetica Neue Light"/>
              </a:rPr>
              <a:t>/tutorials/</a:t>
            </a:r>
            <a:r>
              <a:rPr lang="en-US" sz="1200" dirty="0" err="1">
                <a:latin typeface="Helvetica Neue Light"/>
                <a:cs typeface="Helvetica Neue Light"/>
              </a:rPr>
              <a:t>mpi</a:t>
            </a:r>
            <a:r>
              <a:rPr lang="en-US" sz="1200" dirty="0">
                <a:latin typeface="Helvetica Neue Light"/>
                <a:cs typeface="Helvetica Neue Light"/>
              </a:rPr>
              <a:t>-scatter-gather-and-</a:t>
            </a:r>
            <a:r>
              <a:rPr lang="en-US" sz="1200" dirty="0" err="1">
                <a:latin typeface="Helvetica Neue Light"/>
                <a:cs typeface="Helvetica Neue Light"/>
              </a:rPr>
              <a:t>allgather</a:t>
            </a:r>
            <a:r>
              <a:rPr lang="en-US" sz="1200" dirty="0">
                <a:latin typeface="Helvetica Neue Light"/>
                <a:cs typeface="Helvetica Neue Ligh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001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vs. Shared memory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9863" y="2933700"/>
            <a:ext cx="4231449" cy="19177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Message passing</a:t>
            </a:r>
            <a:r>
              <a:rPr lang="en-US" dirty="0" smtClean="0"/>
              <a:t>: exchange data explicitly via IPC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 developers define protocol and exchanging </a:t>
            </a:r>
            <a:r>
              <a:rPr lang="en-US" smtClean="0"/>
              <a:t>format, number </a:t>
            </a:r>
            <a:r>
              <a:rPr lang="en-US" dirty="0" smtClean="0"/>
              <a:t>of participants, and each exchange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0768" y="2921000"/>
            <a:ext cx="4399407" cy="1879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Shared memory</a:t>
            </a:r>
            <a:r>
              <a:rPr lang="en-US" dirty="0" smtClean="0"/>
              <a:t>: all multiple processes to share data via memory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Applications must locate and and map shared memory regions to exchange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12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3081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2700" y="13589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82900" y="9779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2700" y="14224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198120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479800" y="17780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003300" y="2406650"/>
            <a:ext cx="2286000" cy="323850"/>
          </a:xfrm>
          <a:custGeom>
            <a:avLst/>
            <a:gdLst>
              <a:gd name="connsiteX0" fmla="*/ 0 w 2286000"/>
              <a:gd name="connsiteY0" fmla="*/ 0 h 323850"/>
              <a:gd name="connsiteX1" fmla="*/ 0 w 2286000"/>
              <a:gd name="connsiteY1" fmla="*/ 323850 h 323850"/>
              <a:gd name="connsiteX2" fmla="*/ 2286000 w 2286000"/>
              <a:gd name="connsiteY2" fmla="*/ 317500 h 323850"/>
              <a:gd name="connsiteX3" fmla="*/ 2286000 w 2286000"/>
              <a:gd name="connsiteY3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23850">
                <a:moveTo>
                  <a:pt x="0" y="0"/>
                </a:moveTo>
                <a:lnTo>
                  <a:pt x="0" y="323850"/>
                </a:lnTo>
                <a:lnTo>
                  <a:pt x="2286000" y="317500"/>
                </a:lnTo>
                <a:lnTo>
                  <a:pt x="2286000" y="0"/>
                </a:lnTo>
              </a:path>
            </a:pathLst>
          </a:cu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841500" y="2381250"/>
            <a:ext cx="571500" cy="304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MSG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550" y="2419350"/>
            <a:ext cx="54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IPC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022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32400" y="9525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22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s</a:t>
            </a:r>
            <a:r>
              <a:rPr lang="en-US" sz="1600" dirty="0" smtClean="0">
                <a:latin typeface="Consolas"/>
                <a:cs typeface="Consolas"/>
              </a:rPr>
              <a:t>end(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2451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73900" y="1346200"/>
            <a:ext cx="1333500" cy="1054100"/>
          </a:xfrm>
          <a:prstGeom prst="rect">
            <a:avLst/>
          </a:prstGeom>
          <a:solidFill>
            <a:schemeClr val="bg1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4100" y="965200"/>
            <a:ext cx="74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Client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3900" y="1409700"/>
            <a:ext cx="119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recv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msg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43600" y="2006600"/>
            <a:ext cx="1816100" cy="685800"/>
          </a:xfrm>
          <a:prstGeom prst="rect">
            <a:avLst/>
          </a:prstGeom>
          <a:solidFill>
            <a:srgbClr val="FFE0B6"/>
          </a:solidFill>
          <a:ln>
            <a:solidFill>
              <a:srgbClr val="2626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Shared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cs typeface="Consolas"/>
              </a:rPr>
              <a:t>Memory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8001000" y="1765300"/>
            <a:ext cx="152400" cy="571500"/>
          </a:xfrm>
          <a:custGeom>
            <a:avLst/>
            <a:gdLst>
              <a:gd name="connsiteX0" fmla="*/ 0 w 241300"/>
              <a:gd name="connsiteY0" fmla="*/ 0 h 914400"/>
              <a:gd name="connsiteX1" fmla="*/ 165100 w 241300"/>
              <a:gd name="connsiteY1" fmla="*/ 203200 h 914400"/>
              <a:gd name="connsiteX2" fmla="*/ 12700 w 241300"/>
              <a:gd name="connsiteY2" fmla="*/ 355600 h 914400"/>
              <a:gd name="connsiteX3" fmla="*/ 203200 w 241300"/>
              <a:gd name="connsiteY3" fmla="*/ 520700 h 914400"/>
              <a:gd name="connsiteX4" fmla="*/ 25400 w 241300"/>
              <a:gd name="connsiteY4" fmla="*/ 736600 h 914400"/>
              <a:gd name="connsiteX5" fmla="*/ 241300 w 24130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300" h="914400">
                <a:moveTo>
                  <a:pt x="0" y="0"/>
                </a:moveTo>
                <a:lnTo>
                  <a:pt x="165100" y="203200"/>
                </a:lnTo>
                <a:lnTo>
                  <a:pt x="12700" y="355600"/>
                </a:lnTo>
                <a:lnTo>
                  <a:pt x="203200" y="520700"/>
                </a:lnTo>
                <a:lnTo>
                  <a:pt x="25400" y="736600"/>
                </a:lnTo>
                <a:lnTo>
                  <a:pt x="241300" y="91440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73248" y="1126729"/>
            <a:ext cx="9852" cy="3445271"/>
          </a:xfrm>
          <a:prstGeom prst="line">
            <a:avLst/>
          </a:prstGeom>
          <a:ln w="127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8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0"/>
            <a:ext cx="8850312" cy="3822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Gives full control to programmer</a:t>
            </a:r>
          </a:p>
          <a:p>
            <a:pPr lvl="1"/>
            <a:r>
              <a:rPr lang="en-US" dirty="0" smtClean="0"/>
              <a:t>Exposes number of processes</a:t>
            </a:r>
          </a:p>
          <a:p>
            <a:pPr lvl="1"/>
            <a:r>
              <a:rPr lang="en-US" dirty="0" smtClean="0"/>
              <a:t>Communication is explicit, driven by the program</a:t>
            </a:r>
            <a:endParaRPr lang="en-US" dirty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Long running processes</a:t>
            </a:r>
          </a:p>
          <a:p>
            <a:pPr lvl="1"/>
            <a:r>
              <a:rPr lang="en-US" dirty="0" smtClean="0"/>
              <a:t>Homogeneous (same performance) processors</a:t>
            </a:r>
          </a:p>
          <a:p>
            <a:r>
              <a:rPr lang="en-US" dirty="0" smtClean="0"/>
              <a:t>Little support for failures, no straggler mitigation</a:t>
            </a:r>
          </a:p>
          <a:p>
            <a:pPr lvl="3"/>
            <a:endParaRPr lang="en-US" dirty="0" smtClean="0"/>
          </a:p>
          <a:p>
            <a:r>
              <a:rPr lang="en-US" dirty="0" smtClean="0">
                <a:latin typeface="Helvetica Neue"/>
                <a:cs typeface="Helvetica Neue"/>
              </a:rPr>
              <a:t>Summary</a:t>
            </a:r>
            <a:r>
              <a:rPr lang="en-US" dirty="0" smtClean="0"/>
              <a:t>: achieve high performance by hand-optimizing jobs but requires experts to do so, and little support for fault tolerance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2035175"/>
            <a:ext cx="8850312" cy="857250"/>
          </a:xfrm>
        </p:spPr>
        <p:txBody>
          <a:bodyPr/>
          <a:lstStyle/>
          <a:p>
            <a:pPr algn="ctr"/>
            <a:r>
              <a:rPr lang="en-US" sz="3600" dirty="0" err="1" smtClean="0"/>
              <a:t>OpenMP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83125" y="4165600"/>
            <a:ext cx="5820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Based on </a:t>
            </a:r>
            <a:r>
              <a:rPr lang="en-US" sz="1400" dirty="0">
                <a:latin typeface="Helvetica Neue Light"/>
                <a:cs typeface="Helvetica Neue Light"/>
              </a:rPr>
              <a:t>the </a:t>
            </a:r>
            <a:r>
              <a:rPr lang="en-US" sz="1400" dirty="0" smtClean="0">
                <a:latin typeface="Helvetica Neue Light"/>
                <a:cs typeface="Helvetica Neue Light"/>
              </a:rPr>
              <a:t>“Introduction to </a:t>
            </a:r>
            <a:r>
              <a:rPr lang="en-US" sz="1400" dirty="0" err="1" smtClean="0">
                <a:latin typeface="Helvetica Neue Light"/>
                <a:cs typeface="Helvetica Neue Light"/>
              </a:rPr>
              <a:t>OpenMP</a:t>
            </a:r>
            <a:r>
              <a:rPr lang="en-US" sz="1400" dirty="0" smtClean="0">
                <a:latin typeface="Helvetica Neue Light"/>
                <a:cs typeface="Helvetica Neue Light"/>
              </a:rPr>
              <a:t>” presentation: </a:t>
            </a:r>
          </a:p>
          <a:p>
            <a:pPr algn="ctr"/>
            <a:r>
              <a:rPr lang="en-US" sz="1400" dirty="0">
                <a:latin typeface="Helvetica Neue Light"/>
                <a:cs typeface="Helvetica Neue Light"/>
              </a:rPr>
              <a:t>(</a:t>
            </a:r>
            <a:r>
              <a:rPr lang="en-US" sz="1400" dirty="0" err="1" smtClean="0">
                <a:latin typeface="Helvetica Neue Light"/>
                <a:cs typeface="Helvetica Neue Light"/>
              </a:rPr>
              <a:t>webcourse.cs.technion.ac.il</a:t>
            </a:r>
            <a:r>
              <a:rPr lang="en-US" sz="1400" dirty="0">
                <a:latin typeface="Helvetica Neue Light"/>
                <a:cs typeface="Helvetica Neue Light"/>
              </a:rPr>
              <a:t>/236370/Winter2009.../</a:t>
            </a:r>
            <a:r>
              <a:rPr lang="en-US" sz="1400" dirty="0" err="1" smtClean="0">
                <a:latin typeface="Helvetica Neue Light"/>
                <a:cs typeface="Helvetica Neue Light"/>
              </a:rPr>
              <a:t>OpenMPLecture.ppt</a:t>
            </a:r>
            <a:r>
              <a:rPr lang="en-US" sz="1400" dirty="0">
                <a:latin typeface="Helvetica Neue Light"/>
                <a:cs typeface="Helvetica Neue Light"/>
              </a:rPr>
              <a:t>)</a:t>
            </a:r>
            <a:r>
              <a:rPr lang="en-US" sz="1400" dirty="0" smtClean="0">
                <a:latin typeface="Helvetica Neue Light"/>
                <a:cs typeface="Helvetica Neue Light"/>
              </a:rPr>
              <a:t> 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07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Multicore CPUs are everywhere:</a:t>
            </a:r>
            <a:endParaRPr lang="en-US" dirty="0"/>
          </a:p>
          <a:p>
            <a:pPr lvl="1"/>
            <a:r>
              <a:rPr lang="en-US" dirty="0" smtClean="0"/>
              <a:t>Servers with over 100 cores today</a:t>
            </a:r>
          </a:p>
          <a:p>
            <a:pPr lvl="1"/>
            <a:r>
              <a:rPr lang="en-US" dirty="0" smtClean="0"/>
              <a:t>Even smartphone CPUs have 8 cores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Multithreading, natural </a:t>
            </a:r>
            <a:r>
              <a:rPr lang="en-US" dirty="0"/>
              <a:t>programming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All processors share the same memory</a:t>
            </a:r>
          </a:p>
          <a:p>
            <a:pPr lvl="1"/>
            <a:r>
              <a:rPr lang="en-US" dirty="0"/>
              <a:t>Threads in a process </a:t>
            </a:r>
            <a:r>
              <a:rPr lang="en-US" dirty="0" smtClean="0"/>
              <a:t>see </a:t>
            </a:r>
            <a:r>
              <a:rPr lang="en-US" dirty="0"/>
              <a:t>same address space</a:t>
            </a:r>
          </a:p>
          <a:p>
            <a:pPr lvl="1"/>
            <a:r>
              <a:rPr lang="en-US" dirty="0" smtClean="0"/>
              <a:t>Many shared</a:t>
            </a:r>
            <a:r>
              <a:rPr lang="en-US" dirty="0"/>
              <a:t>-memory algorithms </a:t>
            </a:r>
            <a:r>
              <a:rPr lang="en-US" dirty="0" smtClean="0"/>
              <a:t>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is </a:t>
            </a:r>
            <a:r>
              <a:rPr lang="en-US" dirty="0" smtClean="0"/>
              <a:t>hard</a:t>
            </a:r>
            <a:endParaRPr lang="en-US" dirty="0"/>
          </a:p>
          <a:p>
            <a:pPr lvl="1"/>
            <a:r>
              <a:rPr lang="en-US" dirty="0"/>
              <a:t>Lots of expertise necessary</a:t>
            </a:r>
          </a:p>
          <a:p>
            <a:pPr lvl="1"/>
            <a:r>
              <a:rPr lang="en-US" dirty="0"/>
              <a:t>Deadlocks and race conditions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Non-deterministic </a:t>
            </a:r>
            <a:r>
              <a:rPr lang="en-US" dirty="0"/>
              <a:t>behavior makes it 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4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72779"/>
            <a:ext cx="912384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990445"/>
            <a:ext cx="8709120" cy="3360817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Parallelize the following code using threads: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          </a:t>
            </a:r>
            <a:r>
              <a:rPr lang="en-GB" sz="1800" dirty="0">
                <a:latin typeface="Consolas"/>
                <a:cs typeface="Consolas"/>
              </a:rPr>
              <a:t> 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for (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=0; 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&lt;n; 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++) {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        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 sum 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sum + </a:t>
            </a:r>
            <a:r>
              <a:rPr lang="en-GB" sz="1800" dirty="0" err="1" smtClean="0">
                <a:solidFill>
                  <a:srgbClr val="000080"/>
                </a:solidFill>
                <a:latin typeface="Consolas"/>
                <a:cs typeface="Consolas"/>
              </a:rPr>
              <a:t>sqrt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(sin(data[</a:t>
            </a:r>
            <a:r>
              <a:rPr lang="en-GB" sz="1800" dirty="0" err="1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]));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800" dirty="0">
                <a:solidFill>
                  <a:srgbClr val="000080"/>
                </a:solidFill>
                <a:latin typeface="Consolas"/>
                <a:cs typeface="Consolas"/>
              </a:rPr>
              <a:t>        </a:t>
            </a:r>
            <a:r>
              <a:rPr lang="en-GB" sz="1800" dirty="0" smtClean="0">
                <a:solidFill>
                  <a:srgbClr val="000080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>
              <a:solidFill>
                <a:srgbClr val="000080"/>
              </a:solidFill>
            </a:endParaRP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Why hard?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Need </a:t>
            </a:r>
            <a:r>
              <a:rPr lang="en-GB" dirty="0" err="1"/>
              <a:t>mutex</a:t>
            </a:r>
            <a:r>
              <a:rPr lang="en-GB" dirty="0"/>
              <a:t> to protect the accesses to sum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Different code for serial and parallel version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No built-in tuning (# of </a:t>
            </a:r>
            <a:r>
              <a:rPr lang="en-GB" dirty="0" smtClean="0"/>
              <a:t>processors?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2896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155575"/>
            <a:ext cx="8850312" cy="857250"/>
          </a:xfrm>
        </p:spPr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03300"/>
            <a:ext cx="8850312" cy="4140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 language extension with constructs for parallel programming: </a:t>
            </a:r>
            <a:endParaRPr lang="en-GB" dirty="0" smtClean="0"/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C</a:t>
            </a:r>
            <a:r>
              <a:rPr lang="en-GB" dirty="0" smtClean="0"/>
              <a:t>ritical </a:t>
            </a:r>
            <a:r>
              <a:rPr lang="en-GB" dirty="0"/>
              <a:t>sections, atomic access, private variables, barriers</a:t>
            </a:r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Parallelization is orthogonal to </a:t>
            </a:r>
            <a:r>
              <a:rPr lang="en-GB" dirty="0" smtClean="0"/>
              <a:t>functionality</a:t>
            </a:r>
            <a:endParaRPr lang="en-GB" dirty="0"/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If the compiler does not recognize 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/>
              <a:t>directives, the code remains functional (albeit single-threaded</a:t>
            </a:r>
            <a:r>
              <a:rPr lang="en-GB" dirty="0" smtClean="0"/>
              <a:t>)</a:t>
            </a:r>
          </a:p>
          <a:p>
            <a:pPr lvl="1"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 smtClean="0"/>
          </a:p>
          <a:p>
            <a:pPr>
              <a:lnSpc>
                <a:spcPct val="120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Industry standard: supported </a:t>
            </a:r>
            <a:r>
              <a:rPr lang="en-GB" dirty="0"/>
              <a:t>by Intel, Microsoft, </a:t>
            </a:r>
            <a:r>
              <a:rPr lang="en-GB" dirty="0" smtClean="0"/>
              <a:t>IBM</a:t>
            </a:r>
            <a:r>
              <a:rPr lang="en-GB" dirty="0"/>
              <a:t>, </a:t>
            </a:r>
            <a:r>
              <a:rPr lang="en-GB" dirty="0" smtClean="0"/>
              <a:t>HP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4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5900" y="349520"/>
            <a:ext cx="8831740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 execution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2760" y="1015845"/>
            <a:ext cx="8709120" cy="830997"/>
          </a:xfrm>
          <a:ln/>
        </p:spPr>
        <p:txBody>
          <a:bodyPr>
            <a:spAutoFit/>
          </a:bodyPr>
          <a:lstStyle/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Fork and Join: Master thread spawns a team of threads as needed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414720" y="3298629"/>
            <a:ext cx="2224800" cy="9721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11920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78576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432160" y="3308351"/>
            <a:ext cx="1451520" cy="1080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6439680" y="3296469"/>
            <a:ext cx="2269440" cy="14042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619360" y="360970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619360" y="3903493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19360" y="4197284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619360" y="2973515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619360" y="265488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619360" y="2361091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5329440" y="360970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329440" y="3903493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5329440" y="2973515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5329440" y="2654882"/>
            <a:ext cx="1244160" cy="1080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2630881" y="2365411"/>
            <a:ext cx="1440" cy="1866436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870720" y="2365411"/>
            <a:ext cx="1440" cy="1866436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326561" y="2651641"/>
            <a:ext cx="1440" cy="1244291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566400" y="2651641"/>
            <a:ext cx="1440" cy="1244291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22080" y="2987556"/>
            <a:ext cx="1413077" cy="3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6446" rIns="72891" bIns="36446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sz="1600">
                <a:latin typeface="Helvetica Neue Light"/>
                <a:cs typeface="Helvetica Neue Light"/>
              </a:rPr>
              <a:t>Master thread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22080" y="2987556"/>
            <a:ext cx="1413077" cy="3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6446" rIns="72891" bIns="36446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sz="1600">
                <a:latin typeface="Helvetica Neue Light"/>
                <a:cs typeface="Helvetica Neue Light"/>
              </a:rPr>
              <a:t>Master thread</a:t>
            </a:r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auto">
          <a:xfrm>
            <a:off x="7416000" y="1736785"/>
            <a:ext cx="1244160" cy="777682"/>
          </a:xfrm>
          <a:prstGeom prst="wedgeRoundRectCallout">
            <a:avLst>
              <a:gd name="adj1" fmla="val -182065"/>
              <a:gd name="adj2" fmla="val 66338"/>
              <a:gd name="adj3" fmla="val 16667"/>
            </a:avLst>
          </a:prstGeom>
          <a:solidFill>
            <a:srgbClr val="FFE0B6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72891" tIns="36446" rIns="72891" bIns="36446" anchor="ctr"/>
          <a:lstStyle/>
          <a:p>
            <a:pPr algn="ctr"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sz="1600" dirty="0">
                <a:solidFill>
                  <a:srgbClr val="000000"/>
                </a:solidFill>
                <a:latin typeface="Helvetica Neue Light"/>
                <a:cs typeface="Helvetica Neue Light"/>
              </a:rPr>
              <a:t>Worker</a:t>
            </a:r>
          </a:p>
          <a:p>
            <a:pPr algn="ctr"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sz="1600" dirty="0">
                <a:solidFill>
                  <a:srgbClr val="000000"/>
                </a:solidFill>
                <a:latin typeface="Helvetica Neue Light"/>
                <a:cs typeface="Helvetica Neue Light"/>
              </a:rPr>
              <a:t>Thread</a:t>
            </a:r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2630880" y="4576404"/>
            <a:ext cx="1244160" cy="1080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5307840" y="4576404"/>
            <a:ext cx="1244160" cy="1080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622080" y="4567763"/>
            <a:ext cx="7672320" cy="108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4057" tIns="37029" rIns="74057" bIns="37029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 rot="16200000">
            <a:off x="1684705" y="3186308"/>
            <a:ext cx="18145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FORK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 rot="16200000">
            <a:off x="3067105" y="3186308"/>
            <a:ext cx="18145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JOIN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 rot="16200000">
            <a:off x="4596415" y="3160385"/>
            <a:ext cx="12442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FORK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 rot="16200000">
            <a:off x="6047935" y="3160385"/>
            <a:ext cx="1244291" cy="207360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2891" tIns="37903" rIns="72891" bIns="37903" anchor="ctr"/>
          <a:lstStyle/>
          <a:p>
            <a:pPr algn="ctr"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</a:tabLst>
            </a:pPr>
            <a:r>
              <a:rPr lang="en-GB" b="1">
                <a:solidFill>
                  <a:srgbClr val="FFFFFF"/>
                </a:solidFill>
                <a:latin typeface="Helvetica Neue Light"/>
                <a:cs typeface="Helvetica Neue Light"/>
              </a:rPr>
              <a:t>JOIN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7400" y="3556000"/>
            <a:ext cx="1104900" cy="723900"/>
          </a:xfrm>
          <a:prstGeom prst="rect">
            <a:avLst/>
          </a:prstGeom>
          <a:solidFill>
            <a:srgbClr val="FFE0B6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Parallel regions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3340100" y="3917950"/>
            <a:ext cx="3797300" cy="641350"/>
          </a:xfrm>
          <a:prstGeom prst="straightConnector1">
            <a:avLst/>
          </a:prstGeom>
          <a:ln w="12700">
            <a:solidFill>
              <a:srgbClr val="26262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" idx="1"/>
          </p:cNvCxnSpPr>
          <p:nvPr/>
        </p:nvCxnSpPr>
        <p:spPr>
          <a:xfrm flipV="1">
            <a:off x="5943600" y="3917950"/>
            <a:ext cx="1193800" cy="641350"/>
          </a:xfrm>
          <a:prstGeom prst="straightConnector1">
            <a:avLst/>
          </a:prstGeom>
          <a:ln w="12700">
            <a:solidFill>
              <a:srgbClr val="262626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92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5900" y="260620"/>
            <a:ext cx="912384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 memory model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1053946"/>
            <a:ext cx="8709120" cy="3708605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Shared memory model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communicate by accessing shared </a:t>
            </a:r>
            <a:r>
              <a:rPr lang="en-GB" dirty="0" smtClean="0"/>
              <a:t>variables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The sharing is defined syntactically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variable that is seen by two or more threads is shared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variable that is seen by one thread only is </a:t>
            </a:r>
            <a:r>
              <a:rPr lang="en-GB" dirty="0" smtClean="0"/>
              <a:t>private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Race conditions possible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Use synchronization to protect from conflicts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Change how data is stored to minimize the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40602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: Work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1028701"/>
            <a:ext cx="8728075" cy="15493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  <a:p>
            <a:pPr lvl="2"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latin typeface="Helvetica Neue Light"/>
                <a:cs typeface="Helvetica Neue Light"/>
              </a:rPr>
              <a:t>How </a:t>
            </a:r>
            <a:r>
              <a:rPr lang="en-US" sz="2600" dirty="0">
                <a:latin typeface="Helvetica Neue Light"/>
                <a:cs typeface="Helvetica Neue Light"/>
              </a:rPr>
              <a:t>to parallelize?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637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: Work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699" y="1028701"/>
            <a:ext cx="8728075" cy="3822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  <a:p>
            <a:pPr lvl="2"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600" dirty="0" smtClean="0">
                <a:latin typeface="Helvetica Neue Light"/>
                <a:cs typeface="Helvetica Neue Light"/>
              </a:rPr>
              <a:t>How </a:t>
            </a:r>
            <a:r>
              <a:rPr lang="en-US" sz="2600" dirty="0">
                <a:latin typeface="Helvetica Neue Light"/>
                <a:cs typeface="Helvetica Neue Light"/>
              </a:rPr>
              <a:t>to parallelize?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b="1" dirty="0" smtClean="0">
                <a:solidFill>
                  <a:srgbClr val="FF6600"/>
                </a:solidFill>
                <a:latin typeface="Consolas"/>
                <a:cs typeface="Consolas"/>
              </a:rPr>
              <a:t>#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sections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answer1 = long_computation_1();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rgbClr val="FF6600"/>
                </a:solidFill>
                <a:latin typeface="Consolas"/>
                <a:cs typeface="Consolas"/>
              </a:rPr>
              <a:t> section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answer2 = long_computation_2();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if (answer1 != answer2) { … }</a:t>
            </a:r>
          </a:p>
        </p:txBody>
      </p:sp>
    </p:spTree>
    <p:extLst>
      <p:ext uri="{BB962C8B-B14F-4D97-AF65-F5344CB8AC3E}">
        <p14:creationId xmlns:p14="http://schemas.microsoft.com/office/powerpoint/2010/main" val="280716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00" y="88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1333500"/>
            <a:ext cx="1625600" cy="16921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513" y="3276600"/>
            <a:ext cx="1788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Uniformed Shared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Memory (UMA)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Cray 2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397000"/>
            <a:ext cx="2524234" cy="166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7500" y="3390900"/>
            <a:ext cx="17136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Massively Parallel</a:t>
            </a:r>
          </a:p>
          <a:p>
            <a:pPr algn="ctr"/>
            <a:r>
              <a:rPr lang="en-US" sz="1600" dirty="0" err="1" smtClean="0">
                <a:latin typeface="Helvetica Neue Light"/>
                <a:cs typeface="Helvetica Neue Light"/>
              </a:rPr>
              <a:t>DistrBluegene</a:t>
            </a:r>
            <a:r>
              <a:rPr lang="en-US" sz="1600" dirty="0" smtClean="0">
                <a:latin typeface="Helvetica Neue Light"/>
                <a:cs typeface="Helvetica Neue Light"/>
              </a:rPr>
              <a:t>/L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3600" y="3276600"/>
            <a:ext cx="223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Non-Uniformed Shared </a:t>
            </a: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Memory (NUMA)</a:t>
            </a:r>
          </a:p>
          <a:p>
            <a:r>
              <a:rPr lang="en-US" sz="1600" dirty="0">
                <a:latin typeface="Helvetica Neue Light"/>
                <a:cs typeface="Helvetica Neue Light"/>
              </a:rPr>
              <a:t>SGI </a:t>
            </a:r>
            <a:r>
              <a:rPr lang="en-US" sz="1600" dirty="0" err="1">
                <a:latin typeface="Helvetica Neue Light"/>
                <a:cs typeface="Helvetica Neue Light"/>
              </a:rPr>
              <a:t>Altix</a:t>
            </a:r>
            <a:r>
              <a:rPr lang="en-US" sz="1600" dirty="0">
                <a:latin typeface="Helvetica Neue Light"/>
                <a:cs typeface="Helvetica Neue Light"/>
              </a:rPr>
              <a:t> 3700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1000" y="4241800"/>
            <a:ext cx="5539100" cy="523220"/>
          </a:xfrm>
          <a:prstGeom prst="rect">
            <a:avLst/>
          </a:prstGeom>
          <a:solidFill>
            <a:srgbClr val="FFE0B6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 Neue Light"/>
                <a:cs typeface="Helvetica Neue Light"/>
              </a:rPr>
              <a:t>Orthogonal to programming model</a:t>
            </a:r>
            <a:endParaRPr lang="en-US" sz="28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86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526846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</p:spTree>
    <p:extLst>
      <p:ext uri="{BB962C8B-B14F-4D97-AF65-F5344CB8AC3E}">
        <p14:creationId xmlns:p14="http://schemas.microsoft.com/office/powerpoint/2010/main" val="16601330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870324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90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2870324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14900" y="889000"/>
            <a:ext cx="4089400" cy="1473200"/>
            <a:chOff x="4914900" y="889000"/>
            <a:chExt cx="4089400" cy="1473200"/>
          </a:xfrm>
        </p:grpSpPr>
        <p:sp>
          <p:nvSpPr>
            <p:cNvPr id="7" name="Rectangle 6"/>
            <p:cNvSpPr/>
            <p:nvPr/>
          </p:nvSpPr>
          <p:spPr>
            <a:xfrm>
              <a:off x="6438900" y="889000"/>
              <a:ext cx="2565400" cy="1473200"/>
            </a:xfrm>
            <a:prstGeom prst="rect">
              <a:avLst/>
            </a:prstGeom>
            <a:solidFill>
              <a:srgbClr val="FFE0B6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7160" indent="-137160">
                <a:buFont typeface="Arial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Launch </a:t>
              </a:r>
              <a:r>
                <a:rPr lang="en-US" i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nt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threads</a:t>
              </a:r>
            </a:p>
            <a:p>
              <a:pPr marL="137160" indent="-137160">
                <a:buFont typeface="Arial"/>
                <a:buChar char="•"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Each thread uses </a:t>
              </a:r>
              <a:r>
                <a: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id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and </a:t>
              </a:r>
              <a:r>
                <a:rPr lang="en-US" i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nt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Neue Light"/>
                  <a:cs typeface="Helvetica Neue Light"/>
                </a:rPr>
                <a:t> variables to operate on a different segment of the arrays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4914900" y="1384300"/>
              <a:ext cx="1524000" cy="2413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7" idx="1"/>
            </p:cNvCxnSpPr>
            <p:nvPr/>
          </p:nvCxnSpPr>
          <p:spPr>
            <a:xfrm flipV="1">
              <a:off x="6096000" y="1625600"/>
              <a:ext cx="342900" cy="1905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 flipV="1">
              <a:off x="6248400" y="1625600"/>
              <a:ext cx="190500" cy="596900"/>
            </a:xfrm>
            <a:prstGeom prst="straightConnector1">
              <a:avLst/>
            </a:prstGeom>
            <a:ln w="12700">
              <a:solidFill>
                <a:srgbClr val="262626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4316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1299" y="44179"/>
            <a:ext cx="88811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Work </a:t>
            </a:r>
            <a:r>
              <a:rPr lang="en-GB" dirty="0" smtClean="0"/>
              <a:t>sharing example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060" y="622145"/>
            <a:ext cx="2557440" cy="4321696"/>
          </a:xfrm>
          <a:ln/>
        </p:spPr>
        <p:txBody>
          <a:bodyPr>
            <a:spAutoFit/>
          </a:bodyPr>
          <a:lstStyle/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Sequential code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(Semi) manual parallelization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endParaRPr lang="en-GB" dirty="0"/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dirty="0"/>
              <a:t>Automatic parallelization of the for </a:t>
            </a:r>
            <a:r>
              <a:rPr lang="en-GB" dirty="0" smtClean="0"/>
              <a:t>loop usin</a:t>
            </a:r>
            <a:r>
              <a:rPr lang="en-GB" b="1" dirty="0" smtClean="0">
                <a:solidFill>
                  <a:srgbClr val="FF6600"/>
                </a:solidFill>
                <a:latin typeface="Helvetica Neue"/>
                <a:cs typeface="Helvetica Neue"/>
              </a:rPr>
              <a:t>g</a:t>
            </a:r>
          </a:p>
          <a:p>
            <a:pPr marL="42429">
              <a:lnSpc>
                <a:spcPct val="93000"/>
              </a:lnSpc>
              <a:tabLst>
                <a:tab pos="61714" algn="l"/>
                <a:tab pos="432001" algn="l"/>
                <a:tab pos="802287" algn="l"/>
                <a:tab pos="1172573" algn="l"/>
                <a:tab pos="1542860" algn="l"/>
                <a:tab pos="1913146" algn="l"/>
                <a:tab pos="2283432" algn="l"/>
                <a:tab pos="2653718" algn="l"/>
                <a:tab pos="3024005" algn="l"/>
                <a:tab pos="3394291" algn="l"/>
                <a:tab pos="3764577" algn="l"/>
                <a:tab pos="4134863" algn="l"/>
                <a:tab pos="4505150" algn="l"/>
                <a:tab pos="4875436" algn="l"/>
                <a:tab pos="5245722" algn="l"/>
                <a:tab pos="5616009" algn="l"/>
                <a:tab pos="5986295" algn="l"/>
                <a:tab pos="6356581" algn="l"/>
                <a:tab pos="6726867" algn="l"/>
                <a:tab pos="7097154" algn="l"/>
              </a:tabLst>
            </a:pPr>
            <a:r>
              <a:rPr lang="en-GB" sz="2000" b="1" dirty="0" smtClean="0">
                <a:solidFill>
                  <a:srgbClr val="FF6600"/>
                </a:solidFill>
                <a:latin typeface="Consolas"/>
                <a:cs typeface="Consolas"/>
              </a:rPr>
              <a:t>#parallel for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27300" y="725837"/>
            <a:ext cx="6136640" cy="308405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3000"/>
              </a:lnSpc>
              <a:spcBef>
                <a:spcPts val="1215"/>
              </a:spcBef>
            </a:pP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chemeClr val="tx1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/>
                <a:cs typeface="Consolas"/>
              </a:rPr>
              <a:t>]; 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27300" y="1246382"/>
            <a:ext cx="6136640" cy="2112437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id 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omp_get_thread_num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omp_get_num_threads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()</a:t>
            </a:r>
            <a:r>
              <a:rPr lang="en-GB" sz="16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i_start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id*N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, </a:t>
            </a:r>
            <a:r>
              <a:rPr lang="en-GB" sz="1600" dirty="0" err="1" smtClean="0">
                <a:latin typeface="Consolas"/>
                <a:cs typeface="Consolas"/>
              </a:rPr>
              <a:t>i_end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= (id+1)*N</a:t>
            </a:r>
            <a:r>
              <a:rPr lang="en-GB" sz="1600" dirty="0" smtClean="0">
                <a:latin typeface="Consolas"/>
                <a:cs typeface="Consolas"/>
              </a:rPr>
              <a:t>/</a:t>
            </a:r>
            <a:r>
              <a:rPr lang="en-GB" sz="1600" dirty="0" err="1" smtClean="0">
                <a:latin typeface="Consolas"/>
                <a:cs typeface="Consolas"/>
              </a:rPr>
              <a:t>nt</a:t>
            </a:r>
            <a:r>
              <a:rPr lang="en-GB" sz="1600" dirty="0" smtClean="0">
                <a:latin typeface="Consolas"/>
                <a:cs typeface="Consolas"/>
              </a:rPr>
              <a:t>;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  for (</a:t>
            </a:r>
            <a:r>
              <a:rPr lang="en-GB" sz="1600" dirty="0" err="1">
                <a:latin typeface="Consolas"/>
                <a:cs typeface="Consolas"/>
              </a:rPr>
              <a:t>int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=</a:t>
            </a:r>
            <a:r>
              <a:rPr lang="en-GB" sz="1600" dirty="0" err="1" smtClean="0">
                <a:latin typeface="Consolas"/>
                <a:cs typeface="Consolas"/>
              </a:rPr>
              <a:t>istart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&lt;</a:t>
            </a:r>
            <a:r>
              <a:rPr lang="en-GB" sz="1600" dirty="0" err="1">
                <a:latin typeface="Consolas"/>
                <a:cs typeface="Consolas"/>
              </a:rPr>
              <a:t>iend</a:t>
            </a:r>
            <a:r>
              <a:rPr lang="en-GB" sz="1600" dirty="0">
                <a:latin typeface="Consolas"/>
                <a:cs typeface="Consolas"/>
              </a:rPr>
              <a:t>;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++) </a:t>
            </a:r>
            <a:r>
              <a:rPr lang="en-GB" sz="1600" dirty="0" smtClean="0">
                <a:latin typeface="Consolas"/>
                <a:cs typeface="Consolas"/>
              </a:rPr>
              <a:t>{ </a:t>
            </a:r>
            <a:r>
              <a:rPr lang="en-GB" sz="1600" dirty="0">
                <a:latin typeface="Consolas"/>
                <a:cs typeface="Consolas"/>
              </a:rPr>
              <a:t>a[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]=b[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]+c[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]</a:t>
            </a:r>
            <a:r>
              <a:rPr lang="en-GB" sz="1600" dirty="0" smtClean="0">
                <a:latin typeface="Consolas"/>
                <a:cs typeface="Consolas"/>
              </a:rPr>
              <a:t>; }</a:t>
            </a:r>
            <a:endParaRPr lang="en-GB" sz="1600" dirty="0"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27300" y="3474656"/>
            <a:ext cx="6136640" cy="1490574"/>
          </a:xfrm>
          <a:prstGeom prst="rect">
            <a:avLst/>
          </a:prstGeom>
          <a:noFill/>
          <a:ln w="9360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for schedule(static)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{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  for (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++) { a[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]=b[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]+c[</a:t>
            </a:r>
            <a:r>
              <a:rPr lang="en-GB" sz="1600" dirty="0" err="1">
                <a:solidFill>
                  <a:srgbClr val="3333CC"/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]; }</a:t>
            </a:r>
          </a:p>
          <a:p>
            <a:pPr>
              <a:lnSpc>
                <a:spcPct val="63000"/>
              </a:lnSpc>
              <a:spcBef>
                <a:spcPts val="1215"/>
              </a:spcBef>
            </a:pPr>
            <a:r>
              <a:rPr lang="en-GB" sz="1600" dirty="0">
                <a:solidFill>
                  <a:srgbClr val="3333CC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4200" y="3251200"/>
            <a:ext cx="1663700" cy="914400"/>
          </a:xfrm>
          <a:prstGeom prst="wedgeRoundRectCallout">
            <a:avLst>
              <a:gd name="adj1" fmla="val -39574"/>
              <a:gd name="adj2" fmla="val 6896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One signed variable in the loop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1562100" y="3733800"/>
            <a:ext cx="1473200" cy="635000"/>
          </a:xfrm>
          <a:prstGeom prst="wedgeRoundRectCallout">
            <a:avLst>
              <a:gd name="adj1" fmla="val 115217"/>
              <a:gd name="adj2" fmla="val 5496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Initialization:</a:t>
            </a:r>
          </a:p>
          <a:p>
            <a:pPr algn="ctr"/>
            <a:r>
              <a:rPr lang="en-US" dirty="0" err="1">
                <a:latin typeface="Helvetica Neue Light"/>
                <a:cs typeface="Helvetica Neue Light"/>
              </a:rPr>
              <a:t>v</a:t>
            </a:r>
            <a:r>
              <a:rPr lang="en-US" dirty="0" err="1" smtClean="0">
                <a:latin typeface="Helvetica Neue Light"/>
                <a:cs typeface="Helvetica Neue Light"/>
              </a:rPr>
              <a:t>ar</a:t>
            </a:r>
            <a:r>
              <a:rPr lang="en-US" dirty="0" smtClean="0">
                <a:latin typeface="Helvetica Neue Light"/>
                <a:cs typeface="Helvetica Neue Light"/>
              </a:rPr>
              <a:t> = </a:t>
            </a:r>
            <a:r>
              <a:rPr lang="en-US" dirty="0" err="1" smtClean="0">
                <a:latin typeface="Helvetica Neue Light"/>
                <a:cs typeface="Helvetica Neue Light"/>
              </a:rPr>
              <a:t>init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806700" y="2501900"/>
            <a:ext cx="2044700" cy="952500"/>
          </a:xfrm>
          <a:prstGeom prst="wedgeRoundRectCallout">
            <a:avLst>
              <a:gd name="adj1" fmla="val 35093"/>
              <a:gd name="adj2" fmla="val 147693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Helvetica Neue Light"/>
                <a:cs typeface="Helvetica Neue Light"/>
              </a:rPr>
              <a:t>Comparison: </a:t>
            </a:r>
            <a:br>
              <a:rPr lang="en-US" dirty="0" smtClean="0">
                <a:latin typeface="Helvetica Neue Light"/>
                <a:cs typeface="Helvetica Neue Light"/>
              </a:rPr>
            </a:br>
            <a:r>
              <a:rPr lang="en-US" dirty="0" err="1" smtClean="0">
                <a:latin typeface="Helvetica Neue Light"/>
                <a:cs typeface="Helvetica Neue Light"/>
              </a:rPr>
              <a:t>var</a:t>
            </a:r>
            <a:r>
              <a:rPr lang="en-US" dirty="0" smtClean="0">
                <a:latin typeface="Helvetica Neue Light"/>
                <a:cs typeface="Helvetica Neue Light"/>
              </a:rPr>
              <a:t> </a:t>
            </a:r>
            <a:r>
              <a:rPr lang="en-US" i="1" dirty="0" smtClean="0">
                <a:latin typeface="Helvetica Neue Light"/>
                <a:cs typeface="Helvetica Neue Light"/>
              </a:rPr>
              <a:t>op</a:t>
            </a:r>
            <a:r>
              <a:rPr lang="en-US" dirty="0" smtClean="0">
                <a:latin typeface="Helvetica Neue Light"/>
                <a:cs typeface="Helvetica Neue Light"/>
              </a:rPr>
              <a:t> last, where</a:t>
            </a:r>
            <a:endParaRPr lang="en-US" i="1" dirty="0" smtClean="0">
              <a:latin typeface="Helvetica Neue Light"/>
              <a:cs typeface="Helvetica Neue Light"/>
            </a:endParaRPr>
          </a:p>
          <a:p>
            <a:r>
              <a:rPr lang="en-US" i="1" dirty="0">
                <a:latin typeface="Helvetica Neue Light"/>
                <a:cs typeface="Helvetica Neue Light"/>
              </a:rPr>
              <a:t>o</a:t>
            </a:r>
            <a:r>
              <a:rPr lang="en-US" i="1" dirty="0" smtClean="0">
                <a:latin typeface="Helvetica Neue Light"/>
                <a:cs typeface="Helvetica Neue Light"/>
              </a:rPr>
              <a:t>p</a:t>
            </a:r>
            <a:r>
              <a:rPr lang="en-US" dirty="0" smtClean="0">
                <a:latin typeface="Helvetica Neue Light"/>
                <a:cs typeface="Helvetica Neue Light"/>
              </a:rPr>
              <a:t>: &lt;, &gt;, &lt;=, &gt;=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156200" y="1943100"/>
            <a:ext cx="2489200" cy="990600"/>
          </a:xfrm>
          <a:prstGeom prst="wedgeRoundRectCallout">
            <a:avLst>
              <a:gd name="adj1" fmla="val -50056"/>
              <a:gd name="adj2" fmla="val 201026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Helvetica Neue Light"/>
                <a:cs typeface="Helvetica Neue Light"/>
              </a:rPr>
              <a:t>Increment:</a:t>
            </a:r>
            <a:endParaRPr lang="en-US" i="1" dirty="0" smtClean="0">
              <a:latin typeface="Helvetica Neue Light"/>
              <a:cs typeface="Helvetica Neue Light"/>
            </a:endParaRPr>
          </a:p>
          <a:p>
            <a:r>
              <a:rPr lang="en-US" i="1" dirty="0" err="1">
                <a:latin typeface="Helvetica Neue Light"/>
                <a:cs typeface="Helvetica Neue Light"/>
              </a:rPr>
              <a:t>v</a:t>
            </a:r>
            <a:r>
              <a:rPr lang="en-US" i="1" dirty="0" err="1" smtClean="0">
                <a:latin typeface="Helvetica Neue Light"/>
                <a:cs typeface="Helvetica Neue Light"/>
              </a:rPr>
              <a:t>ar</a:t>
            </a:r>
            <a:r>
              <a:rPr lang="en-US" i="1" dirty="0" smtClean="0">
                <a:latin typeface="Helvetica Neue Light"/>
                <a:cs typeface="Helvetica Neue Light"/>
              </a:rPr>
              <a:t>++, </a:t>
            </a: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--, </a:t>
            </a:r>
            <a:br>
              <a:rPr lang="en-US" i="1" dirty="0" smtClean="0">
                <a:latin typeface="Helvetica Neue Light"/>
                <a:cs typeface="Helvetica Neue Light"/>
              </a:rPr>
            </a:b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 += </a:t>
            </a:r>
            <a:r>
              <a:rPr lang="en-US" i="1" dirty="0" err="1" smtClean="0">
                <a:latin typeface="Helvetica Neue Light"/>
                <a:cs typeface="Helvetica Neue Light"/>
              </a:rPr>
              <a:t>incr</a:t>
            </a:r>
            <a:r>
              <a:rPr lang="en-US" i="1" dirty="0" smtClean="0">
                <a:latin typeface="Helvetica Neue Light"/>
                <a:cs typeface="Helvetica Neue Light"/>
              </a:rPr>
              <a:t>, </a:t>
            </a:r>
            <a:r>
              <a:rPr lang="en-US" i="1" dirty="0" err="1" smtClean="0">
                <a:latin typeface="Helvetica Neue Light"/>
                <a:cs typeface="Helvetica Neue Light"/>
              </a:rPr>
              <a:t>var</a:t>
            </a:r>
            <a:r>
              <a:rPr lang="en-US" i="1" dirty="0" smtClean="0">
                <a:latin typeface="Helvetica Neue Light"/>
                <a:cs typeface="Helvetica Neue Light"/>
              </a:rPr>
              <a:t> -= </a:t>
            </a:r>
            <a:r>
              <a:rPr lang="en-US" i="1" dirty="0" err="1" smtClean="0">
                <a:latin typeface="Helvetica Neue Light"/>
                <a:cs typeface="Helvetica Neue Light"/>
              </a:rPr>
              <a:t>incr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2135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1" animBg="1"/>
      <p:bldP spid="11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of #parallel for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39800"/>
            <a:ext cx="8850312" cy="3936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Load balancing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smtClean="0"/>
              <a:t>all </a:t>
            </a:r>
            <a:r>
              <a:rPr lang="en-US" dirty="0"/>
              <a:t>iterations execute at the same speed, the processors are used optimally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some iterations are </a:t>
            </a:r>
            <a:r>
              <a:rPr lang="en-US" dirty="0" smtClean="0"/>
              <a:t>faster, </a:t>
            </a:r>
            <a:r>
              <a:rPr lang="en-US" dirty="0"/>
              <a:t>some processors may get idle, reducing the speedup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don’t always know </a:t>
            </a:r>
            <a:r>
              <a:rPr lang="en-US" dirty="0" smtClean="0"/>
              <a:t>distribution </a:t>
            </a:r>
            <a:r>
              <a:rPr lang="en-US" dirty="0"/>
              <a:t>of work, may need to re-distribute dynamically</a:t>
            </a:r>
          </a:p>
          <a:p>
            <a:pPr>
              <a:lnSpc>
                <a:spcPct val="120000"/>
              </a:lnSpc>
            </a:pPr>
            <a:r>
              <a:rPr lang="en-US" dirty="0"/>
              <a:t>Granularity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Thread creation and synchronization takes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Assigning work to threads on per-iteration resolution may take more time than the execution </a:t>
            </a:r>
            <a:r>
              <a:rPr lang="en-US" dirty="0" smtClean="0"/>
              <a:t>itself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Need to coalesce the work to coarse chunks to overcome the threading overhead</a:t>
            </a:r>
          </a:p>
          <a:p>
            <a:pPr>
              <a:lnSpc>
                <a:spcPct val="120000"/>
              </a:lnSpc>
            </a:pPr>
            <a:r>
              <a:rPr lang="en-US" dirty="0"/>
              <a:t>Trade-off between load balancing and </a:t>
            </a:r>
            <a:r>
              <a:rPr lang="en-US" dirty="0" smtClean="0"/>
              <a:t>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4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1" y="120380"/>
            <a:ext cx="912240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/>
              <a:t>Schedule: controlling work distribution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1" y="774546"/>
            <a:ext cx="8707680" cy="4241161"/>
          </a:xfrm>
          <a:ln/>
        </p:spPr>
        <p:txBody>
          <a:bodyPr>
            <a:spAutoFit/>
          </a:bodyPr>
          <a:lstStyle/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>
                <a:solidFill>
                  <a:schemeClr val="accent2"/>
                </a:solidFill>
              </a:rPr>
              <a:t>schedule(static [, </a:t>
            </a:r>
            <a:r>
              <a:rPr lang="en-GB" dirty="0" err="1">
                <a:solidFill>
                  <a:schemeClr val="accent2"/>
                </a:solidFill>
              </a:rPr>
              <a:t>chunksize</a:t>
            </a:r>
            <a:r>
              <a:rPr lang="en-GB" dirty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Default: chunks of approximately equivalent size, one to each thread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If more chunks than threads: assigned in round-robin to the threads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Why might </a:t>
            </a:r>
            <a:r>
              <a:rPr lang="en-GB" dirty="0" smtClean="0"/>
              <a:t>want </a:t>
            </a:r>
            <a:r>
              <a:rPr lang="en-GB" dirty="0"/>
              <a:t>to use chunks of different size?</a:t>
            </a:r>
          </a:p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>
                <a:solidFill>
                  <a:schemeClr val="accent2"/>
                </a:solidFill>
              </a:rPr>
              <a:t>schedule(dynamic [, </a:t>
            </a:r>
            <a:r>
              <a:rPr lang="en-GB" dirty="0" err="1">
                <a:solidFill>
                  <a:schemeClr val="accent2"/>
                </a:solidFill>
              </a:rPr>
              <a:t>chunksize</a:t>
            </a:r>
            <a:r>
              <a:rPr lang="en-GB" dirty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receive chunk assignments dynamically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Default chunk size = </a:t>
            </a:r>
            <a:r>
              <a:rPr lang="en-GB" dirty="0" smtClean="0"/>
              <a:t>1</a:t>
            </a:r>
          </a:p>
          <a:p>
            <a:pPr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>
                <a:solidFill>
                  <a:schemeClr val="accent2"/>
                </a:solidFill>
              </a:rPr>
              <a:t>schedule(guided [, </a:t>
            </a:r>
            <a:r>
              <a:rPr lang="en-GB" dirty="0" err="1" smtClean="0">
                <a:solidFill>
                  <a:schemeClr val="accent2"/>
                </a:solidFill>
              </a:rPr>
              <a:t>chunksize</a:t>
            </a:r>
            <a:r>
              <a:rPr lang="en-GB" dirty="0" smtClean="0">
                <a:solidFill>
                  <a:schemeClr val="accent2"/>
                </a:solidFill>
              </a:rPr>
              <a:t>])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Start </a:t>
            </a:r>
            <a:r>
              <a:rPr lang="en-GB" dirty="0"/>
              <a:t>with large chunks</a:t>
            </a:r>
          </a:p>
          <a:p>
            <a:pPr lvl="1"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Threads receive chunks dynamically. Chunk size reduces exponentially, down to </a:t>
            </a:r>
            <a:r>
              <a:rPr lang="en-GB" dirty="0" err="1"/>
              <a:t>chunksize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4388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1" y="196579"/>
            <a:ext cx="9122400" cy="556050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err="1"/>
              <a:t>OpenMP</a:t>
            </a:r>
            <a:r>
              <a:rPr lang="en-GB" dirty="0"/>
              <a:t>: Data Environment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1" y="799945"/>
            <a:ext cx="8707680" cy="4088401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Shared Memory programming model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Most variables (including locals) are shared </a:t>
            </a:r>
            <a:r>
              <a:rPr lang="en-GB" dirty="0" smtClean="0"/>
              <a:t>by threads</a:t>
            </a:r>
            <a:br>
              <a:rPr lang="en-GB" dirty="0" smtClean="0"/>
            </a:b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{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/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sum = 0;</a:t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 for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/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for (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++) sum +=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;</a:t>
            </a:r>
            <a:b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</a:b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}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Global variables are </a:t>
            </a:r>
            <a:r>
              <a:rPr lang="en-GB" dirty="0" smtClean="0"/>
              <a:t>shared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Some variables can be private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V</a:t>
            </a:r>
            <a:r>
              <a:rPr lang="en-GB" dirty="0" smtClean="0"/>
              <a:t>ariables </a:t>
            </a:r>
            <a:r>
              <a:rPr lang="en-GB" dirty="0"/>
              <a:t>inside the statement block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 smtClean="0"/>
              <a:t>Variables </a:t>
            </a:r>
            <a:r>
              <a:rPr lang="en-GB" dirty="0"/>
              <a:t>in the called functions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Variables can be explicitly declared as </a:t>
            </a:r>
            <a:r>
              <a:rPr lang="en-GB" dirty="0" smtClean="0"/>
              <a:t>private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0892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7801" y="234680"/>
            <a:ext cx="8191499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/>
              <a:t>Overriding storage attributes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7360" y="952346"/>
            <a:ext cx="4078080" cy="3564001"/>
          </a:xfrm>
          <a:ln/>
        </p:spPr>
        <p:txBody>
          <a:bodyPr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/>
              <a:t>private: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A copy of the variable is created for each thread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There is no connection </a:t>
            </a:r>
            <a:r>
              <a:rPr lang="en-GB" sz="1600" dirty="0" smtClean="0"/>
              <a:t>between </a:t>
            </a:r>
            <a:r>
              <a:rPr lang="en-GB" sz="1600" dirty="0"/>
              <a:t>original variable and </a:t>
            </a:r>
            <a:r>
              <a:rPr lang="en-GB" sz="1600" dirty="0" smtClean="0"/>
              <a:t>private </a:t>
            </a:r>
            <a:r>
              <a:rPr lang="en-GB" sz="1600" dirty="0"/>
              <a:t>copies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Can achieve </a:t>
            </a:r>
            <a:r>
              <a:rPr lang="en-GB" sz="1600" dirty="0" smtClean="0"/>
              <a:t>same </a:t>
            </a:r>
            <a:r>
              <a:rPr lang="en-GB" sz="1600" dirty="0"/>
              <a:t>using variables inside { 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 err="1"/>
              <a:t>firstprivate</a:t>
            </a:r>
            <a:r>
              <a:rPr lang="en-GB" sz="1900" dirty="0"/>
              <a:t>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Same, but the initial value of the variable is copied from the main copy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900" dirty="0" err="1"/>
              <a:t>lastprivate</a:t>
            </a:r>
            <a:r>
              <a:rPr lang="en-GB" sz="1900" dirty="0"/>
              <a:t>: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</a:tabLst>
            </a:pPr>
            <a:r>
              <a:rPr lang="en-GB" sz="1600" dirty="0"/>
              <a:t>Same, but the last value of the variable is copied to the main copy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381500" y="1239083"/>
            <a:ext cx="4404200" cy="81664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 i;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#pragma omp parallel for private(i)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for (i=0; i&lt;n; i++) { …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385580" y="2382680"/>
            <a:ext cx="4561920" cy="224113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2891" tIns="37903" rIns="72891" bIns="37903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idx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=1;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x = 10;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 parallel for \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firsprivate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(x) 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lastprivate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(</a:t>
            </a:r>
            <a:r>
              <a:rPr lang="en-GB" sz="1600" b="1" dirty="0" err="1">
                <a:solidFill>
                  <a:srgbClr val="FF6600"/>
                </a:solidFill>
                <a:latin typeface="Consolas"/>
                <a:cs typeface="Consolas"/>
              </a:rPr>
              <a:t>idx</a:t>
            </a:r>
            <a:r>
              <a:rPr lang="en-GB" sz="1600" b="1" dirty="0">
                <a:solidFill>
                  <a:srgbClr val="FF6600"/>
                </a:solidFill>
                <a:latin typeface="Consolas"/>
                <a:cs typeface="Consolas"/>
              </a:rPr>
              <a:t>)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for (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=0;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&lt;n;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if (data[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] == x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</a:t>
            </a:r>
            <a:endParaRPr lang="en-GB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idx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>
              <a:lnSpc>
                <a:spcPct val="63000"/>
              </a:lnSpc>
              <a:spcBef>
                <a:spcPts val="1012"/>
              </a:spcBef>
            </a:pP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916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55599" y="234679"/>
            <a:ext cx="8766801" cy="5560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370286" algn="l"/>
                <a:tab pos="740573" algn="l"/>
                <a:tab pos="1110859" algn="l"/>
                <a:tab pos="1481145" algn="l"/>
                <a:tab pos="1851431" algn="l"/>
                <a:tab pos="2221718" algn="l"/>
                <a:tab pos="2592004" algn="l"/>
                <a:tab pos="2962290" algn="l"/>
                <a:tab pos="3332577" algn="l"/>
                <a:tab pos="3702863" algn="l"/>
                <a:tab pos="4073149" algn="l"/>
                <a:tab pos="4443435" algn="l"/>
                <a:tab pos="4813722" algn="l"/>
                <a:tab pos="5184008" algn="l"/>
                <a:tab pos="5554294" algn="l"/>
                <a:tab pos="5924580" algn="l"/>
                <a:tab pos="6294867" algn="l"/>
                <a:tab pos="6665153" algn="l"/>
                <a:tab pos="7035439" algn="l"/>
                <a:tab pos="7405726" algn="l"/>
                <a:tab pos="7621726" algn="l"/>
              </a:tabLst>
            </a:pPr>
            <a:r>
              <a:rPr lang="en-GB" dirty="0" smtClean="0"/>
              <a:t>Reduction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6320" y="1015846"/>
            <a:ext cx="8390180" cy="38027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for (j=0; j&lt;N; j++) {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  sum = </a:t>
            </a:r>
            <a:r>
              <a:rPr lang="en-GB" sz="1600" dirty="0" smtClean="0">
                <a:latin typeface="Consolas"/>
                <a:cs typeface="Consolas"/>
              </a:rPr>
              <a:t>sum + a</a:t>
            </a:r>
            <a:r>
              <a:rPr lang="en-GB" sz="1600" dirty="0">
                <a:latin typeface="Consolas"/>
                <a:cs typeface="Consolas"/>
              </a:rPr>
              <a:t>[j]*b[j];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16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How to parallelize this code?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sum is not private, but accessing it atomically is too expensive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Have a private copy of sum in each thread, then add them </a:t>
            </a:r>
            <a:r>
              <a:rPr lang="en-GB" dirty="0" smtClean="0"/>
              <a:t>up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Use the reduction </a:t>
            </a:r>
            <a:r>
              <a:rPr lang="en-GB" dirty="0" smtClean="0"/>
              <a:t>clause</a:t>
            </a:r>
            <a:endParaRPr lang="en-GB" dirty="0"/>
          </a:p>
          <a:p>
            <a:pPr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sz="2000" b="1" dirty="0" smtClean="0">
                <a:solidFill>
                  <a:srgbClr val="FF6600"/>
                </a:solidFill>
                <a:latin typeface="Consolas"/>
                <a:cs typeface="Consolas"/>
              </a:rPr>
              <a:t>#</a:t>
            </a:r>
            <a:r>
              <a:rPr lang="en-GB" sz="2000" b="1" dirty="0">
                <a:solidFill>
                  <a:srgbClr val="FF6600"/>
                </a:solidFill>
                <a:latin typeface="Consolas"/>
                <a:cs typeface="Consolas"/>
              </a:rPr>
              <a:t>pragma </a:t>
            </a:r>
            <a:r>
              <a:rPr lang="en-GB" sz="2000" b="1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GB" sz="2000" b="1" dirty="0">
                <a:solidFill>
                  <a:srgbClr val="FF6600"/>
                </a:solidFill>
                <a:latin typeface="Consolas"/>
                <a:cs typeface="Consolas"/>
              </a:rPr>
              <a:t> parallel for reduction(+: sum)</a:t>
            </a:r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Any associative </a:t>
            </a:r>
            <a:r>
              <a:rPr lang="en-GB" dirty="0" smtClean="0"/>
              <a:t>operator could </a:t>
            </a:r>
            <a:r>
              <a:rPr lang="en-GB" dirty="0"/>
              <a:t>be used: +, -, ||, |, *, </a:t>
            </a:r>
            <a:r>
              <a:rPr lang="en-GB" dirty="0" err="1" smtClean="0"/>
              <a:t>etc</a:t>
            </a:r>
            <a:endParaRPr lang="en-GB" dirty="0"/>
          </a:p>
          <a:p>
            <a:pPr lvl="1">
              <a:lnSpc>
                <a:spcPct val="93000"/>
              </a:lnSpc>
              <a:tabLst>
                <a:tab pos="367715" algn="l"/>
                <a:tab pos="738001" algn="l"/>
                <a:tab pos="1108287" algn="l"/>
                <a:tab pos="1478574" algn="l"/>
                <a:tab pos="1848860" algn="l"/>
                <a:tab pos="2219146" algn="l"/>
                <a:tab pos="2589433" algn="l"/>
                <a:tab pos="2959719" algn="l"/>
                <a:tab pos="3330005" algn="l"/>
                <a:tab pos="3700291" algn="l"/>
                <a:tab pos="4070578" algn="l"/>
                <a:tab pos="4440864" algn="l"/>
                <a:tab pos="4811150" algn="l"/>
                <a:tab pos="5181436" algn="l"/>
                <a:tab pos="5551723" algn="l"/>
                <a:tab pos="5922009" algn="l"/>
                <a:tab pos="6292295" algn="l"/>
                <a:tab pos="6662582" algn="l"/>
                <a:tab pos="7032868" algn="l"/>
                <a:tab pos="7403154" algn="l"/>
                <a:tab pos="7621726" algn="l"/>
              </a:tabLst>
            </a:pPr>
            <a:r>
              <a:rPr lang="en-GB" dirty="0"/>
              <a:t>The private value is initialized automatically (to 0, 1, ~0 …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802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#pragma </a:t>
            </a:r>
            <a:r>
              <a:rPr lang="en-US" dirty="0" err="1">
                <a:solidFill>
                  <a:srgbClr val="FF6600"/>
                </a:solidFill>
                <a:latin typeface="Consolas"/>
                <a:cs typeface="Consolas"/>
              </a:rPr>
              <a:t>omp</a:t>
            </a:r>
            <a:r>
              <a:rPr lang="en-US" dirty="0">
                <a:solidFill>
                  <a:srgbClr val="FF6600"/>
                </a:solidFill>
                <a:latin typeface="Consolas"/>
                <a:cs typeface="Consolas"/>
              </a:rPr>
              <a:t> reduction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66160" y="1613172"/>
            <a:ext cx="6255360" cy="248774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1E8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7" tIns="37029" rIns="74057" bIns="37029">
            <a:spAutoFit/>
          </a:bodyPr>
          <a:lstStyle/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float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dot_prod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(float* a, float* b,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N) 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{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float 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= 0.0;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#pragma </a:t>
            </a:r>
            <a:r>
              <a:rPr lang="en-US" sz="1600" b="1" dirty="0" err="1">
                <a:solidFill>
                  <a:schemeClr val="accent2"/>
                </a:solidFill>
                <a:latin typeface="Consolas"/>
                <a:cs typeface="Consolas"/>
              </a:rPr>
              <a:t>omp</a:t>
            </a: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 parallel for reduction(+: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b="1" dirty="0">
                <a:solidFill>
                  <a:schemeClr val="accent2"/>
                </a:solidFill>
                <a:latin typeface="Consolas"/>
                <a:cs typeface="Consolas"/>
              </a:rPr>
              <a:t>)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for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i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 = 0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; i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 &lt; N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; 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++) {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008000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cs typeface="Consolas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+= a[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] * b[</a:t>
            </a:r>
            <a:r>
              <a:rPr lang="en-US" sz="1600" dirty="0" err="1">
                <a:solidFill>
                  <a:srgbClr val="262626"/>
                </a:solidFill>
                <a:latin typeface="Consolas"/>
                <a:cs typeface="Consolas"/>
              </a:rPr>
              <a:t>i</a:t>
            </a: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];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 </a:t>
            </a:r>
            <a:r>
              <a:rPr lang="en-US" sz="1600" dirty="0" smtClean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  <a:endParaRPr lang="en-US" sz="1600" dirty="0">
              <a:solidFill>
                <a:srgbClr val="262626"/>
              </a:solidFill>
              <a:latin typeface="Consolas"/>
              <a:cs typeface="Consolas"/>
            </a:endParaRP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  return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;</a:t>
            </a:r>
          </a:p>
          <a:p>
            <a:pPr eaLnBrk="0">
              <a:spcBef>
                <a:spcPct val="10000"/>
              </a:spcBef>
              <a:buClr>
                <a:schemeClr val="tx2"/>
              </a:buClr>
              <a:buSzTx/>
            </a:pPr>
            <a:r>
              <a:rPr lang="en-US" sz="1600" dirty="0">
                <a:solidFill>
                  <a:srgbClr val="262626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74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66675"/>
            <a:ext cx="8850312" cy="857250"/>
          </a:xfrm>
        </p:spPr>
        <p:txBody>
          <a:bodyPr/>
          <a:lstStyle/>
          <a:p>
            <a:r>
              <a:rPr lang="en-US" sz="3600" dirty="0" smtClean="0"/>
              <a:t>MPI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927101"/>
            <a:ext cx="8850312" cy="3898900"/>
          </a:xfrm>
        </p:spPr>
        <p:txBody>
          <a:bodyPr>
            <a:normAutofit/>
          </a:bodyPr>
          <a:lstStyle/>
          <a:p>
            <a:r>
              <a:rPr lang="en-US" sz="2800" dirty="0"/>
              <a:t>MPI - Message Passing Interface</a:t>
            </a:r>
          </a:p>
          <a:p>
            <a:pPr lvl="1"/>
            <a:r>
              <a:rPr lang="en-US" dirty="0"/>
              <a:t>Library standard defined by a committee of vendors, implementers, and parallel programmers </a:t>
            </a:r>
          </a:p>
          <a:p>
            <a:pPr lvl="1"/>
            <a:r>
              <a:rPr lang="en-US" dirty="0"/>
              <a:t>Used to create parallel programs based on message </a:t>
            </a:r>
            <a:r>
              <a:rPr lang="en-US" dirty="0" smtClean="0"/>
              <a:t>passing</a:t>
            </a:r>
          </a:p>
          <a:p>
            <a:pPr lvl="1"/>
            <a:endParaRPr lang="en-US" dirty="0"/>
          </a:p>
          <a:p>
            <a:r>
              <a:rPr lang="en-US" sz="2800" dirty="0" smtClean="0"/>
              <a:t>Portable</a:t>
            </a:r>
            <a:r>
              <a:rPr lang="en-US" sz="2800" dirty="0"/>
              <a:t>: one standard, many </a:t>
            </a:r>
            <a:r>
              <a:rPr lang="en-US" sz="2800" dirty="0" smtClean="0"/>
              <a:t>implementations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on almost all parallel machines in C and </a:t>
            </a:r>
            <a:r>
              <a:rPr lang="en-US" dirty="0" smtClean="0"/>
              <a:t>Fortran</a:t>
            </a:r>
          </a:p>
          <a:p>
            <a:pPr lvl="1"/>
            <a:r>
              <a:rPr lang="en-US" dirty="0" smtClean="0"/>
              <a:t>De facto standard platform for the HPC community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58863"/>
            <a:ext cx="8850312" cy="3716337"/>
          </a:xfrm>
        </p:spPr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/>
              <a:t>: A framework for code parallelization</a:t>
            </a:r>
          </a:p>
          <a:p>
            <a:pPr lvl="1"/>
            <a:r>
              <a:rPr lang="en-US" dirty="0"/>
              <a:t>Available for C++ and FORTRAN</a:t>
            </a:r>
          </a:p>
          <a:p>
            <a:pPr lvl="1"/>
            <a:r>
              <a:rPr lang="en-US" dirty="0"/>
              <a:t>Based on a standard</a:t>
            </a:r>
          </a:p>
          <a:p>
            <a:pPr lvl="1"/>
            <a:r>
              <a:rPr lang="en-US" dirty="0"/>
              <a:t>Implementations from a wide selection of </a:t>
            </a:r>
            <a:r>
              <a:rPr lang="en-US" dirty="0" smtClean="0"/>
              <a:t>vendors</a:t>
            </a:r>
            <a:endParaRPr lang="en-US" dirty="0"/>
          </a:p>
          <a:p>
            <a:r>
              <a:rPr lang="en-US" smtClean="0"/>
              <a:t>Relatively easy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Write (and debug!) code first, parallelize later</a:t>
            </a:r>
          </a:p>
          <a:p>
            <a:pPr lvl="1"/>
            <a:r>
              <a:rPr lang="en-US" dirty="0"/>
              <a:t>Parallelization can be incremental</a:t>
            </a:r>
          </a:p>
          <a:p>
            <a:pPr lvl="1"/>
            <a:r>
              <a:rPr lang="en-US" dirty="0"/>
              <a:t>Parallelization can be turned off at runtime or compile time</a:t>
            </a:r>
          </a:p>
          <a:p>
            <a:pPr lvl="1"/>
            <a:r>
              <a:rPr lang="en-US" dirty="0"/>
              <a:t>Code is still correct for a serial machine</a:t>
            </a:r>
          </a:p>
        </p:txBody>
      </p:sp>
    </p:spTree>
    <p:extLst>
      <p:ext uri="{BB962C8B-B14F-4D97-AF65-F5344CB8AC3E}">
        <p14:creationId xmlns:p14="http://schemas.microsoft.com/office/powerpoint/2010/main" val="89905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Groups, Communicators, Contexts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9863" y="1211440"/>
            <a:ext cx="4745037" cy="36780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Helvetica Neue"/>
                <a:cs typeface="Helvetica Neue"/>
              </a:rPr>
              <a:t>Group</a:t>
            </a:r>
            <a:r>
              <a:rPr lang="en-US" dirty="0"/>
              <a:t>: </a:t>
            </a:r>
            <a:r>
              <a:rPr lang="en-US" dirty="0" smtClean="0"/>
              <a:t>a fixed ordered </a:t>
            </a:r>
            <a:r>
              <a:rPr lang="en-US" dirty="0"/>
              <a:t>set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processes, i.e., 0, 1, .., k-1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Communicator</a:t>
            </a:r>
            <a:r>
              <a:rPr lang="en-US" dirty="0" smtClean="0"/>
              <a:t>: specify scope of communication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processes in a group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Between two disjoint groups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latin typeface="Helvetica Neue"/>
                <a:cs typeface="Helvetica Neue"/>
              </a:rPr>
              <a:t>Context</a:t>
            </a:r>
            <a:r>
              <a:rPr lang="en-US" dirty="0" smtClean="0"/>
              <a:t>: partition communication space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message sent in one context cannot be received in another </a:t>
            </a:r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086827"/>
            <a:ext cx="4508500" cy="239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003800" y="3594437"/>
            <a:ext cx="4089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Helvetica Neue Light"/>
                <a:cs typeface="Helvetica Neue Light"/>
              </a:rPr>
              <a:t>This image is captured from:</a:t>
            </a:r>
          </a:p>
          <a:p>
            <a:r>
              <a:rPr lang="en-US" sz="1600" b="1" i="1" dirty="0" smtClean="0">
                <a:latin typeface="Helvetica Neue Light"/>
                <a:cs typeface="Helvetica Neue Light"/>
              </a:rPr>
              <a:t>“Writing </a:t>
            </a:r>
            <a:r>
              <a:rPr lang="en-US" sz="1600" b="1" i="1" dirty="0">
                <a:latin typeface="Helvetica Neue Light"/>
                <a:cs typeface="Helvetica Neue Light"/>
              </a:rPr>
              <a:t>Message Passing Parallel Programs with </a:t>
            </a:r>
            <a:r>
              <a:rPr lang="en-US" sz="1600" b="1" i="1" dirty="0" smtClean="0">
                <a:latin typeface="Helvetica Neue Light"/>
                <a:cs typeface="Helvetica Neue Light"/>
              </a:rPr>
              <a:t>MPI”, </a:t>
            </a:r>
            <a:r>
              <a:rPr lang="en-US" sz="1400" b="1" i="1" dirty="0" smtClean="0">
                <a:latin typeface="Helvetica Neue Light"/>
                <a:cs typeface="Helvetica Neue Light"/>
              </a:rPr>
              <a:t>Course Notes</a:t>
            </a:r>
            <a:r>
              <a:rPr lang="en-US" sz="1400" i="1" dirty="0" smtClean="0">
                <a:latin typeface="Helvetica Neue Light"/>
                <a:cs typeface="Helvetica Neue Light"/>
              </a:rPr>
              <a:t>, Edinburgh </a:t>
            </a:r>
            <a:r>
              <a:rPr lang="en-US" sz="1400" i="1" dirty="0">
                <a:latin typeface="Helvetica Neue Light"/>
                <a:cs typeface="Helvetica Neue Light"/>
              </a:rPr>
              <a:t>Parallel Computing Centre</a:t>
            </a:r>
          </a:p>
          <a:p>
            <a:r>
              <a:rPr lang="en-US" sz="1400" i="1" dirty="0">
                <a:latin typeface="Helvetica Neue Light"/>
                <a:cs typeface="Helvetica Neue Light"/>
              </a:rPr>
              <a:t>The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284063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" y="206375"/>
            <a:ext cx="897413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Synchronous vs. Asynchronous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FF6600"/>
                </a:solidFill>
              </a:rPr>
              <a:t>synchronous communication </a:t>
            </a:r>
            <a:r>
              <a:rPr lang="en-US" dirty="0">
                <a:solidFill>
                  <a:schemeClr val="tx1"/>
                </a:solidFill>
              </a:rPr>
              <a:t>is not complete until the message has been </a:t>
            </a:r>
            <a:r>
              <a:rPr lang="en-US" dirty="0" smtClean="0">
                <a:solidFill>
                  <a:schemeClr val="tx1"/>
                </a:solidFill>
              </a:rPr>
              <a:t>received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FF6600"/>
                </a:solidFill>
              </a:rPr>
              <a:t>asynchronous communication </a:t>
            </a:r>
            <a:r>
              <a:rPr lang="en-US" dirty="0">
                <a:solidFill>
                  <a:srgbClr val="000000"/>
                </a:solidFill>
              </a:rPr>
              <a:t>completes </a:t>
            </a:r>
            <a:r>
              <a:rPr lang="en-US" dirty="0" smtClean="0">
                <a:solidFill>
                  <a:srgbClr val="000000"/>
                </a:solidFill>
              </a:rPr>
              <a:t>before the </a:t>
            </a:r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is received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8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Modes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77900"/>
            <a:ext cx="8534400" cy="38227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Synchronous</a:t>
            </a:r>
            <a:r>
              <a:rPr lang="en-US" sz="2800" dirty="0"/>
              <a:t>: </a:t>
            </a:r>
            <a:r>
              <a:rPr lang="en-US" sz="2800" dirty="0" smtClean="0"/>
              <a:t>completes </a:t>
            </a:r>
            <a:r>
              <a:rPr lang="en-US" sz="2800" dirty="0"/>
              <a:t>once </a:t>
            </a:r>
            <a:r>
              <a:rPr lang="en-US" sz="2800" dirty="0" err="1" smtClean="0"/>
              <a:t>ack</a:t>
            </a:r>
            <a:r>
              <a:rPr lang="en-US" sz="2800" dirty="0" smtClean="0"/>
              <a:t> </a:t>
            </a:r>
            <a:r>
              <a:rPr lang="en-US" sz="2800" dirty="0"/>
              <a:t>is received </a:t>
            </a:r>
            <a:r>
              <a:rPr lang="en-US" sz="2800" dirty="0" smtClean="0"/>
              <a:t>by sender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FF6600"/>
                </a:solidFill>
              </a:rPr>
              <a:t>Asynchronous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 modes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Standard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once the message has been sent, which may or may not imply that the message has arrived at its </a:t>
            </a:r>
            <a:r>
              <a:rPr lang="en-US" dirty="0" smtClean="0"/>
              <a:t>destination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Buffered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</a:t>
            </a:r>
            <a:r>
              <a:rPr lang="en-US" dirty="0" smtClean="0"/>
              <a:t>completes immediately, if receiver not ready, MPI buffers the message locally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FF6600"/>
                </a:solidFill>
              </a:rPr>
              <a:t>Ready </a:t>
            </a:r>
            <a:r>
              <a:rPr lang="en-US" dirty="0">
                <a:solidFill>
                  <a:srgbClr val="FF6600"/>
                </a:solidFill>
              </a:rPr>
              <a:t>send</a:t>
            </a:r>
            <a:r>
              <a:rPr lang="en-US" dirty="0"/>
              <a:t>: completes immediately, if the receiver is ready for the message it will get it, otherwise the message is dropped </a:t>
            </a:r>
            <a:r>
              <a:rPr lang="en-US" dirty="0" smtClean="0"/>
              <a:t>silently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0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Blocking vs. Non-Blocking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Blocking</a:t>
            </a:r>
            <a:r>
              <a:rPr lang="en-US" dirty="0"/>
              <a:t>, means the program will not continue until the communication is </a:t>
            </a:r>
            <a:r>
              <a:rPr lang="en-US" dirty="0" smtClean="0"/>
              <a:t>completed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Synchronous communication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Barriers: wait for every process in the group to reach a point in execution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6600"/>
                </a:solidFill>
              </a:rPr>
              <a:t>Non-Blocking</a:t>
            </a:r>
            <a:r>
              <a:rPr lang="en-US" dirty="0"/>
              <a:t>, means the program will continue, without waiting for the communication to be </a:t>
            </a:r>
            <a:r>
              <a:rPr lang="en-US" dirty="0" smtClean="0"/>
              <a:t>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8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library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Huge </a:t>
            </a:r>
            <a:r>
              <a:rPr lang="en-US" dirty="0" smtClean="0"/>
              <a:t>(125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smtClean="0"/>
              <a:t>(6 functions)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5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53403</TotalTime>
  <Words>2629</Words>
  <Application>Microsoft Macintosh PowerPoint</Application>
  <PresentationFormat>On-screen Show (16:9)</PresentationFormat>
  <Paragraphs>426</Paragraphs>
  <Slides>40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DB_deck_16x9_example</vt:lpstr>
      <vt:lpstr>Excel.Chart.8</vt:lpstr>
      <vt:lpstr>MPI and OpenMP (Lecture 25, cs262a) </vt:lpstr>
      <vt:lpstr>Message passing vs. Shared memory</vt:lpstr>
      <vt:lpstr>Architectures</vt:lpstr>
      <vt:lpstr>MPI</vt:lpstr>
      <vt:lpstr>Groups, Communicators, Contexts</vt:lpstr>
      <vt:lpstr>Synchronous vs. Asynchronous Message Passing</vt:lpstr>
      <vt:lpstr>Communication Modes</vt:lpstr>
      <vt:lpstr>Blocking vs. Non-Blocking</vt:lpstr>
      <vt:lpstr>MPI library</vt:lpstr>
      <vt:lpstr>MPI Basic</vt:lpstr>
      <vt:lpstr>Skeleton MPI Program (C)</vt:lpstr>
      <vt:lpstr>A minimal MPI program (C)</vt:lpstr>
      <vt:lpstr>A minimal MPI program (C)</vt:lpstr>
      <vt:lpstr>Error handling</vt:lpstr>
      <vt:lpstr>Improved Hello (C)</vt:lpstr>
      <vt:lpstr>Improved Hello (C)</vt:lpstr>
      <vt:lpstr>Many other functions…</vt:lpstr>
      <vt:lpstr>Many other functions…</vt:lpstr>
      <vt:lpstr>Many other functions…</vt:lpstr>
      <vt:lpstr>MPI Discussion</vt:lpstr>
      <vt:lpstr>OpenMP</vt:lpstr>
      <vt:lpstr>Motivation</vt:lpstr>
      <vt:lpstr>But…</vt:lpstr>
      <vt:lpstr>Example</vt:lpstr>
      <vt:lpstr>OpenMP</vt:lpstr>
      <vt:lpstr>OpenMP execution model</vt:lpstr>
      <vt:lpstr>OpenMP memory model</vt:lpstr>
      <vt:lpstr>OpenMP: Work sharing example</vt:lpstr>
      <vt:lpstr>OpenMP: Work sharing example</vt:lpstr>
      <vt:lpstr>OpenMP: Work sharing example</vt:lpstr>
      <vt:lpstr>OpenMP: Work sharing example</vt:lpstr>
      <vt:lpstr>OpenMP: Work sharing example</vt:lpstr>
      <vt:lpstr>OpenMP: Work sharing example</vt:lpstr>
      <vt:lpstr>Challenges of #parallel for</vt:lpstr>
      <vt:lpstr>Schedule: controlling work distribution</vt:lpstr>
      <vt:lpstr>OpenMP: Data Environment</vt:lpstr>
      <vt:lpstr>Overriding storage attributes</vt:lpstr>
      <vt:lpstr>Reduction</vt:lpstr>
      <vt:lpstr>#pragma omp reduction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2296</cp:revision>
  <cp:lastPrinted>2016-09-26T22:07:19Z</cp:lastPrinted>
  <dcterms:created xsi:type="dcterms:W3CDTF">2015-02-13T19:56:21Z</dcterms:created>
  <dcterms:modified xsi:type="dcterms:W3CDTF">2016-11-29T07:37:53Z</dcterms:modified>
</cp:coreProperties>
</file>