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777" r:id="rId2"/>
    <p:sldId id="1067" r:id="rId3"/>
    <p:sldId id="1064" r:id="rId4"/>
    <p:sldId id="1011" r:id="rId5"/>
    <p:sldId id="1015" r:id="rId6"/>
    <p:sldId id="1012" r:id="rId7"/>
    <p:sldId id="1014" r:id="rId8"/>
    <p:sldId id="1065" r:id="rId9"/>
    <p:sldId id="1007" r:id="rId10"/>
    <p:sldId id="1066" r:id="rId11"/>
    <p:sldId id="1018" r:id="rId12"/>
    <p:sldId id="1019" r:id="rId13"/>
    <p:sldId id="1020" r:id="rId14"/>
    <p:sldId id="1021" r:id="rId15"/>
    <p:sldId id="1022" r:id="rId16"/>
    <p:sldId id="1023" r:id="rId17"/>
    <p:sldId id="1024" r:id="rId18"/>
    <p:sldId id="1026" r:id="rId19"/>
    <p:sldId id="1028" r:id="rId20"/>
    <p:sldId id="1029" r:id="rId21"/>
    <p:sldId id="1030" r:id="rId22"/>
    <p:sldId id="1031" r:id="rId23"/>
    <p:sldId id="1032" r:id="rId24"/>
    <p:sldId id="1036" r:id="rId25"/>
    <p:sldId id="1037" r:id="rId26"/>
    <p:sldId id="1038" r:id="rId27"/>
    <p:sldId id="1041" r:id="rId28"/>
    <p:sldId id="1034" r:id="rId29"/>
    <p:sldId id="1040" r:id="rId30"/>
    <p:sldId id="1042" r:id="rId31"/>
    <p:sldId id="1043" r:id="rId32"/>
    <p:sldId id="1045" r:id="rId33"/>
    <p:sldId id="1044" r:id="rId34"/>
    <p:sldId id="1047" r:id="rId35"/>
    <p:sldId id="1048" r:id="rId36"/>
    <p:sldId id="1049" r:id="rId37"/>
    <p:sldId id="1050" r:id="rId38"/>
    <p:sldId id="1054" r:id="rId39"/>
    <p:sldId id="1055" r:id="rId40"/>
    <p:sldId id="1056" r:id="rId41"/>
    <p:sldId id="1057" r:id="rId42"/>
    <p:sldId id="1058" r:id="rId43"/>
    <p:sldId id="1059" r:id="rId44"/>
    <p:sldId id="1060" r:id="rId45"/>
    <p:sldId id="1063" r:id="rId4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4" autoAdjust="0"/>
    <p:restoredTop sz="93887" autoAdjust="0"/>
  </p:normalViewPr>
  <p:slideViewPr>
    <p:cSldViewPr snapToGrid="0">
      <p:cViewPr>
        <p:scale>
          <a:sx n="66" d="100"/>
          <a:sy n="66" d="100"/>
        </p:scale>
        <p:origin x="-504" y="-2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32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9/26/16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9/26/16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" r:id="rId4" imgW="7271927" imgH="3492719" progId="Excel.Chart.8">
                  <p:embed/>
                </p:oleObj>
              </mc:Choice>
              <mc:Fallback>
                <p:oleObj r:id="rId4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hyperlink" Target="http://www.apple.com/business/docs/iOS_Security_Guid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mplab.github.io/cs262a-fall2016/notes/Mach.pdf" TargetMode="External"/><Relationship Id="rId3" Type="http://schemas.openxmlformats.org/officeDocument/2006/relationships/hyperlink" Target="http://sigops.org/sosp/sosp13/papers/p133-elphinstone.pdf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eilly.com/openbook/opensources/book/appa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s://en.wikipedia.org/wiki/Microkerne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Microkernels:</a:t>
            </a:r>
            <a:br>
              <a:rPr lang="en-US" sz="4800" dirty="0" smtClean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From Mach to seL4 </a:t>
            </a:r>
            <a:r>
              <a:rPr lang="en-US" sz="4800" dirty="0">
                <a:ea typeface="ＭＳ Ｐゴシック" charset="0"/>
              </a:rPr>
              <a:t/>
            </a:r>
            <a:br>
              <a:rPr lang="en-US" sz="4800" dirty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8,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September 21, 2016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0975"/>
            <a:ext cx="8850312" cy="857250"/>
          </a:xfrm>
        </p:spPr>
        <p:txBody>
          <a:bodyPr/>
          <a:lstStyle/>
          <a:p>
            <a:r>
              <a:rPr lang="en-US" dirty="0" smtClean="0"/>
              <a:t>Mach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6801"/>
            <a:ext cx="6275671" cy="3640138"/>
          </a:xfrm>
        </p:spPr>
        <p:txBody>
          <a:bodyPr/>
          <a:lstStyle/>
          <a:p>
            <a:r>
              <a:rPr lang="en-US" dirty="0" smtClean="0"/>
              <a:t>Developed at CMU</a:t>
            </a:r>
          </a:p>
          <a:p>
            <a:pPr lvl="1"/>
            <a:endParaRPr lang="en-US" dirty="0"/>
          </a:p>
          <a:p>
            <a:r>
              <a:rPr lang="en-US" dirty="0" smtClean="0"/>
              <a:t>Led by Rick Rashid</a:t>
            </a:r>
          </a:p>
          <a:p>
            <a:pPr lvl="1"/>
            <a:r>
              <a:rPr lang="en-US" dirty="0" smtClean="0"/>
              <a:t>Now VP of research at Microsoft</a:t>
            </a:r>
          </a:p>
          <a:p>
            <a:pPr lvl="1"/>
            <a:endParaRPr lang="en-US" dirty="0"/>
          </a:p>
          <a:p>
            <a:r>
              <a:rPr lang="en-US" dirty="0" smtClean="0"/>
              <a:t>Initial release: 1985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Big impact (as we will see)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10" y="846825"/>
            <a:ext cx="2337172" cy="2517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5137" y="3348808"/>
            <a:ext cx="14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"/>
                <a:cs typeface="Helvetica Neue "/>
              </a:rPr>
              <a:t>Rick Rashid</a:t>
            </a:r>
            <a:endParaRPr lang="en-US" dirty="0"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213289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microkernel (Mach)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01157"/>
            <a:ext cx="8850312" cy="3394075"/>
          </a:xfrm>
        </p:spPr>
        <p:txBody>
          <a:bodyPr/>
          <a:lstStyle/>
          <a:p>
            <a:r>
              <a:rPr lang="en-US" dirty="0" smtClean="0"/>
              <a:t>Task and thread management:</a:t>
            </a:r>
          </a:p>
          <a:p>
            <a:pPr lvl="1"/>
            <a:r>
              <a:rPr lang="en-US" dirty="0" smtClean="0"/>
              <a:t>Task (process) unit of allocation</a:t>
            </a:r>
          </a:p>
          <a:p>
            <a:pPr lvl="1"/>
            <a:r>
              <a:rPr lang="en-US" dirty="0" smtClean="0"/>
              <a:t>Thread, unit of execution</a:t>
            </a:r>
          </a:p>
          <a:p>
            <a:pPr lvl="1"/>
            <a:r>
              <a:rPr lang="en-US" dirty="0" smtClean="0"/>
              <a:t>Implements CPU scheduling: exposed to apps</a:t>
            </a:r>
          </a:p>
          <a:p>
            <a:pPr lvl="2"/>
            <a:r>
              <a:rPr lang="en-US" dirty="0" smtClean="0"/>
              <a:t> Applications/environments can implement their own scheduling policies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r>
              <a:rPr lang="en-US" dirty="0" smtClean="0"/>
              <a:t>Between threads via ports</a:t>
            </a:r>
          </a:p>
          <a:p>
            <a:pPr lvl="1"/>
            <a:r>
              <a:rPr lang="en-US" dirty="0" smtClean="0"/>
              <a:t>Secured by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microkernel (Mach)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object management:</a:t>
            </a:r>
          </a:p>
          <a:p>
            <a:pPr lvl="1"/>
            <a:r>
              <a:rPr lang="en-US" dirty="0" smtClean="0"/>
              <a:t>Essentially virtual memory</a:t>
            </a:r>
          </a:p>
          <a:p>
            <a:pPr lvl="1"/>
            <a:r>
              <a:rPr lang="en-US" dirty="0" smtClean="0"/>
              <a:t>Persistent store accessed via IPC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System call redirection:</a:t>
            </a:r>
          </a:p>
          <a:p>
            <a:pPr lvl="1"/>
            <a:r>
              <a:rPr lang="en-US" dirty="0" smtClean="0"/>
              <a:t>Enable to trap system calls and transfer control to user mode</a:t>
            </a:r>
          </a:p>
          <a:p>
            <a:pPr lvl="1"/>
            <a:r>
              <a:rPr lang="en-US" dirty="0" smtClean="0"/>
              <a:t>Essentially enable applications to modify/extend the behavior and functionality of system calls, e.g.,</a:t>
            </a:r>
          </a:p>
          <a:p>
            <a:pPr lvl="2"/>
            <a:r>
              <a:rPr lang="en-US" dirty="0" smtClean="0"/>
              <a:t>Enable binary emulation of environments, tracing,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else does </a:t>
            </a:r>
            <a:r>
              <a:rPr lang="en-US" dirty="0"/>
              <a:t>a microkernel (Mach)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support:</a:t>
            </a:r>
          </a:p>
          <a:p>
            <a:pPr lvl="1"/>
            <a:r>
              <a:rPr lang="en-US" dirty="0" smtClean="0"/>
              <a:t>Implemented using IPC (devices are contacted via ports)</a:t>
            </a:r>
          </a:p>
          <a:p>
            <a:pPr lvl="1"/>
            <a:r>
              <a:rPr lang="en-US" dirty="0" smtClean="0"/>
              <a:t>Support both synchronous and asynchronous devices</a:t>
            </a:r>
          </a:p>
          <a:p>
            <a:r>
              <a:rPr lang="en-US" dirty="0" smtClean="0"/>
              <a:t>User multiprocessing:</a:t>
            </a:r>
          </a:p>
          <a:p>
            <a:pPr lvl="1"/>
            <a:r>
              <a:rPr lang="en-US" dirty="0" smtClean="0"/>
              <a:t>Essentially a user level thread package, with wait()/signal() primitives</a:t>
            </a:r>
          </a:p>
          <a:p>
            <a:pPr lvl="1"/>
            <a:r>
              <a:rPr lang="en-US" dirty="0" smtClean="0"/>
              <a:t>One or more user threads can map to same kernel thread </a:t>
            </a:r>
          </a:p>
          <a:p>
            <a:r>
              <a:rPr lang="en-US" dirty="0" smtClean="0"/>
              <a:t>Multicomputer support:</a:t>
            </a:r>
          </a:p>
          <a:p>
            <a:pPr lvl="1"/>
            <a:r>
              <a:rPr lang="en-US" dirty="0" smtClean="0"/>
              <a:t>Can map transparently tasks/resources on different nodes in a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 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BSD code compatibility code, e.g., one-to-one mapping between tasks and processes</a:t>
            </a:r>
          </a:p>
          <a:p>
            <a:endParaRPr lang="en-US" dirty="0"/>
          </a:p>
          <a:p>
            <a:r>
              <a:rPr lang="en-US" dirty="0" smtClean="0"/>
              <a:t>Some commercial success:</a:t>
            </a:r>
          </a:p>
          <a:p>
            <a:pPr lvl="1"/>
            <a:r>
              <a:rPr lang="en-US" dirty="0" smtClean="0"/>
              <a:t>NeXT </a:t>
            </a:r>
          </a:p>
          <a:p>
            <a:pPr lvl="2"/>
            <a:r>
              <a:rPr lang="en-US" dirty="0" smtClean="0"/>
              <a:t>Steve Jobs’ company after he left Apple</a:t>
            </a:r>
          </a:p>
          <a:p>
            <a:pPr lvl="2"/>
            <a:r>
              <a:rPr lang="en-US" dirty="0" smtClean="0"/>
              <a:t>Used by Tim Berners-Lee to develop WWW</a:t>
            </a:r>
          </a:p>
          <a:p>
            <a:pPr lvl="1"/>
            <a:r>
              <a:rPr lang="en-US" dirty="0" smtClean="0"/>
              <a:t>Encore, OSF (Open Software Foundation),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6555" y="2101812"/>
            <a:ext cx="3409472" cy="26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54761"/>
            <a:ext cx="8850312" cy="3722039"/>
          </a:xfrm>
        </p:spPr>
        <p:txBody>
          <a:bodyPr>
            <a:normAutofit/>
          </a:bodyPr>
          <a:lstStyle/>
          <a:p>
            <a:r>
              <a:rPr lang="en-US" dirty="0" smtClean="0"/>
              <a:t>Eliminate BSD code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ewrite IPC to improve performance</a:t>
            </a:r>
          </a:p>
          <a:p>
            <a:pPr lvl="1"/>
            <a:r>
              <a:rPr lang="en-US" dirty="0" smtClean="0"/>
              <a:t>RPC on (then) contemporary workstations: 95 </a:t>
            </a:r>
            <a:r>
              <a:rPr lang="en-US" dirty="0" err="1" smtClean="0"/>
              <a:t>usec</a:t>
            </a:r>
            <a:endParaRPr lang="en-US" dirty="0"/>
          </a:p>
          <a:p>
            <a:r>
              <a:rPr lang="en-US" dirty="0" smtClean="0"/>
              <a:t>Expose device interface</a:t>
            </a:r>
            <a:endParaRPr lang="en-US" dirty="0"/>
          </a:p>
          <a:p>
            <a:r>
              <a:rPr lang="en-US" dirty="0" smtClean="0"/>
              <a:t>Provide more control to user applications via continuation: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of an user function to be called when thread is rescheduled plus some data: essentially a callback</a:t>
            </a:r>
          </a:p>
          <a:p>
            <a:pPr lvl="1"/>
            <a:r>
              <a:rPr lang="en-US" dirty="0" smtClean="0"/>
              <a:t>Enable application to save restore state, so that the microkernel doesn’t need to do it, e.g., saving and restoring register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9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OSes</a:t>
            </a:r>
            <a:r>
              <a:rPr lang="en-US" dirty="0" smtClean="0"/>
              <a:t> and Application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 allows application to implement:</a:t>
            </a:r>
          </a:p>
          <a:p>
            <a:pPr lvl="1"/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Control data cached by virtual memory</a:t>
            </a:r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Redirection allows call traps to link directly to executable binaries without modifying he kernel!</a:t>
            </a:r>
          </a:p>
          <a:p>
            <a:pPr lvl="1"/>
            <a:r>
              <a:rPr lang="en-US" dirty="0" smtClean="0"/>
              <a:t>Just need an emulation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5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90899"/>
            <a:ext cx="8850312" cy="857250"/>
          </a:xfrm>
        </p:spPr>
        <p:txBody>
          <a:bodyPr/>
          <a:lstStyle/>
          <a:p>
            <a:r>
              <a:rPr lang="en-US" dirty="0" smtClean="0"/>
              <a:t>Emulation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27943"/>
            <a:ext cx="8850312" cy="1574039"/>
          </a:xfrm>
        </p:spPr>
        <p:txBody>
          <a:bodyPr/>
          <a:lstStyle/>
          <a:p>
            <a:r>
              <a:rPr lang="en-US" dirty="0" smtClean="0"/>
              <a:t>Translator for system services and a cache for their results</a:t>
            </a:r>
          </a:p>
          <a:p>
            <a:pPr lvl="1"/>
            <a:r>
              <a:rPr lang="en-US" dirty="0" smtClean="0"/>
              <a:t>Converts app calls to Mach calls</a:t>
            </a:r>
          </a:p>
          <a:p>
            <a:pPr lvl="1"/>
            <a:r>
              <a:rPr lang="en-US" dirty="0" smtClean="0"/>
              <a:t>Invoke functionality of the environment (e.g., OS) and reply to app</a:t>
            </a:r>
          </a:p>
          <a:p>
            <a:pPr lvl="1"/>
            <a:r>
              <a:rPr lang="en-US" dirty="0" smtClean="0"/>
              <a:t>Typically linked to app to avoid another context switching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39" y="2494807"/>
            <a:ext cx="4851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OSes</a:t>
            </a:r>
            <a:r>
              <a:rPr lang="en-US" dirty="0" smtClean="0"/>
              <a:t> Environment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implemented in the emulation library </a:t>
            </a:r>
          </a:p>
          <a:p>
            <a:pPr lvl="1"/>
            <a:r>
              <a:rPr lang="en-US" dirty="0" smtClean="0"/>
              <a:t>Simple, single user systems (e.g., </a:t>
            </a:r>
            <a:r>
              <a:rPr lang="en-US" dirty="0" err="1" smtClean="0"/>
              <a:t>MS-DoS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As a server (see previous slide)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Native </a:t>
            </a:r>
            <a:r>
              <a:rPr lang="en-US" dirty="0" err="1" smtClean="0"/>
              <a:t>OSes</a:t>
            </a:r>
            <a:r>
              <a:rPr lang="en-US" dirty="0" smtClean="0"/>
              <a:t>: use the code of the original systems</a:t>
            </a:r>
          </a:p>
          <a:p>
            <a:pPr lvl="1"/>
            <a:r>
              <a:rPr lang="en-US" dirty="0" smtClean="0"/>
              <a:t>Used to implement both </a:t>
            </a:r>
            <a:r>
              <a:rPr lang="en-US" dirty="0" err="1" smtClean="0"/>
              <a:t>MacOS</a:t>
            </a:r>
            <a:r>
              <a:rPr lang="en-US" dirty="0" smtClean="0"/>
              <a:t>, and DOS</a:t>
            </a:r>
          </a:p>
          <a:p>
            <a:pPr lvl="1"/>
            <a:r>
              <a:rPr lang="en-US" dirty="0" smtClean="0"/>
              <a:t>Emulation library also </a:t>
            </a:r>
            <a:r>
              <a:rPr lang="en-US" dirty="0"/>
              <a:t>v</a:t>
            </a:r>
            <a:r>
              <a:rPr lang="en-US" dirty="0" smtClean="0"/>
              <a:t>irtualizes the physical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Mach 2.5 </a:t>
            </a:r>
            <a:r>
              <a:rPr lang="en-US" dirty="0" err="1" smtClean="0"/>
              <a:t>vs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16269"/>
            <a:ext cx="8850312" cy="3887697"/>
          </a:xfrm>
        </p:spPr>
        <p:txBody>
          <a:bodyPr>
            <a:normAutofit/>
          </a:bodyPr>
          <a:lstStyle/>
          <a:p>
            <a:r>
              <a:rPr lang="en-US" dirty="0" smtClean="0"/>
              <a:t>Virtually the same as Mach 2.5, and commercial Unix systems of that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SunOS 4.1 and Ultrix 4.1</a:t>
            </a:r>
          </a:p>
          <a:p>
            <a:pPr marL="971550" lvl="1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I/O dominated tasks (read, write, compile)</a:t>
            </a:r>
          </a:p>
          <a:p>
            <a:r>
              <a:rPr lang="en-US" dirty="0" err="1" smtClean="0"/>
              <a:t>Microbenchmarks</a:t>
            </a:r>
            <a:r>
              <a:rPr lang="en-US" dirty="0" smtClean="0"/>
              <a:t> would have been nice, e.g.:</a:t>
            </a:r>
          </a:p>
          <a:p>
            <a:pPr lvl="1"/>
            <a:r>
              <a:rPr lang="en-US" dirty="0" smtClean="0"/>
              <a:t>IPC</a:t>
            </a:r>
          </a:p>
          <a:p>
            <a:pPr lvl="1"/>
            <a:r>
              <a:rPr lang="en-US" dirty="0" smtClean="0"/>
              <a:t>Cost of a page 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6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give you feedback on the projects by next Monday, 9/28</a:t>
            </a:r>
          </a:p>
          <a:p>
            <a:endParaRPr lang="en-US" dirty="0"/>
          </a:p>
          <a:p>
            <a:r>
              <a:rPr lang="en-US" dirty="0" smtClean="0"/>
              <a:t>Please make sure you are enabling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4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OSF/1 Unix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21639"/>
            <a:ext cx="8850312" cy="3717061"/>
          </a:xfrm>
        </p:spPr>
        <p:txBody>
          <a:bodyPr/>
          <a:lstStyle/>
          <a:p>
            <a:r>
              <a:rPr lang="en-US" dirty="0" smtClean="0"/>
              <a:t>Even more modularity: different OS functionalities implemented as different servers, e.g., </a:t>
            </a:r>
          </a:p>
          <a:p>
            <a:pPr lvl="1"/>
            <a:r>
              <a:rPr lang="en-US" dirty="0" smtClean="0"/>
              <a:t>IPC, process management, file server,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erver proxies on client</a:t>
            </a:r>
            <a:br>
              <a:rPr lang="en-US" dirty="0" smtClean="0"/>
            </a:br>
            <a:r>
              <a:rPr lang="en-US" dirty="0" smtClean="0"/>
              <a:t>side for optimization </a:t>
            </a:r>
            <a:endParaRPr lang="en-US" dirty="0"/>
          </a:p>
        </p:txBody>
      </p:sp>
      <p:pic>
        <p:nvPicPr>
          <p:cNvPr id="4" name="Picture 3" descr="Screen Shot 2016-09-20 at 7.36.42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64" y="1539683"/>
            <a:ext cx="5478836" cy="34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0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848" y="1996256"/>
            <a:ext cx="3636435" cy="857250"/>
          </a:xfrm>
        </p:spPr>
        <p:txBody>
          <a:bodyPr/>
          <a:lstStyle/>
          <a:p>
            <a:r>
              <a:rPr lang="en-US" dirty="0" smtClean="0"/>
              <a:t>L3 </a:t>
            </a:r>
            <a:r>
              <a:rPr lang="en-US" dirty="0" smtClean="0">
                <a:sym typeface="Wingdings"/>
              </a:rPr>
              <a:t> seL4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0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started? (1993)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7083768" cy="3394075"/>
          </a:xfrm>
        </p:spPr>
        <p:txBody>
          <a:bodyPr/>
          <a:lstStyle/>
          <a:p>
            <a:r>
              <a:rPr lang="en-US" dirty="0" smtClean="0"/>
              <a:t>Microkernels (e.g., Mach) still too slow</a:t>
            </a:r>
          </a:p>
          <a:p>
            <a:pPr lvl="1"/>
            <a:r>
              <a:rPr lang="en-US" dirty="0" smtClean="0"/>
              <a:t>Mostly because IPCs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Tide was turning towards monolithic kernels</a:t>
            </a:r>
          </a:p>
          <a:p>
            <a:endParaRPr lang="en-US" dirty="0"/>
          </a:p>
          <a:p>
            <a:r>
              <a:rPr lang="en-US" b="1" dirty="0" err="1"/>
              <a:t>Jochen</a:t>
            </a:r>
            <a:r>
              <a:rPr lang="en-US" b="1" dirty="0"/>
              <a:t> </a:t>
            </a:r>
            <a:r>
              <a:rPr lang="en-US" b="1" dirty="0" err="1" smtClean="0"/>
              <a:t>Liedtke</a:t>
            </a:r>
            <a:r>
              <a:rPr lang="en-US" b="1" dirty="0" smtClean="0"/>
              <a:t> (</a:t>
            </a:r>
            <a:r>
              <a:rPr lang="en-US" dirty="0" smtClean="0"/>
              <a:t>GMD – </a:t>
            </a:r>
            <a:r>
              <a:rPr lang="en-US" dirty="0"/>
              <a:t>Society for Mathematics and Information technology</a:t>
            </a:r>
            <a:r>
              <a:rPr lang="en-US" dirty="0" smtClean="0"/>
              <a:t>) aimed to show that IPC can be supper-fast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52" y="1254007"/>
            <a:ext cx="1738768" cy="2410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9800" y="3619500"/>
            <a:ext cx="170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 Neue Light"/>
                <a:cs typeface="Helvetica Neue Light"/>
              </a:rPr>
              <a:t>Jochen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err="1">
                <a:latin typeface="Helvetica Neue Light"/>
                <a:cs typeface="Helvetica Neue Light"/>
              </a:rPr>
              <a:t>Liedtke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49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fast?</a:t>
            </a:r>
            <a:endParaRPr lang="en-US" dirty="0"/>
          </a:p>
        </p:txBody>
      </p:sp>
      <p:pic>
        <p:nvPicPr>
          <p:cNvPr id="4" name="Picture 3" descr="Screen Shot 2016-09-20 at 7.5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6" y="1137204"/>
            <a:ext cx="6984265" cy="3867781"/>
          </a:xfrm>
          <a:prstGeom prst="rect">
            <a:avLst/>
          </a:prstGeom>
        </p:spPr>
      </p:pic>
      <p:pic>
        <p:nvPicPr>
          <p:cNvPr id="5" name="Picture 4" descr="Screen Shot 2016-09-20 at 7.54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1" y="4798547"/>
            <a:ext cx="1554922" cy="2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921500" y="1892300"/>
            <a:ext cx="2095500" cy="307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975100" y="1879600"/>
            <a:ext cx="1981200" cy="3086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he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4"/>
            <a:ext cx="8850312" cy="681036"/>
          </a:xfrm>
        </p:spPr>
        <p:txBody>
          <a:bodyPr/>
          <a:lstStyle/>
          <a:p>
            <a:r>
              <a:rPr lang="en-US" dirty="0" smtClean="0"/>
              <a:t>Synchronous IPC </a:t>
            </a:r>
            <a:r>
              <a:rPr lang="en-US" dirty="0" smtClean="0">
                <a:sym typeface="Wingdings"/>
              </a:rPr>
              <a:t> Rendezvous model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076700" y="2286000"/>
            <a:ext cx="1876836" cy="1125954"/>
            <a:chOff x="4076700" y="2286000"/>
            <a:chExt cx="1876836" cy="1125954"/>
          </a:xfrm>
        </p:grpSpPr>
        <p:sp>
          <p:nvSpPr>
            <p:cNvPr id="7" name="Freeform 6"/>
            <p:cNvSpPr/>
            <p:nvPr/>
          </p:nvSpPr>
          <p:spPr>
            <a:xfrm>
              <a:off x="4867275" y="26035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700" y="3073400"/>
              <a:ext cx="1876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s</a:t>
              </a:r>
              <a:r>
                <a:rPr lang="en-US" sz="1600" dirty="0" smtClean="0">
                  <a:latin typeface="Consolas"/>
                  <a:cs typeface="Consolas"/>
                </a:rPr>
                <a:t>end(</a:t>
              </a:r>
              <a:r>
                <a:rPr lang="en-US" sz="1600" dirty="0" err="1" smtClean="0">
                  <a:latin typeface="Consolas"/>
                  <a:cs typeface="Consolas"/>
                </a:rPr>
                <a:t>dest</a:t>
              </a:r>
              <a:r>
                <a:rPr lang="en-US" sz="1600" dirty="0" smtClean="0">
                  <a:latin typeface="Consolas"/>
                  <a:cs typeface="Consolas"/>
                </a:rPr>
                <a:t>, </a:t>
              </a:r>
              <a:r>
                <a:rPr lang="en-US" sz="1600" dirty="0" err="1" smtClean="0">
                  <a:latin typeface="Consolas"/>
                  <a:cs typeface="Consolas"/>
                </a:rPr>
                <a:t>msg</a:t>
              </a:r>
              <a:r>
                <a:rPr lang="en-US" sz="1600" dirty="0" smtClean="0">
                  <a:latin typeface="Consolas"/>
                  <a:cs typeface="Consolas"/>
                </a:rPr>
                <a:t>)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00" y="22860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Running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18000" y="1892300"/>
            <a:ext cx="131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Thread </a:t>
            </a:r>
            <a:r>
              <a:rPr lang="en-US" sz="1600" dirty="0" err="1" smtClean="0">
                <a:latin typeface="Consolas"/>
                <a:cs typeface="Consolas"/>
              </a:rPr>
              <a:t>src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5500" y="1943100"/>
            <a:ext cx="1425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Thread </a:t>
            </a:r>
            <a:r>
              <a:rPr lang="en-US" sz="1600" dirty="0" err="1" smtClean="0">
                <a:latin typeface="Consolas"/>
                <a:cs typeface="Consolas"/>
              </a:rPr>
              <a:t>dest</a:t>
            </a:r>
            <a:endParaRPr lang="en-US" sz="1600" dirty="0">
              <a:latin typeface="Consolas"/>
              <a:cs typeface="Consola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120060" y="2286000"/>
            <a:ext cx="1764025" cy="1672054"/>
            <a:chOff x="7120060" y="2286000"/>
            <a:chExt cx="1764025" cy="1672054"/>
          </a:xfrm>
        </p:grpSpPr>
        <p:sp>
          <p:nvSpPr>
            <p:cNvPr id="14" name="TextBox 13"/>
            <p:cNvSpPr txBox="1"/>
            <p:nvPr/>
          </p:nvSpPr>
          <p:spPr>
            <a:xfrm>
              <a:off x="7120060" y="3619500"/>
              <a:ext cx="17640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wait(</a:t>
              </a:r>
              <a:r>
                <a:rPr lang="en-US" sz="1600" dirty="0" err="1" smtClean="0">
                  <a:latin typeface="Consolas"/>
                  <a:cs typeface="Consolas"/>
                </a:rPr>
                <a:t>src</a:t>
              </a:r>
              <a:r>
                <a:rPr lang="en-US" sz="1600" dirty="0" smtClean="0">
                  <a:latin typeface="Consolas"/>
                  <a:cs typeface="Consolas"/>
                </a:rPr>
                <a:t>, </a:t>
              </a:r>
              <a:r>
                <a:rPr lang="en-US" sz="1600" dirty="0" err="1" smtClean="0">
                  <a:latin typeface="Consolas"/>
                  <a:cs typeface="Consolas"/>
                </a:rPr>
                <a:t>msg</a:t>
              </a:r>
              <a:r>
                <a:rPr lang="en-US" sz="1600" dirty="0" smtClean="0">
                  <a:latin typeface="Consolas"/>
                  <a:cs typeface="Consolas"/>
                </a:rPr>
                <a:t>)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826375" y="2762452"/>
              <a:ext cx="92075" cy="778816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29500" y="2286000"/>
              <a:ext cx="974345" cy="488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Running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19600" y="3924300"/>
            <a:ext cx="3971545" cy="920750"/>
            <a:chOff x="4419600" y="3924300"/>
            <a:chExt cx="3971545" cy="920750"/>
          </a:xfrm>
        </p:grpSpPr>
        <p:sp>
          <p:nvSpPr>
            <p:cNvPr id="8" name="Freeform 7"/>
            <p:cNvSpPr/>
            <p:nvPr/>
          </p:nvSpPr>
          <p:spPr>
            <a:xfrm>
              <a:off x="4867275" y="43053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826375" y="42672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16800" y="39243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Running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9600" y="39370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Running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75512" y="3378200"/>
            <a:ext cx="745223" cy="742286"/>
            <a:chOff x="4475512" y="3378200"/>
            <a:chExt cx="745223" cy="742286"/>
          </a:xfrm>
        </p:grpSpPr>
        <p:sp>
          <p:nvSpPr>
            <p:cNvPr id="22" name="TextBox 21"/>
            <p:cNvSpPr txBox="1"/>
            <p:nvPr/>
          </p:nvSpPr>
          <p:spPr>
            <a:xfrm>
              <a:off x="4572000" y="3378200"/>
              <a:ext cx="648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Consolas"/>
                  <a:cs typeface="Consolas"/>
                </a:rPr>
                <a:t>Wait</a:t>
              </a:r>
              <a:endParaRPr lang="en-US" sz="1600" dirty="0">
                <a:solidFill>
                  <a:srgbClr val="FF0000"/>
                </a:solidFill>
                <a:latin typeface="Consolas"/>
                <a:cs typeface="Consola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4533901" y="3594100"/>
              <a:ext cx="46799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solidFill>
                    <a:srgbClr val="FF0000"/>
                  </a:solidFill>
                </a:rPr>
                <a:t>…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42000" y="3124200"/>
            <a:ext cx="1142265" cy="725005"/>
            <a:chOff x="5842000" y="3124200"/>
            <a:chExt cx="1278060" cy="664577"/>
          </a:xfrm>
        </p:grpSpPr>
        <p:cxnSp>
          <p:nvCxnSpPr>
            <p:cNvPr id="6" name="Straight Arrow Connector 5"/>
            <p:cNvCxnSpPr>
              <a:stCxn id="9" idx="3"/>
              <a:endCxn id="14" idx="1"/>
            </p:cNvCxnSpPr>
            <p:nvPr/>
          </p:nvCxnSpPr>
          <p:spPr>
            <a:xfrm>
              <a:off x="5953536" y="3242677"/>
              <a:ext cx="1166524" cy="546100"/>
            </a:xfrm>
            <a:prstGeom prst="straightConnector1">
              <a:avLst/>
            </a:prstGeom>
            <a:ln w="57150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835870">
              <a:off x="5842000" y="3124200"/>
              <a:ext cx="12490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 Neue Light"/>
                  <a:cs typeface="Helvetica Neue Light"/>
                </a:rPr>
                <a:t>Kernel copy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8600" y="1955800"/>
            <a:ext cx="3782370" cy="1915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Helvetica Neue Light"/>
                <a:cs typeface="Helvetica Neue Light"/>
              </a:rPr>
              <a:t>Kernel executes in sender’s context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copies memory data directly </a:t>
            </a:r>
            <a:r>
              <a:rPr lang="en-US" dirty="0" smtClean="0">
                <a:latin typeface="Helvetica Neue Light"/>
                <a:cs typeface="Helvetica Neue Light"/>
              </a:rPr>
              <a:t>to </a:t>
            </a:r>
            <a:br>
              <a:rPr lang="en-US" dirty="0" smtClean="0">
                <a:latin typeface="Helvetica Neue Light"/>
                <a:cs typeface="Helvetica Neue Light"/>
              </a:rPr>
            </a:br>
            <a:r>
              <a:rPr lang="en-US" dirty="0" smtClean="0">
                <a:latin typeface="Helvetica Neue Light"/>
                <a:cs typeface="Helvetica Neue Light"/>
              </a:rPr>
              <a:t>receiver </a:t>
            </a:r>
            <a:r>
              <a:rPr lang="en-US" dirty="0">
                <a:latin typeface="Helvetica Neue Light"/>
                <a:cs typeface="Helvetica Neue Light"/>
              </a:rPr>
              <a:t>(</a:t>
            </a:r>
            <a:r>
              <a:rPr lang="en-US" dirty="0">
                <a:latin typeface="Helvetica Neue "/>
                <a:cs typeface="Helvetica Neue "/>
              </a:rPr>
              <a:t>single-copy</a:t>
            </a:r>
            <a:r>
              <a:rPr lang="en-US" dirty="0" smtClean="0">
                <a:latin typeface="Helvetica Neue Light"/>
                <a:cs typeface="Helvetica Neue Light"/>
              </a:rPr>
              <a:t>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leaves </a:t>
            </a:r>
            <a:r>
              <a:rPr lang="en-US" dirty="0">
                <a:latin typeface="Helvetica Neue Light"/>
                <a:cs typeface="Helvetica Neue Light"/>
              </a:rPr>
              <a:t>message registers </a:t>
            </a:r>
            <a:r>
              <a:rPr lang="en-US" dirty="0" smtClean="0">
                <a:latin typeface="Helvetica Neue Light"/>
                <a:cs typeface="Helvetica Neue Light"/>
              </a:rPr>
              <a:t/>
            </a:r>
            <a:br>
              <a:rPr lang="en-US" dirty="0" smtClean="0">
                <a:latin typeface="Helvetica Neue Light"/>
                <a:cs typeface="Helvetica Neue Light"/>
              </a:rPr>
            </a:br>
            <a:r>
              <a:rPr lang="en-US" dirty="0" smtClean="0">
                <a:latin typeface="Helvetica Neue Light"/>
                <a:cs typeface="Helvetica Neue Light"/>
              </a:rPr>
              <a:t>unchanged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during </a:t>
            </a:r>
            <a:r>
              <a:rPr lang="en-US" dirty="0">
                <a:latin typeface="Helvetica Neue Light"/>
                <a:cs typeface="Helvetica Neue Light"/>
              </a:rPr>
              <a:t>context switch </a:t>
            </a:r>
            <a:r>
              <a:rPr lang="en-US" dirty="0" smtClean="0">
                <a:latin typeface="Helvetica Neue Light"/>
                <a:cs typeface="Helvetica Neue Light"/>
              </a:rPr>
              <a:t/>
            </a:r>
            <a:br>
              <a:rPr lang="en-US" dirty="0" smtClean="0">
                <a:latin typeface="Helvetica Neue Light"/>
                <a:cs typeface="Helvetica Neue Light"/>
              </a:rPr>
            </a:br>
            <a:r>
              <a:rPr lang="en-US" dirty="0" smtClean="0">
                <a:latin typeface="Helvetica Neue Light"/>
                <a:cs typeface="Helvetica Neue Light"/>
              </a:rPr>
              <a:t>(</a:t>
            </a:r>
            <a:r>
              <a:rPr lang="en-US" dirty="0">
                <a:latin typeface="Helvetica Neue "/>
                <a:cs typeface="Helvetica Neue "/>
              </a:rPr>
              <a:t>zero </a:t>
            </a:r>
            <a:r>
              <a:rPr lang="en-US" dirty="0" smtClean="0">
                <a:latin typeface="Helvetica Neue "/>
                <a:cs typeface="Helvetica Neue "/>
              </a:rPr>
              <a:t>copy</a:t>
            </a:r>
            <a:r>
              <a:rPr lang="en-US" dirty="0" smtClean="0">
                <a:latin typeface="Helvetica Neue Light"/>
                <a:cs typeface="Helvetica Neue Light"/>
              </a:rPr>
              <a:t>)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759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IPC cost over years</a:t>
            </a:r>
            <a:endParaRPr lang="en-US" dirty="0"/>
          </a:p>
        </p:txBody>
      </p:sp>
      <p:pic>
        <p:nvPicPr>
          <p:cNvPr id="4" name="Picture 3" descr="Screen Shot 2016-09-20 at 7.5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5" y="1158135"/>
            <a:ext cx="7303051" cy="33853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27349" y="1352550"/>
            <a:ext cx="865818" cy="3074036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Minimalist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55701"/>
            <a:ext cx="6319837" cy="3556000"/>
          </a:xfrm>
        </p:spPr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concept is tolerated inside </a:t>
            </a:r>
            <a:r>
              <a:rPr lang="en-US" dirty="0" smtClean="0"/>
              <a:t>the microkernel </a:t>
            </a:r>
            <a:r>
              <a:rPr lang="en-US" dirty="0"/>
              <a:t>only if moving it </a:t>
            </a:r>
            <a:r>
              <a:rPr lang="en-US" dirty="0" smtClean="0"/>
              <a:t>outside the </a:t>
            </a:r>
            <a:r>
              <a:rPr lang="en-US" dirty="0"/>
              <a:t>kernel, i.e. permitting </a:t>
            </a:r>
            <a:r>
              <a:rPr lang="en-US" dirty="0" smtClean="0"/>
              <a:t>competing implementations</a:t>
            </a:r>
            <a:r>
              <a:rPr lang="en-US" dirty="0"/>
              <a:t>, would prevent </a:t>
            </a:r>
            <a:r>
              <a:rPr lang="en-US" dirty="0" smtClean="0"/>
              <a:t>the implementation </a:t>
            </a:r>
            <a:r>
              <a:rPr lang="en-US" dirty="0"/>
              <a:t>of the </a:t>
            </a:r>
            <a:r>
              <a:rPr lang="en-US" dirty="0" smtClean="0"/>
              <a:t>system’s required functionality”</a:t>
            </a:r>
          </a:p>
          <a:p>
            <a:pPr lvl="2"/>
            <a:endParaRPr lang="en-US" dirty="0"/>
          </a:p>
          <a:p>
            <a:r>
              <a:rPr lang="en-US" dirty="0" smtClean="0"/>
              <a:t>Sounds familiar?</a:t>
            </a:r>
          </a:p>
          <a:p>
            <a:r>
              <a:rPr lang="en-US" dirty="0" smtClean="0"/>
              <a:t>“</a:t>
            </a:r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implement anything in the network that can be implemented correctly by the </a:t>
            </a:r>
            <a:r>
              <a:rPr lang="en-US" dirty="0" smtClean="0"/>
              <a:t>hosts”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52" y="1254007"/>
            <a:ext cx="1738768" cy="2410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300" y="4622800"/>
            <a:ext cx="456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-- radical interpretation of the e2e argument!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378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Lines of Code</a:t>
            </a:r>
            <a:endParaRPr lang="en-US" dirty="0"/>
          </a:p>
        </p:txBody>
      </p:sp>
      <p:pic>
        <p:nvPicPr>
          <p:cNvPr id="4" name="Picture 3" descr="Screen Shot 2016-09-20 at 9.05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1168400"/>
            <a:ext cx="5575300" cy="3454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86499" y="1562100"/>
            <a:ext cx="806667" cy="2946400"/>
          </a:xfrm>
          <a:prstGeom prst="roundRect">
            <a:avLst/>
          </a:prstGeom>
          <a:noFill/>
          <a:ln w="571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9-20 at 7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289"/>
            <a:ext cx="9144000" cy="4550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 family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7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9-20 at 7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289"/>
            <a:ext cx="9144000" cy="4550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 family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8900" y="2984500"/>
            <a:ext cx="6159500" cy="1358900"/>
          </a:xfrm>
          <a:prstGeom prst="rect">
            <a:avLst/>
          </a:prstGeom>
          <a:solidFill>
            <a:srgbClr val="FFE0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Helvetica Neue Light"/>
                <a:cs typeface="Helvetica Neue Light"/>
              </a:rPr>
              <a:t>“The Secure Enclave runs an Apple-customized version of the L4 microkernel family</a:t>
            </a:r>
            <a:r>
              <a:rPr lang="en-US" sz="20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”</a:t>
            </a:r>
          </a:p>
          <a:p>
            <a:r>
              <a:rPr lang="en-US" sz="2000" dirty="0">
                <a:solidFill>
                  <a:schemeClr val="tx1"/>
                </a:solidFill>
                <a:latin typeface="Helvetica Neue Light"/>
                <a:cs typeface="Helvetica Neue Ligh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                            </a:t>
            </a:r>
            <a:r>
              <a:rPr lang="en-US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- </a:t>
            </a:r>
            <a:r>
              <a:rPr lang="en-US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iOS</a:t>
            </a:r>
            <a:r>
              <a:rPr lang="en-US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 Security, Apple </a:t>
            </a:r>
            <a:r>
              <a:rPr lang="en-US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Inc</a:t>
            </a:r>
            <a:r>
              <a:rPr lang="en-US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, 2015</a:t>
            </a:r>
          </a:p>
          <a:p>
            <a:r>
              <a:rPr lang="en-US" dirty="0">
                <a:solidFill>
                  <a:schemeClr val="tx1"/>
                </a:solidFill>
                <a:latin typeface="Helvetica Neue Light"/>
                <a:cs typeface="Helvetica Neue Light"/>
              </a:rPr>
              <a:t>                                  </a:t>
            </a:r>
            <a:r>
              <a:rPr lang="en-US" sz="1200" dirty="0">
                <a:solidFill>
                  <a:schemeClr val="tx1"/>
                </a:solidFill>
                <a:latin typeface="Helvetica Neue Light"/>
                <a:cs typeface="Helvetica Neue Light"/>
              </a:rPr>
              <a:t>(</a:t>
            </a:r>
            <a:r>
              <a:rPr lang="en-US" sz="1200" dirty="0">
                <a:solidFill>
                  <a:schemeClr val="tx1"/>
                </a:solidFill>
                <a:latin typeface="Helvetica Neue Light"/>
                <a:cs typeface="Helvetica Neue Light"/>
                <a:hlinkClick r:id="rId3"/>
              </a:rPr>
              <a:t>www.apple.com/business/docs/</a:t>
            </a:r>
            <a:r>
              <a:rPr lang="en-US" sz="1200" dirty="0" smtClean="0">
                <a:solidFill>
                  <a:schemeClr val="tx1"/>
                </a:solidFill>
                <a:latin typeface="Helvetica Neue Light"/>
                <a:cs typeface="Helvetica Neue Light"/>
                <a:hlinkClick r:id="rId3"/>
              </a:rPr>
              <a:t>iOS_Security_Guide.pdf</a:t>
            </a:r>
            <a:r>
              <a:rPr lang="en-US" sz="1200" dirty="0">
                <a:solidFill>
                  <a:schemeClr val="tx1"/>
                </a:solidFill>
                <a:latin typeface="Helvetica Neue Light"/>
                <a:cs typeface="Helvetica Neue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44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“Microkernel </a:t>
            </a:r>
            <a:r>
              <a:rPr lang="en-US" dirty="0"/>
              <a:t>Operating System Architecure and </a:t>
            </a:r>
            <a:r>
              <a:rPr lang="en-US" dirty="0" smtClean="0"/>
              <a:t>Mach”, D</a:t>
            </a:r>
            <a:r>
              <a:rPr lang="en-US" dirty="0"/>
              <a:t>. </a:t>
            </a:r>
            <a:r>
              <a:rPr lang="en-US" dirty="0" smtClean="0"/>
              <a:t>Black, D. </a:t>
            </a:r>
            <a:r>
              <a:rPr lang="en-US" dirty="0" err="1" smtClean="0"/>
              <a:t>Golub</a:t>
            </a:r>
            <a:r>
              <a:rPr lang="en-US" dirty="0" smtClean="0"/>
              <a:t>, D. </a:t>
            </a:r>
            <a:r>
              <a:rPr lang="en-US" dirty="0" err="1" smtClean="0"/>
              <a:t>Julin</a:t>
            </a:r>
            <a:r>
              <a:rPr lang="en-US" dirty="0" smtClean="0"/>
              <a:t>, R. Rashid, R. </a:t>
            </a:r>
            <a:r>
              <a:rPr lang="en-US" dirty="0" err="1" smtClean="0"/>
              <a:t>Draves</a:t>
            </a:r>
            <a:r>
              <a:rPr lang="en-US" dirty="0" smtClean="0"/>
              <a:t>, R. Dean, A. </a:t>
            </a:r>
            <a:r>
              <a:rPr lang="en-US" dirty="0" err="1" smtClean="0"/>
              <a:t>Forin</a:t>
            </a:r>
            <a:r>
              <a:rPr lang="en-US" dirty="0" smtClean="0"/>
              <a:t>, J. Barrera, H. </a:t>
            </a:r>
            <a:r>
              <a:rPr lang="en-US" dirty="0" err="1" smtClean="0"/>
              <a:t>Tokuda</a:t>
            </a:r>
            <a:r>
              <a:rPr lang="en-US" dirty="0" smtClean="0"/>
              <a:t>, G. Malan, and D. </a:t>
            </a:r>
            <a:r>
              <a:rPr lang="en-US" dirty="0" err="1" smtClean="0"/>
              <a:t>Bohman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hlinkClick r:id="rId2"/>
              </a:rPr>
              <a:t>https://amplab.github.io/cs262a-fall2016/notes/</a:t>
            </a:r>
            <a:r>
              <a:rPr lang="en-US" dirty="0" smtClean="0">
                <a:hlinkClick r:id="rId2"/>
              </a:rPr>
              <a:t>Mach.pdf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From </a:t>
            </a:r>
            <a:r>
              <a:rPr lang="en-US" dirty="0">
                <a:hlinkClick r:id="rId3"/>
              </a:rPr>
              <a:t>L3 to seL4 What Have We Learnt in 20 Years of L4 Microkernels</a:t>
            </a:r>
            <a:r>
              <a:rPr lang="en-US" dirty="0" smtClean="0">
                <a:hlinkClick r:id="rId3"/>
              </a:rPr>
              <a:t>?</a:t>
            </a:r>
            <a:r>
              <a:rPr lang="en-US" dirty="0" smtClean="0"/>
              <a:t>”, K. </a:t>
            </a:r>
            <a:r>
              <a:rPr lang="en-US" dirty="0" err="1"/>
              <a:t>Elphinstone</a:t>
            </a:r>
            <a:r>
              <a:rPr lang="en-US" dirty="0"/>
              <a:t> and </a:t>
            </a:r>
            <a:r>
              <a:rPr lang="en-US" dirty="0" smtClean="0"/>
              <a:t>G. </a:t>
            </a:r>
            <a:r>
              <a:rPr lang="en-US" dirty="0" err="1" smtClean="0"/>
              <a:t>Heiser</a:t>
            </a:r>
            <a:r>
              <a:rPr lang="en-US" dirty="0"/>
              <a:t>, Proceedings of SOSP’13, Farmington, Pennsylvania, USA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http://sigops.org</a:t>
            </a:r>
            <a:r>
              <a:rPr lang="en-US" dirty="0">
                <a:hlinkClick r:id="rId3"/>
              </a:rPr>
              <a:t>/sosp/sosp13/papers/p133-</a:t>
            </a:r>
            <a:r>
              <a:rPr lang="en-US" dirty="0" smtClean="0">
                <a:hlinkClick r:id="rId3"/>
              </a:rPr>
              <a:t>elphinstone.pdf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IPCs: Transferring large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during page faults?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IPC </a:t>
            </a:r>
            <a:r>
              <a:rPr lang="en-US" dirty="0"/>
              <a:t>page faults </a:t>
            </a:r>
            <a:r>
              <a:rPr lang="en-US" dirty="0" smtClean="0"/>
              <a:t>are </a:t>
            </a:r>
            <a:r>
              <a:rPr lang="en-US" dirty="0"/>
              <a:t>nested </a:t>
            </a:r>
            <a:r>
              <a:rPr lang="en-US" dirty="0" smtClean="0"/>
              <a:t>exceptions</a:t>
            </a:r>
            <a:endParaRPr lang="en-US" dirty="0"/>
          </a:p>
          <a:p>
            <a:pPr lvl="1"/>
            <a:r>
              <a:rPr lang="en-US" dirty="0" smtClean="0"/>
              <a:t>L4 </a:t>
            </a:r>
            <a:r>
              <a:rPr lang="en-US" dirty="0"/>
              <a:t>executes with interrupts disabled for performance, no </a:t>
            </a:r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invoke untrusted </a:t>
            </a:r>
            <a:r>
              <a:rPr lang="en-US" dirty="0" smtClean="0"/>
              <a:t>user mode </a:t>
            </a:r>
            <a:r>
              <a:rPr lang="en-US" dirty="0"/>
              <a:t>page-fault </a:t>
            </a:r>
            <a:r>
              <a:rPr lang="en-US" dirty="0" smtClean="0"/>
              <a:t>handlers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otential </a:t>
            </a:r>
            <a:r>
              <a:rPr lang="en-US" dirty="0"/>
              <a:t>for </a:t>
            </a:r>
            <a:r>
              <a:rPr lang="en-US" dirty="0" err="1"/>
              <a:t>DOSing</a:t>
            </a:r>
            <a:r>
              <a:rPr lang="en-US" dirty="0"/>
              <a:t> other </a:t>
            </a:r>
            <a:r>
              <a:rPr lang="en-US" dirty="0" smtClean="0"/>
              <a:t>thread (i.e., page fault handler hangs)</a:t>
            </a:r>
            <a:endParaRPr lang="en-US" dirty="0"/>
          </a:p>
          <a:p>
            <a:pPr lvl="1"/>
            <a:r>
              <a:rPr lang="en-US" dirty="0" smtClean="0"/>
              <a:t>Can use timeouts </a:t>
            </a:r>
            <a:r>
              <a:rPr lang="en-US" dirty="0"/>
              <a:t>to avoid DOS </a:t>
            </a:r>
            <a:r>
              <a:rPr lang="en-US" dirty="0" smtClean="0"/>
              <a:t>attacks</a:t>
            </a:r>
          </a:p>
          <a:p>
            <a:pPr lvl="2"/>
            <a:r>
              <a:rPr lang="en-US" dirty="0" smtClean="0"/>
              <a:t>Complex, goes against minimalist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4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long IPCs?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POSIX-style </a:t>
            </a:r>
            <a:r>
              <a:rPr lang="en-US" dirty="0" smtClean="0"/>
              <a:t>APIs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message passing between apps and OS, e.g., write(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nbytes</a:t>
            </a:r>
            <a:r>
              <a:rPr lang="en-US" dirty="0" smtClean="0"/>
              <a:t>)</a:t>
            </a:r>
          </a:p>
          <a:p>
            <a:pPr lvl="3"/>
            <a:endParaRPr lang="en-US" dirty="0"/>
          </a:p>
          <a:p>
            <a:r>
              <a:rPr lang="en-US" dirty="0" smtClean="0"/>
              <a:t>Linux became de-facto standard</a:t>
            </a:r>
          </a:p>
          <a:p>
            <a:pPr lvl="1"/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ommunicate via shared memory</a:t>
            </a:r>
          </a:p>
          <a:p>
            <a:pPr lvl="5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Supporting POSIX not as critical</a:t>
            </a:r>
            <a:endParaRPr lang="en-US" dirty="0" smtClean="0"/>
          </a:p>
          <a:p>
            <a:pPr lvl="1"/>
            <a:r>
              <a:rPr lang="en-US" dirty="0" smtClean="0"/>
              <a:t>Message passing can be emulated anyway via shared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2400" y="2997200"/>
            <a:ext cx="3314700" cy="7493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Long IPC abandoned</a:t>
            </a:r>
            <a:endParaRPr lang="en-US" sz="2400" dirty="0">
              <a:solidFill>
                <a:srgbClr val="FF0000"/>
              </a:solidFill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171434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destinations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11263"/>
            <a:ext cx="8850312" cy="2878137"/>
          </a:xfrm>
        </p:spPr>
        <p:txBody>
          <a:bodyPr/>
          <a:lstStyle/>
          <a:p>
            <a:r>
              <a:rPr lang="en-US" dirty="0" smtClean="0"/>
              <a:t>Initially use thread identifier (why?)</a:t>
            </a:r>
          </a:p>
          <a:p>
            <a:pPr lvl="1"/>
            <a:r>
              <a:rPr lang="en-US" dirty="0" smtClean="0"/>
              <a:t>Wanted to avoid cache an TLB pollution </a:t>
            </a:r>
          </a:p>
          <a:p>
            <a:pPr lvl="1"/>
            <a:endParaRPr lang="en-US" dirty="0"/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 smtClean="0"/>
              <a:t>Poor information hiding (e.g., multi-threaded server has to expose the structure to the clients)</a:t>
            </a:r>
          </a:p>
          <a:p>
            <a:pPr lvl="1"/>
            <a:r>
              <a:rPr lang="en-US" dirty="0" smtClean="0"/>
              <a:t>Large caches and TLBs reduced pollution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2400" y="4165600"/>
            <a:ext cx="6223000" cy="6858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Thread IDs </a:t>
            </a:r>
            <a:r>
              <a:rPr lang="en-US" sz="2400" i="1" dirty="0" smtClean="0">
                <a:solidFill>
                  <a:srgbClr val="FF0000"/>
                </a:solidFill>
                <a:latin typeface="Helvetica Neue "/>
                <a:cs typeface="Helvetica Neue "/>
              </a:rPr>
              <a:t>replaced</a:t>
            </a:r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 by port-like endpoints </a:t>
            </a:r>
            <a:endParaRPr lang="en-US" sz="2400" dirty="0">
              <a:solidFill>
                <a:srgbClr val="FF0000"/>
              </a:solidFill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214593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Synchronous IPC may lead to thread being blocked </a:t>
            </a:r>
            <a:r>
              <a:rPr lang="en-US" dirty="0"/>
              <a:t>i</a:t>
            </a:r>
            <a:r>
              <a:rPr lang="en-US" dirty="0" smtClean="0"/>
              <a:t>ndefinitely</a:t>
            </a:r>
          </a:p>
          <a:p>
            <a:pPr lvl="1"/>
            <a:r>
              <a:rPr lang="en-US" dirty="0" smtClean="0"/>
              <a:t>E.g., a thread which waits for another thread that hangs</a:t>
            </a:r>
          </a:p>
          <a:p>
            <a:pPr lvl="1"/>
            <a:endParaRPr lang="en-US" dirty="0"/>
          </a:p>
          <a:p>
            <a:r>
              <a:rPr lang="en-US" dirty="0" smtClean="0"/>
              <a:t>Solution: timeouts</a:t>
            </a:r>
          </a:p>
          <a:p>
            <a:pPr lvl="1"/>
            <a:r>
              <a:rPr lang="en-US" dirty="0" smtClean="0"/>
              <a:t>No reliable way to pick a timeout; application specific </a:t>
            </a:r>
          </a:p>
          <a:p>
            <a:endParaRPr lang="en-US" dirty="0"/>
          </a:p>
          <a:p>
            <a:r>
              <a:rPr lang="en-US" dirty="0" smtClean="0"/>
              <a:t>Ended up just using two values: 0 and infinity</a:t>
            </a:r>
          </a:p>
          <a:p>
            <a:pPr lvl="1"/>
            <a:r>
              <a:rPr lang="en-US" dirty="0" smtClean="0"/>
              <a:t>Client sends and receives with infinite timeouts</a:t>
            </a:r>
          </a:p>
          <a:p>
            <a:pPr lvl="1"/>
            <a:r>
              <a:rPr lang="en-US" dirty="0" smtClean="0"/>
              <a:t>Servers requests with an infinite timeout but replies with a </a:t>
            </a:r>
            <a:r>
              <a:rPr lang="en-US" dirty="0"/>
              <a:t>z</a:t>
            </a:r>
            <a:r>
              <a:rPr lang="en-US" dirty="0" smtClean="0"/>
              <a:t>ero timeout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100" y="2082800"/>
            <a:ext cx="3314700" cy="6858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Timeouts abandoned</a:t>
            </a:r>
            <a:endParaRPr lang="en-US" sz="2400" dirty="0">
              <a:solidFill>
                <a:srgbClr val="FF0000"/>
              </a:solidFill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359267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IPCs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5989637" cy="3394075"/>
          </a:xfrm>
        </p:spPr>
        <p:txBody>
          <a:bodyPr/>
          <a:lstStyle/>
          <a:p>
            <a:r>
              <a:rPr lang="en-US" dirty="0" smtClean="0"/>
              <a:t>Insufficient (Why?) </a:t>
            </a:r>
          </a:p>
          <a:p>
            <a:r>
              <a:rPr lang="en-US" dirty="0" smtClean="0"/>
              <a:t>Disadvantages of synchronous IPCs</a:t>
            </a:r>
          </a:p>
          <a:p>
            <a:pPr lvl="1"/>
            <a:r>
              <a:rPr lang="en-US" dirty="0" smtClean="0"/>
              <a:t>Have to block on IO operations</a:t>
            </a:r>
          </a:p>
          <a:p>
            <a:pPr lvl="1"/>
            <a:r>
              <a:rPr lang="en-US" dirty="0" smtClean="0"/>
              <a:t>Forces apps to use multithreading</a:t>
            </a:r>
          </a:p>
          <a:p>
            <a:pPr lvl="1"/>
            <a:r>
              <a:rPr lang="en-US" dirty="0" smtClean="0"/>
              <a:t>Poor choice for multicores (no need to block if IO executes on another core!)</a:t>
            </a:r>
          </a:p>
          <a:p>
            <a:pPr lvl="1"/>
            <a:endParaRPr lang="en-US" dirty="0"/>
          </a:p>
          <a:p>
            <a:r>
              <a:rPr lang="en-US" dirty="0" smtClean="0"/>
              <a:t>Want </a:t>
            </a:r>
            <a:r>
              <a:rPr lang="en-US" dirty="0" err="1" smtClean="0"/>
              <a:t>async</a:t>
            </a:r>
            <a:r>
              <a:rPr lang="en-US" dirty="0" smtClean="0"/>
              <a:t> IPCs</a:t>
            </a:r>
          </a:p>
          <a:p>
            <a:pPr lvl="1"/>
            <a:r>
              <a:rPr lang="en-US" dirty="0" smtClean="0"/>
              <a:t>Want something like select()/poll()/</a:t>
            </a:r>
            <a:r>
              <a:rPr lang="en-US" dirty="0" err="1" smtClean="0"/>
              <a:t>epoll</a:t>
            </a:r>
            <a:r>
              <a:rPr lang="en-US" dirty="0" smtClean="0"/>
              <a:t>() in Unix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02400" y="1536700"/>
            <a:ext cx="1981200" cy="3098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369175" y="186690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369175" y="391160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8600" y="2336800"/>
            <a:ext cx="176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 err="1" smtClean="0">
                <a:latin typeface="Consolas"/>
                <a:cs typeface="Consolas"/>
              </a:rPr>
              <a:t>nitiate_IO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is-IS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6900" y="154940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Running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8500" y="120650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Thread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369175" y="267970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32600" y="3149600"/>
            <a:ext cx="131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wait_IO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is-IS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628900" y="4165600"/>
            <a:ext cx="3835400" cy="12700"/>
          </a:xfrm>
          <a:prstGeom prst="straightConnector1">
            <a:avLst/>
          </a:prstGeom>
          <a:ln w="57150" cmpd="sng">
            <a:solidFill>
              <a:srgbClr val="78725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3200" y="3479800"/>
            <a:ext cx="804522" cy="62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latin typeface="Helvetica Neue Light"/>
                <a:cs typeface="Helvetica Neue Light"/>
              </a:rPr>
              <a:t>receive</a:t>
            </a:r>
          </a:p>
          <a:p>
            <a:pPr>
              <a:lnSpc>
                <a:spcPct val="70000"/>
              </a:lnSpc>
            </a:pPr>
            <a:endParaRPr lang="en-US" sz="1600" dirty="0" smtClean="0">
              <a:latin typeface="Helvetica Neue Light"/>
              <a:cs typeface="Helvetica Neue Light"/>
            </a:endParaRPr>
          </a:p>
          <a:p>
            <a:pPr>
              <a:lnSpc>
                <a:spcPct val="70000"/>
              </a:lnSpc>
            </a:pPr>
            <a:r>
              <a:rPr lang="en-US" sz="1600" dirty="0" err="1" smtClean="0">
                <a:latin typeface="Helvetica Neue Light"/>
                <a:cs typeface="Helvetica Neue Light"/>
              </a:rPr>
              <a:t>msg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048500" y="3340100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 smtClean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642100" y="3801477"/>
            <a:ext cx="723900" cy="85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0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7763"/>
            <a:ext cx="6281737" cy="339407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ending </a:t>
            </a:r>
            <a:r>
              <a:rPr lang="en-US" dirty="0"/>
              <a:t>is non-blocking </a:t>
            </a:r>
            <a:r>
              <a:rPr lang="en-US" dirty="0" smtClean="0"/>
              <a:t>and asynchronous </a:t>
            </a:r>
          </a:p>
          <a:p>
            <a:r>
              <a:rPr lang="en-US" dirty="0" smtClean="0"/>
              <a:t>Receiver</a:t>
            </a:r>
            <a:r>
              <a:rPr lang="en-US" dirty="0"/>
              <a:t>, who </a:t>
            </a:r>
            <a:r>
              <a:rPr lang="en-US" dirty="0" smtClean="0"/>
              <a:t>can block or poll for message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seL4: Asynchronous Endpoints (AEP)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ingle</a:t>
            </a:r>
            <a:r>
              <a:rPr lang="en-US" dirty="0"/>
              <a:t>-</a:t>
            </a:r>
            <a:r>
              <a:rPr lang="en-US" dirty="0" smtClean="0"/>
              <a:t>word notification field</a:t>
            </a:r>
          </a:p>
          <a:p>
            <a:pPr lvl="1"/>
            <a:r>
              <a:rPr lang="en-US" dirty="0" smtClean="0"/>
              <a:t>Send sets a bit in notification field</a:t>
            </a:r>
          </a:p>
          <a:p>
            <a:pPr lvl="1"/>
            <a:r>
              <a:rPr lang="en-US" dirty="0" smtClean="0"/>
              <a:t>Bits in notification field are </a:t>
            </a:r>
            <a:r>
              <a:rPr lang="en-US" dirty="0" err="1" smtClean="0"/>
              <a:t>ORed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notification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ait(), effectively select() across notification fields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92900" y="1181100"/>
            <a:ext cx="1981200" cy="30607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559675" y="147320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559675" y="351790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61200" y="194310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poll(</a:t>
            </a:r>
            <a:r>
              <a:rPr lang="is-IS" sz="1600" dirty="0" smtClean="0">
                <a:latin typeface="Consolas"/>
                <a:cs typeface="Consolas"/>
              </a:rPr>
              <a:t>…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400" y="115570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Running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8200" y="81280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Thread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559675" y="231140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64400" y="278130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wait()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3111500"/>
            <a:ext cx="804522" cy="62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 smtClean="0">
                <a:latin typeface="Helvetica Neue Light"/>
                <a:cs typeface="Helvetica Neue Light"/>
              </a:rPr>
              <a:t>receive</a:t>
            </a:r>
          </a:p>
          <a:p>
            <a:pPr>
              <a:lnSpc>
                <a:spcPct val="70000"/>
              </a:lnSpc>
            </a:pPr>
            <a:endParaRPr lang="en-US" sz="1600" dirty="0" smtClean="0">
              <a:latin typeface="Helvetica Neue Light"/>
              <a:cs typeface="Helvetica Neue Light"/>
            </a:endParaRPr>
          </a:p>
          <a:p>
            <a:pPr>
              <a:lnSpc>
                <a:spcPct val="70000"/>
              </a:lnSpc>
            </a:pPr>
            <a:r>
              <a:rPr lang="en-US" sz="1600" dirty="0" err="1" smtClean="0">
                <a:latin typeface="Helvetica Neue Light"/>
                <a:cs typeface="Helvetica Neue Light"/>
              </a:rPr>
              <a:t>msg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7200900" y="2971800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 smtClean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94500" y="3433177"/>
            <a:ext cx="723900" cy="85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34100" y="1866900"/>
            <a:ext cx="558800" cy="0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9600" y="4368800"/>
            <a:ext cx="7264400" cy="6096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Added </a:t>
            </a:r>
            <a:r>
              <a:rPr lang="en-US" sz="2400" dirty="0" err="1" smtClean="0">
                <a:solidFill>
                  <a:srgbClr val="FF0000"/>
                </a:solidFill>
                <a:latin typeface="Helvetica Neue "/>
                <a:cs typeface="Helvetica Neue "/>
              </a:rPr>
              <a:t>async</a:t>
            </a:r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 notifications to complement </a:t>
            </a:r>
            <a:r>
              <a:rPr lang="en-US" sz="2400" dirty="0" err="1" smtClean="0">
                <a:solidFill>
                  <a:srgbClr val="FF0000"/>
                </a:solidFill>
                <a:latin typeface="Helvetica Neue "/>
                <a:cs typeface="Helvetica Neue "/>
              </a:rPr>
              <a:t>syn</a:t>
            </a:r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 IPCs</a:t>
            </a:r>
            <a:endParaRPr lang="en-US" sz="2400" dirty="0">
              <a:solidFill>
                <a:srgbClr val="FF0000"/>
              </a:solidFill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299801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68275"/>
            <a:ext cx="8850312" cy="857250"/>
          </a:xfrm>
        </p:spPr>
        <p:txBody>
          <a:bodyPr/>
          <a:lstStyle/>
          <a:p>
            <a:r>
              <a:rPr lang="en-US" dirty="0" smtClean="0"/>
              <a:t>Lazy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28700"/>
            <a:ext cx="8567737" cy="3949699"/>
          </a:xfrm>
        </p:spPr>
        <p:txBody>
          <a:bodyPr/>
          <a:lstStyle/>
          <a:p>
            <a:r>
              <a:rPr lang="en-US" dirty="0"/>
              <a:t>What is the problem?</a:t>
            </a:r>
          </a:p>
          <a:p>
            <a:pPr lvl="1"/>
            <a:r>
              <a:rPr lang="en-US" dirty="0" smtClean="0"/>
              <a:t>Lot’s of queue manipulations: threads frequently switch between ready and wait queues due to the rendezvous </a:t>
            </a:r>
            <a:r>
              <a:rPr lang="en-US" dirty="0"/>
              <a:t>IPC </a:t>
            </a:r>
            <a:r>
              <a:rPr lang="en-US" dirty="0" smtClean="0"/>
              <a:t>model</a:t>
            </a:r>
            <a:endParaRPr lang="en-US" dirty="0">
              <a:sym typeface="Wingdings"/>
            </a:endParaRPr>
          </a:p>
          <a:p>
            <a:r>
              <a:rPr lang="en-US" dirty="0" smtClean="0"/>
              <a:t>Lazy scheduling: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thread blocks on an IPC operation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latin typeface="Helvetica Neue "/>
                <a:cs typeface="Helvetica Neue "/>
              </a:rPr>
              <a:t>leave it in ready queue 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 all blocked threads at next scheduling event</a:t>
            </a:r>
          </a:p>
          <a:p>
            <a:r>
              <a:rPr lang="en-US" dirty="0" smtClean="0"/>
              <a:t>Why does it work?</a:t>
            </a:r>
          </a:p>
          <a:p>
            <a:pPr lvl="1"/>
            <a:r>
              <a:rPr lang="en-US" dirty="0" smtClean="0"/>
              <a:t>Move work </a:t>
            </a:r>
            <a:r>
              <a:rPr lang="en-US" dirty="0"/>
              <a:t>from a high-</a:t>
            </a:r>
            <a:r>
              <a:rPr lang="en-US" dirty="0" smtClean="0"/>
              <a:t>frequency IPC operation to </a:t>
            </a:r>
            <a:r>
              <a:rPr lang="en-US" dirty="0"/>
              <a:t>the less </a:t>
            </a:r>
            <a:r>
              <a:rPr lang="en-US" dirty="0" smtClean="0"/>
              <a:t>frequently scheduler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5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Benno</a:t>
            </a:r>
            <a:r>
              <a:rPr lang="en-US" dirty="0" smtClean="0"/>
              <a:t>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122363"/>
            <a:ext cx="8974137" cy="3394075"/>
          </a:xfrm>
        </p:spPr>
        <p:txBody>
          <a:bodyPr/>
          <a:lstStyle/>
          <a:p>
            <a:r>
              <a:rPr lang="en-US" dirty="0" smtClean="0"/>
              <a:t>Lazy scheduling drawback</a:t>
            </a:r>
          </a:p>
          <a:p>
            <a:pPr lvl="1"/>
            <a:r>
              <a:rPr lang="en-US" dirty="0" smtClean="0"/>
              <a:t>Bad when many threads </a:t>
            </a:r>
            <a:r>
              <a:rPr lang="en-US" dirty="0" smtClean="0">
                <a:sym typeface="Wingdings"/>
              </a:rPr>
              <a:t> worst-case proportional with # of threads</a:t>
            </a:r>
            <a:endParaRPr lang="en-US" dirty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Benno</a:t>
            </a:r>
            <a:r>
              <a:rPr lang="en-US" dirty="0" smtClean="0">
                <a:sym typeface="Wingdings"/>
              </a:rPr>
              <a:t> scheduling</a:t>
            </a:r>
          </a:p>
          <a:p>
            <a:pPr lvl="1"/>
            <a:r>
              <a:rPr lang="en-US" dirty="0" smtClean="0"/>
              <a:t>Ready </a:t>
            </a:r>
            <a:r>
              <a:rPr lang="en-US" dirty="0"/>
              <a:t>queue contains all runnable </a:t>
            </a:r>
            <a:r>
              <a:rPr lang="en-US" dirty="0" smtClean="0"/>
              <a:t>threads, except current running one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 thread is unblocked by an IPC </a:t>
            </a:r>
            <a:r>
              <a:rPr lang="en-US" dirty="0" smtClean="0"/>
              <a:t>operation, run it without placing in ready queue (as it </a:t>
            </a:r>
            <a:r>
              <a:rPr lang="en-US" dirty="0"/>
              <a:t>may block again very soon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If running thread is preempted, place it in ready queue</a:t>
            </a:r>
          </a:p>
          <a:p>
            <a:pPr lvl="1"/>
            <a:r>
              <a:rPr lang="en-US" dirty="0" smtClean="0"/>
              <a:t>Still need to maintain wait queues but typically they are in hit 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4368800"/>
            <a:ext cx="7264400" cy="6096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Replace lazy scheduling by </a:t>
            </a:r>
            <a:r>
              <a:rPr lang="en-US" sz="2400" dirty="0" err="1" smtClean="0">
                <a:solidFill>
                  <a:srgbClr val="FF0000"/>
                </a:solidFill>
                <a:latin typeface="Helvetica Neue "/>
                <a:cs typeface="Helvetica Neue "/>
              </a:rPr>
              <a:t>Benno</a:t>
            </a:r>
            <a:r>
              <a:rPr lang="en-US" sz="2400" dirty="0" smtClean="0">
                <a:solidFill>
                  <a:srgbClr val="FF0000"/>
                </a:solidFill>
                <a:latin typeface="Helvetica Neue "/>
                <a:cs typeface="Helvetica Neue "/>
              </a:rPr>
              <a:t> scheduling</a:t>
            </a:r>
            <a:endParaRPr lang="en-US" sz="2400" dirty="0">
              <a:solidFill>
                <a:srgbClr val="FF0000"/>
              </a:solidFill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141601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946692"/>
              </p:ext>
            </p:extLst>
          </p:nvPr>
        </p:nvGraphicFramePr>
        <p:xfrm>
          <a:off x="12700" y="1033463"/>
          <a:ext cx="9144000" cy="3977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32100"/>
                <a:gridCol w="16637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design decision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Maintained/Abandoned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Synchronous IPC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✚</a:t>
                      </a:r>
                      <a:endParaRPr lang="en-US" dirty="0">
                        <a:solidFill>
                          <a:srgbClr val="008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Added </a:t>
                      </a:r>
                      <a:r>
                        <a:rPr lang="en-US" dirty="0" err="1" smtClean="0">
                          <a:latin typeface="Helvetica Neue "/>
                          <a:cs typeface="Helvetica Neue "/>
                        </a:rPr>
                        <a:t>async</a:t>
                      </a:r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 notifications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In-register </a:t>
                      </a:r>
                      <a:r>
                        <a:rPr lang="en-US" dirty="0" err="1" smtClean="0">
                          <a:latin typeface="Helvetica Neue "/>
                          <a:cs typeface="Helvetica Neue "/>
                        </a:rPr>
                        <a:t>msg</a:t>
                      </a:r>
                      <a:r>
                        <a:rPr lang="en-US" baseline="0" dirty="0" smtClean="0">
                          <a:latin typeface="Helvetica Neue "/>
                          <a:cs typeface="Helvetica Neue "/>
                        </a:rPr>
                        <a:t> transfer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Replaced physical</a:t>
                      </a:r>
                      <a:r>
                        <a:rPr lang="en-US" baseline="0" dirty="0" smtClean="0">
                          <a:latin typeface="Helvetica Neue "/>
                          <a:cs typeface="Helvetica Neue "/>
                        </a:rPr>
                        <a:t> with virtual registers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Long IPC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008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IPC timeouts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Clans and chiefs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User level drivers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  <a:sym typeface="Zapf Dingbats"/>
                        </a:rPr>
                        <a:t>✔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Process hierarchy 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Recursive page mapping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 Black Condensed"/>
                        <a:cs typeface="Helvetica Neue Black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Some retained it some didn’t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Kernel memory control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✚</a:t>
                      </a:r>
                      <a:endParaRPr lang="en-US" dirty="0" smtClean="0">
                        <a:solidFill>
                          <a:srgbClr val="008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Added user-level control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613150" y="4413250"/>
            <a:ext cx="165100" cy="3175"/>
          </a:xfrm>
          <a:prstGeom prst="line">
            <a:avLst/>
          </a:prstGeom>
          <a:ln w="5715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0" y="1676400"/>
            <a:ext cx="9144000" cy="342900"/>
          </a:xfrm>
          <a:prstGeom prst="roundRect">
            <a:avLst/>
          </a:prstGeom>
          <a:noFill/>
          <a:ln w="381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2413000"/>
            <a:ext cx="9144000" cy="342900"/>
          </a:xfrm>
          <a:prstGeom prst="roundRect">
            <a:avLst/>
          </a:prstGeom>
          <a:noFill/>
          <a:ln w="381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700" y="2768600"/>
            <a:ext cx="9144000" cy="342900"/>
          </a:xfrm>
          <a:prstGeom prst="roundRect">
            <a:avLst/>
          </a:prstGeom>
          <a:noFill/>
          <a:ln w="381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7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(cont’d)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13150" y="4413250"/>
            <a:ext cx="165100" cy="3175"/>
          </a:xfrm>
          <a:prstGeom prst="line">
            <a:avLst/>
          </a:prstGeom>
          <a:ln w="5715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056558"/>
              </p:ext>
            </p:extLst>
          </p:nvPr>
        </p:nvGraphicFramePr>
        <p:xfrm>
          <a:off x="0" y="1160463"/>
          <a:ext cx="9144000" cy="360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32100"/>
                <a:gridCol w="16637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design decision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Maintained/Abandoned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Scheduling policies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 Black Condensed"/>
                          <a:cs typeface="Helvetica Neue Black Condensed"/>
                        </a:rPr>
                        <a:t>?</a:t>
                      </a:r>
                      <a:endParaRPr lang="en-US" dirty="0">
                        <a:latin typeface="Helvetica Neue Black Condensed"/>
                        <a:cs typeface="Helvetica Neue Black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Unresolved: no policy</a:t>
                      </a:r>
                      <a:r>
                        <a:rPr lang="en-US" baseline="0" dirty="0" smtClean="0">
                          <a:latin typeface="Helvetica Neue "/>
                          <a:cs typeface="Helvetica Neue "/>
                        </a:rPr>
                        <a:t> agnostic solution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Multicores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Helvetica Neue Black Condensed"/>
                          <a:cs typeface="Helvetica Neue Black Condensed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Unresolved:</a:t>
                      </a:r>
                      <a:r>
                        <a:rPr lang="en-US" baseline="0" dirty="0" smtClean="0">
                          <a:latin typeface="Helvetica Neue "/>
                          <a:cs typeface="Helvetica Neue "/>
                        </a:rPr>
                        <a:t> cannot be verified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Virtual TCP addressing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Lazy scheduling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Replaced with </a:t>
                      </a:r>
                      <a:r>
                        <a:rPr lang="en-US" dirty="0" err="1" smtClean="0">
                          <a:latin typeface="Helvetica Neue "/>
                          <a:cs typeface="Helvetica Neue "/>
                        </a:rPr>
                        <a:t>Benno</a:t>
                      </a:r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 scheduling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Non-</a:t>
                      </a:r>
                      <a:r>
                        <a:rPr lang="en-US" dirty="0" err="1" smtClean="0">
                          <a:latin typeface="Helvetica Neue "/>
                          <a:cs typeface="Helvetica Neue "/>
                        </a:rPr>
                        <a:t>preemptable</a:t>
                      </a:r>
                      <a:r>
                        <a:rPr lang="en-US" baseline="0" dirty="0" smtClean="0">
                          <a:latin typeface="Helvetica Neue "/>
                          <a:cs typeface="Helvetica Neue "/>
                        </a:rPr>
                        <a:t> kernel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  <a:sym typeface="Zapf Dingbats"/>
                        </a:rPr>
                        <a:t>✔</a:t>
                      </a:r>
                      <a:endParaRPr lang="en-US" dirty="0" smtClean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Mostly maintained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Non-portability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Mostly portable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Non-standard calling 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Replaced by C standard calling convention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Language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"/>
                          <a:cs typeface="Helvetica Neue "/>
                        </a:rPr>
                        <a:t>Assembly</a:t>
                      </a:r>
                      <a:r>
                        <a:rPr lang="en-US" baseline="0" dirty="0" smtClean="0">
                          <a:latin typeface="Helvetica Neue "/>
                          <a:cs typeface="Helvetica Neue "/>
                        </a:rPr>
                        <a:t>/C++ mostly replaced by C</a:t>
                      </a:r>
                      <a:endParaRPr lang="en-US" dirty="0">
                        <a:latin typeface="Helvetica Neue "/>
                        <a:cs typeface="Helvetica Neue 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0" y="2933700"/>
            <a:ext cx="9144000" cy="342900"/>
          </a:xfrm>
          <a:prstGeom prst="roundRect">
            <a:avLst/>
          </a:prstGeom>
          <a:noFill/>
          <a:ln w="38100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2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 (~1985)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 err="1" smtClean="0"/>
              <a:t>OSes</a:t>
            </a:r>
            <a:r>
              <a:rPr lang="en-US" dirty="0" smtClean="0"/>
              <a:t> systems (e.g., Unix, OS/2) primarily distinguished by the programming environment they provide and not by the way they manage resources</a:t>
            </a:r>
          </a:p>
          <a:p>
            <a:endParaRPr lang="en-US" dirty="0"/>
          </a:p>
          <a:p>
            <a:r>
              <a:rPr lang="en-US" dirty="0" smtClean="0"/>
              <a:t>Opportunity: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actor out the common part</a:t>
            </a:r>
          </a:p>
          <a:p>
            <a:pPr lvl="1"/>
            <a:r>
              <a:rPr lang="en-US" dirty="0" smtClean="0"/>
              <a:t>Make it easier to build new </a:t>
            </a:r>
            <a:r>
              <a:rPr lang="en-US" dirty="0" err="1" smtClean="0"/>
              <a:t>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2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0975"/>
            <a:ext cx="8850312" cy="857250"/>
          </a:xfrm>
        </p:spPr>
        <p:txBody>
          <a:bodyPr/>
          <a:lstStyle/>
          <a:p>
            <a:r>
              <a:rPr lang="en-US" dirty="0" smtClean="0"/>
              <a:t>Discussions: L4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20763"/>
            <a:ext cx="8850312" cy="3970337"/>
          </a:xfrm>
        </p:spPr>
        <p:txBody>
          <a:bodyPr/>
          <a:lstStyle/>
          <a:p>
            <a:r>
              <a:rPr lang="en-US" dirty="0" smtClean="0"/>
              <a:t>Minimalist design: strict interpretation of e2e argument</a:t>
            </a:r>
          </a:p>
          <a:p>
            <a:pPr lvl="1"/>
            <a:r>
              <a:rPr lang="en-US" dirty="0" smtClean="0"/>
              <a:t>Only functionality that can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be implemented </a:t>
            </a:r>
            <a:r>
              <a:rPr lang="en-US" dirty="0" smtClean="0"/>
              <a:t>completely in </a:t>
            </a:r>
            <a:r>
              <a:rPr lang="en-US" smtClean="0"/>
              <a:t>the app</a:t>
            </a:r>
            <a:endParaRPr lang="en-US" dirty="0" smtClean="0"/>
          </a:p>
          <a:p>
            <a:pPr lvl="1"/>
            <a:r>
              <a:rPr lang="en-US" dirty="0" smtClean="0"/>
              <a:t>No policies in the microkernel</a:t>
            </a:r>
          </a:p>
          <a:p>
            <a:r>
              <a:rPr lang="en-US" dirty="0" smtClean="0"/>
              <a:t>Obsessive  optimization of IPC</a:t>
            </a:r>
          </a:p>
          <a:p>
            <a:r>
              <a:rPr lang="en-US" dirty="0" smtClean="0"/>
              <a:t>Unlike Mach, didn’t care about portability (at least initially)</a:t>
            </a:r>
            <a:endParaRPr lang="en-US" dirty="0"/>
          </a:p>
          <a:p>
            <a:pPr lvl="3"/>
            <a:endParaRPr lang="en-US" dirty="0" smtClean="0"/>
          </a:p>
          <a:p>
            <a:r>
              <a:rPr lang="en-US" dirty="0" smtClean="0"/>
              <a:t>So what got in besides IPC?</a:t>
            </a:r>
          </a:p>
          <a:p>
            <a:pPr lvl="1"/>
            <a:r>
              <a:rPr lang="en-US" dirty="0" smtClean="0"/>
              <a:t>Scheduling, including scheduling policies</a:t>
            </a:r>
          </a:p>
          <a:p>
            <a:pPr lvl="1"/>
            <a:r>
              <a:rPr lang="en-US" dirty="0" smtClean="0"/>
              <a:t>Some device drivers: timer, interrupt controller </a:t>
            </a:r>
          </a:p>
          <a:p>
            <a:pPr lvl="1"/>
            <a:r>
              <a:rPr lang="en-US" dirty="0" smtClean="0"/>
              <a:t>Minimal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9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55575"/>
            <a:ext cx="8850312" cy="857250"/>
          </a:xfrm>
        </p:spPr>
        <p:txBody>
          <a:bodyPr/>
          <a:lstStyle/>
          <a:p>
            <a:r>
              <a:rPr lang="en-US" dirty="0" smtClean="0"/>
              <a:t>What drove L4’s evolution?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104901"/>
            <a:ext cx="9113837" cy="3416299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domain: embedded devices (natural fit!)</a:t>
            </a:r>
          </a:p>
          <a:p>
            <a:pPr lvl="1"/>
            <a:r>
              <a:rPr lang="en-US" dirty="0" smtClean="0"/>
              <a:t>Small footprint</a:t>
            </a:r>
          </a:p>
          <a:p>
            <a:pPr lvl="1"/>
            <a:r>
              <a:rPr lang="en-US" dirty="0" smtClean="0"/>
              <a:t>Devices ran few applications, didn’t need all OS services (e.g., file system)</a:t>
            </a:r>
          </a:p>
          <a:p>
            <a:pPr lvl="4"/>
            <a:endParaRPr lang="en-US" dirty="0"/>
          </a:p>
          <a:p>
            <a:r>
              <a:rPr lang="en-US" dirty="0" smtClean="0"/>
              <a:t>Embedded devices required:</a:t>
            </a:r>
          </a:p>
          <a:p>
            <a:pPr lvl="1"/>
            <a:r>
              <a:rPr lang="en-US" dirty="0" smtClean="0"/>
              <a:t>Security and resilience </a:t>
            </a:r>
            <a:r>
              <a:rPr lang="en-US" dirty="0" smtClean="0">
                <a:sym typeface="Wingdings"/>
              </a:rPr>
              <a:t> special attention to </a:t>
            </a:r>
            <a:r>
              <a:rPr lang="en-US" dirty="0" err="1" smtClean="0">
                <a:sym typeface="Wingdings"/>
              </a:rPr>
              <a:t>DoS</a:t>
            </a:r>
            <a:r>
              <a:rPr lang="en-US" dirty="0" smtClean="0">
                <a:sym typeface="Wingdings"/>
              </a:rPr>
              <a:t> attacks,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formal verification</a:t>
            </a:r>
          </a:p>
          <a:p>
            <a:pPr lvl="1"/>
            <a:r>
              <a:rPr lang="en-US" dirty="0" smtClean="0">
                <a:sym typeface="Wingdings"/>
              </a:rPr>
              <a:t>Real-time guarantees  non-</a:t>
            </a:r>
            <a:r>
              <a:rPr lang="en-US" dirty="0" err="1" smtClean="0">
                <a:sym typeface="Wingdings"/>
              </a:rPr>
              <a:t>preemptable</a:t>
            </a:r>
            <a:r>
              <a:rPr lang="en-US" dirty="0" smtClean="0">
                <a:sym typeface="Wingdings"/>
              </a:rPr>
              <a:t> kernel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6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68275"/>
            <a:ext cx="8850312" cy="857250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drove L4’s evolution</a:t>
            </a:r>
            <a:r>
              <a:rPr lang="en-US" dirty="0" smtClean="0"/>
              <a:t>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08063"/>
            <a:ext cx="8682037" cy="3919537"/>
          </a:xfrm>
        </p:spPr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experience, e.g.,</a:t>
            </a:r>
          </a:p>
          <a:p>
            <a:pPr lvl="1"/>
            <a:r>
              <a:rPr lang="en-US" dirty="0" smtClean="0"/>
              <a:t>New features, e.g., </a:t>
            </a:r>
            <a:r>
              <a:rPr lang="en-US" dirty="0" err="1" smtClean="0"/>
              <a:t>async</a:t>
            </a:r>
            <a:r>
              <a:rPr lang="en-US" dirty="0" smtClean="0"/>
              <a:t> IPC</a:t>
            </a:r>
          </a:p>
          <a:p>
            <a:pPr lvl="1"/>
            <a:r>
              <a:rPr lang="en-US" dirty="0" smtClean="0"/>
              <a:t>Remove features not useful: timeouts, clans &amp; chiefs</a:t>
            </a:r>
            <a:endParaRPr lang="en-US" dirty="0"/>
          </a:p>
          <a:p>
            <a:r>
              <a:rPr lang="en-US" dirty="0" smtClean="0"/>
              <a:t>Software evolution:</a:t>
            </a:r>
          </a:p>
          <a:p>
            <a:pPr lvl="1"/>
            <a:r>
              <a:rPr lang="en-US" dirty="0" smtClean="0"/>
              <a:t>E.g., Linux raise and POSIX decline obviate the need for long IPCs</a:t>
            </a:r>
          </a:p>
          <a:p>
            <a:r>
              <a:rPr lang="en-US" dirty="0" smtClean="0"/>
              <a:t>Hardware advances</a:t>
            </a:r>
          </a:p>
          <a:p>
            <a:pPr lvl="1"/>
            <a:r>
              <a:rPr lang="en-US" dirty="0" smtClean="0"/>
              <a:t>Bigger caches, bigger </a:t>
            </a:r>
            <a:r>
              <a:rPr lang="en-US" dirty="0"/>
              <a:t>T</a:t>
            </a:r>
            <a:r>
              <a:rPr lang="en-US" dirty="0" smtClean="0"/>
              <a:t>LBs, better context switching support </a:t>
            </a:r>
            <a:r>
              <a:rPr lang="en-US" dirty="0" smtClean="0">
                <a:sym typeface="Wingdings"/>
              </a:rPr>
              <a:t> obviate the need for some optimizations (e.g., virtual TLBs. Thread IDs as destination IDs)</a:t>
            </a:r>
          </a:p>
          <a:p>
            <a:pPr lvl="1"/>
            <a:r>
              <a:rPr lang="en-US" dirty="0" smtClean="0">
                <a:sym typeface="Wingdings"/>
              </a:rPr>
              <a:t>Multicores  push for some optimizations (</a:t>
            </a:r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wait) 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microkernels take over the world?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MacOS</a:t>
            </a:r>
            <a:r>
              <a:rPr lang="en-US" dirty="0" smtClean="0"/>
              <a:t>, based on NeXT, based on Mach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/>
              <a:t> </a:t>
            </a:r>
            <a:r>
              <a:rPr lang="en-US" dirty="0" smtClean="0"/>
              <a:t>has both bits of Mach and L4</a:t>
            </a:r>
          </a:p>
          <a:p>
            <a:pPr lvl="1"/>
            <a:r>
              <a:rPr lang="en-US" dirty="0" smtClean="0"/>
              <a:t>Windows: hybrid (similar design goals to Mach)</a:t>
            </a:r>
          </a:p>
          <a:p>
            <a:endParaRPr lang="en-US" dirty="0" smtClean="0"/>
          </a:p>
          <a:p>
            <a:r>
              <a:rPr lang="en-US" dirty="0" smtClean="0"/>
              <a:t>With one notable exception, </a:t>
            </a:r>
            <a:r>
              <a:rPr lang="en-US" dirty="0" smtClean="0">
                <a:latin typeface="Helvetica Neue "/>
                <a:cs typeface="Helvetica Neue "/>
              </a:rPr>
              <a:t>Linux!</a:t>
            </a:r>
            <a:endParaRPr lang="en-US" dirty="0"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181236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41275"/>
            <a:ext cx="8850312" cy="857250"/>
          </a:xfrm>
        </p:spPr>
        <p:txBody>
          <a:bodyPr/>
          <a:lstStyle/>
          <a:p>
            <a:r>
              <a:rPr lang="en-US" dirty="0" smtClean="0"/>
              <a:t>So why didn’t take over entire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893763"/>
            <a:ext cx="8732838" cy="4008437"/>
          </a:xfrm>
        </p:spPr>
        <p:txBody>
          <a:bodyPr/>
          <a:lstStyle/>
          <a:p>
            <a:r>
              <a:rPr lang="en-US" dirty="0" smtClean="0"/>
              <a:t>Hardware standardization:</a:t>
            </a:r>
          </a:p>
          <a:p>
            <a:pPr lvl="1"/>
            <a:r>
              <a:rPr lang="en-US" dirty="0" smtClean="0"/>
              <a:t>Intel and ARM dominating</a:t>
            </a:r>
          </a:p>
          <a:p>
            <a:pPr lvl="1"/>
            <a:r>
              <a:rPr lang="en-US" dirty="0" smtClean="0"/>
              <a:t>Less need for portability, one of main goals of Mach</a:t>
            </a:r>
          </a:p>
          <a:p>
            <a:r>
              <a:rPr lang="en-US" dirty="0" smtClean="0"/>
              <a:t>Software standardization:</a:t>
            </a:r>
          </a:p>
          <a:p>
            <a:pPr lvl="1"/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r>
              <a:rPr lang="en-US" dirty="0" smtClean="0"/>
              <a:t>/</a:t>
            </a:r>
            <a:r>
              <a:rPr lang="en-US" dirty="0" err="1" smtClean="0"/>
              <a:t>iOS</a:t>
            </a:r>
            <a:r>
              <a:rPr lang="en-US" dirty="0" smtClean="0"/>
              <a:t>, Linux/Android</a:t>
            </a:r>
          </a:p>
          <a:p>
            <a:pPr lvl="1"/>
            <a:r>
              <a:rPr lang="en-US" dirty="0" smtClean="0"/>
              <a:t>Less need to factor out common functionality</a:t>
            </a:r>
            <a:endParaRPr lang="en-US" dirty="0"/>
          </a:p>
          <a:p>
            <a:r>
              <a:rPr lang="en-US" dirty="0" smtClean="0"/>
              <a:t>Maybe just a fluke? </a:t>
            </a:r>
          </a:p>
          <a:p>
            <a:pPr lvl="1"/>
            <a:r>
              <a:rPr lang="en-US" dirty="0" smtClean="0"/>
              <a:t>Linux could have been very well adopted the microkernel approach</a:t>
            </a:r>
          </a:p>
          <a:p>
            <a:pPr lvl="1"/>
            <a:r>
              <a:rPr lang="en-US" dirty="0" smtClean="0"/>
              <a:t>Philosophical debate between Linus and Andy </a:t>
            </a:r>
            <a:r>
              <a:rPr lang="en-US" dirty="0" err="1" smtClean="0"/>
              <a:t>Tanembaum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One of Linus main arguments: there is only i386 I need to write code for!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300" y="4609068"/>
            <a:ext cx="698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://www.oreilly.com/openbook/opensources/book/</a:t>
            </a:r>
            <a:r>
              <a:rPr lang="en-US" sz="1400" dirty="0" smtClean="0">
                <a:hlinkClick r:id="rId2"/>
              </a:rPr>
              <a:t>appa.html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635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5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Microkernels separates OS in two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661481" cy="1709737"/>
          </a:xfrm>
        </p:spPr>
        <p:txBody>
          <a:bodyPr/>
          <a:lstStyle/>
          <a:p>
            <a:r>
              <a:rPr lang="en-US" dirty="0" smtClean="0"/>
              <a:t>Part of OS that control basic hardware resources (i.e.. microkernel)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 of OS that determine unique characteristics of application  environment (e.g., file system)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2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do they try to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3000"/>
            <a:ext cx="8850312" cy="4000499"/>
          </a:xfrm>
        </p:spPr>
        <p:txBody>
          <a:bodyPr/>
          <a:lstStyle/>
          <a:p>
            <a:r>
              <a:rPr lang="en-US" dirty="0"/>
              <a:t>Portability:</a:t>
            </a:r>
          </a:p>
          <a:p>
            <a:pPr lvl="1"/>
            <a:r>
              <a:rPr lang="en-US" dirty="0"/>
              <a:t>Environment mostly independent on the instruction set architecture</a:t>
            </a:r>
          </a:p>
          <a:p>
            <a:r>
              <a:rPr lang="en-US" dirty="0" smtClean="0"/>
              <a:t>Extensibility &amp; customization:</a:t>
            </a:r>
          </a:p>
          <a:p>
            <a:pPr lvl="1"/>
            <a:r>
              <a:rPr lang="en-US" dirty="0" smtClean="0"/>
              <a:t>Can easily add new versions of environments</a:t>
            </a:r>
          </a:p>
          <a:p>
            <a:pPr lvl="1"/>
            <a:r>
              <a:rPr lang="en-US" dirty="0"/>
              <a:t>Enable environments to evolve faster (decouples them from </a:t>
            </a:r>
            <a:r>
              <a:rPr lang="en-US" dirty="0" smtClean="0"/>
              <a:t>microkernel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Can simultaneously provide environments emulating interfaces</a:t>
            </a:r>
          </a:p>
          <a:p>
            <a:r>
              <a:rPr lang="en-US" dirty="0" smtClean="0"/>
              <a:t>Sounds familiar?</a:t>
            </a:r>
          </a:p>
          <a:p>
            <a:pPr lvl="1"/>
            <a:r>
              <a:rPr lang="en-US" dirty="0" smtClean="0"/>
              <a:t>Microkernel as a narrow waist (anchor point) of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>
                <a:solidFill>
                  <a:srgbClr val="FF6600"/>
                </a:solidFill>
              </a:rPr>
              <a:t>hardware </a:t>
            </a:r>
            <a:r>
              <a:rPr lang="en-US" dirty="0" smtClean="0">
                <a:solidFill>
                  <a:srgbClr val="FF6600"/>
                </a:solidFill>
              </a:rPr>
              <a:t>independence, </a:t>
            </a:r>
            <a:r>
              <a:rPr lang="en-US" dirty="0" smtClean="0"/>
              <a:t>similar to data independence in relational data models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6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do they try to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provide better functionality and performance for kernel:</a:t>
            </a:r>
          </a:p>
          <a:p>
            <a:pPr lvl="1"/>
            <a:r>
              <a:rPr lang="en-US" dirty="0" smtClean="0"/>
              <a:t>Real-time: no need to maintain lock for extended periods of time; environments are </a:t>
            </a:r>
            <a:r>
              <a:rPr lang="en-US" dirty="0" err="1" smtClean="0"/>
              <a:t>preemptable</a:t>
            </a:r>
            <a:endParaRPr lang="en-US" dirty="0" smtClean="0"/>
          </a:p>
          <a:p>
            <a:pPr lvl="1"/>
            <a:r>
              <a:rPr lang="en-US" dirty="0" smtClean="0"/>
              <a:t>Multiprocessor support: simpler functionality </a:t>
            </a:r>
            <a:r>
              <a:rPr lang="en-US" dirty="0" smtClean="0">
                <a:sym typeface="Wingdings"/>
              </a:rPr>
              <a:t> easier to parallelize</a:t>
            </a:r>
          </a:p>
          <a:p>
            <a:pPr lvl="1"/>
            <a:r>
              <a:rPr lang="en-US" dirty="0" smtClean="0"/>
              <a:t>Multicomputer support: simpler </a:t>
            </a:r>
            <a:r>
              <a:rPr lang="en-US" dirty="0"/>
              <a:t>functionality </a:t>
            </a:r>
            <a:r>
              <a:rPr lang="en-US" dirty="0">
                <a:sym typeface="Wingdings"/>
              </a:rPr>
              <a:t> easier to </a:t>
            </a:r>
            <a:r>
              <a:rPr lang="en-US" dirty="0" smtClean="0">
                <a:sym typeface="Wingdings"/>
              </a:rPr>
              <a:t>distribute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/>
              <a:t>Security: simpler functionality </a:t>
            </a:r>
            <a:r>
              <a:rPr lang="en-US" dirty="0" smtClean="0">
                <a:sym typeface="Wingdings"/>
              </a:rPr>
              <a:t> easier to secure</a:t>
            </a:r>
          </a:p>
          <a:p>
            <a:r>
              <a:rPr lang="en-US" dirty="0"/>
              <a:t>Flexibility (network accessibility):</a:t>
            </a:r>
          </a:p>
          <a:p>
            <a:pPr lvl="1"/>
            <a:r>
              <a:rPr lang="en-US" dirty="0"/>
              <a:t>System environment can run remotely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78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" y="19246"/>
            <a:ext cx="91440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20" y="4774168"/>
            <a:ext cx="435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3"/>
              </a:rPr>
              <a:t>https://en.wikipedia.org/wiki/</a:t>
            </a:r>
            <a:r>
              <a:rPr lang="en-US" dirty="0" smtClean="0">
                <a:hlinkClick r:id="rId3"/>
              </a:rPr>
              <a:t>Microkernel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3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0975"/>
            <a:ext cx="8850312" cy="857250"/>
          </a:xfrm>
        </p:spPr>
        <p:txBody>
          <a:bodyPr/>
          <a:lstStyle/>
          <a:p>
            <a:r>
              <a:rPr lang="en-US" dirty="0" smtClean="0"/>
              <a:t>Mach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6801"/>
            <a:ext cx="8850312" cy="3640138"/>
          </a:xfrm>
        </p:spPr>
        <p:txBody>
          <a:bodyPr/>
          <a:lstStyle/>
          <a:p>
            <a:r>
              <a:rPr lang="en-US" dirty="0" smtClean="0"/>
              <a:t>Goal: show that microkernels can be as efficient as monolithic operating systems:</a:t>
            </a:r>
          </a:p>
          <a:p>
            <a:pPr lvl="1"/>
            <a:r>
              <a:rPr lang="en-US" dirty="0" smtClean="0"/>
              <a:t>“</a:t>
            </a:r>
            <a:r>
              <a:rPr lang="is-IS" dirty="0" smtClean="0"/>
              <a:t>… </a:t>
            </a:r>
            <a:r>
              <a:rPr lang="en-US" dirty="0" smtClean="0"/>
              <a:t>achieving the levels of functionality and performance expected and required of commercial products”</a:t>
            </a:r>
          </a:p>
          <a:p>
            <a:pPr lvl="1"/>
            <a:endParaRPr lang="en-US" dirty="0"/>
          </a:p>
          <a:p>
            <a:r>
              <a:rPr lang="en-US" dirty="0" smtClean="0"/>
              <a:t>Sounds familiar? </a:t>
            </a:r>
          </a:p>
          <a:p>
            <a:pPr lvl="1"/>
            <a:r>
              <a:rPr lang="en-US" dirty="0" smtClean="0"/>
              <a:t>Similar goals as System R and Ingress: Show that a conceptually superior solution (i.e., relational model) admit efficient implementations that can match the performance of existing solutions (i.e., network and hierarchical models)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6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32312</TotalTime>
  <Words>2232</Words>
  <Application>Microsoft Macintosh PowerPoint</Application>
  <PresentationFormat>On-screen Show (16:9)</PresentationFormat>
  <Paragraphs>374</Paragraphs>
  <Slides>45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DB_deck_16x9_example</vt:lpstr>
      <vt:lpstr>Excel.Chart.8</vt:lpstr>
      <vt:lpstr>Microkernels: From Mach to seL4  (Lecture 8, cs262a) </vt:lpstr>
      <vt:lpstr>Project Proposals</vt:lpstr>
      <vt:lpstr>Papers</vt:lpstr>
      <vt:lpstr>Key Observation (~1985)</vt:lpstr>
      <vt:lpstr>Microkernels separates OS in two parts</vt:lpstr>
      <vt:lpstr>What problem do they try to solve?</vt:lpstr>
      <vt:lpstr>What problem do they try to solve?</vt:lpstr>
      <vt:lpstr>PowerPoint Presentation</vt:lpstr>
      <vt:lpstr>Mach</vt:lpstr>
      <vt:lpstr>Mach</vt:lpstr>
      <vt:lpstr>What does a microkernel (Mach) do?</vt:lpstr>
      <vt:lpstr>What does a microkernel (Mach) do?</vt:lpstr>
      <vt:lpstr>What else does a microkernel (Mach) do?</vt:lpstr>
      <vt:lpstr>Mach 2.5</vt:lpstr>
      <vt:lpstr>Mach 3</vt:lpstr>
      <vt:lpstr>OSes and Application Programs</vt:lpstr>
      <vt:lpstr>Emulation Libraries</vt:lpstr>
      <vt:lpstr>OSes Environment Architectures</vt:lpstr>
      <vt:lpstr>Performance: Mach 2.5 vs 3.0</vt:lpstr>
      <vt:lpstr>OSF/1 Unix Server</vt:lpstr>
      <vt:lpstr>L3  seL4</vt:lpstr>
      <vt:lpstr>How it started? (1993)</vt:lpstr>
      <vt:lpstr>How fast?</vt:lpstr>
      <vt:lpstr>How did he do it?</vt:lpstr>
      <vt:lpstr>One-way IPC cost over years</vt:lpstr>
      <vt:lpstr>Minimalist design </vt:lpstr>
      <vt:lpstr>Source Lines of Code</vt:lpstr>
      <vt:lpstr>L4 family tree</vt:lpstr>
      <vt:lpstr>L4 family tree</vt:lpstr>
      <vt:lpstr>Long IPCs: Transferring large messages</vt:lpstr>
      <vt:lpstr>Why long IPCs?</vt:lpstr>
      <vt:lpstr>IPC destinations</vt:lpstr>
      <vt:lpstr>Timeouts</vt:lpstr>
      <vt:lpstr>Asynchronous IPCs</vt:lpstr>
      <vt:lpstr>Async notifications</vt:lpstr>
      <vt:lpstr>Lazy scheduling</vt:lpstr>
      <vt:lpstr>Benno scheduling</vt:lpstr>
      <vt:lpstr>Summary</vt:lpstr>
      <vt:lpstr>Summary (cont’d)</vt:lpstr>
      <vt:lpstr>Discussions: L4 tenets</vt:lpstr>
      <vt:lpstr>What drove L4’s evolution? </vt:lpstr>
      <vt:lpstr>What drove L4’s evolution? (cont’d)</vt:lpstr>
      <vt:lpstr>Did microkernels take over the world?</vt:lpstr>
      <vt:lpstr>So why didn’t take over entire world!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1615</cp:revision>
  <cp:lastPrinted>2016-09-09T04:46:22Z</cp:lastPrinted>
  <dcterms:created xsi:type="dcterms:W3CDTF">2015-02-13T19:56:21Z</dcterms:created>
  <dcterms:modified xsi:type="dcterms:W3CDTF">2016-09-26T21:59:56Z</dcterms:modified>
</cp:coreProperties>
</file>