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777" r:id="rId2"/>
    <p:sldId id="1064" r:id="rId3"/>
    <p:sldId id="1073" r:id="rId4"/>
    <p:sldId id="1074" r:id="rId5"/>
    <p:sldId id="1125" r:id="rId6"/>
    <p:sldId id="1129" r:id="rId7"/>
    <p:sldId id="1130" r:id="rId8"/>
    <p:sldId id="1075" r:id="rId9"/>
    <p:sldId id="1131" r:id="rId10"/>
    <p:sldId id="1122" r:id="rId11"/>
    <p:sldId id="1133" r:id="rId12"/>
    <p:sldId id="1174" r:id="rId13"/>
    <p:sldId id="1135" r:id="rId14"/>
    <p:sldId id="1176" r:id="rId15"/>
    <p:sldId id="1177" r:id="rId16"/>
    <p:sldId id="1167" r:id="rId17"/>
    <p:sldId id="1193" r:id="rId18"/>
    <p:sldId id="1168" r:id="rId19"/>
    <p:sldId id="1196" r:id="rId20"/>
    <p:sldId id="1194" r:id="rId21"/>
    <p:sldId id="1165" r:id="rId22"/>
    <p:sldId id="1139" r:id="rId23"/>
    <p:sldId id="1140" r:id="rId24"/>
    <p:sldId id="1142" r:id="rId25"/>
    <p:sldId id="1179" r:id="rId26"/>
    <p:sldId id="1180" r:id="rId27"/>
    <p:sldId id="1188" r:id="rId28"/>
    <p:sldId id="1183" r:id="rId29"/>
    <p:sldId id="1185" r:id="rId30"/>
    <p:sldId id="1189" r:id="rId31"/>
    <p:sldId id="1144" r:id="rId32"/>
    <p:sldId id="1190" r:id="rId33"/>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on Stoic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B4"/>
    <a:srgbClr val="FFE0B6"/>
    <a:srgbClr val="95CEE8"/>
    <a:srgbClr val="69CEE8"/>
    <a:srgbClr val="C9E5FF"/>
    <a:srgbClr val="FF8D00"/>
    <a:srgbClr val="FFA63C"/>
    <a:srgbClr val="FFD4E1"/>
    <a:srgbClr val="3D84C7"/>
    <a:srgbClr val="ADCC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44" autoAdjust="0"/>
    <p:restoredTop sz="93887" autoAdjust="0"/>
  </p:normalViewPr>
  <p:slideViewPr>
    <p:cSldViewPr snapToGrid="0">
      <p:cViewPr>
        <p:scale>
          <a:sx n="66" d="100"/>
          <a:sy n="66" d="100"/>
        </p:scale>
        <p:origin x="-992" y="-584"/>
      </p:cViewPr>
      <p:guideLst>
        <p:guide orient="horz" pos="1620"/>
        <p:guide pos="2880"/>
      </p:guideLst>
    </p:cSldViewPr>
  </p:slideViewPr>
  <p:outlineViewPr>
    <p:cViewPr>
      <p:scale>
        <a:sx n="33" d="100"/>
        <a:sy n="33" d="100"/>
      </p:scale>
      <p:origin x="0" y="5360"/>
    </p:cViewPr>
  </p:outlineViewPr>
  <p:notesTextViewPr>
    <p:cViewPr>
      <p:scale>
        <a:sx n="100" d="100"/>
        <a:sy n="100" d="100"/>
      </p:scale>
      <p:origin x="0" y="432"/>
    </p:cViewPr>
  </p:notesTextViewPr>
  <p:sorterViewPr>
    <p:cViewPr>
      <p:scale>
        <a:sx n="167" d="100"/>
        <a:sy n="167" d="100"/>
      </p:scale>
      <p:origin x="0" y="1751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7976391-CA72-415F-9630-5C942629CBBC}" type="datetimeFigureOut">
              <a:rPr lang="en-US" altLang="en-US"/>
              <a:pPr/>
              <a:t>9/26/16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9027113-7185-43B9-8633-626C4872BF74}" type="slidenum">
              <a:rPr lang="en-US" altLang="en-US"/>
              <a:pPr/>
              <a:t>‹#›</a:t>
            </a:fld>
            <a:endParaRPr lang="en-US" altLang="en-US"/>
          </a:p>
        </p:txBody>
      </p:sp>
    </p:spTree>
    <p:extLst>
      <p:ext uri="{BB962C8B-B14F-4D97-AF65-F5344CB8AC3E}">
        <p14:creationId xmlns:p14="http://schemas.microsoft.com/office/powerpoint/2010/main" val="2276690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B14504-7E73-40B3-A4BE-FCEED13BF409}" type="datetimeFigureOut">
              <a:rPr lang="en-US" altLang="en-US"/>
              <a:pPr/>
              <a:t>9/26/16</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DB17D3-99E1-4420-81D7-8B4A93584CA0}" type="slidenum">
              <a:rPr lang="en-US" altLang="en-US"/>
              <a:pPr/>
              <a:t>‹#›</a:t>
            </a:fld>
            <a:endParaRPr lang="en-US" altLang="en-US"/>
          </a:p>
        </p:txBody>
      </p:sp>
    </p:spTree>
    <p:extLst>
      <p:ext uri="{BB962C8B-B14F-4D97-AF65-F5344CB8AC3E}">
        <p14:creationId xmlns:p14="http://schemas.microsoft.com/office/powerpoint/2010/main" val="244438741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3-D graph</a:t>
            </a:r>
          </a:p>
          <a:p>
            <a:pPr lvl="0" rtl="0">
              <a:spcBef>
                <a:spcPts val="0"/>
              </a:spcBef>
              <a:buNone/>
            </a:pPr>
            <a:r>
              <a:rPr lang="en" dirty="0"/>
              <a:t>Checklist</a:t>
            </a:r>
          </a:p>
          <a:p>
            <a:pPr lvl="0" rtl="0">
              <a:spcBef>
                <a:spcPts val="0"/>
              </a:spcBef>
              <a:buNone/>
            </a:pPr>
            <a:r>
              <a:rPr lang="en" dirty="0"/>
              <a:t>What we want to enable</a:t>
            </a:r>
          </a:p>
          <a:p>
            <a:pPr lvl="0" rtl="0">
              <a:spcBef>
                <a:spcPts val="0"/>
              </a:spcBef>
              <a:buNone/>
            </a:pPr>
            <a:r>
              <a:rPr lang="en" dirty="0"/>
              <a:t>What we have today</a:t>
            </a:r>
          </a:p>
          <a:p>
            <a:pPr lvl="0">
              <a:spcBef>
                <a:spcPts val="0"/>
              </a:spcBef>
              <a:buNone/>
            </a:pPr>
            <a:r>
              <a:rPr lang="en" dirty="0"/>
              <a:t>How we’ll get there</a:t>
            </a:r>
          </a:p>
        </p:txBody>
      </p:sp>
    </p:spTree>
    <p:extLst>
      <p:ext uri="{BB962C8B-B14F-4D97-AF65-F5344CB8AC3E}">
        <p14:creationId xmlns:p14="http://schemas.microsoft.com/office/powerpoint/2010/main" val="835259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Quantum 15 ms</a:t>
            </a:r>
            <a:endParaRPr lang="en-US" dirty="0"/>
          </a:p>
        </p:txBody>
      </p:sp>
      <p:sp>
        <p:nvSpPr>
          <p:cNvPr id="4" name="Slide Number Placeholder 3"/>
          <p:cNvSpPr>
            <a:spLocks noGrp="1"/>
          </p:cNvSpPr>
          <p:nvPr>
            <p:ph type="sldNum" sz="quarter" idx="10"/>
          </p:nvPr>
        </p:nvSpPr>
        <p:spPr/>
        <p:txBody>
          <a:bodyPr/>
          <a:lstStyle/>
          <a:p>
            <a:fld id="{70BB1854-464F-43F5-9011-65D3A0BA16E1}"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70B0390-5AAF-114E-8D2E-98DEDFAE9A00}" type="slidenum">
              <a:rPr lang="en-US"/>
              <a:pPr/>
              <a:t>22</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F970836-9D18-8344-9666-07FFB5C35BD8}" type="slidenum">
              <a:rPr lang="en-US"/>
              <a:pPr/>
              <a:t>23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Times New Roman" charset="0"/>
              </a:rPr>
              <a:t>Almost all ``system'' services are extensions </a:t>
            </a:r>
          </a:p>
          <a:p>
            <a:pPr eaLnBrk="1" hangingPunct="1"/>
            <a:r>
              <a:rPr lang="en-US" dirty="0">
                <a:latin typeface="Times New Roman" charset="0"/>
              </a:rPr>
              <a:t>-- Network protocols </a:t>
            </a:r>
          </a:p>
          <a:p>
            <a:pPr eaLnBrk="1" hangingPunct="1"/>
            <a:r>
              <a:rPr lang="en-US" dirty="0">
                <a:latin typeface="Times New Roman" charset="0"/>
              </a:rPr>
              <a:t>-- File systems </a:t>
            </a:r>
          </a:p>
          <a:p>
            <a:pPr eaLnBrk="1" hangingPunct="1"/>
            <a:r>
              <a:rPr lang="en-US" dirty="0">
                <a:latin typeface="Times New Roman" charset="0"/>
              </a:rPr>
              <a:t>-- System call interface </a:t>
            </a:r>
          </a:p>
          <a:p>
            <a:pPr eaLnBrk="1" hangingPunct="1"/>
            <a:r>
              <a:rPr lang="en-US" dirty="0">
                <a:latin typeface="Times New Roman" charset="0"/>
              </a:rPr>
              <a:t>SPIN only implements services which cannot be safely implemented as extensions </a:t>
            </a:r>
          </a:p>
          <a:p>
            <a:pPr eaLnBrk="1" hangingPunct="1"/>
            <a:r>
              <a:rPr lang="en-US" dirty="0">
                <a:latin typeface="Times New Roman" charset="0"/>
              </a:rPr>
              <a:t>-- Processor execution state </a:t>
            </a:r>
          </a:p>
          <a:p>
            <a:pPr eaLnBrk="1" hangingPunct="1"/>
            <a:r>
              <a:rPr lang="en-US" dirty="0">
                <a:latin typeface="Times New Roman" charset="0"/>
              </a:rPr>
              <a:t>-- Basic interface to MMU and physical memory </a:t>
            </a:r>
          </a:p>
          <a:p>
            <a:pPr eaLnBrk="1" hangingPunct="1"/>
            <a:r>
              <a:rPr lang="en-US" dirty="0">
                <a:latin typeface="Times New Roman" charset="0"/>
              </a:rPr>
              <a:t>-- Device IO/DMA </a:t>
            </a:r>
          </a:p>
          <a:p>
            <a:pPr eaLnBrk="1" hangingPunct="1"/>
            <a:r>
              <a:rPr lang="en-US" dirty="0">
                <a:latin typeface="Times New Roman" charset="0"/>
              </a:rPr>
              <a:t>-- Dynamic linker and Dispatcher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BDAA192-A049-B449-AB42-4FC5C28369E5}" type="slidenum">
              <a:rPr lang="en-US"/>
              <a:pPr/>
              <a:t>3</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a:latin typeface="Times New Roman" charset="0"/>
              </a:rPr>
              <a:t>Why resource management? </a:t>
            </a:r>
          </a:p>
          <a:p>
            <a:pPr eaLnBrk="1" hangingPunct="1"/>
            <a:r>
              <a:rPr lang="en-US">
                <a:latin typeface="Times New Roman" charset="0"/>
              </a:rPr>
              <a:t>	- resource are shared for efficiency</a:t>
            </a:r>
          </a:p>
          <a:p>
            <a:pPr eaLnBrk="1" hangingPunct="1"/>
            <a:r>
              <a:rPr lang="en-US">
                <a:latin typeface="Times New Roman" charset="0"/>
              </a:rPr>
              <a:t>	- fairness</a:t>
            </a:r>
          </a:p>
          <a:p>
            <a:pPr eaLnBrk="1" hangingPunct="1"/>
            <a:r>
              <a:rPr lang="en-US">
                <a:latin typeface="Times New Roman" charset="0"/>
              </a:rPr>
              <a:t>	- Scheduling, VM</a:t>
            </a:r>
          </a:p>
          <a:p>
            <a:pPr eaLnBrk="1" hangingPunct="1"/>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EB5D371-BF22-E744-9E5B-064B390F5891}" type="slidenum">
              <a:rPr lang="en-US"/>
              <a:pPr/>
              <a:t>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latin typeface="Times New Roman" charset="0"/>
              </a:rPr>
              <a:t>Extensibility</a:t>
            </a:r>
          </a:p>
          <a:p>
            <a:pPr eaLnBrk="1" hangingPunct="1"/>
            <a:r>
              <a:rPr lang="en-US">
                <a:latin typeface="Times New Roman" charset="0"/>
              </a:rPr>
              <a:t>	Ability to use application specific knowledge</a:t>
            </a:r>
          </a:p>
          <a:p>
            <a:pPr eaLnBrk="1" hangingPunct="1"/>
            <a:r>
              <a:rPr lang="en-US">
                <a:latin typeface="Times New Roman" charset="0"/>
              </a:rPr>
              <a:t>Security</a:t>
            </a:r>
          </a:p>
          <a:p>
            <a:pPr eaLnBrk="1" hangingPunct="1"/>
            <a:r>
              <a:rPr lang="en-US">
                <a:latin typeface="Times New Roman" charset="0"/>
              </a:rPr>
              <a:t>	Extensions should not compromise security. Applications should still be able to share resourses</a:t>
            </a:r>
          </a:p>
          <a:p>
            <a:pPr eaLnBrk="1" hangingPunct="1"/>
            <a:r>
              <a:rPr lang="en-US">
                <a:latin typeface="Times New Roman" charset="0"/>
              </a:rPr>
              <a:t>Performance</a:t>
            </a:r>
          </a:p>
          <a:p>
            <a:pPr eaLnBrk="1" hangingPunct="1"/>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A95F583-F6C4-7349-83F0-7EC130CEE443}" type="slidenum">
              <a:rPr lang="en-US"/>
              <a:pPr/>
              <a:t>8</a:t>
            </a:fld>
            <a:endParaRPr lang="en-US"/>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lvl="2" eaLnBrk="1" hangingPunct="1"/>
            <a:r>
              <a:rPr lang="en-US" sz="900" dirty="0" err="1">
                <a:latin typeface="Lucida Sans Unicode" charset="0"/>
              </a:rPr>
              <a:t>Microkernels</a:t>
            </a:r>
            <a:r>
              <a:rPr lang="en-US" sz="900" dirty="0">
                <a:latin typeface="Lucida Sans Unicode" charset="0"/>
              </a:rPr>
              <a:t> (replaceable trusted servers, fault isolation)</a:t>
            </a:r>
          </a:p>
          <a:p>
            <a:pPr lvl="3" eaLnBrk="1" hangingPunct="1"/>
            <a:r>
              <a:rPr lang="en-US" sz="900" dirty="0">
                <a:latin typeface="Lucida Sans Unicode" charset="0"/>
              </a:rPr>
              <a:t>- Process, address space, IPC</a:t>
            </a:r>
          </a:p>
          <a:p>
            <a:pPr lvl="3" eaLnBrk="1" hangingPunct="1"/>
            <a:r>
              <a:rPr lang="en-US" sz="900" dirty="0">
                <a:latin typeface="Lucida Sans Unicode" charset="0"/>
              </a:rPr>
              <a:t>- same abstraction to all processes (even with trusted servers)</a:t>
            </a:r>
          </a:p>
          <a:p>
            <a:pPr lvl="3" eaLnBrk="1" hangingPunct="1"/>
            <a:r>
              <a:rPr lang="en-US" sz="900" dirty="0">
                <a:latin typeface="Lucida Sans Unicode" charset="0"/>
              </a:rPr>
              <a:t>- is there a need to cross the protection boundary often?</a:t>
            </a:r>
          </a:p>
          <a:p>
            <a:pPr lvl="2" eaLnBrk="1" hangingPunct="1"/>
            <a:r>
              <a:rPr lang="en-US" sz="900" dirty="0">
                <a:latin typeface="Lucida Sans Unicode" charset="0"/>
              </a:rPr>
              <a:t>Virtual Machines (multiple </a:t>
            </a:r>
            <a:r>
              <a:rPr lang="en-US" sz="900" dirty="0" err="1">
                <a:latin typeface="Lucida Sans Unicode" charset="0"/>
              </a:rPr>
              <a:t>VMs</a:t>
            </a:r>
            <a:r>
              <a:rPr lang="en-US" sz="900" dirty="0">
                <a:latin typeface="Lucida Sans Unicode" charset="0"/>
              </a:rPr>
              <a:t> on the same host OS)</a:t>
            </a:r>
          </a:p>
          <a:p>
            <a:pPr lvl="3" eaLnBrk="1" hangingPunct="1"/>
            <a:r>
              <a:rPr lang="en-US" sz="900" dirty="0">
                <a:latin typeface="Lucida Sans Unicode" charset="0"/>
              </a:rPr>
              <a:t>- virtualization of hardware expensive </a:t>
            </a:r>
          </a:p>
          <a:p>
            <a:pPr lvl="3" eaLnBrk="1" hangingPunct="1"/>
            <a:r>
              <a:rPr lang="en-US" sz="900" dirty="0">
                <a:latin typeface="Lucida Sans Unicode" charset="0"/>
              </a:rPr>
              <a:t>- virtualization can be counter-productive (apps LRU pager Vs VMM pager)</a:t>
            </a:r>
          </a:p>
          <a:p>
            <a:pPr eaLnBrk="1" hangingPunct="1"/>
            <a:endParaRPr lang="en-US" dirty="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EBE42AE-D309-1546-9582-20F8D2B25CEB}" type="slidenum">
              <a:rPr lang="en-US"/>
              <a:pPr/>
              <a:t>13</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BB1854-464F-43F5-9011-65D3A0BA16E1}"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19C7739-656E-3145-B471-E0812D6422EC}" type="slidenum">
              <a:rPr lang="en-US"/>
              <a:pPr/>
              <a:t>15</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Securely expose hardware: hardware, software, download</a:t>
            </a:r>
            <a:r>
              <a:rPr lang="en-US" baseline="0" dirty="0" smtClean="0"/>
              <a:t> application code</a:t>
            </a:r>
            <a:endParaRPr lang="en-US" dirty="0"/>
          </a:p>
        </p:txBody>
      </p:sp>
      <p:sp>
        <p:nvSpPr>
          <p:cNvPr id="4" name="Slide Number Placeholder 3"/>
          <p:cNvSpPr>
            <a:spLocks noGrp="1"/>
          </p:cNvSpPr>
          <p:nvPr>
            <p:ph type="sldNum" sz="quarter" idx="10"/>
          </p:nvPr>
        </p:nvSpPr>
        <p:spPr/>
        <p:txBody>
          <a:bodyPr/>
          <a:lstStyle/>
          <a:p>
            <a:fld id="{70BB1854-464F-43F5-9011-65D3A0BA16E1}"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Securely expose hardware: hardware, software, download</a:t>
            </a:r>
            <a:r>
              <a:rPr lang="en-US" baseline="0" dirty="0" smtClean="0"/>
              <a:t> application code</a:t>
            </a:r>
            <a:endParaRPr lang="en-US" dirty="0"/>
          </a:p>
        </p:txBody>
      </p:sp>
      <p:sp>
        <p:nvSpPr>
          <p:cNvPr id="4" name="Slide Number Placeholder 3"/>
          <p:cNvSpPr>
            <a:spLocks noGrp="1"/>
          </p:cNvSpPr>
          <p:nvPr>
            <p:ph type="sldNum" sz="quarter" idx="10"/>
          </p:nvPr>
        </p:nvSpPr>
        <p:spPr/>
        <p:txBody>
          <a:bodyPr/>
          <a:lstStyle/>
          <a:p>
            <a:fld id="{70BB1854-464F-43F5-9011-65D3A0BA16E1}"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5556" y="1558774"/>
            <a:ext cx="8240889" cy="1863171"/>
          </a:xfrm>
        </p:spPr>
        <p:txBody>
          <a:bodyPr>
            <a:noAutofit/>
          </a:bodyPr>
          <a:lstStyle>
            <a:lvl1pPr algn="l">
              <a:lnSpc>
                <a:spcPct val="100000"/>
              </a:lnSpc>
              <a:defRPr sz="5400" b="0" i="0" baseline="0">
                <a:solidFill>
                  <a:schemeClr val="bg1"/>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9593" y="4176647"/>
            <a:ext cx="6400800" cy="453863"/>
          </a:xfrm>
        </p:spPr>
        <p:txBody>
          <a:bodyPr anchor="b">
            <a:noAutofit/>
          </a:bodyPr>
          <a:lstStyle>
            <a:lvl1pPr marL="0" indent="0" algn="l">
              <a:spcBef>
                <a:spcPts val="0"/>
              </a:spcBef>
              <a:buNone/>
              <a:defRPr sz="2400" baseline="0">
                <a:solidFill>
                  <a:schemeClr val="bg1"/>
                </a:solidFill>
                <a:latin typeface="Helvetica Neue" charset="0"/>
                <a:ea typeface="Helvetica Neue" charset="0"/>
                <a:cs typeface="Helvetica Neue"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6" name="Text Placeholder 5"/>
          <p:cNvSpPr>
            <a:spLocks noGrp="1"/>
          </p:cNvSpPr>
          <p:nvPr>
            <p:ph type="body" sz="quarter" idx="10"/>
          </p:nvPr>
        </p:nvSpPr>
        <p:spPr>
          <a:xfrm>
            <a:off x="687742" y="4563527"/>
            <a:ext cx="6446838" cy="443446"/>
          </a:xfrm>
        </p:spPr>
        <p:txBody>
          <a:bodyPr>
            <a:normAutofit/>
          </a:bodyPr>
          <a:lstStyle>
            <a:lvl1pPr marL="0" indent="0" algn="l">
              <a:buNone/>
              <a:defRPr sz="1400" baseline="0">
                <a:solidFill>
                  <a:schemeClr val="bg1"/>
                </a:solidFill>
                <a:latin typeface="Helvetica Neue" charset="0"/>
                <a:ea typeface="Helvetica Neue" charset="0"/>
                <a:cs typeface="Helvetica Neue" charset="0"/>
              </a:defRPr>
            </a:lvl1pPr>
          </a:lstStyle>
          <a:p>
            <a:pPr lvl="0"/>
            <a:r>
              <a:rPr lang="en-US" smtClean="0"/>
              <a:t>Click to edit Master text styles</a:t>
            </a:r>
          </a:p>
        </p:txBody>
      </p:sp>
    </p:spTree>
    <p:extLst>
      <p:ext uri="{BB962C8B-B14F-4D97-AF65-F5344CB8AC3E}">
        <p14:creationId xmlns:p14="http://schemas.microsoft.com/office/powerpoint/2010/main" val="3563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txBox="1">
            <a:spLocks/>
          </p:cNvSpPr>
          <p:nvPr userDrawn="1"/>
        </p:nvSpPr>
        <p:spPr>
          <a:xfrm>
            <a:off x="946150" y="206375"/>
            <a:ext cx="7172325" cy="857250"/>
          </a:xfrm>
          <a:prstGeom prst="rect">
            <a:avLst/>
          </a:prstGeom>
        </p:spPr>
        <p:txBody>
          <a:bodyPr anchor="ctr">
            <a:normAutofit/>
          </a:bodyPr>
          <a:lstStyle>
            <a:lvl1pPr algn="ctr" defTabSz="457200" rtl="0" eaLnBrk="1" latinLnBrk="0" hangingPunct="1">
              <a:spcBef>
                <a:spcPct val="0"/>
              </a:spcBef>
              <a:buNone/>
              <a:defRPr sz="3200" b="0" i="0" kern="1200">
                <a:solidFill>
                  <a:schemeClr val="tx1">
                    <a:lumMod val="75000"/>
                    <a:lumOff val="25000"/>
                  </a:schemeClr>
                </a:solidFill>
                <a:latin typeface="Newslab Light"/>
                <a:ea typeface="+mj-ea"/>
                <a:cs typeface="Newslab Light"/>
              </a:defRPr>
            </a:lvl1pPr>
          </a:lstStyle>
          <a:p>
            <a:pPr algn="l" fontAlgn="auto">
              <a:spcAft>
                <a:spcPts val="0"/>
              </a:spcAft>
              <a:defRPr/>
            </a:pPr>
            <a:r>
              <a:rPr lang="en-US" sz="4000" dirty="0" smtClean="0">
                <a:latin typeface="Helvetica Neue" charset="0"/>
                <a:ea typeface="Helvetica Neue" charset="0"/>
                <a:cs typeface="Helvetica Neue" charset="0"/>
              </a:rPr>
              <a:t>Use this Chart to Start</a:t>
            </a:r>
            <a:endParaRPr lang="en-US" sz="4000" dirty="0">
              <a:latin typeface="Helvetica Neue" charset="0"/>
              <a:ea typeface="Helvetica Neue" charset="0"/>
              <a:cs typeface="Helvetica Neue" charset="0"/>
            </a:endParaRPr>
          </a:p>
        </p:txBody>
      </p:sp>
      <p:graphicFrame>
        <p:nvGraphicFramePr>
          <p:cNvPr id="3" name="Picture Placeholder 9"/>
          <p:cNvGraphicFramePr>
            <a:graphicFrameLocks/>
          </p:cNvGraphicFramePr>
          <p:nvPr/>
        </p:nvGraphicFramePr>
        <p:xfrm>
          <a:off x="1158875" y="1149350"/>
          <a:ext cx="7273925" cy="3495675"/>
        </p:xfrm>
        <a:graphic>
          <a:graphicData uri="http://schemas.openxmlformats.org/presentationml/2006/ole">
            <mc:AlternateContent xmlns:mc="http://schemas.openxmlformats.org/markup-compatibility/2006">
              <mc:Choice xmlns:v="urn:schemas-microsoft-com:vml" Requires="v">
                <p:oleObj spid="_x0000_s1558" r:id="rId3" imgW="7271927" imgH="3492719" progId="Excel.Chart.8">
                  <p:embed/>
                </p:oleObj>
              </mc:Choice>
              <mc:Fallback>
                <p:oleObj r:id="rId3" imgW="7271927" imgH="3492719"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1149350"/>
                        <a:ext cx="727392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66787219"/>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39" name="Group 38"/>
          <p:cNvGrpSpPr/>
          <p:nvPr userDrawn="1"/>
        </p:nvGrpSpPr>
        <p:grpSpPr>
          <a:xfrm>
            <a:off x="798513" y="946150"/>
            <a:ext cx="8208962" cy="3709988"/>
            <a:chOff x="798513" y="946150"/>
            <a:chExt cx="8208962" cy="3709988"/>
          </a:xfrm>
        </p:grpSpPr>
        <p:pic>
          <p:nvPicPr>
            <p:cNvPr id="3" name="Picture 4" descr="01_FLASHLIGHT_exploration.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46138" y="987425"/>
              <a:ext cx="10922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02_CLOUDCLUSTER_managedclusters.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938338" y="1006475"/>
              <a:ext cx="10731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03_PIPELINES.pn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063875" y="1006475"/>
              <a:ext cx="10731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04_THIRDPARTY.png"/>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4094163" y="1006475"/>
              <a:ext cx="10826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05_UNIFIED_PLATFORM_knot.eps.png"/>
            <p:cNvPicPr>
              <a:picLocks noChangeAspect="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5568950" y="946150"/>
              <a:ext cx="11445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06_COMMUNITY.png"/>
            <p:cNvPicPr>
              <a:picLocks noChangeAspect="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6819900" y="1065213"/>
              <a:ext cx="9874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07_LIBRARIES.png"/>
            <p:cNvPicPr>
              <a:picLocks noChangeAspect="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913688" y="1027113"/>
              <a:ext cx="109378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08_LOGO_BUG.png"/>
            <p:cNvPicPr>
              <a:picLocks noChangeAspect="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5607050" y="3424238"/>
              <a:ext cx="10731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09_EXPLORE_LANGUAGE.png"/>
            <p:cNvPicPr>
              <a:picLocks noChangeAspect="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798513" y="2325688"/>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10_COLLABORATE.png"/>
            <p:cNvPicPr>
              <a:picLocks noChangeAspect="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1958975" y="2338388"/>
              <a:ext cx="989013"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descr="11_CHART_visualize.png"/>
            <p:cNvPicPr>
              <a:picLocks noChangeAspect="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3105150" y="2392363"/>
              <a:ext cx="989013"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 descr="12_DASHBOARD.png"/>
            <p:cNvPicPr>
              <a:picLocks noChangeAspect="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4143375" y="2381250"/>
              <a:ext cx="97313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descr="13_CLUSTERS.png"/>
            <p:cNvPicPr>
              <a:picLocks noChangeAspect="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835025" y="3552825"/>
              <a:ext cx="11033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8" descr="14_WAND_PowerSpark.png"/>
            <p:cNvPicPr>
              <a:picLocks noChangeAspect="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1954213" y="3554413"/>
              <a:ext cx="10477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descr="15_IMPORT_CLOUD.png"/>
            <p:cNvPicPr>
              <a:picLocks noChangeAspect="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3082925" y="3552825"/>
              <a:ext cx="103505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0" descr="16_CALENDAR_schedule.png"/>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664200" y="2393950"/>
              <a:ext cx="973138"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1" descr="17_CHECKLIST_monitor.png"/>
            <p:cNvPicPr>
              <a:picLocks noChangeAspect="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6837363" y="2392363"/>
              <a:ext cx="1031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a:spLocks noChangeArrowheads="1"/>
            </p:cNvSpPr>
            <p:nvPr userDrawn="1"/>
          </p:nvSpPr>
          <p:spPr bwMode="auto">
            <a:xfrm>
              <a:off x="1028700" y="1878013"/>
              <a:ext cx="76815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Exploration</a:t>
              </a:r>
            </a:p>
          </p:txBody>
        </p:sp>
        <p:sp>
          <p:nvSpPr>
            <p:cNvPr id="21" name="TextBox 20"/>
            <p:cNvSpPr txBox="1">
              <a:spLocks noChangeArrowheads="1"/>
            </p:cNvSpPr>
            <p:nvPr userDrawn="1"/>
          </p:nvSpPr>
          <p:spPr bwMode="auto">
            <a:xfrm>
              <a:off x="1958975" y="1878013"/>
              <a:ext cx="11304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Managed Clusters</a:t>
              </a:r>
            </a:p>
          </p:txBody>
        </p:sp>
        <p:sp>
          <p:nvSpPr>
            <p:cNvPr id="22" name="TextBox 21"/>
            <p:cNvSpPr txBox="1">
              <a:spLocks noChangeArrowheads="1"/>
            </p:cNvSpPr>
            <p:nvPr userDrawn="1"/>
          </p:nvSpPr>
          <p:spPr bwMode="auto">
            <a:xfrm>
              <a:off x="3311525" y="1878013"/>
              <a:ext cx="65274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Pipelines</a:t>
              </a:r>
            </a:p>
          </p:txBody>
        </p:sp>
        <p:sp>
          <p:nvSpPr>
            <p:cNvPr id="23" name="TextBox 22"/>
            <p:cNvSpPr txBox="1">
              <a:spLocks noChangeArrowheads="1"/>
            </p:cNvSpPr>
            <p:nvPr userDrawn="1"/>
          </p:nvSpPr>
          <p:spPr bwMode="auto">
            <a:xfrm>
              <a:off x="4221163" y="1878013"/>
              <a:ext cx="92525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3</a:t>
              </a:r>
              <a:r>
                <a:rPr lang="en-US" sz="900" baseline="30000" smtClean="0">
                  <a:solidFill>
                    <a:srgbClr val="404040"/>
                  </a:solidFill>
                  <a:latin typeface="Helvetica Neue" charset="0"/>
                  <a:ea typeface="Helvetica Neue" charset="0"/>
                  <a:cs typeface="Helvetica Neue" charset="0"/>
                </a:rPr>
                <a:t>rd</a:t>
              </a:r>
              <a:r>
                <a:rPr lang="en-US" sz="900" smtClean="0">
                  <a:solidFill>
                    <a:srgbClr val="404040"/>
                  </a:solidFill>
                  <a:latin typeface="Helvetica Neue" charset="0"/>
                  <a:ea typeface="Helvetica Neue" charset="0"/>
                  <a:cs typeface="Helvetica Neue" charset="0"/>
                </a:rPr>
                <a:t> Party Apps</a:t>
              </a:r>
            </a:p>
          </p:txBody>
        </p:sp>
        <p:sp>
          <p:nvSpPr>
            <p:cNvPr id="24" name="TextBox 23"/>
            <p:cNvSpPr txBox="1">
              <a:spLocks noChangeArrowheads="1"/>
            </p:cNvSpPr>
            <p:nvPr userDrawn="1"/>
          </p:nvSpPr>
          <p:spPr bwMode="auto">
            <a:xfrm>
              <a:off x="6950075" y="1878013"/>
              <a:ext cx="7777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Community</a:t>
              </a:r>
            </a:p>
          </p:txBody>
        </p:sp>
        <p:sp>
          <p:nvSpPr>
            <p:cNvPr id="25" name="TextBox 24"/>
            <p:cNvSpPr txBox="1">
              <a:spLocks noChangeArrowheads="1"/>
            </p:cNvSpPr>
            <p:nvPr userDrawn="1"/>
          </p:nvSpPr>
          <p:spPr bwMode="auto">
            <a:xfrm>
              <a:off x="1096963" y="4357688"/>
              <a:ext cx="6110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dirty="0" smtClean="0">
                  <a:solidFill>
                    <a:srgbClr val="404040"/>
                  </a:solidFill>
                  <a:latin typeface="Helvetica Neue" charset="0"/>
                  <a:ea typeface="Helvetica Neue" charset="0"/>
                  <a:cs typeface="Helvetica Neue" charset="0"/>
                </a:rPr>
                <a:t>Clusters</a:t>
              </a:r>
            </a:p>
          </p:txBody>
        </p:sp>
        <p:sp>
          <p:nvSpPr>
            <p:cNvPr id="26" name="TextBox 25"/>
            <p:cNvSpPr txBox="1">
              <a:spLocks noChangeArrowheads="1"/>
            </p:cNvSpPr>
            <p:nvPr userDrawn="1"/>
          </p:nvSpPr>
          <p:spPr bwMode="auto">
            <a:xfrm>
              <a:off x="6937375" y="3216275"/>
              <a:ext cx="99738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Monitor Results</a:t>
              </a:r>
            </a:p>
          </p:txBody>
        </p:sp>
        <p:sp>
          <p:nvSpPr>
            <p:cNvPr id="27" name="TextBox 26"/>
            <p:cNvSpPr txBox="1">
              <a:spLocks noChangeArrowheads="1"/>
            </p:cNvSpPr>
            <p:nvPr userDrawn="1"/>
          </p:nvSpPr>
          <p:spPr bwMode="auto">
            <a:xfrm>
              <a:off x="5607050" y="3216275"/>
              <a:ext cx="127631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Schedule Workflows </a:t>
              </a:r>
            </a:p>
          </p:txBody>
        </p:sp>
        <p:sp>
          <p:nvSpPr>
            <p:cNvPr id="28" name="TextBox 27"/>
            <p:cNvSpPr txBox="1">
              <a:spLocks noChangeArrowheads="1"/>
            </p:cNvSpPr>
            <p:nvPr userDrawn="1"/>
          </p:nvSpPr>
          <p:spPr bwMode="auto">
            <a:xfrm>
              <a:off x="3259138" y="4354513"/>
              <a:ext cx="79861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Import Data</a:t>
              </a:r>
            </a:p>
          </p:txBody>
        </p:sp>
        <p:sp>
          <p:nvSpPr>
            <p:cNvPr id="29" name="TextBox 28"/>
            <p:cNvSpPr txBox="1">
              <a:spLocks noChangeArrowheads="1"/>
            </p:cNvSpPr>
            <p:nvPr userDrawn="1"/>
          </p:nvSpPr>
          <p:spPr bwMode="auto">
            <a:xfrm>
              <a:off x="2012950" y="4357688"/>
              <a:ext cx="98296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Power of Spark</a:t>
              </a:r>
            </a:p>
          </p:txBody>
        </p:sp>
        <p:sp>
          <p:nvSpPr>
            <p:cNvPr id="30" name="TextBox 29"/>
            <p:cNvSpPr txBox="1">
              <a:spLocks noChangeArrowheads="1"/>
            </p:cNvSpPr>
            <p:nvPr userDrawn="1"/>
          </p:nvSpPr>
          <p:spPr bwMode="auto">
            <a:xfrm>
              <a:off x="2057400" y="3205163"/>
              <a:ext cx="78258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Collaborate</a:t>
              </a:r>
            </a:p>
          </p:txBody>
        </p:sp>
        <p:sp>
          <p:nvSpPr>
            <p:cNvPr id="31" name="TextBox 30"/>
            <p:cNvSpPr txBox="1">
              <a:spLocks noChangeArrowheads="1"/>
            </p:cNvSpPr>
            <p:nvPr userDrawn="1"/>
          </p:nvSpPr>
          <p:spPr bwMode="auto">
            <a:xfrm>
              <a:off x="4364038" y="3205163"/>
              <a:ext cx="5661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Publish</a:t>
              </a:r>
            </a:p>
          </p:txBody>
        </p:sp>
        <p:sp>
          <p:nvSpPr>
            <p:cNvPr id="32" name="TextBox 31"/>
            <p:cNvSpPr txBox="1">
              <a:spLocks noChangeArrowheads="1"/>
            </p:cNvSpPr>
            <p:nvPr userDrawn="1"/>
          </p:nvSpPr>
          <p:spPr bwMode="auto">
            <a:xfrm>
              <a:off x="3336925" y="3205163"/>
              <a:ext cx="63511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Visualize</a:t>
              </a:r>
            </a:p>
          </p:txBody>
        </p:sp>
        <p:sp>
          <p:nvSpPr>
            <p:cNvPr id="33" name="TextBox 32"/>
            <p:cNvSpPr txBox="1">
              <a:spLocks noChangeArrowheads="1"/>
            </p:cNvSpPr>
            <p:nvPr userDrawn="1"/>
          </p:nvSpPr>
          <p:spPr bwMode="auto">
            <a:xfrm>
              <a:off x="1019175" y="3205163"/>
              <a:ext cx="6960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Language</a:t>
              </a:r>
            </a:p>
          </p:txBody>
        </p:sp>
        <p:sp>
          <p:nvSpPr>
            <p:cNvPr id="34" name="TextBox 33"/>
            <p:cNvSpPr txBox="1">
              <a:spLocks noChangeArrowheads="1"/>
            </p:cNvSpPr>
            <p:nvPr userDrawn="1"/>
          </p:nvSpPr>
          <p:spPr bwMode="auto">
            <a:xfrm>
              <a:off x="8204200" y="1878013"/>
              <a:ext cx="62869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Libraries</a:t>
              </a:r>
            </a:p>
          </p:txBody>
        </p:sp>
        <p:sp>
          <p:nvSpPr>
            <p:cNvPr id="35" name="TextBox 34"/>
            <p:cNvSpPr txBox="1">
              <a:spLocks noChangeArrowheads="1"/>
            </p:cNvSpPr>
            <p:nvPr userDrawn="1"/>
          </p:nvSpPr>
          <p:spPr bwMode="auto">
            <a:xfrm>
              <a:off x="5700713" y="1878013"/>
              <a:ext cx="10166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Unified Platform</a:t>
              </a:r>
            </a:p>
          </p:txBody>
        </p:sp>
        <p:sp>
          <p:nvSpPr>
            <p:cNvPr id="36" name="TextBox 35"/>
            <p:cNvSpPr txBox="1">
              <a:spLocks noChangeArrowheads="1"/>
            </p:cNvSpPr>
            <p:nvPr userDrawn="1"/>
          </p:nvSpPr>
          <p:spPr bwMode="auto">
            <a:xfrm>
              <a:off x="5875338" y="4302125"/>
              <a:ext cx="68640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Logo Bug</a:t>
              </a:r>
            </a:p>
          </p:txBody>
        </p:sp>
      </p:gr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4894863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Fram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903111" y="1598392"/>
            <a:ext cx="7739943" cy="1248834"/>
          </a:xfrm>
        </p:spPr>
        <p:txBody>
          <a:bodyPr>
            <a:noAutofit/>
          </a:bodyPr>
          <a:lstStyle>
            <a:lvl1pPr algn="l">
              <a:defRPr sz="5400" b="0" i="0" baseline="0">
                <a:solidFill>
                  <a:schemeClr val="bg1"/>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903111" y="2717006"/>
            <a:ext cx="6349823" cy="666441"/>
          </a:xfrm>
        </p:spPr>
        <p:txBody>
          <a:bodyPr>
            <a:noAutofit/>
          </a:bodyPr>
          <a:lstStyle>
            <a:lvl1pPr marL="0" indent="0" algn="l">
              <a:buNone/>
              <a:defRPr sz="2400" baseline="0">
                <a:solidFill>
                  <a:schemeClr val="bg1"/>
                </a:solidFill>
                <a:latin typeface="Helvetica Neue" charset="0"/>
                <a:ea typeface="Helvetica Neue" charset="0"/>
                <a:cs typeface="Helvetica Neue"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602385"/>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atin typeface="Tahoma"/>
                <a:cs typeface="Tahoma"/>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49548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863" y="206375"/>
            <a:ext cx="8850312" cy="857250"/>
          </a:xfr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169863" y="1312863"/>
            <a:ext cx="8850312"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435437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169863" y="952049"/>
            <a:ext cx="8850311" cy="2440157"/>
          </a:xfrm>
        </p:spPr>
        <p:txBody>
          <a:bodyPr>
            <a:normAutofit/>
          </a:bodyPr>
          <a:lstStyle>
            <a:lvl1pPr algn="l">
              <a:defRPr sz="4400" b="0" i="0" baseline="0">
                <a:solidFill>
                  <a:schemeClr val="tx1">
                    <a:lumMod val="75000"/>
                    <a:lumOff val="25000"/>
                  </a:schemeClr>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7" name="Text Placeholder 2"/>
          <p:cNvSpPr>
            <a:spLocks noGrp="1"/>
          </p:cNvSpPr>
          <p:nvPr>
            <p:ph idx="1"/>
          </p:nvPr>
        </p:nvSpPr>
        <p:spPr>
          <a:xfrm>
            <a:off x="178742" y="2965040"/>
            <a:ext cx="8749914" cy="1380671"/>
          </a:xfrm>
          <a:prstGeom prst="rect">
            <a:avLst/>
          </a:prstGeom>
        </p:spPr>
        <p:txBody>
          <a:bodyPr rtlCol="0">
            <a:normAutofit/>
          </a:bodyPr>
          <a:lstStyle>
            <a:lvl1pPr marL="0" indent="0" algn="l">
              <a:buNone/>
              <a:defRPr sz="2400" b="0" i="0" baseline="0">
                <a:solidFill>
                  <a:schemeClr val="tx1">
                    <a:lumMod val="75000"/>
                    <a:lumOff val="25000"/>
                  </a:schemeClr>
                </a:solidFill>
              </a:defRPr>
            </a:lvl1pPr>
          </a:lstStyle>
          <a:p>
            <a:pPr lvl="0"/>
            <a:r>
              <a:rPr lang="en-US" smtClean="0"/>
              <a:t>Click to edit Master text styles</a:t>
            </a:r>
          </a:p>
        </p:txBody>
      </p:sp>
    </p:spTree>
    <p:extLst>
      <p:ext uri="{BB962C8B-B14F-4D97-AF65-F5344CB8AC3E}">
        <p14:creationId xmlns:p14="http://schemas.microsoft.com/office/powerpoint/2010/main" val="61734014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169863" y="205979"/>
            <a:ext cx="8708369" cy="857250"/>
          </a:xfrm>
        </p:spPr>
        <p:txBody>
          <a:bodyPr/>
          <a:lstStyle>
            <a:lvl1pPr>
              <a:defRPr sz="3200"/>
            </a:lvl1pPr>
          </a:lstStyle>
          <a:p>
            <a:r>
              <a:rPr lang="en-US" dirty="0" smtClean="0"/>
              <a:t>Click to edit Master title style</a:t>
            </a:r>
            <a:endParaRPr lang="en-US" dirty="0"/>
          </a:p>
        </p:txBody>
      </p:sp>
      <p:sp>
        <p:nvSpPr>
          <p:cNvPr id="11" name="Content Placeholder 2"/>
          <p:cNvSpPr>
            <a:spLocks noGrp="1"/>
          </p:cNvSpPr>
          <p:nvPr>
            <p:ph sz="half" idx="1"/>
          </p:nvPr>
        </p:nvSpPr>
        <p:spPr>
          <a:xfrm>
            <a:off x="169863" y="1313040"/>
            <a:ext cx="4231449" cy="3445575"/>
          </a:xfrm>
        </p:spPr>
        <p:txBody>
          <a:bodyPr>
            <a:normAutofit/>
          </a:bodyPr>
          <a:lstStyle>
            <a:lvl1pPr>
              <a:defRPr sz="2400"/>
            </a:lvl1pPr>
            <a:lvl2pPr>
              <a:defRPr sz="2000"/>
            </a:lvl2pPr>
            <a:lvl3pPr marL="1028700" indent="-115888">
              <a:tabLst/>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4620768" y="1313040"/>
            <a:ext cx="4399407" cy="3445575"/>
          </a:xfrm>
        </p:spPr>
        <p:txBody>
          <a:bodyPr>
            <a:normAutofit/>
          </a:bodyPr>
          <a:lstStyle>
            <a:lvl1pPr>
              <a:defRPr sz="2400"/>
            </a:lvl1pPr>
            <a:lvl2pPr>
              <a:defRPr sz="2000"/>
            </a:lvl2pPr>
            <a:lvl3pPr marL="1028700" indent="-115888">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007716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169863" y="205979"/>
            <a:ext cx="8850311" cy="857250"/>
          </a:xfrm>
        </p:spPr>
        <p:txBody>
          <a:bodyPr/>
          <a:lstStyle>
            <a:lvl1pPr>
              <a:defRPr sz="3200" b="0" i="0">
                <a:latin typeface="Helvetica Neue" charset="0"/>
                <a:ea typeface="Helvetica Neue" charset="0"/>
                <a:cs typeface="Helvetica Neue" charset="0"/>
              </a:defRPr>
            </a:lvl1pPr>
          </a:lstStyle>
          <a:p>
            <a:r>
              <a:rPr lang="en-US" dirty="0" smtClean="0"/>
              <a:t>Click to edit Master title style</a:t>
            </a:r>
            <a:endParaRPr lang="en-US" dirty="0"/>
          </a:p>
        </p:txBody>
      </p:sp>
      <p:sp>
        <p:nvSpPr>
          <p:cNvPr id="11" name="Text Placeholder 2"/>
          <p:cNvSpPr>
            <a:spLocks noGrp="1"/>
          </p:cNvSpPr>
          <p:nvPr>
            <p:ph type="body" idx="1"/>
          </p:nvPr>
        </p:nvSpPr>
        <p:spPr>
          <a:xfrm>
            <a:off x="169864" y="1286171"/>
            <a:ext cx="4231448" cy="479822"/>
          </a:xfrm>
        </p:spPr>
        <p:txBody>
          <a:bodyPr anchor="b">
            <a:noAutofit/>
          </a:bodyPr>
          <a:lstStyle>
            <a:lvl1pPr marL="0" indent="0">
              <a:buNone/>
              <a:defRPr sz="2400" b="0" i="0">
                <a:latin typeface="Helvetica Neue" charset="0"/>
                <a:ea typeface="Helvetica Neue" charset="0"/>
                <a:cs typeface="Helvetica Neue"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3"/>
          <p:cNvSpPr>
            <a:spLocks noGrp="1"/>
          </p:cNvSpPr>
          <p:nvPr>
            <p:ph sz="half" idx="2"/>
          </p:nvPr>
        </p:nvSpPr>
        <p:spPr>
          <a:xfrm>
            <a:off x="169864" y="1844616"/>
            <a:ext cx="4231448" cy="2963466"/>
          </a:xfrm>
        </p:spPr>
        <p:txBody>
          <a:bodyPr>
            <a:normAutofit/>
          </a:bodyPr>
          <a:lstStyle>
            <a:lvl1pPr>
              <a:defRPr sz="2000">
                <a:latin typeface="Helvetica Neue" charset="0"/>
                <a:ea typeface="Helvetica Neue" charset="0"/>
                <a:cs typeface="Helvetica Neue" charset="0"/>
              </a:defRPr>
            </a:lvl1pPr>
            <a:lvl2pPr>
              <a:defRPr sz="1800">
                <a:latin typeface="Helvetica Neue" charset="0"/>
                <a:ea typeface="Helvetica Neue" charset="0"/>
                <a:cs typeface="Helvetica Neue" charset="0"/>
              </a:defRPr>
            </a:lvl2pPr>
            <a:lvl3pPr marL="1028700" indent="-114300">
              <a:defRPr sz="1600">
                <a:latin typeface="Helvetica Neue" charset="0"/>
                <a:ea typeface="Helvetica Neue" charset="0"/>
                <a:cs typeface="Helvetica Neue" charset="0"/>
              </a:defRPr>
            </a:lvl3pPr>
            <a:lvl4pPr>
              <a:defRPr sz="1400">
                <a:latin typeface="Helvetica Neue" charset="0"/>
                <a:ea typeface="Helvetica Neue" charset="0"/>
                <a:cs typeface="Helvetica Neue" charset="0"/>
              </a:defRPr>
            </a:lvl4pPr>
            <a:lvl5pPr>
              <a:defRPr sz="1400">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4"/>
          <p:cNvSpPr>
            <a:spLocks noGrp="1"/>
          </p:cNvSpPr>
          <p:nvPr>
            <p:ph type="body" sz="quarter" idx="3"/>
          </p:nvPr>
        </p:nvSpPr>
        <p:spPr>
          <a:xfrm>
            <a:off x="4657344" y="1286171"/>
            <a:ext cx="4362831" cy="479822"/>
          </a:xfrm>
        </p:spPr>
        <p:txBody>
          <a:bodyPr anchor="b">
            <a:noAutofit/>
          </a:bodyPr>
          <a:lstStyle>
            <a:lvl1pPr marL="0" indent="0">
              <a:buNone/>
              <a:defRPr sz="2400" b="0" i="0">
                <a:latin typeface="Helvetica Neue" charset="0"/>
                <a:ea typeface="Helvetica Neue" charset="0"/>
                <a:cs typeface="Helvetica Neue"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Content Placeholder 5"/>
          <p:cNvSpPr>
            <a:spLocks noGrp="1"/>
          </p:cNvSpPr>
          <p:nvPr>
            <p:ph sz="quarter" idx="4"/>
          </p:nvPr>
        </p:nvSpPr>
        <p:spPr>
          <a:xfrm>
            <a:off x="4657344" y="1844616"/>
            <a:ext cx="4362831" cy="2963466"/>
          </a:xfrm>
        </p:spPr>
        <p:txBody>
          <a:bodyPr>
            <a:normAutofit/>
          </a:bodyPr>
          <a:lstStyle>
            <a:lvl1pPr>
              <a:defRPr sz="2000">
                <a:latin typeface="Helvetica Neue" charset="0"/>
                <a:ea typeface="Helvetica Neue" charset="0"/>
                <a:cs typeface="Helvetica Neue" charset="0"/>
              </a:defRPr>
            </a:lvl1pPr>
            <a:lvl2pPr>
              <a:defRPr sz="1800">
                <a:latin typeface="Helvetica Neue" charset="0"/>
                <a:ea typeface="Helvetica Neue" charset="0"/>
                <a:cs typeface="Helvetica Neue" charset="0"/>
              </a:defRPr>
            </a:lvl2pPr>
            <a:lvl3pPr marL="1028700" indent="-114300">
              <a:defRPr sz="1600">
                <a:latin typeface="Helvetica Neue" charset="0"/>
                <a:ea typeface="Helvetica Neue" charset="0"/>
                <a:cs typeface="Helvetica Neue" charset="0"/>
              </a:defRPr>
            </a:lvl3pPr>
            <a:lvl4pPr>
              <a:defRPr sz="1400">
                <a:latin typeface="Helvetica Neue" charset="0"/>
                <a:ea typeface="Helvetica Neue" charset="0"/>
                <a:cs typeface="Helvetica Neue" charset="0"/>
              </a:defRPr>
            </a:lvl4pPr>
            <a:lvl5pPr>
              <a:defRPr sz="1400">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809678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169863" y="206663"/>
            <a:ext cx="8850312" cy="480131"/>
          </a:xfrm>
          <a:prstGeom prst="rect">
            <a:avLst/>
          </a:prstGeom>
        </p:spPr>
        <p:txBody>
          <a:bodyPr rtlCol="0" anchor="t">
            <a:spAutoFit/>
          </a:bodyPr>
          <a:lstStyle>
            <a:lvl1pPr>
              <a:lnSpc>
                <a:spcPct val="90000"/>
              </a:lnSpc>
              <a:defRPr sz="2800" baseline="0">
                <a:solidFill>
                  <a:schemeClr val="accent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80247974"/>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69863" y="204787"/>
            <a:ext cx="3008313" cy="2000428"/>
          </a:xfrm>
        </p:spPr>
        <p:txBody>
          <a:bodyPr anchor="t">
            <a:noAutofit/>
          </a:bodyPr>
          <a:lstStyle>
            <a:lvl1pPr algn="l">
              <a:defRPr sz="4000" b="0" i="0"/>
            </a:lvl1pPr>
          </a:lstStyle>
          <a:p>
            <a:r>
              <a:rPr lang="en-US" dirty="0" smtClean="0"/>
              <a:t>Click to edit Master title style</a:t>
            </a:r>
            <a:endParaRPr lang="en-US" dirty="0"/>
          </a:p>
        </p:txBody>
      </p:sp>
      <p:sp>
        <p:nvSpPr>
          <p:cNvPr id="3" name="Content Placeholder 2"/>
          <p:cNvSpPr>
            <a:spLocks noGrp="1"/>
          </p:cNvSpPr>
          <p:nvPr>
            <p:ph idx="1"/>
          </p:nvPr>
        </p:nvSpPr>
        <p:spPr>
          <a:xfrm>
            <a:off x="3513489" y="204788"/>
            <a:ext cx="5506686" cy="438983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69863" y="2621494"/>
            <a:ext cx="3008313" cy="197313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615709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9863" y="3600450"/>
            <a:ext cx="8840025"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69863" y="459581"/>
            <a:ext cx="8840025"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69863" y="4025503"/>
            <a:ext cx="8840025"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695316"/>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2456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46150" y="206375"/>
            <a:ext cx="71723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Text Placeholder 2"/>
          <p:cNvSpPr>
            <a:spLocks noGrp="1"/>
          </p:cNvSpPr>
          <p:nvPr>
            <p:ph type="body" idx="1"/>
          </p:nvPr>
        </p:nvSpPr>
        <p:spPr bwMode="auto">
          <a:xfrm>
            <a:off x="946150" y="1312863"/>
            <a:ext cx="7172325"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7" r:id="rId13"/>
  </p:sldLayoutIdLst>
  <p:timing>
    <p:tnLst>
      <p:par>
        <p:cTn xmlns:p14="http://schemas.microsoft.com/office/powerpoint/2010/main" id="1" dur="indefinite" restart="never" nodeType="tmRoot"/>
      </p:par>
    </p:tnLst>
  </p:timing>
  <p:hf hdr="0" dt="0"/>
  <p:txStyles>
    <p:titleStyle>
      <a:lvl1pPr algn="l" defTabSz="457200" rtl="0" eaLnBrk="0" fontAlgn="base" hangingPunct="0">
        <a:spcBef>
          <a:spcPct val="0"/>
        </a:spcBef>
        <a:spcAft>
          <a:spcPct val="0"/>
        </a:spcAft>
        <a:defRPr sz="4000" b="0" i="0" kern="1200">
          <a:solidFill>
            <a:srgbClr val="404040"/>
          </a:solidFill>
          <a:latin typeface="Helvetica Neue" charset="0"/>
          <a:ea typeface="Helvetica Neue" charset="0"/>
          <a:cs typeface="Helvetica Neue" charset="0"/>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p:titleStyle>
    <p:bodyStyle>
      <a:lvl1pPr marL="0" indent="0" algn="l" defTabSz="457200" rtl="0" eaLnBrk="0" fontAlgn="base" hangingPunct="0">
        <a:spcBef>
          <a:spcPct val="20000"/>
        </a:spcBef>
        <a:spcAft>
          <a:spcPct val="0"/>
        </a:spcAft>
        <a:buSzPct val="90000"/>
        <a:buFont typeface="Arial" pitchFamily="34" charset="0"/>
        <a:defRPr sz="2400" b="0" i="0" kern="1200">
          <a:solidFill>
            <a:srgbClr val="404040"/>
          </a:solidFill>
          <a:latin typeface="Helvetica Neue Light" charset="0"/>
          <a:ea typeface="Helvetica Neue Light" charset="0"/>
          <a:cs typeface="Helvetica Neue Light" charset="0"/>
        </a:defRPr>
      </a:lvl1pPr>
      <a:lvl2pPr marL="628650" indent="-171450" algn="l" defTabSz="457200" rtl="0" eaLnBrk="0" fontAlgn="base" hangingPunct="0">
        <a:spcBef>
          <a:spcPct val="20000"/>
        </a:spcBef>
        <a:spcAft>
          <a:spcPct val="0"/>
        </a:spcAft>
        <a:buSzPct val="90000"/>
        <a:buFont typeface="Arial" pitchFamily="34" charset="0"/>
        <a:buChar char="•"/>
        <a:defRPr sz="2000" b="0" i="0" kern="1200">
          <a:solidFill>
            <a:srgbClr val="404040"/>
          </a:solidFill>
          <a:latin typeface="Helvetica Neue Light" charset="0"/>
          <a:ea typeface="Helvetica Neue Light" charset="0"/>
          <a:cs typeface="Helvetica Neue Light" charset="0"/>
        </a:defRPr>
      </a:lvl2pPr>
      <a:lvl3pPr marL="1089025" indent="-174625" algn="l" defTabSz="457200" rtl="0" eaLnBrk="0" fontAlgn="base" hangingPunct="0">
        <a:spcBef>
          <a:spcPct val="20000"/>
        </a:spcBef>
        <a:spcAft>
          <a:spcPct val="0"/>
        </a:spcAft>
        <a:buSzPct val="100000"/>
        <a:buFont typeface="Lucida Grande" charset="0"/>
        <a:buChar char="–"/>
        <a:defRPr b="0" i="0" kern="1200">
          <a:solidFill>
            <a:srgbClr val="404040"/>
          </a:solidFill>
          <a:latin typeface="Helvetica Neue Light" charset="0"/>
          <a:ea typeface="Helvetica Neue Light" charset="0"/>
          <a:cs typeface="Helvetica Neue Light" charset="0"/>
        </a:defRPr>
      </a:lvl3pPr>
      <a:lvl4pPr marL="1541463" indent="-169863" algn="l" defTabSz="457200" rtl="0" eaLnBrk="0" fontAlgn="base" hangingPunct="0">
        <a:spcBef>
          <a:spcPct val="20000"/>
        </a:spcBef>
        <a:spcAft>
          <a:spcPct val="0"/>
        </a:spcAft>
        <a:buSzPct val="90000"/>
        <a:buFont typeface="Arial" pitchFamily="34" charset="0"/>
        <a:buChar char="•"/>
        <a:defRPr b="0" i="0" kern="1200">
          <a:solidFill>
            <a:srgbClr val="404040"/>
          </a:solidFill>
          <a:latin typeface="Helvetica Neue Light" charset="0"/>
          <a:ea typeface="Helvetica Neue Light" charset="0"/>
          <a:cs typeface="Helvetica Neue Light" charset="0"/>
        </a:defRPr>
      </a:lvl4pPr>
      <a:lvl5pPr marL="2001838" indent="-173038" algn="l" defTabSz="457200" rtl="0" eaLnBrk="0" fontAlgn="base" hangingPunct="0">
        <a:spcBef>
          <a:spcPct val="20000"/>
        </a:spcBef>
        <a:spcAft>
          <a:spcPct val="0"/>
        </a:spcAft>
        <a:buFont typeface="Lucida Grande" charset="0"/>
        <a:buChar char="-"/>
        <a:defRPr b="0" i="0" kern="1200">
          <a:solidFill>
            <a:srgbClr val="404040"/>
          </a:solidFill>
          <a:latin typeface="Helvetica Neue Light" charset="0"/>
          <a:ea typeface="Helvetica Neue Light" charset="0"/>
          <a:cs typeface="Helvetica Neue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hyperlink" Target="http://www.cs.cornell.edu/courses/CS6410/2011fa/lectures/08-extensible-kernels.pdf"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os.csail.mit.edu/6.828/2008/readings/engler95exokernel.pdf" TargetMode="External"/><Relationship Id="rId3" Type="http://schemas.openxmlformats.org/officeDocument/2006/relationships/hyperlink" Target="http://www.cs.cornell.edu/people/egs/papers/spin-tr94-03-03.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2.bin"/><Relationship Id="rId5" Type="http://schemas.openxmlformats.org/officeDocument/2006/relationships/image" Target="../media/image25.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hyperlink" Target="http://www.cs.cornell.edu/courses/CS6410/2011fa/lectures/08-extensible-kernels.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2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266700"/>
            <a:ext cx="8520599" cy="2454145"/>
          </a:xfrm>
          <a:prstGeom prst="rect">
            <a:avLst/>
          </a:prstGeom>
        </p:spPr>
        <p:txBody>
          <a:bodyPr lIns="91425" tIns="91425" rIns="91425" bIns="91425" anchor="b" anchorCtr="0">
            <a:noAutofit/>
          </a:bodyPr>
          <a:lstStyle/>
          <a:p>
            <a:pPr lvl="0"/>
            <a:r>
              <a:rPr lang="en-US" sz="4800" dirty="0" smtClean="0">
                <a:ea typeface="ＭＳ Ｐゴシック" charset="0"/>
              </a:rPr>
              <a:t>Extensible </a:t>
            </a:r>
            <a:r>
              <a:rPr lang="en-US" sz="4800" dirty="0" err="1" smtClean="0">
                <a:ea typeface="ＭＳ Ｐゴシック" charset="0"/>
              </a:rPr>
              <a:t>OSes</a:t>
            </a:r>
            <a:r>
              <a:rPr lang="en-US" sz="4800" dirty="0" smtClean="0">
                <a:ea typeface="ＭＳ Ｐゴシック" charset="0"/>
              </a:rPr>
              <a:t/>
            </a:r>
            <a:br>
              <a:rPr lang="en-US" sz="4800" dirty="0" smtClean="0">
                <a:ea typeface="ＭＳ Ｐゴシック" charset="0"/>
              </a:rPr>
            </a:br>
            <a:r>
              <a:rPr lang="en-US" sz="4800" dirty="0" err="1" smtClean="0">
                <a:ea typeface="ＭＳ Ｐゴシック" charset="0"/>
              </a:rPr>
              <a:t>Exokernel</a:t>
            </a:r>
            <a:r>
              <a:rPr lang="en-US" sz="4800" dirty="0" smtClean="0">
                <a:ea typeface="ＭＳ Ｐゴシック" charset="0"/>
              </a:rPr>
              <a:t> and </a:t>
            </a:r>
            <a:r>
              <a:rPr lang="en-US" sz="4800" dirty="0" smtClean="0">
                <a:ea typeface="ＭＳ Ｐゴシック" charset="0"/>
              </a:rPr>
              <a:t>SPIN </a:t>
            </a:r>
            <a:br>
              <a:rPr lang="en-US" sz="4800" dirty="0" smtClean="0">
                <a:ea typeface="ＭＳ Ｐゴシック" charset="0"/>
              </a:rPr>
            </a:br>
            <a:r>
              <a:rPr lang="en-US" sz="4800" dirty="0" smtClean="0">
                <a:ea typeface="ＭＳ Ｐゴシック" charset="0"/>
              </a:rPr>
              <a:t>(</a:t>
            </a:r>
            <a:r>
              <a:rPr lang="en-US" sz="4800" dirty="0" smtClean="0">
                <a:ea typeface="ＭＳ Ｐゴシック" charset="0"/>
              </a:rPr>
              <a:t>Lecture 9, </a:t>
            </a:r>
            <a:r>
              <a:rPr lang="en-US" sz="4400" dirty="0" smtClean="0">
                <a:ea typeface="ＭＳ Ｐゴシック" charset="0"/>
              </a:rPr>
              <a:t>cs262a) </a:t>
            </a:r>
            <a:endParaRPr lang="en-US" sz="4800" dirty="0"/>
          </a:p>
        </p:txBody>
      </p:sp>
      <p:sp>
        <p:nvSpPr>
          <p:cNvPr id="55" name="Shape 55"/>
          <p:cNvSpPr txBox="1">
            <a:spLocks noGrp="1"/>
          </p:cNvSpPr>
          <p:nvPr>
            <p:ph type="subTitle" idx="1"/>
          </p:nvPr>
        </p:nvSpPr>
        <p:spPr>
          <a:xfrm>
            <a:off x="0" y="3084597"/>
            <a:ext cx="9144000" cy="1437128"/>
          </a:xfrm>
          <a:prstGeom prst="rect">
            <a:avLst/>
          </a:prstGeom>
        </p:spPr>
        <p:txBody>
          <a:bodyPr lIns="91425" tIns="91425" rIns="91425" bIns="91425" anchor="t" anchorCtr="0">
            <a:noAutofit/>
          </a:bodyPr>
          <a:lstStyle/>
          <a:p>
            <a:pPr lvl="0" rtl="0">
              <a:spcBef>
                <a:spcPts val="0"/>
              </a:spcBef>
              <a:buNone/>
            </a:pPr>
            <a:r>
              <a:rPr lang="en-US" sz="2200" dirty="0" smtClean="0">
                <a:latin typeface="Helvetica Neue" charset="0"/>
                <a:ea typeface="Helvetica Neue" charset="0"/>
                <a:cs typeface="Helvetica Neue" charset="0"/>
              </a:rPr>
              <a:t>Ion Stoica,</a:t>
            </a:r>
          </a:p>
          <a:p>
            <a:pPr lvl="0" rtl="0">
              <a:spcBef>
                <a:spcPts val="0"/>
              </a:spcBef>
              <a:buNone/>
            </a:pPr>
            <a:r>
              <a:rPr lang="en-US" sz="2200" dirty="0" smtClean="0">
                <a:latin typeface="Helvetica Neue" charset="0"/>
                <a:ea typeface="Helvetica Neue" charset="0"/>
                <a:cs typeface="Helvetica Neue" charset="0"/>
              </a:rPr>
              <a:t>UC Berkeley</a:t>
            </a:r>
          </a:p>
          <a:p>
            <a:pPr lvl="0" rtl="0">
              <a:spcBef>
                <a:spcPts val="0"/>
              </a:spcBef>
              <a:buNone/>
            </a:pPr>
            <a:r>
              <a:rPr lang="en-US" sz="2200" dirty="0" smtClean="0">
                <a:latin typeface="Helvetica Neue" charset="0"/>
                <a:ea typeface="Helvetica Neue" charset="0"/>
                <a:cs typeface="Helvetica Neue" charset="0"/>
              </a:rPr>
              <a:t>September 25, 2016</a:t>
            </a:r>
          </a:p>
          <a:p>
            <a:pPr lvl="0" rtl="0">
              <a:spcBef>
                <a:spcPts val="0"/>
              </a:spcBef>
              <a:buNone/>
            </a:pPr>
            <a:endParaRPr lang="en-US" sz="2200" dirty="0">
              <a:latin typeface="Helvetica Neue" charset="0"/>
              <a:ea typeface="Helvetica Neue" charset="0"/>
              <a:cs typeface="Helvetica Neue" charset="0"/>
            </a:endParaRPr>
          </a:p>
        </p:txBody>
      </p:sp>
    </p:spTree>
    <p:extLst>
      <p:ext uri="{BB962C8B-B14F-4D97-AF65-F5344CB8AC3E}">
        <p14:creationId xmlns:p14="http://schemas.microsoft.com/office/powerpoint/2010/main" val="263187092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Illustrating the need for App Control</a:t>
            </a:r>
          </a:p>
        </p:txBody>
      </p:sp>
      <p:sp>
        <p:nvSpPr>
          <p:cNvPr id="3" name="Content Placeholder 2"/>
          <p:cNvSpPr>
            <a:spLocks noGrp="1"/>
          </p:cNvSpPr>
          <p:nvPr>
            <p:ph idx="1"/>
          </p:nvPr>
        </p:nvSpPr>
        <p:spPr/>
        <p:txBody>
          <a:bodyPr/>
          <a:lstStyle/>
          <a:p>
            <a:r>
              <a:rPr lang="en-US" dirty="0" smtClean="0"/>
              <a:t>Databases knows better than the OS what pages they will access </a:t>
            </a:r>
          </a:p>
          <a:p>
            <a:pPr lvl="1"/>
            <a:r>
              <a:rPr lang="en-US" dirty="0" smtClean="0"/>
              <a:t>Can </a:t>
            </a:r>
            <a:r>
              <a:rPr lang="en-US" dirty="0" err="1" smtClean="0"/>
              <a:t>prefetch</a:t>
            </a:r>
            <a:r>
              <a:rPr lang="en-US" dirty="0" smtClean="0"/>
              <a:t> pages, LRU hurts their performance</a:t>
            </a:r>
          </a:p>
          <a:p>
            <a:endParaRPr lang="en-US" dirty="0"/>
          </a:p>
          <a:p>
            <a:r>
              <a:rPr lang="en-US" dirty="0" smtClean="0"/>
              <a:t>Shared virtual memory systems know whether to use disk or remote memory</a:t>
            </a:r>
          </a:p>
          <a:p>
            <a:pPr lvl="1"/>
            <a:r>
              <a:rPr lang="en-US" dirty="0" smtClean="0"/>
              <a:t> Use </a:t>
            </a:r>
            <a:r>
              <a:rPr lang="en-US" dirty="0"/>
              <a:t>a page fault to retrieve page from disk / another </a:t>
            </a:r>
            <a:r>
              <a:rPr lang="en-US" dirty="0" smtClean="0"/>
              <a:t>processor</a:t>
            </a:r>
            <a:endParaRPr lang="en-US" dirty="0"/>
          </a:p>
          <a:p>
            <a:r>
              <a:rPr lang="is-IS" dirty="0" smtClean="0"/>
              <a:t>…</a:t>
            </a:r>
            <a:endParaRPr lang="en-US" dirty="0"/>
          </a:p>
          <a:p>
            <a:pPr lvl="1"/>
            <a:endParaRPr lang="en-US" dirty="0"/>
          </a:p>
        </p:txBody>
      </p:sp>
    </p:spTree>
    <p:extLst>
      <p:ext uri="{BB962C8B-B14F-4D97-AF65-F5344CB8AC3E}">
        <p14:creationId xmlns:p14="http://schemas.microsoft.com/office/powerpoint/2010/main" val="17091574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Papers, Two Approaches</a:t>
            </a:r>
            <a:endParaRPr lang="en-US" dirty="0"/>
          </a:p>
        </p:txBody>
      </p:sp>
      <p:sp>
        <p:nvSpPr>
          <p:cNvPr id="3" name="Content Placeholder 2"/>
          <p:cNvSpPr>
            <a:spLocks noGrp="1"/>
          </p:cNvSpPr>
          <p:nvPr>
            <p:ph idx="1"/>
          </p:nvPr>
        </p:nvSpPr>
        <p:spPr/>
        <p:txBody>
          <a:bodyPr/>
          <a:lstStyle/>
          <a:p>
            <a:pPr>
              <a:lnSpc>
                <a:spcPct val="90000"/>
              </a:lnSpc>
            </a:pPr>
            <a:r>
              <a:rPr lang="en-US" sz="2800" dirty="0" err="1" smtClean="0"/>
              <a:t>Exokernel</a:t>
            </a:r>
            <a:r>
              <a:rPr lang="en-US" sz="2800" dirty="0" smtClean="0"/>
              <a:t>:</a:t>
            </a:r>
          </a:p>
          <a:p>
            <a:pPr lvl="1">
              <a:lnSpc>
                <a:spcPct val="90000"/>
              </a:lnSpc>
            </a:pPr>
            <a:r>
              <a:rPr lang="en-US" dirty="0" smtClean="0"/>
              <a:t>Very minimalist kernel, most functionality implemented in user space</a:t>
            </a:r>
          </a:p>
          <a:p>
            <a:pPr lvl="1">
              <a:lnSpc>
                <a:spcPct val="90000"/>
              </a:lnSpc>
            </a:pPr>
            <a:r>
              <a:rPr lang="en-US" dirty="0" smtClean="0"/>
              <a:t>Assumed many apps have widely different requirements</a:t>
            </a:r>
          </a:p>
          <a:p>
            <a:pPr lvl="1">
              <a:lnSpc>
                <a:spcPct val="90000"/>
              </a:lnSpc>
            </a:pPr>
            <a:endParaRPr lang="en-US" sz="2400" dirty="0"/>
          </a:p>
          <a:p>
            <a:pPr>
              <a:lnSpc>
                <a:spcPct val="90000"/>
              </a:lnSpc>
            </a:pPr>
            <a:r>
              <a:rPr lang="en-US" sz="2800" dirty="0" smtClean="0"/>
              <a:t>SPIN:</a:t>
            </a:r>
          </a:p>
          <a:p>
            <a:pPr lvl="1">
              <a:lnSpc>
                <a:spcPct val="90000"/>
              </a:lnSpc>
            </a:pPr>
            <a:r>
              <a:rPr lang="en-US" dirty="0" smtClean="0"/>
              <a:t>Securely download functionality (code) in the kernel</a:t>
            </a:r>
          </a:p>
          <a:p>
            <a:pPr lvl="1">
              <a:lnSpc>
                <a:spcPct val="90000"/>
              </a:lnSpc>
            </a:pPr>
            <a:r>
              <a:rPr lang="en-US" dirty="0" smtClean="0"/>
              <a:t>Mostly </a:t>
            </a:r>
            <a:r>
              <a:rPr lang="en-US" dirty="0"/>
              <a:t>focused on protecting standard OS against </a:t>
            </a:r>
            <a:r>
              <a:rPr lang="en-US" dirty="0" smtClean="0"/>
              <a:t>device drivers</a:t>
            </a:r>
          </a:p>
        </p:txBody>
      </p:sp>
    </p:spTree>
    <p:extLst>
      <p:ext uri="{BB962C8B-B14F-4D97-AF65-F5344CB8AC3E}">
        <p14:creationId xmlns:p14="http://schemas.microsoft.com/office/powerpoint/2010/main" val="21755109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Exokernel</a:t>
            </a:r>
            <a:endParaRPr lang="en-US" dirty="0"/>
          </a:p>
        </p:txBody>
      </p:sp>
      <p:sp>
        <p:nvSpPr>
          <p:cNvPr id="3" name="Content Placeholder 2"/>
          <p:cNvSpPr>
            <a:spLocks noGrp="1"/>
          </p:cNvSpPr>
          <p:nvPr>
            <p:ph idx="1"/>
          </p:nvPr>
        </p:nvSpPr>
        <p:spPr/>
        <p:txBody>
          <a:bodyPr/>
          <a:lstStyle/>
          <a:p>
            <a:r>
              <a:rPr lang="en-US" dirty="0" smtClean="0"/>
              <a:t>A nice illustration of the end-to-end argument:</a:t>
            </a:r>
          </a:p>
          <a:p>
            <a:pPr lvl="1"/>
            <a:r>
              <a:rPr lang="en-US" dirty="0"/>
              <a:t>``general-purpose implementations of abstractions force applications that do not need a given feature </a:t>
            </a:r>
            <a:r>
              <a:rPr lang="en-US" dirty="0" smtClean="0"/>
              <a:t>to pay </a:t>
            </a:r>
            <a:r>
              <a:rPr lang="en-US" dirty="0"/>
              <a:t>substantial overhead costs</a:t>
            </a:r>
            <a:r>
              <a:rPr lang="en-US" dirty="0" smtClean="0"/>
              <a:t>.’’</a:t>
            </a:r>
          </a:p>
          <a:p>
            <a:pPr lvl="1"/>
            <a:r>
              <a:rPr lang="en-US" dirty="0" smtClean="0"/>
              <a:t>In fact the paper is explicitly invoking it (sec 2.2)!</a:t>
            </a:r>
          </a:p>
          <a:p>
            <a:pPr lvl="1"/>
            <a:endParaRPr lang="en-US" dirty="0"/>
          </a:p>
          <a:p>
            <a:r>
              <a:rPr lang="en-US" dirty="0" smtClean="0"/>
              <a:t>Corollary: </a:t>
            </a:r>
          </a:p>
          <a:p>
            <a:pPr lvl="1"/>
            <a:r>
              <a:rPr lang="en-US" dirty="0" smtClean="0"/>
              <a:t>Kernel just safely exposes resources to apps</a:t>
            </a:r>
          </a:p>
          <a:p>
            <a:pPr lvl="1"/>
            <a:r>
              <a:rPr lang="en-US" dirty="0" smtClean="0"/>
              <a:t>Apps implement everything else, e.g., interfaces/APIs, resource allocation </a:t>
            </a:r>
            <a:r>
              <a:rPr lang="en-US" dirty="0" err="1" smtClean="0"/>
              <a:t>pollcies</a:t>
            </a:r>
            <a:endParaRPr lang="en-US" dirty="0"/>
          </a:p>
        </p:txBody>
      </p:sp>
    </p:spTree>
    <p:extLst>
      <p:ext uri="{BB962C8B-B14F-4D97-AF65-F5344CB8AC3E}">
        <p14:creationId xmlns:p14="http://schemas.microsoft.com/office/powerpoint/2010/main" val="75541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OS Component Layout</a:t>
            </a:r>
          </a:p>
        </p:txBody>
      </p:sp>
      <p:pic>
        <p:nvPicPr>
          <p:cNvPr id="19460" name="Picture 4" descr="monolithic-vs-micro"/>
          <p:cNvPicPr>
            <a:picLocks noChangeAspect="1" noChangeArrowheads="1"/>
          </p:cNvPicPr>
          <p:nvPr/>
        </p:nvPicPr>
        <p:blipFill>
          <a:blip r:embed="rId3"/>
          <a:srcRect/>
          <a:stretch>
            <a:fillRect/>
          </a:stretch>
        </p:blipFill>
        <p:spPr bwMode="auto">
          <a:xfrm>
            <a:off x="359479" y="1058531"/>
            <a:ext cx="4873909" cy="2598214"/>
          </a:xfrm>
          <a:prstGeom prst="rect">
            <a:avLst/>
          </a:prstGeom>
          <a:noFill/>
          <a:ln w="9525">
            <a:noFill/>
            <a:miter lim="800000"/>
            <a:headEnd/>
            <a:tailEnd/>
          </a:ln>
        </p:spPr>
      </p:pic>
      <p:pic>
        <p:nvPicPr>
          <p:cNvPr id="19461"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156427" y="2097817"/>
            <a:ext cx="3704302" cy="2263654"/>
          </a:xfrm>
          <a:prstGeom prst="rect">
            <a:avLst/>
          </a:prstGeom>
          <a:noFill/>
          <a:ln w="9525">
            <a:noFill/>
            <a:miter lim="800000"/>
            <a:headEnd/>
            <a:tailEnd/>
          </a:ln>
        </p:spPr>
      </p:pic>
      <p:sp>
        <p:nvSpPr>
          <p:cNvPr id="19462" name="Text Box 6"/>
          <p:cNvSpPr txBox="1">
            <a:spLocks noChangeArrowheads="1"/>
          </p:cNvSpPr>
          <p:nvPr/>
        </p:nvSpPr>
        <p:spPr bwMode="auto">
          <a:xfrm>
            <a:off x="6022840" y="4403142"/>
            <a:ext cx="2209800" cy="369332"/>
          </a:xfrm>
          <a:prstGeom prst="rect">
            <a:avLst/>
          </a:prstGeom>
          <a:noFill/>
          <a:ln w="9525">
            <a:noFill/>
            <a:miter lim="800000"/>
            <a:headEnd/>
            <a:tailEnd/>
          </a:ln>
        </p:spPr>
        <p:txBody>
          <a:bodyPr>
            <a:prstTxWarp prst="textNoShape">
              <a:avLst/>
            </a:prstTxWarp>
            <a:spAutoFit/>
          </a:bodyPr>
          <a:lstStyle/>
          <a:p>
            <a:pPr algn="ctr"/>
            <a:r>
              <a:rPr lang="en-US" sz="1800" dirty="0" err="1">
                <a:latin typeface="Helvetica Neue Light"/>
                <a:cs typeface="Helvetica Neue Light"/>
              </a:rPr>
              <a:t>Exokernel</a:t>
            </a:r>
            <a:endParaRPr lang="en-US" sz="1800" dirty="0">
              <a:latin typeface="Helvetica Neue Light"/>
              <a:cs typeface="Helvetica Neue Light"/>
            </a:endParaRPr>
          </a:p>
        </p:txBody>
      </p:sp>
      <p:sp>
        <p:nvSpPr>
          <p:cNvPr id="6" name="TextBox 5"/>
          <p:cNvSpPr txBox="1"/>
          <p:nvPr/>
        </p:nvSpPr>
        <p:spPr>
          <a:xfrm>
            <a:off x="3663012" y="4681835"/>
            <a:ext cx="5480988" cy="461665"/>
          </a:xfrm>
          <a:prstGeom prst="rect">
            <a:avLst/>
          </a:prstGeom>
          <a:noFill/>
        </p:spPr>
        <p:txBody>
          <a:bodyPr wrap="none" rtlCol="0">
            <a:spAutoFit/>
          </a:bodyPr>
          <a:lstStyle/>
          <a:p>
            <a:r>
              <a:rPr lang="en-US" sz="1200" dirty="0">
                <a:latin typeface="Helvetica Neue Light"/>
                <a:cs typeface="Helvetica Neue Light"/>
                <a:hlinkClick r:id="rId5"/>
              </a:rPr>
              <a:t>www.cs.cornell.edu/courses/CS6410/2011fa/lectures/08-extensible-</a:t>
            </a:r>
            <a:r>
              <a:rPr lang="en-US" sz="1200" dirty="0" smtClean="0">
                <a:latin typeface="Helvetica Neue Light"/>
                <a:cs typeface="Helvetica Neue Light"/>
                <a:hlinkClick r:id="rId5"/>
              </a:rPr>
              <a:t>kernels.pdf</a:t>
            </a:r>
            <a:endParaRPr lang="en-US" sz="1200" dirty="0" smtClean="0">
              <a:latin typeface="Helvetica Neue Light"/>
              <a:cs typeface="Helvetica Neue Light"/>
            </a:endParaRPr>
          </a:p>
          <a:p>
            <a:r>
              <a:rPr lang="en-US" sz="1200" dirty="0" smtClean="0">
                <a:latin typeface="Helvetica Neue Light"/>
                <a:cs typeface="Helvetica Neue Light"/>
              </a:rPr>
              <a:t>(Hakim </a:t>
            </a:r>
            <a:r>
              <a:rPr lang="en-US" sz="1200" dirty="0" err="1" smtClean="0">
                <a:latin typeface="Helvetica Neue Light"/>
                <a:cs typeface="Helvetica Neue Light"/>
              </a:rPr>
              <a:t>Weatherspoon</a:t>
            </a:r>
            <a:r>
              <a:rPr lang="en-US" sz="1200" dirty="0" smtClean="0">
                <a:latin typeface="Helvetica Neue Light"/>
                <a:cs typeface="Helvetica Neue Light"/>
              </a:rPr>
              <a:t>, Cornell </a:t>
            </a:r>
            <a:r>
              <a:rPr lang="en-US" sz="1200" dirty="0">
                <a:latin typeface="Helvetica Neue Light"/>
                <a:cs typeface="Helvetica Neue Light"/>
              </a:rPr>
              <a:t>University) </a:t>
            </a:r>
            <a:endParaRPr lang="en-US" sz="1200" dirty="0" smtClean="0">
              <a:latin typeface="Helvetica Neue Light"/>
              <a:cs typeface="Helvetica Neue Light"/>
            </a:endParaRPr>
          </a:p>
        </p:txBody>
      </p:sp>
    </p:spTree>
    <p:extLst>
      <p:ext uri="{BB962C8B-B14F-4D97-AF65-F5344CB8AC3E}">
        <p14:creationId xmlns:p14="http://schemas.microsoft.com/office/powerpoint/2010/main" val="38371652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Exokernel</a:t>
            </a:r>
            <a:r>
              <a:rPr lang="en-US" dirty="0" smtClean="0"/>
              <a:t> Main </a:t>
            </a:r>
            <a:r>
              <a:rPr lang="en-US" dirty="0"/>
              <a:t>I</a:t>
            </a:r>
            <a:r>
              <a:rPr lang="en-US" dirty="0" smtClean="0"/>
              <a:t>deas</a:t>
            </a:r>
            <a:endParaRPr lang="en-US" dirty="0"/>
          </a:p>
        </p:txBody>
      </p:sp>
      <p:sp>
        <p:nvSpPr>
          <p:cNvPr id="3" name="Content Placeholder 2"/>
          <p:cNvSpPr>
            <a:spLocks noGrp="1"/>
          </p:cNvSpPr>
          <p:nvPr>
            <p:ph idx="1"/>
          </p:nvPr>
        </p:nvSpPr>
        <p:spPr/>
        <p:txBody>
          <a:bodyPr/>
          <a:lstStyle/>
          <a:p>
            <a:r>
              <a:rPr lang="en-US" dirty="0" smtClean="0"/>
              <a:t>Kernel: resource sharing, not policies</a:t>
            </a:r>
          </a:p>
          <a:p>
            <a:pPr lvl="1"/>
            <a:endParaRPr lang="en-US" dirty="0" smtClean="0"/>
          </a:p>
          <a:p>
            <a:r>
              <a:rPr lang="en-US" dirty="0" smtClean="0"/>
              <a:t>Library Operating System: responsible for the abstractions</a:t>
            </a:r>
          </a:p>
          <a:p>
            <a:pPr lvl="1"/>
            <a:r>
              <a:rPr lang="en-US" dirty="0" smtClean="0"/>
              <a:t>IPC</a:t>
            </a:r>
          </a:p>
          <a:p>
            <a:pPr lvl="1"/>
            <a:r>
              <a:rPr lang="en-US" dirty="0" smtClean="0"/>
              <a:t>VM</a:t>
            </a:r>
          </a:p>
          <a:p>
            <a:pPr lvl="1"/>
            <a:r>
              <a:rPr lang="en-US" dirty="0" smtClean="0"/>
              <a:t>Scheduling</a:t>
            </a:r>
          </a:p>
          <a:p>
            <a:pPr lvl="1"/>
            <a:r>
              <a:rPr lang="en-US" dirty="0" smtClean="0"/>
              <a:t>Networking</a:t>
            </a:r>
            <a:endParaRPr lang="en-US" dirty="0"/>
          </a:p>
        </p:txBody>
      </p:sp>
    </p:spTree>
    <p:extLst>
      <p:ext uri="{BB962C8B-B14F-4D97-AF65-F5344CB8AC3E}">
        <p14:creationId xmlns:p14="http://schemas.microsoft.com/office/powerpoint/2010/main" val="36172103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t>Lib OS and the Exokernel</a:t>
            </a:r>
          </a:p>
        </p:txBody>
      </p:sp>
      <p:sp>
        <p:nvSpPr>
          <p:cNvPr id="20484" name="Rectangle 3"/>
          <p:cNvSpPr>
            <a:spLocks noGrp="1" noChangeArrowheads="1"/>
          </p:cNvSpPr>
          <p:nvPr>
            <p:ph type="body" idx="1"/>
          </p:nvPr>
        </p:nvSpPr>
        <p:spPr/>
        <p:txBody>
          <a:bodyPr>
            <a:normAutofit fontScale="92500" lnSpcReduction="10000"/>
          </a:bodyPr>
          <a:lstStyle/>
          <a:p>
            <a:pPr eaLnBrk="1" hangingPunct="1">
              <a:lnSpc>
                <a:spcPct val="110000"/>
              </a:lnSpc>
            </a:pPr>
            <a:r>
              <a:rPr lang="en-US" sz="2800" dirty="0"/>
              <a:t>Lib OS (untrusted) can implement traditional OS abstractions (compatibility)</a:t>
            </a:r>
          </a:p>
          <a:p>
            <a:pPr lvl="1" eaLnBrk="1" hangingPunct="1">
              <a:lnSpc>
                <a:spcPct val="110000"/>
              </a:lnSpc>
            </a:pPr>
            <a:endParaRPr lang="en-US" dirty="0"/>
          </a:p>
          <a:p>
            <a:pPr eaLnBrk="1" hangingPunct="1">
              <a:lnSpc>
                <a:spcPct val="110000"/>
              </a:lnSpc>
            </a:pPr>
            <a:r>
              <a:rPr lang="en-US" sz="2800" dirty="0"/>
              <a:t>Efficient (</a:t>
            </a:r>
            <a:r>
              <a:rPr lang="en-US" sz="2800" dirty="0" err="1" smtClean="0"/>
              <a:t>LibOS</a:t>
            </a:r>
            <a:r>
              <a:rPr lang="en-US" sz="2800" dirty="0" smtClean="0"/>
              <a:t> </a:t>
            </a:r>
            <a:r>
              <a:rPr lang="en-US" sz="2800" dirty="0"/>
              <a:t>in user space)</a:t>
            </a:r>
          </a:p>
          <a:p>
            <a:pPr lvl="1" eaLnBrk="1" hangingPunct="1">
              <a:lnSpc>
                <a:spcPct val="110000"/>
              </a:lnSpc>
            </a:pPr>
            <a:endParaRPr lang="en-US" dirty="0"/>
          </a:p>
          <a:p>
            <a:pPr eaLnBrk="1" hangingPunct="1">
              <a:lnSpc>
                <a:spcPct val="110000"/>
              </a:lnSpc>
            </a:pPr>
            <a:r>
              <a:rPr lang="en-US" sz="2800" dirty="0"/>
              <a:t>Apps link with </a:t>
            </a:r>
            <a:r>
              <a:rPr lang="en-US" sz="2800" dirty="0" err="1" smtClean="0"/>
              <a:t>LibOS</a:t>
            </a:r>
            <a:r>
              <a:rPr lang="en-US" sz="2800" dirty="0" smtClean="0"/>
              <a:t> </a:t>
            </a:r>
            <a:r>
              <a:rPr lang="en-US" sz="2800" dirty="0"/>
              <a:t>of their choice</a:t>
            </a:r>
          </a:p>
          <a:p>
            <a:pPr lvl="1" eaLnBrk="1" hangingPunct="1">
              <a:lnSpc>
                <a:spcPct val="110000"/>
              </a:lnSpc>
            </a:pPr>
            <a:endParaRPr lang="en-US" dirty="0"/>
          </a:p>
          <a:p>
            <a:pPr eaLnBrk="1" hangingPunct="1">
              <a:lnSpc>
                <a:spcPct val="110000"/>
              </a:lnSpc>
            </a:pPr>
            <a:r>
              <a:rPr lang="en-US" sz="2800" dirty="0"/>
              <a:t>Kernel allows </a:t>
            </a:r>
            <a:r>
              <a:rPr lang="en-US" sz="2800" dirty="0" err="1"/>
              <a:t>LibOS</a:t>
            </a:r>
            <a:r>
              <a:rPr lang="en-US" sz="2800" dirty="0"/>
              <a:t> to manage </a:t>
            </a:r>
            <a:r>
              <a:rPr lang="en-US" sz="2800" dirty="0" smtClean="0"/>
              <a:t>resources, protects </a:t>
            </a:r>
            <a:r>
              <a:rPr lang="en-US" sz="2800" dirty="0" err="1" smtClean="0"/>
              <a:t>LibOSes</a:t>
            </a:r>
            <a:endParaRPr lang="en-US" sz="2800" dirty="0"/>
          </a:p>
        </p:txBody>
      </p:sp>
    </p:spTree>
    <p:extLst>
      <p:ext uri="{BB962C8B-B14F-4D97-AF65-F5344CB8AC3E}">
        <p14:creationId xmlns:p14="http://schemas.microsoft.com/office/powerpoint/2010/main" val="14270317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Exokernel</a:t>
            </a:r>
            <a:r>
              <a:rPr lang="en-US" dirty="0" smtClean="0"/>
              <a:t> design</a:t>
            </a:r>
            <a:endParaRPr lang="en-US" dirty="0"/>
          </a:p>
        </p:txBody>
      </p:sp>
      <p:sp>
        <p:nvSpPr>
          <p:cNvPr id="3" name="Content Placeholder 2"/>
          <p:cNvSpPr>
            <a:spLocks noGrp="1"/>
          </p:cNvSpPr>
          <p:nvPr>
            <p:ph idx="1"/>
          </p:nvPr>
        </p:nvSpPr>
        <p:spPr>
          <a:xfrm>
            <a:off x="169863" y="1020039"/>
            <a:ext cx="8850312" cy="3791467"/>
          </a:xfrm>
        </p:spPr>
        <p:txBody>
          <a:bodyPr/>
          <a:lstStyle/>
          <a:p>
            <a:r>
              <a:rPr lang="en-US" dirty="0" smtClean="0"/>
              <a:t>Securely expose hardware</a:t>
            </a:r>
          </a:p>
          <a:p>
            <a:pPr lvl="1"/>
            <a:r>
              <a:rPr lang="en-US" dirty="0" smtClean="0"/>
              <a:t>Decouple authorization from use of resources</a:t>
            </a:r>
          </a:p>
          <a:p>
            <a:pPr lvl="1"/>
            <a:r>
              <a:rPr lang="en-US" dirty="0" smtClean="0"/>
              <a:t>Authorization at bind time (i.e., granting access to resource)</a:t>
            </a:r>
          </a:p>
          <a:p>
            <a:pPr lvl="1"/>
            <a:r>
              <a:rPr lang="en-US" dirty="0" smtClean="0"/>
              <a:t>Only access checks when using resource</a:t>
            </a:r>
          </a:p>
          <a:p>
            <a:pPr lvl="1"/>
            <a:r>
              <a:rPr lang="en-US" dirty="0" smtClean="0"/>
              <a:t>E.g., </a:t>
            </a:r>
            <a:r>
              <a:rPr lang="en-US" dirty="0" err="1" smtClean="0"/>
              <a:t>LibOS</a:t>
            </a:r>
            <a:r>
              <a:rPr lang="en-US" dirty="0" smtClean="0"/>
              <a:t> loads TLB on TLB fault, and then uses it multiple times </a:t>
            </a:r>
          </a:p>
          <a:p>
            <a:pPr lvl="1"/>
            <a:endParaRPr lang="en-US" dirty="0" smtClean="0"/>
          </a:p>
          <a:p>
            <a:r>
              <a:rPr lang="en-US" dirty="0" smtClean="0"/>
              <a:t>Expose allocation</a:t>
            </a:r>
          </a:p>
          <a:p>
            <a:pPr lvl="1"/>
            <a:r>
              <a:rPr lang="en-US" dirty="0" smtClean="0"/>
              <a:t>Allow </a:t>
            </a:r>
            <a:r>
              <a:rPr lang="en-US" dirty="0" err="1" smtClean="0"/>
              <a:t>LibOSes</a:t>
            </a:r>
            <a:r>
              <a:rPr lang="en-US" dirty="0" smtClean="0"/>
              <a:t> </a:t>
            </a:r>
            <a:r>
              <a:rPr lang="en-US" dirty="0"/>
              <a:t>to request specific physical </a:t>
            </a:r>
            <a:r>
              <a:rPr lang="en-US" dirty="0" smtClean="0"/>
              <a:t>resources</a:t>
            </a:r>
          </a:p>
          <a:p>
            <a:pPr lvl="1"/>
            <a:r>
              <a:rPr lang="en-US" dirty="0" smtClean="0"/>
              <a:t>Not implicit allocation; </a:t>
            </a:r>
            <a:r>
              <a:rPr lang="en-US" dirty="0" err="1" smtClean="0"/>
              <a:t>LibOS</a:t>
            </a:r>
            <a:r>
              <a:rPr lang="en-US" dirty="0" smtClean="0"/>
              <a:t> should participate in every allocation </a:t>
            </a:r>
            <a:r>
              <a:rPr lang="en-US" dirty="0"/>
              <a:t>d</a:t>
            </a:r>
            <a:r>
              <a:rPr lang="en-US" dirty="0" smtClean="0"/>
              <a:t>ecision</a:t>
            </a:r>
          </a:p>
        </p:txBody>
      </p:sp>
    </p:spTree>
    <p:extLst>
      <p:ext uri="{BB962C8B-B14F-4D97-AF65-F5344CB8AC3E}">
        <p14:creationId xmlns:p14="http://schemas.microsoft.com/office/powerpoint/2010/main" val="33679847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Exokernel</a:t>
            </a:r>
            <a:r>
              <a:rPr lang="en-US" dirty="0" smtClean="0"/>
              <a:t> design</a:t>
            </a:r>
            <a:endParaRPr lang="en-US" dirty="0"/>
          </a:p>
        </p:txBody>
      </p:sp>
      <p:sp>
        <p:nvSpPr>
          <p:cNvPr id="3" name="Content Placeholder 2"/>
          <p:cNvSpPr>
            <a:spLocks noGrp="1"/>
          </p:cNvSpPr>
          <p:nvPr>
            <p:ph idx="1"/>
          </p:nvPr>
        </p:nvSpPr>
        <p:spPr/>
        <p:txBody>
          <a:bodyPr/>
          <a:lstStyle/>
          <a:p>
            <a:r>
              <a:rPr lang="en-US" dirty="0" smtClean="0"/>
              <a:t>Expose names</a:t>
            </a:r>
          </a:p>
          <a:p>
            <a:pPr lvl="1"/>
            <a:r>
              <a:rPr lang="en-US" dirty="0" smtClean="0"/>
              <a:t>Remove one level of indirection and expose useful attributes</a:t>
            </a:r>
          </a:p>
          <a:p>
            <a:pPr lvl="2"/>
            <a:r>
              <a:rPr lang="en-US" dirty="0" smtClean="0"/>
              <a:t>E.g., index in direct mapped caches identify physical pages conflicting</a:t>
            </a:r>
          </a:p>
          <a:p>
            <a:pPr lvl="1"/>
            <a:r>
              <a:rPr lang="en-US" dirty="0" smtClean="0"/>
              <a:t>Additionally, expose bookkeeping data structures</a:t>
            </a:r>
          </a:p>
          <a:p>
            <a:pPr lvl="2"/>
            <a:r>
              <a:rPr lang="en-US" dirty="0" smtClean="0"/>
              <a:t>E.g., </a:t>
            </a:r>
            <a:r>
              <a:rPr lang="en-US" dirty="0" err="1" smtClean="0"/>
              <a:t>freelist</a:t>
            </a:r>
            <a:r>
              <a:rPr lang="en-US" dirty="0" smtClean="0"/>
              <a:t>, disk arm position (?), TLB entries</a:t>
            </a:r>
          </a:p>
          <a:p>
            <a:pPr lvl="2"/>
            <a:endParaRPr lang="en-US" dirty="0" smtClean="0"/>
          </a:p>
          <a:p>
            <a:r>
              <a:rPr lang="en-US" dirty="0" smtClean="0"/>
              <a:t>Expose revocation</a:t>
            </a:r>
          </a:p>
          <a:p>
            <a:pPr lvl="1"/>
            <a:r>
              <a:rPr lang="en-US" dirty="0" smtClean="0"/>
              <a:t>“Polite” and then forcibly abort</a:t>
            </a:r>
          </a:p>
          <a:p>
            <a:pPr lvl="1"/>
            <a:r>
              <a:rPr lang="en-US" dirty="0" smtClean="0"/>
              <a:t>Repossession (still leaves some small # of pages to app)</a:t>
            </a:r>
            <a:endParaRPr lang="en-US" dirty="0"/>
          </a:p>
        </p:txBody>
      </p:sp>
    </p:spTree>
    <p:extLst>
      <p:ext uri="{BB962C8B-B14F-4D97-AF65-F5344CB8AC3E}">
        <p14:creationId xmlns:p14="http://schemas.microsoft.com/office/powerpoint/2010/main" val="29457948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Memory</a:t>
            </a:r>
            <a:endParaRPr lang="en-US" dirty="0"/>
          </a:p>
        </p:txBody>
      </p:sp>
      <p:sp>
        <p:nvSpPr>
          <p:cNvPr id="3" name="Content Placeholder 2"/>
          <p:cNvSpPr>
            <a:spLocks noGrp="1"/>
          </p:cNvSpPr>
          <p:nvPr>
            <p:ph idx="1"/>
          </p:nvPr>
        </p:nvSpPr>
        <p:spPr>
          <a:xfrm>
            <a:off x="169863" y="1097023"/>
            <a:ext cx="8850312" cy="3906943"/>
          </a:xfrm>
        </p:spPr>
        <p:txBody>
          <a:bodyPr>
            <a:normAutofit fontScale="92500" lnSpcReduction="20000"/>
          </a:bodyPr>
          <a:lstStyle/>
          <a:p>
            <a:r>
              <a:rPr lang="en-US" dirty="0" smtClean="0"/>
              <a:t>Guard TLB loads and DMA</a:t>
            </a:r>
          </a:p>
          <a:p>
            <a:pPr lvl="1"/>
            <a:r>
              <a:rPr lang="en-US" dirty="0" smtClean="0"/>
              <a:t>Secure binding: </a:t>
            </a:r>
            <a:r>
              <a:rPr lang="en-US" dirty="0"/>
              <a:t>using self-authenticating </a:t>
            </a:r>
            <a:r>
              <a:rPr lang="en-US" dirty="0" smtClean="0"/>
              <a:t>capabilities</a:t>
            </a:r>
          </a:p>
          <a:p>
            <a:pPr lvl="2"/>
            <a:r>
              <a:rPr lang="en-US" dirty="0" smtClean="0"/>
              <a:t>For each page </a:t>
            </a:r>
            <a:r>
              <a:rPr lang="en-US" dirty="0" err="1"/>
              <a:t>E</a:t>
            </a:r>
            <a:r>
              <a:rPr lang="en-US" dirty="0" err="1" smtClean="0"/>
              <a:t>xokernel</a:t>
            </a:r>
            <a:r>
              <a:rPr lang="en-US" dirty="0" smtClean="0"/>
              <a:t> creates a random value, check</a:t>
            </a:r>
          </a:p>
          <a:p>
            <a:pPr lvl="2"/>
            <a:r>
              <a:rPr lang="en-US" dirty="0" err="1" smtClean="0"/>
              <a:t>Exokernel</a:t>
            </a:r>
            <a:r>
              <a:rPr lang="en-US" dirty="0" smtClean="0"/>
              <a:t> records: {Page, Read/Write Rights</a:t>
            </a:r>
            <a:r>
              <a:rPr lang="en-US" dirty="0"/>
              <a:t>, MAC(check, Rights)</a:t>
            </a:r>
            <a:r>
              <a:rPr lang="en-US" dirty="0" smtClean="0"/>
              <a:t>}</a:t>
            </a:r>
          </a:p>
          <a:p>
            <a:pPr lvl="1"/>
            <a:r>
              <a:rPr lang="en-US" dirty="0" smtClean="0"/>
              <a:t>When accessing page, owner need to present capability</a:t>
            </a:r>
          </a:p>
          <a:p>
            <a:pPr lvl="1"/>
            <a:r>
              <a:rPr lang="en-US" dirty="0" smtClean="0"/>
              <a:t>Page owner can </a:t>
            </a:r>
            <a:r>
              <a:rPr lang="en-US" dirty="0"/>
              <a:t>change </a:t>
            </a:r>
            <a:r>
              <a:rPr lang="en-US" dirty="0" smtClean="0"/>
              <a:t>capabilities associated </a:t>
            </a:r>
            <a:r>
              <a:rPr lang="en-US" dirty="0"/>
              <a:t>and </a:t>
            </a:r>
            <a:r>
              <a:rPr lang="en-US" dirty="0" err="1" smtClean="0"/>
              <a:t>deallocate</a:t>
            </a:r>
            <a:r>
              <a:rPr lang="en-US" dirty="0" smtClean="0"/>
              <a:t> it</a:t>
            </a:r>
          </a:p>
          <a:p>
            <a:endParaRPr lang="en-US" dirty="0" smtClean="0"/>
          </a:p>
          <a:p>
            <a:r>
              <a:rPr lang="en-US" dirty="0" smtClean="0"/>
              <a:t>Large Software TLB (why?)</a:t>
            </a:r>
          </a:p>
          <a:p>
            <a:pPr lvl="1"/>
            <a:r>
              <a:rPr lang="en-US" dirty="0" smtClean="0"/>
              <a:t>TLB of that time small</a:t>
            </a:r>
          </a:p>
          <a:p>
            <a:pPr lvl="1"/>
            <a:r>
              <a:rPr lang="en-US" dirty="0" err="1" smtClean="0"/>
              <a:t>LibOS</a:t>
            </a:r>
            <a:r>
              <a:rPr lang="en-US" dirty="0" smtClean="0"/>
              <a:t> can manage a much bigger TLB in software </a:t>
            </a:r>
          </a:p>
          <a:p>
            <a:endParaRPr lang="en-US" dirty="0" smtClean="0"/>
          </a:p>
          <a:p>
            <a:r>
              <a:rPr lang="en-US" dirty="0" err="1" smtClean="0"/>
              <a:t>LibOS</a:t>
            </a:r>
            <a:r>
              <a:rPr lang="en-US" dirty="0" smtClean="0"/>
              <a:t> handles page faults</a:t>
            </a:r>
            <a:endParaRPr lang="en-US" dirty="0"/>
          </a:p>
        </p:txBody>
      </p:sp>
      <p:grpSp>
        <p:nvGrpSpPr>
          <p:cNvPr id="6" name="Group 5"/>
          <p:cNvGrpSpPr/>
          <p:nvPr/>
        </p:nvGrpSpPr>
        <p:grpSpPr>
          <a:xfrm>
            <a:off x="5579716" y="750595"/>
            <a:ext cx="3564284" cy="1501190"/>
            <a:chOff x="5579716" y="750595"/>
            <a:chExt cx="3564284" cy="1501190"/>
          </a:xfrm>
        </p:grpSpPr>
        <p:sp>
          <p:nvSpPr>
            <p:cNvPr id="4" name="Rounded Rectangle 3"/>
            <p:cNvSpPr/>
            <p:nvPr/>
          </p:nvSpPr>
          <p:spPr>
            <a:xfrm>
              <a:off x="5579716" y="1943848"/>
              <a:ext cx="1924040" cy="307937"/>
            </a:xfrm>
            <a:prstGeom prst="roundRect">
              <a:avLst/>
            </a:prstGeom>
            <a:noFill/>
            <a:ln w="28575"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ular Callout 4"/>
            <p:cNvSpPr/>
            <p:nvPr/>
          </p:nvSpPr>
          <p:spPr>
            <a:xfrm>
              <a:off x="6676419" y="750595"/>
              <a:ext cx="2467581" cy="750595"/>
            </a:xfrm>
            <a:prstGeom prst="wedgeRectCallout">
              <a:avLst>
                <a:gd name="adj1" fmla="val -40404"/>
                <a:gd name="adj2" fmla="val 104726"/>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Helvetica Neue Light"/>
                  <a:cs typeface="Helvetica Neue Light"/>
                </a:rPr>
                <a:t>Self-authenticated capability</a:t>
              </a:r>
              <a:endParaRPr lang="en-US" sz="2000" dirty="0">
                <a:latin typeface="Helvetica Neue Light"/>
                <a:cs typeface="Helvetica Neue Light"/>
              </a:endParaRPr>
            </a:p>
          </p:txBody>
        </p:sp>
      </p:grpSp>
    </p:spTree>
    <p:extLst>
      <p:ext uri="{BB962C8B-B14F-4D97-AF65-F5344CB8AC3E}">
        <p14:creationId xmlns:p14="http://schemas.microsoft.com/office/powerpoint/2010/main" val="42352292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Processor </a:t>
            </a:r>
            <a:r>
              <a:rPr lang="en-US" dirty="0"/>
              <a:t>S</a:t>
            </a:r>
            <a:r>
              <a:rPr lang="en-US" dirty="0" smtClean="0"/>
              <a:t>haring</a:t>
            </a:r>
            <a:endParaRPr lang="en-US" dirty="0"/>
          </a:p>
        </p:txBody>
      </p:sp>
      <p:sp>
        <p:nvSpPr>
          <p:cNvPr id="3" name="Content Placeholder 2"/>
          <p:cNvSpPr>
            <a:spLocks noGrp="1"/>
          </p:cNvSpPr>
          <p:nvPr>
            <p:ph idx="1"/>
          </p:nvPr>
        </p:nvSpPr>
        <p:spPr>
          <a:xfrm>
            <a:off x="457200" y="1200151"/>
            <a:ext cx="8686800" cy="3394472"/>
          </a:xfrm>
        </p:spPr>
        <p:txBody>
          <a:bodyPr/>
          <a:lstStyle/>
          <a:p>
            <a:r>
              <a:rPr lang="en-US" dirty="0" smtClean="0"/>
              <a:t>Process time represented as linear vector of time slices</a:t>
            </a:r>
          </a:p>
          <a:p>
            <a:pPr lvl="1"/>
            <a:r>
              <a:rPr lang="en-US" dirty="0"/>
              <a:t>Round robin allocation of slices</a:t>
            </a:r>
          </a:p>
          <a:p>
            <a:pPr lvl="1"/>
            <a:endParaRPr lang="en-US" dirty="0"/>
          </a:p>
          <a:p>
            <a:r>
              <a:rPr lang="en-US" dirty="0" smtClean="0"/>
              <a:t>Secure binding: allocate slices to </a:t>
            </a:r>
            <a:r>
              <a:rPr lang="en-US" dirty="0" err="1" smtClean="0"/>
              <a:t>LibOSes</a:t>
            </a:r>
            <a:endParaRPr lang="en-US" dirty="0" smtClean="0"/>
          </a:p>
          <a:p>
            <a:pPr lvl="1"/>
            <a:r>
              <a:rPr lang="en-US" dirty="0" smtClean="0"/>
              <a:t>Simple, powerful technique: donate time slice to a particular process</a:t>
            </a:r>
          </a:p>
          <a:p>
            <a:pPr lvl="1"/>
            <a:r>
              <a:rPr lang="en-US" dirty="0" smtClean="0"/>
              <a:t>A </a:t>
            </a:r>
            <a:r>
              <a:rPr lang="en-US" dirty="0" err="1" smtClean="0"/>
              <a:t>LibOS</a:t>
            </a:r>
            <a:r>
              <a:rPr lang="en-US" dirty="0" smtClean="0"/>
              <a:t> can donate unused time slices to its process of choice</a:t>
            </a:r>
          </a:p>
          <a:p>
            <a:endParaRPr lang="en-US" dirty="0" smtClean="0"/>
          </a:p>
          <a:p>
            <a:r>
              <a:rPr lang="en-US" dirty="0" smtClean="0"/>
              <a:t>If process takes excessive time, it is killed (revocation)</a:t>
            </a:r>
          </a:p>
          <a:p>
            <a:endParaRPr lang="en-US" dirty="0"/>
          </a:p>
        </p:txBody>
      </p:sp>
    </p:spTree>
    <p:extLst>
      <p:ext uri="{BB962C8B-B14F-4D97-AF65-F5344CB8AC3E}">
        <p14:creationId xmlns:p14="http://schemas.microsoft.com/office/powerpoint/2010/main" val="38700212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187129"/>
            <a:ext cx="8850312" cy="857250"/>
          </a:xfrm>
        </p:spPr>
        <p:txBody>
          <a:bodyPr/>
          <a:lstStyle/>
          <a:p>
            <a:r>
              <a:rPr lang="en-US" dirty="0" smtClean="0"/>
              <a:t>Today’s Papers</a:t>
            </a:r>
            <a:endParaRPr lang="en-US" dirty="0"/>
          </a:p>
        </p:txBody>
      </p:sp>
      <p:sp>
        <p:nvSpPr>
          <p:cNvPr id="3" name="Content Placeholder 2"/>
          <p:cNvSpPr>
            <a:spLocks noGrp="1"/>
          </p:cNvSpPr>
          <p:nvPr>
            <p:ph idx="1"/>
          </p:nvPr>
        </p:nvSpPr>
        <p:spPr>
          <a:xfrm>
            <a:off x="169863" y="985681"/>
            <a:ext cx="8850312" cy="4100081"/>
          </a:xfrm>
        </p:spPr>
        <p:txBody>
          <a:bodyPr/>
          <a:lstStyle/>
          <a:p>
            <a:r>
              <a:rPr lang="en-US" dirty="0" smtClean="0"/>
              <a:t>“</a:t>
            </a:r>
            <a:r>
              <a:rPr lang="en-US" dirty="0" err="1"/>
              <a:t>Exokernel</a:t>
            </a:r>
            <a:r>
              <a:rPr lang="en-US" dirty="0"/>
              <a:t>: An Operating System Architecture for</a:t>
            </a:r>
          </a:p>
          <a:p>
            <a:r>
              <a:rPr lang="en-US" dirty="0"/>
              <a:t>Application-Level Resource Management</a:t>
            </a:r>
            <a:r>
              <a:rPr lang="en-US" dirty="0" smtClean="0"/>
              <a:t>”, </a:t>
            </a:r>
            <a:br>
              <a:rPr lang="en-US" dirty="0" smtClean="0"/>
            </a:br>
            <a:r>
              <a:rPr lang="en-US" dirty="0"/>
              <a:t>Dawson R. </a:t>
            </a:r>
            <a:r>
              <a:rPr lang="en-US" dirty="0" err="1"/>
              <a:t>Engler</a:t>
            </a:r>
            <a:r>
              <a:rPr lang="en-US" dirty="0"/>
              <a:t>, M. </a:t>
            </a:r>
            <a:r>
              <a:rPr lang="en-US" dirty="0" err="1"/>
              <a:t>Frans</a:t>
            </a:r>
            <a:r>
              <a:rPr lang="en-US" dirty="0"/>
              <a:t> </a:t>
            </a:r>
            <a:r>
              <a:rPr lang="en-US" dirty="0" err="1"/>
              <a:t>Kaashoek</a:t>
            </a:r>
            <a:r>
              <a:rPr lang="en-US" dirty="0"/>
              <a:t>, and James O’Toole Jr</a:t>
            </a:r>
            <a:r>
              <a:rPr lang="en-US" dirty="0" smtClean="0"/>
              <a:t>.</a:t>
            </a:r>
          </a:p>
          <a:p>
            <a:r>
              <a:rPr lang="en-US" dirty="0"/>
              <a:t>(</a:t>
            </a:r>
            <a:r>
              <a:rPr lang="en-US" sz="2000" dirty="0">
                <a:hlinkClick r:id="rId2"/>
              </a:rPr>
              <a:t>https://pdos.csail.mit.edu/6.828/2008/readings/</a:t>
            </a:r>
            <a:r>
              <a:rPr lang="en-US" sz="2000" dirty="0" smtClean="0">
                <a:hlinkClick r:id="rId2"/>
              </a:rPr>
              <a:t>engler95exokernel.pdf</a:t>
            </a:r>
            <a:r>
              <a:rPr lang="en-US" dirty="0" smtClean="0"/>
              <a:t> )</a:t>
            </a:r>
          </a:p>
          <a:p>
            <a:endParaRPr lang="en-US" dirty="0"/>
          </a:p>
          <a:p>
            <a:r>
              <a:rPr lang="en-US" dirty="0" smtClean="0">
                <a:hlinkClick r:id="rId3"/>
              </a:rPr>
              <a:t>“SPIN</a:t>
            </a:r>
            <a:r>
              <a:rPr lang="en-US" dirty="0">
                <a:hlinkClick r:id="rId3"/>
              </a:rPr>
              <a:t>: An Extensible Microkernel for Application-specific Operating System Services</a:t>
            </a:r>
            <a:r>
              <a:rPr lang="en-US" dirty="0" smtClean="0"/>
              <a:t>”, Brian </a:t>
            </a:r>
            <a:r>
              <a:rPr lang="en-US" dirty="0"/>
              <a:t>N. </a:t>
            </a:r>
            <a:r>
              <a:rPr lang="en-US" dirty="0" err="1" smtClean="0"/>
              <a:t>Bershad</a:t>
            </a:r>
            <a:r>
              <a:rPr lang="en-US" dirty="0" smtClean="0"/>
              <a:t>, </a:t>
            </a:r>
            <a:r>
              <a:rPr lang="en-US" dirty="0"/>
              <a:t>Craig </a:t>
            </a:r>
            <a:r>
              <a:rPr lang="en-US" dirty="0" smtClean="0"/>
              <a:t>Chambers, </a:t>
            </a:r>
            <a:r>
              <a:rPr lang="en-US" dirty="0"/>
              <a:t>Susan </a:t>
            </a:r>
            <a:r>
              <a:rPr lang="en-US" dirty="0" smtClean="0"/>
              <a:t>Eggers, </a:t>
            </a:r>
            <a:r>
              <a:rPr lang="en-US" dirty="0"/>
              <a:t>Chris </a:t>
            </a:r>
            <a:r>
              <a:rPr lang="en-US" dirty="0" smtClean="0"/>
              <a:t>Maeda, Dylan McNamee, </a:t>
            </a:r>
            <a:r>
              <a:rPr lang="en-US" dirty="0" err="1"/>
              <a:t>Przemysław</a:t>
            </a:r>
            <a:r>
              <a:rPr lang="en-US" dirty="0"/>
              <a:t> </a:t>
            </a:r>
            <a:r>
              <a:rPr lang="en-US" dirty="0" err="1" smtClean="0"/>
              <a:t>Pardyak</a:t>
            </a:r>
            <a:r>
              <a:rPr lang="en-US" dirty="0" smtClean="0"/>
              <a:t>, </a:t>
            </a:r>
            <a:r>
              <a:rPr lang="en-US" dirty="0"/>
              <a:t>Stefan </a:t>
            </a:r>
            <a:r>
              <a:rPr lang="en-US" dirty="0" smtClean="0"/>
              <a:t>Savage, and </a:t>
            </a:r>
            <a:r>
              <a:rPr lang="en-US" dirty="0" err="1"/>
              <a:t>Emin</a:t>
            </a:r>
            <a:r>
              <a:rPr lang="en-US" dirty="0"/>
              <a:t> </a:t>
            </a:r>
            <a:r>
              <a:rPr lang="en-US" dirty="0" err="1"/>
              <a:t>G¨un</a:t>
            </a:r>
            <a:r>
              <a:rPr lang="en-US" dirty="0"/>
              <a:t> </a:t>
            </a:r>
            <a:r>
              <a:rPr lang="en-US" dirty="0" err="1"/>
              <a:t>Sirer</a:t>
            </a:r>
            <a:r>
              <a:rPr lang="en-US" dirty="0"/>
              <a:t> (</a:t>
            </a:r>
            <a:r>
              <a:rPr lang="en-US" dirty="0">
                <a:hlinkClick r:id="rId3"/>
              </a:rPr>
              <a:t>www.cs.cornell.edu/people/egs/papers/spin-tr94-03-03.</a:t>
            </a:r>
            <a:r>
              <a:rPr lang="en-US" dirty="0" smtClean="0">
                <a:hlinkClick r:id="rId3"/>
              </a:rPr>
              <a:t>pdf</a:t>
            </a:r>
            <a:r>
              <a:rPr lang="en-US" dirty="0"/>
              <a:t>)</a:t>
            </a:r>
            <a:r>
              <a:rPr lang="en-US" dirty="0" smtClean="0"/>
              <a:t> </a:t>
            </a:r>
            <a:endParaRPr lang="en-US" dirty="0"/>
          </a:p>
        </p:txBody>
      </p:sp>
    </p:spTree>
    <p:extLst>
      <p:ext uri="{BB962C8B-B14F-4D97-AF65-F5344CB8AC3E}">
        <p14:creationId xmlns:p14="http://schemas.microsoft.com/office/powerpoint/2010/main" val="42635537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Network</a:t>
            </a:r>
            <a:endParaRPr lang="en-US" dirty="0"/>
          </a:p>
        </p:txBody>
      </p:sp>
      <p:sp>
        <p:nvSpPr>
          <p:cNvPr id="3" name="Content Placeholder 2"/>
          <p:cNvSpPr>
            <a:spLocks noGrp="1"/>
          </p:cNvSpPr>
          <p:nvPr>
            <p:ph idx="1"/>
          </p:nvPr>
        </p:nvSpPr>
        <p:spPr/>
        <p:txBody>
          <a:bodyPr/>
          <a:lstStyle/>
          <a:p>
            <a:r>
              <a:rPr lang="en-US" dirty="0" smtClean="0"/>
              <a:t>Downloadable filters</a:t>
            </a:r>
          </a:p>
          <a:p>
            <a:endParaRPr lang="en-US" dirty="0" smtClean="0"/>
          </a:p>
          <a:p>
            <a:r>
              <a:rPr lang="en-US" dirty="0" smtClean="0"/>
              <a:t>Application-specific Safe Handlers (</a:t>
            </a:r>
            <a:r>
              <a:rPr lang="en-US" dirty="0" err="1" smtClean="0"/>
              <a:t>ASHes</a:t>
            </a:r>
            <a:r>
              <a:rPr lang="en-US" dirty="0" smtClean="0"/>
              <a:t>)</a:t>
            </a:r>
          </a:p>
          <a:p>
            <a:pPr lvl="1"/>
            <a:r>
              <a:rPr lang="en-US" dirty="0" smtClean="0"/>
              <a:t>Preprocess packets, e.g., copy them in memory</a:t>
            </a:r>
          </a:p>
          <a:p>
            <a:pPr lvl="1"/>
            <a:r>
              <a:rPr lang="en-US" dirty="0" smtClean="0"/>
              <a:t>Can reply directly to traffic, e.g., can implement new transport protocols; dramatically reduce</a:t>
            </a:r>
          </a:p>
          <a:p>
            <a:endParaRPr lang="en-US" dirty="0"/>
          </a:p>
          <a:p>
            <a:r>
              <a:rPr lang="en-US" dirty="0" smtClean="0"/>
              <a:t>Secure biding happens at download time</a:t>
            </a:r>
          </a:p>
        </p:txBody>
      </p:sp>
    </p:spTree>
    <p:extLst>
      <p:ext uri="{BB962C8B-B14F-4D97-AF65-F5344CB8AC3E}">
        <p14:creationId xmlns:p14="http://schemas.microsoft.com/office/powerpoint/2010/main" val="15337032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SPIN</a:t>
            </a:r>
            <a:endParaRPr lang="en-US" dirty="0"/>
          </a:p>
        </p:txBody>
      </p:sp>
    </p:spTree>
    <p:extLst>
      <p:ext uri="{BB962C8B-B14F-4D97-AF65-F5344CB8AC3E}">
        <p14:creationId xmlns:p14="http://schemas.microsoft.com/office/powerpoint/2010/main" val="1922209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dirty="0"/>
              <a:t>SPIN</a:t>
            </a:r>
          </a:p>
        </p:txBody>
      </p:sp>
      <p:sp>
        <p:nvSpPr>
          <p:cNvPr id="33796" name="Rectangle 3"/>
          <p:cNvSpPr>
            <a:spLocks noGrp="1" noChangeArrowheads="1"/>
          </p:cNvSpPr>
          <p:nvPr>
            <p:ph type="body" idx="1"/>
          </p:nvPr>
        </p:nvSpPr>
        <p:spPr/>
        <p:txBody>
          <a:bodyPr/>
          <a:lstStyle/>
          <a:p>
            <a:pPr eaLnBrk="1" hangingPunct="1"/>
            <a:r>
              <a:rPr lang="en-US" dirty="0"/>
              <a:t>Use of language features for Extensions</a:t>
            </a:r>
          </a:p>
          <a:p>
            <a:pPr lvl="1" eaLnBrk="1" hangingPunct="1"/>
            <a:r>
              <a:rPr lang="en-US" dirty="0"/>
              <a:t>Extensibility</a:t>
            </a:r>
          </a:p>
          <a:p>
            <a:pPr lvl="2" eaLnBrk="1" hangingPunct="1"/>
            <a:r>
              <a:rPr lang="en-US" dirty="0"/>
              <a:t>Dynamic linking and binding of extensions</a:t>
            </a:r>
          </a:p>
          <a:p>
            <a:pPr lvl="1" eaLnBrk="1" hangingPunct="1"/>
            <a:r>
              <a:rPr lang="en-US" dirty="0"/>
              <a:t>Safety</a:t>
            </a:r>
          </a:p>
          <a:p>
            <a:pPr lvl="2" eaLnBrk="1" hangingPunct="1"/>
            <a:r>
              <a:rPr lang="en-US" dirty="0" smtClean="0"/>
              <a:t>Interfaces; type safety; extensions </a:t>
            </a:r>
            <a:r>
              <a:rPr lang="en-US" dirty="0"/>
              <a:t>verified by compiler</a:t>
            </a:r>
          </a:p>
          <a:p>
            <a:pPr lvl="1" eaLnBrk="1" hangingPunct="1"/>
            <a:r>
              <a:rPr lang="en-US" dirty="0"/>
              <a:t>Performance</a:t>
            </a:r>
          </a:p>
          <a:p>
            <a:pPr lvl="2" eaLnBrk="1" hangingPunct="1"/>
            <a:r>
              <a:rPr lang="en-US" dirty="0"/>
              <a:t>Extensions not interpreted; </a:t>
            </a:r>
            <a:r>
              <a:rPr lang="en-US" dirty="0" smtClean="0"/>
              <a:t>run </a:t>
            </a:r>
            <a:r>
              <a:rPr lang="en-US" dirty="0"/>
              <a:t>in kernel space</a:t>
            </a:r>
          </a:p>
        </p:txBody>
      </p:sp>
    </p:spTree>
    <p:extLst>
      <p:ext uri="{BB962C8B-B14F-4D97-AF65-F5344CB8AC3E}">
        <p14:creationId xmlns:p14="http://schemas.microsoft.com/office/powerpoint/2010/main" val="60917649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dirty="0"/>
              <a:t>SPIN structure</a:t>
            </a:r>
          </a:p>
        </p:txBody>
      </p:sp>
      <p:graphicFrame>
        <p:nvGraphicFramePr>
          <p:cNvPr id="2050" name="Object 4"/>
          <p:cNvGraphicFramePr>
            <a:graphicFrameLocks noChangeAspect="1"/>
          </p:cNvGraphicFramePr>
          <p:nvPr>
            <p:extLst>
              <p:ext uri="{D42A27DB-BD31-4B8C-83A1-F6EECF244321}">
                <p14:modId xmlns:p14="http://schemas.microsoft.com/office/powerpoint/2010/main" val="1901465485"/>
              </p:ext>
            </p:extLst>
          </p:nvPr>
        </p:nvGraphicFramePr>
        <p:xfrm>
          <a:off x="838200" y="1540698"/>
          <a:ext cx="7010400" cy="2930129"/>
        </p:xfrm>
        <a:graphic>
          <a:graphicData uri="http://schemas.openxmlformats.org/presentationml/2006/ole">
            <mc:AlternateContent xmlns:mc="http://schemas.openxmlformats.org/markup-compatibility/2006">
              <mc:Choice xmlns:v="urn:schemas-microsoft-com:vml" Requires="v">
                <p:oleObj spid="_x0000_s5152" name="Bitmap Image" r:id="rId4" imgW="7706801" imgH="4296375" progId="Paint.Picture">
                  <p:embed/>
                </p:oleObj>
              </mc:Choice>
              <mc:Fallback>
                <p:oleObj name="Bitmap Image" r:id="rId4" imgW="7706801" imgH="429637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540698"/>
                        <a:ext cx="7010400" cy="2930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3" name="Text Box 5"/>
          <p:cNvSpPr txBox="1">
            <a:spLocks noChangeArrowheads="1"/>
          </p:cNvSpPr>
          <p:nvPr/>
        </p:nvSpPr>
        <p:spPr bwMode="auto">
          <a:xfrm>
            <a:off x="304801" y="4743450"/>
            <a:ext cx="3647160" cy="307777"/>
          </a:xfrm>
          <a:prstGeom prst="rect">
            <a:avLst/>
          </a:prstGeom>
          <a:noFill/>
          <a:ln w="9525">
            <a:noFill/>
            <a:miter lim="800000"/>
            <a:headEnd/>
            <a:tailEnd/>
          </a:ln>
        </p:spPr>
        <p:txBody>
          <a:bodyPr wrap="none">
            <a:prstTxWarp prst="textNoShape">
              <a:avLst/>
            </a:prstTxWarp>
            <a:spAutoFit/>
          </a:bodyPr>
          <a:lstStyle/>
          <a:p>
            <a:r>
              <a:rPr lang="en-US" sz="1400">
                <a:latin typeface="Helvetica Neue Light"/>
                <a:cs typeface="Helvetica Neue Light"/>
              </a:rPr>
              <a:t>From Stefan Savage’s SOSP 95 presentation</a:t>
            </a:r>
          </a:p>
        </p:txBody>
      </p:sp>
    </p:spTree>
    <p:extLst>
      <p:ext uri="{BB962C8B-B14F-4D97-AF65-F5344CB8AC3E}">
        <p14:creationId xmlns:p14="http://schemas.microsoft.com/office/powerpoint/2010/main" val="35069808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Main </a:t>
            </a:r>
            <a:r>
              <a:rPr lang="en-US" dirty="0"/>
              <a:t>I</a:t>
            </a:r>
            <a:r>
              <a:rPr lang="en-US" dirty="0" smtClean="0"/>
              <a:t>deas</a:t>
            </a:r>
            <a:endParaRPr lang="en-US" dirty="0"/>
          </a:p>
        </p:txBody>
      </p:sp>
      <p:sp>
        <p:nvSpPr>
          <p:cNvPr id="3" name="Content Placeholder 2"/>
          <p:cNvSpPr>
            <a:spLocks noGrp="1"/>
          </p:cNvSpPr>
          <p:nvPr>
            <p:ph idx="1"/>
          </p:nvPr>
        </p:nvSpPr>
        <p:spPr/>
        <p:txBody>
          <a:bodyPr/>
          <a:lstStyle/>
          <a:p>
            <a:r>
              <a:rPr lang="en-US" dirty="0" smtClean="0"/>
              <a:t>Extend the kernel at runtime through statically-checked extensions</a:t>
            </a:r>
          </a:p>
          <a:p>
            <a:endParaRPr lang="en-US" dirty="0" smtClean="0"/>
          </a:p>
          <a:p>
            <a:r>
              <a:rPr lang="en-US" dirty="0" smtClean="0"/>
              <a:t>System and extensions written in Modula-3</a:t>
            </a:r>
          </a:p>
          <a:p>
            <a:endParaRPr lang="en-US" dirty="0" smtClean="0"/>
          </a:p>
          <a:p>
            <a:r>
              <a:rPr lang="en-US" dirty="0" smtClean="0"/>
              <a:t>Event/handler abstraction</a:t>
            </a:r>
            <a:endParaRPr lang="en-US" dirty="0"/>
          </a:p>
        </p:txBody>
      </p:sp>
    </p:spTree>
    <p:extLst>
      <p:ext uri="{BB962C8B-B14F-4D97-AF65-F5344CB8AC3E}">
        <p14:creationId xmlns:p14="http://schemas.microsoft.com/office/powerpoint/2010/main" val="276254478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33161"/>
            <a:ext cx="8850312" cy="857250"/>
          </a:xfrm>
        </p:spPr>
        <p:txBody>
          <a:bodyPr/>
          <a:lstStyle/>
          <a:p>
            <a:r>
              <a:rPr lang="en-US" dirty="0" smtClean="0"/>
              <a:t>Language: Modula 3</a:t>
            </a:r>
            <a:endParaRPr lang="en-US" dirty="0"/>
          </a:p>
        </p:txBody>
      </p:sp>
      <p:sp>
        <p:nvSpPr>
          <p:cNvPr id="3" name="Content Placeholder 2"/>
          <p:cNvSpPr>
            <a:spLocks noGrp="1"/>
          </p:cNvSpPr>
          <p:nvPr>
            <p:ph idx="1"/>
          </p:nvPr>
        </p:nvSpPr>
        <p:spPr>
          <a:xfrm>
            <a:off x="169863" y="846825"/>
            <a:ext cx="8295913" cy="4296675"/>
          </a:xfrm>
        </p:spPr>
        <p:txBody>
          <a:bodyPr>
            <a:normAutofit/>
          </a:bodyPr>
          <a:lstStyle/>
          <a:p>
            <a:r>
              <a:rPr lang="en-US" dirty="0" smtClean="0"/>
              <a:t>Designed by DEC and Olivetti (1980s)</a:t>
            </a:r>
          </a:p>
          <a:p>
            <a:pPr lvl="1"/>
            <a:r>
              <a:rPr lang="en-US" dirty="0" smtClean="0"/>
              <a:t>Descendent from Mesa </a:t>
            </a:r>
          </a:p>
          <a:p>
            <a:pPr lvl="4"/>
            <a:endParaRPr lang="en-US" dirty="0" smtClean="0"/>
          </a:p>
          <a:p>
            <a:r>
              <a:rPr lang="en-US" dirty="0" smtClean="0"/>
              <a:t>Modern language (at that time)</a:t>
            </a:r>
          </a:p>
          <a:p>
            <a:pPr lvl="1" eaLnBrk="1" hangingPunct="1"/>
            <a:r>
              <a:rPr lang="en-US" dirty="0"/>
              <a:t>Interfaces</a:t>
            </a:r>
          </a:p>
          <a:p>
            <a:pPr lvl="1" eaLnBrk="1" hangingPunct="1"/>
            <a:r>
              <a:rPr lang="en-US" dirty="0"/>
              <a:t>Type safety</a:t>
            </a:r>
          </a:p>
          <a:p>
            <a:pPr lvl="2" eaLnBrk="1" hangingPunct="1"/>
            <a:r>
              <a:rPr lang="en-US" dirty="0" smtClean="0"/>
              <a:t>E.g., Array </a:t>
            </a:r>
            <a:r>
              <a:rPr lang="en-US" dirty="0"/>
              <a:t>bounds </a:t>
            </a:r>
            <a:r>
              <a:rPr lang="en-US" dirty="0" smtClean="0"/>
              <a:t>checking, storage </a:t>
            </a:r>
            <a:r>
              <a:rPr lang="en-US" dirty="0"/>
              <a:t>m</a:t>
            </a:r>
            <a:r>
              <a:rPr lang="en-US" dirty="0" smtClean="0"/>
              <a:t>anagement, GC</a:t>
            </a:r>
          </a:p>
          <a:p>
            <a:pPr lvl="1" eaLnBrk="1" hangingPunct="1"/>
            <a:r>
              <a:rPr lang="en-US" dirty="0" smtClean="0"/>
              <a:t>Threads</a:t>
            </a:r>
          </a:p>
          <a:p>
            <a:pPr lvl="1" eaLnBrk="1" hangingPunct="1"/>
            <a:r>
              <a:rPr lang="en-US" dirty="0" smtClean="0"/>
              <a:t>Exceptions</a:t>
            </a:r>
          </a:p>
          <a:p>
            <a:pPr lvl="4" eaLnBrk="1" hangingPunct="1"/>
            <a:endParaRPr lang="en-US" dirty="0" smtClean="0"/>
          </a:p>
          <a:p>
            <a:pPr eaLnBrk="1" hangingPunct="1"/>
            <a:r>
              <a:rPr lang="en-US" dirty="0" smtClean="0"/>
              <a:t>“Died” together with DEC (acquire by Compaq in 1998)</a:t>
            </a:r>
            <a:endParaRPr lang="en-US" dirty="0"/>
          </a:p>
          <a:p>
            <a:pPr eaLnBrk="1" hangingPunct="1"/>
            <a:endParaRPr lang="en-US" dirty="0"/>
          </a:p>
          <a:p>
            <a:endParaRPr lang="en-US" dirty="0" smtClean="0"/>
          </a:p>
        </p:txBody>
      </p:sp>
      <p:pic>
        <p:nvPicPr>
          <p:cNvPr id="4" name="Picture 3"/>
          <p:cNvPicPr>
            <a:picLocks noChangeAspect="1"/>
          </p:cNvPicPr>
          <p:nvPr/>
        </p:nvPicPr>
        <p:blipFill>
          <a:blip r:embed="rId2"/>
          <a:stretch>
            <a:fillRect/>
          </a:stretch>
        </p:blipFill>
        <p:spPr>
          <a:xfrm>
            <a:off x="5907583" y="687130"/>
            <a:ext cx="1600200" cy="1524000"/>
          </a:xfrm>
          <a:prstGeom prst="rect">
            <a:avLst/>
          </a:prstGeom>
        </p:spPr>
      </p:pic>
    </p:spTree>
    <p:extLst>
      <p:ext uri="{BB962C8B-B14F-4D97-AF65-F5344CB8AC3E}">
        <p14:creationId xmlns:p14="http://schemas.microsoft.com/office/powerpoint/2010/main" val="282078822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design</a:t>
            </a:r>
            <a:endParaRPr lang="en-US" dirty="0"/>
          </a:p>
        </p:txBody>
      </p:sp>
      <p:sp>
        <p:nvSpPr>
          <p:cNvPr id="3" name="Content Placeholder 2"/>
          <p:cNvSpPr>
            <a:spLocks noGrp="1"/>
          </p:cNvSpPr>
          <p:nvPr>
            <p:ph idx="1"/>
          </p:nvPr>
        </p:nvSpPr>
        <p:spPr>
          <a:xfrm>
            <a:off x="169863" y="1312863"/>
            <a:ext cx="8850312" cy="3594873"/>
          </a:xfrm>
        </p:spPr>
        <p:txBody>
          <a:bodyPr/>
          <a:lstStyle/>
          <a:p>
            <a:r>
              <a:rPr lang="en-US" dirty="0" smtClean="0"/>
              <a:t>Co-location</a:t>
            </a:r>
          </a:p>
          <a:p>
            <a:pPr lvl="1"/>
            <a:r>
              <a:rPr lang="en-US" dirty="0" smtClean="0"/>
              <a:t>Same memory-space as kernel</a:t>
            </a:r>
          </a:p>
          <a:p>
            <a:r>
              <a:rPr lang="en-US" dirty="0" smtClean="0"/>
              <a:t>Enforces modularity</a:t>
            </a:r>
          </a:p>
          <a:p>
            <a:pPr lvl="3"/>
            <a:endParaRPr lang="en-US" dirty="0" smtClean="0"/>
          </a:p>
          <a:p>
            <a:r>
              <a:rPr lang="en-US" dirty="0" smtClean="0"/>
              <a:t>Local protection domains</a:t>
            </a:r>
          </a:p>
          <a:p>
            <a:pPr lvl="1"/>
            <a:r>
              <a:rPr lang="en-US" dirty="0" smtClean="0"/>
              <a:t>Resolves at link time</a:t>
            </a:r>
          </a:p>
          <a:p>
            <a:pPr lvl="4"/>
            <a:endParaRPr lang="en-US" dirty="0" smtClean="0"/>
          </a:p>
          <a:p>
            <a:r>
              <a:rPr lang="en-US" dirty="0" smtClean="0"/>
              <a:t>Dynamic call binding</a:t>
            </a:r>
          </a:p>
          <a:p>
            <a:pPr lvl="1"/>
            <a:r>
              <a:rPr lang="en-US" dirty="0" smtClean="0"/>
              <a:t>Event handler pattern</a:t>
            </a:r>
            <a:endParaRPr lang="en-US" dirty="0"/>
          </a:p>
        </p:txBody>
      </p:sp>
    </p:spTree>
    <p:extLst>
      <p:ext uri="{BB962C8B-B14F-4D97-AF65-F5344CB8AC3E}">
        <p14:creationId xmlns:p14="http://schemas.microsoft.com/office/powerpoint/2010/main" val="167829035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Handler</a:t>
            </a:r>
            <a:endParaRPr lang="en-US" dirty="0"/>
          </a:p>
        </p:txBody>
      </p:sp>
      <p:sp>
        <p:nvSpPr>
          <p:cNvPr id="3" name="Content Placeholder 2"/>
          <p:cNvSpPr>
            <a:spLocks noGrp="1"/>
          </p:cNvSpPr>
          <p:nvPr>
            <p:ph idx="1"/>
          </p:nvPr>
        </p:nvSpPr>
        <p:spPr/>
        <p:txBody>
          <a:bodyPr/>
          <a:lstStyle/>
          <a:p>
            <a:r>
              <a:rPr lang="en-US" dirty="0" smtClean="0"/>
              <a:t>Event: </a:t>
            </a:r>
            <a:r>
              <a:rPr lang="en-US" dirty="0"/>
              <a:t>a message that announces a change in</a:t>
            </a:r>
          </a:p>
          <a:p>
            <a:r>
              <a:rPr lang="en-US" dirty="0"/>
              <a:t>the state of the system or a request for </a:t>
            </a:r>
            <a:r>
              <a:rPr lang="en-US" dirty="0" smtClean="0"/>
              <a:t>service </a:t>
            </a:r>
          </a:p>
          <a:p>
            <a:pPr lvl="1"/>
            <a:endParaRPr lang="en-US" dirty="0"/>
          </a:p>
          <a:p>
            <a:r>
              <a:rPr lang="en-US" dirty="0" smtClean="0"/>
              <a:t>(Event) Handler: a </a:t>
            </a:r>
            <a:r>
              <a:rPr lang="en-US" dirty="0"/>
              <a:t>procedure that receives the </a:t>
            </a:r>
            <a:r>
              <a:rPr lang="en-US" dirty="0" smtClean="0"/>
              <a:t>message </a:t>
            </a:r>
          </a:p>
          <a:p>
            <a:pPr lvl="1"/>
            <a:endParaRPr lang="en-US" dirty="0"/>
          </a:p>
          <a:p>
            <a:r>
              <a:rPr lang="en-US" dirty="0" smtClean="0"/>
              <a:t>An extension installs </a:t>
            </a:r>
            <a:r>
              <a:rPr lang="en-US" dirty="0"/>
              <a:t>a handler on an event by explicitly registering</a:t>
            </a:r>
          </a:p>
          <a:p>
            <a:r>
              <a:rPr lang="en-US" dirty="0"/>
              <a:t>the handler with the event through a </a:t>
            </a:r>
            <a:r>
              <a:rPr lang="en-US" dirty="0" smtClean="0"/>
              <a:t>central</a:t>
            </a:r>
          </a:p>
          <a:p>
            <a:pPr lvl="1"/>
            <a:r>
              <a:rPr lang="en-US" dirty="0" smtClean="0"/>
              <a:t>Essentially a callback mechanism</a:t>
            </a:r>
            <a:endParaRPr lang="en-US" dirty="0"/>
          </a:p>
        </p:txBody>
      </p:sp>
    </p:spTree>
    <p:extLst>
      <p:ext uri="{BB962C8B-B14F-4D97-AF65-F5344CB8AC3E}">
        <p14:creationId xmlns:p14="http://schemas.microsoft.com/office/powerpoint/2010/main" val="2260462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Memory</a:t>
            </a:r>
            <a:endParaRPr lang="en-US" dirty="0"/>
          </a:p>
        </p:txBody>
      </p:sp>
      <p:sp>
        <p:nvSpPr>
          <p:cNvPr id="3" name="Content Placeholder 2"/>
          <p:cNvSpPr>
            <a:spLocks noGrp="1"/>
          </p:cNvSpPr>
          <p:nvPr>
            <p:ph idx="1"/>
          </p:nvPr>
        </p:nvSpPr>
        <p:spPr/>
        <p:txBody>
          <a:bodyPr/>
          <a:lstStyle/>
          <a:p>
            <a:r>
              <a:rPr lang="en-US" dirty="0" smtClean="0"/>
              <a:t>The kernel controls allocation of physical and virtual addresses capabilities</a:t>
            </a:r>
          </a:p>
          <a:p>
            <a:endParaRPr lang="en-US" dirty="0" smtClean="0"/>
          </a:p>
          <a:p>
            <a:r>
              <a:rPr lang="en-US" dirty="0" smtClean="0"/>
              <a:t>Extensions:</a:t>
            </a:r>
          </a:p>
          <a:p>
            <a:pPr lvl="1"/>
            <a:r>
              <a:rPr lang="en-US" dirty="0" smtClean="0"/>
              <a:t>Event: page fault</a:t>
            </a:r>
          </a:p>
          <a:p>
            <a:pPr lvl="1"/>
            <a:r>
              <a:rPr lang="en-US" dirty="0" smtClean="0"/>
              <a:t>App provides handle for page faults</a:t>
            </a:r>
          </a:p>
        </p:txBody>
      </p:sp>
    </p:spTree>
    <p:extLst>
      <p:ext uri="{BB962C8B-B14F-4D97-AF65-F5344CB8AC3E}">
        <p14:creationId xmlns:p14="http://schemas.microsoft.com/office/powerpoint/2010/main" val="152301812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13915"/>
            <a:ext cx="8850312" cy="857250"/>
          </a:xfrm>
        </p:spPr>
        <p:txBody>
          <a:bodyPr/>
          <a:lstStyle/>
          <a:p>
            <a:r>
              <a:rPr lang="en-US" dirty="0" smtClean="0"/>
              <a:t>Example: </a:t>
            </a:r>
            <a:r>
              <a:rPr lang="en-US" dirty="0"/>
              <a:t>P</a:t>
            </a:r>
            <a:r>
              <a:rPr lang="en-US" dirty="0" smtClean="0"/>
              <a:t>rocessor </a:t>
            </a:r>
            <a:r>
              <a:rPr lang="en-US" dirty="0"/>
              <a:t>S</a:t>
            </a:r>
            <a:r>
              <a:rPr lang="en-US" dirty="0" smtClean="0"/>
              <a:t>haring</a:t>
            </a:r>
            <a:endParaRPr lang="en-US" dirty="0"/>
          </a:p>
        </p:txBody>
      </p:sp>
      <p:sp>
        <p:nvSpPr>
          <p:cNvPr id="3" name="Content Placeholder 2"/>
          <p:cNvSpPr>
            <a:spLocks noGrp="1"/>
          </p:cNvSpPr>
          <p:nvPr>
            <p:ph idx="1"/>
          </p:nvPr>
        </p:nvSpPr>
        <p:spPr>
          <a:xfrm>
            <a:off x="169863" y="885317"/>
            <a:ext cx="8850312" cy="4258183"/>
          </a:xfrm>
        </p:spPr>
        <p:txBody>
          <a:bodyPr>
            <a:normAutofit/>
          </a:bodyPr>
          <a:lstStyle/>
          <a:p>
            <a:r>
              <a:rPr lang="en-US" dirty="0" smtClean="0"/>
              <a:t>Based on Modula-3 threads</a:t>
            </a:r>
          </a:p>
          <a:p>
            <a:pPr lvl="1"/>
            <a:endParaRPr lang="en-US" dirty="0" smtClean="0"/>
          </a:p>
          <a:p>
            <a:r>
              <a:rPr lang="en-US" dirty="0" smtClean="0"/>
              <a:t>Scheduler multiplexes processor among </a:t>
            </a:r>
            <a:r>
              <a:rPr lang="en-US" dirty="0"/>
              <a:t>competing </a:t>
            </a:r>
            <a:r>
              <a:rPr lang="en-US" dirty="0" smtClean="0"/>
              <a:t>strands</a:t>
            </a:r>
          </a:p>
          <a:p>
            <a:pPr lvl="1"/>
            <a:r>
              <a:rPr lang="en-US" dirty="0" smtClean="0"/>
              <a:t>A</a:t>
            </a:r>
            <a:r>
              <a:rPr lang="en-US" dirty="0"/>
              <a:t> </a:t>
            </a:r>
            <a:r>
              <a:rPr lang="en-US" dirty="0" smtClean="0"/>
              <a:t>strand </a:t>
            </a:r>
            <a:r>
              <a:rPr lang="en-US" dirty="0"/>
              <a:t>is similar to a thread in traditional </a:t>
            </a:r>
            <a:r>
              <a:rPr lang="en-US" dirty="0" smtClean="0"/>
              <a:t>operating but no kernel state</a:t>
            </a:r>
          </a:p>
          <a:p>
            <a:pPr lvl="1"/>
            <a:r>
              <a:rPr lang="en-US" dirty="0"/>
              <a:t>Use preemptive round-robin </a:t>
            </a:r>
            <a:r>
              <a:rPr lang="en-US" dirty="0" smtClean="0"/>
              <a:t>to schedule strands</a:t>
            </a:r>
            <a:endParaRPr lang="en-US" dirty="0"/>
          </a:p>
          <a:p>
            <a:pPr lvl="1"/>
            <a:endParaRPr lang="en-US" dirty="0" smtClean="0"/>
          </a:p>
          <a:p>
            <a:r>
              <a:rPr lang="en-US" dirty="0" smtClean="0"/>
              <a:t>Events:</a:t>
            </a:r>
          </a:p>
          <a:p>
            <a:pPr lvl="1"/>
            <a:r>
              <a:rPr lang="en-US" dirty="0">
                <a:solidFill>
                  <a:srgbClr val="FF6600"/>
                </a:solidFill>
              </a:rPr>
              <a:t>Block</a:t>
            </a:r>
            <a:r>
              <a:rPr lang="en-US" dirty="0"/>
              <a:t> (e.g., wait for IO) and </a:t>
            </a:r>
            <a:r>
              <a:rPr lang="en-US" dirty="0">
                <a:solidFill>
                  <a:srgbClr val="FF6600"/>
                </a:solidFill>
              </a:rPr>
              <a:t>Unblock</a:t>
            </a:r>
            <a:r>
              <a:rPr lang="en-US" dirty="0"/>
              <a:t> (e.g., interrupt)</a:t>
            </a:r>
          </a:p>
          <a:p>
            <a:r>
              <a:rPr lang="en-US" dirty="0" smtClean="0"/>
              <a:t>Handlers: need to be provided by thread package</a:t>
            </a:r>
          </a:p>
          <a:p>
            <a:pPr lvl="1"/>
            <a:r>
              <a:rPr lang="en-US" dirty="0" smtClean="0">
                <a:solidFill>
                  <a:srgbClr val="FF6600"/>
                </a:solidFill>
              </a:rPr>
              <a:t>Checkpoin</a:t>
            </a:r>
            <a:r>
              <a:rPr lang="en-US" dirty="0" smtClean="0"/>
              <a:t>t and </a:t>
            </a:r>
            <a:r>
              <a:rPr lang="en-US" dirty="0" smtClean="0">
                <a:solidFill>
                  <a:srgbClr val="FF6600"/>
                </a:solidFill>
              </a:rPr>
              <a:t>Resume</a:t>
            </a:r>
          </a:p>
          <a:p>
            <a:pPr lvl="1"/>
            <a:endParaRPr lang="en-US" dirty="0" smtClean="0"/>
          </a:p>
        </p:txBody>
      </p:sp>
    </p:spTree>
    <p:extLst>
      <p:ext uri="{BB962C8B-B14F-4D97-AF65-F5344CB8AC3E}">
        <p14:creationId xmlns:p14="http://schemas.microsoft.com/office/powerpoint/2010/main" val="28554859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4294967295"/>
          </p:nvPr>
        </p:nvSpPr>
        <p:spPr>
          <a:xfrm>
            <a:off x="6553200" y="4683919"/>
            <a:ext cx="2133600" cy="357188"/>
          </a:xfrm>
          <a:prstGeom prst="rect">
            <a:avLst/>
          </a:prstGeom>
          <a:noFill/>
        </p:spPr>
        <p:txBody>
          <a:bodyPr/>
          <a:lstStyle/>
          <a:p>
            <a:fld id="{5A80CADF-D7E6-DC46-BF03-275C15EAE7CC}" type="slidenum">
              <a:rPr lang="en-US"/>
              <a:pPr/>
              <a:t>3</a:t>
            </a:fld>
            <a:endParaRPr lang="en-US"/>
          </a:p>
        </p:txBody>
      </p:sp>
      <p:sp>
        <p:nvSpPr>
          <p:cNvPr id="9219" name="Rectangle 2"/>
          <p:cNvSpPr>
            <a:spLocks noGrp="1" noChangeArrowheads="1"/>
          </p:cNvSpPr>
          <p:nvPr>
            <p:ph type="title"/>
          </p:nvPr>
        </p:nvSpPr>
        <p:spPr/>
        <p:txBody>
          <a:bodyPr/>
          <a:lstStyle/>
          <a:p>
            <a:pPr eaLnBrk="1" hangingPunct="1"/>
            <a:r>
              <a:rPr lang="en-US"/>
              <a:t>Traditional OS services – Management and Protection</a:t>
            </a:r>
          </a:p>
        </p:txBody>
      </p:sp>
      <p:sp>
        <p:nvSpPr>
          <p:cNvPr id="9220" name="Rectangle 3"/>
          <p:cNvSpPr>
            <a:spLocks noGrp="1" noChangeArrowheads="1"/>
          </p:cNvSpPr>
          <p:nvPr>
            <p:ph type="body" idx="1"/>
          </p:nvPr>
        </p:nvSpPr>
        <p:spPr/>
        <p:txBody>
          <a:bodyPr/>
          <a:lstStyle/>
          <a:p>
            <a:pPr eaLnBrk="1" hangingPunct="1"/>
            <a:r>
              <a:rPr lang="en-US" dirty="0"/>
              <a:t>Provides a set of abstractions</a:t>
            </a:r>
          </a:p>
          <a:p>
            <a:pPr lvl="1" eaLnBrk="1" hangingPunct="1"/>
            <a:r>
              <a:rPr lang="en-US" sz="2400" dirty="0"/>
              <a:t>Processes, Threads, Virtual Memory, Files, IPC</a:t>
            </a:r>
          </a:p>
          <a:p>
            <a:pPr lvl="1" eaLnBrk="1" hangingPunct="1"/>
            <a:r>
              <a:rPr lang="en-US" sz="2400" dirty="0" smtClean="0"/>
              <a:t>APIs, e.g.,: POSIX </a:t>
            </a:r>
          </a:p>
          <a:p>
            <a:pPr lvl="3" eaLnBrk="1" hangingPunct="1"/>
            <a:endParaRPr lang="en-US" sz="2200" dirty="0"/>
          </a:p>
          <a:p>
            <a:pPr eaLnBrk="1" hangingPunct="1"/>
            <a:r>
              <a:rPr lang="en-US" sz="2800" dirty="0"/>
              <a:t>Resource Allocation and Management</a:t>
            </a:r>
          </a:p>
          <a:p>
            <a:pPr lvl="3" eaLnBrk="1" hangingPunct="1"/>
            <a:endParaRPr lang="en-US" dirty="0" smtClean="0"/>
          </a:p>
          <a:p>
            <a:pPr eaLnBrk="1" hangingPunct="1"/>
            <a:r>
              <a:rPr lang="en-US" sz="2800" dirty="0" smtClean="0"/>
              <a:t>Protection </a:t>
            </a:r>
            <a:r>
              <a:rPr lang="en-US" sz="2800" dirty="0"/>
              <a:t>and Security</a:t>
            </a:r>
          </a:p>
          <a:p>
            <a:pPr lvl="1" eaLnBrk="1" hangingPunct="1"/>
            <a:r>
              <a:rPr lang="en-US" sz="2400" dirty="0"/>
              <a:t>Concurrent execution</a:t>
            </a:r>
          </a:p>
        </p:txBody>
      </p:sp>
    </p:spTree>
    <p:extLst>
      <p:ext uri="{BB962C8B-B14F-4D97-AF65-F5344CB8AC3E}">
        <p14:creationId xmlns:p14="http://schemas.microsoft.com/office/powerpoint/2010/main" val="13763853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5331"/>
            <a:ext cx="8850312" cy="857250"/>
          </a:xfrm>
        </p:spPr>
        <p:txBody>
          <a:bodyPr/>
          <a:lstStyle/>
          <a:p>
            <a:r>
              <a:rPr lang="en-US" dirty="0" smtClean="0"/>
              <a:t>Example: Network Stack</a:t>
            </a:r>
            <a:endParaRPr lang="en-US" dirty="0"/>
          </a:p>
        </p:txBody>
      </p:sp>
      <p:pic>
        <p:nvPicPr>
          <p:cNvPr id="40962" name="Picture 2"/>
          <p:cNvPicPr>
            <a:picLocks noChangeAspect="1" noChangeArrowheads="1"/>
          </p:cNvPicPr>
          <p:nvPr/>
        </p:nvPicPr>
        <p:blipFill>
          <a:blip r:embed="rId2" cstate="print"/>
          <a:srcRect l="31250" t="22857" r="28125" b="20000"/>
          <a:stretch>
            <a:fillRect/>
          </a:stretch>
        </p:blipFill>
        <p:spPr bwMode="auto">
          <a:xfrm>
            <a:off x="1447800" y="912636"/>
            <a:ext cx="5943600" cy="3771900"/>
          </a:xfrm>
          <a:prstGeom prst="rect">
            <a:avLst/>
          </a:prstGeom>
          <a:noFill/>
          <a:ln w="9525">
            <a:noFill/>
            <a:miter lim="800000"/>
            <a:headEnd/>
            <a:tailEnd/>
          </a:ln>
        </p:spPr>
      </p:pic>
      <p:sp>
        <p:nvSpPr>
          <p:cNvPr id="5" name="Oval 4"/>
          <p:cNvSpPr/>
          <p:nvPr/>
        </p:nvSpPr>
        <p:spPr>
          <a:xfrm>
            <a:off x="4876800" y="3770136"/>
            <a:ext cx="1676400" cy="228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3886200" y="2798586"/>
            <a:ext cx="1676400" cy="228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3071610" y="3779795"/>
            <a:ext cx="1676400" cy="228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1371601" y="1674905"/>
            <a:ext cx="1968321" cy="21894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3505200" y="1665246"/>
            <a:ext cx="1905000" cy="23825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5562600" y="1665246"/>
            <a:ext cx="1676400" cy="23825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2057400" y="969786"/>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76600" y="969786"/>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988158" y="969786"/>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61079" y="978640"/>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10200" y="969786"/>
            <a:ext cx="8382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439437" y="969786"/>
            <a:ext cx="6858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96000" y="2112786"/>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382037" y="2112786"/>
            <a:ext cx="647163"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057401" y="2112786"/>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419600" y="3217955"/>
            <a:ext cx="609600" cy="40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274452" y="4189504"/>
            <a:ext cx="1221348" cy="380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105400" y="4198358"/>
            <a:ext cx="1221348" cy="380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63012" y="4681835"/>
            <a:ext cx="5480988" cy="461665"/>
          </a:xfrm>
          <a:prstGeom prst="rect">
            <a:avLst/>
          </a:prstGeom>
          <a:noFill/>
        </p:spPr>
        <p:txBody>
          <a:bodyPr wrap="none" rtlCol="0">
            <a:spAutoFit/>
          </a:bodyPr>
          <a:lstStyle/>
          <a:p>
            <a:r>
              <a:rPr lang="en-US" sz="1200" dirty="0">
                <a:latin typeface="Helvetica Neue Light"/>
                <a:cs typeface="Helvetica Neue Light"/>
                <a:hlinkClick r:id="rId3"/>
              </a:rPr>
              <a:t>www.cs.cornell.edu/courses/CS6410/2011fa/lectures/08-extensible-</a:t>
            </a:r>
            <a:r>
              <a:rPr lang="en-US" sz="1200" dirty="0" smtClean="0">
                <a:latin typeface="Helvetica Neue Light"/>
                <a:cs typeface="Helvetica Neue Light"/>
                <a:hlinkClick r:id="rId3"/>
              </a:rPr>
              <a:t>kernels.pdf</a:t>
            </a:r>
            <a:endParaRPr lang="en-US" sz="1200" dirty="0" smtClean="0">
              <a:latin typeface="Helvetica Neue Light"/>
              <a:cs typeface="Helvetica Neue Light"/>
            </a:endParaRPr>
          </a:p>
          <a:p>
            <a:r>
              <a:rPr lang="en-US" sz="1200" dirty="0" smtClean="0">
                <a:latin typeface="Helvetica Neue Light"/>
                <a:cs typeface="Helvetica Neue Light"/>
              </a:rPr>
              <a:t>(Hakim </a:t>
            </a:r>
            <a:r>
              <a:rPr lang="en-US" sz="1200" dirty="0" err="1" smtClean="0">
                <a:latin typeface="Helvetica Neue Light"/>
                <a:cs typeface="Helvetica Neue Light"/>
              </a:rPr>
              <a:t>Weatherspoon</a:t>
            </a:r>
            <a:r>
              <a:rPr lang="en-US" sz="1200" dirty="0" smtClean="0">
                <a:latin typeface="Helvetica Neue Light"/>
                <a:cs typeface="Helvetica Neue Light"/>
              </a:rPr>
              <a:t>, Cornell </a:t>
            </a:r>
            <a:r>
              <a:rPr lang="en-US" sz="1200" dirty="0">
                <a:latin typeface="Helvetica Neue Light"/>
                <a:cs typeface="Helvetica Neue Light"/>
              </a:rPr>
              <a:t>University) </a:t>
            </a:r>
            <a:endParaRPr lang="en-US" sz="1200" dirty="0" smtClean="0">
              <a:latin typeface="Helvetica Neue Light"/>
              <a:cs typeface="Helvetica Neue Light"/>
            </a:endParaRPr>
          </a:p>
        </p:txBody>
      </p:sp>
    </p:spTree>
    <p:extLst>
      <p:ext uri="{BB962C8B-B14F-4D97-AF65-F5344CB8AC3E}">
        <p14:creationId xmlns:p14="http://schemas.microsoft.com/office/powerpoint/2010/main" val="251106519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a:t>
            </a:r>
            <a:r>
              <a:rPr lang="en-US" dirty="0" err="1" smtClean="0"/>
              <a:t>vs</a:t>
            </a:r>
            <a:r>
              <a:rPr lang="en-US" dirty="0" smtClean="0"/>
              <a:t> </a:t>
            </a:r>
            <a:r>
              <a:rPr lang="en-US" dirty="0" err="1" smtClean="0"/>
              <a:t>Exokernel</a:t>
            </a:r>
            <a:endParaRPr lang="en-US" dirty="0"/>
          </a:p>
        </p:txBody>
      </p:sp>
      <p:sp>
        <p:nvSpPr>
          <p:cNvPr id="3" name="Content Placeholder 2"/>
          <p:cNvSpPr>
            <a:spLocks noGrp="1"/>
          </p:cNvSpPr>
          <p:nvPr>
            <p:ph idx="1"/>
          </p:nvPr>
        </p:nvSpPr>
        <p:spPr/>
        <p:txBody>
          <a:bodyPr/>
          <a:lstStyle/>
          <a:p>
            <a:r>
              <a:rPr lang="en-US" dirty="0" smtClean="0"/>
              <a:t>SPIN uses programming language facilities and communicates through procedure calls</a:t>
            </a:r>
          </a:p>
          <a:p>
            <a:endParaRPr lang="en-US" dirty="0" smtClean="0"/>
          </a:p>
          <a:p>
            <a:r>
              <a:rPr lang="en-US" dirty="0" smtClean="0"/>
              <a:t>Uses hardware specific calls to protect without further specification</a:t>
            </a:r>
            <a:endParaRPr lang="en-US" dirty="0"/>
          </a:p>
        </p:txBody>
      </p:sp>
    </p:spTree>
    <p:extLst>
      <p:ext uri="{BB962C8B-B14F-4D97-AF65-F5344CB8AC3E}">
        <p14:creationId xmlns:p14="http://schemas.microsoft.com/office/powerpoint/2010/main" val="28877383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028700"/>
            <a:ext cx="8229600" cy="3705821"/>
          </a:xfrm>
        </p:spPr>
        <p:txBody>
          <a:bodyPr>
            <a:normAutofit/>
          </a:bodyPr>
          <a:lstStyle/>
          <a:p>
            <a:r>
              <a:rPr lang="en-US" dirty="0" smtClean="0"/>
              <a:t>Extensibility without loss of security or performance</a:t>
            </a:r>
          </a:p>
          <a:p>
            <a:pPr lvl="1"/>
            <a:endParaRPr lang="en-US" dirty="0" smtClean="0"/>
          </a:p>
          <a:p>
            <a:r>
              <a:rPr lang="en-US" dirty="0" err="1" smtClean="0"/>
              <a:t>Exokernels</a:t>
            </a:r>
            <a:endParaRPr lang="en-US" dirty="0" smtClean="0"/>
          </a:p>
          <a:p>
            <a:pPr lvl="1"/>
            <a:r>
              <a:rPr lang="en-US" dirty="0" smtClean="0"/>
              <a:t>Safely export machine resources</a:t>
            </a:r>
          </a:p>
          <a:p>
            <a:pPr lvl="1"/>
            <a:r>
              <a:rPr lang="en-US" dirty="0" smtClean="0"/>
              <a:t>Decouple protection from management</a:t>
            </a:r>
          </a:p>
          <a:p>
            <a:pPr lvl="1"/>
            <a:endParaRPr lang="en-US" dirty="0" smtClean="0"/>
          </a:p>
          <a:p>
            <a:r>
              <a:rPr lang="en-US" dirty="0" smtClean="0"/>
              <a:t>SPIN</a:t>
            </a:r>
          </a:p>
          <a:p>
            <a:pPr lvl="1"/>
            <a:r>
              <a:rPr lang="en-US" dirty="0"/>
              <a:t>K</a:t>
            </a:r>
            <a:r>
              <a:rPr lang="en-US" dirty="0" smtClean="0"/>
              <a:t>ernel extensions (imported) safely specialize OS services</a:t>
            </a:r>
          </a:p>
          <a:p>
            <a:pPr lvl="1"/>
            <a:r>
              <a:rPr lang="en-US" dirty="0" smtClean="0"/>
              <a:t>Safety </a:t>
            </a:r>
            <a:r>
              <a:rPr lang="en-US" dirty="0" err="1" smtClean="0"/>
              <a:t>thorugh</a:t>
            </a:r>
            <a:r>
              <a:rPr lang="en-US" dirty="0" smtClean="0"/>
              <a:t> </a:t>
            </a:r>
            <a:r>
              <a:rPr lang="en-US" dirty="0" smtClean="0"/>
              <a:t>Programming Language </a:t>
            </a:r>
            <a:r>
              <a:rPr lang="en-US" dirty="0" smtClean="0"/>
              <a:t>support</a:t>
            </a:r>
            <a:endParaRPr lang="en-US" dirty="0" smtClean="0"/>
          </a:p>
          <a:p>
            <a:endParaRPr lang="en-US" dirty="0"/>
          </a:p>
        </p:txBody>
      </p:sp>
    </p:spTree>
    <p:extLst>
      <p:ext uri="{BB962C8B-B14F-4D97-AF65-F5344CB8AC3E}">
        <p14:creationId xmlns:p14="http://schemas.microsoft.com/office/powerpoint/2010/main" val="1290792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Context for </a:t>
            </a:r>
            <a:r>
              <a:rPr lang="en-US" dirty="0" smtClean="0"/>
              <a:t>These Papers (1990s)</a:t>
            </a:r>
            <a:endParaRPr lang="en-US" dirty="0"/>
          </a:p>
        </p:txBody>
      </p:sp>
      <p:sp>
        <p:nvSpPr>
          <p:cNvPr id="106499" name="Rectangle 3"/>
          <p:cNvSpPr>
            <a:spLocks noGrp="1" noChangeArrowheads="1"/>
          </p:cNvSpPr>
          <p:nvPr>
            <p:ph type="body" idx="1"/>
          </p:nvPr>
        </p:nvSpPr>
        <p:spPr>
          <a:xfrm>
            <a:off x="293688" y="1116269"/>
            <a:ext cx="5824759" cy="3829959"/>
          </a:xfrm>
        </p:spPr>
        <p:txBody>
          <a:bodyPr>
            <a:normAutofit lnSpcReduction="10000"/>
          </a:bodyPr>
          <a:lstStyle/>
          <a:p>
            <a:pPr>
              <a:lnSpc>
                <a:spcPct val="90000"/>
              </a:lnSpc>
            </a:pPr>
            <a:r>
              <a:rPr lang="en-US" dirty="0" smtClean="0"/>
              <a:t>Windows was dominating the market </a:t>
            </a:r>
          </a:p>
          <a:p>
            <a:pPr lvl="1">
              <a:lnSpc>
                <a:spcPct val="90000"/>
              </a:lnSpc>
            </a:pPr>
            <a:r>
              <a:rPr lang="en-US" dirty="0" smtClean="0"/>
              <a:t>Mac OS downward trend (few </a:t>
            </a:r>
            <a:r>
              <a:rPr lang="en-US" dirty="0" err="1" smtClean="0"/>
              <a:t>percents</a:t>
            </a:r>
            <a:r>
              <a:rPr lang="en-US" dirty="0" smtClean="0"/>
              <a:t>)</a:t>
            </a:r>
          </a:p>
          <a:p>
            <a:pPr lvl="1">
              <a:lnSpc>
                <a:spcPct val="90000"/>
              </a:lnSpc>
            </a:pPr>
            <a:r>
              <a:rPr lang="en-US" dirty="0" smtClean="0"/>
              <a:t>Unix market highly fragmented (few </a:t>
            </a:r>
            <a:r>
              <a:rPr lang="en-US" dirty="0" err="1" smtClean="0"/>
              <a:t>percents</a:t>
            </a:r>
            <a:r>
              <a:rPr lang="en-US" dirty="0" smtClean="0"/>
              <a:t>)</a:t>
            </a:r>
          </a:p>
          <a:p>
            <a:pPr lvl="1">
              <a:lnSpc>
                <a:spcPct val="90000"/>
              </a:lnSpc>
            </a:pPr>
            <a:endParaRPr lang="en-US" dirty="0"/>
          </a:p>
          <a:p>
            <a:pPr>
              <a:lnSpc>
                <a:spcPct val="90000"/>
              </a:lnSpc>
            </a:pPr>
            <a:r>
              <a:rPr lang="en-US" dirty="0" smtClean="0"/>
              <a:t>OS research limited impact</a:t>
            </a:r>
          </a:p>
          <a:p>
            <a:pPr lvl="1">
              <a:lnSpc>
                <a:spcPct val="90000"/>
              </a:lnSpc>
            </a:pPr>
            <a:r>
              <a:rPr lang="en-US" dirty="0" smtClean="0"/>
              <a:t>Vast majority of </a:t>
            </a:r>
            <a:r>
              <a:rPr lang="en-US" dirty="0" err="1" smtClean="0"/>
              <a:t>OSes</a:t>
            </a:r>
            <a:r>
              <a:rPr lang="en-US" dirty="0" smtClean="0"/>
              <a:t> proprietary</a:t>
            </a:r>
          </a:p>
          <a:p>
            <a:pPr lvl="1">
              <a:lnSpc>
                <a:spcPct val="90000"/>
              </a:lnSpc>
            </a:pPr>
            <a:r>
              <a:rPr lang="en-US" dirty="0" smtClean="0"/>
              <a:t>“Is OS research dead?”, popular panel topic at systems conferences of the era</a:t>
            </a:r>
          </a:p>
          <a:p>
            <a:pPr>
              <a:lnSpc>
                <a:spcPct val="90000"/>
              </a:lnSpc>
            </a:pPr>
            <a:endParaRPr lang="en-US" dirty="0"/>
          </a:p>
          <a:p>
            <a:pPr>
              <a:lnSpc>
                <a:spcPct val="90000"/>
              </a:lnSpc>
            </a:pPr>
            <a:r>
              <a:rPr lang="en-US" dirty="0" smtClean="0"/>
              <a:t>An effort to reboot the OS research, in particular, and OS architecture, in general  </a:t>
            </a:r>
            <a:endParaRPr lang="en-US" dirty="0"/>
          </a:p>
          <a:p>
            <a:pPr>
              <a:lnSpc>
                <a:spcPct val="90000"/>
              </a:lnSpc>
            </a:pPr>
            <a:endParaRPr lang="en-US" dirty="0" smtClean="0"/>
          </a:p>
          <a:p>
            <a:pPr>
              <a:lnSpc>
                <a:spcPct val="90000"/>
              </a:lnSpc>
            </a:pPr>
            <a:endParaRPr lang="en-US" dirty="0"/>
          </a:p>
        </p:txBody>
      </p:sp>
      <p:pic>
        <p:nvPicPr>
          <p:cNvPr id="2" name="Picture 1"/>
          <p:cNvPicPr>
            <a:picLocks noChangeAspect="1"/>
          </p:cNvPicPr>
          <p:nvPr/>
        </p:nvPicPr>
        <p:blipFill>
          <a:blip r:embed="rId2"/>
          <a:stretch>
            <a:fillRect/>
          </a:stretch>
        </p:blipFill>
        <p:spPr>
          <a:xfrm>
            <a:off x="6137689" y="1216847"/>
            <a:ext cx="2815924" cy="1754995"/>
          </a:xfrm>
          <a:prstGeom prst="rect">
            <a:avLst/>
          </a:prstGeom>
        </p:spPr>
      </p:pic>
    </p:spTree>
    <p:extLst>
      <p:ext uri="{BB962C8B-B14F-4D97-AF65-F5344CB8AC3E}">
        <p14:creationId xmlns:p14="http://schemas.microsoft.com/office/powerpoint/2010/main" val="26213920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Challenges</a:t>
            </a:r>
          </a:p>
        </p:txBody>
      </p:sp>
      <p:sp>
        <p:nvSpPr>
          <p:cNvPr id="15364" name="Rectangle 3"/>
          <p:cNvSpPr>
            <a:spLocks noGrp="1" noChangeArrowheads="1"/>
          </p:cNvSpPr>
          <p:nvPr>
            <p:ph type="body" idx="1"/>
          </p:nvPr>
        </p:nvSpPr>
        <p:spPr>
          <a:xfrm>
            <a:off x="346327" y="1312863"/>
            <a:ext cx="8673848" cy="3190707"/>
          </a:xfrm>
        </p:spPr>
        <p:txBody>
          <a:bodyPr/>
          <a:lstStyle/>
          <a:p>
            <a:pPr eaLnBrk="1" hangingPunct="1"/>
            <a:r>
              <a:rPr lang="en-US" dirty="0"/>
              <a:t>Extensibility</a:t>
            </a:r>
          </a:p>
          <a:p>
            <a:pPr eaLnBrk="1" hangingPunct="1"/>
            <a:endParaRPr lang="en-US" dirty="0"/>
          </a:p>
          <a:p>
            <a:pPr eaLnBrk="1" hangingPunct="1"/>
            <a:r>
              <a:rPr lang="en-US" dirty="0"/>
              <a:t>Security </a:t>
            </a:r>
          </a:p>
          <a:p>
            <a:pPr eaLnBrk="1" hangingPunct="1"/>
            <a:endParaRPr lang="en-US" dirty="0"/>
          </a:p>
          <a:p>
            <a:pPr eaLnBrk="1" hangingPunct="1"/>
            <a:r>
              <a:rPr lang="en-US" dirty="0" smtClean="0"/>
              <a:t>Performance</a:t>
            </a:r>
          </a:p>
          <a:p>
            <a:pPr lvl="1" eaLnBrk="1" hangingPunct="1"/>
            <a:endParaRPr lang="en-US" dirty="0" smtClean="0"/>
          </a:p>
          <a:p>
            <a:pPr eaLnBrk="1" hangingPunct="1"/>
            <a:endParaRPr lang="en-US" dirty="0"/>
          </a:p>
        </p:txBody>
      </p:sp>
      <p:sp>
        <p:nvSpPr>
          <p:cNvPr id="7" name="Text Box 6"/>
          <p:cNvSpPr txBox="1">
            <a:spLocks noChangeArrowheads="1"/>
          </p:cNvSpPr>
          <p:nvPr/>
        </p:nvSpPr>
        <p:spPr bwMode="auto">
          <a:xfrm>
            <a:off x="5308835" y="4032706"/>
            <a:ext cx="3647160" cy="307777"/>
          </a:xfrm>
          <a:prstGeom prst="rect">
            <a:avLst/>
          </a:prstGeom>
          <a:noFill/>
          <a:ln w="9525">
            <a:noFill/>
            <a:miter lim="800000"/>
            <a:headEnd/>
            <a:tailEnd/>
          </a:ln>
        </p:spPr>
        <p:txBody>
          <a:bodyPr wrap="none">
            <a:prstTxWarp prst="textNoShape">
              <a:avLst/>
            </a:prstTxWarp>
            <a:spAutoFit/>
          </a:bodyPr>
          <a:lstStyle/>
          <a:p>
            <a:r>
              <a:rPr lang="en-US" sz="1400" dirty="0">
                <a:latin typeface="Helvetica Neue Light"/>
                <a:cs typeface="Helvetica Neue Light"/>
              </a:rPr>
              <a:t>From Stefan Savage’s SOSP 95 presentation</a:t>
            </a:r>
          </a:p>
        </p:txBody>
      </p:sp>
      <p:graphicFrame>
        <p:nvGraphicFramePr>
          <p:cNvPr id="9" name="Object 4"/>
          <p:cNvGraphicFramePr>
            <a:graphicFrameLocks noChangeAspect="1"/>
          </p:cNvGraphicFramePr>
          <p:nvPr>
            <p:extLst>
              <p:ext uri="{D42A27DB-BD31-4B8C-83A1-F6EECF244321}">
                <p14:modId xmlns:p14="http://schemas.microsoft.com/office/powerpoint/2010/main" val="130740640"/>
              </p:ext>
            </p:extLst>
          </p:nvPr>
        </p:nvGraphicFramePr>
        <p:xfrm>
          <a:off x="3655676" y="97442"/>
          <a:ext cx="5014930" cy="3957638"/>
        </p:xfrm>
        <a:graphic>
          <a:graphicData uri="http://schemas.openxmlformats.org/presentationml/2006/ole">
            <mc:AlternateContent xmlns:mc="http://schemas.openxmlformats.org/markup-compatibility/2006">
              <mc:Choice xmlns:v="urn:schemas-microsoft-com:vml" Requires="v">
                <p:oleObj spid="_x0000_s4134" name="Bitmap Image" r:id="rId4" imgW="6125430" imgH="4495238" progId="Paint.Picture">
                  <p:embed/>
                </p:oleObj>
              </mc:Choice>
              <mc:Fallback>
                <p:oleObj name="Bitmap Image" r:id="rId4" imgW="6125430" imgH="44952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5676" y="97442"/>
                        <a:ext cx="5014930" cy="3957638"/>
                      </a:xfrm>
                      <a:prstGeom prst="rect">
                        <a:avLst/>
                      </a:prstGeom>
                      <a:noFill/>
                      <a:ln>
                        <a:noFill/>
                      </a:ln>
                      <a:effectLst/>
                    </p:spPr>
                  </p:pic>
                </p:oleObj>
              </mc:Fallback>
            </mc:AlternateContent>
          </a:graphicData>
        </a:graphic>
      </p:graphicFrame>
      <p:sp>
        <p:nvSpPr>
          <p:cNvPr id="2" name="Rectangle 1"/>
          <p:cNvSpPr/>
          <p:nvPr/>
        </p:nvSpPr>
        <p:spPr>
          <a:xfrm>
            <a:off x="0" y="4388094"/>
            <a:ext cx="9144000" cy="75540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lang="en-US" sz="3200" dirty="0">
                <a:latin typeface="Helvetica Neue Light"/>
                <a:cs typeface="Helvetica Neue Light"/>
              </a:rPr>
              <a:t>Can we have all 3 </a:t>
            </a:r>
            <a:r>
              <a:rPr lang="en-US" sz="3200" dirty="0" smtClean="0">
                <a:latin typeface="Helvetica Neue Light"/>
                <a:cs typeface="Helvetica Neue Light"/>
              </a:rPr>
              <a:t>in </a:t>
            </a:r>
            <a:r>
              <a:rPr lang="en-US" sz="3200" dirty="0">
                <a:latin typeface="Helvetica Neue Light"/>
                <a:cs typeface="Helvetica Neue Light"/>
              </a:rPr>
              <a:t>a single OS</a:t>
            </a:r>
            <a:r>
              <a:rPr lang="en-US" sz="3200" dirty="0" smtClean="0">
                <a:latin typeface="Helvetica Neue Light"/>
                <a:cs typeface="Helvetica Neue Light"/>
              </a:rPr>
              <a:t>?</a:t>
            </a:r>
            <a:endParaRPr lang="en-US" sz="3200" dirty="0">
              <a:latin typeface="Helvetica Neue Light"/>
              <a:cs typeface="Helvetica Neue Light"/>
            </a:endParaRPr>
          </a:p>
        </p:txBody>
      </p:sp>
    </p:spTree>
    <p:extLst>
      <p:ext uri="{BB962C8B-B14F-4D97-AF65-F5344CB8AC3E}">
        <p14:creationId xmlns:p14="http://schemas.microsoft.com/office/powerpoint/2010/main" val="3068010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“Fixed” Interfaces</a:t>
            </a:r>
            <a:endParaRPr lang="en-US" dirty="0"/>
          </a:p>
        </p:txBody>
      </p:sp>
      <p:sp>
        <p:nvSpPr>
          <p:cNvPr id="3" name="Content Placeholder 2"/>
          <p:cNvSpPr>
            <a:spLocks noGrp="1"/>
          </p:cNvSpPr>
          <p:nvPr>
            <p:ph idx="1"/>
          </p:nvPr>
        </p:nvSpPr>
        <p:spPr>
          <a:xfrm>
            <a:off x="169862" y="1097023"/>
            <a:ext cx="8974137" cy="3868451"/>
          </a:xfrm>
        </p:spPr>
        <p:txBody>
          <a:bodyPr/>
          <a:lstStyle/>
          <a:p>
            <a:r>
              <a:rPr lang="en-US" dirty="0" smtClean="0"/>
              <a:t>Both papers identify “fixed interfaces” provided by existing </a:t>
            </a:r>
            <a:r>
              <a:rPr lang="en-US" dirty="0" err="1" smtClean="0"/>
              <a:t>OSes</a:t>
            </a:r>
            <a:r>
              <a:rPr lang="en-US" dirty="0" smtClean="0"/>
              <a:t> as main challenge</a:t>
            </a:r>
          </a:p>
          <a:p>
            <a:pPr lvl="1"/>
            <a:r>
              <a:rPr lang="en-US" dirty="0" smtClean="0"/>
              <a:t>Fixed interfaces provide protection but hurt performance and functionality</a:t>
            </a:r>
          </a:p>
          <a:p>
            <a:pPr lvl="4"/>
            <a:endParaRPr lang="en-US" dirty="0"/>
          </a:p>
          <a:p>
            <a:r>
              <a:rPr lang="en-US" dirty="0" err="1" smtClean="0"/>
              <a:t>Exokernel</a:t>
            </a:r>
            <a:r>
              <a:rPr lang="en-US" dirty="0" smtClean="0"/>
              <a:t>:</a:t>
            </a:r>
          </a:p>
          <a:p>
            <a:pPr lvl="1"/>
            <a:r>
              <a:rPr lang="en-US" dirty="0" smtClean="0"/>
              <a:t>“</a:t>
            </a:r>
            <a:r>
              <a:rPr lang="en-US" i="1" dirty="0"/>
              <a:t>Fixed high-level abstractions hurt application performance </a:t>
            </a:r>
            <a:r>
              <a:rPr lang="en-US" i="1" dirty="0" smtClean="0"/>
              <a:t>because there </a:t>
            </a:r>
            <a:r>
              <a:rPr lang="en-US" i="1" dirty="0"/>
              <a:t>is no single way to abstract physical resources or </a:t>
            </a:r>
            <a:r>
              <a:rPr lang="en-US" i="1" dirty="0" smtClean="0"/>
              <a:t>to implement </a:t>
            </a:r>
            <a:r>
              <a:rPr lang="en-US" i="1" dirty="0"/>
              <a:t>an abstraction that is best for all applications</a:t>
            </a:r>
            <a:r>
              <a:rPr lang="en-US" i="1" dirty="0" smtClean="0"/>
              <a:t>.</a:t>
            </a:r>
            <a:r>
              <a:rPr lang="en-US" dirty="0" smtClean="0"/>
              <a:t>”</a:t>
            </a:r>
          </a:p>
          <a:p>
            <a:pPr lvl="1"/>
            <a:r>
              <a:rPr lang="en-US" dirty="0" smtClean="0"/>
              <a:t>“</a:t>
            </a:r>
            <a:r>
              <a:rPr lang="en-US" i="1" dirty="0"/>
              <a:t>Fixed high-level abstractions limit the functionality of applications</a:t>
            </a:r>
            <a:r>
              <a:rPr lang="en-US" i="1" dirty="0" smtClean="0"/>
              <a:t>, because </a:t>
            </a:r>
            <a:r>
              <a:rPr lang="en-US" i="1" dirty="0"/>
              <a:t>they are the only available interface between </a:t>
            </a:r>
            <a:r>
              <a:rPr lang="en-US" i="1" dirty="0" smtClean="0"/>
              <a:t>applications and </a:t>
            </a:r>
            <a:r>
              <a:rPr lang="en-US" i="1" dirty="0"/>
              <a:t>hardware resources</a:t>
            </a:r>
            <a:r>
              <a:rPr lang="en-US" dirty="0" smtClean="0"/>
              <a:t>”</a:t>
            </a:r>
          </a:p>
          <a:p>
            <a:endParaRPr lang="en-US" dirty="0"/>
          </a:p>
          <a:p>
            <a:endParaRPr lang="en-US" dirty="0"/>
          </a:p>
        </p:txBody>
      </p:sp>
    </p:spTree>
    <p:extLst>
      <p:ext uri="{BB962C8B-B14F-4D97-AF65-F5344CB8AC3E}">
        <p14:creationId xmlns:p14="http://schemas.microsoft.com/office/powerpoint/2010/main" val="42542679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“Fixed” Interfaces</a:t>
            </a:r>
            <a:endParaRPr lang="en-US" dirty="0"/>
          </a:p>
        </p:txBody>
      </p:sp>
      <p:sp>
        <p:nvSpPr>
          <p:cNvPr id="3" name="Content Placeholder 2"/>
          <p:cNvSpPr>
            <a:spLocks noGrp="1"/>
          </p:cNvSpPr>
          <p:nvPr>
            <p:ph idx="1"/>
          </p:nvPr>
        </p:nvSpPr>
        <p:spPr>
          <a:xfrm>
            <a:off x="169862" y="1097023"/>
            <a:ext cx="8974137" cy="3868451"/>
          </a:xfrm>
        </p:spPr>
        <p:txBody>
          <a:bodyPr/>
          <a:lstStyle/>
          <a:p>
            <a:r>
              <a:rPr lang="en-US" dirty="0" smtClean="0"/>
              <a:t>Both papers identify “fixed interfaces” provided by existing </a:t>
            </a:r>
            <a:r>
              <a:rPr lang="en-US" dirty="0" err="1" smtClean="0"/>
              <a:t>OSes</a:t>
            </a:r>
            <a:r>
              <a:rPr lang="en-US" dirty="0" smtClean="0"/>
              <a:t> as main challenge</a:t>
            </a:r>
          </a:p>
          <a:p>
            <a:pPr lvl="1"/>
            <a:r>
              <a:rPr lang="en-US" dirty="0" smtClean="0"/>
              <a:t>Fixed interfaces provide protection but hurt performance and functionality</a:t>
            </a:r>
          </a:p>
          <a:p>
            <a:pPr lvl="4"/>
            <a:endParaRPr lang="en-US" dirty="0"/>
          </a:p>
          <a:p>
            <a:r>
              <a:rPr lang="en-US" dirty="0" smtClean="0"/>
              <a:t>SPIN:</a:t>
            </a:r>
            <a:endParaRPr lang="en-US" dirty="0" smtClean="0"/>
          </a:p>
          <a:p>
            <a:pPr lvl="1"/>
            <a:r>
              <a:rPr lang="en-US" dirty="0" smtClean="0"/>
              <a:t>“</a:t>
            </a:r>
            <a:r>
              <a:rPr lang="en-US" i="1" dirty="0"/>
              <a:t>Existing operating systems provide fixed interfaces and implementations to system services and resources. This makes them inappropriate for applications whose resource demands and usage patterns are poorly matched by the services provided</a:t>
            </a:r>
            <a:r>
              <a:rPr lang="en-US" i="1" dirty="0" smtClean="0"/>
              <a:t>.</a:t>
            </a:r>
            <a:r>
              <a:rPr lang="en-US" dirty="0" smtClean="0"/>
              <a:t>”</a:t>
            </a:r>
            <a:endParaRPr lang="en-US" dirty="0"/>
          </a:p>
        </p:txBody>
      </p:sp>
    </p:spTree>
    <p:extLst>
      <p:ext uri="{BB962C8B-B14F-4D97-AF65-F5344CB8AC3E}">
        <p14:creationId xmlns:p14="http://schemas.microsoft.com/office/powerpoint/2010/main" val="5001144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smtClean="0"/>
              <a:t>Problems in existing </a:t>
            </a:r>
            <a:r>
              <a:rPr lang="en-US" dirty="0" err="1" smtClean="0"/>
              <a:t>OSes</a:t>
            </a:r>
            <a:endParaRPr lang="en-US" dirty="0"/>
          </a:p>
        </p:txBody>
      </p:sp>
      <p:sp>
        <p:nvSpPr>
          <p:cNvPr id="10244" name="Rectangle 3"/>
          <p:cNvSpPr>
            <a:spLocks noGrp="1" noChangeArrowheads="1"/>
          </p:cNvSpPr>
          <p:nvPr>
            <p:ph type="body" idx="1"/>
          </p:nvPr>
        </p:nvSpPr>
        <p:spPr>
          <a:xfrm>
            <a:off x="304800" y="1000793"/>
            <a:ext cx="9144000" cy="3593830"/>
          </a:xfrm>
        </p:spPr>
        <p:txBody>
          <a:bodyPr/>
          <a:lstStyle/>
          <a:p>
            <a:pPr eaLnBrk="1" hangingPunct="1"/>
            <a:r>
              <a:rPr lang="en-US" dirty="0"/>
              <a:t>Extensibility</a:t>
            </a:r>
          </a:p>
          <a:p>
            <a:pPr lvl="1" eaLnBrk="1" hangingPunct="1"/>
            <a:r>
              <a:rPr lang="en-US" dirty="0"/>
              <a:t>Abstractions overly general</a:t>
            </a:r>
          </a:p>
          <a:p>
            <a:pPr lvl="1" eaLnBrk="1" hangingPunct="1"/>
            <a:r>
              <a:rPr lang="en-US" dirty="0"/>
              <a:t>Apps cannot dictate management</a:t>
            </a:r>
          </a:p>
          <a:p>
            <a:pPr lvl="1" eaLnBrk="1" hangingPunct="1"/>
            <a:r>
              <a:rPr lang="en-US" dirty="0"/>
              <a:t>Implementations are fixed</a:t>
            </a:r>
          </a:p>
          <a:p>
            <a:pPr eaLnBrk="1" hangingPunct="1"/>
            <a:r>
              <a:rPr lang="en-US" dirty="0"/>
              <a:t>Performance</a:t>
            </a:r>
          </a:p>
          <a:p>
            <a:pPr lvl="1" eaLnBrk="1" hangingPunct="1"/>
            <a:r>
              <a:rPr lang="en-US" dirty="0" smtClean="0"/>
              <a:t>Context switching expensive</a:t>
            </a:r>
            <a:endParaRPr lang="en-US" dirty="0"/>
          </a:p>
          <a:p>
            <a:pPr lvl="1" eaLnBrk="1" hangingPunct="1"/>
            <a:r>
              <a:rPr lang="en-US" dirty="0"/>
              <a:t>Generalizations and hiding information affect performance</a:t>
            </a:r>
          </a:p>
          <a:p>
            <a:pPr eaLnBrk="1" hangingPunct="1"/>
            <a:r>
              <a:rPr lang="en-US" dirty="0"/>
              <a:t>Protection and Management offered with loss in Extensibility and Performance</a:t>
            </a:r>
          </a:p>
        </p:txBody>
      </p:sp>
    </p:spTree>
    <p:extLst>
      <p:ext uri="{BB962C8B-B14F-4D97-AF65-F5344CB8AC3E}">
        <p14:creationId xmlns:p14="http://schemas.microsoft.com/office/powerpoint/2010/main" val="17550189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Symptoms</a:t>
            </a:r>
            <a:endParaRPr lang="en-US" dirty="0"/>
          </a:p>
        </p:txBody>
      </p:sp>
      <p:sp>
        <p:nvSpPr>
          <p:cNvPr id="3" name="Content Placeholder 2"/>
          <p:cNvSpPr>
            <a:spLocks noGrp="1"/>
          </p:cNvSpPr>
          <p:nvPr>
            <p:ph idx="1"/>
          </p:nvPr>
        </p:nvSpPr>
        <p:spPr/>
        <p:txBody>
          <a:bodyPr/>
          <a:lstStyle/>
          <a:p>
            <a:r>
              <a:rPr lang="en-US" dirty="0" smtClean="0"/>
              <a:t>Very few of innovations making into commercial </a:t>
            </a:r>
            <a:r>
              <a:rPr lang="en-US" dirty="0" err="1" smtClean="0"/>
              <a:t>OSes</a:t>
            </a:r>
            <a:endParaRPr lang="en-US" dirty="0" smtClean="0"/>
          </a:p>
          <a:p>
            <a:pPr lvl="1"/>
            <a:r>
              <a:rPr lang="en-US" dirty="0" smtClean="0"/>
              <a:t>E.g., scheduler activations, efficient IPC, new virtual memory policies, </a:t>
            </a:r>
            <a:r>
              <a:rPr lang="is-IS" dirty="0" smtClean="0"/>
              <a:t>…</a:t>
            </a:r>
            <a:endParaRPr lang="en-US" dirty="0" smtClean="0"/>
          </a:p>
          <a:p>
            <a:pPr lvl="1"/>
            <a:endParaRPr lang="en-US" dirty="0"/>
          </a:p>
          <a:p>
            <a:r>
              <a:rPr lang="en-US" dirty="0" smtClean="0"/>
              <a:t>Applications struggling to get better performances</a:t>
            </a:r>
          </a:p>
          <a:p>
            <a:pPr lvl="1"/>
            <a:r>
              <a:rPr lang="en-US" dirty="0" smtClean="0"/>
              <a:t>The knew better how to manage resources, and the OS was “standing” in the ways</a:t>
            </a:r>
          </a:p>
          <a:p>
            <a:endParaRPr lang="en-US" dirty="0"/>
          </a:p>
        </p:txBody>
      </p:sp>
    </p:spTree>
    <p:extLst>
      <p:ext uri="{BB962C8B-B14F-4D97-AF65-F5344CB8AC3E}">
        <p14:creationId xmlns:p14="http://schemas.microsoft.com/office/powerpoint/2010/main" val="27749595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B_deck_16x9_example">
  <a:themeElements>
    <a:clrScheme name="Custom 3">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EC541B"/>
      </a:hlink>
      <a:folHlink>
        <a:srgbClr val="75527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DB_deck_16x9_example.potx</Template>
  <TotalTime>33136</TotalTime>
  <Words>1548</Words>
  <Application>Microsoft Macintosh PowerPoint</Application>
  <PresentationFormat>On-screen Show (16:9)</PresentationFormat>
  <Paragraphs>286</Paragraphs>
  <Slides>32</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DB_deck_16x9_example</vt:lpstr>
      <vt:lpstr>Excel.Chart.8</vt:lpstr>
      <vt:lpstr>Bitmap Image</vt:lpstr>
      <vt:lpstr>Extensible OSes Exokernel and SPIN  (Lecture 9, cs262a) </vt:lpstr>
      <vt:lpstr>Today’s Papers</vt:lpstr>
      <vt:lpstr>Traditional OS services – Management and Protection</vt:lpstr>
      <vt:lpstr>Context for These Papers (1990s)</vt:lpstr>
      <vt:lpstr>Challenges</vt:lpstr>
      <vt:lpstr>Challenge: “Fixed” Interfaces</vt:lpstr>
      <vt:lpstr>Challenge: “Fixed” Interfaces</vt:lpstr>
      <vt:lpstr>Problems in existing OSes</vt:lpstr>
      <vt:lpstr>Symptoms</vt:lpstr>
      <vt:lpstr>Examples Illustrating the need for App Control</vt:lpstr>
      <vt:lpstr>Two Papers, Two Approaches</vt:lpstr>
      <vt:lpstr>Exokernel</vt:lpstr>
      <vt:lpstr>OS Component Layout</vt:lpstr>
      <vt:lpstr>Exokernel Main Ideas</vt:lpstr>
      <vt:lpstr>Lib OS and the Exokernel</vt:lpstr>
      <vt:lpstr>Exokernel design</vt:lpstr>
      <vt:lpstr>Exokernel design</vt:lpstr>
      <vt:lpstr>Example: Memory</vt:lpstr>
      <vt:lpstr>Example: Processor Sharing</vt:lpstr>
      <vt:lpstr>Example: Network</vt:lpstr>
      <vt:lpstr>SPIN</vt:lpstr>
      <vt:lpstr>SPIN</vt:lpstr>
      <vt:lpstr>SPIN structure</vt:lpstr>
      <vt:lpstr>SPIN Main Ideas</vt:lpstr>
      <vt:lpstr>Language: Modula 3</vt:lpstr>
      <vt:lpstr>SPIN design</vt:lpstr>
      <vt:lpstr>Events and Handler</vt:lpstr>
      <vt:lpstr>Example: Memory</vt:lpstr>
      <vt:lpstr>Example: Processor Sharing</vt:lpstr>
      <vt:lpstr>Example: Network Stack</vt:lpstr>
      <vt:lpstr>SPIN vs Exokernel</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 d'Orito</dc:creator>
  <cp:lastModifiedBy>Ion Stoica</cp:lastModifiedBy>
  <cp:revision>1666</cp:revision>
  <cp:lastPrinted>2016-09-26T22:07:19Z</cp:lastPrinted>
  <dcterms:created xsi:type="dcterms:W3CDTF">2015-02-13T19:56:21Z</dcterms:created>
  <dcterms:modified xsi:type="dcterms:W3CDTF">2016-09-26T22:12:03Z</dcterms:modified>
</cp:coreProperties>
</file>