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2" r:id="rId2"/>
  </p:sldMasterIdLst>
  <p:notesMasterIdLst>
    <p:notesMasterId r:id="rId33"/>
  </p:notesMasterIdLst>
  <p:handoutMasterIdLst>
    <p:handoutMasterId r:id="rId34"/>
  </p:handoutMasterIdLst>
  <p:sldIdLst>
    <p:sldId id="935" r:id="rId3"/>
    <p:sldId id="969" r:id="rId4"/>
    <p:sldId id="968" r:id="rId5"/>
    <p:sldId id="971" r:id="rId6"/>
    <p:sldId id="973" r:id="rId7"/>
    <p:sldId id="978" r:id="rId8"/>
    <p:sldId id="979" r:id="rId9"/>
    <p:sldId id="980" r:id="rId10"/>
    <p:sldId id="947" r:id="rId11"/>
    <p:sldId id="983" r:id="rId12"/>
    <p:sldId id="982" r:id="rId13"/>
    <p:sldId id="984" r:id="rId14"/>
    <p:sldId id="985" r:id="rId15"/>
    <p:sldId id="1004" r:id="rId16"/>
    <p:sldId id="987" r:id="rId17"/>
    <p:sldId id="988" r:id="rId18"/>
    <p:sldId id="989" r:id="rId19"/>
    <p:sldId id="990" r:id="rId20"/>
    <p:sldId id="1008" r:id="rId21"/>
    <p:sldId id="992" r:id="rId22"/>
    <p:sldId id="993" r:id="rId23"/>
    <p:sldId id="994" r:id="rId24"/>
    <p:sldId id="995" r:id="rId25"/>
    <p:sldId id="998" r:id="rId26"/>
    <p:sldId id="1000" r:id="rId27"/>
    <p:sldId id="1002" r:id="rId28"/>
    <p:sldId id="1001" r:id="rId29"/>
    <p:sldId id="1007" r:id="rId30"/>
    <p:sldId id="1005" r:id="rId31"/>
    <p:sldId id="100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 autoAdjust="0"/>
    <p:restoredTop sz="93051" autoAdjust="0"/>
  </p:normalViewPr>
  <p:slideViewPr>
    <p:cSldViewPr snapToObjects="1">
      <p:cViewPr>
        <p:scale>
          <a:sx n="100" d="100"/>
          <a:sy n="100" d="100"/>
        </p:scale>
        <p:origin x="-896" y="216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E7C0F0-A33F-5E49-9932-C8B59CF6F427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1C8F5E-BD4E-5340-AFCD-35657A9FC726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C0D0AD-3ED4-794E-B116-3E9CBE6F8EB1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2D320D-2DBB-3C43-8E21-9F4F8CE7DA07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4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Source Sans Pro Light"/>
                <a:cs typeface="Source Sans Pro Light"/>
              </a:defRPr>
            </a:lvl1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08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808"/>
            <a:ext cx="8446168" cy="736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8"/>
            <a:ext cx="8471568" cy="4926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ids-logo-js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226" y="6174832"/>
            <a:ext cx="1999773" cy="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0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92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299" y="6492875"/>
            <a:ext cx="60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5600465-59C3-D74A-B522-3691C8400B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30" r:id="rId14"/>
    <p:sldLayoutId id="2147483840" r:id="rId1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7368" y="1097456"/>
            <a:ext cx="8419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7368" y="6310175"/>
            <a:ext cx="1371601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DD038E-B383-1B43-9BDA-9AC834EA1964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1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8382000" cy="2209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atin typeface="Helvetica Neue Light"/>
                <a:ea typeface="ＭＳ Ｐゴシック" charset="0"/>
                <a:cs typeface="Helvetica Neue Light"/>
              </a:rPr>
              <a:t>CS </a:t>
            </a:r>
            <a: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  <a:t>262a: Advanced Topics in Computer Systems</a:t>
            </a:r>
            <a:endParaRPr lang="en-US" sz="4400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0"/>
            <a:ext cx="8382000" cy="27432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Fall 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2016 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(MW </a:t>
            </a:r>
            <a:r>
              <a:rPr lang="en-US" sz="3200" dirty="0" smtClean="0">
                <a:ea typeface="ＭＳ Ｐゴシック" charset="0"/>
              </a:rPr>
              <a:t>10:3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0-12:00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en-US" sz="3200" b="1" dirty="0" smtClean="0">
                <a:latin typeface="Helvetica Neue Light"/>
                <a:ea typeface="ＭＳ Ｐゴシック" charset="0"/>
                <a:cs typeface="Helvetica Neue Light"/>
              </a:rPr>
              <a:t>306 Soda </a:t>
            </a:r>
            <a:r>
              <a:rPr lang="en-US" sz="3200" b="1" dirty="0">
                <a:latin typeface="Helvetica Neue Light"/>
                <a:ea typeface="ＭＳ Ｐゴシック" charset="0"/>
                <a:cs typeface="Helvetica Neue Light"/>
              </a:rPr>
              <a:t>Hall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)</a:t>
            </a:r>
          </a:p>
          <a:p>
            <a:pPr eaLnBrk="1" hangingPunct="1"/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Ion 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Stoica</a:t>
            </a:r>
            <a:endParaRPr lang="en-US" sz="3200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sz="2400" dirty="0">
                <a:ea typeface="ＭＳ Ｐゴシック" charset="0"/>
              </a:rPr>
              <a:t>(https://</a:t>
            </a:r>
            <a:r>
              <a:rPr lang="en-US" sz="2400" dirty="0" err="1">
                <a:ea typeface="ＭＳ Ｐゴシック" charset="0"/>
              </a:rPr>
              <a:t>amplab.github.io</a:t>
            </a:r>
            <a:r>
              <a:rPr lang="en-US" sz="2400" dirty="0">
                <a:ea typeface="ＭＳ Ｐゴシック" charset="0"/>
              </a:rPr>
              <a:t>/cs262a-fall2016/)</a:t>
            </a:r>
            <a:endParaRPr lang="en-US" sz="2400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54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Many </a:t>
            </a:r>
            <a:r>
              <a:rPr lang="en-US" dirty="0">
                <a:ea typeface="ＭＳ Ｐゴシック" charset="0"/>
              </a:rPr>
              <a:t>papers: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Very compelling abstraction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Many hard challenges, so many researchers worked on it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Today 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VMs everywhere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Containers (e.g., </a:t>
            </a:r>
            <a:r>
              <a:rPr lang="en-US" dirty="0" err="1" smtClean="0">
                <a:ea typeface="ＭＳ Ｐゴシック" charset="0"/>
              </a:rPr>
              <a:t>docker</a:t>
            </a:r>
            <a:r>
              <a:rPr lang="en-US" dirty="0" smtClean="0">
                <a:ea typeface="ＭＳ Ｐゴシック" charset="0"/>
              </a:rPr>
              <a:t>) take this concept to the next level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succeed?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D37A102-543A-8C47-926E-A3420B3DA644}" type="slidenum">
              <a:rPr lang="en-US" sz="1000" b="0">
                <a:latin typeface="Arial" charset="0"/>
              </a:rPr>
              <a:pPr eaLnBrk="1" hangingPunct="1"/>
              <a:t>13</a:t>
            </a:fld>
            <a:endParaRPr lang="en-US" sz="1000" b="0"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>
                <a:latin typeface="Helvetica Neue Light"/>
                <a:ea typeface="ＭＳ Ｐゴシック" charset="0"/>
                <a:cs typeface="Helvetica Neue Light"/>
              </a:rPr>
              <a:t>What are Hard/Fundamental Tradeoffs?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Brewer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CAP conjecture: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Consistency, Availability, Partition-tolerance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, you can have only </a:t>
            </a:r>
            <a:r>
              <a:rPr lang="en-US" altLang="ja-JP" dirty="0" smtClean="0">
                <a:ea typeface="ＭＳ Ｐゴシック" charset="0"/>
              </a:rPr>
              <a:t>2/3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in a distributed 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system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radeoff between latency and throughput for arbitrary updates in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Batch request to increase throughput, but hurts latency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189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BFA9AA-3F59-384D-8B8F-21CE9A55DE1C}" type="slidenum">
              <a:rPr lang="en-US" sz="1000" b="0">
                <a:latin typeface="Arial" charset="0"/>
              </a:rPr>
              <a:pPr eaLnBrk="1" hangingPunct="1"/>
              <a:t>14</a:t>
            </a:fld>
            <a:endParaRPr lang="en-US" sz="1000" b="0"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/>
                <a:ea typeface="ＭＳ Ｐゴシック" charset="0"/>
                <a:cs typeface="Helvetica Neue Light"/>
              </a:rPr>
              <a:t>Grading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Project: 60%</a:t>
            </a:r>
          </a:p>
          <a:p>
            <a:pPr eaLnBrk="1" hangingPunct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Midterm: 15%</a:t>
            </a:r>
          </a:p>
          <a:p>
            <a:pPr eaLnBrk="1" hangingPunct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Class participation: </a:t>
            </a:r>
            <a:r>
              <a:rPr lang="en-US" dirty="0" smtClean="0">
                <a:ea typeface="ＭＳ Ｐゴシック" charset="0"/>
              </a:rPr>
              <a:t>2</a:t>
            </a:r>
            <a:r>
              <a:rPr lang="en-US" dirty="0">
                <a:ea typeface="ＭＳ Ｐゴシック" charset="0"/>
              </a:rPr>
              <a:t>5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%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8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xciting times in systems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Moore’s law ending </a:t>
            </a:r>
            <a:r>
              <a:rPr lang="en-US" dirty="0" smtClean="0">
                <a:sym typeface="Wingdings"/>
              </a:rPr>
              <a:t> many challenges</a:t>
            </a:r>
            <a:endParaRPr lang="en-US" dirty="0" smtClean="0"/>
          </a:p>
          <a:p>
            <a:r>
              <a:rPr lang="en-US" dirty="0" smtClean="0"/>
              <a:t>Many-cores machines</a:t>
            </a:r>
          </a:p>
          <a:p>
            <a:pPr lvl="1"/>
            <a:r>
              <a:rPr lang="en-US" dirty="0" smtClean="0"/>
              <a:t>Amazon’s X1 instances: 120 </a:t>
            </a:r>
            <a:r>
              <a:rPr lang="en-US" dirty="0" err="1" smtClean="0"/>
              <a:t>vcores</a:t>
            </a:r>
            <a:r>
              <a:rPr lang="en-US" dirty="0" smtClean="0"/>
              <a:t> and 2TB RAM</a:t>
            </a:r>
          </a:p>
          <a:p>
            <a:r>
              <a:rPr lang="en-US" dirty="0" smtClean="0"/>
              <a:t>Large scale distributed systems maturing, but many challenges remain</a:t>
            </a:r>
          </a:p>
          <a:p>
            <a:r>
              <a:rPr lang="en-US" dirty="0" smtClean="0"/>
              <a:t>Specialized hardware: FPGAs, GPUs, ASICs</a:t>
            </a:r>
          </a:p>
          <a:p>
            <a:r>
              <a:rPr lang="en-US" dirty="0" smtClean="0"/>
              <a:t>New memory technologies: 3D </a:t>
            </a:r>
            <a:r>
              <a:rPr lang="en-US" dirty="0" err="1" smtClean="0"/>
              <a:t>XPoint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6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complexity – Computation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41400" y="19812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Software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295400" y="2523067"/>
            <a:ext cx="546100" cy="999067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62353"/>
            <a:ext cx="858232" cy="70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6501" y="4191000"/>
            <a:ext cx="644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CPU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5700" y="20828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Software</a:t>
            </a:r>
            <a:endParaRPr lang="en-US" sz="2000" dirty="0">
              <a:latin typeface="Source Sans Pro"/>
              <a:cs typeface="Source Sans Pr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0700" y="3308811"/>
            <a:ext cx="1409700" cy="95838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886201" y="2641981"/>
            <a:ext cx="1224067" cy="1990572"/>
            <a:chOff x="3886200" y="1981486"/>
            <a:chExt cx="1224067" cy="1671396"/>
          </a:xfrm>
        </p:grpSpPr>
        <p:pic>
          <p:nvPicPr>
            <p:cNvPr id="10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761145"/>
              <a:ext cx="858232" cy="58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00500" y="3352800"/>
              <a:ext cx="6442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CPU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2301247">
              <a:off x="4564167" y="1981486"/>
              <a:ext cx="546100" cy="80592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02201" y="2656533"/>
            <a:ext cx="2983503" cy="2129310"/>
            <a:chOff x="4902200" y="1992400"/>
            <a:chExt cx="2983503" cy="16985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2200" y="2665004"/>
              <a:ext cx="1016000" cy="75129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054600" y="3352800"/>
              <a:ext cx="6560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ource Sans Pro"/>
                  <a:cs typeface="Source Sans Pro"/>
                </a:rPr>
                <a:t>G</a:t>
              </a:r>
              <a:r>
                <a:rPr lang="en-US" sz="2000" dirty="0" smtClean="0">
                  <a:latin typeface="Source Sans Pro"/>
                  <a:cs typeface="Source Sans Pro"/>
                </a:rPr>
                <a:t>PU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000" y="2451100"/>
              <a:ext cx="1117600" cy="1117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108700" y="3352800"/>
              <a:ext cx="7745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FPGA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900" y="3390900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ASIC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750103">
              <a:off x="5285122" y="2027147"/>
              <a:ext cx="383912" cy="7493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 rot="19633240">
              <a:off x="5903179" y="1992400"/>
              <a:ext cx="277694" cy="7493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8101529">
              <a:off x="6623085" y="1735938"/>
              <a:ext cx="228210" cy="1098303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87801" y="4495800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+</a:t>
            </a:r>
          </a:p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SGX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95600" y="2895600"/>
            <a:ext cx="660400" cy="643467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8567"/>
            <a:ext cx="8520599" cy="763599"/>
          </a:xfrm>
        </p:spPr>
        <p:txBody>
          <a:bodyPr/>
          <a:lstStyle/>
          <a:p>
            <a:r>
              <a:rPr lang="en-US" dirty="0" smtClean="0"/>
              <a:t>Increased complexity – Memory 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6551"/>
            <a:ext cx="858232" cy="6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5100" y="25992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L1/L2 cache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5100" y="3378199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L3 cache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" y="4190999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Main memory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5900" y="50884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NAND SSD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5900" y="59520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Fast HHD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9901" y="2582333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 ns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5301" y="336126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 ns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5301" y="4157133"/>
            <a:ext cx="254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~100 ns / ~80 GB/s / ~100GB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000" y="5105400"/>
            <a:ext cx="2564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~100 </a:t>
            </a:r>
            <a:r>
              <a:rPr lang="en-US" sz="1600" dirty="0" err="1" smtClean="0">
                <a:latin typeface="Source Sans Pro"/>
                <a:cs typeface="Source Sans Pro"/>
              </a:rPr>
              <a:t>usec</a:t>
            </a:r>
            <a:r>
              <a:rPr lang="en-US" sz="1600" dirty="0" smtClean="0">
                <a:latin typeface="Source Sans Pro"/>
                <a:cs typeface="Source Sans Pro"/>
              </a:rPr>
              <a:t> / ~10 GB/s / ~1 TB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8001" y="5969000"/>
            <a:ext cx="2747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 </a:t>
            </a:r>
            <a:r>
              <a:rPr lang="en-US" sz="1600" dirty="0" err="1">
                <a:latin typeface="Source Sans Pro"/>
                <a:cs typeface="Source Sans Pro"/>
              </a:rPr>
              <a:t>m</a:t>
            </a:r>
            <a:r>
              <a:rPr lang="en-US" sz="1600" dirty="0" err="1" smtClean="0">
                <a:latin typeface="Source Sans Pro"/>
                <a:cs typeface="Source Sans Pro"/>
              </a:rPr>
              <a:t>sec</a:t>
            </a:r>
            <a:r>
              <a:rPr lang="en-US" sz="1600" dirty="0" smtClean="0">
                <a:latin typeface="Source Sans Pro"/>
                <a:cs typeface="Source Sans Pro"/>
              </a:rPr>
              <a:t> / ~100 MB/s / ~10 TB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83700" y="407246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8801" y="10075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2015</a:t>
            </a:r>
            <a:endParaRPr lang="en-US" sz="2000" dirty="0">
              <a:latin typeface="Source Sans Pro"/>
              <a:cs typeface="Source Sans Pr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11701" y="990600"/>
            <a:ext cx="4467947" cy="5401733"/>
            <a:chOff x="4711700" y="850900"/>
            <a:chExt cx="4467947" cy="4051300"/>
          </a:xfrm>
        </p:grpSpPr>
        <p:sp>
          <p:nvSpPr>
            <p:cNvPr id="33" name="TextBox 32"/>
            <p:cNvSpPr txBox="1"/>
            <p:nvPr/>
          </p:nvSpPr>
          <p:spPr>
            <a:xfrm>
              <a:off x="6329844" y="4584700"/>
              <a:ext cx="2849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 </a:t>
              </a:r>
              <a:r>
                <a:rPr lang="en-US" sz="1600" dirty="0" err="1">
                  <a:latin typeface="Source Sans Pro"/>
                  <a:cs typeface="Source Sans Pro"/>
                </a:rPr>
                <a:t>m</a:t>
              </a:r>
              <a:r>
                <a:rPr lang="en-US" sz="1600" dirty="0" err="1" smtClean="0">
                  <a:latin typeface="Source Sans Pro"/>
                  <a:cs typeface="Source Sans Pro"/>
                </a:rPr>
                <a:t>sec</a:t>
              </a:r>
              <a:r>
                <a:rPr lang="en-US" sz="1600" dirty="0" smtClean="0">
                  <a:latin typeface="Source Sans Pro"/>
                  <a:cs typeface="Source Sans Pro"/>
                </a:rPr>
                <a:t> / ~100 MB/s / ~100 TB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600" y="1312863"/>
              <a:ext cx="858232" cy="458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ounded Rectangle 18"/>
            <p:cNvSpPr/>
            <p:nvPr/>
          </p:nvSpPr>
          <p:spPr>
            <a:xfrm>
              <a:off x="4711700" y="20574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L1/L2 cache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11700" y="25019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L3 cache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37100" y="33274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Main memory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62500" y="41529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NAND SSD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762500" y="45720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Fast HHD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91744" y="2044700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 ns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17144" y="248920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 ns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7144" y="3302000"/>
              <a:ext cx="2549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~100 ns / ~80 GB/s / ~100GB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9844" y="4165600"/>
              <a:ext cx="2666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~100 </a:t>
              </a:r>
              <a:r>
                <a:rPr lang="en-US" sz="1600" dirty="0" err="1" smtClean="0">
                  <a:latin typeface="Source Sans Pro"/>
                  <a:cs typeface="Source Sans Pro"/>
                </a:rPr>
                <a:t>usec</a:t>
              </a:r>
              <a:r>
                <a:rPr lang="en-US" sz="1600" dirty="0" smtClean="0">
                  <a:latin typeface="Source Sans Pro"/>
                  <a:cs typeface="Source Sans Pro"/>
                </a:rPr>
                <a:t> / ~10 GB/s / ~10 TB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24400" y="2908300"/>
              <a:ext cx="1549400" cy="3302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HBM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9844" y="2895600"/>
              <a:ext cx="2185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~10 ns / ~1TB/s / ~10GB</a:t>
              </a:r>
              <a:endParaRPr lang="en-US" sz="1600" dirty="0">
                <a:solidFill>
                  <a:srgbClr val="FF6600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49800" y="3733800"/>
              <a:ext cx="1549400" cy="3302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NVM </a:t>
              </a:r>
              <a:r>
                <a:rPr lang="en-US" sz="1500" dirty="0" smtClean="0">
                  <a:latin typeface="Source Sans Pro"/>
                  <a:cs typeface="Source Sans Pro"/>
                </a:rPr>
                <a:t>(3D </a:t>
              </a:r>
              <a:r>
                <a:rPr lang="en-US" sz="1500" dirty="0" err="1" smtClean="0">
                  <a:latin typeface="Source Sans Pro"/>
                  <a:cs typeface="Source Sans Pro"/>
                </a:rPr>
                <a:t>Xpoint</a:t>
              </a:r>
              <a:r>
                <a:rPr lang="en-US" sz="1500" dirty="0" smtClean="0">
                  <a:latin typeface="Source Sans Pro"/>
                  <a:cs typeface="Source Sans Pro"/>
                </a:rPr>
                <a:t>)</a:t>
              </a:r>
              <a:endParaRPr lang="en-US" sz="1500" dirty="0">
                <a:latin typeface="Source Sans Pro"/>
                <a:cs typeface="Source Sans Pro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5244" y="3721100"/>
              <a:ext cx="22779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~1 </a:t>
              </a:r>
              <a:r>
                <a:rPr lang="en-US" sz="1600" dirty="0" err="1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usec</a:t>
              </a:r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 / ~10GB/s / ~1TB</a:t>
              </a:r>
              <a:endParaRPr lang="en-US" sz="1600" dirty="0">
                <a:solidFill>
                  <a:srgbClr val="FF6600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850900"/>
              <a:ext cx="697627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2020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63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complexity – more and more choices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18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193040" y="1899206"/>
            <a:ext cx="2987040" cy="3511755"/>
            <a:chOff x="294640" y="1424404"/>
            <a:chExt cx="2987040" cy="2633816"/>
          </a:xfrm>
        </p:grpSpPr>
        <p:sp>
          <p:nvSpPr>
            <p:cNvPr id="8" name="TextBox 7"/>
            <p:cNvSpPr txBox="1"/>
            <p:nvPr/>
          </p:nvSpPr>
          <p:spPr>
            <a:xfrm>
              <a:off x="294640" y="3342640"/>
              <a:ext cx="2753360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Microsoft AZURE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440" y="1424404"/>
              <a:ext cx="268224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Basic tier: A0, A1, A2, A3, A4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Optimized Compute : D1, D2, D3, D4, D11, D12, D13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D1v2, D2v2, D3v2, D11v2,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Latest CPUs: G1, G2, G3, 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Network Optimized: A8, A9</a:t>
              </a:r>
              <a:endParaRPr lang="en-US" sz="1400" dirty="0">
                <a:latin typeface="Helvetica Neue Light"/>
                <a:cs typeface="Helvetica Neue Light"/>
              </a:endParaRP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Compute Intensive: A10, A11,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41041" y="1666240"/>
            <a:ext cx="5801359" cy="3693920"/>
            <a:chOff x="3342640" y="1249680"/>
            <a:chExt cx="5801359" cy="2770440"/>
          </a:xfrm>
        </p:grpSpPr>
        <p:sp>
          <p:nvSpPr>
            <p:cNvPr id="5" name="TextBox 4"/>
            <p:cNvSpPr txBox="1"/>
            <p:nvPr/>
          </p:nvSpPr>
          <p:spPr>
            <a:xfrm>
              <a:off x="3787141" y="3304540"/>
              <a:ext cx="1841499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Amazon EC2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79800" y="1462504"/>
              <a:ext cx="2712720" cy="136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t2.nano, t2.micro, t2.small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m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4.large, m4.xlarge, m4.2xlarge, m4.4xlarge, m3.medium, c4.large, c4.xlarge, c4.2xlarge,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c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3.large, c3.xlarge, c3.4xlarge,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r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3.large, r3.xlarge, r3.4xlarge,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i2.2xlarge, i2.4xlarge, d2.xlarge d2.2xlarge, d2.4xlarge,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342640" y="1249680"/>
              <a:ext cx="0" cy="2565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89040" y="1249680"/>
              <a:ext cx="0" cy="2565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57620" y="1385768"/>
              <a:ext cx="27863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n1-standard-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1, ns1-standard-2, ns1-standard-4, ns1-standard-8, ns1-standard-16, ns1highmem-2, ns1-highmem-4, ns1-highmem-8, n1-highcpu-2, n1-highcpu-4, n1-highcpu-8, n1-highcpu-16, n1-highcpu-32, f1-micro, g1-small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7620" y="3291840"/>
              <a:ext cx="2786379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Google Cloud Engine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57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832300" cy="1311633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dirty="0"/>
              <a:t>c</a:t>
            </a:r>
            <a:r>
              <a:rPr lang="en-US" dirty="0" smtClean="0"/>
              <a:t>omplexity – more and more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904999"/>
            <a:ext cx="8520599" cy="4186833"/>
          </a:xfrm>
        </p:spPr>
        <p:txBody>
          <a:bodyPr/>
          <a:lstStyle/>
          <a:p>
            <a:r>
              <a:rPr lang="en-US" dirty="0" smtClean="0"/>
              <a:t>Scale</a:t>
            </a:r>
          </a:p>
          <a:p>
            <a:endParaRPr lang="en-US" dirty="0" smtClean="0"/>
          </a:p>
          <a:p>
            <a:r>
              <a:rPr lang="en-US" dirty="0" smtClean="0"/>
              <a:t>Latency</a:t>
            </a:r>
          </a:p>
          <a:p>
            <a:endParaRPr lang="en-US" dirty="0"/>
          </a:p>
          <a:p>
            <a:r>
              <a:rPr lang="en-US" dirty="0" smtClean="0"/>
              <a:t>Accuracy </a:t>
            </a:r>
          </a:p>
          <a:p>
            <a:endParaRPr lang="en-US" dirty="0"/>
          </a:p>
          <a:p>
            <a:r>
              <a:rPr lang="en-US" dirty="0" smtClean="0"/>
              <a:t>Cost</a:t>
            </a:r>
          </a:p>
          <a:p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88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System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resources:</a:t>
            </a:r>
          </a:p>
          <a:p>
            <a:pPr lvl="1"/>
            <a:r>
              <a:rPr lang="en-US" dirty="0" smtClean="0"/>
              <a:t>Memory, CPU, storage</a:t>
            </a:r>
          </a:p>
          <a:p>
            <a:pPr lvl="1"/>
            <a:r>
              <a:rPr lang="en-US" dirty="0" smtClean="0"/>
              <a:t>Data (database systems)</a:t>
            </a:r>
          </a:p>
          <a:p>
            <a:r>
              <a:rPr lang="en-US" dirty="0" smtClean="0"/>
              <a:t>Provide abstractions to applications: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Processes, threads </a:t>
            </a:r>
          </a:p>
          <a:p>
            <a:pPr lvl="1"/>
            <a:r>
              <a:rPr lang="en-US" dirty="0" smtClean="0"/>
              <a:t>VM, containers</a:t>
            </a:r>
          </a:p>
          <a:p>
            <a:pPr lvl="1"/>
            <a:r>
              <a:rPr lang="en-US" dirty="0" smtClean="0"/>
              <a:t>Naming system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1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Time-sharing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Third major time-sharing operating system</a:t>
            </a:r>
          </a:p>
          <a:p>
            <a:endParaRPr lang="en-US" dirty="0"/>
          </a:p>
          <a:p>
            <a:r>
              <a:rPr lang="en-US" dirty="0" smtClean="0"/>
              <a:t>CTSS (Compatible Time-Sharing System):</a:t>
            </a:r>
          </a:p>
          <a:p>
            <a:pPr lvl="1"/>
            <a:r>
              <a:rPr lang="en-US" dirty="0" smtClean="0"/>
              <a:t>MIT, 1961</a:t>
            </a:r>
          </a:p>
          <a:p>
            <a:pPr marL="2286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Multics</a:t>
            </a:r>
            <a:r>
              <a:rPr lang="en-US" dirty="0" smtClean="0"/>
              <a:t> (</a:t>
            </a:r>
            <a:r>
              <a:rPr lang="en-US" dirty="0" err="1" smtClean="0"/>
              <a:t>MULTiplexed</a:t>
            </a:r>
            <a:r>
              <a:rPr lang="en-US" dirty="0" smtClean="0"/>
              <a:t> </a:t>
            </a:r>
            <a:r>
              <a:rPr lang="en-US" dirty="0"/>
              <a:t>Information and Computing </a:t>
            </a:r>
            <a:r>
              <a:rPr lang="en-US" dirty="0" smtClean="0"/>
              <a:t>System)</a:t>
            </a:r>
          </a:p>
          <a:p>
            <a:pPr lvl="1"/>
            <a:r>
              <a:rPr lang="en-US" dirty="0" smtClean="0"/>
              <a:t>MIT, 1969</a:t>
            </a:r>
          </a:p>
          <a:p>
            <a:endParaRPr lang="en-US" dirty="0"/>
          </a:p>
          <a:p>
            <a:r>
              <a:rPr lang="en-US" dirty="0" smtClean="0"/>
              <a:t>Unix stands for 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Systems (initially, spelled </a:t>
            </a:r>
            <a:r>
              <a:rPr lang="en-US" dirty="0" err="1" smtClean="0"/>
              <a:t>Unics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AT&amp;T, 1971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Multics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system syndrome (coined by Fred Brooks)</a:t>
            </a:r>
          </a:p>
          <a:p>
            <a:pPr lvl="1"/>
            <a:r>
              <a:rPr lang="en-US" dirty="0" smtClean="0"/>
              <a:t>Following a successful system, designers become over-ambitious </a:t>
            </a:r>
            <a:r>
              <a:rPr lang="en-US" dirty="0" smtClean="0">
                <a:sym typeface="Wingdings"/>
              </a:rPr>
              <a:t> complex system</a:t>
            </a:r>
          </a:p>
          <a:p>
            <a:pPr marL="228600" lvl="1" indent="0">
              <a:buNone/>
            </a:pPr>
            <a:endParaRPr lang="en-US" dirty="0" smtClean="0">
              <a:sym typeface="Wingdings"/>
            </a:endParaRP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“</a:t>
            </a:r>
            <a:r>
              <a:rPr lang="en-US" i="1" dirty="0"/>
              <a:t>If your project is the second system for most of your designers, then it will probably fail outright. If it doesn't fail, it will be bloated, inefficient, and </a:t>
            </a:r>
            <a:r>
              <a:rPr lang="en-US" i="1" dirty="0" smtClean="0"/>
              <a:t>icky” 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Unix a reaction to </a:t>
            </a:r>
            <a:r>
              <a:rPr lang="en-US" dirty="0" err="1" smtClean="0">
                <a:sym typeface="Wingdings"/>
              </a:rPr>
              <a:t>Multics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Uniplexed</a:t>
            </a:r>
            <a:r>
              <a:rPr lang="en-US" dirty="0" smtClean="0">
                <a:sym typeface="Wingdings"/>
              </a:rPr>
              <a:t> vs. Multiplexed ;-) </a:t>
            </a:r>
          </a:p>
          <a:p>
            <a:pPr lvl="1"/>
            <a:r>
              <a:rPr lang="en-US" dirty="0" smtClean="0">
                <a:sym typeface="Wingdings"/>
              </a:rPr>
              <a:t>Simple, small system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“Self-Supporting System”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your own system, i.e., “eating your own dog food” – a lesson more valuable than ever today</a:t>
            </a:r>
          </a:p>
          <a:p>
            <a:endParaRPr lang="en-US" dirty="0" smtClean="0"/>
          </a:p>
          <a:p>
            <a:r>
              <a:rPr lang="en-US" dirty="0" smtClean="0"/>
              <a:t>Users are best developers of a system as they are in the best position to know requirements</a:t>
            </a:r>
          </a:p>
          <a:p>
            <a:endParaRPr lang="en-US" dirty="0" smtClean="0"/>
          </a:p>
          <a:p>
            <a:r>
              <a:rPr lang="en-US" dirty="0" err="1" smtClean="0"/>
              <a:t>Dogfooding</a:t>
            </a:r>
            <a:r>
              <a:rPr lang="en-US" dirty="0" smtClean="0"/>
              <a:t> origin (unverified, but nice story!):</a:t>
            </a:r>
          </a:p>
          <a:p>
            <a:pPr lvl="1"/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err="1"/>
              <a:t>Kal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Pet </a:t>
            </a:r>
            <a:r>
              <a:rPr lang="en-US" dirty="0" smtClean="0"/>
              <a:t>Food would </a:t>
            </a:r>
            <a:r>
              <a:rPr lang="en-US" dirty="0"/>
              <a:t>eat a can of his dog food at shareholders' </a:t>
            </a:r>
            <a:r>
              <a:rPr lang="en-US" dirty="0" smtClean="0"/>
              <a:t>meetings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that time all Operating Systems were written in Assembly language</a:t>
            </a:r>
          </a:p>
          <a:p>
            <a:pPr lvl="1"/>
            <a:r>
              <a:rPr lang="en-US" dirty="0" smtClean="0"/>
              <a:t>Much easier to understand</a:t>
            </a:r>
          </a:p>
          <a:p>
            <a:pPr lvl="1"/>
            <a:r>
              <a:rPr lang="en-US" dirty="0" smtClean="0"/>
              <a:t>Faster to develop</a:t>
            </a:r>
          </a:p>
          <a:p>
            <a:pPr lvl="1"/>
            <a:r>
              <a:rPr lang="en-US" dirty="0" smtClean="0"/>
              <a:t>More portable (at that time there were many architectures)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33% increased in size deemed acceptable</a:t>
            </a:r>
          </a:p>
          <a:p>
            <a:endParaRPr lang="en-US" dirty="0"/>
          </a:p>
          <a:p>
            <a:r>
              <a:rPr lang="en-US" dirty="0" smtClean="0"/>
              <a:t>Unix played a big role in the rapid raise of C</a:t>
            </a:r>
          </a:p>
          <a:p>
            <a:pPr lvl="1"/>
            <a:r>
              <a:rPr lang="en-US" dirty="0" smtClean="0"/>
              <a:t>Designed by Dennis Ritchie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082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user-visible locks. Why?</a:t>
            </a:r>
          </a:p>
          <a:p>
            <a:endParaRPr lang="en-US" dirty="0"/>
          </a:p>
          <a:p>
            <a:r>
              <a:rPr lang="en-US" dirty="0" smtClean="0"/>
              <a:t>No restrictions on number of users who can open a file, even though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“contents of a file </a:t>
            </a:r>
            <a:r>
              <a:rPr lang="en-US" dirty="0" smtClean="0"/>
              <a:t>[can] </a:t>
            </a:r>
            <a:r>
              <a:rPr lang="en-US" dirty="0"/>
              <a:t>become scrambled when two </a:t>
            </a:r>
            <a:r>
              <a:rPr lang="en-US" dirty="0" smtClean="0"/>
              <a:t>users write </a:t>
            </a:r>
            <a:r>
              <a:rPr lang="en-US" dirty="0"/>
              <a:t>on it </a:t>
            </a:r>
            <a:r>
              <a:rPr lang="en-US" dirty="0" smtClean="0"/>
              <a:t>simultaneously”</a:t>
            </a:r>
          </a:p>
          <a:p>
            <a:endParaRPr lang="en-US" dirty="0"/>
          </a:p>
          <a:p>
            <a:r>
              <a:rPr lang="en-US" dirty="0" smtClean="0"/>
              <a:t>Doesn’t enforce consistency on buffer cache</a:t>
            </a:r>
          </a:p>
          <a:p>
            <a:endParaRPr lang="en-US" dirty="0"/>
          </a:p>
          <a:p>
            <a:r>
              <a:rPr lang="en-US" dirty="0" smtClean="0"/>
              <a:t>Doesn’t charge users for storage allocated to their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store bytes, there is no concept of records</a:t>
            </a:r>
          </a:p>
          <a:p>
            <a:endParaRPr lang="en-US" dirty="0"/>
          </a:p>
          <a:p>
            <a:r>
              <a:rPr lang="en-US" dirty="0" smtClean="0"/>
              <a:t>No distinction between “random” and sequential I/O</a:t>
            </a:r>
          </a:p>
          <a:p>
            <a:endParaRPr lang="en-US" dirty="0"/>
          </a:p>
          <a:p>
            <a:r>
              <a:rPr lang="en-US" dirty="0" smtClean="0"/>
              <a:t>Files use fixed block allocation (i.e., 512B)</a:t>
            </a:r>
          </a:p>
          <a:p>
            <a:endParaRPr lang="en-US" dirty="0"/>
          </a:p>
          <a:p>
            <a:r>
              <a:rPr lang="en-US" dirty="0" smtClean="0"/>
              <a:t>Simple way to implement multi-processing</a:t>
            </a:r>
          </a:p>
          <a:p>
            <a:pPr lvl="1"/>
            <a:r>
              <a:rPr lang="en-US" dirty="0" smtClean="0"/>
              <a:t>Fork, wait, exit: trivial to share data and wait for a process (i.e., child) to terminate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679899" cy="5016567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 treated like files:</a:t>
            </a:r>
          </a:p>
          <a:p>
            <a:pPr lvl="1"/>
            <a:r>
              <a:rPr lang="en-US" dirty="0" smtClean="0"/>
              <a:t>File and device names have same syntax and meaning</a:t>
            </a:r>
          </a:p>
          <a:p>
            <a:pPr lvl="1"/>
            <a:r>
              <a:rPr lang="en-US" dirty="0" smtClean="0"/>
              <a:t>To a program can pass either a device or file </a:t>
            </a:r>
          </a:p>
          <a:p>
            <a:pPr lvl="1"/>
            <a:r>
              <a:rPr lang="en-US" dirty="0" smtClean="0"/>
              <a:t>Can use same protection mechanisms like regular files</a:t>
            </a:r>
          </a:p>
          <a:p>
            <a:endParaRPr lang="en-US" dirty="0"/>
          </a:p>
          <a:p>
            <a:r>
              <a:rPr lang="en-US" dirty="0" smtClean="0"/>
              <a:t>Directories special files, except</a:t>
            </a:r>
          </a:p>
          <a:p>
            <a:pPr lvl="1"/>
            <a:r>
              <a:rPr lang="en-US" dirty="0" smtClean="0"/>
              <a:t>System control the content of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Abstractions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679899" cy="5016567"/>
          </a:xfrm>
        </p:spPr>
        <p:txBody>
          <a:bodyPr>
            <a:normAutofit/>
          </a:bodyPr>
          <a:lstStyle/>
          <a:p>
            <a:r>
              <a:rPr lang="en-US" dirty="0" smtClean="0"/>
              <a:t>Pipes: unified with files</a:t>
            </a:r>
          </a:p>
          <a:p>
            <a:pPr lvl="1"/>
            <a:r>
              <a:rPr lang="en-US" dirty="0" smtClean="0"/>
              <a:t>Can easily compose simple commands to provide complex functionality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>
                <a:latin typeface="Consolas"/>
                <a:cs typeface="Consolas"/>
              </a:rPr>
              <a:t>grep</a:t>
            </a:r>
            <a:r>
              <a:rPr lang="en-US" dirty="0" smtClean="0">
                <a:latin typeface="Consolas"/>
                <a:cs typeface="Consolas"/>
              </a:rPr>
              <a:t> ERROR </a:t>
            </a:r>
            <a:r>
              <a:rPr lang="en-US" dirty="0" err="1" smtClean="0">
                <a:latin typeface="Consolas"/>
                <a:cs typeface="Consolas"/>
              </a:rPr>
              <a:t>log.txt</a:t>
            </a:r>
            <a:r>
              <a:rPr lang="en-US" dirty="0" smtClean="0">
                <a:latin typeface="Consolas"/>
                <a:cs typeface="Consolas"/>
              </a:rPr>
              <a:t> | sort | less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Shell: </a:t>
            </a:r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Reads user commands, interpret, and execute them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multitasking (</a:t>
            </a:r>
            <a:r>
              <a:rPr lang="en-US" dirty="0" err="1"/>
              <a:t>backgrounding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filters</a:t>
            </a:r>
            <a:r>
              <a:rPr lang="en-US" dirty="0"/>
              <a:t>, </a:t>
            </a:r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7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code 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&lt; 50kB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 few thousands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High level language helped a lot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2 </a:t>
            </a:r>
            <a:r>
              <a:rPr lang="en-US" dirty="0"/>
              <a:t>man-years to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 smtClean="0"/>
              <a:t>Most successful projects start small!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Grading the paper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What is the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Simple, powerful system that users themselves can easily evolve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What is the solution’</a:t>
            </a:r>
            <a:r>
              <a:rPr lang="en-US" altLang="ja-JP" dirty="0">
                <a:ea typeface="ＭＳ Ｐゴシック" charset="0"/>
              </a:rPr>
              <a:t>s main </a:t>
            </a:r>
            <a:r>
              <a:rPr lang="en-US" altLang="ja-JP" dirty="0" smtClean="0">
                <a:ea typeface="ＭＳ Ｐゴシック" charset="0"/>
              </a:rPr>
              <a:t>idea?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Minimalist design, unified abstractions (avoid </a:t>
            </a:r>
            <a:r>
              <a:rPr lang="en-US" smtClean="0">
                <a:ea typeface="ＭＳ Ｐゴシック" charset="0"/>
              </a:rPr>
              <a:t>2</a:t>
            </a:r>
            <a:r>
              <a:rPr lang="en-US" baseline="30000" smtClean="0">
                <a:ea typeface="ＭＳ Ｐゴシック" charset="0"/>
              </a:rPr>
              <a:t>nd</a:t>
            </a:r>
            <a:r>
              <a:rPr lang="en-US" smtClean="0">
                <a:ea typeface="ＭＳ Ｐゴシック" charset="0"/>
              </a:rPr>
              <a:t> </a:t>
            </a:r>
            <a:r>
              <a:rPr lang="en-US" smtClean="0">
                <a:ea typeface="ＭＳ Ｐゴシック" charset="0"/>
              </a:rPr>
              <a:t>syste</a:t>
            </a:r>
            <a:r>
              <a:rPr lang="en-US">
                <a:ea typeface="ＭＳ Ｐゴシック" charset="0"/>
              </a:rPr>
              <a:t>m</a:t>
            </a:r>
            <a:r>
              <a:rPr lang="en-US" smtClean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syndrome)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7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systems research by</a:t>
            </a:r>
          </a:p>
          <a:p>
            <a:pPr lvl="1"/>
            <a:r>
              <a:rPr lang="en-US" dirty="0" smtClean="0"/>
              <a:t>Reading several seminal papers</a:t>
            </a:r>
          </a:p>
          <a:p>
            <a:pPr lvl="1"/>
            <a:r>
              <a:rPr lang="en-US" dirty="0" smtClean="0"/>
              <a:t>Doing it:</a:t>
            </a:r>
            <a:r>
              <a:rPr lang="en-US" dirty="0"/>
              <a:t> w</a:t>
            </a:r>
            <a:r>
              <a:rPr lang="en-US" dirty="0" smtClean="0"/>
              <a:t>ork on an exciting project</a:t>
            </a:r>
          </a:p>
          <a:p>
            <a:endParaRPr lang="en-US" dirty="0"/>
          </a:p>
          <a:p>
            <a:r>
              <a:rPr lang="en-US" dirty="0" smtClean="0"/>
              <a:t>Hopefully start next generation of impactful systems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Grading the paper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Why did it succeed or failed?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Powerful, time-sharing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Addictive to use: interactive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</a:t>
            </a:r>
            <a:r>
              <a:rPr lang="en-US" dirty="0" smtClean="0">
                <a:ea typeface="ＭＳ Ｐゴシック" charset="0"/>
              </a:rPr>
              <a:t>pen-source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High level language made it easy to port to other architectures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Does the paper (or do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) identify any fundamental/hard trade-offs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Fixed block size not optimal for all apps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8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686800" cy="1143000"/>
          </a:xfrm>
        </p:spPr>
        <p:txBody>
          <a:bodyPr/>
          <a:lstStyle/>
          <a:p>
            <a:r>
              <a:rPr lang="en-US" sz="4400" dirty="0" smtClean="0"/>
              <a:t>Appreciate what is Good Research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selection</a:t>
            </a:r>
          </a:p>
          <a:p>
            <a:r>
              <a:rPr lang="en-US" dirty="0" smtClean="0"/>
              <a:t>Solution &amp; research methodology</a:t>
            </a:r>
          </a:p>
          <a:p>
            <a:r>
              <a:rPr lang="en-US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645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oriented class project</a:t>
            </a:r>
          </a:p>
          <a:p>
            <a:pPr lvl="1"/>
            <a:r>
              <a:rPr lang="en-US" dirty="0" smtClean="0"/>
              <a:t>Groups of 2-3</a:t>
            </a:r>
          </a:p>
          <a:p>
            <a:r>
              <a:rPr lang="en-US" dirty="0" smtClean="0"/>
              <a:t>One midterm exam, no final exam</a:t>
            </a:r>
          </a:p>
          <a:p>
            <a:r>
              <a:rPr lang="en-US" dirty="0" smtClean="0"/>
              <a:t>Paper reading</a:t>
            </a:r>
          </a:p>
          <a:p>
            <a:pPr lvl="1"/>
            <a:r>
              <a:rPr lang="en-US" dirty="0" smtClean="0"/>
              <a:t>Submit answers to three questions for each paper before lecture</a:t>
            </a:r>
          </a:p>
          <a:p>
            <a:pPr lvl="1"/>
            <a:r>
              <a:rPr lang="en-US" dirty="0" smtClean="0"/>
              <a:t>Discuss paper during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Investigate new ideas and solutions in a class research project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Define the problem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Execute the research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Write </a:t>
            </a:r>
            <a:r>
              <a:rPr lang="en-US" dirty="0">
                <a:ea typeface="ＭＳ Ｐゴシック" charset="0"/>
              </a:rPr>
              <a:t>up and present your research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Ideally, best projects will become conference papers (e.g.</a:t>
            </a:r>
            <a:r>
              <a:rPr lang="en-US" dirty="0" smtClean="0">
                <a:ea typeface="ＭＳ Ｐゴシック" charset="0"/>
              </a:rPr>
              <a:t>, SOSP, NSDI, </a:t>
            </a:r>
            <a:r>
              <a:rPr lang="en-US" dirty="0" err="1" smtClean="0">
                <a:ea typeface="ＭＳ Ｐゴシック" charset="0"/>
              </a:rPr>
              <a:t>EuroSys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8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We’</a:t>
            </a:r>
            <a:r>
              <a:rPr lang="en-US" altLang="ja-JP" dirty="0" smtClean="0">
                <a:ea typeface="ＭＳ Ｐゴシック" charset="0"/>
              </a:rPr>
              <a:t>ll </a:t>
            </a:r>
            <a:r>
              <a:rPr lang="en-US" altLang="ja-JP" dirty="0">
                <a:ea typeface="ＭＳ Ｐゴシック" charset="0"/>
              </a:rPr>
              <a:t>distribute a list of projects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You can either choose one </a:t>
            </a:r>
            <a:r>
              <a:rPr lang="en-US" dirty="0" smtClean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come up with your own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Pick your </a:t>
            </a:r>
            <a:r>
              <a:rPr lang="en-US" dirty="0" smtClean="0">
                <a:ea typeface="ＭＳ Ｐゴシック" charset="0"/>
              </a:rPr>
              <a:t>partner(s) </a:t>
            </a:r>
            <a:r>
              <a:rPr lang="en-US" dirty="0">
                <a:ea typeface="ＭＳ Ｐゴシック" charset="0"/>
              </a:rPr>
              <a:t>and submit a one page proposal describing: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The problem you are solving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Your plan of attack with milestones and dates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Any special resources you may need</a:t>
            </a:r>
          </a:p>
          <a:p>
            <a:pPr eaLnBrk="1" hangingPunct="1"/>
            <a:r>
              <a:rPr lang="en-US" dirty="0" smtClean="0">
                <a:ea typeface="ＭＳ Ｐゴシック" charset="0"/>
              </a:rPr>
              <a:t>Poster </a:t>
            </a:r>
            <a:r>
              <a:rPr lang="en-US" dirty="0">
                <a:ea typeface="ＭＳ Ｐゴシック" charset="0"/>
              </a:rPr>
              <a:t>session 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Submit project </a:t>
            </a:r>
            <a:r>
              <a:rPr lang="en-US" dirty="0" smtClean="0">
                <a:ea typeface="ＭＳ Ｐゴシック" charset="0"/>
              </a:rPr>
              <a:t>report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Paper Reading: Key Questions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What is the problem?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What is the solution’</a:t>
            </a:r>
            <a:r>
              <a:rPr lang="en-US" altLang="ja-JP" dirty="0">
                <a:ea typeface="ＭＳ Ｐゴシック" charset="0"/>
              </a:rPr>
              <a:t>s main </a:t>
            </a:r>
            <a:r>
              <a:rPr lang="en-US" altLang="ja-JP" dirty="0" smtClean="0">
                <a:ea typeface="ＭＳ Ｐゴシック" charset="0"/>
              </a:rPr>
              <a:t>idea?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Why did it succeed or failed?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Does the paper (or do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) identify any fundamental/hard trade-offs?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BB4AE16-212B-BB48-8CFE-B67E9F97DB0A}" type="slidenum">
              <a:rPr lang="en-US" sz="1000" b="0">
                <a:latin typeface="Arial" charset="0"/>
              </a:rPr>
              <a:pPr eaLnBrk="1" hangingPunct="1"/>
              <a:t>9</a:t>
            </a:fld>
            <a:endParaRPr lang="en-US" sz="1000" b="0"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Distributed Shared Memory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Countless papers: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Very compelling abstraction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Many hard challenges, so many researchers worked on it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 eaLnBrk="1" hangingPunct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Today 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Very few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 systems using shared memory, if any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Message passing (e.g., MPI) or bulk synchronous processing (e.g., Spark) prevalent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64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114462</TotalTime>
  <Words>1522</Words>
  <Application>Microsoft Macintosh PowerPoint</Application>
  <PresentationFormat>On-screen Show (4:3)</PresentationFormat>
  <Paragraphs>256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CS 262a: Advanced Topics in Computer Systems</vt:lpstr>
      <vt:lpstr>What is System Research?</vt:lpstr>
      <vt:lpstr>This Class</vt:lpstr>
      <vt:lpstr>Appreciate what is Good Research</vt:lpstr>
      <vt:lpstr>What do you need to do?</vt:lpstr>
      <vt:lpstr>Research Project</vt:lpstr>
      <vt:lpstr>Research Project: Steps</vt:lpstr>
      <vt:lpstr>Paper Reading: Key Questions</vt:lpstr>
      <vt:lpstr>Distributed Shared Memory</vt:lpstr>
      <vt:lpstr>Why did it fail?</vt:lpstr>
      <vt:lpstr>Virtual Machine</vt:lpstr>
      <vt:lpstr>Why did it succeed?</vt:lpstr>
      <vt:lpstr>What are Hard/Fundamental Tradeoffs?</vt:lpstr>
      <vt:lpstr>Grading</vt:lpstr>
      <vt:lpstr>Exciting times in systems research</vt:lpstr>
      <vt:lpstr>Increased complexity – Computation </vt:lpstr>
      <vt:lpstr>Increased complexity – Memory </vt:lpstr>
      <vt:lpstr>Increased complexity – more and more choices </vt:lpstr>
      <vt:lpstr>Increase complexity – more and more requirements</vt:lpstr>
      <vt:lpstr>The Unix Time-sharing System</vt:lpstr>
      <vt:lpstr>Context</vt:lpstr>
      <vt:lpstr>“Self-Supporting System”</vt:lpstr>
      <vt:lpstr>Written in C</vt:lpstr>
      <vt:lpstr>Minimalist design</vt:lpstr>
      <vt:lpstr>Simple abstractions</vt:lpstr>
      <vt:lpstr>Unifying Abstractions</vt:lpstr>
      <vt:lpstr>Unifying Abstractions (cont’d)</vt:lpstr>
      <vt:lpstr>Small code base</vt:lpstr>
      <vt:lpstr>Grading the paper</vt:lpstr>
      <vt:lpstr>Grading the paper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Ion Stoica</cp:lastModifiedBy>
  <cp:revision>5948</cp:revision>
  <cp:lastPrinted>2013-02-11T05:20:40Z</cp:lastPrinted>
  <dcterms:created xsi:type="dcterms:W3CDTF">2014-07-08T05:33:47Z</dcterms:created>
  <dcterms:modified xsi:type="dcterms:W3CDTF">2016-08-25T13:32:27Z</dcterms:modified>
</cp:coreProperties>
</file>