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4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301" r:id="rId3"/>
    <p:sldId id="257" r:id="rId4"/>
    <p:sldId id="258" r:id="rId5"/>
    <p:sldId id="285" r:id="rId6"/>
    <p:sldId id="259" r:id="rId7"/>
    <p:sldId id="286" r:id="rId8"/>
    <p:sldId id="287" r:id="rId9"/>
    <p:sldId id="260" r:id="rId10"/>
    <p:sldId id="261" r:id="rId11"/>
    <p:sldId id="262" r:id="rId12"/>
    <p:sldId id="263" r:id="rId13"/>
    <p:sldId id="289" r:id="rId14"/>
    <p:sldId id="290" r:id="rId15"/>
    <p:sldId id="264" r:id="rId16"/>
    <p:sldId id="288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92" r:id="rId29"/>
    <p:sldId id="294" r:id="rId30"/>
    <p:sldId id="295" r:id="rId31"/>
    <p:sldId id="276" r:id="rId32"/>
    <p:sldId id="303" r:id="rId33"/>
    <p:sldId id="277" r:id="rId34"/>
    <p:sldId id="278" r:id="rId35"/>
    <p:sldId id="279" r:id="rId36"/>
    <p:sldId id="293" r:id="rId37"/>
    <p:sldId id="296" r:id="rId38"/>
    <p:sldId id="297" r:id="rId39"/>
    <p:sldId id="298" r:id="rId40"/>
    <p:sldId id="299" r:id="rId41"/>
    <p:sldId id="283" r:id="rId42"/>
    <p:sldId id="300" r:id="rId43"/>
    <p:sldId id="284" r:id="rId44"/>
    <p:sldId id="280" r:id="rId45"/>
    <p:sldId id="281" r:id="rId46"/>
    <p:sldId id="291" r:id="rId47"/>
    <p:sldId id="302" r:id="rId48"/>
  </p:sldIdLst>
  <p:sldSz cx="9144000" cy="6858000" type="screen4x3"/>
  <p:notesSz cx="6991350" cy="92821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CF0E30"/>
        </a:solidFill>
        <a:latin typeface="Book Antiqu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CF0E30"/>
        </a:solidFill>
        <a:latin typeface="Book Antiqu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CF0E30"/>
        </a:solidFill>
        <a:latin typeface="Book Antiqu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CF0E30"/>
        </a:solidFill>
        <a:latin typeface="Book Antiqu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00"/>
    <a:srgbClr val="51DC00"/>
    <a:srgbClr val="00B7A5"/>
    <a:srgbClr val="C0FEF9"/>
    <a:srgbClr val="F6BF69"/>
    <a:srgbClr val="FE9B03"/>
    <a:srgbClr val="AD6900"/>
    <a:srgbClr val="FAF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1"/>
  </p:normalViewPr>
  <p:slideViewPr>
    <p:cSldViewPr snapToGrid="0">
      <p:cViewPr varScale="1">
        <p:scale>
          <a:sx n="87" d="100"/>
          <a:sy n="87" d="100"/>
        </p:scale>
        <p:origin x="-10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2" tIns="0" rIns="19372" bIns="0" numCol="1" anchor="t" anchorCtr="0" compatLnSpc="1">
            <a:prstTxWarp prst="textNoShape">
              <a:avLst/>
            </a:prstTxWarp>
          </a:bodyPr>
          <a:lstStyle>
            <a:lvl1pPr algn="l" defTabSz="930275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2" tIns="0" rIns="19372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2" tIns="0" rIns="19372" bIns="0" numCol="1" anchor="b" anchorCtr="0" compatLnSpc="1">
            <a:prstTxWarp prst="textNoShape">
              <a:avLst/>
            </a:prstTxWarp>
          </a:bodyPr>
          <a:lstStyle>
            <a:lvl1pPr algn="l" defTabSz="930275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2" tIns="0" rIns="19372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62E747C2-EFF6-4CD8-8BAE-B4B322C7CE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9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24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2B9CEF-1DE0-4AA6-B382-C92CD8C86F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7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6871934B-14A5-49E6-A53D-B58B6D488E7D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5783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79EAC991-3E35-4557-A4CC-6A572314D425}" type="slidenum">
              <a:rPr lang="en-US" sz="120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22409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9CA59B9D-94D6-489A-9F45-2139D809249F}" type="slidenum">
              <a:rPr lang="en-US" sz="120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81382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0791EC9C-FD2D-4515-ABA2-BF828D377F08}" type="slidenum">
              <a:rPr lang="en-US" sz="120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2783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8B43C8A9-2D6F-4517-B319-29EC75093EC3}" type="slidenum">
              <a:rPr lang="en-US" sz="1200"/>
              <a:pPr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29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9520A188-588D-4ECE-A24B-5388CB17FCAF}" type="slidenum">
              <a:rPr lang="en-US" sz="120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04564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62943453-F2C4-4181-B360-3730795C64A3}" type="slidenum">
              <a:rPr lang="en-US" sz="1200"/>
              <a:pPr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753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5E3496E8-34E4-45E0-90E8-2EE2E42E123D}" type="slidenum">
              <a:rPr lang="en-US" sz="120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92388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DAE503AD-FA48-4D9E-A92A-857FEC6232FB}" type="slidenum">
              <a:rPr lang="en-US" sz="120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47473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FC3BFED-368B-45FA-8748-227F5D3A4861}" type="slidenum">
              <a:rPr lang="en-US" sz="120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22527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2F3B2E08-52EB-4D7C-BB2A-7810BD085C96}" type="slidenum">
              <a:rPr lang="en-US" sz="1200"/>
              <a:pPr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0834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191B41A5-F462-4E9C-80D6-CF723F0C4AA6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06246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7E87D45-A549-4D22-9E99-ED67214C55FF}" type="slidenum">
              <a:rPr lang="en-US" sz="1200"/>
              <a:pPr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64236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4126C1A7-3C18-41C7-BE01-ABC2527C7515}" type="slidenum">
              <a:rPr lang="en-US" sz="1200"/>
              <a:pPr/>
              <a:t>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19530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5293796E-FFDA-4505-8E9E-3895683BDD78}" type="slidenum">
              <a:rPr lang="en-US" sz="1200"/>
              <a:pPr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15460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574E3FAB-8EB7-4982-9E7C-22D1D169DFDF}" type="slidenum">
              <a:rPr lang="en-US" sz="1200"/>
              <a:pPr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32251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F77027A-0FA2-4815-8B13-F274F1EDEBE8}" type="slidenum">
              <a:rPr lang="en-US" sz="1200"/>
              <a:pPr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4484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2E6B502-74C7-4A18-BAFF-09982B3D579E}" type="slidenum">
              <a:rPr lang="en-US" sz="1200"/>
              <a:pPr/>
              <a:t>44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7697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7400C6A9-BDE7-4F19-9090-3256CFC8B2E5}" type="slidenum">
              <a:rPr lang="en-US" sz="1200"/>
              <a:pPr/>
              <a:t>45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382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38C5D34B-6F17-4E0A-8065-A03027BF1792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0299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3E96E20A-9D24-4971-99B3-492B2A36BC26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5106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8CE1ECE7-79C1-4BE9-A942-9B42FBEF6EDE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0392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68D32F9-6A87-431E-BCB5-9547DDDBDAED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8417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72DCC7DA-5A9A-4DE4-9511-D91EAF10552F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6381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EE2A26C4-B603-4932-BFC0-BE0699BAB091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84278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032A313-00D9-4574-92D6-DDF186C035C5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6636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873125" y="60007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6022975" y="4114800"/>
            <a:ext cx="3121025" cy="2708275"/>
            <a:chOff x="3794" y="2614"/>
            <a:chExt cx="1966" cy="1706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7" name="Clip" r:id="rId3" imgW="1663920" imgH="1666440" progId="MS_ClipArt_Gallery.2">
                    <p:embed/>
                  </p:oleObj>
                </mc:Choice>
                <mc:Fallback>
                  <p:oleObj name="Clip" r:id="rId3" imgW="1663920" imgH="16664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614"/>
                          <a:ext cx="196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5181600" cy="1143000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581400"/>
            <a:ext cx="4876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B568F-D792-4BBC-8D90-55332D727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F6E452-B18E-4E81-B9A9-872A0C611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2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68304C-AF15-4D56-854A-3F9FAFD00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B662AD-B112-4BD1-B7F0-4D3A9E3864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9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756748-FED9-4458-9915-1C4BD5FF8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3B26F2-3A8C-4283-8743-D74F102D83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1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7D270A-BE84-4557-8ABD-5E6AAE4B6C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B12E11-7188-4265-B284-6F61B45E9F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4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C3DAE5-AEB8-4D13-AECB-DE3D047CD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5E9488-B187-4FE8-BBC4-83BE0374D5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26BBF9-F434-4092-AEF7-8968A1D3A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2"/>
                </a:solidFill>
                <a:latin typeface="Gill Sans Light"/>
                <a:cs typeface="Gill Sans Light"/>
              </a:defRPr>
            </a:lvl1pPr>
          </a:lstStyle>
          <a:p>
            <a:endParaRPr lang="en-US" smtClean="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Gill Sans Light"/>
                <a:cs typeface="Gill Sans Light"/>
              </a:defRPr>
            </a:lvl1pPr>
          </a:lstStyle>
          <a:p>
            <a:fld id="{DB3B4618-704E-4A6F-9597-B6D7E209DBA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31" name="Group 6"/>
          <p:cNvGrpSpPr>
            <a:grpSpLocks/>
          </p:cNvGrpSpPr>
          <p:nvPr/>
        </p:nvGrpSpPr>
        <p:grpSpPr bwMode="auto">
          <a:xfrm>
            <a:off x="152400" y="152400"/>
            <a:ext cx="838200" cy="762000"/>
            <a:chOff x="3794" y="2614"/>
            <a:chExt cx="1966" cy="1706"/>
          </a:xfrm>
        </p:grpSpPr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3794" y="2881"/>
              <a:ext cx="1966" cy="1198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Gill Sans Light"/>
                <a:ea typeface="+mn-ea"/>
                <a:cs typeface="Gill Sans Light"/>
              </a:endParaRP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Clip" r:id="rId14" imgW="1663920" imgH="1666440" progId="MS_ClipArt_Gallery.2">
                    <p:embed/>
                  </p:oleObj>
                </mc:Choice>
                <mc:Fallback>
                  <p:oleObj name="Clip" r:id="rId14" imgW="1663920" imgH="166644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614"/>
                          <a:ext cx="196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2"/>
          <p:cNvSpPr txBox="1">
            <a:spLocks noChangeArrowheads="1"/>
          </p:cNvSpPr>
          <p:nvPr userDrawn="1"/>
        </p:nvSpPr>
        <p:spPr bwMode="auto">
          <a:xfrm>
            <a:off x="-12700" y="6564313"/>
            <a:ext cx="12652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hlink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hlink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hlink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hlink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l"/>
            <a:r>
              <a:rPr lang="en-US" sz="1400" dirty="0" smtClean="0">
                <a:solidFill>
                  <a:srgbClr val="0332B7"/>
                </a:solidFill>
                <a:latin typeface="Gill Sans Light"/>
                <a:cs typeface="Gill Sans Light"/>
              </a:rPr>
              <a:t>9/22/2013</a:t>
            </a:r>
            <a:endParaRPr lang="en-US" sz="1400" dirty="0">
              <a:solidFill>
                <a:srgbClr val="0332B7"/>
              </a:solidFill>
              <a:latin typeface="Gill Sans Light"/>
              <a:cs typeface="Gill Sans Light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 userDrawn="1"/>
        </p:nvSpPr>
        <p:spPr bwMode="auto">
          <a:xfrm>
            <a:off x="7891463" y="6564313"/>
            <a:ext cx="12652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hlink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hlink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hlink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hlink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r"/>
            <a:fld id="{ABCB908F-6F88-47A1-A165-764E01DAC42E}" type="slidenum">
              <a:rPr lang="en-US" sz="1400">
                <a:solidFill>
                  <a:srgbClr val="0332B7"/>
                </a:solidFill>
                <a:latin typeface="Gill Sans Light"/>
                <a:cs typeface="Gill Sans Light"/>
              </a:rPr>
              <a:pPr algn="r"/>
              <a:t>‹#›</a:t>
            </a:fld>
            <a:endParaRPr lang="en-US" sz="1400" b="0">
              <a:solidFill>
                <a:srgbClr val="0332B7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 userDrawn="1"/>
        </p:nvSpPr>
        <p:spPr bwMode="auto">
          <a:xfrm>
            <a:off x="3132138" y="6564313"/>
            <a:ext cx="28686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hlink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hlink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hlink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hlink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/>
            <a:r>
              <a:rPr lang="en-US" sz="1400" dirty="0" smtClean="0">
                <a:solidFill>
                  <a:srgbClr val="0332B7"/>
                </a:solidFill>
                <a:latin typeface="Gill Sans Light"/>
                <a:cs typeface="Gill Sans Light"/>
              </a:rPr>
              <a:t>Cs262a-F14 Lecture-06</a:t>
            </a:r>
            <a:endParaRPr lang="en-US" sz="1400" dirty="0">
              <a:solidFill>
                <a:srgbClr val="0332B7"/>
              </a:solidFill>
              <a:latin typeface="Gill Sans Light"/>
              <a:cs typeface="Gill San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Gill Sans Light"/>
          <a:ea typeface="ＭＳ Ｐゴシック" charset="-128"/>
          <a:cs typeface="Gill Sans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Gill Sans Light"/>
          <a:ea typeface="ＭＳ Ｐゴシック" charset="-128"/>
          <a:cs typeface="Gill Sans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Light"/>
          <a:ea typeface="ＭＳ Ｐゴシック" charset="-128"/>
          <a:cs typeface="Gill Sans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Light"/>
          <a:ea typeface="ＭＳ Ｐゴシック" charset="-128"/>
          <a:cs typeface="Gill Sans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Gill Sans Light"/>
          <a:ea typeface="ＭＳ Ｐゴシック" charset="-128"/>
          <a:cs typeface="Gill Sans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Gill Sans Light"/>
          <a:ea typeface="ＭＳ Ｐゴシック" charset="-128"/>
          <a:cs typeface="Gill Sans Ligh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oleObject" Target="../embeddings/oleObject3.bin"/><Relationship Id="rId7" Type="http://schemas.openxmlformats.org/officeDocument/2006/relationships/image" Target="../media/image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wmf"/><Relationship Id="rId10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91378" y="1070484"/>
            <a:ext cx="7961243" cy="1143000"/>
          </a:xfrm>
          <a:noFill/>
        </p:spPr>
        <p:txBody>
          <a:bodyPr/>
          <a:lstStyle/>
          <a:p>
            <a:pPr algn="ctr"/>
            <a:r>
              <a:rPr lang="en-US" sz="3200" dirty="0"/>
              <a:t>EECS </a:t>
            </a:r>
            <a:r>
              <a:rPr lang="en-US" sz="3200" dirty="0" smtClean="0"/>
              <a:t>262a</a:t>
            </a:r>
            <a:br>
              <a:rPr lang="en-US" sz="3200" dirty="0" smtClean="0"/>
            </a:br>
            <a:r>
              <a:rPr lang="en-US" sz="3200" dirty="0" smtClean="0"/>
              <a:t>Advanced </a:t>
            </a:r>
            <a:r>
              <a:rPr lang="en-US" sz="3200" dirty="0"/>
              <a:t>Topics in Computer Systems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ARIES</a:t>
            </a:r>
            <a:r>
              <a:rPr lang="en-US" sz="3200" dirty="0" smtClean="0"/>
              <a:t>: Logging and Recovery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3208614"/>
            <a:ext cx="6032500" cy="1752600"/>
          </a:xfrm>
          <a:noFill/>
        </p:spPr>
        <p:txBody>
          <a:bodyPr/>
          <a:lstStyle/>
          <a:p>
            <a:pPr marL="342900" indent="-342900"/>
            <a:r>
              <a:rPr lang="en-US" dirty="0" smtClean="0"/>
              <a:t>CS186 Slides by Joe Hellerstein</a:t>
            </a:r>
          </a:p>
          <a:p>
            <a:pPr marL="342900" indent="-342900"/>
            <a:r>
              <a:rPr lang="en-US" dirty="0" smtClean="0"/>
              <a:t>Enhanced by Alan </a:t>
            </a:r>
            <a:r>
              <a:rPr lang="en-US" dirty="0" err="1" smtClean="0"/>
              <a:t>Fekete</a:t>
            </a:r>
            <a:endParaRPr lang="en-US" dirty="0" smtClean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00254" y="4476467"/>
            <a:ext cx="5482633" cy="224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Gill Sans Light"/>
                <a:cs typeface="Gill Sans Light"/>
              </a:rPr>
              <a:t>If you are going to be in the logging business, one of the things that you have to do is to learn about heavy equipment.</a:t>
            </a:r>
          </a:p>
          <a:p>
            <a:pPr algn="r"/>
            <a:r>
              <a:rPr lang="en-US" dirty="0">
                <a:solidFill>
                  <a:schemeClr val="tx2"/>
                </a:solidFill>
                <a:latin typeface="Footlight MT Light" charset="0"/>
              </a:rPr>
              <a:t>		- 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Robert </a:t>
            </a:r>
            <a:r>
              <a:rPr lang="en-US" sz="2000" dirty="0" err="1">
                <a:solidFill>
                  <a:schemeClr val="tx2"/>
                </a:solidFill>
                <a:latin typeface="Times New Roman" charset="0"/>
              </a:rPr>
              <a:t>VanNatta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, </a:t>
            </a:r>
          </a:p>
          <a:p>
            <a:pPr algn="r"/>
            <a:r>
              <a:rPr lang="en-US" sz="2000" i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i="1" dirty="0" smtClean="0">
                <a:solidFill>
                  <a:schemeClr val="tx2"/>
                </a:solidFill>
                <a:latin typeface="Times New Roman" charset="0"/>
              </a:rPr>
              <a:t>Logging </a:t>
            </a:r>
            <a:r>
              <a:rPr lang="en-US" sz="2000" i="1" dirty="0">
                <a:solidFill>
                  <a:schemeClr val="tx2"/>
                </a:solidFill>
                <a:latin typeface="Times New Roman" charset="0"/>
              </a:rPr>
              <a:t>History of Columbia County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More on Steal and Force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076700"/>
          </a:xfrm>
          <a:noFill/>
        </p:spPr>
        <p:txBody>
          <a:bodyPr/>
          <a:lstStyle/>
          <a:p>
            <a:r>
              <a:rPr lang="en-US" sz="2000" b="0" u="sng" dirty="0" smtClean="0">
                <a:solidFill>
                  <a:schemeClr val="accent2"/>
                </a:solidFill>
              </a:rPr>
              <a:t>STEAL </a:t>
            </a:r>
            <a:r>
              <a:rPr lang="en-US" dirty="0" smtClean="0"/>
              <a:t> (why enforcing Atomicity is hard)</a:t>
            </a:r>
          </a:p>
          <a:p>
            <a:pPr lvl="1"/>
            <a:r>
              <a:rPr lang="en-US" i="1" dirty="0" smtClean="0">
                <a:solidFill>
                  <a:schemeClr val="folHlink"/>
                </a:solidFill>
              </a:rPr>
              <a:t>To steal frame F:  </a:t>
            </a:r>
            <a:r>
              <a:rPr lang="en-US" dirty="0" smtClean="0"/>
              <a:t>Current page in F (say P) is written to disk; some Transaction holds lock on P</a:t>
            </a:r>
          </a:p>
          <a:p>
            <a:pPr lvl="2"/>
            <a:r>
              <a:rPr lang="en-US" dirty="0" smtClean="0"/>
              <a:t>What if the Transaction with the lock on P aborts?</a:t>
            </a:r>
          </a:p>
          <a:p>
            <a:pPr lvl="2"/>
            <a:r>
              <a:rPr lang="en-US" dirty="0" smtClean="0"/>
              <a:t>Must remember the old value of P at steal time (to support </a:t>
            </a:r>
            <a:r>
              <a:rPr lang="en-US" dirty="0" err="1" smtClean="0">
                <a:solidFill>
                  <a:schemeClr val="accent2"/>
                </a:solidFill>
              </a:rPr>
              <a:t>UNDO</a:t>
            </a:r>
            <a:r>
              <a:rPr lang="en-US" dirty="0" err="1" smtClean="0"/>
              <a:t>ing</a:t>
            </a:r>
            <a:r>
              <a:rPr lang="en-US" dirty="0" smtClean="0"/>
              <a:t> the write to page P)</a:t>
            </a:r>
          </a:p>
          <a:p>
            <a:r>
              <a:rPr lang="en-US" sz="2000" b="0" u="sng" dirty="0" smtClean="0">
                <a:solidFill>
                  <a:schemeClr val="accent2"/>
                </a:solidFill>
              </a:rPr>
              <a:t>NO FORCE</a:t>
            </a:r>
            <a:r>
              <a:rPr lang="en-US" sz="2000" b="0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(why enforcing Durability is hard)</a:t>
            </a:r>
          </a:p>
          <a:p>
            <a:pPr lvl="1"/>
            <a:r>
              <a:rPr lang="en-US" dirty="0" smtClean="0"/>
              <a:t>What if system crashes before a modified page is written to disk?</a:t>
            </a:r>
          </a:p>
          <a:p>
            <a:pPr lvl="1"/>
            <a:r>
              <a:rPr lang="en-US" dirty="0" smtClean="0"/>
              <a:t>Write as little as possible, in a convenient place, at commit time, to support </a:t>
            </a:r>
            <a:r>
              <a:rPr lang="en-US" dirty="0" err="1" smtClean="0">
                <a:solidFill>
                  <a:schemeClr val="accent2"/>
                </a:solidFill>
              </a:rPr>
              <a:t>REDO</a:t>
            </a:r>
            <a:r>
              <a:rPr lang="en-US" dirty="0" err="1" smtClean="0"/>
              <a:t>ing</a:t>
            </a:r>
            <a:r>
              <a:rPr lang="en-US" dirty="0" smtClean="0"/>
              <a:t> modifications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Basic Idea: Logging</a:t>
            </a: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821" y="1640006"/>
            <a:ext cx="8396357" cy="4076700"/>
          </a:xfrm>
          <a:noFill/>
        </p:spPr>
        <p:txBody>
          <a:bodyPr/>
          <a:lstStyle/>
          <a:p>
            <a:r>
              <a:rPr lang="en-US" dirty="0" smtClean="0"/>
              <a:t>Record REDO and UNDO information, for every update, in a </a:t>
            </a:r>
            <a:r>
              <a:rPr lang="en-US" i="1" dirty="0" smtClean="0">
                <a:solidFill>
                  <a:schemeClr val="accent2"/>
                </a:solidFill>
              </a:rPr>
              <a:t>log</a:t>
            </a:r>
            <a:endParaRPr lang="en-US" dirty="0" smtClean="0"/>
          </a:p>
          <a:p>
            <a:pPr lvl="1"/>
            <a:r>
              <a:rPr lang="en-US" dirty="0" smtClean="0"/>
              <a:t>Sequential writes to log (put it on a separate disk)</a:t>
            </a:r>
          </a:p>
          <a:p>
            <a:pPr lvl="1"/>
            <a:r>
              <a:rPr lang="en-US" dirty="0" smtClean="0"/>
              <a:t>Minimal info (diff) written to log, so multiple updates fit in a single log page</a:t>
            </a:r>
          </a:p>
          <a:p>
            <a:pPr lvl="2"/>
            <a:endParaRPr lang="en-US" dirty="0" smtClean="0"/>
          </a:p>
          <a:p>
            <a:r>
              <a:rPr lang="en-US" u="sng" dirty="0" smtClean="0">
                <a:solidFill>
                  <a:schemeClr val="accent2"/>
                </a:solidFill>
              </a:rPr>
              <a:t>Log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smtClean="0"/>
              <a:t>An ordered list of REDO/UNDO actions</a:t>
            </a:r>
          </a:p>
          <a:p>
            <a:pPr lvl="1"/>
            <a:r>
              <a:rPr lang="en-US" dirty="0" smtClean="0"/>
              <a:t>Log record contains: </a:t>
            </a:r>
          </a:p>
          <a:p>
            <a:pPr lvl="2"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&lt;XID, </a:t>
            </a:r>
            <a:r>
              <a:rPr lang="en-US" sz="2400" dirty="0" err="1" smtClean="0">
                <a:solidFill>
                  <a:srgbClr val="0000FF"/>
                </a:solidFill>
              </a:rPr>
              <a:t>pageID</a:t>
            </a:r>
            <a:r>
              <a:rPr lang="en-US" sz="2400" dirty="0" smtClean="0">
                <a:solidFill>
                  <a:srgbClr val="0000FF"/>
                </a:solidFill>
              </a:rPr>
              <a:t>, offset, length, old data, new data&gt; </a:t>
            </a:r>
          </a:p>
          <a:p>
            <a:pPr lvl="1"/>
            <a:r>
              <a:rPr lang="en-US" dirty="0" smtClean="0"/>
              <a:t>and additional control info (which we’ll see soon)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For abstract types, have operation(</a:t>
            </a:r>
            <a:r>
              <a:rPr lang="en-US" dirty="0" err="1" smtClean="0">
                <a:solidFill>
                  <a:srgbClr val="C00000"/>
                </a:solidFill>
              </a:rPr>
              <a:t>args</a:t>
            </a:r>
            <a:r>
              <a:rPr lang="en-US" dirty="0" smtClean="0">
                <a:solidFill>
                  <a:srgbClr val="C00000"/>
                </a:solidFill>
              </a:rPr>
              <a:t>) instead of old value new value</a:t>
            </a:r>
          </a:p>
        </p:txBody>
      </p:sp>
      <p:sp>
        <p:nvSpPr>
          <p:cNvPr id="30727" name="Rectangle 16" descr="Medium wood"/>
          <p:cNvSpPr>
            <a:spLocks noChangeArrowheads="1"/>
          </p:cNvSpPr>
          <p:nvPr/>
        </p:nvSpPr>
        <p:spPr bwMode="auto">
          <a:xfrm>
            <a:off x="6629400" y="914400"/>
            <a:ext cx="14478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17" descr="Oak"/>
          <p:cNvSpPr>
            <a:spLocks noChangeArrowheads="1"/>
          </p:cNvSpPr>
          <p:nvPr/>
        </p:nvSpPr>
        <p:spPr bwMode="auto">
          <a:xfrm>
            <a:off x="6407150" y="920750"/>
            <a:ext cx="444500" cy="5207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18"/>
          <p:cNvSpPr>
            <a:spLocks noChangeShapeType="1"/>
          </p:cNvSpPr>
          <p:nvPr/>
        </p:nvSpPr>
        <p:spPr bwMode="auto">
          <a:xfrm>
            <a:off x="6629400" y="914400"/>
            <a:ext cx="1447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9"/>
          <p:cNvSpPr>
            <a:spLocks noChangeShapeType="1"/>
          </p:cNvSpPr>
          <p:nvPr/>
        </p:nvSpPr>
        <p:spPr bwMode="auto">
          <a:xfrm>
            <a:off x="6629400" y="1447800"/>
            <a:ext cx="1447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Arc 20" descr="Medium Wood"/>
          <p:cNvSpPr>
            <a:spLocks/>
          </p:cNvSpPr>
          <p:nvPr/>
        </p:nvSpPr>
        <p:spPr bwMode="auto">
          <a:xfrm>
            <a:off x="8032750" y="914400"/>
            <a:ext cx="152400" cy="533400"/>
          </a:xfrm>
          <a:custGeom>
            <a:avLst/>
            <a:gdLst>
              <a:gd name="T0" fmla="*/ 6343 w 21600"/>
              <a:gd name="T1" fmla="*/ 0 h 43181"/>
              <a:gd name="T2" fmla="*/ 0 w 21600"/>
              <a:gd name="T3" fmla="*/ 533400 h 43181"/>
              <a:gd name="T4" fmla="*/ 0 w 21600"/>
              <a:gd name="T5" fmla="*/ 266583 h 43181"/>
              <a:gd name="T6" fmla="*/ 0 60000 65536"/>
              <a:gd name="T7" fmla="*/ 0 60000 65536"/>
              <a:gd name="T8" fmla="*/ 0 60000 65536"/>
              <a:gd name="T9" fmla="*/ 0 w 21600"/>
              <a:gd name="T10" fmla="*/ 0 h 43181"/>
              <a:gd name="T11" fmla="*/ 21600 w 21600"/>
              <a:gd name="T12" fmla="*/ 43181 h 43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81" fill="none" extrusionOk="0">
                <a:moveTo>
                  <a:pt x="899" y="-1"/>
                </a:moveTo>
                <a:cubicBezTo>
                  <a:pt x="12468" y="481"/>
                  <a:pt x="21600" y="10001"/>
                  <a:pt x="21600" y="21581"/>
                </a:cubicBezTo>
                <a:cubicBezTo>
                  <a:pt x="21600" y="33510"/>
                  <a:pt x="11929" y="43180"/>
                  <a:pt x="0" y="43180"/>
                </a:cubicBezTo>
              </a:path>
              <a:path w="21600" h="43181" stroke="0" extrusionOk="0">
                <a:moveTo>
                  <a:pt x="899" y="-1"/>
                </a:moveTo>
                <a:cubicBezTo>
                  <a:pt x="12468" y="481"/>
                  <a:pt x="21600" y="10001"/>
                  <a:pt x="21600" y="21581"/>
                </a:cubicBezTo>
                <a:cubicBezTo>
                  <a:pt x="21600" y="33510"/>
                  <a:pt x="11929" y="43180"/>
                  <a:pt x="0" y="43180"/>
                </a:cubicBezTo>
                <a:lnTo>
                  <a:pt x="0" y="21581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 w="12700" cap="rnd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Oval 21"/>
          <p:cNvSpPr>
            <a:spLocks noChangeArrowheads="1"/>
          </p:cNvSpPr>
          <p:nvPr/>
        </p:nvSpPr>
        <p:spPr bwMode="auto">
          <a:xfrm>
            <a:off x="6483350" y="996950"/>
            <a:ext cx="292100" cy="3683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Oval 22"/>
          <p:cNvSpPr>
            <a:spLocks noChangeArrowheads="1"/>
          </p:cNvSpPr>
          <p:nvPr/>
        </p:nvSpPr>
        <p:spPr bwMode="auto">
          <a:xfrm>
            <a:off x="6559550" y="1073150"/>
            <a:ext cx="139700" cy="2159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Write-Ahead Logging (WAL)</a:t>
            </a: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84930" cy="4427538"/>
          </a:xfrm>
          <a:noFill/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Write-Ahead Logging</a:t>
            </a:r>
            <a:r>
              <a:rPr lang="en-US" dirty="0" smtClean="0"/>
              <a:t> Protocol:</a:t>
            </a:r>
          </a:p>
          <a:p>
            <a:pPr marL="914400" lvl="1" indent="-457200">
              <a:buFontTx/>
              <a:buAutoNum type="arabicPeriod"/>
            </a:pPr>
            <a:r>
              <a:rPr lang="en-US" dirty="0" smtClean="0"/>
              <a:t>Must </a:t>
            </a:r>
            <a:r>
              <a:rPr lang="en-US" dirty="0" smtClean="0">
                <a:solidFill>
                  <a:schemeClr val="accent2"/>
                </a:solidFill>
              </a:rPr>
              <a:t>force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2"/>
                </a:solidFill>
              </a:rPr>
              <a:t>log record</a:t>
            </a:r>
            <a:r>
              <a:rPr lang="en-US" dirty="0" smtClean="0"/>
              <a:t> for an update </a:t>
            </a:r>
            <a:r>
              <a:rPr lang="en-US" i="1" u="sng" dirty="0" smtClean="0">
                <a:solidFill>
                  <a:schemeClr val="accent2"/>
                </a:solidFill>
              </a:rPr>
              <a:t>before</a:t>
            </a:r>
            <a:r>
              <a:rPr lang="en-US" dirty="0" smtClean="0"/>
              <a:t> the corresponding </a:t>
            </a:r>
            <a:r>
              <a:rPr lang="en-US" dirty="0" smtClean="0">
                <a:solidFill>
                  <a:schemeClr val="accent2"/>
                </a:solidFill>
              </a:rPr>
              <a:t>data page</a:t>
            </a:r>
            <a:r>
              <a:rPr lang="en-US" dirty="0" smtClean="0"/>
              <a:t> gets to disk</a:t>
            </a:r>
          </a:p>
          <a:p>
            <a:pPr marL="914400" lvl="1" indent="-457200">
              <a:buFont typeface="Wingdings" charset="2"/>
              <a:buAutoNum type="arabicPeriod"/>
            </a:pPr>
            <a:r>
              <a:rPr lang="en-US" dirty="0" smtClean="0"/>
              <a:t>Must </a:t>
            </a:r>
            <a:r>
              <a:rPr lang="en-US" dirty="0" smtClean="0">
                <a:solidFill>
                  <a:schemeClr val="accent2"/>
                </a:solidFill>
              </a:rPr>
              <a:t>write all log records</a:t>
            </a:r>
            <a:r>
              <a:rPr lang="en-US" dirty="0" smtClean="0"/>
              <a:t> for a Transaction </a:t>
            </a:r>
            <a:r>
              <a:rPr lang="en-US" i="1" u="sng" dirty="0" smtClean="0">
                <a:solidFill>
                  <a:schemeClr val="accent2"/>
                </a:solidFill>
              </a:rPr>
              <a:t>before</a:t>
            </a:r>
            <a:r>
              <a:rPr lang="en-US" u="sng" dirty="0" smtClean="0">
                <a:solidFill>
                  <a:schemeClr val="accent2"/>
                </a:solidFill>
              </a:rPr>
              <a:t> </a:t>
            </a:r>
            <a:r>
              <a:rPr lang="en-US" i="1" u="sng" dirty="0" smtClean="0">
                <a:solidFill>
                  <a:schemeClr val="accent2"/>
                </a:solidFill>
              </a:rPr>
              <a:t>commit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#1 (undo rule) allows system to have Atomicity</a:t>
            </a:r>
          </a:p>
          <a:p>
            <a:endParaRPr lang="en-US" dirty="0" smtClean="0"/>
          </a:p>
          <a:p>
            <a:r>
              <a:rPr lang="en-US" dirty="0" smtClean="0"/>
              <a:t>#2 (redo rule) allows system to have Durability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Exactly how is logging (and recovery!) done?</a:t>
            </a:r>
          </a:p>
          <a:p>
            <a:pPr lvl="1"/>
            <a:r>
              <a:rPr lang="en-US" dirty="0" smtClean="0"/>
              <a:t>Many approaches (traditional ones used in relational systems of 1980s)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ARIES algorithms developed by IBM used many of the same ideas, and some novelties that were quite radical at the time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Research report in 1989; conference paper on an extension in 1989; comprehensive journal publication in 1992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10 Year VLDB Award 1999</a:t>
            </a:r>
          </a:p>
          <a:p>
            <a:endParaRPr lang="en-US" dirty="0" smtClean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Key ideas of ARIES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every change (</a:t>
            </a:r>
            <a:r>
              <a:rPr lang="en-US" i="1" dirty="0" smtClean="0"/>
              <a:t>even UNDOs during Transaction abort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restart, </a:t>
            </a:r>
            <a:r>
              <a:rPr lang="en-US" i="1" dirty="0" smtClean="0"/>
              <a:t>first </a:t>
            </a:r>
            <a:r>
              <a:rPr lang="en-US" dirty="0" smtClean="0"/>
              <a:t>repeat history without backtracking</a:t>
            </a:r>
          </a:p>
          <a:p>
            <a:pPr lvl="1"/>
            <a:r>
              <a:rPr lang="en-US" i="1" dirty="0" smtClean="0"/>
              <a:t>Even REDO the actions of loser transactions</a:t>
            </a:r>
          </a:p>
          <a:p>
            <a:r>
              <a:rPr lang="en-US" i="1" dirty="0" smtClean="0"/>
              <a:t>Then</a:t>
            </a:r>
            <a:r>
              <a:rPr lang="en-US" dirty="0" smtClean="0"/>
              <a:t> UNDO actions of losers</a:t>
            </a:r>
          </a:p>
          <a:p>
            <a:endParaRPr lang="en-US" dirty="0" smtClean="0"/>
          </a:p>
          <a:p>
            <a:r>
              <a:rPr lang="en-US" dirty="0" smtClean="0"/>
              <a:t>LSNs in pages used to coordinate state between log, buffer, disk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902832" y="6069013"/>
            <a:ext cx="4206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Novel features of ARIES </a:t>
            </a:r>
            <a:r>
              <a:rPr lang="en-US" i="1" dirty="0">
                <a:latin typeface="Gill Sans"/>
                <a:cs typeface="Gill Sans"/>
              </a:rPr>
              <a:t>in italics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Gill Sans Light"/>
            </a:endParaRPr>
          </a:p>
          <a:p>
            <a:endParaRPr lang="en-US" sz="12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WAL &amp; the Log</a:t>
            </a:r>
          </a:p>
        </p:txBody>
      </p:sp>
      <p:sp>
        <p:nvSpPr>
          <p:cNvPr id="368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5698435" cy="5105400"/>
          </a:xfrm>
          <a:noFill/>
        </p:spPr>
        <p:txBody>
          <a:bodyPr/>
          <a:lstStyle/>
          <a:p>
            <a:r>
              <a:rPr lang="en-US" dirty="0" smtClean="0"/>
              <a:t>Each log record has a unique </a:t>
            </a:r>
            <a:r>
              <a:rPr lang="en-US" dirty="0" smtClean="0">
                <a:solidFill>
                  <a:schemeClr val="accent2"/>
                </a:solidFill>
              </a:rPr>
              <a:t>Log Sequence Number (LSN)</a:t>
            </a:r>
            <a:endParaRPr lang="en-US" dirty="0" smtClean="0"/>
          </a:p>
          <a:p>
            <a:pPr lvl="1"/>
            <a:r>
              <a:rPr lang="en-US" dirty="0" smtClean="0"/>
              <a:t>LSNs always increasing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i="1" u="sng" dirty="0" smtClean="0">
                <a:solidFill>
                  <a:schemeClr val="accent2"/>
                </a:solidFill>
              </a:rPr>
              <a:t>data page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contains 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pageLSN</a:t>
            </a:r>
            <a:endParaRPr lang="en-US" sz="2000" dirty="0" smtClean="0"/>
          </a:p>
          <a:p>
            <a:pPr lvl="1"/>
            <a:r>
              <a:rPr lang="en-US" dirty="0" smtClean="0"/>
              <a:t>The LSN of the most recent </a:t>
            </a:r>
            <a:r>
              <a:rPr lang="en-US" i="1" dirty="0" smtClean="0"/>
              <a:t>log record                                             </a:t>
            </a:r>
            <a:r>
              <a:rPr lang="en-US" dirty="0" smtClean="0"/>
              <a:t>for an update to that page</a:t>
            </a:r>
          </a:p>
          <a:p>
            <a:endParaRPr lang="en-US" dirty="0" smtClean="0"/>
          </a:p>
          <a:p>
            <a:r>
              <a:rPr lang="en-US" dirty="0" smtClean="0"/>
              <a:t>System keeps track of </a:t>
            </a:r>
            <a:r>
              <a:rPr lang="en-US" dirty="0" err="1" smtClean="0">
                <a:solidFill>
                  <a:schemeClr val="accent2"/>
                </a:solidFill>
              </a:rPr>
              <a:t>flushedLSN</a:t>
            </a:r>
            <a:endParaRPr lang="en-US" dirty="0" smtClean="0"/>
          </a:p>
          <a:p>
            <a:pPr lvl="1"/>
            <a:r>
              <a:rPr lang="en-US" dirty="0" smtClean="0"/>
              <a:t>The max LSN flushed so far</a:t>
            </a:r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4705350" y="944563"/>
            <a:ext cx="71519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  <a:latin typeface="Gill Sans Light"/>
                <a:cs typeface="Gill Sans Light"/>
              </a:rPr>
              <a:t>LSNs</a:t>
            </a:r>
          </a:p>
        </p:txBody>
      </p:sp>
      <p:sp>
        <p:nvSpPr>
          <p:cNvPr id="36873" name="Rectangle 14"/>
          <p:cNvSpPr>
            <a:spLocks noChangeArrowheads="1"/>
          </p:cNvSpPr>
          <p:nvPr/>
        </p:nvSpPr>
        <p:spPr bwMode="auto">
          <a:xfrm>
            <a:off x="5835650" y="944563"/>
            <a:ext cx="11877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000" dirty="0" err="1">
                <a:solidFill>
                  <a:schemeClr val="accent2"/>
                </a:solidFill>
                <a:latin typeface="Gill Sans Light"/>
                <a:cs typeface="Gill Sans Light"/>
              </a:rPr>
              <a:t>pageLSNs</a:t>
            </a:r>
            <a:endParaRPr lang="en-US" sz="2000" dirty="0">
              <a:solidFill>
                <a:schemeClr val="accent2"/>
              </a:solidFill>
              <a:latin typeface="Gill Sans Light"/>
              <a:cs typeface="Gill Sans Light"/>
            </a:endParaRPr>
          </a:p>
        </p:txBody>
      </p:sp>
      <p:sp>
        <p:nvSpPr>
          <p:cNvPr id="36874" name="Rectangle 15"/>
          <p:cNvSpPr>
            <a:spLocks noChangeArrowheads="1"/>
          </p:cNvSpPr>
          <p:nvPr/>
        </p:nvSpPr>
        <p:spPr bwMode="auto">
          <a:xfrm>
            <a:off x="7669213" y="492125"/>
            <a:ext cx="70429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RAM</a:t>
            </a:r>
          </a:p>
        </p:txBody>
      </p:sp>
      <p:grpSp>
        <p:nvGrpSpPr>
          <p:cNvPr id="36875" name="Group 38"/>
          <p:cNvGrpSpPr>
            <a:grpSpLocks/>
          </p:cNvGrpSpPr>
          <p:nvPr/>
        </p:nvGrpSpPr>
        <p:grpSpPr bwMode="auto">
          <a:xfrm>
            <a:off x="7466013" y="304800"/>
            <a:ext cx="1296987" cy="685800"/>
            <a:chOff x="4703" y="192"/>
            <a:chExt cx="817" cy="432"/>
          </a:xfrm>
        </p:grpSpPr>
        <p:sp>
          <p:nvSpPr>
            <p:cNvPr id="36900" name="Rectangle 16"/>
            <p:cNvSpPr>
              <a:spLocks noChangeArrowheads="1"/>
            </p:cNvSpPr>
            <p:nvPr/>
          </p:nvSpPr>
          <p:spPr bwMode="auto">
            <a:xfrm>
              <a:off x="4707" y="227"/>
              <a:ext cx="787" cy="39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1" name="Line 17"/>
            <p:cNvSpPr>
              <a:spLocks noChangeShapeType="1"/>
            </p:cNvSpPr>
            <p:nvPr/>
          </p:nvSpPr>
          <p:spPr bwMode="auto">
            <a:xfrm flipV="1">
              <a:off x="4703" y="192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2" name="Line 18"/>
            <p:cNvSpPr>
              <a:spLocks noChangeShapeType="1"/>
            </p:cNvSpPr>
            <p:nvPr/>
          </p:nvSpPr>
          <p:spPr bwMode="auto">
            <a:xfrm flipV="1">
              <a:off x="4747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3" name="Line 19"/>
            <p:cNvSpPr>
              <a:spLocks noChangeShapeType="1"/>
            </p:cNvSpPr>
            <p:nvPr/>
          </p:nvSpPr>
          <p:spPr bwMode="auto">
            <a:xfrm flipH="1">
              <a:off x="4791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4" name="Line 20"/>
            <p:cNvSpPr>
              <a:spLocks noChangeShapeType="1"/>
            </p:cNvSpPr>
            <p:nvPr/>
          </p:nvSpPr>
          <p:spPr bwMode="auto">
            <a:xfrm flipH="1">
              <a:off x="4835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5" name="Line 21"/>
            <p:cNvSpPr>
              <a:spLocks noChangeShapeType="1"/>
            </p:cNvSpPr>
            <p:nvPr/>
          </p:nvSpPr>
          <p:spPr bwMode="auto">
            <a:xfrm flipV="1">
              <a:off x="4879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6" name="Line 22"/>
            <p:cNvSpPr>
              <a:spLocks noChangeShapeType="1"/>
            </p:cNvSpPr>
            <p:nvPr/>
          </p:nvSpPr>
          <p:spPr bwMode="auto">
            <a:xfrm flipV="1">
              <a:off x="4923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7" name="Line 23"/>
            <p:cNvSpPr>
              <a:spLocks noChangeShapeType="1"/>
            </p:cNvSpPr>
            <p:nvPr/>
          </p:nvSpPr>
          <p:spPr bwMode="auto">
            <a:xfrm flipH="1">
              <a:off x="4968" y="192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8" name="Line 24"/>
            <p:cNvSpPr>
              <a:spLocks noChangeShapeType="1"/>
            </p:cNvSpPr>
            <p:nvPr/>
          </p:nvSpPr>
          <p:spPr bwMode="auto">
            <a:xfrm flipH="1">
              <a:off x="5012" y="192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09" name="Line 25"/>
            <p:cNvSpPr>
              <a:spLocks noChangeShapeType="1"/>
            </p:cNvSpPr>
            <p:nvPr/>
          </p:nvSpPr>
          <p:spPr bwMode="auto">
            <a:xfrm flipV="1">
              <a:off x="5057" y="192"/>
              <a:ext cx="21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0" name="Line 26"/>
            <p:cNvSpPr>
              <a:spLocks noChangeShapeType="1"/>
            </p:cNvSpPr>
            <p:nvPr/>
          </p:nvSpPr>
          <p:spPr bwMode="auto">
            <a:xfrm flipV="1">
              <a:off x="5101" y="192"/>
              <a:ext cx="21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1" name="Line 27"/>
            <p:cNvSpPr>
              <a:spLocks noChangeShapeType="1"/>
            </p:cNvSpPr>
            <p:nvPr/>
          </p:nvSpPr>
          <p:spPr bwMode="auto">
            <a:xfrm flipH="1">
              <a:off x="5145" y="192"/>
              <a:ext cx="21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2" name="Line 28"/>
            <p:cNvSpPr>
              <a:spLocks noChangeShapeType="1"/>
            </p:cNvSpPr>
            <p:nvPr/>
          </p:nvSpPr>
          <p:spPr bwMode="auto">
            <a:xfrm flipH="1">
              <a:off x="5189" y="192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3" name="Line 29"/>
            <p:cNvSpPr>
              <a:spLocks noChangeShapeType="1"/>
            </p:cNvSpPr>
            <p:nvPr/>
          </p:nvSpPr>
          <p:spPr bwMode="auto">
            <a:xfrm flipV="1">
              <a:off x="5233" y="192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4" name="Line 30"/>
            <p:cNvSpPr>
              <a:spLocks noChangeShapeType="1"/>
            </p:cNvSpPr>
            <p:nvPr/>
          </p:nvSpPr>
          <p:spPr bwMode="auto">
            <a:xfrm flipV="1">
              <a:off x="5277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5" name="Line 31"/>
            <p:cNvSpPr>
              <a:spLocks noChangeShapeType="1"/>
            </p:cNvSpPr>
            <p:nvPr/>
          </p:nvSpPr>
          <p:spPr bwMode="auto">
            <a:xfrm flipH="1">
              <a:off x="5321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6" name="Line 32"/>
            <p:cNvSpPr>
              <a:spLocks noChangeShapeType="1"/>
            </p:cNvSpPr>
            <p:nvPr/>
          </p:nvSpPr>
          <p:spPr bwMode="auto">
            <a:xfrm flipH="1">
              <a:off x="5365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7" name="Line 33"/>
            <p:cNvSpPr>
              <a:spLocks noChangeShapeType="1"/>
            </p:cNvSpPr>
            <p:nvPr/>
          </p:nvSpPr>
          <p:spPr bwMode="auto">
            <a:xfrm flipV="1">
              <a:off x="5409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8" name="Line 34"/>
            <p:cNvSpPr>
              <a:spLocks noChangeShapeType="1"/>
            </p:cNvSpPr>
            <p:nvPr/>
          </p:nvSpPr>
          <p:spPr bwMode="auto">
            <a:xfrm flipH="1">
              <a:off x="5453" y="192"/>
              <a:ext cx="23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19" name="Line 35"/>
            <p:cNvSpPr>
              <a:spLocks noChangeShapeType="1"/>
            </p:cNvSpPr>
            <p:nvPr/>
          </p:nvSpPr>
          <p:spPr bwMode="auto">
            <a:xfrm flipH="1">
              <a:off x="5498" y="192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20" name="Line 36"/>
            <p:cNvSpPr>
              <a:spLocks noChangeShapeType="1"/>
            </p:cNvSpPr>
            <p:nvPr/>
          </p:nvSpPr>
          <p:spPr bwMode="auto">
            <a:xfrm flipH="1">
              <a:off x="5498" y="593"/>
              <a:ext cx="22" cy="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921" name="Rectangle 37"/>
            <p:cNvSpPr>
              <a:spLocks noChangeArrowheads="1"/>
            </p:cNvSpPr>
            <p:nvPr/>
          </p:nvSpPr>
          <p:spPr bwMode="auto">
            <a:xfrm>
              <a:off x="4729" y="257"/>
              <a:ext cx="743" cy="33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36876" name="Rectangle 39"/>
          <p:cNvSpPr>
            <a:spLocks noChangeArrowheads="1"/>
          </p:cNvSpPr>
          <p:nvPr/>
        </p:nvSpPr>
        <p:spPr bwMode="auto">
          <a:xfrm>
            <a:off x="7359650" y="944563"/>
            <a:ext cx="134311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  <a:latin typeface="Gill Sans Light"/>
                <a:cs typeface="Gill Sans Light"/>
              </a:rPr>
              <a:t>flushedLSN</a:t>
            </a:r>
          </a:p>
        </p:txBody>
      </p:sp>
      <p:sp>
        <p:nvSpPr>
          <p:cNvPr id="36877" name="Rectangle 40"/>
          <p:cNvSpPr>
            <a:spLocks noChangeArrowheads="1"/>
          </p:cNvSpPr>
          <p:nvPr/>
        </p:nvSpPr>
        <p:spPr bwMode="auto">
          <a:xfrm>
            <a:off x="4502150" y="158750"/>
            <a:ext cx="4483100" cy="1282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6878" name="Rectangle 50"/>
          <p:cNvSpPr>
            <a:spLocks noChangeArrowheads="1"/>
          </p:cNvSpPr>
          <p:nvPr/>
        </p:nvSpPr>
        <p:spPr bwMode="auto">
          <a:xfrm>
            <a:off x="8540750" y="1835150"/>
            <a:ext cx="368300" cy="26543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6879" name="Rectangle 51"/>
          <p:cNvSpPr>
            <a:spLocks noChangeArrowheads="1"/>
          </p:cNvSpPr>
          <p:nvPr/>
        </p:nvSpPr>
        <p:spPr bwMode="auto">
          <a:xfrm>
            <a:off x="8540750" y="4502150"/>
            <a:ext cx="368300" cy="1054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36880" name="Group 54"/>
          <p:cNvGrpSpPr>
            <a:grpSpLocks/>
          </p:cNvGrpSpPr>
          <p:nvPr/>
        </p:nvGrpSpPr>
        <p:grpSpPr bwMode="auto">
          <a:xfrm>
            <a:off x="6232525" y="4799013"/>
            <a:ext cx="1152525" cy="1671637"/>
            <a:chOff x="3926" y="3023"/>
            <a:chExt cx="726" cy="1053"/>
          </a:xfrm>
        </p:grpSpPr>
        <p:sp>
          <p:nvSpPr>
            <p:cNvPr id="36898" name="Rectangle 52"/>
            <p:cNvSpPr>
              <a:spLocks noChangeArrowheads="1"/>
            </p:cNvSpPr>
            <p:nvPr/>
          </p:nvSpPr>
          <p:spPr bwMode="auto">
            <a:xfrm>
              <a:off x="3940" y="3028"/>
              <a:ext cx="712" cy="1048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9" name="Rectangle 53"/>
            <p:cNvSpPr>
              <a:spLocks noChangeArrowheads="1"/>
            </p:cNvSpPr>
            <p:nvPr/>
          </p:nvSpPr>
          <p:spPr bwMode="auto">
            <a:xfrm>
              <a:off x="3926" y="3023"/>
              <a:ext cx="57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b="1">
                  <a:latin typeface="Gill Sans Light"/>
                  <a:cs typeface="Gill Sans Light"/>
                </a:rPr>
                <a:t>pageLSN</a:t>
              </a:r>
            </a:p>
          </p:txBody>
        </p:sp>
      </p:grpSp>
      <p:sp>
        <p:nvSpPr>
          <p:cNvPr id="36881" name="Line 55"/>
          <p:cNvSpPr>
            <a:spLocks noChangeShapeType="1"/>
          </p:cNvSpPr>
          <p:nvPr/>
        </p:nvSpPr>
        <p:spPr bwMode="auto">
          <a:xfrm>
            <a:off x="6781800" y="4495800"/>
            <a:ext cx="167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6882" name="Line 56"/>
          <p:cNvSpPr>
            <a:spLocks noChangeShapeType="1"/>
          </p:cNvSpPr>
          <p:nvPr/>
        </p:nvSpPr>
        <p:spPr bwMode="auto">
          <a:xfrm flipV="1">
            <a:off x="7239000" y="3962400"/>
            <a:ext cx="1295400" cy="990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6883" name="Rectangle 57"/>
          <p:cNvSpPr>
            <a:spLocks noChangeArrowheads="1"/>
          </p:cNvSpPr>
          <p:nvPr/>
        </p:nvSpPr>
        <p:spPr bwMode="auto">
          <a:xfrm>
            <a:off x="6764338" y="2109788"/>
            <a:ext cx="151964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 b="1">
                <a:solidFill>
                  <a:srgbClr val="00B7A5"/>
                </a:solidFill>
                <a:latin typeface="Gill Sans Light"/>
                <a:cs typeface="Gill Sans Light"/>
              </a:rPr>
              <a:t>Log records</a:t>
            </a:r>
          </a:p>
          <a:p>
            <a:pPr algn="l"/>
            <a:r>
              <a:rPr lang="en-US" sz="1800" b="1">
                <a:solidFill>
                  <a:srgbClr val="00B7A5"/>
                </a:solidFill>
                <a:latin typeface="Gill Sans Light"/>
                <a:cs typeface="Gill Sans Light"/>
              </a:rPr>
              <a:t>flushed to disk</a:t>
            </a:r>
          </a:p>
        </p:txBody>
      </p:sp>
      <p:sp>
        <p:nvSpPr>
          <p:cNvPr id="36884" name="Rectangle 58"/>
          <p:cNvSpPr>
            <a:spLocks noChangeArrowheads="1"/>
          </p:cNvSpPr>
          <p:nvPr/>
        </p:nvSpPr>
        <p:spPr bwMode="auto">
          <a:xfrm>
            <a:off x="7375525" y="4852988"/>
            <a:ext cx="1019785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 b="1">
                <a:solidFill>
                  <a:schemeClr val="accent2"/>
                </a:solidFill>
                <a:latin typeface="Gill Sans Light"/>
                <a:cs typeface="Gill Sans Light"/>
              </a:rPr>
              <a:t>“Log tail”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Gill Sans Light"/>
                <a:cs typeface="Gill Sans Light"/>
              </a:rPr>
              <a:t>  in RAM</a:t>
            </a:r>
          </a:p>
        </p:txBody>
      </p:sp>
      <p:sp>
        <p:nvSpPr>
          <p:cNvPr id="36885" name="AutoShape 59"/>
          <p:cNvSpPr>
            <a:spLocks noChangeArrowheads="1"/>
          </p:cNvSpPr>
          <p:nvPr/>
        </p:nvSpPr>
        <p:spPr bwMode="auto">
          <a:xfrm>
            <a:off x="5416550" y="5721350"/>
            <a:ext cx="673100" cy="673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36886" name="Group 60"/>
          <p:cNvGrpSpPr>
            <a:grpSpLocks/>
          </p:cNvGrpSpPr>
          <p:nvPr/>
        </p:nvGrpSpPr>
        <p:grpSpPr bwMode="auto">
          <a:xfrm>
            <a:off x="4572000" y="533400"/>
            <a:ext cx="1060450" cy="382588"/>
            <a:chOff x="2740" y="240"/>
            <a:chExt cx="668" cy="241"/>
          </a:xfrm>
        </p:grpSpPr>
        <p:sp>
          <p:nvSpPr>
            <p:cNvPr id="36891" name="Rectangle 61" descr="Medium Wood"/>
            <p:cNvSpPr>
              <a:spLocks noChangeArrowheads="1"/>
            </p:cNvSpPr>
            <p:nvPr/>
          </p:nvSpPr>
          <p:spPr bwMode="auto">
            <a:xfrm>
              <a:off x="2820" y="240"/>
              <a:ext cx="532" cy="24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2" name="Oval 62" descr="Oak"/>
            <p:cNvSpPr>
              <a:spLocks noChangeArrowheads="1"/>
            </p:cNvSpPr>
            <p:nvPr/>
          </p:nvSpPr>
          <p:spPr bwMode="auto">
            <a:xfrm>
              <a:off x="2740" y="244"/>
              <a:ext cx="160" cy="232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3" name="Line 63"/>
            <p:cNvSpPr>
              <a:spLocks noChangeShapeType="1"/>
            </p:cNvSpPr>
            <p:nvPr/>
          </p:nvSpPr>
          <p:spPr bwMode="auto">
            <a:xfrm>
              <a:off x="2820" y="240"/>
              <a:ext cx="5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4" name="Line 64"/>
            <p:cNvSpPr>
              <a:spLocks noChangeShapeType="1"/>
            </p:cNvSpPr>
            <p:nvPr/>
          </p:nvSpPr>
          <p:spPr bwMode="auto">
            <a:xfrm>
              <a:off x="2820" y="480"/>
              <a:ext cx="5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5" name="Arc 65" descr="Medium Wood"/>
            <p:cNvSpPr>
              <a:spLocks/>
            </p:cNvSpPr>
            <p:nvPr/>
          </p:nvSpPr>
          <p:spPr bwMode="auto">
            <a:xfrm>
              <a:off x="3352" y="241"/>
              <a:ext cx="56" cy="240"/>
            </a:xfrm>
            <a:custGeom>
              <a:avLst/>
              <a:gdLst>
                <a:gd name="T0" fmla="*/ 2 w 21600"/>
                <a:gd name="T1" fmla="*/ 0 h 43186"/>
                <a:gd name="T2" fmla="*/ 0 w 21600"/>
                <a:gd name="T3" fmla="*/ 240 h 43186"/>
                <a:gd name="T4" fmla="*/ 0 w 21600"/>
                <a:gd name="T5" fmla="*/ 120 h 431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6"/>
                <a:gd name="T11" fmla="*/ 21600 w 21600"/>
                <a:gd name="T12" fmla="*/ 43186 h 43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6" fill="none" extrusionOk="0">
                  <a:moveTo>
                    <a:pt x="771" y="-1"/>
                  </a:moveTo>
                  <a:cubicBezTo>
                    <a:pt x="12392" y="414"/>
                    <a:pt x="21600" y="9956"/>
                    <a:pt x="21600" y="21586"/>
                  </a:cubicBezTo>
                  <a:cubicBezTo>
                    <a:pt x="21600" y="33515"/>
                    <a:pt x="11929" y="43185"/>
                    <a:pt x="0" y="43185"/>
                  </a:cubicBezTo>
                </a:path>
                <a:path w="21600" h="43186" stroke="0" extrusionOk="0">
                  <a:moveTo>
                    <a:pt x="771" y="-1"/>
                  </a:moveTo>
                  <a:cubicBezTo>
                    <a:pt x="12392" y="414"/>
                    <a:pt x="21600" y="9956"/>
                    <a:pt x="21600" y="21586"/>
                  </a:cubicBezTo>
                  <a:cubicBezTo>
                    <a:pt x="21600" y="33515"/>
                    <a:pt x="11929" y="43185"/>
                    <a:pt x="0" y="43185"/>
                  </a:cubicBezTo>
                  <a:lnTo>
                    <a:pt x="0" y="2158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6" name="Oval 66"/>
            <p:cNvSpPr>
              <a:spLocks noChangeArrowheads="1"/>
            </p:cNvSpPr>
            <p:nvPr/>
          </p:nvSpPr>
          <p:spPr bwMode="auto">
            <a:xfrm>
              <a:off x="2768" y="278"/>
              <a:ext cx="104" cy="16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7" name="Oval 67"/>
            <p:cNvSpPr>
              <a:spLocks noChangeArrowheads="1"/>
            </p:cNvSpPr>
            <p:nvPr/>
          </p:nvSpPr>
          <p:spPr bwMode="auto">
            <a:xfrm>
              <a:off x="2796" y="312"/>
              <a:ext cx="48" cy="96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36887" name="Group 69"/>
          <p:cNvGrpSpPr>
            <a:grpSpLocks/>
          </p:cNvGrpSpPr>
          <p:nvPr/>
        </p:nvGrpSpPr>
        <p:grpSpPr bwMode="auto">
          <a:xfrm>
            <a:off x="6067425" y="214313"/>
            <a:ext cx="623888" cy="762000"/>
            <a:chOff x="3794" y="2614"/>
            <a:chExt cx="1966" cy="1706"/>
          </a:xfrm>
        </p:grpSpPr>
        <p:sp>
          <p:nvSpPr>
            <p:cNvPr id="36889" name="Oval 70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2F2F18"/>
                </a:gs>
                <a:gs pos="50000">
                  <a:srgbClr val="666633"/>
                </a:gs>
                <a:gs pos="100000">
                  <a:srgbClr val="2F2F18"/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6890" name="Rectangle 71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2F2F18"/>
                </a:gs>
                <a:gs pos="50000">
                  <a:srgbClr val="666633"/>
                </a:gs>
                <a:gs pos="100000">
                  <a:srgbClr val="2F2F1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6" name="Clip" r:id="rId6" imgW="1663920" imgH="1666440" progId="MS_ClipArt_Gallery.2">
                    <p:embed/>
                  </p:oleObj>
                </mc:Choice>
                <mc:Fallback>
                  <p:oleObj name="Clip" r:id="rId6" imgW="1663920" imgH="166644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614"/>
                          <a:ext cx="196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8" name="Rectangle 73"/>
          <p:cNvSpPr>
            <a:spLocks noChangeArrowheads="1"/>
          </p:cNvSpPr>
          <p:nvPr/>
        </p:nvSpPr>
        <p:spPr bwMode="auto">
          <a:xfrm>
            <a:off x="6146800" y="538163"/>
            <a:ext cx="48090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 b="1">
                <a:solidFill>
                  <a:srgbClr val="FAFD00"/>
                </a:solidFill>
                <a:latin typeface="Gill Sans Light"/>
                <a:cs typeface="Gill Sans Light"/>
              </a:rPr>
              <a:t>DB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WAL constraints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Before</a:t>
            </a:r>
            <a:r>
              <a:rPr lang="en-US" dirty="0" smtClean="0"/>
              <a:t> a page is written,</a:t>
            </a:r>
          </a:p>
          <a:p>
            <a:pPr lvl="1"/>
            <a:r>
              <a:rPr lang="en-US" dirty="0" err="1" smtClean="0">
                <a:solidFill>
                  <a:schemeClr val="folHlink"/>
                </a:solidFill>
              </a:rPr>
              <a:t>pageLSN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>
                <a:solidFill>
                  <a:schemeClr val="folHlink"/>
                </a:solidFill>
                <a:latin typeface="Symbol" charset="2"/>
              </a:rPr>
              <a:t>£ </a:t>
            </a:r>
            <a:r>
              <a:rPr lang="en-US" dirty="0" err="1" smtClean="0">
                <a:solidFill>
                  <a:schemeClr val="folHlink"/>
                </a:solidFill>
              </a:rPr>
              <a:t>flushedLSN</a:t>
            </a:r>
            <a:endParaRPr lang="en-US" dirty="0" smtClean="0">
              <a:solidFill>
                <a:schemeClr val="folHlink"/>
              </a:solidFill>
            </a:endParaRPr>
          </a:p>
          <a:p>
            <a:pPr lvl="1"/>
            <a:endParaRPr lang="en-US" dirty="0" smtClean="0">
              <a:solidFill>
                <a:schemeClr val="folHlink"/>
              </a:solidFill>
            </a:endParaRPr>
          </a:p>
          <a:p>
            <a:r>
              <a:rPr lang="en-US" dirty="0" smtClean="0">
                <a:solidFill>
                  <a:schemeClr val="folHlink"/>
                </a:solidFill>
              </a:rPr>
              <a:t>Commit record included in log; all related update log records precede it in log</a:t>
            </a:r>
          </a:p>
          <a:p>
            <a:endParaRPr lang="en-US" dirty="0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Gill Sans Light"/>
            </a:endParaRPr>
          </a:p>
          <a:p>
            <a:endParaRPr lang="en-US" sz="12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Log Records</a:t>
            </a:r>
          </a:p>
        </p:txBody>
      </p:sp>
      <p:sp>
        <p:nvSpPr>
          <p:cNvPr id="399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0" y="1524000"/>
            <a:ext cx="4570413" cy="43815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Possible log record types:</a:t>
            </a:r>
          </a:p>
          <a:p>
            <a:r>
              <a:rPr lang="en-US" b="0" smtClean="0">
                <a:solidFill>
                  <a:schemeClr val="accent1"/>
                </a:solidFill>
              </a:rPr>
              <a:t>Update</a:t>
            </a:r>
          </a:p>
          <a:p>
            <a:r>
              <a:rPr lang="en-US" b="0" smtClean="0">
                <a:solidFill>
                  <a:schemeClr val="accent1"/>
                </a:solidFill>
              </a:rPr>
              <a:t>Commit</a:t>
            </a:r>
          </a:p>
          <a:p>
            <a:r>
              <a:rPr lang="en-US" b="0" smtClean="0">
                <a:solidFill>
                  <a:schemeClr val="accent1"/>
                </a:solidFill>
              </a:rPr>
              <a:t>Abort</a:t>
            </a:r>
          </a:p>
          <a:p>
            <a:r>
              <a:rPr lang="en-US" b="0" smtClean="0">
                <a:solidFill>
                  <a:schemeClr val="accent1"/>
                </a:solidFill>
              </a:rPr>
              <a:t>End </a:t>
            </a:r>
            <a:r>
              <a:rPr lang="en-US" b="0" smtClean="0"/>
              <a:t>(signifies end of commit or abort)</a:t>
            </a:r>
          </a:p>
          <a:p>
            <a:r>
              <a:rPr lang="en-US" b="0" smtClean="0">
                <a:solidFill>
                  <a:schemeClr val="accent2"/>
                </a:solidFill>
              </a:rPr>
              <a:t>Compensation Log Records (CLRs)</a:t>
            </a:r>
            <a:r>
              <a:rPr lang="en-US" b="0" smtClean="0"/>
              <a:t> </a:t>
            </a:r>
          </a:p>
          <a:p>
            <a:pPr lvl="1"/>
            <a:r>
              <a:rPr lang="en-US" smtClean="0"/>
              <a:t>for UNDO actions</a:t>
            </a:r>
          </a:p>
          <a:p>
            <a:pPr lvl="1"/>
            <a:r>
              <a:rPr lang="en-US" smtClean="0"/>
              <a:t>(and some other tricks!)</a:t>
            </a:r>
          </a:p>
        </p:txBody>
      </p:sp>
      <p:grpSp>
        <p:nvGrpSpPr>
          <p:cNvPr id="39943" name="Group 14"/>
          <p:cNvGrpSpPr>
            <a:grpSpLocks/>
          </p:cNvGrpSpPr>
          <p:nvPr/>
        </p:nvGrpSpPr>
        <p:grpSpPr bwMode="auto">
          <a:xfrm>
            <a:off x="2038350" y="2517775"/>
            <a:ext cx="1781175" cy="3135313"/>
            <a:chOff x="1284" y="1586"/>
            <a:chExt cx="1122" cy="1975"/>
          </a:xfrm>
        </p:grpSpPr>
        <p:sp>
          <p:nvSpPr>
            <p:cNvPr id="39952" name="Rectangle 6"/>
            <p:cNvSpPr>
              <a:spLocks noChangeArrowheads="1"/>
            </p:cNvSpPr>
            <p:nvPr/>
          </p:nvSpPr>
          <p:spPr bwMode="auto">
            <a:xfrm>
              <a:off x="1284" y="1586"/>
              <a:ext cx="7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prevLSN</a:t>
              </a:r>
            </a:p>
          </p:txBody>
        </p:sp>
        <p:sp>
          <p:nvSpPr>
            <p:cNvPr id="39953" name="Rectangle 7"/>
            <p:cNvSpPr>
              <a:spLocks noChangeArrowheads="1"/>
            </p:cNvSpPr>
            <p:nvPr/>
          </p:nvSpPr>
          <p:spPr bwMode="auto">
            <a:xfrm>
              <a:off x="1284" y="1827"/>
              <a:ext cx="4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XID</a:t>
              </a:r>
            </a:p>
          </p:txBody>
        </p:sp>
        <p:sp>
          <p:nvSpPr>
            <p:cNvPr id="39954" name="Rectangle 8"/>
            <p:cNvSpPr>
              <a:spLocks noChangeArrowheads="1"/>
            </p:cNvSpPr>
            <p:nvPr/>
          </p:nvSpPr>
          <p:spPr bwMode="auto">
            <a:xfrm>
              <a:off x="1285" y="2067"/>
              <a:ext cx="4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type</a:t>
              </a:r>
            </a:p>
          </p:txBody>
        </p:sp>
        <p:sp>
          <p:nvSpPr>
            <p:cNvPr id="39955" name="Rectangle 9"/>
            <p:cNvSpPr>
              <a:spLocks noChangeArrowheads="1"/>
            </p:cNvSpPr>
            <p:nvPr/>
          </p:nvSpPr>
          <p:spPr bwMode="auto">
            <a:xfrm>
              <a:off x="1285" y="2547"/>
              <a:ext cx="5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length</a:t>
              </a:r>
            </a:p>
          </p:txBody>
        </p:sp>
        <p:sp>
          <p:nvSpPr>
            <p:cNvPr id="39956" name="Rectangle 10"/>
            <p:cNvSpPr>
              <a:spLocks noChangeArrowheads="1"/>
            </p:cNvSpPr>
            <p:nvPr/>
          </p:nvSpPr>
          <p:spPr bwMode="auto">
            <a:xfrm>
              <a:off x="1285" y="2307"/>
              <a:ext cx="6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pageID</a:t>
              </a:r>
            </a:p>
          </p:txBody>
        </p:sp>
        <p:sp>
          <p:nvSpPr>
            <p:cNvPr id="39957" name="Rectangle 11"/>
            <p:cNvSpPr>
              <a:spLocks noChangeArrowheads="1"/>
            </p:cNvSpPr>
            <p:nvPr/>
          </p:nvSpPr>
          <p:spPr bwMode="auto">
            <a:xfrm>
              <a:off x="1285" y="2788"/>
              <a:ext cx="5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offset</a:t>
              </a:r>
            </a:p>
          </p:txBody>
        </p:sp>
        <p:sp>
          <p:nvSpPr>
            <p:cNvPr id="39958" name="Rectangle 12"/>
            <p:cNvSpPr>
              <a:spLocks noChangeArrowheads="1"/>
            </p:cNvSpPr>
            <p:nvPr/>
          </p:nvSpPr>
          <p:spPr bwMode="auto">
            <a:xfrm>
              <a:off x="1285" y="3028"/>
              <a:ext cx="11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before-image</a:t>
              </a:r>
            </a:p>
          </p:txBody>
        </p:sp>
        <p:sp>
          <p:nvSpPr>
            <p:cNvPr id="39959" name="Rectangle 13"/>
            <p:cNvSpPr>
              <a:spLocks noChangeArrowheads="1"/>
            </p:cNvSpPr>
            <p:nvPr/>
          </p:nvSpPr>
          <p:spPr bwMode="auto">
            <a:xfrm>
              <a:off x="1285" y="3270"/>
              <a:ext cx="9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after-image</a:t>
              </a:r>
            </a:p>
          </p:txBody>
        </p:sp>
      </p:grpSp>
      <p:sp>
        <p:nvSpPr>
          <p:cNvPr id="39944" name="Rectangle 15"/>
          <p:cNvSpPr>
            <a:spLocks noChangeArrowheads="1"/>
          </p:cNvSpPr>
          <p:nvPr/>
        </p:nvSpPr>
        <p:spPr bwMode="auto">
          <a:xfrm>
            <a:off x="590550" y="1982788"/>
            <a:ext cx="2611968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800" b="1">
                <a:solidFill>
                  <a:srgbClr val="0000FF"/>
                </a:solidFill>
                <a:latin typeface="Gill Sans Light"/>
                <a:cs typeface="Gill Sans Light"/>
              </a:rPr>
              <a:t>LogRecord fields:</a:t>
            </a:r>
          </a:p>
        </p:txBody>
      </p:sp>
      <p:sp>
        <p:nvSpPr>
          <p:cNvPr id="39945" name="Line 16"/>
          <p:cNvSpPr>
            <a:spLocks noChangeShapeType="1"/>
          </p:cNvSpPr>
          <p:nvPr/>
        </p:nvSpPr>
        <p:spPr bwMode="auto">
          <a:xfrm>
            <a:off x="1828800" y="4054475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46" name="Line 17"/>
          <p:cNvSpPr>
            <a:spLocks noChangeShapeType="1"/>
          </p:cNvSpPr>
          <p:nvPr/>
        </p:nvSpPr>
        <p:spPr bwMode="auto">
          <a:xfrm>
            <a:off x="1828800" y="4740275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47" name="Line 18"/>
          <p:cNvSpPr>
            <a:spLocks noChangeShapeType="1"/>
          </p:cNvSpPr>
          <p:nvPr/>
        </p:nvSpPr>
        <p:spPr bwMode="auto">
          <a:xfrm flipH="1" flipV="1">
            <a:off x="1752600" y="4664075"/>
            <a:ext cx="762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48" name="Line 19"/>
          <p:cNvSpPr>
            <a:spLocks noChangeShapeType="1"/>
          </p:cNvSpPr>
          <p:nvPr/>
        </p:nvSpPr>
        <p:spPr bwMode="auto">
          <a:xfrm flipV="1">
            <a:off x="1752600" y="4587875"/>
            <a:ext cx="762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49" name="Line 20"/>
          <p:cNvSpPr>
            <a:spLocks noChangeShapeType="1"/>
          </p:cNvSpPr>
          <p:nvPr/>
        </p:nvSpPr>
        <p:spPr bwMode="auto">
          <a:xfrm flipV="1">
            <a:off x="1828800" y="3825875"/>
            <a:ext cx="22860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50" name="Line 21"/>
          <p:cNvSpPr>
            <a:spLocks noChangeShapeType="1"/>
          </p:cNvSpPr>
          <p:nvPr/>
        </p:nvSpPr>
        <p:spPr bwMode="auto">
          <a:xfrm flipH="1" flipV="1">
            <a:off x="1828800" y="5273675"/>
            <a:ext cx="22860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51" name="Rectangle 22"/>
          <p:cNvSpPr>
            <a:spLocks noChangeArrowheads="1"/>
          </p:cNvSpPr>
          <p:nvPr/>
        </p:nvSpPr>
        <p:spPr bwMode="auto">
          <a:xfrm>
            <a:off x="593725" y="4116388"/>
            <a:ext cx="10993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b="1">
                <a:solidFill>
                  <a:schemeClr val="accent1"/>
                </a:solidFill>
                <a:latin typeface="Gill Sans Light"/>
                <a:cs typeface="Gill Sans Light"/>
              </a:rPr>
              <a:t>update</a:t>
            </a:r>
            <a:endParaRPr lang="en-US">
              <a:solidFill>
                <a:srgbClr val="0000FF"/>
              </a:solidFill>
              <a:latin typeface="Gill Sans Light"/>
              <a:cs typeface="Gill Sans Light"/>
            </a:endParaRPr>
          </a:p>
          <a:p>
            <a:pPr algn="l"/>
            <a:r>
              <a:rPr lang="en-US">
                <a:solidFill>
                  <a:srgbClr val="0000FF"/>
                </a:solidFill>
                <a:latin typeface="Gill Sans Light"/>
                <a:cs typeface="Gill Sans Light"/>
              </a:rPr>
              <a:t>records</a:t>
            </a:r>
          </a:p>
          <a:p>
            <a:pPr algn="l"/>
            <a:r>
              <a:rPr lang="en-US">
                <a:solidFill>
                  <a:srgbClr val="0000FF"/>
                </a:solidFill>
                <a:latin typeface="Gill Sans Light"/>
                <a:cs typeface="Gill Sans Light"/>
              </a:rPr>
              <a:t>only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Other Log-Related State</a:t>
            </a:r>
          </a:p>
        </p:txBody>
      </p:sp>
      <p:sp>
        <p:nvSpPr>
          <p:cNvPr id="4199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077200" cy="4076700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Transaction Table:</a:t>
            </a:r>
          </a:p>
          <a:p>
            <a:pPr lvl="1"/>
            <a:r>
              <a:rPr lang="en-US" dirty="0" smtClean="0"/>
              <a:t>One entry per active Transaction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smtClean="0">
                <a:solidFill>
                  <a:schemeClr val="accent2"/>
                </a:solidFill>
              </a:rPr>
              <a:t>XID, status </a:t>
            </a:r>
            <a:r>
              <a:rPr lang="en-US" dirty="0" smtClean="0"/>
              <a:t>(running/</a:t>
            </a:r>
            <a:r>
              <a:rPr lang="en-US" dirty="0" err="1" smtClean="0"/>
              <a:t>commited</a:t>
            </a:r>
            <a:r>
              <a:rPr lang="en-US" dirty="0" smtClean="0"/>
              <a:t>/aborted), and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endParaRPr lang="en-US" dirty="0" smtClean="0">
              <a:solidFill>
                <a:schemeClr val="accent2"/>
              </a:solidFill>
            </a:endParaRPr>
          </a:p>
          <a:p>
            <a:pPr lvl="2"/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Dirty Page Table:</a:t>
            </a:r>
          </a:p>
          <a:p>
            <a:pPr lvl="1"/>
            <a:r>
              <a:rPr lang="en-US" dirty="0" smtClean="0"/>
              <a:t>One entry per dirty page in buffer pool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err="1" smtClean="0">
                <a:solidFill>
                  <a:schemeClr val="accent2"/>
                </a:solidFill>
              </a:rPr>
              <a:t>recLSN</a:t>
            </a:r>
            <a:r>
              <a:rPr lang="en-US" dirty="0" smtClean="0"/>
              <a:t> – the LSN of the log record which </a:t>
            </a:r>
            <a:r>
              <a:rPr lang="en-US" i="1" u="sng" dirty="0" smtClean="0"/>
              <a:t>first</a:t>
            </a:r>
            <a:r>
              <a:rPr lang="en-US" i="1" dirty="0" smtClean="0"/>
              <a:t> </a:t>
            </a:r>
            <a:r>
              <a:rPr lang="en-US" dirty="0" smtClean="0"/>
              <a:t>caused the page to be dirty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Normal Execution of a Transaction</a:t>
            </a:r>
          </a:p>
        </p:txBody>
      </p:sp>
      <p:sp>
        <p:nvSpPr>
          <p:cNvPr id="440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305800" cy="4076700"/>
          </a:xfrm>
          <a:noFill/>
        </p:spPr>
        <p:txBody>
          <a:bodyPr/>
          <a:lstStyle/>
          <a:p>
            <a:r>
              <a:rPr lang="en-US" dirty="0" smtClean="0"/>
              <a:t>Series of </a:t>
            </a:r>
            <a:r>
              <a:rPr lang="en-US" dirty="0" smtClean="0">
                <a:solidFill>
                  <a:schemeClr val="accent2"/>
                </a:solidFill>
              </a:rPr>
              <a:t>reads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/>
                </a:solidFill>
              </a:rPr>
              <a:t>writes</a:t>
            </a:r>
            <a:r>
              <a:rPr lang="en-US" dirty="0" smtClean="0"/>
              <a:t>, followed by </a:t>
            </a:r>
            <a:r>
              <a:rPr lang="en-US" dirty="0" smtClean="0">
                <a:solidFill>
                  <a:schemeClr val="accent2"/>
                </a:solidFill>
              </a:rPr>
              <a:t>commit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2"/>
                </a:solidFill>
              </a:rPr>
              <a:t>abort</a:t>
            </a:r>
            <a:endParaRPr lang="en-US" dirty="0" smtClean="0"/>
          </a:p>
          <a:p>
            <a:pPr lvl="1"/>
            <a:r>
              <a:rPr lang="en-US" dirty="0" smtClean="0"/>
              <a:t>We will assume that page write is atomic on disk</a:t>
            </a:r>
          </a:p>
          <a:p>
            <a:pPr lvl="2"/>
            <a:r>
              <a:rPr lang="en-US" dirty="0" smtClean="0"/>
              <a:t>In practice, additional details to deal with non-atomic writes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Strict 2PL (at least for writes)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 smtClean="0"/>
          </a:p>
          <a:p>
            <a:r>
              <a:rPr lang="en-US" sz="2000" dirty="0" smtClean="0"/>
              <a:t>STEAL, NO-FORCE </a:t>
            </a:r>
            <a:r>
              <a:rPr lang="en-US" dirty="0" smtClean="0"/>
              <a:t>buffer management, with </a:t>
            </a:r>
            <a:r>
              <a:rPr lang="en-US" dirty="0" smtClean="0">
                <a:solidFill>
                  <a:schemeClr val="accent2"/>
                </a:solidFill>
              </a:rPr>
              <a:t>Write-Ahead Logging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030" y="1968500"/>
            <a:ext cx="8374270" cy="4114800"/>
          </a:xfrm>
        </p:spPr>
        <p:txBody>
          <a:bodyPr>
            <a:normAutofit/>
          </a:bodyPr>
          <a:lstStyle/>
          <a:p>
            <a:r>
              <a:rPr lang="en-US" b="0" u="sng" dirty="0" smtClean="0">
                <a:solidFill>
                  <a:srgbClr val="FF0000"/>
                </a:solidFill>
              </a:rPr>
              <a:t>ARIES</a:t>
            </a:r>
            <a:r>
              <a:rPr lang="en-US" b="0" u="sng" dirty="0">
                <a:solidFill>
                  <a:srgbClr val="FF0000"/>
                </a:solidFill>
              </a:rPr>
              <a:t>: A Transaction Recovery Method Supporting Fine-Granularity Locking and Partial Rollbacks Using Write-ahead </a:t>
            </a:r>
            <a:r>
              <a:rPr lang="en-US" b="0" u="sng" dirty="0" smtClean="0">
                <a:solidFill>
                  <a:srgbClr val="FF0000"/>
                </a:solidFill>
              </a:rPr>
              <a:t>Logging</a:t>
            </a:r>
            <a:r>
              <a:rPr lang="en-US" b="0" dirty="0" smtClean="0"/>
              <a:t>, </a:t>
            </a:r>
            <a:br>
              <a:rPr lang="en-US" b="0" dirty="0" smtClean="0"/>
            </a:br>
            <a:r>
              <a:rPr lang="en-US" b="0" dirty="0" smtClean="0"/>
              <a:t>C</a:t>
            </a:r>
            <a:r>
              <a:rPr lang="en-US" b="0" dirty="0"/>
              <a:t>. Mohan, Don </a:t>
            </a:r>
            <a:r>
              <a:rPr lang="en-US" b="0" dirty="0" err="1"/>
              <a:t>Haderle</a:t>
            </a:r>
            <a:r>
              <a:rPr lang="en-US" b="0" dirty="0"/>
              <a:t>, Bruce Lindsay, Hamid </a:t>
            </a:r>
            <a:r>
              <a:rPr lang="en-US" b="0" dirty="0" err="1"/>
              <a:t>Pirahesh</a:t>
            </a:r>
            <a:r>
              <a:rPr lang="en-US" b="0" dirty="0"/>
              <a:t> and Peter Schwarz. Appears in Transactions on Database Systems, </a:t>
            </a:r>
            <a:r>
              <a:rPr lang="en-US" b="0" dirty="0" err="1"/>
              <a:t>Vol</a:t>
            </a:r>
            <a:r>
              <a:rPr lang="en-US" b="0" dirty="0"/>
              <a:t> 17, No. 1, March 1992, Pages 94-162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sz="3200" b="0" dirty="0" smtClean="0"/>
              <a:t>Thoughts?</a:t>
            </a:r>
          </a:p>
          <a:p>
            <a:r>
              <a:rPr lang="en-US" sz="3200" b="0" dirty="0" smtClean="0"/>
              <a:t>State-of-the-art/historical survey (Ch. 10)</a:t>
            </a:r>
          </a:p>
        </p:txBody>
      </p:sp>
    </p:spTree>
    <p:extLst>
      <p:ext uri="{BB962C8B-B14F-4D97-AF65-F5344CB8AC3E}">
        <p14:creationId xmlns:p14="http://schemas.microsoft.com/office/powerpoint/2010/main" val="138243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Checkpointing</a:t>
            </a:r>
          </a:p>
        </p:txBody>
      </p:sp>
      <p:sp>
        <p:nvSpPr>
          <p:cNvPr id="460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50296"/>
          </a:xfrm>
          <a:noFill/>
        </p:spPr>
        <p:txBody>
          <a:bodyPr/>
          <a:lstStyle/>
          <a:p>
            <a:r>
              <a:rPr lang="en-US" dirty="0" smtClean="0"/>
              <a:t>Periodically, the DBMS creates a </a:t>
            </a:r>
            <a:r>
              <a:rPr lang="en-US" u="sng" dirty="0" smtClean="0">
                <a:solidFill>
                  <a:schemeClr val="accent2"/>
                </a:solidFill>
              </a:rPr>
              <a:t>checkpoint</a:t>
            </a:r>
            <a:r>
              <a:rPr lang="en-US" dirty="0" smtClean="0"/>
              <a:t>, in order to minimize the time taken to recover in the event of a system crash.  Write to log: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begin_checkpoint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record:  Indicates when </a:t>
            </a:r>
            <a:r>
              <a:rPr lang="en-US" dirty="0" err="1" smtClean="0"/>
              <a:t>chkpt</a:t>
            </a:r>
            <a:r>
              <a:rPr lang="en-US" dirty="0" smtClean="0"/>
              <a:t> began.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end_checkpoint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record:  Contains current </a:t>
            </a:r>
            <a:r>
              <a:rPr lang="en-US" i="1" dirty="0" smtClean="0"/>
              <a:t>Transaction table </a:t>
            </a:r>
            <a:r>
              <a:rPr lang="en-US" dirty="0" smtClean="0"/>
              <a:t>and </a:t>
            </a:r>
            <a:r>
              <a:rPr lang="en-US" i="1" dirty="0" smtClean="0"/>
              <a:t>dirty page table</a:t>
            </a:r>
            <a:r>
              <a:rPr lang="en-US" dirty="0" smtClean="0"/>
              <a:t>.  This is a </a:t>
            </a:r>
            <a:r>
              <a:rPr lang="en-US" dirty="0" smtClean="0">
                <a:solidFill>
                  <a:schemeClr val="accent2"/>
                </a:solidFill>
              </a:rPr>
              <a:t>`fuzzy checkpoint’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Other Transactions continue to run; so these tables only known to reflect some mix of state </a:t>
            </a:r>
            <a:r>
              <a:rPr lang="en-US" i="1" dirty="0" smtClean="0"/>
              <a:t>after the time of the </a:t>
            </a:r>
            <a:r>
              <a:rPr lang="en-US" i="1" dirty="0" err="1" smtClean="0">
                <a:solidFill>
                  <a:schemeClr val="accent2"/>
                </a:solidFill>
              </a:rPr>
              <a:t>begin_checkpoint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/>
              <a:t>record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attempt to force dirty pages to disk; effectiveness of checkpoint limited by oldest unwritten change to a dirty page. (So it’s a good idea to periodically flush dirty pages to disk!)</a:t>
            </a:r>
          </a:p>
          <a:p>
            <a:pPr lvl="1"/>
            <a:r>
              <a:rPr lang="en-US" dirty="0" smtClean="0"/>
              <a:t>Store LSN of </a:t>
            </a:r>
            <a:r>
              <a:rPr lang="en-US" dirty="0" err="1" smtClean="0"/>
              <a:t>chkpt</a:t>
            </a:r>
            <a:r>
              <a:rPr lang="en-US" dirty="0" smtClean="0"/>
              <a:t> record in a safe place (</a:t>
            </a:r>
            <a:r>
              <a:rPr lang="en-US" i="1" dirty="0" smtClean="0">
                <a:solidFill>
                  <a:schemeClr val="accent2"/>
                </a:solidFill>
              </a:rPr>
              <a:t>master </a:t>
            </a:r>
            <a:r>
              <a:rPr lang="en-US" dirty="0" smtClean="0"/>
              <a:t>record)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Gill Sans Light"/>
            </a:endParaRPr>
          </a:p>
          <a:p>
            <a:endParaRPr lang="en-US" sz="12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4814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48141" name="Rectangle 4"/>
          <p:cNvSpPr>
            <a:spLocks noGrp="1" noChangeArrowheads="1"/>
          </p:cNvSpPr>
          <p:nvPr>
            <p:ph type="title"/>
          </p:nvPr>
        </p:nvSpPr>
        <p:spPr>
          <a:xfrm>
            <a:off x="1028133" y="430143"/>
            <a:ext cx="8305800" cy="1104900"/>
          </a:xfrm>
          <a:noFill/>
        </p:spPr>
        <p:txBody>
          <a:bodyPr/>
          <a:lstStyle/>
          <a:p>
            <a:r>
              <a:rPr lang="en-US" dirty="0" smtClean="0"/>
              <a:t>The Big Picture:  What’s Stored Where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5950" y="1828800"/>
            <a:ext cx="2365376" cy="4876800"/>
            <a:chOff x="615950" y="1828800"/>
            <a:chExt cx="2365376" cy="4876800"/>
          </a:xfrm>
        </p:grpSpPr>
        <p:sp>
          <p:nvSpPr>
            <p:cNvPr id="48132" name="Rectangle 62" descr="Medium Wood"/>
            <p:cNvSpPr>
              <a:spLocks noChangeArrowheads="1"/>
            </p:cNvSpPr>
            <p:nvPr/>
          </p:nvSpPr>
          <p:spPr bwMode="auto">
            <a:xfrm>
              <a:off x="866775" y="1828800"/>
              <a:ext cx="1628775" cy="6858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3" name="Oval 63" descr="Oak"/>
            <p:cNvSpPr>
              <a:spLocks noChangeArrowheads="1"/>
            </p:cNvSpPr>
            <p:nvPr/>
          </p:nvSpPr>
          <p:spPr bwMode="auto">
            <a:xfrm>
              <a:off x="615950" y="1835150"/>
              <a:ext cx="501650" cy="673100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4" name="Line 64"/>
            <p:cNvSpPr>
              <a:spLocks noChangeShapeType="1"/>
            </p:cNvSpPr>
            <p:nvPr/>
          </p:nvSpPr>
          <p:spPr bwMode="auto">
            <a:xfrm>
              <a:off x="866775" y="1828800"/>
              <a:ext cx="162877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5" name="Line 65"/>
            <p:cNvSpPr>
              <a:spLocks noChangeShapeType="1"/>
            </p:cNvSpPr>
            <p:nvPr/>
          </p:nvSpPr>
          <p:spPr bwMode="auto">
            <a:xfrm>
              <a:off x="866775" y="2514600"/>
              <a:ext cx="162877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6" name="Arc 66" descr="Medium Wood"/>
            <p:cNvSpPr>
              <a:spLocks/>
            </p:cNvSpPr>
            <p:nvPr/>
          </p:nvSpPr>
          <p:spPr bwMode="auto">
            <a:xfrm>
              <a:off x="2487613" y="1830388"/>
              <a:ext cx="171450" cy="685800"/>
            </a:xfrm>
            <a:custGeom>
              <a:avLst/>
              <a:gdLst>
                <a:gd name="T0" fmla="*/ 7930 w 21600"/>
                <a:gd name="T1" fmla="*/ 0 h 43177"/>
                <a:gd name="T2" fmla="*/ 0 w 21600"/>
                <a:gd name="T3" fmla="*/ 685800 h 43177"/>
                <a:gd name="T4" fmla="*/ 0 w 21600"/>
                <a:gd name="T5" fmla="*/ 342717 h 4317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7"/>
                <a:gd name="T11" fmla="*/ 21600 w 21600"/>
                <a:gd name="T12" fmla="*/ 43177 h 43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7" fill="none" extrusionOk="0">
                  <a:moveTo>
                    <a:pt x="998" y="0"/>
                  </a:moveTo>
                  <a:cubicBezTo>
                    <a:pt x="12527" y="533"/>
                    <a:pt x="21600" y="10036"/>
                    <a:pt x="21600" y="21577"/>
                  </a:cubicBezTo>
                  <a:cubicBezTo>
                    <a:pt x="21600" y="33506"/>
                    <a:pt x="11929" y="43177"/>
                    <a:pt x="-1" y="43177"/>
                  </a:cubicBezTo>
                </a:path>
                <a:path w="21600" h="43177" stroke="0" extrusionOk="0">
                  <a:moveTo>
                    <a:pt x="998" y="0"/>
                  </a:moveTo>
                  <a:cubicBezTo>
                    <a:pt x="12527" y="533"/>
                    <a:pt x="21600" y="10036"/>
                    <a:pt x="21600" y="21577"/>
                  </a:cubicBezTo>
                  <a:cubicBezTo>
                    <a:pt x="21600" y="33506"/>
                    <a:pt x="11929" y="43177"/>
                    <a:pt x="-1" y="43177"/>
                  </a:cubicBezTo>
                  <a:lnTo>
                    <a:pt x="0" y="21577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7" name="Oval 67"/>
            <p:cNvSpPr>
              <a:spLocks noChangeArrowheads="1"/>
            </p:cNvSpPr>
            <p:nvPr/>
          </p:nvSpPr>
          <p:spPr bwMode="auto">
            <a:xfrm>
              <a:off x="701675" y="1933575"/>
              <a:ext cx="330200" cy="47625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8" name="Oval 68"/>
            <p:cNvSpPr>
              <a:spLocks noChangeArrowheads="1"/>
            </p:cNvSpPr>
            <p:nvPr/>
          </p:nvSpPr>
          <p:spPr bwMode="auto">
            <a:xfrm>
              <a:off x="787400" y="2030413"/>
              <a:ext cx="158750" cy="28257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39" name="Rectangle 2"/>
            <p:cNvSpPr>
              <a:spLocks noChangeArrowheads="1"/>
            </p:cNvSpPr>
            <p:nvPr/>
          </p:nvSpPr>
          <p:spPr bwMode="auto">
            <a:xfrm>
              <a:off x="685800" y="62484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48167" name="Group 43"/>
            <p:cNvGrpSpPr>
              <a:grpSpLocks/>
            </p:cNvGrpSpPr>
            <p:nvPr/>
          </p:nvGrpSpPr>
          <p:grpSpPr bwMode="auto">
            <a:xfrm>
              <a:off x="1465263" y="3170238"/>
              <a:ext cx="1516063" cy="2571750"/>
              <a:chOff x="923" y="1997"/>
              <a:chExt cx="955" cy="1620"/>
            </a:xfrm>
          </p:grpSpPr>
          <p:sp>
            <p:nvSpPr>
              <p:cNvPr id="48177" name="Rectangle 35"/>
              <p:cNvSpPr>
                <a:spLocks noChangeArrowheads="1"/>
              </p:cNvSpPr>
              <p:nvPr/>
            </p:nvSpPr>
            <p:spPr bwMode="auto">
              <a:xfrm>
                <a:off x="923" y="1997"/>
                <a:ext cx="67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prevLSN</a:t>
                </a:r>
              </a:p>
            </p:txBody>
          </p:sp>
          <p:sp>
            <p:nvSpPr>
              <p:cNvPr id="48178" name="Rectangle 36"/>
              <p:cNvSpPr>
                <a:spLocks noChangeArrowheads="1"/>
              </p:cNvSpPr>
              <p:nvPr/>
            </p:nvSpPr>
            <p:spPr bwMode="auto">
              <a:xfrm>
                <a:off x="924" y="2193"/>
                <a:ext cx="38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XID</a:t>
                </a:r>
              </a:p>
            </p:txBody>
          </p:sp>
          <p:sp>
            <p:nvSpPr>
              <p:cNvPr id="48179" name="Rectangle 37"/>
              <p:cNvSpPr>
                <a:spLocks noChangeArrowheads="1"/>
              </p:cNvSpPr>
              <p:nvPr/>
            </p:nvSpPr>
            <p:spPr bwMode="auto">
              <a:xfrm>
                <a:off x="924" y="2389"/>
                <a:ext cx="39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type</a:t>
                </a:r>
              </a:p>
            </p:txBody>
          </p:sp>
          <p:sp>
            <p:nvSpPr>
              <p:cNvPr id="48180" name="Rectangle 38"/>
              <p:cNvSpPr>
                <a:spLocks noChangeArrowheads="1"/>
              </p:cNvSpPr>
              <p:nvPr/>
            </p:nvSpPr>
            <p:spPr bwMode="auto">
              <a:xfrm>
                <a:off x="924" y="2778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length</a:t>
                </a:r>
              </a:p>
            </p:txBody>
          </p:sp>
          <p:sp>
            <p:nvSpPr>
              <p:cNvPr id="48181" name="Rectangle 39"/>
              <p:cNvSpPr>
                <a:spLocks noChangeArrowheads="1"/>
              </p:cNvSpPr>
              <p:nvPr/>
            </p:nvSpPr>
            <p:spPr bwMode="auto">
              <a:xfrm>
                <a:off x="924" y="2582"/>
                <a:ext cx="56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pageID</a:t>
                </a:r>
              </a:p>
            </p:txBody>
          </p:sp>
          <p:sp>
            <p:nvSpPr>
              <p:cNvPr id="48182" name="Rectangle 40"/>
              <p:cNvSpPr>
                <a:spLocks noChangeArrowheads="1"/>
              </p:cNvSpPr>
              <p:nvPr/>
            </p:nvSpPr>
            <p:spPr bwMode="auto">
              <a:xfrm>
                <a:off x="924" y="2973"/>
                <a:ext cx="46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offset</a:t>
                </a:r>
              </a:p>
            </p:txBody>
          </p:sp>
          <p:sp>
            <p:nvSpPr>
              <p:cNvPr id="48183" name="Rectangle 41"/>
              <p:cNvSpPr>
                <a:spLocks noChangeArrowheads="1"/>
              </p:cNvSpPr>
              <p:nvPr/>
            </p:nvSpPr>
            <p:spPr bwMode="auto">
              <a:xfrm>
                <a:off x="924" y="3167"/>
                <a:ext cx="9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before-image</a:t>
                </a:r>
              </a:p>
            </p:txBody>
          </p:sp>
          <p:sp>
            <p:nvSpPr>
              <p:cNvPr id="48184" name="Rectangle 42"/>
              <p:cNvSpPr>
                <a:spLocks noChangeArrowheads="1"/>
              </p:cNvSpPr>
              <p:nvPr/>
            </p:nvSpPr>
            <p:spPr bwMode="auto">
              <a:xfrm>
                <a:off x="924" y="3365"/>
                <a:ext cx="81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tx2"/>
                    </a:solidFill>
                    <a:latin typeface="Gill Sans Light"/>
                    <a:cs typeface="Gill Sans Light"/>
                  </a:rPr>
                  <a:t>after-image</a:t>
                </a:r>
              </a:p>
            </p:txBody>
          </p:sp>
        </p:grpSp>
        <p:sp>
          <p:nvSpPr>
            <p:cNvPr id="48168" name="Rectangle 44"/>
            <p:cNvSpPr>
              <a:spLocks noChangeArrowheads="1"/>
            </p:cNvSpPr>
            <p:nvPr/>
          </p:nvSpPr>
          <p:spPr bwMode="auto">
            <a:xfrm>
              <a:off x="973138" y="2798763"/>
              <a:ext cx="1622239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b="1">
                  <a:solidFill>
                    <a:schemeClr val="accent1"/>
                  </a:solidFill>
                  <a:latin typeface="Gill Sans Light"/>
                  <a:cs typeface="Gill Sans Light"/>
                </a:rPr>
                <a:t>LogRecords</a:t>
              </a:r>
            </a:p>
          </p:txBody>
        </p:sp>
        <p:sp>
          <p:nvSpPr>
            <p:cNvPr id="48169" name="Line 45"/>
            <p:cNvSpPr>
              <a:spLocks noChangeShapeType="1"/>
            </p:cNvSpPr>
            <p:nvPr/>
          </p:nvSpPr>
          <p:spPr bwMode="auto">
            <a:xfrm>
              <a:off x="1298575" y="4352925"/>
              <a:ext cx="0" cy="4365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70" name="Line 46"/>
            <p:cNvSpPr>
              <a:spLocks noChangeShapeType="1"/>
            </p:cNvSpPr>
            <p:nvPr/>
          </p:nvSpPr>
          <p:spPr bwMode="auto">
            <a:xfrm flipV="1">
              <a:off x="1298575" y="4168775"/>
              <a:ext cx="185738" cy="1841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71" name="Line 47"/>
            <p:cNvSpPr>
              <a:spLocks noChangeShapeType="1"/>
            </p:cNvSpPr>
            <p:nvPr/>
          </p:nvSpPr>
          <p:spPr bwMode="auto">
            <a:xfrm flipH="1" flipV="1">
              <a:off x="1298575" y="5343525"/>
              <a:ext cx="185738" cy="187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73" name="Rectangle 57"/>
            <p:cNvSpPr>
              <a:spLocks noChangeArrowheads="1"/>
            </p:cNvSpPr>
            <p:nvPr/>
          </p:nvSpPr>
          <p:spPr bwMode="auto">
            <a:xfrm>
              <a:off x="1506538" y="2043113"/>
              <a:ext cx="805108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rgbClr val="FAFD00"/>
                  </a:solidFill>
                  <a:latin typeface="Gill Sans Light"/>
                  <a:cs typeface="Gill Sans Light"/>
                </a:rPr>
                <a:t>LOG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00400" y="1371600"/>
            <a:ext cx="2244345" cy="4953000"/>
            <a:chOff x="3200400" y="1371600"/>
            <a:chExt cx="2244345" cy="4953000"/>
          </a:xfrm>
        </p:grpSpPr>
        <p:grpSp>
          <p:nvGrpSpPr>
            <p:cNvPr id="48142" name="Group 77"/>
            <p:cNvGrpSpPr>
              <a:grpSpLocks/>
            </p:cNvGrpSpPr>
            <p:nvPr/>
          </p:nvGrpSpPr>
          <p:grpSpPr bwMode="auto">
            <a:xfrm>
              <a:off x="3609975" y="1624013"/>
              <a:ext cx="1638300" cy="1390650"/>
              <a:chOff x="2274" y="1023"/>
              <a:chExt cx="1032" cy="876"/>
            </a:xfrm>
          </p:grpSpPr>
          <p:grpSp>
            <p:nvGrpSpPr>
              <p:cNvPr id="48185" name="Group 73"/>
              <p:cNvGrpSpPr>
                <a:grpSpLocks/>
              </p:cNvGrpSpPr>
              <p:nvPr/>
            </p:nvGrpSpPr>
            <p:grpSpPr bwMode="auto">
              <a:xfrm>
                <a:off x="2274" y="1023"/>
                <a:ext cx="1032" cy="876"/>
                <a:chOff x="3794" y="2614"/>
                <a:chExt cx="1966" cy="1706"/>
              </a:xfrm>
            </p:grpSpPr>
            <p:sp>
              <p:nvSpPr>
                <p:cNvPr id="48187" name="Oval 74"/>
                <p:cNvSpPr>
                  <a:spLocks noChangeArrowheads="1"/>
                </p:cNvSpPr>
                <p:nvPr/>
              </p:nvSpPr>
              <p:spPr bwMode="auto">
                <a:xfrm>
                  <a:off x="3794" y="3840"/>
                  <a:ext cx="1966" cy="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2F2F18"/>
                    </a:gs>
                    <a:gs pos="50000">
                      <a:srgbClr val="666633"/>
                    </a:gs>
                    <a:gs pos="100000">
                      <a:srgbClr val="2F2F18"/>
                    </a:gs>
                  </a:gsLst>
                  <a:lin ang="0" scaled="1"/>
                </a:gra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48188" name="Rectangle 75"/>
                <p:cNvSpPr>
                  <a:spLocks noChangeArrowheads="1"/>
                </p:cNvSpPr>
                <p:nvPr/>
              </p:nvSpPr>
              <p:spPr bwMode="auto">
                <a:xfrm>
                  <a:off x="3794" y="2879"/>
                  <a:ext cx="1966" cy="1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2F2F18"/>
                    </a:gs>
                    <a:gs pos="50000">
                      <a:srgbClr val="666633"/>
                    </a:gs>
                    <a:gs pos="100000">
                      <a:srgbClr val="2F2F1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graphicFrame>
              <p:nvGraphicFramePr>
                <p:cNvPr id="48130" name="Object 2"/>
                <p:cNvGraphicFramePr>
                  <a:graphicFrameLocks noChangeAspect="1"/>
                </p:cNvGraphicFramePr>
                <p:nvPr/>
              </p:nvGraphicFramePr>
              <p:xfrm>
                <a:off x="3794" y="2614"/>
                <a:ext cx="1966" cy="4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222" name="Clip" r:id="rId6" imgW="1663920" imgH="1666440" progId="MS_ClipArt_Gallery.2">
                        <p:embed/>
                      </p:oleObj>
                    </mc:Choice>
                    <mc:Fallback>
                      <p:oleObj name="Clip" r:id="rId6" imgW="1663920" imgH="1666440" progId="MS_ClipArt_Gallery.2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4" y="2614"/>
                              <a:ext cx="1966" cy="4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8186" name="Rectangle 10"/>
              <p:cNvSpPr>
                <a:spLocks noChangeArrowheads="1"/>
              </p:cNvSpPr>
              <p:nvPr/>
            </p:nvSpPr>
            <p:spPr bwMode="auto">
              <a:xfrm>
                <a:off x="2617" y="1396"/>
                <a:ext cx="36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FAFD00"/>
                    </a:solidFill>
                    <a:latin typeface="Gill Sans Light"/>
                    <a:cs typeface="Gill Sans Light"/>
                  </a:rPr>
                  <a:t>DB</a:t>
                </a:r>
              </a:p>
            </p:txBody>
          </p:sp>
        </p:grpSp>
        <p:sp>
          <p:nvSpPr>
            <p:cNvPr id="48143" name="Rectangle 11"/>
            <p:cNvSpPr>
              <a:spLocks noChangeArrowheads="1"/>
            </p:cNvSpPr>
            <p:nvPr/>
          </p:nvSpPr>
          <p:spPr bwMode="auto">
            <a:xfrm>
              <a:off x="3335338" y="3308350"/>
              <a:ext cx="2020235" cy="138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b="1">
                  <a:solidFill>
                    <a:schemeClr val="accent2"/>
                  </a:solidFill>
                  <a:latin typeface="Gill Sans Light"/>
                  <a:cs typeface="Gill Sans Light"/>
                </a:rPr>
                <a:t>Data pages</a:t>
              </a:r>
              <a:endParaRPr lang="en-US" sz="2000">
                <a:solidFill>
                  <a:schemeClr val="accent2"/>
                </a:solidFill>
                <a:latin typeface="Gill Sans Light"/>
                <a:cs typeface="Gill Sans Light"/>
              </a:endParaRPr>
            </a:p>
            <a:p>
              <a:pPr algn="l"/>
              <a:r>
                <a:rPr lang="en-US" sz="2000">
                  <a:solidFill>
                    <a:schemeClr val="accent2"/>
                  </a:solidFill>
                  <a:latin typeface="Gill Sans Light"/>
                  <a:cs typeface="Gill Sans Light"/>
                </a:rPr>
                <a:t>	</a:t>
              </a:r>
              <a:r>
                <a:rPr lang="en-US" sz="2000">
                  <a:latin typeface="Gill Sans Light"/>
                  <a:cs typeface="Gill Sans Light"/>
                </a:rPr>
                <a:t>each</a:t>
              </a:r>
            </a:p>
            <a:p>
              <a:pPr algn="l"/>
              <a:r>
                <a:rPr lang="en-US" sz="2000">
                  <a:latin typeface="Gill Sans Light"/>
                  <a:cs typeface="Gill Sans Light"/>
                </a:rPr>
                <a:t>	with a</a:t>
              </a:r>
            </a:p>
            <a:p>
              <a:pPr algn="l"/>
              <a:r>
                <a:rPr lang="en-US" sz="2000">
                  <a:latin typeface="Gill Sans Light"/>
                  <a:cs typeface="Gill Sans Light"/>
                </a:rPr>
                <a:t>	pageLSN</a:t>
              </a:r>
            </a:p>
          </p:txBody>
        </p:sp>
        <p:sp>
          <p:nvSpPr>
            <p:cNvPr id="48174" name="Rectangle 58"/>
            <p:cNvSpPr>
              <a:spLocks noChangeArrowheads="1"/>
            </p:cNvSpPr>
            <p:nvPr/>
          </p:nvSpPr>
          <p:spPr bwMode="auto">
            <a:xfrm>
              <a:off x="3548443" y="4862513"/>
              <a:ext cx="1896302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Gill Sans Light"/>
                  <a:cs typeface="Gill Sans Light"/>
                </a:rPr>
                <a:t>master record</a:t>
              </a:r>
            </a:p>
          </p:txBody>
        </p:sp>
        <p:sp>
          <p:nvSpPr>
            <p:cNvPr id="48175" name="Line 59"/>
            <p:cNvSpPr>
              <a:spLocks noChangeShapeType="1"/>
            </p:cNvSpPr>
            <p:nvPr/>
          </p:nvSpPr>
          <p:spPr bwMode="auto">
            <a:xfrm>
              <a:off x="3200400" y="1371600"/>
              <a:ext cx="0" cy="495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67400" y="1371600"/>
            <a:ext cx="2542090" cy="4953000"/>
            <a:chOff x="5867400" y="1371600"/>
            <a:chExt cx="2542090" cy="4953000"/>
          </a:xfrm>
        </p:grpSpPr>
        <p:sp>
          <p:nvSpPr>
            <p:cNvPr id="48144" name="Rectangle 12"/>
            <p:cNvSpPr>
              <a:spLocks noChangeArrowheads="1"/>
            </p:cNvSpPr>
            <p:nvPr/>
          </p:nvSpPr>
          <p:spPr bwMode="auto">
            <a:xfrm>
              <a:off x="6171698" y="3001963"/>
              <a:ext cx="2237792" cy="3047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 smtClean="0">
                  <a:solidFill>
                    <a:srgbClr val="AD6900"/>
                  </a:solidFill>
                  <a:latin typeface="Gill Sans Light"/>
                  <a:cs typeface="Gill Sans Light"/>
                </a:rPr>
                <a:t>Transaction Table</a:t>
              </a:r>
              <a:endParaRPr lang="en-US" sz="2000" dirty="0">
                <a:solidFill>
                  <a:srgbClr val="AD6900"/>
                </a:solidFill>
                <a:latin typeface="Gill Sans Light"/>
                <a:cs typeface="Gill Sans Light"/>
              </a:endParaRPr>
            </a:p>
            <a:p>
              <a:r>
                <a:rPr lang="en-US" sz="2000" dirty="0">
                  <a:solidFill>
                    <a:schemeClr val="tx2"/>
                  </a:solidFill>
                  <a:latin typeface="Gill Sans Light"/>
                  <a:cs typeface="Gill Sans Light"/>
                </a:rPr>
                <a:t>	</a:t>
              </a:r>
              <a:r>
                <a:rPr lang="en-US" sz="2000" dirty="0" err="1">
                  <a:solidFill>
                    <a:schemeClr val="tx2"/>
                  </a:solidFill>
                  <a:latin typeface="Gill Sans Light"/>
                  <a:cs typeface="Gill Sans Light"/>
                </a:rPr>
                <a:t>lastLSN</a:t>
              </a:r>
              <a:endParaRPr lang="en-US" sz="2000" dirty="0">
                <a:solidFill>
                  <a:schemeClr val="tx2"/>
                </a:solidFill>
                <a:latin typeface="Gill Sans Light"/>
                <a:cs typeface="Gill Sans Light"/>
              </a:endParaRPr>
            </a:p>
            <a:p>
              <a:r>
                <a:rPr lang="en-US" sz="2000" dirty="0">
                  <a:solidFill>
                    <a:schemeClr val="tx2"/>
                  </a:solidFill>
                  <a:latin typeface="Gill Sans Light"/>
                  <a:cs typeface="Gill Sans Light"/>
                </a:rPr>
                <a:t>	status</a:t>
              </a:r>
            </a:p>
            <a:p>
              <a:endParaRPr lang="en-US" sz="2000" dirty="0">
                <a:solidFill>
                  <a:schemeClr val="tx2"/>
                </a:solidFill>
                <a:latin typeface="Gill Sans Light"/>
                <a:cs typeface="Gill Sans Light"/>
              </a:endParaRPr>
            </a:p>
            <a:p>
              <a:r>
                <a:rPr lang="en-US" b="1" dirty="0">
                  <a:solidFill>
                    <a:srgbClr val="AD6900"/>
                  </a:solidFill>
                  <a:latin typeface="Gill Sans Light"/>
                  <a:cs typeface="Gill Sans Light"/>
                </a:rPr>
                <a:t>Dirty Page Table</a:t>
              </a:r>
              <a:endParaRPr lang="en-US" sz="2000" dirty="0">
                <a:solidFill>
                  <a:schemeClr val="tx2"/>
                </a:solidFill>
                <a:latin typeface="Gill Sans Light"/>
                <a:cs typeface="Gill Sans Light"/>
              </a:endParaRPr>
            </a:p>
            <a:p>
              <a:r>
                <a:rPr lang="en-US" sz="2000" dirty="0">
                  <a:solidFill>
                    <a:schemeClr val="tx2"/>
                  </a:solidFill>
                  <a:latin typeface="Gill Sans Light"/>
                  <a:cs typeface="Gill Sans Light"/>
                </a:rPr>
                <a:t>	</a:t>
              </a:r>
              <a:r>
                <a:rPr lang="en-US" sz="2000" dirty="0" err="1">
                  <a:solidFill>
                    <a:schemeClr val="tx2"/>
                  </a:solidFill>
                  <a:latin typeface="Gill Sans Light"/>
                  <a:cs typeface="Gill Sans Light"/>
                </a:rPr>
                <a:t>recLSN</a:t>
              </a:r>
              <a:endParaRPr lang="en-US" sz="2000" dirty="0">
                <a:solidFill>
                  <a:schemeClr val="tx2"/>
                </a:solidFill>
                <a:latin typeface="Gill Sans Light"/>
                <a:cs typeface="Gill Sans Light"/>
              </a:endParaRPr>
            </a:p>
            <a:p>
              <a:endParaRPr lang="en-US" sz="2000" dirty="0">
                <a:solidFill>
                  <a:schemeClr val="tx2"/>
                </a:solidFill>
                <a:latin typeface="Gill Sans Light"/>
                <a:cs typeface="Gill Sans Light"/>
              </a:endParaRPr>
            </a:p>
            <a:p>
              <a:r>
                <a:rPr lang="en-US" b="1" dirty="0" err="1">
                  <a:solidFill>
                    <a:srgbClr val="AD6900"/>
                  </a:solidFill>
                  <a:latin typeface="Gill Sans Light"/>
                  <a:cs typeface="Gill Sans Light"/>
                </a:rPr>
                <a:t>flushedLSN</a:t>
              </a:r>
              <a:endParaRPr lang="en-US" sz="2000" dirty="0">
                <a:solidFill>
                  <a:srgbClr val="AD6900"/>
                </a:solidFill>
                <a:latin typeface="Gill Sans Light"/>
                <a:cs typeface="Gill Sans Light"/>
              </a:endParaRPr>
            </a:p>
            <a:p>
              <a:endParaRPr lang="en-US" sz="2000" dirty="0">
                <a:solidFill>
                  <a:srgbClr val="AD69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8145" name="Rectangle 13"/>
            <p:cNvSpPr>
              <a:spLocks noChangeArrowheads="1"/>
            </p:cNvSpPr>
            <p:nvPr/>
          </p:nvSpPr>
          <p:spPr bwMode="auto">
            <a:xfrm>
              <a:off x="6254750" y="1900238"/>
              <a:ext cx="1617663" cy="836612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46" name="Line 14"/>
            <p:cNvSpPr>
              <a:spLocks noChangeShapeType="1"/>
            </p:cNvSpPr>
            <p:nvPr/>
          </p:nvSpPr>
          <p:spPr bwMode="auto">
            <a:xfrm flipV="1">
              <a:off x="6248400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47" name="Line 15"/>
            <p:cNvSpPr>
              <a:spLocks noChangeShapeType="1"/>
            </p:cNvSpPr>
            <p:nvPr/>
          </p:nvSpPr>
          <p:spPr bwMode="auto">
            <a:xfrm flipV="1">
              <a:off x="6338888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48" name="Line 16"/>
            <p:cNvSpPr>
              <a:spLocks noChangeShapeType="1"/>
            </p:cNvSpPr>
            <p:nvPr/>
          </p:nvSpPr>
          <p:spPr bwMode="auto">
            <a:xfrm flipH="1">
              <a:off x="6429375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49" name="Rectangle 17"/>
            <p:cNvSpPr>
              <a:spLocks noChangeArrowheads="1"/>
            </p:cNvSpPr>
            <p:nvPr/>
          </p:nvSpPr>
          <p:spPr bwMode="auto">
            <a:xfrm>
              <a:off x="6610350" y="2119313"/>
              <a:ext cx="807964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Gill Sans Light"/>
                  <a:cs typeface="Gill Sans Light"/>
                </a:rPr>
                <a:t>RAM</a:t>
              </a:r>
            </a:p>
          </p:txBody>
        </p:sp>
        <p:sp>
          <p:nvSpPr>
            <p:cNvPr id="48150" name="Line 18"/>
            <p:cNvSpPr>
              <a:spLocks noChangeShapeType="1"/>
            </p:cNvSpPr>
            <p:nvPr/>
          </p:nvSpPr>
          <p:spPr bwMode="auto">
            <a:xfrm flipH="1">
              <a:off x="6519863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1" name="Line 19"/>
            <p:cNvSpPr>
              <a:spLocks noChangeShapeType="1"/>
            </p:cNvSpPr>
            <p:nvPr/>
          </p:nvSpPr>
          <p:spPr bwMode="auto">
            <a:xfrm flipV="1">
              <a:off x="6610350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2" name="Line 20"/>
            <p:cNvSpPr>
              <a:spLocks noChangeShapeType="1"/>
            </p:cNvSpPr>
            <p:nvPr/>
          </p:nvSpPr>
          <p:spPr bwMode="auto">
            <a:xfrm flipV="1">
              <a:off x="6700838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3" name="Line 21"/>
            <p:cNvSpPr>
              <a:spLocks noChangeShapeType="1"/>
            </p:cNvSpPr>
            <p:nvPr/>
          </p:nvSpPr>
          <p:spPr bwMode="auto">
            <a:xfrm flipH="1">
              <a:off x="6791325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4" name="Line 22"/>
            <p:cNvSpPr>
              <a:spLocks noChangeShapeType="1"/>
            </p:cNvSpPr>
            <p:nvPr/>
          </p:nvSpPr>
          <p:spPr bwMode="auto">
            <a:xfrm flipH="1">
              <a:off x="6883400" y="1828800"/>
              <a:ext cx="44450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5" name="Line 23"/>
            <p:cNvSpPr>
              <a:spLocks noChangeShapeType="1"/>
            </p:cNvSpPr>
            <p:nvPr/>
          </p:nvSpPr>
          <p:spPr bwMode="auto">
            <a:xfrm flipV="1">
              <a:off x="6973888" y="1828800"/>
              <a:ext cx="44450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6" name="Line 24"/>
            <p:cNvSpPr>
              <a:spLocks noChangeShapeType="1"/>
            </p:cNvSpPr>
            <p:nvPr/>
          </p:nvSpPr>
          <p:spPr bwMode="auto">
            <a:xfrm flipV="1">
              <a:off x="7064375" y="1828800"/>
              <a:ext cx="44450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7" name="Line 25"/>
            <p:cNvSpPr>
              <a:spLocks noChangeShapeType="1"/>
            </p:cNvSpPr>
            <p:nvPr/>
          </p:nvSpPr>
          <p:spPr bwMode="auto">
            <a:xfrm flipH="1">
              <a:off x="7154863" y="1828800"/>
              <a:ext cx="44450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8" name="Line 26"/>
            <p:cNvSpPr>
              <a:spLocks noChangeShapeType="1"/>
            </p:cNvSpPr>
            <p:nvPr/>
          </p:nvSpPr>
          <p:spPr bwMode="auto">
            <a:xfrm flipH="1">
              <a:off x="7245350" y="1828800"/>
              <a:ext cx="44450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59" name="Line 27"/>
            <p:cNvSpPr>
              <a:spLocks noChangeShapeType="1"/>
            </p:cNvSpPr>
            <p:nvPr/>
          </p:nvSpPr>
          <p:spPr bwMode="auto">
            <a:xfrm flipV="1">
              <a:off x="7335838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0" name="Line 28"/>
            <p:cNvSpPr>
              <a:spLocks noChangeShapeType="1"/>
            </p:cNvSpPr>
            <p:nvPr/>
          </p:nvSpPr>
          <p:spPr bwMode="auto">
            <a:xfrm flipV="1">
              <a:off x="7426325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1" name="Line 29"/>
            <p:cNvSpPr>
              <a:spLocks noChangeShapeType="1"/>
            </p:cNvSpPr>
            <p:nvPr/>
          </p:nvSpPr>
          <p:spPr bwMode="auto">
            <a:xfrm flipH="1">
              <a:off x="7516813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2" name="Line 30"/>
            <p:cNvSpPr>
              <a:spLocks noChangeShapeType="1"/>
            </p:cNvSpPr>
            <p:nvPr/>
          </p:nvSpPr>
          <p:spPr bwMode="auto">
            <a:xfrm flipH="1">
              <a:off x="7607300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3" name="Line 31"/>
            <p:cNvSpPr>
              <a:spLocks noChangeShapeType="1"/>
            </p:cNvSpPr>
            <p:nvPr/>
          </p:nvSpPr>
          <p:spPr bwMode="auto">
            <a:xfrm flipV="1">
              <a:off x="7697788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4" name="Line 32"/>
            <p:cNvSpPr>
              <a:spLocks noChangeShapeType="1"/>
            </p:cNvSpPr>
            <p:nvPr/>
          </p:nvSpPr>
          <p:spPr bwMode="auto">
            <a:xfrm flipH="1">
              <a:off x="7788275" y="1828800"/>
              <a:ext cx="46038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5" name="Line 33"/>
            <p:cNvSpPr>
              <a:spLocks noChangeShapeType="1"/>
            </p:cNvSpPr>
            <p:nvPr/>
          </p:nvSpPr>
          <p:spPr bwMode="auto">
            <a:xfrm flipH="1">
              <a:off x="7878763" y="1828800"/>
              <a:ext cx="46037" cy="650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66" name="Line 34"/>
            <p:cNvSpPr>
              <a:spLocks noChangeShapeType="1"/>
            </p:cNvSpPr>
            <p:nvPr/>
          </p:nvSpPr>
          <p:spPr bwMode="auto">
            <a:xfrm flipH="1">
              <a:off x="7878763" y="2678113"/>
              <a:ext cx="46037" cy="6508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72" name="Rectangle 56"/>
            <p:cNvSpPr>
              <a:spLocks noChangeArrowheads="1"/>
            </p:cNvSpPr>
            <p:nvPr/>
          </p:nvSpPr>
          <p:spPr bwMode="auto">
            <a:xfrm>
              <a:off x="6300788" y="1965325"/>
              <a:ext cx="1527175" cy="70643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176" name="Line 60"/>
            <p:cNvSpPr>
              <a:spLocks noChangeShapeType="1"/>
            </p:cNvSpPr>
            <p:nvPr/>
          </p:nvSpPr>
          <p:spPr bwMode="auto">
            <a:xfrm>
              <a:off x="5867400" y="1371600"/>
              <a:ext cx="0" cy="495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Simple Transaction Abort</a:t>
            </a:r>
          </a:p>
        </p:txBody>
      </p:sp>
      <p:sp>
        <p:nvSpPr>
          <p:cNvPr id="501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0767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now, consider an explicit abort of a Transaction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crash involved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We want to “play back” the log in reverse order, </a:t>
            </a:r>
            <a:r>
              <a:rPr lang="en-US" sz="2000" dirty="0" err="1" smtClean="0"/>
              <a:t>UNDO</a:t>
            </a:r>
            <a:r>
              <a:rPr lang="en-US" dirty="0" err="1" smtClean="0"/>
              <a:t>ing</a:t>
            </a:r>
            <a:r>
              <a:rPr lang="en-US" dirty="0" smtClean="0"/>
              <a:t> updates.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Get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r>
              <a:rPr lang="en-US" dirty="0" smtClean="0"/>
              <a:t> of Transaction from Transaction table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Can follow chain of log records backward via the </a:t>
            </a:r>
            <a:r>
              <a:rPr lang="en-US" dirty="0" err="1" smtClean="0">
                <a:solidFill>
                  <a:schemeClr val="accent2"/>
                </a:solidFill>
              </a:rPr>
              <a:t>prevLSN</a:t>
            </a:r>
            <a:r>
              <a:rPr lang="en-US" dirty="0" smtClean="0"/>
              <a:t> field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Note: before starting UNDO, could write an </a:t>
            </a:r>
            <a:r>
              <a:rPr lang="en-US" i="1" dirty="0" smtClean="0">
                <a:solidFill>
                  <a:schemeClr val="accent2"/>
                </a:solidFill>
              </a:rPr>
              <a:t>Abort </a:t>
            </a:r>
            <a:r>
              <a:rPr lang="en-US" dirty="0" smtClean="0">
                <a:solidFill>
                  <a:schemeClr val="accent2"/>
                </a:solidFill>
              </a:rPr>
              <a:t>log record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Why bother?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Gill Sans Light"/>
            </a:endParaRPr>
          </a:p>
          <a:p>
            <a:endParaRPr lang="en-US" sz="12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522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Abort, cont.</a:t>
            </a:r>
          </a:p>
        </p:txBody>
      </p:sp>
      <p:sp>
        <p:nvSpPr>
          <p:cNvPr id="522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382000" cy="40767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To perform </a:t>
            </a:r>
            <a:r>
              <a:rPr lang="en-US" sz="1800" dirty="0" smtClean="0"/>
              <a:t>UNDO</a:t>
            </a:r>
            <a:r>
              <a:rPr lang="en-US" sz="2000" dirty="0" smtClean="0"/>
              <a:t>, must have a lock on data!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problem!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Before restoring old value of a page, write a CLR: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continue logging while you UNDO!!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CLR has one extra field: </a:t>
            </a:r>
            <a:r>
              <a:rPr lang="en-US" sz="2000" dirty="0" err="1" smtClean="0">
                <a:solidFill>
                  <a:schemeClr val="accent2"/>
                </a:solidFill>
              </a:rPr>
              <a:t>undonextLSN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Points to the next LSN to undo (i.e. the </a:t>
            </a:r>
            <a:r>
              <a:rPr lang="en-US" sz="1800" dirty="0" err="1" smtClean="0"/>
              <a:t>prevLSN</a:t>
            </a:r>
            <a:r>
              <a:rPr lang="en-US" sz="1800" dirty="0" smtClean="0"/>
              <a:t> of the record we’re currently undoing)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CLR contains REDO info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CLRs </a:t>
            </a:r>
            <a:r>
              <a:rPr lang="en-US" sz="2000" i="1" dirty="0" smtClean="0">
                <a:solidFill>
                  <a:schemeClr val="accent2"/>
                </a:solidFill>
              </a:rPr>
              <a:t>never</a:t>
            </a:r>
            <a:r>
              <a:rPr lang="en-US" sz="2000" dirty="0" smtClean="0"/>
              <a:t> Undone 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Undo needn’t be idempotent (&gt;1 UNDO won’t happen)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But they might be Redone when repeating history (=1 UNDO guaranteed)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At end of all </a:t>
            </a:r>
            <a:r>
              <a:rPr lang="en-US" sz="1800" dirty="0" smtClean="0"/>
              <a:t>UNDOs</a:t>
            </a:r>
            <a:r>
              <a:rPr lang="en-US" sz="2000" dirty="0" smtClean="0"/>
              <a:t>, write an “end” log record</a:t>
            </a:r>
          </a:p>
        </p:txBody>
      </p:sp>
      <p:graphicFrame>
        <p:nvGraphicFramePr>
          <p:cNvPr id="5222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163069"/>
              </p:ext>
            </p:extLst>
          </p:nvPr>
        </p:nvGraphicFramePr>
        <p:xfrm>
          <a:off x="5402263" y="152400"/>
          <a:ext cx="1346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" name="WordArt 2.0" r:id="rId4" imgW="6094080" imgH="4062240" progId="MSWordArt.2">
                  <p:embed/>
                </p:oleObj>
              </mc:Choice>
              <mc:Fallback>
                <p:oleObj name="WordArt 2.0" r:id="rId4" imgW="6094080" imgH="4062240" progId="MSWordArt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152400"/>
                        <a:ext cx="13462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942379"/>
              </p:ext>
            </p:extLst>
          </p:nvPr>
        </p:nvGraphicFramePr>
        <p:xfrm>
          <a:off x="7491413" y="228600"/>
          <a:ext cx="1346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" name="WordArt 2.0" r:id="rId6" imgW="6094080" imgH="4062240" progId="MSWordArt.2">
                  <p:embed/>
                </p:oleObj>
              </mc:Choice>
              <mc:Fallback>
                <p:oleObj name="WordArt 2.0" r:id="rId6" imgW="6094080" imgH="4062240" progId="MSWordArt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13" y="228600"/>
                        <a:ext cx="13462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880553"/>
              </p:ext>
            </p:extLst>
          </p:nvPr>
        </p:nvGraphicFramePr>
        <p:xfrm>
          <a:off x="5630863" y="585788"/>
          <a:ext cx="10747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WordArt 2.0" r:id="rId8" imgW="6094080" imgH="4062240" progId="MSWordArt.2">
                  <p:embed/>
                </p:oleObj>
              </mc:Choice>
              <mc:Fallback>
                <p:oleObj name="WordArt 2.0" r:id="rId8" imgW="6094080" imgH="4062240" progId="MSWordArt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585788"/>
                        <a:ext cx="10747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Line 13"/>
          <p:cNvSpPr>
            <a:spLocks noChangeShapeType="1"/>
          </p:cNvSpPr>
          <p:nvPr/>
        </p:nvSpPr>
        <p:spPr bwMode="auto">
          <a:xfrm flipV="1">
            <a:off x="7696200" y="19050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5" name="Line 20"/>
          <p:cNvSpPr>
            <a:spLocks noChangeShapeType="1"/>
          </p:cNvSpPr>
          <p:nvPr/>
        </p:nvSpPr>
        <p:spPr bwMode="auto">
          <a:xfrm flipV="1">
            <a:off x="5334000" y="19050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6" name="Freeform 24" descr="Sand"/>
          <p:cNvSpPr>
            <a:spLocks/>
          </p:cNvSpPr>
          <p:nvPr/>
        </p:nvSpPr>
        <p:spPr bwMode="auto">
          <a:xfrm>
            <a:off x="7675563" y="1816100"/>
            <a:ext cx="230187" cy="153988"/>
          </a:xfrm>
          <a:custGeom>
            <a:avLst/>
            <a:gdLst>
              <a:gd name="T0" fmla="*/ 0 w 145"/>
              <a:gd name="T1" fmla="*/ 0 h 97"/>
              <a:gd name="T2" fmla="*/ 0 w 145"/>
              <a:gd name="T3" fmla="*/ 96 h 97"/>
              <a:gd name="T4" fmla="*/ 144 w 145"/>
              <a:gd name="T5" fmla="*/ 0 h 97"/>
              <a:gd name="T6" fmla="*/ 0 w 145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145"/>
              <a:gd name="T13" fmla="*/ 0 h 97"/>
              <a:gd name="T14" fmla="*/ 145 w 145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" h="97">
                <a:moveTo>
                  <a:pt x="0" y="0"/>
                </a:moveTo>
                <a:lnTo>
                  <a:pt x="0" y="96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7" name="Rectangle 25" descr="Sand"/>
          <p:cNvSpPr>
            <a:spLocks noChangeArrowheads="1"/>
          </p:cNvSpPr>
          <p:nvPr/>
        </p:nvSpPr>
        <p:spPr bwMode="auto">
          <a:xfrm>
            <a:off x="4254500" y="1816100"/>
            <a:ext cx="3429000" cy="152400"/>
          </a:xfrm>
          <a:prstGeom prst="rect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8" name="Line 26"/>
          <p:cNvSpPr>
            <a:spLocks noChangeShapeType="1"/>
          </p:cNvSpPr>
          <p:nvPr/>
        </p:nvSpPr>
        <p:spPr bwMode="auto">
          <a:xfrm>
            <a:off x="4178300" y="1968500"/>
            <a:ext cx="35052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39" name="Oval 27" descr="Oak"/>
          <p:cNvSpPr>
            <a:spLocks noChangeArrowheads="1"/>
          </p:cNvSpPr>
          <p:nvPr/>
        </p:nvSpPr>
        <p:spPr bwMode="auto">
          <a:xfrm>
            <a:off x="3733800" y="1066800"/>
            <a:ext cx="889000" cy="889000"/>
          </a:xfrm>
          <a:prstGeom prst="ellipse">
            <a:avLst/>
          </a:prstGeom>
          <a:blipFill dpi="0" rotWithShape="0">
            <a:blip r:embed="rId12"/>
            <a:srcRect/>
            <a:tile tx="0" ty="0" sx="100000" sy="100000" flip="none" algn="tl"/>
          </a:blip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40" name="Line 28"/>
          <p:cNvSpPr>
            <a:spLocks noChangeShapeType="1"/>
          </p:cNvSpPr>
          <p:nvPr/>
        </p:nvSpPr>
        <p:spPr bwMode="auto">
          <a:xfrm>
            <a:off x="4483100" y="1816100"/>
            <a:ext cx="3429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41" name="Line 29"/>
          <p:cNvSpPr>
            <a:spLocks noChangeShapeType="1"/>
          </p:cNvSpPr>
          <p:nvPr/>
        </p:nvSpPr>
        <p:spPr bwMode="auto">
          <a:xfrm flipV="1">
            <a:off x="7683500" y="1816100"/>
            <a:ext cx="22860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42" name="Line 30"/>
          <p:cNvSpPr>
            <a:spLocks noChangeShapeType="1"/>
          </p:cNvSpPr>
          <p:nvPr/>
        </p:nvSpPr>
        <p:spPr bwMode="auto">
          <a:xfrm flipV="1">
            <a:off x="5321300" y="1816100"/>
            <a:ext cx="15240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43" name="Line 31"/>
          <p:cNvSpPr>
            <a:spLocks noChangeShapeType="1"/>
          </p:cNvSpPr>
          <p:nvPr/>
        </p:nvSpPr>
        <p:spPr bwMode="auto">
          <a:xfrm flipV="1">
            <a:off x="7607300" y="1816100"/>
            <a:ext cx="22860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44" name="Oval 32"/>
          <p:cNvSpPr>
            <a:spLocks noChangeArrowheads="1"/>
          </p:cNvSpPr>
          <p:nvPr/>
        </p:nvSpPr>
        <p:spPr bwMode="auto">
          <a:xfrm>
            <a:off x="3879850" y="1212850"/>
            <a:ext cx="596900" cy="5969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2245" name="Oval 33"/>
          <p:cNvSpPr>
            <a:spLocks noChangeArrowheads="1"/>
          </p:cNvSpPr>
          <p:nvPr/>
        </p:nvSpPr>
        <p:spPr bwMode="auto">
          <a:xfrm>
            <a:off x="4032250" y="1365250"/>
            <a:ext cx="292100" cy="292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Transaction Commit</a:t>
            </a:r>
          </a:p>
        </p:txBody>
      </p:sp>
      <p:sp>
        <p:nvSpPr>
          <p:cNvPr id="54278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olidFill>
                  <a:schemeClr val="accent2"/>
                </a:solidFill>
              </a:rPr>
              <a:t>commit</a:t>
            </a:r>
            <a:r>
              <a:rPr lang="en-US" dirty="0" smtClean="0"/>
              <a:t> record to log</a:t>
            </a:r>
          </a:p>
          <a:p>
            <a:r>
              <a:rPr lang="en-US" dirty="0" smtClean="0"/>
              <a:t>All log records up to Transaction’s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r>
              <a:rPr lang="en-US" dirty="0" smtClean="0"/>
              <a:t> are flushed</a:t>
            </a:r>
          </a:p>
          <a:p>
            <a:pPr lvl="1"/>
            <a:r>
              <a:rPr lang="en-US" dirty="0" smtClean="0"/>
              <a:t>Guarantees that </a:t>
            </a:r>
            <a:r>
              <a:rPr lang="en-US" dirty="0" err="1" smtClean="0">
                <a:solidFill>
                  <a:schemeClr val="accent2"/>
                </a:solidFill>
              </a:rPr>
              <a:t>flushedLSN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Symbol" charset="2"/>
              </a:rPr>
              <a:t>³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endParaRPr lang="en-US" dirty="0" smtClean="0"/>
          </a:p>
          <a:p>
            <a:pPr lvl="1"/>
            <a:r>
              <a:rPr lang="en-US" dirty="0" smtClean="0"/>
              <a:t>Note that log flushes are sequential, synchronous writes to disk</a:t>
            </a:r>
          </a:p>
          <a:p>
            <a:pPr lvl="1"/>
            <a:r>
              <a:rPr lang="en-US" dirty="0" smtClean="0"/>
              <a:t>Many log records per log page</a:t>
            </a:r>
          </a:p>
          <a:p>
            <a:r>
              <a:rPr lang="en-US" dirty="0" smtClean="0"/>
              <a:t>Make transaction visible</a:t>
            </a:r>
          </a:p>
          <a:p>
            <a:pPr lvl="1"/>
            <a:r>
              <a:rPr lang="en-US" dirty="0" smtClean="0"/>
              <a:t>Commit() returns, locks dropped, etc.</a:t>
            </a:r>
          </a:p>
          <a:p>
            <a:r>
              <a:rPr lang="en-US" dirty="0" smtClean="0"/>
              <a:t>Write </a:t>
            </a:r>
            <a:r>
              <a:rPr lang="en-US" dirty="0" smtClean="0">
                <a:solidFill>
                  <a:schemeClr val="accent2"/>
                </a:solidFill>
              </a:rPr>
              <a:t>end </a:t>
            </a:r>
            <a:r>
              <a:rPr lang="en-US" dirty="0" smtClean="0"/>
              <a:t>record to log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Gill Sans Light"/>
            </a:endParaRPr>
          </a:p>
          <a:p>
            <a:endParaRPr lang="en-US" sz="12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Crash Recovery: Big Picture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3732213" y="1981200"/>
            <a:ext cx="54102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ill Sans Light"/>
                <a:cs typeface="Gill Sans Light"/>
              </a:rPr>
              <a:t>Start from a </a:t>
            </a:r>
            <a:r>
              <a:rPr lang="en-US" sz="2800" dirty="0">
                <a:solidFill>
                  <a:schemeClr val="accent2"/>
                </a:solidFill>
                <a:latin typeface="Gill Sans Light"/>
                <a:cs typeface="Gill Sans Light"/>
              </a:rPr>
              <a:t>checkpoint</a:t>
            </a:r>
            <a:r>
              <a:rPr lang="en-US" sz="2800" dirty="0">
                <a:solidFill>
                  <a:schemeClr val="tx1"/>
                </a:solidFill>
                <a:latin typeface="Gill Sans Light"/>
                <a:cs typeface="Gill Sans Light"/>
              </a:rPr>
              <a:t> (found via </a:t>
            </a:r>
            <a:r>
              <a:rPr lang="en-US" sz="2800" dirty="0">
                <a:solidFill>
                  <a:schemeClr val="accent2"/>
                </a:solidFill>
                <a:latin typeface="Gill Sans Light"/>
                <a:cs typeface="Gill Sans Light"/>
              </a:rPr>
              <a:t>master</a:t>
            </a:r>
            <a:r>
              <a:rPr lang="en-US" sz="2800" dirty="0">
                <a:solidFill>
                  <a:schemeClr val="tx1"/>
                </a:solidFill>
                <a:latin typeface="Gill Sans Light"/>
                <a:cs typeface="Gill Sans Light"/>
              </a:rPr>
              <a:t> record</a:t>
            </a:r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)</a:t>
            </a:r>
            <a:endParaRPr lang="en-US" sz="28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ill Sans Light"/>
                <a:cs typeface="Gill Sans Light"/>
              </a:rPr>
              <a:t>Three phases.  Need to: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Figure out which </a:t>
            </a:r>
            <a:r>
              <a:rPr lang="en-US" dirty="0" err="1">
                <a:solidFill>
                  <a:schemeClr val="tx1"/>
                </a:solidFill>
                <a:latin typeface="Gill Sans Light"/>
                <a:cs typeface="Gill Sans Light"/>
              </a:rPr>
              <a:t>Xacts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 committed since checkpoint, which failed (</a:t>
            </a:r>
            <a:r>
              <a:rPr lang="en-US" dirty="0">
                <a:solidFill>
                  <a:srgbClr val="0000FF"/>
                </a:solidFill>
                <a:latin typeface="Gill Sans Light"/>
                <a:cs typeface="Gill Sans Light"/>
              </a:rPr>
              <a:t>Analysis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)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chemeClr val="accent2"/>
                </a:solidFill>
                <a:latin typeface="Gill Sans Light"/>
                <a:cs typeface="Gill Sans Light"/>
              </a:rPr>
              <a:t>REDO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Gill Sans Light"/>
                <a:cs typeface="Gill Sans Light"/>
              </a:rPr>
              <a:t>all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actions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</a:pP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(repeat history)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rgbClr val="009900"/>
                </a:solidFill>
                <a:latin typeface="Gill Sans Light"/>
                <a:cs typeface="Gill Sans Light"/>
              </a:rPr>
              <a:t>UNDO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 effects of failed </a:t>
            </a:r>
            <a:r>
              <a:rPr lang="en-US" dirty="0" err="1">
                <a:solidFill>
                  <a:schemeClr val="tx1"/>
                </a:solidFill>
                <a:latin typeface="Gill Sans Light"/>
                <a:cs typeface="Gill Sans Light"/>
              </a:rPr>
              <a:t>Xacts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1625" y="1736725"/>
            <a:ext cx="1908175" cy="2420171"/>
            <a:chOff x="301625" y="1736725"/>
            <a:chExt cx="1908175" cy="2420171"/>
          </a:xfrm>
        </p:grpSpPr>
        <p:sp>
          <p:nvSpPr>
            <p:cNvPr id="56328" name="Rectangle 7"/>
            <p:cNvSpPr>
              <a:spLocks noChangeArrowheads="1"/>
            </p:cNvSpPr>
            <p:nvPr/>
          </p:nvSpPr>
          <p:spPr bwMode="auto">
            <a:xfrm>
              <a:off x="303213" y="1736725"/>
              <a:ext cx="1674812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Oldest log rec. of </a:t>
              </a:r>
              <a:r>
                <a:rPr lang="en-US" sz="1800" b="1" dirty="0" err="1">
                  <a:solidFill>
                    <a:schemeClr val="tx1"/>
                  </a:solidFill>
                  <a:latin typeface="Gill Sans Light"/>
                  <a:cs typeface="Gill Sans Light"/>
                </a:rPr>
                <a:t>Xact</a:t>
              </a:r>
              <a:r>
                <a:rPr lang="en-US" sz="1800" b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 active at crash</a:t>
              </a:r>
            </a:p>
          </p:txBody>
        </p:sp>
        <p:sp>
          <p:nvSpPr>
            <p:cNvPr id="56329" name="Rectangle 8"/>
            <p:cNvSpPr>
              <a:spLocks noChangeArrowheads="1"/>
            </p:cNvSpPr>
            <p:nvPr/>
          </p:nvSpPr>
          <p:spPr bwMode="auto">
            <a:xfrm>
              <a:off x="301625" y="2955925"/>
              <a:ext cx="1674813" cy="1200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Gill Sans Light"/>
                  <a:cs typeface="Gill Sans Light"/>
                </a:rPr>
                <a:t>Smallest recLSN in dirty page table after Analysis</a:t>
              </a:r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1905000" y="2286000"/>
              <a:ext cx="3048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>
              <a:off x="1905000" y="3657600"/>
              <a:ext cx="3048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0038" y="1752600"/>
            <a:ext cx="1909762" cy="4389438"/>
            <a:chOff x="300038" y="1752600"/>
            <a:chExt cx="1909762" cy="4389438"/>
          </a:xfrm>
        </p:grpSpPr>
        <p:sp>
          <p:nvSpPr>
            <p:cNvPr id="56330" name="Rectangle 9"/>
            <p:cNvSpPr>
              <a:spLocks noChangeArrowheads="1"/>
            </p:cNvSpPr>
            <p:nvPr/>
          </p:nvSpPr>
          <p:spPr bwMode="auto">
            <a:xfrm>
              <a:off x="300038" y="5089525"/>
              <a:ext cx="16748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Gill Sans Light"/>
                  <a:cs typeface="Gill Sans Light"/>
                </a:rPr>
                <a:t>Last chkpt</a:t>
              </a:r>
            </a:p>
          </p:txBody>
        </p:sp>
        <p:sp>
          <p:nvSpPr>
            <p:cNvPr id="56334" name="Line 13"/>
            <p:cNvSpPr>
              <a:spLocks noChangeShapeType="1"/>
            </p:cNvSpPr>
            <p:nvPr/>
          </p:nvSpPr>
          <p:spPr bwMode="auto">
            <a:xfrm>
              <a:off x="1905000" y="5257800"/>
              <a:ext cx="3048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76238" y="1752600"/>
              <a:ext cx="1833562" cy="4389438"/>
              <a:chOff x="376238" y="1752600"/>
              <a:chExt cx="1833562" cy="4389438"/>
            </a:xfrm>
          </p:grpSpPr>
          <p:sp>
            <p:nvSpPr>
              <p:cNvPr id="56327" name="Line 6"/>
              <p:cNvSpPr>
                <a:spLocks noChangeShapeType="1"/>
              </p:cNvSpPr>
              <p:nvPr/>
            </p:nvSpPr>
            <p:spPr bwMode="auto">
              <a:xfrm>
                <a:off x="2057400" y="1752600"/>
                <a:ext cx="0" cy="419100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6331" name="Rectangle 10"/>
              <p:cNvSpPr>
                <a:spLocks noChangeArrowheads="1"/>
              </p:cNvSpPr>
              <p:nvPr/>
            </p:nvSpPr>
            <p:spPr bwMode="auto">
              <a:xfrm>
                <a:off x="376238" y="5775325"/>
                <a:ext cx="167481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Gill Sans Light"/>
                    <a:cs typeface="Gill Sans Light"/>
                  </a:rPr>
                  <a:t>CRASH</a:t>
                </a:r>
              </a:p>
            </p:txBody>
          </p:sp>
          <p:sp>
            <p:nvSpPr>
              <p:cNvPr id="56335" name="Line 14"/>
              <p:cNvSpPr>
                <a:spLocks noChangeShapeType="1"/>
              </p:cNvSpPr>
              <p:nvPr/>
            </p:nvSpPr>
            <p:spPr bwMode="auto">
              <a:xfrm>
                <a:off x="1905000" y="6019800"/>
                <a:ext cx="30480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268538" y="5257800"/>
            <a:ext cx="391233" cy="1362420"/>
            <a:chOff x="2268538" y="5257800"/>
            <a:chExt cx="391233" cy="1362420"/>
          </a:xfrm>
        </p:grpSpPr>
        <p:sp>
          <p:nvSpPr>
            <p:cNvPr id="56336" name="Line 15"/>
            <p:cNvSpPr>
              <a:spLocks noChangeShapeType="1"/>
            </p:cNvSpPr>
            <p:nvPr/>
          </p:nvSpPr>
          <p:spPr bwMode="auto">
            <a:xfrm>
              <a:off x="2438400" y="5257800"/>
              <a:ext cx="0" cy="76200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339" name="Rectangle 18"/>
            <p:cNvSpPr>
              <a:spLocks noChangeArrowheads="1"/>
            </p:cNvSpPr>
            <p:nvPr/>
          </p:nvSpPr>
          <p:spPr bwMode="auto">
            <a:xfrm>
              <a:off x="2268538" y="6157913"/>
              <a:ext cx="39123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dirty="0">
                  <a:solidFill>
                    <a:srgbClr val="0000FF"/>
                  </a:solidFill>
                  <a:latin typeface="Gill Sans Light"/>
                  <a:cs typeface="Gill Sans Light"/>
                </a:rPr>
                <a:t>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25738" y="3657600"/>
            <a:ext cx="378309" cy="2964207"/>
            <a:chOff x="2725738" y="3657600"/>
            <a:chExt cx="378309" cy="2964207"/>
          </a:xfrm>
        </p:grpSpPr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2895600" y="3657600"/>
              <a:ext cx="0" cy="236220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340" name="Rectangle 19"/>
            <p:cNvSpPr>
              <a:spLocks noChangeArrowheads="1"/>
            </p:cNvSpPr>
            <p:nvPr/>
          </p:nvSpPr>
          <p:spPr bwMode="auto">
            <a:xfrm>
              <a:off x="2725738" y="6159500"/>
              <a:ext cx="378309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  <a:latin typeface="Gill Sans Light"/>
                  <a:cs typeface="Gill Sans Light"/>
                </a:rPr>
                <a:t>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82938" y="2286000"/>
            <a:ext cx="400851" cy="4335807"/>
            <a:chOff x="3182938" y="2286000"/>
            <a:chExt cx="400851" cy="4335807"/>
          </a:xfrm>
        </p:grpSpPr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3352800" y="2286000"/>
              <a:ext cx="0" cy="3733800"/>
            </a:xfrm>
            <a:prstGeom prst="line">
              <a:avLst/>
            </a:prstGeom>
            <a:noFill/>
            <a:ln w="50800">
              <a:solidFill>
                <a:srgbClr val="0099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341" name="Rectangle 20"/>
            <p:cNvSpPr>
              <a:spLocks noChangeArrowheads="1"/>
            </p:cNvSpPr>
            <p:nvPr/>
          </p:nvSpPr>
          <p:spPr bwMode="auto">
            <a:xfrm>
              <a:off x="3182938" y="6159500"/>
              <a:ext cx="400851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rgbClr val="009900"/>
                  </a:solidFill>
                  <a:latin typeface="Gill Sans Light"/>
                  <a:cs typeface="Gill Sans Light"/>
                </a:rPr>
                <a:t>U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Recovery: The Analysis Phase</a:t>
            </a:r>
          </a:p>
        </p:txBody>
      </p:sp>
      <p:sp>
        <p:nvSpPr>
          <p:cNvPr id="5837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Reconstruct state at checkpoint</a:t>
            </a:r>
          </a:p>
          <a:p>
            <a:pPr lvl="1"/>
            <a:r>
              <a:rPr lang="en-US" dirty="0" smtClean="0"/>
              <a:t>via </a:t>
            </a:r>
            <a:r>
              <a:rPr lang="en-US" dirty="0" err="1" smtClean="0">
                <a:solidFill>
                  <a:schemeClr val="accent2"/>
                </a:solidFill>
              </a:rPr>
              <a:t>end_checkpoint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record</a:t>
            </a:r>
          </a:p>
          <a:p>
            <a:r>
              <a:rPr lang="en-US" dirty="0" smtClean="0"/>
              <a:t>Scan log forward from </a:t>
            </a:r>
            <a:r>
              <a:rPr lang="en-US" dirty="0" err="1" smtClean="0"/>
              <a:t>begin_checkpoint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End</a:t>
            </a:r>
            <a:r>
              <a:rPr lang="en-US" dirty="0" smtClean="0"/>
              <a:t> record: Remove </a:t>
            </a:r>
            <a:r>
              <a:rPr lang="en-US" dirty="0" err="1" smtClean="0"/>
              <a:t>Xact</a:t>
            </a:r>
            <a:r>
              <a:rPr lang="en-US" dirty="0" smtClean="0"/>
              <a:t> from </a:t>
            </a:r>
            <a:r>
              <a:rPr lang="en-US" dirty="0" err="1" smtClean="0"/>
              <a:t>Xact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Other records: </a:t>
            </a:r>
            <a:r>
              <a:rPr lang="en-US" dirty="0" smtClean="0"/>
              <a:t>Add </a:t>
            </a:r>
            <a:r>
              <a:rPr lang="en-US" dirty="0" err="1" smtClean="0"/>
              <a:t>Xact</a:t>
            </a:r>
            <a:r>
              <a:rPr lang="en-US" dirty="0" smtClean="0"/>
              <a:t> to </a:t>
            </a:r>
            <a:r>
              <a:rPr lang="en-US" dirty="0" err="1" smtClean="0"/>
              <a:t>Xact</a:t>
            </a:r>
            <a:r>
              <a:rPr lang="en-US" dirty="0" smtClean="0"/>
              <a:t> table, set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r>
              <a:rPr lang="en-US" dirty="0" smtClean="0">
                <a:solidFill>
                  <a:schemeClr val="accent2"/>
                </a:solidFill>
              </a:rPr>
              <a:t>=LSN</a:t>
            </a:r>
            <a:r>
              <a:rPr lang="en-US" dirty="0" smtClean="0"/>
              <a:t>, change </a:t>
            </a:r>
            <a:r>
              <a:rPr lang="en-US" dirty="0" err="1" smtClean="0"/>
              <a:t>Xact</a:t>
            </a:r>
            <a:r>
              <a:rPr lang="en-US" dirty="0" smtClean="0"/>
              <a:t> status on </a:t>
            </a:r>
            <a:r>
              <a:rPr lang="en-US" dirty="0" smtClean="0">
                <a:solidFill>
                  <a:schemeClr val="accent2"/>
                </a:solidFill>
              </a:rPr>
              <a:t>commit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Update</a:t>
            </a:r>
            <a:r>
              <a:rPr lang="en-US" dirty="0" smtClean="0"/>
              <a:t> record: If P not in Dirty Page Table,</a:t>
            </a:r>
          </a:p>
          <a:p>
            <a:pPr lvl="2"/>
            <a:r>
              <a:rPr lang="en-US" sz="2400" dirty="0" smtClean="0"/>
              <a:t>Add P to D.P.T., set its </a:t>
            </a:r>
            <a:r>
              <a:rPr lang="en-US" sz="2400" dirty="0" err="1" smtClean="0">
                <a:solidFill>
                  <a:schemeClr val="accent2"/>
                </a:solidFill>
              </a:rPr>
              <a:t>recLSN</a:t>
            </a:r>
            <a:r>
              <a:rPr lang="en-US" sz="2400" dirty="0" smtClean="0">
                <a:solidFill>
                  <a:schemeClr val="accent2"/>
                </a:solidFill>
              </a:rPr>
              <a:t>=LSN</a:t>
            </a:r>
          </a:p>
        </p:txBody>
      </p:sp>
      <p:sp>
        <p:nvSpPr>
          <p:cNvPr id="58375" name="TextBox 6"/>
          <p:cNvSpPr txBox="1">
            <a:spLocks noChangeArrowheads="1"/>
          </p:cNvSpPr>
          <p:nvPr/>
        </p:nvSpPr>
        <p:spPr bwMode="auto">
          <a:xfrm>
            <a:off x="502045" y="5751513"/>
            <a:ext cx="70619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This phase could be skipped;</a:t>
            </a:r>
          </a:p>
          <a:p>
            <a:r>
              <a:rPr lang="en-US" dirty="0">
                <a:latin typeface="Gill Sans"/>
                <a:cs typeface="Gill Sans"/>
              </a:rPr>
              <a:t> information can be regained in </a:t>
            </a:r>
            <a:r>
              <a:rPr lang="en-US" dirty="0" smtClean="0">
                <a:latin typeface="Gill Sans"/>
                <a:cs typeface="Gill Sans"/>
              </a:rPr>
              <a:t>subsequent REDO pass</a:t>
            </a:r>
            <a:endParaRPr lang="en-US" dirty="0"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Recovery: The REDO Phase</a:t>
            </a: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82030"/>
            <a:ext cx="8534400" cy="4076700"/>
          </a:xfrm>
          <a:noFill/>
        </p:spPr>
        <p:txBody>
          <a:bodyPr/>
          <a:lstStyle/>
          <a:p>
            <a:r>
              <a:rPr lang="en-US" dirty="0" smtClean="0"/>
              <a:t>We</a:t>
            </a:r>
            <a:r>
              <a:rPr lang="en-US" i="1" dirty="0" smtClean="0">
                <a:solidFill>
                  <a:schemeClr val="accent2"/>
                </a:solidFill>
              </a:rPr>
              <a:t> repeat History</a:t>
            </a:r>
            <a:r>
              <a:rPr lang="en-US" dirty="0" smtClean="0"/>
              <a:t> to reconstruct state at crash:</a:t>
            </a:r>
          </a:p>
          <a:p>
            <a:pPr lvl="1"/>
            <a:r>
              <a:rPr lang="en-US" dirty="0" smtClean="0"/>
              <a:t>Reapply </a:t>
            </a:r>
            <a:r>
              <a:rPr lang="en-US" i="1" dirty="0" smtClean="0">
                <a:solidFill>
                  <a:schemeClr val="accent2"/>
                </a:solidFill>
              </a:rPr>
              <a:t>all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updates (even of aborted </a:t>
            </a:r>
            <a:r>
              <a:rPr lang="en-US" dirty="0" err="1" smtClean="0"/>
              <a:t>Xacts</a:t>
            </a:r>
            <a:r>
              <a:rPr lang="en-US" dirty="0" smtClean="0"/>
              <a:t>!), redo CLRs</a:t>
            </a:r>
          </a:p>
          <a:p>
            <a:r>
              <a:rPr lang="en-US" dirty="0" smtClean="0"/>
              <a:t>Scan forward from log rec containing smallest </a:t>
            </a:r>
            <a:r>
              <a:rPr lang="en-US" dirty="0" err="1" smtClean="0">
                <a:solidFill>
                  <a:schemeClr val="accent2"/>
                </a:solidFill>
              </a:rPr>
              <a:t>recLSN</a:t>
            </a:r>
            <a:r>
              <a:rPr lang="en-US" dirty="0" smtClean="0"/>
              <a:t> in D.P.T. For each </a:t>
            </a:r>
            <a:r>
              <a:rPr lang="en-US" sz="2000" dirty="0" smtClean="0"/>
              <a:t>CLR</a:t>
            </a:r>
            <a:r>
              <a:rPr lang="en-US" dirty="0" smtClean="0"/>
              <a:t> or update log rec </a:t>
            </a:r>
            <a:r>
              <a:rPr lang="en-US" dirty="0" smtClean="0">
                <a:solidFill>
                  <a:schemeClr val="accent2"/>
                </a:solidFill>
              </a:rPr>
              <a:t>LSN</a:t>
            </a:r>
            <a:r>
              <a:rPr lang="en-US" dirty="0" smtClean="0"/>
              <a:t>, </a:t>
            </a:r>
            <a:r>
              <a:rPr lang="en-US" sz="2000" dirty="0" smtClean="0"/>
              <a:t>REDO</a:t>
            </a:r>
            <a:r>
              <a:rPr lang="en-US" dirty="0" smtClean="0"/>
              <a:t> the action unless page is already more up-to-date than this record:  </a:t>
            </a:r>
          </a:p>
          <a:p>
            <a:pPr lvl="1"/>
            <a:r>
              <a:rPr lang="en-US" dirty="0" smtClean="0"/>
              <a:t>REDO when Affected page is in D.P.T., and has </a:t>
            </a:r>
            <a:r>
              <a:rPr lang="en-US" dirty="0" err="1" smtClean="0">
                <a:solidFill>
                  <a:schemeClr val="accent2"/>
                </a:solidFill>
              </a:rPr>
              <a:t>pageLSN</a:t>
            </a:r>
            <a:r>
              <a:rPr lang="en-US" dirty="0" smtClean="0"/>
              <a:t> (in DB) &lt;</a:t>
            </a:r>
            <a:r>
              <a:rPr lang="en-US" dirty="0" smtClean="0">
                <a:latin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LSN. </a:t>
            </a:r>
            <a:r>
              <a:rPr lang="en-US" dirty="0" smtClean="0"/>
              <a:t>[if page has </a:t>
            </a:r>
            <a:r>
              <a:rPr lang="en-US" dirty="0" err="1" smtClean="0">
                <a:solidFill>
                  <a:schemeClr val="accent2"/>
                </a:solidFill>
              </a:rPr>
              <a:t>recLSN</a:t>
            </a:r>
            <a:r>
              <a:rPr lang="en-US" dirty="0" smtClean="0">
                <a:solidFill>
                  <a:schemeClr val="accent2"/>
                </a:solidFill>
              </a:rPr>
              <a:t> &gt; LSN </a:t>
            </a:r>
            <a:r>
              <a:rPr lang="en-US" dirty="0" smtClean="0"/>
              <a:t>no need to read page in from disk to check </a:t>
            </a:r>
            <a:r>
              <a:rPr lang="en-US" dirty="0" err="1" smtClean="0"/>
              <a:t>pageLSN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sz="2000" dirty="0" smtClean="0">
                <a:solidFill>
                  <a:schemeClr val="accent2"/>
                </a:solidFill>
              </a:rPr>
              <a:t>REDO</a:t>
            </a:r>
            <a:r>
              <a:rPr lang="en-US" dirty="0" smtClean="0"/>
              <a:t> an action:</a:t>
            </a:r>
          </a:p>
          <a:p>
            <a:pPr lvl="1"/>
            <a:r>
              <a:rPr lang="en-US" dirty="0" smtClean="0"/>
              <a:t>Reapply logged action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>
                <a:solidFill>
                  <a:schemeClr val="accent2"/>
                </a:solidFill>
              </a:rPr>
              <a:t>pageLSN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LSN</a:t>
            </a:r>
            <a:r>
              <a:rPr lang="en-US" dirty="0" smtClean="0"/>
              <a:t>.  No additional logging!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Invariant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of page P is the outcome of all changes of relevant log records whose LSN is &lt;= </a:t>
            </a:r>
            <a:r>
              <a:rPr lang="en-US" dirty="0" err="1" smtClean="0"/>
              <a:t>P.pageLSN</a:t>
            </a:r>
            <a:endParaRPr lang="en-US" dirty="0" smtClean="0"/>
          </a:p>
          <a:p>
            <a:r>
              <a:rPr lang="en-US" dirty="0" smtClean="0"/>
              <a:t>During redo phase, every page P has </a:t>
            </a:r>
            <a:r>
              <a:rPr lang="en-US" dirty="0" err="1" smtClean="0"/>
              <a:t>P.pageLSN</a:t>
            </a:r>
            <a:r>
              <a:rPr lang="en-US" dirty="0" smtClean="0"/>
              <a:t> &gt;= currently-redoing-LSN</a:t>
            </a:r>
          </a:p>
          <a:p>
            <a:endParaRPr lang="en-US" dirty="0" smtClean="0"/>
          </a:p>
          <a:p>
            <a:r>
              <a:rPr lang="en-US" dirty="0" smtClean="0"/>
              <a:t>Thus at end of redo pass, the database has a state that reflects exactly everything on the (stable) log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Recovery: The UNDO Phase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Similar to simple transaction abort, for each loser transaction (that was in flight or aborted at time of crash)</a:t>
            </a:r>
          </a:p>
          <a:p>
            <a:pPr lvl="1"/>
            <a:r>
              <a:rPr lang="en-US" dirty="0" smtClean="0"/>
              <a:t>Process each loser transaction’s log records backwards; undoing each record in turn and generating CLRs</a:t>
            </a:r>
          </a:p>
          <a:p>
            <a:r>
              <a:rPr lang="en-US" dirty="0" smtClean="0"/>
              <a:t>But: loser may include partial (or complete) rollback actions</a:t>
            </a:r>
          </a:p>
          <a:p>
            <a:r>
              <a:rPr lang="en-US" dirty="0" smtClean="0"/>
              <a:t>Avoid undo-</a:t>
            </a:r>
            <a:r>
              <a:rPr lang="en-US" dirty="0" err="1" smtClean="0"/>
              <a:t>ing</a:t>
            </a:r>
            <a:r>
              <a:rPr lang="en-US" dirty="0" smtClean="0"/>
              <a:t> what was already undone</a:t>
            </a:r>
          </a:p>
          <a:p>
            <a:pPr lvl="1"/>
            <a:r>
              <a:rPr lang="en-US" dirty="0" err="1" smtClean="0"/>
              <a:t>undoNextLSN</a:t>
            </a:r>
            <a:r>
              <a:rPr lang="en-US" dirty="0" smtClean="0"/>
              <a:t> field in each CLR equals </a:t>
            </a:r>
            <a:r>
              <a:rPr lang="en-US" dirty="0" err="1" smtClean="0"/>
              <a:t>prevLSN</a:t>
            </a:r>
            <a:r>
              <a:rPr lang="en-US" dirty="0" smtClean="0"/>
              <a:t> field from the original action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Review: The ACID properties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63000" cy="46482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A</a:t>
            </a:r>
            <a:r>
              <a:rPr lang="en-US" sz="2800" dirty="0">
                <a:solidFill>
                  <a:schemeClr val="accent2"/>
                </a:solidFill>
                <a:ea typeface="+mn-ea"/>
              </a:rPr>
              <a:t> </a:t>
            </a:r>
            <a:r>
              <a:rPr lang="en-US" dirty="0" err="1">
                <a:solidFill>
                  <a:schemeClr val="accent2"/>
                </a:solidFill>
                <a:ea typeface="+mn-ea"/>
              </a:rPr>
              <a:t>tomicity</a:t>
            </a:r>
            <a:r>
              <a:rPr lang="en-US" dirty="0">
                <a:solidFill>
                  <a:schemeClr val="accent2"/>
                </a:solidFill>
                <a:ea typeface="+mn-ea"/>
              </a:rPr>
              <a:t>: </a:t>
            </a:r>
            <a:r>
              <a:rPr lang="en-US" dirty="0">
                <a:ea typeface="+mn-ea"/>
              </a:rPr>
              <a:t> All actions in the </a:t>
            </a:r>
            <a:r>
              <a:rPr lang="en-US" dirty="0" smtClean="0">
                <a:ea typeface="+mn-ea"/>
              </a:rPr>
              <a:t>Transaction happen</a:t>
            </a:r>
            <a:r>
              <a:rPr lang="en-US" dirty="0">
                <a:ea typeface="+mn-ea"/>
              </a:rPr>
              <a:t>, or none </a:t>
            </a:r>
            <a:r>
              <a:rPr lang="en-US" dirty="0" smtClean="0">
                <a:ea typeface="+mn-ea"/>
              </a:rPr>
              <a:t>happen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C</a:t>
            </a:r>
            <a:r>
              <a:rPr lang="en-US" sz="2800" dirty="0">
                <a:solidFill>
                  <a:schemeClr val="accent2"/>
                </a:solidFill>
                <a:ea typeface="+mn-ea"/>
              </a:rPr>
              <a:t> </a:t>
            </a:r>
            <a:r>
              <a:rPr lang="en-US" dirty="0" err="1">
                <a:solidFill>
                  <a:schemeClr val="accent2"/>
                </a:solidFill>
                <a:ea typeface="+mn-ea"/>
              </a:rPr>
              <a:t>onsistency</a:t>
            </a:r>
            <a:r>
              <a:rPr lang="en-US" dirty="0">
                <a:solidFill>
                  <a:schemeClr val="accent2"/>
                </a:solidFill>
                <a:ea typeface="+mn-ea"/>
              </a:rPr>
              <a:t>: </a:t>
            </a:r>
            <a:r>
              <a:rPr lang="en-US" dirty="0">
                <a:ea typeface="+mn-ea"/>
              </a:rPr>
              <a:t> If each </a:t>
            </a:r>
            <a:r>
              <a:rPr lang="en-US" dirty="0"/>
              <a:t>Transaction </a:t>
            </a:r>
            <a:r>
              <a:rPr lang="en-US" dirty="0" smtClean="0">
                <a:ea typeface="+mn-ea"/>
              </a:rPr>
              <a:t>is </a:t>
            </a:r>
            <a:r>
              <a:rPr lang="en-US" dirty="0">
                <a:ea typeface="+mn-ea"/>
              </a:rPr>
              <a:t>consistent, and the DB starts consistent, it ends up </a:t>
            </a:r>
            <a:r>
              <a:rPr lang="en-US" dirty="0" smtClean="0">
                <a:ea typeface="+mn-ea"/>
              </a:rPr>
              <a:t>consistent</a:t>
            </a:r>
            <a:endParaRPr lang="en-US" sz="2800" dirty="0">
              <a:ea typeface="+mn-ea"/>
            </a:endParaRPr>
          </a:p>
          <a:p>
            <a:pPr>
              <a:defRPr/>
            </a:pP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 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I</a:t>
            </a:r>
            <a:r>
              <a:rPr lang="en-US" sz="2800" dirty="0">
                <a:solidFill>
                  <a:schemeClr val="accent2"/>
                </a:solidFill>
                <a:ea typeface="+mn-ea"/>
              </a:rPr>
              <a:t> </a:t>
            </a:r>
            <a:r>
              <a:rPr lang="en-US" dirty="0">
                <a:solidFill>
                  <a:schemeClr val="accent2"/>
                </a:solidFill>
                <a:ea typeface="+mn-ea"/>
              </a:rPr>
              <a:t>solation: </a:t>
            </a:r>
            <a:r>
              <a:rPr lang="en-US" dirty="0">
                <a:ea typeface="+mn-ea"/>
              </a:rPr>
              <a:t> Execution of one </a:t>
            </a:r>
            <a:r>
              <a:rPr lang="en-US" dirty="0"/>
              <a:t>Transaction </a:t>
            </a:r>
            <a:r>
              <a:rPr lang="en-US" dirty="0" smtClean="0">
                <a:ea typeface="+mn-ea"/>
              </a:rPr>
              <a:t>is </a:t>
            </a:r>
            <a:r>
              <a:rPr lang="en-US" dirty="0">
                <a:ea typeface="+mn-ea"/>
              </a:rPr>
              <a:t>isolated from that of other </a:t>
            </a:r>
            <a:r>
              <a:rPr lang="en-US" dirty="0" smtClean="0"/>
              <a:t>Transactions </a:t>
            </a:r>
            <a:endParaRPr lang="en-US" sz="2800" dirty="0">
              <a:ea typeface="+mn-ea"/>
            </a:endParaRPr>
          </a:p>
          <a:p>
            <a:pPr>
              <a:defRPr/>
            </a:pP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</a:rPr>
              <a:t>D </a:t>
            </a:r>
            <a:r>
              <a:rPr lang="en-US" dirty="0" err="1">
                <a:solidFill>
                  <a:schemeClr val="accent2"/>
                </a:solidFill>
                <a:ea typeface="+mn-ea"/>
              </a:rPr>
              <a:t>urability</a:t>
            </a:r>
            <a:r>
              <a:rPr lang="en-US" dirty="0">
                <a:solidFill>
                  <a:schemeClr val="accent2"/>
                </a:solidFill>
                <a:ea typeface="+mn-ea"/>
              </a:rPr>
              <a:t>: </a:t>
            </a:r>
            <a:r>
              <a:rPr lang="en-US" dirty="0">
                <a:ea typeface="+mn-ea"/>
              </a:rPr>
              <a:t> If a </a:t>
            </a:r>
            <a:r>
              <a:rPr lang="en-US" dirty="0"/>
              <a:t>Transaction </a:t>
            </a:r>
            <a:r>
              <a:rPr lang="en-US" dirty="0" smtClean="0">
                <a:ea typeface="+mn-ea"/>
              </a:rPr>
              <a:t>commits</a:t>
            </a:r>
            <a:r>
              <a:rPr lang="en-US" dirty="0">
                <a:ea typeface="+mn-ea"/>
              </a:rPr>
              <a:t>, its effects </a:t>
            </a:r>
            <a:r>
              <a:rPr lang="en-US" dirty="0" smtClean="0">
                <a:ea typeface="+mn-ea"/>
              </a:rPr>
              <a:t>persist</a:t>
            </a:r>
            <a:endParaRPr lang="en-US" dirty="0">
              <a:ea typeface="+mn-ea"/>
            </a:endParaRPr>
          </a:p>
          <a:p>
            <a:pPr>
              <a:buFontTx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b="0" i="1" dirty="0">
                <a:ea typeface="+mn-ea"/>
              </a:rPr>
              <a:t>The </a:t>
            </a:r>
            <a:r>
              <a:rPr lang="en-US" b="0" i="1" dirty="0">
                <a:solidFill>
                  <a:schemeClr val="accent2"/>
                </a:solidFill>
                <a:ea typeface="+mn-ea"/>
              </a:rPr>
              <a:t>Recovery Manager</a:t>
            </a:r>
            <a:r>
              <a:rPr lang="en-US" b="0" i="1" dirty="0">
                <a:ea typeface="+mn-ea"/>
              </a:rPr>
              <a:t> guarantees Atomicity &amp; </a:t>
            </a:r>
            <a:r>
              <a:rPr lang="en-US" b="0" i="1" dirty="0" smtClean="0">
                <a:ea typeface="+mn-ea"/>
              </a:rPr>
              <a:t>Durability</a:t>
            </a:r>
            <a:endParaRPr lang="en-US" b="0" i="1" dirty="0"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UndoNextLSN</a:t>
            </a:r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362075" y="6229350"/>
            <a:ext cx="2895600" cy="40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 dirty="0">
              <a:solidFill>
                <a:schemeClr val="tx1"/>
              </a:solidFill>
              <a:latin typeface="Gill Sans Light"/>
            </a:endParaRPr>
          </a:p>
          <a:p>
            <a:r>
              <a:rPr lang="en-US" sz="2000" dirty="0">
                <a:solidFill>
                  <a:schemeClr val="tx1"/>
                </a:solidFill>
                <a:latin typeface="Gill Sans Light"/>
              </a:rPr>
              <a:t>From Mohan et al, TODS 17(1):94-162</a:t>
            </a:r>
          </a:p>
        </p:txBody>
      </p:sp>
      <p:pic>
        <p:nvPicPr>
          <p:cNvPr id="2" name="Picture 1" descr="Ari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 t="4187" r="14772" b="66505"/>
          <a:stretch/>
        </p:blipFill>
        <p:spPr>
          <a:xfrm>
            <a:off x="706789" y="1590262"/>
            <a:ext cx="7751427" cy="4671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877391" y="3401391"/>
            <a:ext cx="5488609" cy="78408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F0E30"/>
              </a:solidFill>
              <a:effectLst/>
              <a:latin typeface="Book Antiqu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Recovery: The UNDO Phase</a:t>
            </a:r>
          </a:p>
        </p:txBody>
      </p:sp>
      <p:sp>
        <p:nvSpPr>
          <p:cNvPr id="655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0767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ToUndo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2"/>
                </a:solidFill>
              </a:rPr>
              <a:t>{ </a:t>
            </a:r>
            <a:r>
              <a:rPr lang="en-US" i="1" dirty="0" smtClean="0">
                <a:solidFill>
                  <a:schemeClr val="accent2"/>
                </a:solidFill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 | </a:t>
            </a:r>
            <a:r>
              <a:rPr lang="en-US" i="1" dirty="0" smtClean="0">
                <a:solidFill>
                  <a:schemeClr val="accent2"/>
                </a:solidFill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 a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r>
              <a:rPr lang="en-US" dirty="0" smtClean="0">
                <a:solidFill>
                  <a:schemeClr val="accent2"/>
                </a:solidFill>
              </a:rPr>
              <a:t> of a “loser” </a:t>
            </a:r>
            <a:r>
              <a:rPr lang="en-US" dirty="0" err="1" smtClean="0">
                <a:solidFill>
                  <a:schemeClr val="accent2"/>
                </a:solidFill>
              </a:rPr>
              <a:t>Xact</a:t>
            </a:r>
            <a:r>
              <a:rPr lang="en-US" dirty="0" smtClean="0">
                <a:solidFill>
                  <a:schemeClr val="accent2"/>
                </a:solidFill>
              </a:rPr>
              <a:t>}</a:t>
            </a:r>
          </a:p>
          <a:p>
            <a:pPr>
              <a:buFontTx/>
              <a:buNone/>
            </a:pPr>
            <a:r>
              <a:rPr lang="en-US" b="0" dirty="0" smtClean="0">
                <a:solidFill>
                  <a:schemeClr val="accent1"/>
                </a:solidFill>
              </a:rPr>
              <a:t>Repeat:</a:t>
            </a:r>
            <a:endParaRPr lang="en-US" dirty="0" smtClean="0"/>
          </a:p>
          <a:p>
            <a:pPr lvl="1"/>
            <a:r>
              <a:rPr lang="en-US" dirty="0" smtClean="0"/>
              <a:t>Choose largest LSN among </a:t>
            </a:r>
            <a:r>
              <a:rPr lang="en-US" dirty="0" err="1" smtClean="0"/>
              <a:t>ToUndo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this LSN is a </a:t>
            </a:r>
            <a:r>
              <a:rPr lang="en-US" dirty="0" smtClean="0">
                <a:solidFill>
                  <a:schemeClr val="accent2"/>
                </a:solidFill>
              </a:rPr>
              <a:t>CLR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2"/>
                </a:solidFill>
              </a:rPr>
              <a:t>undonextLSN</a:t>
            </a:r>
            <a:r>
              <a:rPr lang="en-US" dirty="0" smtClean="0">
                <a:solidFill>
                  <a:schemeClr val="accent2"/>
                </a:solidFill>
              </a:rPr>
              <a:t>==NULL</a:t>
            </a:r>
            <a:endParaRPr lang="en-US" dirty="0" smtClean="0"/>
          </a:p>
          <a:p>
            <a:pPr lvl="2"/>
            <a:r>
              <a:rPr lang="en-US" sz="2400" dirty="0" smtClean="0"/>
              <a:t>Write an </a:t>
            </a:r>
            <a:r>
              <a:rPr lang="en-US" sz="2400" dirty="0" smtClean="0">
                <a:solidFill>
                  <a:schemeClr val="accent2"/>
                </a:solidFill>
              </a:rPr>
              <a:t>End</a:t>
            </a:r>
            <a:r>
              <a:rPr lang="en-US" sz="2400" dirty="0" smtClean="0"/>
              <a:t> record for this Transaction</a:t>
            </a:r>
          </a:p>
          <a:p>
            <a:pPr lvl="1"/>
            <a:r>
              <a:rPr lang="en-US" dirty="0" smtClean="0"/>
              <a:t>If this LSN is a </a:t>
            </a:r>
            <a:r>
              <a:rPr lang="en-US" dirty="0" smtClean="0">
                <a:solidFill>
                  <a:schemeClr val="accent2"/>
                </a:solidFill>
              </a:rPr>
              <a:t>CLR</a:t>
            </a:r>
            <a:r>
              <a:rPr lang="en-US" dirty="0" smtClean="0"/>
              <a:t>, and </a:t>
            </a:r>
            <a:r>
              <a:rPr lang="en-US" dirty="0" err="1" smtClean="0">
                <a:solidFill>
                  <a:schemeClr val="accent2"/>
                </a:solidFill>
              </a:rPr>
              <a:t>undonextLSN</a:t>
            </a:r>
            <a:r>
              <a:rPr lang="en-US" dirty="0" smtClean="0">
                <a:solidFill>
                  <a:schemeClr val="accent2"/>
                </a:solidFill>
              </a:rPr>
              <a:t> != NULL</a:t>
            </a:r>
            <a:endParaRPr lang="en-US" dirty="0" smtClean="0"/>
          </a:p>
          <a:p>
            <a:pPr lvl="2"/>
            <a:r>
              <a:rPr lang="en-US" sz="2400" dirty="0" smtClean="0"/>
              <a:t>Add </a:t>
            </a:r>
            <a:r>
              <a:rPr lang="en-US" sz="2400" dirty="0" err="1" smtClean="0">
                <a:solidFill>
                  <a:schemeClr val="accent2"/>
                </a:solidFill>
              </a:rPr>
              <a:t>undonextLSN</a:t>
            </a:r>
            <a:r>
              <a:rPr lang="en-US" sz="2400" dirty="0" smtClean="0"/>
              <a:t> to </a:t>
            </a:r>
            <a:r>
              <a:rPr lang="en-US" sz="2400" dirty="0" err="1" smtClean="0">
                <a:solidFill>
                  <a:schemeClr val="accent2"/>
                </a:solidFill>
              </a:rPr>
              <a:t>ToUndo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</a:p>
          <a:p>
            <a:pPr lvl="2"/>
            <a:r>
              <a:rPr lang="en-US" sz="2400" dirty="0" smtClean="0"/>
              <a:t>(Q: what happens to other CLRs?)</a:t>
            </a:r>
          </a:p>
          <a:p>
            <a:pPr lvl="1"/>
            <a:r>
              <a:rPr lang="en-US" dirty="0" smtClean="0"/>
              <a:t>Else this LSN is an </a:t>
            </a:r>
            <a:r>
              <a:rPr lang="en-US" dirty="0" smtClean="0">
                <a:solidFill>
                  <a:schemeClr val="accent2"/>
                </a:solidFill>
              </a:rPr>
              <a:t>update</a:t>
            </a:r>
            <a:r>
              <a:rPr lang="en-US" dirty="0" smtClean="0"/>
              <a:t>.  Undo the update, write a CLR, add </a:t>
            </a:r>
            <a:r>
              <a:rPr lang="en-US" dirty="0" err="1" smtClean="0">
                <a:solidFill>
                  <a:schemeClr val="accent2"/>
                </a:solidFill>
              </a:rPr>
              <a:t>prevLSN</a:t>
            </a:r>
            <a:r>
              <a:rPr lang="en-US" dirty="0" smtClean="0"/>
              <a:t> to </a:t>
            </a:r>
            <a:r>
              <a:rPr lang="en-US" dirty="0" err="1" smtClean="0">
                <a:solidFill>
                  <a:schemeClr val="accent2"/>
                </a:solidFill>
              </a:rPr>
              <a:t>ToUndo</a:t>
            </a:r>
            <a:endParaRPr lang="en-US" dirty="0" smtClean="0"/>
          </a:p>
          <a:p>
            <a:pPr>
              <a:buFontTx/>
              <a:buNone/>
            </a:pPr>
            <a:r>
              <a:rPr lang="en-US" b="0" dirty="0" smtClean="0">
                <a:solidFill>
                  <a:schemeClr val="accent1"/>
                </a:solidFill>
              </a:rPr>
              <a:t>Until </a:t>
            </a:r>
            <a:r>
              <a:rPr lang="en-US" b="0" dirty="0" err="1" smtClean="0">
                <a:solidFill>
                  <a:schemeClr val="accent2"/>
                </a:solidFill>
              </a:rPr>
              <a:t>ToUndo</a:t>
            </a:r>
            <a:r>
              <a:rPr lang="en-US" b="0" dirty="0" smtClean="0">
                <a:solidFill>
                  <a:schemeClr val="accent1"/>
                </a:solidFill>
              </a:rPr>
              <a:t> is empty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Recovery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pic>
        <p:nvPicPr>
          <p:cNvPr id="4" name="Picture 3" descr="Aries-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8" t="3382" r="22359" b="74396"/>
          <a:stretch/>
        </p:blipFill>
        <p:spPr>
          <a:xfrm>
            <a:off x="552173" y="1501912"/>
            <a:ext cx="7939778" cy="4682436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1362075" y="6229350"/>
            <a:ext cx="289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Gill Sans Light"/>
              </a:defRPr>
            </a:lvl1pPr>
            <a:lvl2pPr marL="37931725" indent="-37474525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CF0E30"/>
                </a:solidFill>
                <a:latin typeface="Book Antiqua" charset="0"/>
                <a:ea typeface="ＭＳ Ｐゴシック" charset="-128"/>
                <a:cs typeface="+mn-cs"/>
              </a:defRPr>
            </a:lvl9pPr>
          </a:lstStyle>
          <a:p>
            <a:endParaRPr lang="en-US" sz="1200" smtClean="0">
              <a:solidFill>
                <a:schemeClr val="tx1"/>
              </a:solidFill>
              <a:latin typeface="Gill Sans Light"/>
            </a:endParaRPr>
          </a:p>
          <a:p>
            <a:r>
              <a:rPr lang="en-US" sz="2000" smtClean="0">
                <a:solidFill>
                  <a:schemeClr val="tx1"/>
                </a:solidFill>
                <a:latin typeface="Gill Sans Light"/>
              </a:rPr>
              <a:t>From Mohan et al, TODS 17(1):94-162</a:t>
            </a:r>
            <a:endParaRPr lang="en-US" sz="20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3914" y="4439470"/>
            <a:ext cx="5488609" cy="78408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F0E30"/>
              </a:solidFill>
              <a:effectLst/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5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Gill Sans Light"/>
            </a:endParaRPr>
          </a:p>
          <a:p>
            <a:endParaRPr lang="en-US" sz="12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8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 of Recovery</a:t>
            </a:r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4176713" y="2095500"/>
            <a:ext cx="2445556" cy="407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begin_checkpoint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end_checkpoint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update: T1 writes P5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update T2 writes P3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T1 abort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CLR: Undo T1 LSN 10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T1 End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update: T3 writes P1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update: T2 writes P5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accent2"/>
                </a:solidFill>
                <a:latin typeface="Gill Sans Light"/>
                <a:cs typeface="Gill Sans Light"/>
              </a:rPr>
              <a:t>CRASH, RESTART</a:t>
            </a:r>
          </a:p>
        </p:txBody>
      </p:sp>
      <p:sp>
        <p:nvSpPr>
          <p:cNvPr id="67591" name="Line 6"/>
          <p:cNvSpPr>
            <a:spLocks noChangeShapeType="1"/>
          </p:cNvSpPr>
          <p:nvPr/>
        </p:nvSpPr>
        <p:spPr bwMode="auto">
          <a:xfrm>
            <a:off x="4038600" y="1828800"/>
            <a:ext cx="0" cy="41148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2" name="Line 7"/>
          <p:cNvSpPr>
            <a:spLocks noChangeShapeType="1"/>
          </p:cNvSpPr>
          <p:nvPr/>
        </p:nvSpPr>
        <p:spPr bwMode="auto">
          <a:xfrm>
            <a:off x="3886200" y="54864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3" name="Line 8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>
            <a:off x="3886200" y="47244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>
            <a:off x="3886200" y="43434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6" name="Line 11"/>
          <p:cNvSpPr>
            <a:spLocks noChangeShapeType="1"/>
          </p:cNvSpPr>
          <p:nvPr/>
        </p:nvSpPr>
        <p:spPr bwMode="auto">
          <a:xfrm>
            <a:off x="3886200" y="39624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7" name="Line 12"/>
          <p:cNvSpPr>
            <a:spLocks noChangeShapeType="1"/>
          </p:cNvSpPr>
          <p:nvPr/>
        </p:nvSpPr>
        <p:spPr bwMode="auto">
          <a:xfrm>
            <a:off x="3886200" y="35052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8" name="Line 13"/>
          <p:cNvSpPr>
            <a:spLocks noChangeShapeType="1"/>
          </p:cNvSpPr>
          <p:nvPr/>
        </p:nvSpPr>
        <p:spPr bwMode="auto">
          <a:xfrm>
            <a:off x="3886200" y="23622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599" name="Rectangle 14"/>
          <p:cNvSpPr>
            <a:spLocks noChangeArrowheads="1"/>
          </p:cNvSpPr>
          <p:nvPr/>
        </p:nvSpPr>
        <p:spPr bwMode="auto">
          <a:xfrm>
            <a:off x="3105150" y="1509713"/>
            <a:ext cx="210083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u="sng">
                <a:solidFill>
                  <a:schemeClr val="tx1"/>
                </a:solidFill>
                <a:latin typeface="Gill Sans Light"/>
                <a:cs typeface="Gill Sans Light"/>
              </a:rPr>
              <a:t>LSN         LOG</a:t>
            </a:r>
          </a:p>
        </p:txBody>
      </p:sp>
      <p:sp>
        <p:nvSpPr>
          <p:cNvPr id="67600" name="Rectangle 15"/>
          <p:cNvSpPr>
            <a:spLocks noChangeArrowheads="1"/>
          </p:cNvSpPr>
          <p:nvPr/>
        </p:nvSpPr>
        <p:spPr bwMode="auto">
          <a:xfrm>
            <a:off x="3106738" y="2095500"/>
            <a:ext cx="798721" cy="367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00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05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10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20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30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40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45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50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60</a:t>
            </a:r>
          </a:p>
        </p:txBody>
      </p:sp>
      <p:grpSp>
        <p:nvGrpSpPr>
          <p:cNvPr id="67601" name="Group 18"/>
          <p:cNvGrpSpPr>
            <a:grpSpLocks/>
          </p:cNvGrpSpPr>
          <p:nvPr/>
        </p:nvGrpSpPr>
        <p:grpSpPr bwMode="auto">
          <a:xfrm>
            <a:off x="3886200" y="5791200"/>
            <a:ext cx="304800" cy="228600"/>
            <a:chOff x="2448" y="3648"/>
            <a:chExt cx="192" cy="144"/>
          </a:xfrm>
        </p:grpSpPr>
        <p:sp>
          <p:nvSpPr>
            <p:cNvPr id="67639" name="Line 16"/>
            <p:cNvSpPr>
              <a:spLocks noChangeShapeType="1"/>
            </p:cNvSpPr>
            <p:nvPr/>
          </p:nvSpPr>
          <p:spPr bwMode="auto">
            <a:xfrm>
              <a:off x="2448" y="3648"/>
              <a:ext cx="192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7640" name="Line 17"/>
            <p:cNvSpPr>
              <a:spLocks noChangeShapeType="1"/>
            </p:cNvSpPr>
            <p:nvPr/>
          </p:nvSpPr>
          <p:spPr bwMode="auto">
            <a:xfrm flipH="1">
              <a:off x="2448" y="3648"/>
              <a:ext cx="192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7602" name="Rectangle 19"/>
          <p:cNvSpPr>
            <a:spLocks noChangeArrowheads="1"/>
          </p:cNvSpPr>
          <p:nvPr/>
        </p:nvSpPr>
        <p:spPr bwMode="auto">
          <a:xfrm>
            <a:off x="655470" y="2984500"/>
            <a:ext cx="1873585" cy="224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Gill Sans Light"/>
                <a:cs typeface="Gill Sans Light"/>
              </a:rPr>
              <a:t>Xact Table</a:t>
            </a:r>
          </a:p>
          <a:p>
            <a:r>
              <a:rPr lang="en-US" sz="2000">
                <a:solidFill>
                  <a:schemeClr val="tx2"/>
                </a:solidFill>
                <a:latin typeface="Gill Sans Light"/>
                <a:cs typeface="Gill Sans Light"/>
              </a:rPr>
              <a:t>	lastLSN</a:t>
            </a:r>
          </a:p>
          <a:p>
            <a:r>
              <a:rPr lang="en-US" sz="2000">
                <a:solidFill>
                  <a:schemeClr val="tx2"/>
                </a:solidFill>
                <a:latin typeface="Gill Sans Light"/>
                <a:cs typeface="Gill Sans Light"/>
              </a:rPr>
              <a:t>	status</a:t>
            </a:r>
          </a:p>
          <a:p>
            <a:r>
              <a:rPr lang="en-US" sz="2000">
                <a:solidFill>
                  <a:srgbClr val="0000FF"/>
                </a:solidFill>
                <a:latin typeface="Gill Sans Light"/>
                <a:cs typeface="Gill Sans Light"/>
              </a:rPr>
              <a:t>Dirty Page Table</a:t>
            </a:r>
            <a:endParaRPr lang="en-US" sz="2000">
              <a:solidFill>
                <a:schemeClr val="tx2"/>
              </a:solidFill>
              <a:latin typeface="Gill Sans Light"/>
              <a:cs typeface="Gill Sans Light"/>
            </a:endParaRPr>
          </a:p>
          <a:p>
            <a:r>
              <a:rPr lang="en-US" sz="2000">
                <a:solidFill>
                  <a:schemeClr val="tx2"/>
                </a:solidFill>
                <a:latin typeface="Gill Sans Light"/>
                <a:cs typeface="Gill Sans Light"/>
              </a:rPr>
              <a:t>	recLSN</a:t>
            </a:r>
          </a:p>
          <a:p>
            <a:r>
              <a:rPr lang="en-US" sz="2000">
                <a:solidFill>
                  <a:srgbClr val="0000FF"/>
                </a:solidFill>
                <a:latin typeface="Gill Sans Light"/>
                <a:cs typeface="Gill Sans Light"/>
              </a:rPr>
              <a:t>flushedLSN</a:t>
            </a:r>
          </a:p>
          <a:p>
            <a:endParaRPr lang="en-US" sz="2000">
              <a:solidFill>
                <a:srgbClr val="0000FF"/>
              </a:solidFill>
              <a:latin typeface="Gill Sans Light"/>
              <a:cs typeface="Gill Sans Light"/>
            </a:endParaRPr>
          </a:p>
        </p:txBody>
      </p:sp>
      <p:sp>
        <p:nvSpPr>
          <p:cNvPr id="67603" name="Line 20"/>
          <p:cNvSpPr>
            <a:spLocks noChangeShapeType="1"/>
          </p:cNvSpPr>
          <p:nvPr/>
        </p:nvSpPr>
        <p:spPr bwMode="auto">
          <a:xfrm>
            <a:off x="3048000" y="1371600"/>
            <a:ext cx="0" cy="5257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604" name="Rectangle 21"/>
          <p:cNvSpPr>
            <a:spLocks noChangeArrowheads="1"/>
          </p:cNvSpPr>
          <p:nvPr/>
        </p:nvSpPr>
        <p:spPr bwMode="auto">
          <a:xfrm>
            <a:off x="515938" y="5243513"/>
            <a:ext cx="117555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latin typeface="Gill Sans Light"/>
                <a:cs typeface="Gill Sans Light"/>
              </a:rPr>
              <a:t>ToUndo</a:t>
            </a:r>
          </a:p>
        </p:txBody>
      </p:sp>
      <p:grpSp>
        <p:nvGrpSpPr>
          <p:cNvPr id="67608" name="Group 49"/>
          <p:cNvGrpSpPr>
            <a:grpSpLocks/>
          </p:cNvGrpSpPr>
          <p:nvPr/>
        </p:nvGrpSpPr>
        <p:grpSpPr bwMode="auto">
          <a:xfrm>
            <a:off x="685800" y="1905000"/>
            <a:ext cx="1676400" cy="914400"/>
            <a:chOff x="432" y="1200"/>
            <a:chExt cx="1056" cy="576"/>
          </a:xfrm>
        </p:grpSpPr>
        <p:sp>
          <p:nvSpPr>
            <p:cNvPr id="67615" name="Rectangle 25"/>
            <p:cNvSpPr>
              <a:spLocks noChangeArrowheads="1"/>
            </p:cNvSpPr>
            <p:nvPr/>
          </p:nvSpPr>
          <p:spPr bwMode="auto">
            <a:xfrm>
              <a:off x="660" y="1384"/>
              <a:ext cx="5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Gill Sans Light"/>
                  <a:cs typeface="Gill Sans Light"/>
                </a:rPr>
                <a:t>RAM</a:t>
              </a:r>
            </a:p>
          </p:txBody>
        </p:sp>
        <p:grpSp>
          <p:nvGrpSpPr>
            <p:cNvPr id="67616" name="Group 48"/>
            <p:cNvGrpSpPr>
              <a:grpSpLocks/>
            </p:cNvGrpSpPr>
            <p:nvPr/>
          </p:nvGrpSpPr>
          <p:grpSpPr bwMode="auto">
            <a:xfrm>
              <a:off x="432" y="1200"/>
              <a:ext cx="1056" cy="576"/>
              <a:chOff x="432" y="1200"/>
              <a:chExt cx="1056" cy="576"/>
            </a:xfrm>
          </p:grpSpPr>
          <p:sp>
            <p:nvSpPr>
              <p:cNvPr id="67617" name="Rectangle 26"/>
              <p:cNvSpPr>
                <a:spLocks noChangeArrowheads="1"/>
              </p:cNvSpPr>
              <p:nvPr/>
            </p:nvSpPr>
            <p:spPr bwMode="auto">
              <a:xfrm>
                <a:off x="436" y="1245"/>
                <a:ext cx="1019" cy="527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18" name="Line 27"/>
              <p:cNvSpPr>
                <a:spLocks noChangeShapeType="1"/>
              </p:cNvSpPr>
              <p:nvPr/>
            </p:nvSpPr>
            <p:spPr bwMode="auto">
              <a:xfrm flipV="1">
                <a:off x="432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19" name="Line 28"/>
              <p:cNvSpPr>
                <a:spLocks noChangeShapeType="1"/>
              </p:cNvSpPr>
              <p:nvPr/>
            </p:nvSpPr>
            <p:spPr bwMode="auto">
              <a:xfrm flipV="1">
                <a:off x="489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0" name="Line 29"/>
              <p:cNvSpPr>
                <a:spLocks noChangeShapeType="1"/>
              </p:cNvSpPr>
              <p:nvPr/>
            </p:nvSpPr>
            <p:spPr bwMode="auto">
              <a:xfrm flipH="1">
                <a:off x="546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1" name="Line 30"/>
              <p:cNvSpPr>
                <a:spLocks noChangeShapeType="1"/>
              </p:cNvSpPr>
              <p:nvPr/>
            </p:nvSpPr>
            <p:spPr bwMode="auto">
              <a:xfrm flipH="1">
                <a:off x="603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2" name="Line 31"/>
              <p:cNvSpPr>
                <a:spLocks noChangeShapeType="1"/>
              </p:cNvSpPr>
              <p:nvPr/>
            </p:nvSpPr>
            <p:spPr bwMode="auto">
              <a:xfrm flipV="1">
                <a:off x="660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3" name="Line 32"/>
              <p:cNvSpPr>
                <a:spLocks noChangeShapeType="1"/>
              </p:cNvSpPr>
              <p:nvPr/>
            </p:nvSpPr>
            <p:spPr bwMode="auto">
              <a:xfrm flipV="1">
                <a:off x="717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4" name="Line 33"/>
              <p:cNvSpPr>
                <a:spLocks noChangeShapeType="1"/>
              </p:cNvSpPr>
              <p:nvPr/>
            </p:nvSpPr>
            <p:spPr bwMode="auto">
              <a:xfrm flipH="1">
                <a:off x="774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5" name="Line 34"/>
              <p:cNvSpPr>
                <a:spLocks noChangeShapeType="1"/>
              </p:cNvSpPr>
              <p:nvPr/>
            </p:nvSpPr>
            <p:spPr bwMode="auto">
              <a:xfrm flipH="1">
                <a:off x="832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6" name="Line 35"/>
              <p:cNvSpPr>
                <a:spLocks noChangeShapeType="1"/>
              </p:cNvSpPr>
              <p:nvPr/>
            </p:nvSpPr>
            <p:spPr bwMode="auto">
              <a:xfrm flipV="1">
                <a:off x="889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7" name="Line 36"/>
              <p:cNvSpPr>
                <a:spLocks noChangeShapeType="1"/>
              </p:cNvSpPr>
              <p:nvPr/>
            </p:nvSpPr>
            <p:spPr bwMode="auto">
              <a:xfrm flipV="1">
                <a:off x="946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8" name="Line 37"/>
              <p:cNvSpPr>
                <a:spLocks noChangeShapeType="1"/>
              </p:cNvSpPr>
              <p:nvPr/>
            </p:nvSpPr>
            <p:spPr bwMode="auto">
              <a:xfrm flipH="1">
                <a:off x="1003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29" name="Line 38"/>
              <p:cNvSpPr>
                <a:spLocks noChangeShapeType="1"/>
              </p:cNvSpPr>
              <p:nvPr/>
            </p:nvSpPr>
            <p:spPr bwMode="auto">
              <a:xfrm flipH="1">
                <a:off x="1060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0" name="Line 39"/>
              <p:cNvSpPr>
                <a:spLocks noChangeShapeType="1"/>
              </p:cNvSpPr>
              <p:nvPr/>
            </p:nvSpPr>
            <p:spPr bwMode="auto">
              <a:xfrm flipV="1">
                <a:off x="1117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1" name="Line 40"/>
              <p:cNvSpPr>
                <a:spLocks noChangeShapeType="1"/>
              </p:cNvSpPr>
              <p:nvPr/>
            </p:nvSpPr>
            <p:spPr bwMode="auto">
              <a:xfrm flipV="1">
                <a:off x="1174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2" name="Line 41"/>
              <p:cNvSpPr>
                <a:spLocks noChangeShapeType="1"/>
              </p:cNvSpPr>
              <p:nvPr/>
            </p:nvSpPr>
            <p:spPr bwMode="auto">
              <a:xfrm flipH="1">
                <a:off x="1231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3" name="Line 42"/>
              <p:cNvSpPr>
                <a:spLocks noChangeShapeType="1"/>
              </p:cNvSpPr>
              <p:nvPr/>
            </p:nvSpPr>
            <p:spPr bwMode="auto">
              <a:xfrm flipH="1">
                <a:off x="1288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4" name="Line 43"/>
              <p:cNvSpPr>
                <a:spLocks noChangeShapeType="1"/>
              </p:cNvSpPr>
              <p:nvPr/>
            </p:nvSpPr>
            <p:spPr bwMode="auto">
              <a:xfrm flipV="1">
                <a:off x="1345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5" name="Line 44"/>
              <p:cNvSpPr>
                <a:spLocks noChangeShapeType="1"/>
              </p:cNvSpPr>
              <p:nvPr/>
            </p:nvSpPr>
            <p:spPr bwMode="auto">
              <a:xfrm flipH="1">
                <a:off x="1402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6" name="Line 45"/>
              <p:cNvSpPr>
                <a:spLocks noChangeShapeType="1"/>
              </p:cNvSpPr>
              <p:nvPr/>
            </p:nvSpPr>
            <p:spPr bwMode="auto">
              <a:xfrm flipH="1">
                <a:off x="1459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7" name="Line 46"/>
              <p:cNvSpPr>
                <a:spLocks noChangeShapeType="1"/>
              </p:cNvSpPr>
              <p:nvPr/>
            </p:nvSpPr>
            <p:spPr bwMode="auto">
              <a:xfrm flipH="1">
                <a:off x="1459" y="1735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7638" name="Rectangle 47"/>
              <p:cNvSpPr>
                <a:spLocks noChangeArrowheads="1"/>
              </p:cNvSpPr>
              <p:nvPr/>
            </p:nvSpPr>
            <p:spPr bwMode="auto">
              <a:xfrm>
                <a:off x="465" y="1286"/>
                <a:ext cx="962" cy="445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67609" name="Line 50"/>
          <p:cNvSpPr>
            <a:spLocks noChangeShapeType="1"/>
          </p:cNvSpPr>
          <p:nvPr/>
        </p:nvSpPr>
        <p:spPr bwMode="auto">
          <a:xfrm>
            <a:off x="3886200" y="27432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610" name="Line 51"/>
          <p:cNvSpPr>
            <a:spLocks noChangeShapeType="1"/>
          </p:cNvSpPr>
          <p:nvPr/>
        </p:nvSpPr>
        <p:spPr bwMode="auto">
          <a:xfrm>
            <a:off x="3886200" y="31242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57800" y="2947988"/>
            <a:ext cx="3561434" cy="2616200"/>
            <a:chOff x="5257800" y="2947988"/>
            <a:chExt cx="3561434" cy="2616200"/>
          </a:xfrm>
        </p:grpSpPr>
        <p:sp>
          <p:nvSpPr>
            <p:cNvPr id="67605" name="Rectangle 22"/>
            <p:cNvSpPr>
              <a:spLocks noChangeArrowheads="1"/>
            </p:cNvSpPr>
            <p:nvPr/>
          </p:nvSpPr>
          <p:spPr bwMode="auto">
            <a:xfrm>
              <a:off x="7753350" y="2947988"/>
              <a:ext cx="1065884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>
                  <a:solidFill>
                    <a:schemeClr val="tx2"/>
                  </a:solidFill>
                  <a:latin typeface="Gill Sans Light"/>
                  <a:cs typeface="Gill Sans Light"/>
                </a:rPr>
                <a:t>prevLSNs</a:t>
              </a:r>
            </a:p>
          </p:txBody>
        </p:sp>
        <p:sp>
          <p:nvSpPr>
            <p:cNvPr id="67606" name="Line 23"/>
            <p:cNvSpPr>
              <a:spLocks noChangeShapeType="1"/>
            </p:cNvSpPr>
            <p:nvPr/>
          </p:nvSpPr>
          <p:spPr bwMode="auto">
            <a:xfrm flipH="1">
              <a:off x="6858000" y="3124200"/>
              <a:ext cx="914400" cy="304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7607" name="Line 24"/>
            <p:cNvSpPr>
              <a:spLocks noChangeShapeType="1"/>
            </p:cNvSpPr>
            <p:nvPr/>
          </p:nvSpPr>
          <p:spPr bwMode="auto">
            <a:xfrm flipH="1">
              <a:off x="5562600" y="3276600"/>
              <a:ext cx="2590800" cy="1371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7611" name="Arc 52"/>
            <p:cNvSpPr>
              <a:spLocks/>
            </p:cNvSpPr>
            <p:nvPr/>
          </p:nvSpPr>
          <p:spPr bwMode="auto">
            <a:xfrm>
              <a:off x="5257800" y="3963988"/>
              <a:ext cx="304800" cy="762000"/>
            </a:xfrm>
            <a:custGeom>
              <a:avLst/>
              <a:gdLst>
                <a:gd name="T0" fmla="*/ 9525 w 21600"/>
                <a:gd name="T1" fmla="*/ 0 h 43189"/>
                <a:gd name="T2" fmla="*/ 0 w 21600"/>
                <a:gd name="T3" fmla="*/ 762000 h 43189"/>
                <a:gd name="T4" fmla="*/ 0 w 21600"/>
                <a:gd name="T5" fmla="*/ 380903 h 43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9"/>
                <a:gd name="T11" fmla="*/ 21600 w 21600"/>
                <a:gd name="T12" fmla="*/ 43189 h 43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9" fill="none" extrusionOk="0">
                  <a:moveTo>
                    <a:pt x="675" y="-1"/>
                  </a:moveTo>
                  <a:cubicBezTo>
                    <a:pt x="12335" y="364"/>
                    <a:pt x="21600" y="9922"/>
                    <a:pt x="21600" y="21589"/>
                  </a:cubicBezTo>
                  <a:cubicBezTo>
                    <a:pt x="21600" y="33518"/>
                    <a:pt x="11929" y="43189"/>
                    <a:pt x="-1" y="43189"/>
                  </a:cubicBezTo>
                </a:path>
                <a:path w="21600" h="43189" stroke="0" extrusionOk="0">
                  <a:moveTo>
                    <a:pt x="675" y="-1"/>
                  </a:moveTo>
                  <a:cubicBezTo>
                    <a:pt x="12335" y="364"/>
                    <a:pt x="21600" y="9922"/>
                    <a:pt x="21600" y="21589"/>
                  </a:cubicBezTo>
                  <a:cubicBezTo>
                    <a:pt x="21600" y="33518"/>
                    <a:pt x="11929" y="43189"/>
                    <a:pt x="-1" y="43189"/>
                  </a:cubicBezTo>
                  <a:lnTo>
                    <a:pt x="0" y="21589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7612" name="Arc 53"/>
            <p:cNvSpPr>
              <a:spLocks/>
            </p:cNvSpPr>
            <p:nvPr/>
          </p:nvSpPr>
          <p:spPr bwMode="auto">
            <a:xfrm>
              <a:off x="5715000" y="3162300"/>
              <a:ext cx="1066800" cy="800100"/>
            </a:xfrm>
            <a:custGeom>
              <a:avLst/>
              <a:gdLst>
                <a:gd name="T0" fmla="*/ 923473 w 21600"/>
                <a:gd name="T1" fmla="*/ 0 h 32414"/>
                <a:gd name="T2" fmla="*/ 0 w 21600"/>
                <a:gd name="T3" fmla="*/ 800100 h 32414"/>
                <a:gd name="T4" fmla="*/ 0 w 21600"/>
                <a:gd name="T5" fmla="*/ 266930 h 32414"/>
                <a:gd name="T6" fmla="*/ 0 60000 65536"/>
                <a:gd name="T7" fmla="*/ 0 60000 65536"/>
                <a:gd name="T8" fmla="*/ 0 60000 65536"/>
                <a:gd name="T9" fmla="*/ 0 w 21600"/>
                <a:gd name="T10" fmla="*/ 0 h 32414"/>
                <a:gd name="T11" fmla="*/ 21600 w 21600"/>
                <a:gd name="T12" fmla="*/ 32414 h 324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2414" fill="none" extrusionOk="0">
                  <a:moveTo>
                    <a:pt x="18698" y="-1"/>
                  </a:moveTo>
                  <a:cubicBezTo>
                    <a:pt x="20599" y="3286"/>
                    <a:pt x="21600" y="7016"/>
                    <a:pt x="21600" y="10814"/>
                  </a:cubicBezTo>
                  <a:cubicBezTo>
                    <a:pt x="21600" y="22743"/>
                    <a:pt x="11929" y="32414"/>
                    <a:pt x="-1" y="32414"/>
                  </a:cubicBezTo>
                </a:path>
                <a:path w="21600" h="32414" stroke="0" extrusionOk="0">
                  <a:moveTo>
                    <a:pt x="18698" y="-1"/>
                  </a:moveTo>
                  <a:cubicBezTo>
                    <a:pt x="20599" y="3286"/>
                    <a:pt x="21600" y="7016"/>
                    <a:pt x="21600" y="10814"/>
                  </a:cubicBezTo>
                  <a:cubicBezTo>
                    <a:pt x="21600" y="22743"/>
                    <a:pt x="11929" y="32414"/>
                    <a:pt x="-1" y="32414"/>
                  </a:cubicBezTo>
                  <a:lnTo>
                    <a:pt x="0" y="10814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7613" name="Arc 54"/>
            <p:cNvSpPr>
              <a:spLocks/>
            </p:cNvSpPr>
            <p:nvPr/>
          </p:nvSpPr>
          <p:spPr bwMode="auto">
            <a:xfrm>
              <a:off x="6634163" y="3543300"/>
              <a:ext cx="454025" cy="2020888"/>
            </a:xfrm>
            <a:custGeom>
              <a:avLst/>
              <a:gdLst>
                <a:gd name="T0" fmla="*/ 0 w 25732"/>
                <a:gd name="T1" fmla="*/ 18665 h 43200"/>
                <a:gd name="T2" fmla="*/ 72907 w 25732"/>
                <a:gd name="T3" fmla="*/ 2020888 h 43200"/>
                <a:gd name="T4" fmla="*/ 72907 w 25732"/>
                <a:gd name="T5" fmla="*/ 1010444 h 43200"/>
                <a:gd name="T6" fmla="*/ 0 60000 65536"/>
                <a:gd name="T7" fmla="*/ 0 60000 65536"/>
                <a:gd name="T8" fmla="*/ 0 60000 65536"/>
                <a:gd name="T9" fmla="*/ 0 w 25732"/>
                <a:gd name="T10" fmla="*/ 0 h 43200"/>
                <a:gd name="T11" fmla="*/ 25732 w 257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32" h="43200" fill="none" extrusionOk="0">
                  <a:moveTo>
                    <a:pt x="-1" y="398"/>
                  </a:moveTo>
                  <a:cubicBezTo>
                    <a:pt x="1361" y="133"/>
                    <a:pt x="2745" y="-1"/>
                    <a:pt x="4132" y="-1"/>
                  </a:cubicBezTo>
                  <a:cubicBezTo>
                    <a:pt x="16061" y="0"/>
                    <a:pt x="25732" y="9670"/>
                    <a:pt x="25732" y="21600"/>
                  </a:cubicBezTo>
                  <a:cubicBezTo>
                    <a:pt x="25732" y="33529"/>
                    <a:pt x="16061" y="43200"/>
                    <a:pt x="4131" y="43200"/>
                  </a:cubicBezTo>
                </a:path>
                <a:path w="25732" h="43200" stroke="0" extrusionOk="0">
                  <a:moveTo>
                    <a:pt x="-1" y="398"/>
                  </a:moveTo>
                  <a:cubicBezTo>
                    <a:pt x="1361" y="133"/>
                    <a:pt x="2745" y="-1"/>
                    <a:pt x="4132" y="-1"/>
                  </a:cubicBezTo>
                  <a:cubicBezTo>
                    <a:pt x="16061" y="0"/>
                    <a:pt x="25732" y="9670"/>
                    <a:pt x="25732" y="21600"/>
                  </a:cubicBezTo>
                  <a:cubicBezTo>
                    <a:pt x="25732" y="33529"/>
                    <a:pt x="16061" y="43200"/>
                    <a:pt x="4131" y="43200"/>
                  </a:cubicBezTo>
                  <a:lnTo>
                    <a:pt x="4132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7614" name="Line 55"/>
            <p:cNvSpPr>
              <a:spLocks noChangeShapeType="1"/>
            </p:cNvSpPr>
            <p:nvPr/>
          </p:nvSpPr>
          <p:spPr bwMode="auto">
            <a:xfrm flipH="1">
              <a:off x="7162800" y="3352800"/>
              <a:ext cx="1447800" cy="1143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Gill Sans Light"/>
            </a:endParaRPr>
          </a:p>
          <a:p>
            <a:endParaRPr lang="en-US" sz="12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3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Example: Crash During Restart!</a:t>
            </a: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4178300" y="1789113"/>
            <a:ext cx="3640920" cy="487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begin_checkpoint, end_checkpoint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update: T1 writes P5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update T2 writes P3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T1 abort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CLR: Undo T1 LSN 10, T1 End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update: T3 writes P1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update: T2 writes P5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CRASH, RESTART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CLR: Undo T2 LSN 60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CLR: Undo T3 LSN 50, T3 end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CRASH, RESTART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CLR: Undo T2 LSN 20, T2 end</a:t>
            </a:r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>
            <a:off x="4038600" y="1905000"/>
            <a:ext cx="0" cy="44958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0" name="Line 7"/>
          <p:cNvSpPr>
            <a:spLocks noChangeShapeType="1"/>
          </p:cNvSpPr>
          <p:nvPr/>
        </p:nvSpPr>
        <p:spPr bwMode="auto">
          <a:xfrm>
            <a:off x="3886200" y="64008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1" name="Line 8"/>
          <p:cNvSpPr>
            <a:spLocks noChangeShapeType="1"/>
          </p:cNvSpPr>
          <p:nvPr/>
        </p:nvSpPr>
        <p:spPr bwMode="auto">
          <a:xfrm>
            <a:off x="3886200" y="56388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2" name="Line 9"/>
          <p:cNvSpPr>
            <a:spLocks noChangeShapeType="1"/>
          </p:cNvSpPr>
          <p:nvPr/>
        </p:nvSpPr>
        <p:spPr bwMode="auto">
          <a:xfrm>
            <a:off x="3886200" y="51816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3" name="Line 10"/>
          <p:cNvSpPr>
            <a:spLocks noChangeShapeType="1"/>
          </p:cNvSpPr>
          <p:nvPr/>
        </p:nvSpPr>
        <p:spPr bwMode="auto">
          <a:xfrm>
            <a:off x="3886200" y="44196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4" name="Line 11"/>
          <p:cNvSpPr>
            <a:spLocks noChangeShapeType="1"/>
          </p:cNvSpPr>
          <p:nvPr/>
        </p:nvSpPr>
        <p:spPr bwMode="auto">
          <a:xfrm>
            <a:off x="3886200" y="40386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5" name="Line 12"/>
          <p:cNvSpPr>
            <a:spLocks noChangeShapeType="1"/>
          </p:cNvSpPr>
          <p:nvPr/>
        </p:nvSpPr>
        <p:spPr bwMode="auto">
          <a:xfrm>
            <a:off x="3886200" y="36576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6" name="Line 13"/>
          <p:cNvSpPr>
            <a:spLocks noChangeShapeType="1"/>
          </p:cNvSpPr>
          <p:nvPr/>
        </p:nvSpPr>
        <p:spPr bwMode="auto">
          <a:xfrm>
            <a:off x="3886200" y="32766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7" name="Line 14"/>
          <p:cNvSpPr>
            <a:spLocks noChangeShapeType="1"/>
          </p:cNvSpPr>
          <p:nvPr/>
        </p:nvSpPr>
        <p:spPr bwMode="auto">
          <a:xfrm>
            <a:off x="3886200" y="28956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8" name="Line 15"/>
          <p:cNvSpPr>
            <a:spLocks noChangeShapeType="1"/>
          </p:cNvSpPr>
          <p:nvPr/>
        </p:nvSpPr>
        <p:spPr bwMode="auto">
          <a:xfrm>
            <a:off x="3886200" y="24384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49" name="Line 16"/>
          <p:cNvSpPr>
            <a:spLocks noChangeShapeType="1"/>
          </p:cNvSpPr>
          <p:nvPr/>
        </p:nvSpPr>
        <p:spPr bwMode="auto">
          <a:xfrm>
            <a:off x="3886200" y="2057400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50" name="Rectangle 17"/>
          <p:cNvSpPr>
            <a:spLocks noChangeArrowheads="1"/>
          </p:cNvSpPr>
          <p:nvPr/>
        </p:nvSpPr>
        <p:spPr bwMode="auto">
          <a:xfrm>
            <a:off x="3105150" y="1509713"/>
            <a:ext cx="210083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u="sng">
                <a:solidFill>
                  <a:schemeClr val="tx1"/>
                </a:solidFill>
                <a:latin typeface="Gill Sans Light"/>
                <a:cs typeface="Gill Sans Light"/>
              </a:rPr>
              <a:t>LSN         LOG</a:t>
            </a:r>
          </a:p>
        </p:txBody>
      </p:sp>
      <p:sp>
        <p:nvSpPr>
          <p:cNvPr id="69651" name="Rectangle 18"/>
          <p:cNvSpPr>
            <a:spLocks noChangeArrowheads="1"/>
          </p:cNvSpPr>
          <p:nvPr/>
        </p:nvSpPr>
        <p:spPr bwMode="auto">
          <a:xfrm>
            <a:off x="3108325" y="1790700"/>
            <a:ext cx="798721" cy="487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00,05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10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20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30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40,45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50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60</a:t>
            </a:r>
          </a:p>
          <a:p>
            <a:pPr algn="l">
              <a:lnSpc>
                <a:spcPct val="130000"/>
              </a:lnSpc>
            </a:pPr>
            <a:endParaRPr lang="en-US" sz="200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70</a:t>
            </a: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80,85</a:t>
            </a:r>
          </a:p>
          <a:p>
            <a:pPr algn="l">
              <a:lnSpc>
                <a:spcPct val="130000"/>
              </a:lnSpc>
            </a:pPr>
            <a:endParaRPr lang="en-US" sz="200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algn="l"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  <a:latin typeface="Gill Sans Light"/>
                <a:cs typeface="Gill Sans Light"/>
              </a:rPr>
              <a:t>     90</a:t>
            </a:r>
          </a:p>
        </p:txBody>
      </p:sp>
      <p:sp>
        <p:nvSpPr>
          <p:cNvPr id="69652" name="Line 19"/>
          <p:cNvSpPr>
            <a:spLocks noChangeShapeType="1"/>
          </p:cNvSpPr>
          <p:nvPr/>
        </p:nvSpPr>
        <p:spPr bwMode="auto">
          <a:xfrm>
            <a:off x="3962400" y="4724400"/>
            <a:ext cx="2286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53" name="Line 20"/>
          <p:cNvSpPr>
            <a:spLocks noChangeShapeType="1"/>
          </p:cNvSpPr>
          <p:nvPr/>
        </p:nvSpPr>
        <p:spPr bwMode="auto">
          <a:xfrm flipH="1">
            <a:off x="3962400" y="4724400"/>
            <a:ext cx="2286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54" name="Line 21"/>
          <p:cNvSpPr>
            <a:spLocks noChangeShapeType="1"/>
          </p:cNvSpPr>
          <p:nvPr/>
        </p:nvSpPr>
        <p:spPr bwMode="auto">
          <a:xfrm>
            <a:off x="3962400" y="5867400"/>
            <a:ext cx="2286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55" name="Line 22"/>
          <p:cNvSpPr>
            <a:spLocks noChangeShapeType="1"/>
          </p:cNvSpPr>
          <p:nvPr/>
        </p:nvSpPr>
        <p:spPr bwMode="auto">
          <a:xfrm flipH="1">
            <a:off x="3962400" y="5867400"/>
            <a:ext cx="2286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56" name="Rectangle 23"/>
          <p:cNvSpPr>
            <a:spLocks noChangeArrowheads="1"/>
          </p:cNvSpPr>
          <p:nvPr/>
        </p:nvSpPr>
        <p:spPr bwMode="auto">
          <a:xfrm>
            <a:off x="655470" y="2984500"/>
            <a:ext cx="1873585" cy="224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Gill Sans Light"/>
                <a:cs typeface="Gill Sans Light"/>
              </a:rPr>
              <a:t>Xact Table</a:t>
            </a:r>
          </a:p>
          <a:p>
            <a:r>
              <a:rPr lang="en-US" sz="2000">
                <a:solidFill>
                  <a:schemeClr val="tx2"/>
                </a:solidFill>
                <a:latin typeface="Gill Sans Light"/>
                <a:cs typeface="Gill Sans Light"/>
              </a:rPr>
              <a:t>	lastLSN</a:t>
            </a:r>
          </a:p>
          <a:p>
            <a:r>
              <a:rPr lang="en-US" sz="2000">
                <a:solidFill>
                  <a:schemeClr val="tx2"/>
                </a:solidFill>
                <a:latin typeface="Gill Sans Light"/>
                <a:cs typeface="Gill Sans Light"/>
              </a:rPr>
              <a:t>	status</a:t>
            </a:r>
          </a:p>
          <a:p>
            <a:r>
              <a:rPr lang="en-US" sz="2000">
                <a:solidFill>
                  <a:srgbClr val="0000FF"/>
                </a:solidFill>
                <a:latin typeface="Gill Sans Light"/>
                <a:cs typeface="Gill Sans Light"/>
              </a:rPr>
              <a:t>Dirty Page Table</a:t>
            </a:r>
            <a:endParaRPr lang="en-US" sz="2000">
              <a:solidFill>
                <a:schemeClr val="tx2"/>
              </a:solidFill>
              <a:latin typeface="Gill Sans Light"/>
              <a:cs typeface="Gill Sans Light"/>
            </a:endParaRPr>
          </a:p>
          <a:p>
            <a:r>
              <a:rPr lang="en-US" sz="2000">
                <a:solidFill>
                  <a:schemeClr val="tx2"/>
                </a:solidFill>
                <a:latin typeface="Gill Sans Light"/>
                <a:cs typeface="Gill Sans Light"/>
              </a:rPr>
              <a:t>	recLSN</a:t>
            </a:r>
          </a:p>
          <a:p>
            <a:r>
              <a:rPr lang="en-US" sz="2000">
                <a:solidFill>
                  <a:srgbClr val="0000FF"/>
                </a:solidFill>
                <a:latin typeface="Gill Sans Light"/>
                <a:cs typeface="Gill Sans Light"/>
              </a:rPr>
              <a:t>flushedLSN</a:t>
            </a:r>
          </a:p>
          <a:p>
            <a:endParaRPr lang="en-US" sz="2000">
              <a:solidFill>
                <a:srgbClr val="0000FF"/>
              </a:solidFill>
              <a:latin typeface="Gill Sans Light"/>
              <a:cs typeface="Gill Sans Light"/>
            </a:endParaRPr>
          </a:p>
        </p:txBody>
      </p:sp>
      <p:sp>
        <p:nvSpPr>
          <p:cNvPr id="69657" name="Line 24"/>
          <p:cNvSpPr>
            <a:spLocks noChangeShapeType="1"/>
          </p:cNvSpPr>
          <p:nvPr/>
        </p:nvSpPr>
        <p:spPr bwMode="auto">
          <a:xfrm>
            <a:off x="3048000" y="1371600"/>
            <a:ext cx="0" cy="5257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9658" name="Rectangle 25"/>
          <p:cNvSpPr>
            <a:spLocks noChangeArrowheads="1"/>
          </p:cNvSpPr>
          <p:nvPr/>
        </p:nvSpPr>
        <p:spPr bwMode="auto">
          <a:xfrm>
            <a:off x="515938" y="5243513"/>
            <a:ext cx="117555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latin typeface="Gill Sans Light"/>
                <a:cs typeface="Gill Sans Light"/>
              </a:rPr>
              <a:t>ToUndo</a:t>
            </a:r>
          </a:p>
        </p:txBody>
      </p:sp>
      <p:sp>
        <p:nvSpPr>
          <p:cNvPr id="69659" name="Rectangle 26"/>
          <p:cNvSpPr>
            <a:spLocks noChangeArrowheads="1"/>
          </p:cNvSpPr>
          <p:nvPr/>
        </p:nvSpPr>
        <p:spPr bwMode="auto">
          <a:xfrm>
            <a:off x="7558088" y="2795588"/>
            <a:ext cx="145361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2"/>
                </a:solidFill>
                <a:latin typeface="Gill Sans Light"/>
                <a:cs typeface="Gill Sans Light"/>
              </a:rPr>
              <a:t>undonextLSN</a:t>
            </a:r>
          </a:p>
        </p:txBody>
      </p:sp>
      <p:sp>
        <p:nvSpPr>
          <p:cNvPr id="69660" name="Line 27"/>
          <p:cNvSpPr>
            <a:spLocks noChangeShapeType="1"/>
          </p:cNvSpPr>
          <p:nvPr/>
        </p:nvSpPr>
        <p:spPr bwMode="auto">
          <a:xfrm flipH="1">
            <a:off x="7848600" y="3124200"/>
            <a:ext cx="609600" cy="838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69661" name="Group 52"/>
          <p:cNvGrpSpPr>
            <a:grpSpLocks/>
          </p:cNvGrpSpPr>
          <p:nvPr/>
        </p:nvGrpSpPr>
        <p:grpSpPr bwMode="auto">
          <a:xfrm>
            <a:off x="685800" y="1905000"/>
            <a:ext cx="1676400" cy="914400"/>
            <a:chOff x="432" y="1200"/>
            <a:chExt cx="1056" cy="576"/>
          </a:xfrm>
        </p:grpSpPr>
        <p:sp>
          <p:nvSpPr>
            <p:cNvPr id="69663" name="Rectangle 28"/>
            <p:cNvSpPr>
              <a:spLocks noChangeArrowheads="1"/>
            </p:cNvSpPr>
            <p:nvPr/>
          </p:nvSpPr>
          <p:spPr bwMode="auto">
            <a:xfrm>
              <a:off x="660" y="1384"/>
              <a:ext cx="5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Gill Sans Light"/>
                  <a:cs typeface="Gill Sans Light"/>
                </a:rPr>
                <a:t>RAM</a:t>
              </a:r>
            </a:p>
          </p:txBody>
        </p:sp>
        <p:grpSp>
          <p:nvGrpSpPr>
            <p:cNvPr id="69664" name="Group 51"/>
            <p:cNvGrpSpPr>
              <a:grpSpLocks/>
            </p:cNvGrpSpPr>
            <p:nvPr/>
          </p:nvGrpSpPr>
          <p:grpSpPr bwMode="auto">
            <a:xfrm>
              <a:off x="432" y="1200"/>
              <a:ext cx="1056" cy="576"/>
              <a:chOff x="432" y="1200"/>
              <a:chExt cx="1056" cy="576"/>
            </a:xfrm>
          </p:grpSpPr>
          <p:sp>
            <p:nvSpPr>
              <p:cNvPr id="69665" name="Rectangle 29"/>
              <p:cNvSpPr>
                <a:spLocks noChangeArrowheads="1"/>
              </p:cNvSpPr>
              <p:nvPr/>
            </p:nvSpPr>
            <p:spPr bwMode="auto">
              <a:xfrm>
                <a:off x="436" y="1245"/>
                <a:ext cx="1019" cy="527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66" name="Line 30"/>
              <p:cNvSpPr>
                <a:spLocks noChangeShapeType="1"/>
              </p:cNvSpPr>
              <p:nvPr/>
            </p:nvSpPr>
            <p:spPr bwMode="auto">
              <a:xfrm flipV="1">
                <a:off x="432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67" name="Line 31"/>
              <p:cNvSpPr>
                <a:spLocks noChangeShapeType="1"/>
              </p:cNvSpPr>
              <p:nvPr/>
            </p:nvSpPr>
            <p:spPr bwMode="auto">
              <a:xfrm flipV="1">
                <a:off x="489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68" name="Line 32"/>
              <p:cNvSpPr>
                <a:spLocks noChangeShapeType="1"/>
              </p:cNvSpPr>
              <p:nvPr/>
            </p:nvSpPr>
            <p:spPr bwMode="auto">
              <a:xfrm flipH="1">
                <a:off x="546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69" name="Line 33"/>
              <p:cNvSpPr>
                <a:spLocks noChangeShapeType="1"/>
              </p:cNvSpPr>
              <p:nvPr/>
            </p:nvSpPr>
            <p:spPr bwMode="auto">
              <a:xfrm flipH="1">
                <a:off x="603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0" name="Line 34"/>
              <p:cNvSpPr>
                <a:spLocks noChangeShapeType="1"/>
              </p:cNvSpPr>
              <p:nvPr/>
            </p:nvSpPr>
            <p:spPr bwMode="auto">
              <a:xfrm flipV="1">
                <a:off x="660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1" name="Line 35"/>
              <p:cNvSpPr>
                <a:spLocks noChangeShapeType="1"/>
              </p:cNvSpPr>
              <p:nvPr/>
            </p:nvSpPr>
            <p:spPr bwMode="auto">
              <a:xfrm flipV="1">
                <a:off x="717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2" name="Line 36"/>
              <p:cNvSpPr>
                <a:spLocks noChangeShapeType="1"/>
              </p:cNvSpPr>
              <p:nvPr/>
            </p:nvSpPr>
            <p:spPr bwMode="auto">
              <a:xfrm flipH="1">
                <a:off x="774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3" name="Line 37"/>
              <p:cNvSpPr>
                <a:spLocks noChangeShapeType="1"/>
              </p:cNvSpPr>
              <p:nvPr/>
            </p:nvSpPr>
            <p:spPr bwMode="auto">
              <a:xfrm flipH="1">
                <a:off x="832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4" name="Line 38"/>
              <p:cNvSpPr>
                <a:spLocks noChangeShapeType="1"/>
              </p:cNvSpPr>
              <p:nvPr/>
            </p:nvSpPr>
            <p:spPr bwMode="auto">
              <a:xfrm flipV="1">
                <a:off x="889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5" name="Line 39"/>
              <p:cNvSpPr>
                <a:spLocks noChangeShapeType="1"/>
              </p:cNvSpPr>
              <p:nvPr/>
            </p:nvSpPr>
            <p:spPr bwMode="auto">
              <a:xfrm flipV="1">
                <a:off x="946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6" name="Line 40"/>
              <p:cNvSpPr>
                <a:spLocks noChangeShapeType="1"/>
              </p:cNvSpPr>
              <p:nvPr/>
            </p:nvSpPr>
            <p:spPr bwMode="auto">
              <a:xfrm flipH="1">
                <a:off x="1003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7" name="Line 41"/>
              <p:cNvSpPr>
                <a:spLocks noChangeShapeType="1"/>
              </p:cNvSpPr>
              <p:nvPr/>
            </p:nvSpPr>
            <p:spPr bwMode="auto">
              <a:xfrm flipH="1">
                <a:off x="1060" y="1200"/>
                <a:ext cx="28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8" name="Line 42"/>
              <p:cNvSpPr>
                <a:spLocks noChangeShapeType="1"/>
              </p:cNvSpPr>
              <p:nvPr/>
            </p:nvSpPr>
            <p:spPr bwMode="auto">
              <a:xfrm flipV="1">
                <a:off x="1117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79" name="Line 43"/>
              <p:cNvSpPr>
                <a:spLocks noChangeShapeType="1"/>
              </p:cNvSpPr>
              <p:nvPr/>
            </p:nvSpPr>
            <p:spPr bwMode="auto">
              <a:xfrm flipV="1">
                <a:off x="1174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0" name="Line 44"/>
              <p:cNvSpPr>
                <a:spLocks noChangeShapeType="1"/>
              </p:cNvSpPr>
              <p:nvPr/>
            </p:nvSpPr>
            <p:spPr bwMode="auto">
              <a:xfrm flipH="1">
                <a:off x="1231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1" name="Line 45"/>
              <p:cNvSpPr>
                <a:spLocks noChangeShapeType="1"/>
              </p:cNvSpPr>
              <p:nvPr/>
            </p:nvSpPr>
            <p:spPr bwMode="auto">
              <a:xfrm flipH="1">
                <a:off x="1288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2" name="Line 46"/>
              <p:cNvSpPr>
                <a:spLocks noChangeShapeType="1"/>
              </p:cNvSpPr>
              <p:nvPr/>
            </p:nvSpPr>
            <p:spPr bwMode="auto">
              <a:xfrm flipV="1">
                <a:off x="1345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3" name="Line 47"/>
              <p:cNvSpPr>
                <a:spLocks noChangeShapeType="1"/>
              </p:cNvSpPr>
              <p:nvPr/>
            </p:nvSpPr>
            <p:spPr bwMode="auto">
              <a:xfrm flipH="1">
                <a:off x="1402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4" name="Line 48"/>
              <p:cNvSpPr>
                <a:spLocks noChangeShapeType="1"/>
              </p:cNvSpPr>
              <p:nvPr/>
            </p:nvSpPr>
            <p:spPr bwMode="auto">
              <a:xfrm flipH="1">
                <a:off x="1459" y="1200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5" name="Line 49"/>
              <p:cNvSpPr>
                <a:spLocks noChangeShapeType="1"/>
              </p:cNvSpPr>
              <p:nvPr/>
            </p:nvSpPr>
            <p:spPr bwMode="auto">
              <a:xfrm flipH="1">
                <a:off x="1459" y="1735"/>
                <a:ext cx="29" cy="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9686" name="Rectangle 50"/>
              <p:cNvSpPr>
                <a:spLocks noChangeArrowheads="1"/>
              </p:cNvSpPr>
              <p:nvPr/>
            </p:nvSpPr>
            <p:spPr bwMode="auto">
              <a:xfrm>
                <a:off x="465" y="1286"/>
                <a:ext cx="962" cy="445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69662" name="Arc 53"/>
          <p:cNvSpPr>
            <a:spLocks/>
          </p:cNvSpPr>
          <p:nvPr/>
        </p:nvSpPr>
        <p:spPr bwMode="auto">
          <a:xfrm>
            <a:off x="6548438" y="2744788"/>
            <a:ext cx="1225550" cy="2438400"/>
          </a:xfrm>
          <a:custGeom>
            <a:avLst/>
            <a:gdLst>
              <a:gd name="T0" fmla="*/ 0 w 26841"/>
              <a:gd name="T1" fmla="*/ 36463 h 43200"/>
              <a:gd name="T2" fmla="*/ 237704 w 26841"/>
              <a:gd name="T3" fmla="*/ 2438400 h 43200"/>
              <a:gd name="T4" fmla="*/ 239302 w 26841"/>
              <a:gd name="T5" fmla="*/ 1219200 h 43200"/>
              <a:gd name="T6" fmla="*/ 0 60000 65536"/>
              <a:gd name="T7" fmla="*/ 0 60000 65536"/>
              <a:gd name="T8" fmla="*/ 0 60000 65536"/>
              <a:gd name="T9" fmla="*/ 0 w 26841"/>
              <a:gd name="T10" fmla="*/ 0 h 43200"/>
              <a:gd name="T11" fmla="*/ 26841 w 2684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41" h="43200" fill="none" extrusionOk="0">
                <a:moveTo>
                  <a:pt x="-1" y="645"/>
                </a:moveTo>
                <a:cubicBezTo>
                  <a:pt x="1713" y="216"/>
                  <a:pt x="3474" y="-1"/>
                  <a:pt x="5241" y="-1"/>
                </a:cubicBezTo>
                <a:cubicBezTo>
                  <a:pt x="17170" y="0"/>
                  <a:pt x="26841" y="9670"/>
                  <a:pt x="26841" y="21600"/>
                </a:cubicBezTo>
                <a:cubicBezTo>
                  <a:pt x="26841" y="33529"/>
                  <a:pt x="17170" y="43200"/>
                  <a:pt x="5241" y="43200"/>
                </a:cubicBezTo>
                <a:cubicBezTo>
                  <a:pt x="5229" y="43199"/>
                  <a:pt x="5217" y="43199"/>
                  <a:pt x="5206" y="43199"/>
                </a:cubicBezTo>
              </a:path>
              <a:path w="26841" h="43200" stroke="0" extrusionOk="0">
                <a:moveTo>
                  <a:pt x="-1" y="645"/>
                </a:moveTo>
                <a:cubicBezTo>
                  <a:pt x="1713" y="216"/>
                  <a:pt x="3474" y="-1"/>
                  <a:pt x="5241" y="-1"/>
                </a:cubicBezTo>
                <a:cubicBezTo>
                  <a:pt x="17170" y="0"/>
                  <a:pt x="26841" y="9670"/>
                  <a:pt x="26841" y="21600"/>
                </a:cubicBezTo>
                <a:cubicBezTo>
                  <a:pt x="26841" y="33529"/>
                  <a:pt x="17170" y="43200"/>
                  <a:pt x="5241" y="43200"/>
                </a:cubicBezTo>
                <a:cubicBezTo>
                  <a:pt x="5229" y="43199"/>
                  <a:pt x="5217" y="43199"/>
                  <a:pt x="5206" y="43199"/>
                </a:cubicBezTo>
                <a:lnTo>
                  <a:pt x="5241" y="2160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Additional Crash Issues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076700"/>
          </a:xfrm>
          <a:noFill/>
        </p:spPr>
        <p:txBody>
          <a:bodyPr/>
          <a:lstStyle/>
          <a:p>
            <a:r>
              <a:rPr lang="en-US" smtClean="0"/>
              <a:t>What happens if system crashes during Analysis?  During </a:t>
            </a:r>
            <a:r>
              <a:rPr lang="en-US" sz="2000" smtClean="0"/>
              <a:t>REDO</a:t>
            </a:r>
            <a:r>
              <a:rPr lang="en-US" smtClean="0"/>
              <a:t>?</a:t>
            </a:r>
          </a:p>
          <a:p>
            <a:r>
              <a:rPr lang="en-US" smtClean="0"/>
              <a:t>How do you limit the amount of work in </a:t>
            </a:r>
            <a:r>
              <a:rPr lang="en-US" sz="2000" smtClean="0"/>
              <a:t>REDO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Flush asynchronously in the background.</a:t>
            </a:r>
          </a:p>
          <a:p>
            <a:pPr lvl="1"/>
            <a:r>
              <a:rPr lang="en-US" smtClean="0"/>
              <a:t>Watch “hot spots”!</a:t>
            </a:r>
          </a:p>
          <a:p>
            <a:r>
              <a:rPr lang="en-US" smtClean="0"/>
              <a:t>How do you limit the amount of work in </a:t>
            </a:r>
            <a:r>
              <a:rPr lang="en-US" sz="2000" smtClean="0"/>
              <a:t>UNDO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Avoid long-running Xacts.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Parallelism during restart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invariants!</a:t>
            </a:r>
          </a:p>
          <a:p>
            <a:r>
              <a:rPr lang="en-US" dirty="0" smtClean="0"/>
              <a:t>Activities on a given page must be processed in sequence</a:t>
            </a:r>
          </a:p>
          <a:p>
            <a:r>
              <a:rPr lang="en-US" dirty="0" smtClean="0"/>
              <a:t>Activities on different pages can be done in parallel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Log record contents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actually stored in a log record, to allow REDO and UNDO to occur?</a:t>
            </a:r>
          </a:p>
          <a:p>
            <a:endParaRPr lang="en-US" dirty="0" smtClean="0"/>
          </a:p>
          <a:p>
            <a:r>
              <a:rPr lang="en-US" dirty="0" smtClean="0"/>
              <a:t>Many choices, 3 main types</a:t>
            </a:r>
          </a:p>
          <a:p>
            <a:pPr lvl="1"/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LOGICAL </a:t>
            </a:r>
          </a:p>
          <a:p>
            <a:pPr lvl="1"/>
            <a:r>
              <a:rPr lang="en-US" dirty="0" smtClean="0"/>
              <a:t>PHYSIOLOGICAL</a:t>
            </a: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Physical logging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685800" y="1719263"/>
            <a:ext cx="7793038" cy="4876800"/>
          </a:xfrm>
        </p:spPr>
        <p:txBody>
          <a:bodyPr/>
          <a:lstStyle/>
          <a:p>
            <a:r>
              <a:rPr lang="en-US" dirty="0" smtClean="0"/>
              <a:t>Describe the bits (optimization: only those that change)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OLD STATE: 0x47A90E….</a:t>
            </a:r>
          </a:p>
          <a:p>
            <a:pPr lvl="1"/>
            <a:r>
              <a:rPr lang="en-US" dirty="0" smtClean="0"/>
              <a:t>NEW STATE: 0x632F00…</a:t>
            </a:r>
          </a:p>
          <a:p>
            <a:pPr lvl="1"/>
            <a:r>
              <a:rPr lang="en-US" dirty="0" smtClean="0"/>
              <a:t>So REDO: set to NEW; UNDO: set to OLD</a:t>
            </a:r>
          </a:p>
          <a:p>
            <a:r>
              <a:rPr lang="en-US" dirty="0" smtClean="0"/>
              <a:t>Or just delta (OLD XOR NEW)</a:t>
            </a:r>
          </a:p>
          <a:p>
            <a:pPr lvl="1"/>
            <a:r>
              <a:rPr lang="en-US" dirty="0" smtClean="0"/>
              <a:t>DELTA: 0x24860E…</a:t>
            </a:r>
          </a:p>
          <a:p>
            <a:pPr lvl="1"/>
            <a:r>
              <a:rPr lang="en-US" dirty="0" smtClean="0"/>
              <a:t>So REDO=UNDO=</a:t>
            </a:r>
            <a:r>
              <a:rPr lang="en-US" dirty="0" err="1" smtClean="0"/>
              <a:t>xor</a:t>
            </a:r>
            <a:r>
              <a:rPr lang="en-US" dirty="0" smtClean="0"/>
              <a:t> with delta</a:t>
            </a:r>
          </a:p>
          <a:p>
            <a:r>
              <a:rPr lang="en-US" dirty="0" smtClean="0"/>
              <a:t>Ponder:  XOR is not idempotent, but redo and undo must be; why is this OK? 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Logical Logging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operation and arguments</a:t>
            </a:r>
          </a:p>
          <a:p>
            <a:r>
              <a:rPr lang="en-US" dirty="0" smtClean="0"/>
              <a:t>E.g., Update field 3 of record whose key is 37, by adding 32</a:t>
            </a:r>
          </a:p>
          <a:p>
            <a:r>
              <a:rPr lang="en-US" dirty="0" smtClean="0"/>
              <a:t>We need a programmer supplied inverse operation to undo this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Gill Sans Light"/>
            </a:endParaRPr>
          </a:p>
          <a:p>
            <a:endParaRPr lang="en-US" sz="1200">
              <a:solidFill>
                <a:schemeClr val="tx2"/>
              </a:solidFill>
              <a:latin typeface="Gill Sans Light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Motivation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6858000" cy="2057400"/>
          </a:xfrm>
          <a:noFill/>
        </p:spPr>
        <p:txBody>
          <a:bodyPr/>
          <a:lstStyle/>
          <a:p>
            <a:r>
              <a:rPr lang="en-US" dirty="0" smtClean="0"/>
              <a:t>Atomicity: </a:t>
            </a:r>
          </a:p>
          <a:p>
            <a:pPr lvl="1"/>
            <a:r>
              <a:rPr lang="en-US" dirty="0" smtClean="0"/>
              <a:t>Transactions may abort (“Rollback”)</a:t>
            </a:r>
          </a:p>
          <a:p>
            <a:r>
              <a:rPr lang="en-US" dirty="0" smtClean="0"/>
              <a:t>Durability:</a:t>
            </a:r>
          </a:p>
          <a:p>
            <a:pPr lvl="1"/>
            <a:r>
              <a:rPr lang="en-US" dirty="0" smtClean="0"/>
              <a:t>What if DBMS stops running?  (Causes?)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3810000"/>
            <a:ext cx="8985250" cy="2667000"/>
            <a:chOff x="0" y="3810000"/>
            <a:chExt cx="8985250" cy="2667000"/>
          </a:xfrm>
        </p:grpSpPr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8005763" y="4033838"/>
              <a:ext cx="870030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b="1">
                  <a:solidFill>
                    <a:schemeClr val="accent2"/>
                  </a:solidFill>
                  <a:latin typeface="Gill Sans Light"/>
                  <a:cs typeface="Gill Sans Light"/>
                </a:rPr>
                <a:t>crash!</a:t>
              </a:r>
            </a:p>
          </p:txBody>
        </p:sp>
        <p:sp>
          <p:nvSpPr>
            <p:cNvPr id="19464" name="Rectangle 7"/>
            <p:cNvSpPr>
              <a:spLocks noChangeArrowheads="1"/>
            </p:cNvSpPr>
            <p:nvPr/>
          </p:nvSpPr>
          <p:spPr bwMode="auto">
            <a:xfrm>
              <a:off x="0" y="3810000"/>
              <a:ext cx="449580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Char char="v"/>
              </a:pPr>
              <a:r>
                <a:rPr lang="en-US" dirty="0">
                  <a:solidFill>
                    <a:schemeClr val="tx1"/>
                  </a:solidFill>
                  <a:latin typeface="Gill Sans Light"/>
                  <a:cs typeface="Gill Sans Light"/>
                </a:rPr>
                <a:t>Desired Behavior after system restarts:</a:t>
              </a:r>
              <a:endParaRPr lang="en-US" sz="2800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  <a:p>
              <a:pPr marL="742950" lvl="1" indent="-285750" algn="l">
                <a:spcBef>
                  <a:spcPct val="20000"/>
                </a:spcBef>
                <a:buClr>
                  <a:schemeClr val="tx1"/>
                </a:buClr>
                <a:buFontTx/>
                <a:buChar char="–"/>
              </a:pPr>
              <a:r>
                <a:rPr lang="en-US" dirty="0">
                  <a:solidFill>
                    <a:srgbClr val="0000FF"/>
                  </a:solidFill>
                  <a:latin typeface="Gill Sans Light"/>
                  <a:cs typeface="Gill Sans Light"/>
                </a:rPr>
                <a:t>T1, T2 </a:t>
              </a:r>
              <a:r>
                <a:rPr lang="en-US" dirty="0">
                  <a:solidFill>
                    <a:schemeClr val="tx1"/>
                  </a:solidFill>
                  <a:latin typeface="Gill Sans Light"/>
                  <a:cs typeface="Gill Sans Light"/>
                </a:rPr>
                <a:t>&amp; </a:t>
              </a:r>
              <a:r>
                <a:rPr lang="en-US" dirty="0">
                  <a:solidFill>
                    <a:srgbClr val="0000FF"/>
                  </a:solidFill>
                  <a:latin typeface="Gill Sans Light"/>
                  <a:cs typeface="Gill Sans Light"/>
                </a:rPr>
                <a:t>T3</a:t>
              </a:r>
              <a:r>
                <a:rPr lang="en-US" dirty="0">
                  <a:solidFill>
                    <a:schemeClr val="tx1"/>
                  </a:solidFill>
                  <a:latin typeface="Gill Sans Light"/>
                  <a:cs typeface="Gill Sans Light"/>
                </a:rPr>
                <a:t> should be </a:t>
              </a:r>
              <a:r>
                <a:rPr lang="en-US" dirty="0" smtClean="0">
                  <a:solidFill>
                    <a:srgbClr val="0000FF"/>
                  </a:solidFill>
                  <a:latin typeface="Gill Sans Light"/>
                  <a:cs typeface="Gill Sans Light"/>
                </a:rPr>
                <a:t>durable</a:t>
              </a:r>
              <a:endParaRPr lang="en-US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  <a:p>
              <a:pPr marL="742950" lvl="1" indent="-285750" algn="l">
                <a:spcBef>
                  <a:spcPct val="20000"/>
                </a:spcBef>
                <a:buClr>
                  <a:schemeClr val="tx1"/>
                </a:buClr>
                <a:buFontTx/>
                <a:buChar char="–"/>
              </a:pPr>
              <a:r>
                <a:rPr lang="en-US" dirty="0">
                  <a:solidFill>
                    <a:schemeClr val="folHlink"/>
                  </a:solidFill>
                  <a:latin typeface="Gill Sans Light"/>
                  <a:cs typeface="Gill Sans Light"/>
                </a:rPr>
                <a:t>T4</a:t>
              </a:r>
              <a:r>
                <a:rPr lang="en-US" dirty="0">
                  <a:solidFill>
                    <a:schemeClr val="tx1"/>
                  </a:solidFill>
                  <a:latin typeface="Gill Sans Light"/>
                  <a:cs typeface="Gill Sans Light"/>
                </a:rPr>
                <a:t> &amp; </a:t>
              </a:r>
              <a:r>
                <a:rPr lang="en-US" dirty="0">
                  <a:solidFill>
                    <a:schemeClr val="folHlink"/>
                  </a:solidFill>
                  <a:latin typeface="Gill Sans Light"/>
                  <a:cs typeface="Gill Sans Light"/>
                </a:rPr>
                <a:t>T5</a:t>
              </a:r>
              <a:r>
                <a:rPr lang="en-US" dirty="0">
                  <a:solidFill>
                    <a:schemeClr val="accent2"/>
                  </a:solidFill>
                  <a:latin typeface="Gill Sans Light"/>
                  <a:cs typeface="Gill Sans Light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Gill Sans Light"/>
                  <a:cs typeface="Gill Sans Light"/>
                </a:rPr>
                <a:t>should be </a:t>
              </a:r>
              <a:r>
                <a:rPr lang="en-US" dirty="0">
                  <a:solidFill>
                    <a:schemeClr val="folHlink"/>
                  </a:solidFill>
                  <a:latin typeface="Gill Sans Light"/>
                  <a:cs typeface="Gill Sans Light"/>
                </a:rPr>
                <a:t>aborted</a:t>
              </a:r>
              <a:r>
                <a:rPr lang="en-US" dirty="0">
                  <a:solidFill>
                    <a:schemeClr val="tx1"/>
                  </a:solidFill>
                  <a:latin typeface="Gill Sans Light"/>
                  <a:cs typeface="Gill Sans Light"/>
                </a:rPr>
                <a:t> (effects not seen</a:t>
              </a:r>
              <a:r>
                <a:rPr lang="en-US" dirty="0" smtClean="0">
                  <a:solidFill>
                    <a:schemeClr val="tx1"/>
                  </a:solidFill>
                  <a:latin typeface="Gill Sans Light"/>
                  <a:cs typeface="Gill Sans Light"/>
                </a:rPr>
                <a:t>)</a:t>
              </a:r>
              <a:endParaRPr lang="en-US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465" name="Rectangle 8"/>
            <p:cNvSpPr>
              <a:spLocks noChangeArrowheads="1"/>
            </p:cNvSpPr>
            <p:nvPr/>
          </p:nvSpPr>
          <p:spPr bwMode="auto">
            <a:xfrm>
              <a:off x="4591050" y="4371975"/>
              <a:ext cx="519373" cy="1939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T1</a:t>
              </a:r>
            </a:p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T2</a:t>
              </a:r>
            </a:p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T3</a:t>
              </a:r>
            </a:p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T4</a:t>
              </a:r>
            </a:p>
            <a:p>
              <a:pPr algn="l"/>
              <a:r>
                <a:rPr lang="en-US">
                  <a:solidFill>
                    <a:schemeClr val="tx2"/>
                  </a:solidFill>
                  <a:latin typeface="Gill Sans Light"/>
                  <a:cs typeface="Gill Sans Light"/>
                </a:rPr>
                <a:t>T5</a:t>
              </a:r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5229225" y="4564063"/>
              <a:ext cx="118745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5792788" y="4865688"/>
              <a:ext cx="118586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6667500" y="5248275"/>
              <a:ext cx="118745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>
              <a:off x="5097463" y="5621338"/>
              <a:ext cx="3441700" cy="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0" name="Line 13"/>
            <p:cNvSpPr>
              <a:spLocks noChangeShapeType="1"/>
            </p:cNvSpPr>
            <p:nvPr/>
          </p:nvSpPr>
          <p:spPr bwMode="auto">
            <a:xfrm>
              <a:off x="7729538" y="5934075"/>
              <a:ext cx="812800" cy="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1" name="Line 14"/>
            <p:cNvSpPr>
              <a:spLocks noChangeShapeType="1"/>
            </p:cNvSpPr>
            <p:nvPr/>
          </p:nvSpPr>
          <p:spPr bwMode="auto">
            <a:xfrm>
              <a:off x="8542338" y="4552950"/>
              <a:ext cx="0" cy="1624013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2" name="Line 15"/>
            <p:cNvSpPr>
              <a:spLocks noChangeShapeType="1"/>
            </p:cNvSpPr>
            <p:nvPr/>
          </p:nvSpPr>
          <p:spPr bwMode="auto">
            <a:xfrm>
              <a:off x="5229225" y="4505325"/>
              <a:ext cx="0" cy="1206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>
              <a:off x="6416675" y="4505325"/>
              <a:ext cx="0" cy="1206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>
              <a:off x="5792788" y="4805363"/>
              <a:ext cx="0" cy="11906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5" name="Line 18"/>
            <p:cNvSpPr>
              <a:spLocks noChangeShapeType="1"/>
            </p:cNvSpPr>
            <p:nvPr/>
          </p:nvSpPr>
          <p:spPr bwMode="auto">
            <a:xfrm>
              <a:off x="6978650" y="4805363"/>
              <a:ext cx="0" cy="11906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>
              <a:off x="6667500" y="5187950"/>
              <a:ext cx="0" cy="1206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7" name="Line 20"/>
            <p:cNvSpPr>
              <a:spLocks noChangeShapeType="1"/>
            </p:cNvSpPr>
            <p:nvPr/>
          </p:nvSpPr>
          <p:spPr bwMode="auto">
            <a:xfrm>
              <a:off x="7854950" y="5187950"/>
              <a:ext cx="0" cy="1206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>
              <a:off x="5119688" y="5561013"/>
              <a:ext cx="0" cy="1206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>
              <a:off x="7729538" y="5872163"/>
              <a:ext cx="0" cy="12065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/>
          </p:nvSpPr>
          <p:spPr bwMode="auto">
            <a:xfrm>
              <a:off x="4502150" y="3968750"/>
              <a:ext cx="4483100" cy="22733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Physiological Logging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changes to a specified page, logically within that page</a:t>
            </a:r>
          </a:p>
          <a:p>
            <a:r>
              <a:rPr lang="en-US" dirty="0" smtClean="0"/>
              <a:t>Goes with common page layout, with records indexed from a page header</a:t>
            </a:r>
          </a:p>
          <a:p>
            <a:r>
              <a:rPr lang="en-US" dirty="0" smtClean="0"/>
              <a:t>Allows movement within the page (important for records whose length varies over time)</a:t>
            </a:r>
          </a:p>
          <a:p>
            <a:r>
              <a:rPr lang="en-US" dirty="0" smtClean="0"/>
              <a:t>E.g., on page 298, replace record at index 17 from old state to new state</a:t>
            </a:r>
          </a:p>
          <a:p>
            <a:r>
              <a:rPr lang="en-US" dirty="0" smtClean="0"/>
              <a:t>E.g., on page 35, insert new record at index 20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ARIES logging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ARIES allows different log approaches; common choice is:</a:t>
            </a:r>
          </a:p>
          <a:p>
            <a:r>
              <a:rPr lang="en-US" dirty="0" smtClean="0"/>
              <a:t>Physiological REDO logging</a:t>
            </a:r>
          </a:p>
          <a:p>
            <a:pPr lvl="1"/>
            <a:r>
              <a:rPr lang="en-US" dirty="0" smtClean="0"/>
              <a:t>Independence of REDO (e.g. indexes &amp; tables)</a:t>
            </a:r>
          </a:p>
          <a:p>
            <a:pPr lvl="2"/>
            <a:r>
              <a:rPr lang="en-US" dirty="0" smtClean="0"/>
              <a:t>Can have concurrent commutative logical operations like increment/decrement (“escrow transactions”)</a:t>
            </a:r>
          </a:p>
          <a:p>
            <a:r>
              <a:rPr lang="en-US" dirty="0" smtClean="0"/>
              <a:t>Logical UNDO</a:t>
            </a:r>
          </a:p>
          <a:p>
            <a:pPr lvl="1"/>
            <a:r>
              <a:rPr lang="en-US" dirty="0" smtClean="0"/>
              <a:t>To allow for simple management of physical structures that are invisible to users</a:t>
            </a:r>
          </a:p>
          <a:p>
            <a:pPr lvl="2"/>
            <a:r>
              <a:rPr lang="en-US" dirty="0" smtClean="0"/>
              <a:t>CLR may act on different page than original action</a:t>
            </a:r>
          </a:p>
          <a:p>
            <a:pPr lvl="1"/>
            <a:r>
              <a:rPr lang="en-US" dirty="0" smtClean="0"/>
              <a:t>To allow for escrow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Interactions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 is traditionally designed with deep awareness of access methods (</a:t>
            </a:r>
            <a:r>
              <a:rPr lang="en-US" dirty="0" err="1" smtClean="0"/>
              <a:t>eg</a:t>
            </a:r>
            <a:r>
              <a:rPr lang="en-US" dirty="0" smtClean="0"/>
              <a:t> B-trees) and concurrency control</a:t>
            </a:r>
          </a:p>
          <a:p>
            <a:r>
              <a:rPr lang="en-US" dirty="0" smtClean="0"/>
              <a:t>And vice versa</a:t>
            </a:r>
          </a:p>
          <a:p>
            <a:r>
              <a:rPr lang="en-US" dirty="0" smtClean="0"/>
              <a:t>Need to handle failure during page split, reobtaining locks for prepared transactions during recovery,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08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Nested Top Actions</a:t>
            </a:r>
          </a:p>
        </p:txBody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2957" y="1550523"/>
            <a:ext cx="8658085" cy="4114800"/>
          </a:xfrm>
        </p:spPr>
        <p:txBody>
          <a:bodyPr/>
          <a:lstStyle/>
          <a:p>
            <a:r>
              <a:rPr lang="en-US" dirty="0" smtClean="0"/>
              <a:t>Trick to support physical operations you do not want to ever be undone</a:t>
            </a:r>
          </a:p>
          <a:p>
            <a:pPr lvl="1"/>
            <a:r>
              <a:rPr lang="en-US" dirty="0" smtClean="0"/>
              <a:t>Example?</a:t>
            </a:r>
          </a:p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At end of the nested actions, write a dummy CLR</a:t>
            </a:r>
          </a:p>
          <a:p>
            <a:pPr lvl="2"/>
            <a:r>
              <a:rPr lang="en-US" dirty="0" smtClean="0"/>
              <a:t>Nothing to REDO in this CLR</a:t>
            </a:r>
          </a:p>
          <a:p>
            <a:pPr lvl="1"/>
            <a:r>
              <a:rPr lang="en-US" dirty="0" smtClean="0"/>
              <a:t>Its </a:t>
            </a:r>
            <a:r>
              <a:rPr lang="en-US" dirty="0" err="1" smtClean="0"/>
              <a:t>UndoNextLSN</a:t>
            </a:r>
            <a:r>
              <a:rPr lang="en-US" dirty="0" smtClean="0"/>
              <a:t> points to the step before the nested action</a:t>
            </a:r>
          </a:p>
        </p:txBody>
      </p:sp>
      <p:pic>
        <p:nvPicPr>
          <p:cNvPr id="2" name="Picture 1" descr="Aries-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8" t="3381" r="23565" b="80676"/>
          <a:stretch/>
        </p:blipFill>
        <p:spPr>
          <a:xfrm>
            <a:off x="1634435" y="4538869"/>
            <a:ext cx="5367130" cy="228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Summary of Logging/Recovery</a:t>
            </a:r>
          </a:p>
        </p:txBody>
      </p:sp>
      <p:sp>
        <p:nvSpPr>
          <p:cNvPr id="81926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Recovery Manager</a:t>
            </a:r>
            <a:r>
              <a:rPr lang="en-US" smtClean="0"/>
              <a:t> guarantees Atomicity &amp; Durability.</a:t>
            </a:r>
          </a:p>
          <a:p>
            <a:r>
              <a:rPr lang="en-US" smtClean="0"/>
              <a:t>Use WAL to allow </a:t>
            </a:r>
            <a:r>
              <a:rPr lang="en-US" sz="2000" smtClean="0"/>
              <a:t>STEAL/NO-FORCE </a:t>
            </a:r>
            <a:r>
              <a:rPr lang="en-US" smtClean="0"/>
              <a:t>w/o sacrificing correctness.</a:t>
            </a:r>
          </a:p>
          <a:p>
            <a:r>
              <a:rPr lang="en-US" smtClean="0"/>
              <a:t>LSNs identify log records; linked into backwards chains per transaction (via prevLSN).</a:t>
            </a:r>
          </a:p>
          <a:p>
            <a:r>
              <a:rPr lang="en-US" smtClean="0"/>
              <a:t>pageLSN allows comparison of data page and log records.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Summary, Cont.</a:t>
            </a:r>
          </a:p>
        </p:txBody>
      </p:sp>
      <p:sp>
        <p:nvSpPr>
          <p:cNvPr id="8397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Checkpointing: </a:t>
            </a:r>
            <a:r>
              <a:rPr lang="en-US" smtClean="0"/>
              <a:t> A quick way to limit the amount of log to scan on recovery. </a:t>
            </a:r>
          </a:p>
          <a:p>
            <a:r>
              <a:rPr lang="en-US" smtClean="0"/>
              <a:t>Recovery works in 3 phases: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Analysis: </a:t>
            </a:r>
            <a:r>
              <a:rPr lang="en-US" smtClean="0"/>
              <a:t>Forward from checkpoint.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Redo:</a:t>
            </a:r>
            <a:r>
              <a:rPr lang="en-US" smtClean="0"/>
              <a:t> Forward from oldest recLSN.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Undo: </a:t>
            </a:r>
            <a:r>
              <a:rPr lang="en-US" smtClean="0"/>
              <a:t>Backward from end to first LSN of oldest Xact alive at crash.</a:t>
            </a:r>
          </a:p>
          <a:p>
            <a:r>
              <a:rPr lang="en-US" smtClean="0"/>
              <a:t>Upon Undo, write CLRs.</a:t>
            </a:r>
          </a:p>
          <a:p>
            <a:r>
              <a:rPr lang="en-US" smtClean="0"/>
              <a:t>Redo “repeats history”: Simplifies the logic!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Further Readings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Repeating History Beyond ARIES,</a:t>
            </a:r>
          </a:p>
          <a:p>
            <a:pPr lvl="1"/>
            <a:r>
              <a:rPr lang="en-US" smtClean="0"/>
              <a:t>C. Mohan, Proc VLDB’99</a:t>
            </a:r>
          </a:p>
          <a:p>
            <a:pPr lvl="1"/>
            <a:r>
              <a:rPr lang="en-US" smtClean="0"/>
              <a:t>Reflections on the work 10 years later</a:t>
            </a:r>
          </a:p>
          <a:p>
            <a:r>
              <a:rPr lang="en-US" smtClean="0"/>
              <a:t>Model and Verification of a Data Manager Based on ARIES</a:t>
            </a:r>
          </a:p>
          <a:p>
            <a:pPr lvl="1"/>
            <a:r>
              <a:rPr lang="en-US" smtClean="0"/>
              <a:t>D. Kuo, ACM TODS 21(4):427-479</a:t>
            </a:r>
          </a:p>
          <a:p>
            <a:pPr lvl="1"/>
            <a:r>
              <a:rPr lang="en-US" smtClean="0"/>
              <a:t>Proof of a substantial subset</a:t>
            </a:r>
          </a:p>
          <a:p>
            <a:r>
              <a:rPr lang="en-US" smtClean="0"/>
              <a:t>A Survey of B-Tree Logging and Recovery Techniques</a:t>
            </a:r>
          </a:p>
          <a:p>
            <a:pPr lvl="1"/>
            <a:r>
              <a:rPr lang="en-US" smtClean="0"/>
              <a:t>G. Graefe, ACM TODS 37(1), article 1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Is this a good paper?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What were the authors’ goals?</a:t>
            </a:r>
          </a:p>
          <a:p>
            <a:r>
              <a:rPr lang="en-US" b="0" dirty="0" smtClean="0"/>
              <a:t>What about the performance metrics?</a:t>
            </a:r>
          </a:p>
          <a:p>
            <a:r>
              <a:rPr lang="en-US" b="0" dirty="0" smtClean="0"/>
              <a:t>Did they convince you that this was a good system?</a:t>
            </a:r>
          </a:p>
          <a:p>
            <a:r>
              <a:rPr lang="en-US" b="0" dirty="0" smtClean="0"/>
              <a:t>Were there any red-flags?</a:t>
            </a:r>
          </a:p>
          <a:p>
            <a:r>
              <a:rPr lang="en-US" b="0" dirty="0" smtClean="0"/>
              <a:t>What mistakes did they make?</a:t>
            </a:r>
          </a:p>
          <a:p>
            <a:r>
              <a:rPr lang="en-US" b="0" dirty="0" smtClean="0"/>
              <a:t>Does the system meet the “Test of Time” challenge?</a:t>
            </a:r>
          </a:p>
          <a:p>
            <a:r>
              <a:rPr lang="en-US" b="0" dirty="0" smtClean="0"/>
              <a:t>How would you review this paper today?</a:t>
            </a:r>
          </a:p>
        </p:txBody>
      </p:sp>
    </p:spTree>
    <p:extLst>
      <p:ext uri="{BB962C8B-B14F-4D97-AF65-F5344CB8AC3E}">
        <p14:creationId xmlns:p14="http://schemas.microsoft.com/office/powerpoint/2010/main" val="399037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Intended Functionality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time, each </a:t>
            </a:r>
            <a:r>
              <a:rPr lang="en-US" b="0" dirty="0" smtClean="0"/>
              <a:t>(visible)</a:t>
            </a:r>
            <a:r>
              <a:rPr lang="en-US" dirty="0" smtClean="0"/>
              <a:t> data item contains the value produced by the most recent update done by a transaction that committed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Assumptions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Essential concurrency control is in effect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For read/write items: Write locks taken and held till commit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E.g., Strict 2PL</a:t>
            </a:r>
            <a:r>
              <a:rPr lang="en-US" dirty="0" smtClean="0"/>
              <a:t>, but read locks not important for recovery</a:t>
            </a:r>
          </a:p>
          <a:p>
            <a:pPr lvl="1"/>
            <a:r>
              <a:rPr lang="en-US" dirty="0" smtClean="0"/>
              <a:t>For more general types: operations of concurrent transactions commute</a:t>
            </a:r>
          </a:p>
          <a:p>
            <a:r>
              <a:rPr lang="en-US" dirty="0" smtClean="0"/>
              <a:t>Updates are happening “in place”</a:t>
            </a:r>
          </a:p>
          <a:p>
            <a:pPr lvl="1"/>
            <a:r>
              <a:rPr lang="en-US" dirty="0" smtClean="0"/>
              <a:t>i.e. data is overwritten on (deleted from) its location</a:t>
            </a:r>
          </a:p>
          <a:p>
            <a:pPr lvl="2"/>
            <a:r>
              <a:rPr lang="en-US" dirty="0" smtClean="0"/>
              <a:t>Unlike </a:t>
            </a:r>
            <a:r>
              <a:rPr lang="en-US" dirty="0" err="1" smtClean="0"/>
              <a:t>multiversion</a:t>
            </a:r>
            <a:r>
              <a:rPr lang="en-US" dirty="0" smtClean="0"/>
              <a:t> (e.g., shadow pages) approaches</a:t>
            </a:r>
          </a:p>
          <a:p>
            <a:r>
              <a:rPr lang="en-US" dirty="0" smtClean="0"/>
              <a:t>Buffer in volatile memory; data persists on disk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Challenge: REDO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30213" y="3959225"/>
            <a:ext cx="7878762" cy="2117725"/>
          </a:xfrm>
        </p:spPr>
        <p:txBody>
          <a:bodyPr/>
          <a:lstStyle/>
          <a:p>
            <a:r>
              <a:rPr lang="en-US" dirty="0" smtClean="0"/>
              <a:t>Need to restore value 1 to item</a:t>
            </a:r>
          </a:p>
          <a:p>
            <a:pPr lvl="1"/>
            <a:r>
              <a:rPr lang="en-US" dirty="0" smtClean="0"/>
              <a:t>Last value written by a committed transaction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82098"/>
              </p:ext>
            </p:extLst>
          </p:nvPr>
        </p:nvGraphicFramePr>
        <p:xfrm>
          <a:off x="776288" y="1838325"/>
          <a:ext cx="6096000" cy="184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6550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Action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Buffer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Disk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Initially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0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T1 writes 1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1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0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T1</a:t>
                      </a:r>
                      <a:r>
                        <a:rPr lang="en-US" sz="1800" baseline="0" dirty="0" smtClean="0">
                          <a:latin typeface="Gill Sans Light"/>
                          <a:cs typeface="Gill Sans Light"/>
                        </a:rPr>
                        <a:t> commits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1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0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CRASH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endParaRPr lang="en-US" sz="180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0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Challenge: UNDO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30213" y="3959225"/>
            <a:ext cx="7878762" cy="2117725"/>
          </a:xfrm>
        </p:spPr>
        <p:txBody>
          <a:bodyPr/>
          <a:lstStyle/>
          <a:p>
            <a:r>
              <a:rPr lang="en-US" dirty="0" smtClean="0"/>
              <a:t>Need to restore value 0 to item</a:t>
            </a:r>
          </a:p>
          <a:p>
            <a:pPr lvl="1"/>
            <a:r>
              <a:rPr lang="en-US" dirty="0" smtClean="0"/>
              <a:t>Last value from a committed transaction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21262"/>
              </p:ext>
            </p:extLst>
          </p:nvPr>
        </p:nvGraphicFramePr>
        <p:xfrm>
          <a:off x="776288" y="1838325"/>
          <a:ext cx="6096000" cy="184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6550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Action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Buffer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Disk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Initially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0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T1 writes 1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1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0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Page flushed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1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</a:tr>
              <a:tr h="3705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CRASH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endParaRPr lang="en-US" sz="180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1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marT="45689" marB="4568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sz="1200">
              <a:solidFill>
                <a:schemeClr val="tx1"/>
              </a:solidFill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Handling the Buffer Pool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9648" y="1932296"/>
            <a:ext cx="5686425" cy="4038600"/>
          </a:xfrm>
          <a:noFill/>
        </p:spPr>
        <p:txBody>
          <a:bodyPr/>
          <a:lstStyle/>
          <a:p>
            <a:r>
              <a:rPr lang="en-US" dirty="0" smtClean="0"/>
              <a:t>Can you think of a simple scheme to guarantee Atomicity &amp; Durability?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Force</a:t>
            </a:r>
            <a:r>
              <a:rPr lang="en-US" dirty="0" smtClean="0"/>
              <a:t> write to disk at commit?</a:t>
            </a:r>
          </a:p>
          <a:p>
            <a:pPr lvl="1"/>
            <a:r>
              <a:rPr lang="en-US" dirty="0" smtClean="0"/>
              <a:t>Poor response time</a:t>
            </a:r>
          </a:p>
          <a:p>
            <a:pPr lvl="1"/>
            <a:r>
              <a:rPr lang="en-US" dirty="0" smtClean="0"/>
              <a:t>But provides durability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No Steal</a:t>
            </a:r>
            <a:r>
              <a:rPr lang="en-US" dirty="0" smtClean="0"/>
              <a:t> of buffer-pool frames from </a:t>
            </a:r>
            <a:r>
              <a:rPr lang="en-US" dirty="0" err="1" smtClean="0"/>
              <a:t>uncommited</a:t>
            </a:r>
            <a:r>
              <a:rPr lang="en-US" dirty="0" smtClean="0"/>
              <a:t> Transactions (“pin”)?</a:t>
            </a:r>
          </a:p>
          <a:p>
            <a:pPr lvl="1"/>
            <a:r>
              <a:rPr lang="en-US" dirty="0" smtClean="0"/>
              <a:t>Poor throughput</a:t>
            </a:r>
          </a:p>
          <a:p>
            <a:pPr lvl="1"/>
            <a:r>
              <a:rPr lang="en-US" dirty="0" smtClean="0"/>
              <a:t>But easily ensure atomicity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6133893" y="3720266"/>
            <a:ext cx="2806700" cy="22733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5270293" y="4050466"/>
            <a:ext cx="7630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000" b="1">
                <a:solidFill>
                  <a:srgbClr val="3365FB"/>
                </a:solidFill>
                <a:latin typeface="Gill Sans Light"/>
                <a:cs typeface="Gill Sans Light"/>
              </a:rPr>
              <a:t>Force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4890880" y="5345866"/>
            <a:ext cx="116057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000" b="1">
                <a:solidFill>
                  <a:srgbClr val="3365FB"/>
                </a:solidFill>
                <a:latin typeface="Gill Sans Light"/>
                <a:cs typeface="Gill Sans Light"/>
              </a:rPr>
              <a:t>No Force</a:t>
            </a: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6184693" y="3366254"/>
            <a:ext cx="107223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000" b="1">
                <a:solidFill>
                  <a:schemeClr val="accent1"/>
                </a:solidFill>
                <a:latin typeface="Gill Sans Light"/>
                <a:cs typeface="Gill Sans Light"/>
              </a:rPr>
              <a:t>No Steal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7861093" y="3367841"/>
            <a:ext cx="66421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000" b="1">
                <a:solidFill>
                  <a:schemeClr val="accent1"/>
                </a:solidFill>
                <a:latin typeface="Gill Sans Light"/>
                <a:cs typeface="Gill Sans Light"/>
              </a:rPr>
              <a:t>Steal</a:t>
            </a:r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6127543" y="4856916"/>
            <a:ext cx="2819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7575343" y="3713916"/>
            <a:ext cx="0" cy="2286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6338680" y="4079041"/>
            <a:ext cx="87799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  <a:latin typeface="Gill Sans Light"/>
                <a:cs typeface="Gill Sans Light"/>
              </a:rPr>
              <a:t>Trivial</a:t>
            </a:r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7583280" y="4863266"/>
            <a:ext cx="1358900" cy="1130300"/>
          </a:xfrm>
          <a:prstGeom prst="rect">
            <a:avLst/>
          </a:prstGeom>
          <a:gradFill rotWithShape="0">
            <a:gsLst>
              <a:gs pos="0">
                <a:srgbClr val="394C4A"/>
              </a:gs>
              <a:gs pos="50000">
                <a:srgbClr val="C0FEF9"/>
              </a:gs>
              <a:gs pos="100000">
                <a:srgbClr val="394C4A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7634080" y="5222041"/>
            <a:ext cx="113482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  <a:latin typeface="Gill Sans Light"/>
                <a:cs typeface="Gill Sans Light"/>
              </a:rPr>
              <a:t>Desired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8" grpId="0"/>
      <p:bldP spid="26639" grpId="0" animBg="1"/>
      <p:bldP spid="26640" grpId="0"/>
    </p:bldLst>
  </p:timing>
</p:sld>
</file>

<file path=ppt/theme/theme1.xml><?xml version="1.0" encoding="utf-8"?>
<a:theme xmlns:a="http://schemas.openxmlformats.org/drawingml/2006/main" name="chapter 10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CCD04"/>
      </a:hlink>
      <a:folHlink>
        <a:srgbClr val="990B0E"/>
      </a:folHlink>
    </a:clrScheme>
    <a:fontScheme name="chapter 10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CF0E30"/>
            </a:solidFill>
            <a:effectLst/>
            <a:latin typeface="Book Antiqu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CF0E30"/>
            </a:solidFill>
            <a:effectLst/>
            <a:latin typeface="Book Antiqua" charset="0"/>
          </a:defRPr>
        </a:defPPr>
      </a:lstStyle>
    </a:lnDef>
  </a:objectDefaults>
  <a:extraClrSchemeLst>
    <a:extraClrScheme>
      <a:clrScheme name="chapter 10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10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10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C:\users\jmh\school\cs186\chapter 10.ppt</Template>
  <TotalTime>1490416168</TotalTime>
  <Pages>26</Pages>
  <Words>2887</Words>
  <Application>Microsoft Macintosh PowerPoint</Application>
  <PresentationFormat>On-screen Show (4:3)</PresentationFormat>
  <Paragraphs>491</Paragraphs>
  <Slides>47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chapter 10</vt:lpstr>
      <vt:lpstr>Clip</vt:lpstr>
      <vt:lpstr>WordArt 2.0</vt:lpstr>
      <vt:lpstr>EECS 262a Advanced Topics in Computer Systems   ARIES: Logging and Recovery</vt:lpstr>
      <vt:lpstr>Today’s Paper</vt:lpstr>
      <vt:lpstr>Review: The ACID properties</vt:lpstr>
      <vt:lpstr>Motivation</vt:lpstr>
      <vt:lpstr>Intended Functionality</vt:lpstr>
      <vt:lpstr>Assumptions</vt:lpstr>
      <vt:lpstr>Challenge: REDO</vt:lpstr>
      <vt:lpstr>Challenge: UNDO</vt:lpstr>
      <vt:lpstr>Handling the Buffer Pool</vt:lpstr>
      <vt:lpstr>More on Steal and Force</vt:lpstr>
      <vt:lpstr>Basic Idea: Logging</vt:lpstr>
      <vt:lpstr>Write-Ahead Logging (WAL)</vt:lpstr>
      <vt:lpstr>ARIES</vt:lpstr>
      <vt:lpstr>Key ideas of ARIES</vt:lpstr>
      <vt:lpstr>WAL &amp; the Log</vt:lpstr>
      <vt:lpstr>WAL constraints</vt:lpstr>
      <vt:lpstr>Log Records</vt:lpstr>
      <vt:lpstr>Other Log-Related State</vt:lpstr>
      <vt:lpstr>Normal Execution of a Transaction</vt:lpstr>
      <vt:lpstr>Checkpointing</vt:lpstr>
      <vt:lpstr>The Big Picture:  What’s Stored Where</vt:lpstr>
      <vt:lpstr>Simple Transaction Abort</vt:lpstr>
      <vt:lpstr>Abort, cont.</vt:lpstr>
      <vt:lpstr>Transaction Commit</vt:lpstr>
      <vt:lpstr>Crash Recovery: Big Picture</vt:lpstr>
      <vt:lpstr>Recovery: The Analysis Phase</vt:lpstr>
      <vt:lpstr>Recovery: The REDO Phase</vt:lpstr>
      <vt:lpstr>Invariant</vt:lpstr>
      <vt:lpstr>Recovery: The UNDO Phase</vt:lpstr>
      <vt:lpstr>UndoNextLSN</vt:lpstr>
      <vt:lpstr>Recovery: The UNDO Phase</vt:lpstr>
      <vt:lpstr>Restart Recovery Example</vt:lpstr>
      <vt:lpstr>Example of Recovery</vt:lpstr>
      <vt:lpstr>Example: Crash During Restart!</vt:lpstr>
      <vt:lpstr>Additional Crash Issues</vt:lpstr>
      <vt:lpstr>Parallelism during restart</vt:lpstr>
      <vt:lpstr>Log record contents</vt:lpstr>
      <vt:lpstr>Physical logging</vt:lpstr>
      <vt:lpstr>Logical Logging</vt:lpstr>
      <vt:lpstr>Physiological Logging</vt:lpstr>
      <vt:lpstr>ARIES logging</vt:lpstr>
      <vt:lpstr>Interactions</vt:lpstr>
      <vt:lpstr>Nested Top Actions</vt:lpstr>
      <vt:lpstr>Summary of Logging/Recovery</vt:lpstr>
      <vt:lpstr>Summary, Cont.</vt:lpstr>
      <vt:lpstr>Further Readings</vt:lpstr>
      <vt:lpstr>Is this a good paper?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and Recovery</dc:title>
  <dc:subject>Transaction Processing</dc:subject>
  <dc:creator>Joe Hellerstein, UC-Berkeley</dc:creator>
  <cp:keywords>Module 6, Lectures 3 and 4</cp:keywords>
  <dc:description>This set of slides was prepared by Joe Hellerstein, based on the material in the text Database Management Systems, by R. Ramakrishnan.</dc:description>
  <cp:lastModifiedBy>Ion Stoica</cp:lastModifiedBy>
  <cp:revision>53</cp:revision>
  <cp:lastPrinted>1997-11-18T23:51:29Z</cp:lastPrinted>
  <dcterms:created xsi:type="dcterms:W3CDTF">2012-09-11T22:58:43Z</dcterms:created>
  <dcterms:modified xsi:type="dcterms:W3CDTF">2016-09-20T05:02:27Z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cs186@po.eecs.berkeley.edu</vt:lpwstr>
  </property>
  <property fmtid="{D5CDD505-2E9C-101B-9397-08002B2CF9AE}" pid="8" name="HomePage">
    <vt:lpwstr>http://www-inst.eecs.berkeley.edu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C:\USERS\JMH\SCHOOL\CS186</vt:lpwstr>
  </property>
</Properties>
</file>