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77" r:id="rId2"/>
    <p:sldId id="866" r:id="rId3"/>
    <p:sldId id="873" r:id="rId4"/>
    <p:sldId id="875" r:id="rId5"/>
    <p:sldId id="878" r:id="rId6"/>
    <p:sldId id="877" r:id="rId7"/>
    <p:sldId id="879" r:id="rId8"/>
    <p:sldId id="903" r:id="rId9"/>
    <p:sldId id="880" r:id="rId10"/>
    <p:sldId id="867" r:id="rId11"/>
    <p:sldId id="882" r:id="rId12"/>
    <p:sldId id="883" r:id="rId13"/>
    <p:sldId id="896" r:id="rId14"/>
    <p:sldId id="898" r:id="rId15"/>
    <p:sldId id="884" r:id="rId16"/>
    <p:sldId id="885" r:id="rId17"/>
    <p:sldId id="901" r:id="rId18"/>
    <p:sldId id="900" r:id="rId19"/>
    <p:sldId id="869" r:id="rId20"/>
    <p:sldId id="888" r:id="rId21"/>
    <p:sldId id="889" r:id="rId22"/>
    <p:sldId id="890" r:id="rId23"/>
    <p:sldId id="902" r:id="rId24"/>
    <p:sldId id="897" r:id="rId25"/>
    <p:sldId id="886" r:id="rId26"/>
    <p:sldId id="887" r:id="rId27"/>
    <p:sldId id="892" r:id="rId28"/>
    <p:sldId id="893" r:id="rId29"/>
    <p:sldId id="894" r:id="rId3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384" y="-2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10/31/16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10/31/16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4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l.inria.fr/inria-00609399v1/document" TargetMode="External"/><Relationship Id="rId3" Type="http://schemas.openxmlformats.org/officeDocument/2006/relationships/hyperlink" Target="http://www.vldb.org/pvldb/vol8/p185-baili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CRDTs and 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Coordination Avoidance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16,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smtClean="0">
                <a:latin typeface="Helvetica Neue" charset="0"/>
                <a:ea typeface="Helvetica Neue" charset="0"/>
                <a:cs typeface="Helvetica Neue" charset="0"/>
              </a:rPr>
              <a:t>October 19,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18 at 3.0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400050"/>
            <a:ext cx="5689600" cy="2502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875"/>
            <a:ext cx="8850312" cy="857250"/>
          </a:xfrm>
        </p:spPr>
        <p:txBody>
          <a:bodyPr/>
          <a:lstStyle/>
          <a:p>
            <a:r>
              <a:rPr lang="en-US" dirty="0" smtClean="0"/>
              <a:t>State-based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2641600"/>
            <a:ext cx="8850312" cy="2501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Replicated object: a tuple (</a:t>
            </a:r>
            <a:r>
              <a:rPr lang="en-US" dirty="0"/>
              <a:t>S, s</a:t>
            </a:r>
            <a:r>
              <a:rPr lang="en-US" baseline="-25000" dirty="0"/>
              <a:t>0</a:t>
            </a:r>
            <a:r>
              <a:rPr lang="en-US" dirty="0"/>
              <a:t>, q, u</a:t>
            </a:r>
            <a:r>
              <a:rPr lang="en-US" dirty="0" smtClean="0"/>
              <a:t>, m)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Replica </a:t>
            </a:r>
            <a:r>
              <a:rPr lang="en-US" dirty="0"/>
              <a:t>at process p</a:t>
            </a:r>
            <a:r>
              <a:rPr lang="en-US" baseline="-25000" dirty="0"/>
              <a:t>i</a:t>
            </a:r>
            <a:r>
              <a:rPr lang="en-US" dirty="0"/>
              <a:t>  has state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∈ S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: initial state</a:t>
            </a:r>
          </a:p>
          <a:p>
            <a:r>
              <a:rPr lang="en-US" dirty="0" smtClean="0"/>
              <a:t>Each replica can execute one of following commands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: query object’s state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: update object’s state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: merge state from a remote replica </a:t>
            </a:r>
          </a:p>
        </p:txBody>
      </p:sp>
    </p:spTree>
    <p:extLst>
      <p:ext uri="{BB962C8B-B14F-4D97-AF65-F5344CB8AC3E}">
        <p14:creationId xmlns:p14="http://schemas.microsoft.com/office/powerpoint/2010/main" val="23881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18 at 3.0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400050"/>
            <a:ext cx="5689600" cy="2502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875"/>
            <a:ext cx="8850312" cy="857250"/>
          </a:xfrm>
        </p:spPr>
        <p:txBody>
          <a:bodyPr/>
          <a:lstStyle/>
          <a:p>
            <a:r>
              <a:rPr lang="en-US" dirty="0" smtClean="0"/>
              <a:t>State-based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2641600"/>
            <a:ext cx="8850312" cy="25019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Periodically, replica </a:t>
            </a:r>
            <a:r>
              <a:rPr lang="en-US" dirty="0"/>
              <a:t>at p</a:t>
            </a:r>
            <a:r>
              <a:rPr lang="en-US" baseline="-25000" dirty="0"/>
              <a:t>i</a:t>
            </a:r>
            <a:r>
              <a:rPr lang="en-US" dirty="0"/>
              <a:t>  sends </a:t>
            </a:r>
            <a:r>
              <a:rPr lang="en-US" dirty="0" smtClean="0"/>
              <a:t>its </a:t>
            </a:r>
            <a:r>
              <a:rPr lang="en-US" dirty="0"/>
              <a:t>current </a:t>
            </a:r>
            <a:r>
              <a:rPr lang="en-US" dirty="0" smtClean="0"/>
              <a:t>state to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eplica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 </a:t>
            </a:r>
            <a:r>
              <a:rPr lang="en-US" dirty="0" smtClean="0"/>
              <a:t>merges received </a:t>
            </a:r>
            <a:r>
              <a:rPr lang="en-US" dirty="0"/>
              <a:t>state into its local state by </a:t>
            </a:r>
            <a:r>
              <a:rPr lang="en-US" dirty="0" smtClean="0"/>
              <a:t>executing m</a:t>
            </a:r>
          </a:p>
          <a:p>
            <a:r>
              <a:rPr lang="en-US" dirty="0" smtClean="0"/>
              <a:t>After receiving all updates (irrespective of order), each replica will have same state</a:t>
            </a:r>
          </a:p>
        </p:txBody>
      </p:sp>
    </p:spTree>
    <p:extLst>
      <p:ext uri="{BB962C8B-B14F-4D97-AF65-F5344CB8AC3E}">
        <p14:creationId xmlns:p14="http://schemas.microsoft.com/office/powerpoint/2010/main" val="37031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ource Sans Pro Light"/>
                <a:cs typeface="Source Sans Pro Light"/>
              </a:rPr>
              <a:t>Partial </a:t>
            </a:r>
            <a:r>
              <a:rPr lang="en-US" dirty="0">
                <a:latin typeface="Source Sans Pro Light"/>
                <a:cs typeface="Source Sans Pro Light"/>
              </a:rPr>
              <a:t>order ≤  </a:t>
            </a:r>
            <a:r>
              <a:rPr lang="en-US" dirty="0" smtClean="0">
                <a:latin typeface="Source Sans Pro Light"/>
                <a:cs typeface="Source Sans Pro Light"/>
              </a:rPr>
              <a:t>set S with a </a:t>
            </a:r>
            <a:r>
              <a:rPr lang="en-US" dirty="0">
                <a:latin typeface="Source Sans Pro Light"/>
                <a:cs typeface="Source Sans Pro Light"/>
              </a:rPr>
              <a:t>least </a:t>
            </a:r>
            <a:r>
              <a:rPr lang="en-US" dirty="0" smtClean="0">
                <a:latin typeface="Source Sans Pro Light"/>
                <a:cs typeface="Source Sans Pro Light"/>
              </a:rPr>
              <a:t>upper bound  </a:t>
            </a:r>
            <a:r>
              <a:rPr lang="en-US" dirty="0">
                <a:latin typeface="Source Sans Pro Light"/>
                <a:cs typeface="Source Sans Pro Light"/>
              </a:rPr>
              <a:t>(LUB</a:t>
            </a:r>
            <a:r>
              <a:rPr lang="en-US" dirty="0" smtClean="0">
                <a:latin typeface="Source Sans Pro Light"/>
                <a:cs typeface="Source Sans Pro Light"/>
              </a:rPr>
              <a:t>), denoted </a:t>
            </a:r>
            <a:r>
              <a:rPr lang="en-US" dirty="0">
                <a:latin typeface="Source Sans Pro Light"/>
                <a:cs typeface="Source Sans Pro Light"/>
              </a:rPr>
              <a:t>⊔</a:t>
            </a:r>
            <a:endParaRPr lang="en-US" dirty="0" smtClean="0">
              <a:latin typeface="Source Sans Pro Light"/>
              <a:ea typeface="ＭＳ ゴシック"/>
              <a:cs typeface="Source Sans Pro Light"/>
            </a:endParaRPr>
          </a:p>
          <a:p>
            <a:pPr lvl="1"/>
            <a:r>
              <a:rPr lang="en-US" dirty="0" smtClean="0">
                <a:latin typeface="Source Sans Pro Light"/>
                <a:cs typeface="Source Sans Pro Light"/>
              </a:rPr>
              <a:t>m </a:t>
            </a:r>
            <a:r>
              <a:rPr lang="en-US" dirty="0">
                <a:latin typeface="Source Sans Pro Light"/>
                <a:cs typeface="Source Sans Pro Light"/>
              </a:rPr>
              <a:t>=  x ⊔  y is a </a:t>
            </a:r>
            <a:r>
              <a:rPr lang="en-US" dirty="0" smtClean="0">
                <a:latin typeface="Source Sans Pro Light"/>
                <a:cs typeface="Source Sans Pro Light"/>
              </a:rPr>
              <a:t>LUB </a:t>
            </a:r>
            <a:r>
              <a:rPr lang="en-US" dirty="0">
                <a:latin typeface="Source Sans Pro Light"/>
                <a:cs typeface="Source Sans Pro Light"/>
              </a:rPr>
              <a:t>of { x, y} under ≤ </a:t>
            </a:r>
            <a:r>
              <a:rPr lang="en-US" dirty="0" err="1" smtClean="0">
                <a:latin typeface="Source Sans Pro Light"/>
                <a:cs typeface="Source Sans Pro Light"/>
              </a:rPr>
              <a:t>iff</a:t>
            </a:r>
            <a:r>
              <a:rPr lang="en-US" dirty="0">
                <a:latin typeface="Source Sans Pro Light"/>
                <a:cs typeface="Source Sans Pro Light"/>
              </a:rPr>
              <a:t> </a:t>
            </a:r>
            <a:br>
              <a:rPr lang="en-US" dirty="0">
                <a:latin typeface="Source Sans Pro Light"/>
                <a:cs typeface="Source Sans Pro Light"/>
              </a:rPr>
            </a:br>
            <a:r>
              <a:rPr lang="en-US" dirty="0" smtClean="0">
                <a:latin typeface="Source Sans Pro Light"/>
                <a:cs typeface="Source Sans Pro Light"/>
              </a:rPr>
              <a:t>∀ </a:t>
            </a:r>
            <a:r>
              <a:rPr lang="en-US" dirty="0">
                <a:latin typeface="Source Sans Pro Light"/>
                <a:cs typeface="Source Sans Pro Light"/>
              </a:rPr>
              <a:t>m</a:t>
            </a:r>
            <a:r>
              <a:rPr lang="en-US" dirty="0" smtClean="0">
                <a:latin typeface="Source Sans Pro Light"/>
                <a:cs typeface="Source Sans Pro Light"/>
              </a:rPr>
              <a:t>′, </a:t>
            </a:r>
            <a:r>
              <a:rPr lang="en-US" dirty="0">
                <a:latin typeface="Source Sans Pro Light"/>
                <a:cs typeface="Source Sans Pro Light"/>
              </a:rPr>
              <a:t>x ≤  m′ ∧  y ≤  m′ ⇒  x ≤  m ∧  y ≤  m ∧  m ≤  m</a:t>
            </a:r>
            <a:r>
              <a:rPr lang="en-US" dirty="0" smtClean="0">
                <a:latin typeface="Source Sans Pro Light"/>
                <a:cs typeface="Source Sans Pro Light"/>
              </a:rPr>
              <a:t>′ </a:t>
            </a:r>
          </a:p>
          <a:p>
            <a:pPr lvl="1"/>
            <a:endParaRPr lang="en-US" dirty="0" smtClean="0">
              <a:latin typeface="Source Sans Pro Light"/>
              <a:cs typeface="Source Sans Pro Light"/>
            </a:endParaRPr>
          </a:p>
          <a:p>
            <a:r>
              <a:rPr lang="en-US" dirty="0" smtClean="0">
                <a:latin typeface="Source Sans Pro Light"/>
                <a:cs typeface="Source Sans Pro Light"/>
              </a:rPr>
              <a:t>It </a:t>
            </a:r>
            <a:r>
              <a:rPr lang="en-US" dirty="0">
                <a:latin typeface="Source Sans Pro Light"/>
                <a:cs typeface="Source Sans Pro Light"/>
              </a:rPr>
              <a:t>follows that ⊔ is: </a:t>
            </a:r>
            <a:endParaRPr lang="en-US" dirty="0" smtClean="0">
              <a:latin typeface="Source Sans Pro Light"/>
              <a:cs typeface="Source Sans Pro Light"/>
            </a:endParaRPr>
          </a:p>
          <a:p>
            <a:pPr lvl="1"/>
            <a:r>
              <a:rPr lang="en-US" dirty="0">
                <a:latin typeface="Source Sans Pro"/>
                <a:cs typeface="Source Sans Pro"/>
              </a:rPr>
              <a:t>c</a:t>
            </a:r>
            <a:r>
              <a:rPr lang="en-US" dirty="0" smtClean="0">
                <a:latin typeface="Source Sans Pro"/>
                <a:cs typeface="Source Sans Pro"/>
              </a:rPr>
              <a:t>ommutative</a:t>
            </a:r>
            <a:r>
              <a:rPr lang="en-US" dirty="0" smtClean="0">
                <a:latin typeface="Source Sans Pro Light"/>
                <a:cs typeface="Source Sans Pro Light"/>
              </a:rPr>
              <a:t>: x </a:t>
            </a:r>
            <a:r>
              <a:rPr lang="en-US" dirty="0">
                <a:latin typeface="Source Sans Pro Light"/>
                <a:cs typeface="Source Sans Pro Light"/>
              </a:rPr>
              <a:t>⊔  y =  y ⊔  </a:t>
            </a:r>
            <a:r>
              <a:rPr lang="en-US" dirty="0" smtClean="0">
                <a:latin typeface="Source Sans Pro Light"/>
                <a:cs typeface="Source Sans Pro Light"/>
              </a:rPr>
              <a:t>x </a:t>
            </a:r>
          </a:p>
          <a:p>
            <a:pPr lvl="1"/>
            <a:r>
              <a:rPr lang="en-US" dirty="0" smtClean="0">
                <a:latin typeface="Source Sans Pro"/>
                <a:cs typeface="Source Sans Pro"/>
              </a:rPr>
              <a:t>idempotent</a:t>
            </a:r>
            <a:r>
              <a:rPr lang="en-US" dirty="0">
                <a:latin typeface="Source Sans Pro Light"/>
                <a:cs typeface="Source Sans Pro Light"/>
              </a:rPr>
              <a:t>:  x ⊔  x =  </a:t>
            </a:r>
            <a:r>
              <a:rPr lang="en-US" dirty="0" smtClean="0">
                <a:latin typeface="Source Sans Pro Light"/>
                <a:cs typeface="Source Sans Pro Light"/>
              </a:rPr>
              <a:t>x </a:t>
            </a:r>
            <a:endParaRPr lang="en-US" dirty="0">
              <a:latin typeface="Source Sans Pro Light"/>
              <a:cs typeface="Source Sans Pro Light"/>
            </a:endParaRPr>
          </a:p>
          <a:p>
            <a:pPr lvl="1"/>
            <a:r>
              <a:rPr lang="en-US" dirty="0" smtClean="0">
                <a:latin typeface="Source Sans Pro"/>
                <a:cs typeface="Source Sans Pro"/>
              </a:rPr>
              <a:t>associative</a:t>
            </a:r>
            <a:r>
              <a:rPr lang="en-US" dirty="0">
                <a:latin typeface="Source Sans Pro"/>
                <a:cs typeface="Source Sans Pro"/>
              </a:rPr>
              <a:t>:</a:t>
            </a:r>
            <a:r>
              <a:rPr lang="en-US" dirty="0">
                <a:latin typeface="Source Sans Pro Light"/>
                <a:cs typeface="Source Sans Pro Light"/>
              </a:rPr>
              <a:t> ( x ⊔  y) ⊔  z =  x ⊔ ( y ⊔  z</a:t>
            </a:r>
            <a:r>
              <a:rPr lang="en-US" dirty="0" smtClean="0">
                <a:latin typeface="Source Sans Pro Light"/>
                <a:cs typeface="Source Sans Pro Light"/>
              </a:rPr>
              <a:t>)</a:t>
            </a:r>
            <a:endParaRPr lang="en-US" dirty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943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Partial order ≤ on set of integers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⊔: max( )</a:t>
            </a: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Then, we have:</a:t>
            </a:r>
            <a:endParaRPr lang="en-US" dirty="0">
              <a:latin typeface="Helvetica Neue Light"/>
              <a:cs typeface="Helvetica Neue Light"/>
            </a:endParaRPr>
          </a:p>
          <a:p>
            <a:pPr lvl="1"/>
            <a:r>
              <a:rPr lang="en-US" dirty="0">
                <a:latin typeface="Helvetica Neue"/>
                <a:cs typeface="Helvetica Neue"/>
              </a:rPr>
              <a:t>commutative</a:t>
            </a:r>
            <a:r>
              <a:rPr lang="en-US" dirty="0">
                <a:latin typeface="Helvetica Neue Light"/>
                <a:cs typeface="Helvetica Neue Light"/>
              </a:rPr>
              <a:t>: </a:t>
            </a:r>
            <a:r>
              <a:rPr lang="en-US" dirty="0" smtClean="0">
                <a:latin typeface="Helvetica Neue Light"/>
                <a:cs typeface="Helvetica Neue Light"/>
              </a:rPr>
              <a:t>max(x, y) </a:t>
            </a:r>
            <a:r>
              <a:rPr lang="en-US" dirty="0">
                <a:latin typeface="Helvetica Neue Light"/>
                <a:cs typeface="Helvetica Neue Light"/>
              </a:rPr>
              <a:t>=  </a:t>
            </a:r>
            <a:r>
              <a:rPr lang="en-US" dirty="0" smtClean="0">
                <a:latin typeface="Helvetica Neue Light"/>
                <a:cs typeface="Helvetica Neue Light"/>
              </a:rPr>
              <a:t>max(y, x) </a:t>
            </a:r>
            <a:endParaRPr lang="en-US" dirty="0">
              <a:latin typeface="Helvetica Neue Light"/>
              <a:cs typeface="Helvetica Neue Light"/>
            </a:endParaRPr>
          </a:p>
          <a:p>
            <a:pPr lvl="1"/>
            <a:r>
              <a:rPr lang="en-US" dirty="0">
                <a:latin typeface="Helvetica Neue"/>
                <a:cs typeface="Helvetica Neue"/>
              </a:rPr>
              <a:t>idempotent</a:t>
            </a:r>
            <a:r>
              <a:rPr lang="en-US" dirty="0">
                <a:latin typeface="Helvetica Neue Light"/>
                <a:cs typeface="Helvetica Neue Light"/>
              </a:rPr>
              <a:t>:  </a:t>
            </a:r>
            <a:r>
              <a:rPr lang="en-US" dirty="0" smtClean="0">
                <a:latin typeface="Helvetica Neue Light"/>
                <a:cs typeface="Helvetica Neue Light"/>
              </a:rPr>
              <a:t>max(x,  x) </a:t>
            </a:r>
            <a:r>
              <a:rPr lang="en-US" dirty="0">
                <a:latin typeface="Helvetica Neue Light"/>
                <a:cs typeface="Helvetica Neue Light"/>
              </a:rPr>
              <a:t>=  x 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ssociative</a:t>
            </a:r>
            <a:r>
              <a:rPr lang="en-US" dirty="0" smtClean="0">
                <a:latin typeface="Helvetica Neue Light"/>
                <a:cs typeface="Helvetica Neue Light"/>
              </a:rPr>
              <a:t>: max(max(x, y), z) = max(x, max(y, z))</a:t>
            </a:r>
            <a:endParaRPr lang="en-US" dirty="0">
              <a:latin typeface="Helvetica Neue Light"/>
              <a:cs typeface="Helvetica Neue Light"/>
            </a:endParaRP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 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544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Partial order </a:t>
            </a:r>
            <a:r>
              <a:rPr lang="en-US" dirty="0"/>
              <a:t>⊆</a:t>
            </a:r>
            <a:r>
              <a:rPr lang="en-US" dirty="0" smtClean="0">
                <a:latin typeface="Helvetica Neue Light"/>
                <a:cs typeface="Helvetica Neue Light"/>
              </a:rPr>
              <a:t>  on sets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⊔: U (set union)</a:t>
            </a: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Then, we have:</a:t>
            </a:r>
            <a:endParaRPr lang="en-US" dirty="0">
              <a:latin typeface="Helvetica Neue Light"/>
              <a:cs typeface="Helvetica Neue Light"/>
            </a:endParaRPr>
          </a:p>
          <a:p>
            <a:pPr lvl="1"/>
            <a:r>
              <a:rPr lang="en-US" dirty="0">
                <a:latin typeface="Helvetica Neue"/>
                <a:cs typeface="Helvetica Neue"/>
              </a:rPr>
              <a:t>commutative</a:t>
            </a:r>
            <a:r>
              <a:rPr lang="en-US" dirty="0">
                <a:latin typeface="Helvetica Neue Light"/>
                <a:cs typeface="Helvetica Neue Light"/>
              </a:rPr>
              <a:t>: </a:t>
            </a:r>
            <a:r>
              <a:rPr lang="en-US" dirty="0" smtClean="0">
                <a:latin typeface="Helvetica Neue Light"/>
                <a:cs typeface="Helvetica Neue Light"/>
              </a:rPr>
              <a:t>A U B </a:t>
            </a:r>
            <a:r>
              <a:rPr lang="en-US" dirty="0">
                <a:latin typeface="Helvetica Neue Light"/>
                <a:cs typeface="Helvetica Neue Light"/>
              </a:rPr>
              <a:t>=  </a:t>
            </a:r>
            <a:r>
              <a:rPr lang="en-US" dirty="0" smtClean="0">
                <a:latin typeface="Helvetica Neue Light"/>
                <a:cs typeface="Helvetica Neue Light"/>
              </a:rPr>
              <a:t>B U A </a:t>
            </a:r>
            <a:endParaRPr lang="en-US" dirty="0">
              <a:latin typeface="Helvetica Neue Light"/>
              <a:cs typeface="Helvetica Neue Light"/>
            </a:endParaRPr>
          </a:p>
          <a:p>
            <a:pPr lvl="1"/>
            <a:r>
              <a:rPr lang="en-US" dirty="0">
                <a:latin typeface="Helvetica Neue"/>
                <a:cs typeface="Helvetica Neue"/>
              </a:rPr>
              <a:t>idempotent</a:t>
            </a:r>
            <a:r>
              <a:rPr lang="en-US" dirty="0">
                <a:latin typeface="Helvetica Neue Light"/>
                <a:cs typeface="Helvetica Neue Light"/>
              </a:rPr>
              <a:t>:  </a:t>
            </a:r>
            <a:r>
              <a:rPr lang="en-US" dirty="0" smtClean="0">
                <a:latin typeface="Helvetica Neue Light"/>
                <a:cs typeface="Helvetica Neue Light"/>
              </a:rPr>
              <a:t>A U A </a:t>
            </a:r>
            <a:r>
              <a:rPr lang="en-US" dirty="0">
                <a:latin typeface="Helvetica Neue Light"/>
                <a:cs typeface="Helvetica Neue Light"/>
              </a:rPr>
              <a:t>=  </a:t>
            </a:r>
            <a:r>
              <a:rPr lang="en-US" dirty="0" smtClean="0">
                <a:latin typeface="Helvetica Neue Light"/>
                <a:cs typeface="Helvetica Neue Light"/>
              </a:rPr>
              <a:t>A </a:t>
            </a:r>
            <a:endParaRPr lang="en-US" dirty="0">
              <a:latin typeface="Helvetica Neue Light"/>
              <a:cs typeface="Helvetica Neue Light"/>
            </a:endParaRPr>
          </a:p>
          <a:p>
            <a:pPr lvl="1"/>
            <a:r>
              <a:rPr lang="en-US" dirty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ssociative</a:t>
            </a:r>
            <a:r>
              <a:rPr lang="en-US" dirty="0" smtClean="0">
                <a:latin typeface="Helvetica Neue Light"/>
                <a:cs typeface="Helvetica Neue Light"/>
              </a:rPr>
              <a:t>: (A U B) U C = A U (B U C)</a:t>
            </a:r>
            <a:endParaRPr lang="en-US" dirty="0">
              <a:latin typeface="Helvetica Neue Light"/>
              <a:cs typeface="Helvetica Neue Light"/>
            </a:endParaRP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 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758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Semi-lattice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state-based </a:t>
            </a:r>
            <a:r>
              <a:rPr lang="en-US" dirty="0" smtClean="0"/>
              <a:t>object</a:t>
            </a:r>
            <a:r>
              <a:rPr lang="en-US" dirty="0"/>
              <a:t> </a:t>
            </a:r>
            <a:r>
              <a:rPr lang="en-US" dirty="0" smtClean="0"/>
              <a:t>with partial order </a:t>
            </a:r>
            <a:r>
              <a:rPr lang="en-US" dirty="0"/>
              <a:t>≤, noted  </a:t>
            </a:r>
            <a:r>
              <a:rPr lang="en-US" dirty="0" smtClean="0"/>
              <a:t>(</a:t>
            </a:r>
            <a:r>
              <a:rPr lang="en-US" dirty="0"/>
              <a:t>S,≤, s</a:t>
            </a:r>
            <a:r>
              <a:rPr lang="en-US" baseline="-25000" dirty="0"/>
              <a:t>0</a:t>
            </a:r>
            <a:r>
              <a:rPr lang="en-US" dirty="0"/>
              <a:t>, q, u</a:t>
            </a:r>
            <a:r>
              <a:rPr lang="en-US" dirty="0" smtClean="0"/>
              <a:t>, m)</a:t>
            </a:r>
            <a:r>
              <a:rPr lang="en-US" dirty="0"/>
              <a:t>, that </a:t>
            </a:r>
            <a:r>
              <a:rPr lang="en-US" dirty="0" smtClean="0"/>
              <a:t>has </a:t>
            </a:r>
            <a:r>
              <a:rPr lang="en-US" dirty="0"/>
              <a:t>following properties, is called a </a:t>
            </a:r>
            <a:r>
              <a:rPr lang="en-US" dirty="0" smtClean="0"/>
              <a:t>monotonic semi</a:t>
            </a:r>
            <a:r>
              <a:rPr lang="en-US" dirty="0"/>
              <a:t>-lattice: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S of </a:t>
            </a:r>
            <a:r>
              <a:rPr lang="en-US" dirty="0" smtClean="0"/>
              <a:t>values </a:t>
            </a:r>
            <a:r>
              <a:rPr lang="en-US" dirty="0"/>
              <a:t>forms a </a:t>
            </a:r>
            <a:r>
              <a:rPr lang="en-US" dirty="0" smtClean="0"/>
              <a:t>semi-lattice </a:t>
            </a:r>
            <a:r>
              <a:rPr lang="en-US" dirty="0"/>
              <a:t>ordered by </a:t>
            </a:r>
            <a:r>
              <a:rPr lang="en-US" dirty="0" smtClean="0"/>
              <a:t>≤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Merging state s </a:t>
            </a:r>
            <a:r>
              <a:rPr lang="en-US" dirty="0"/>
              <a:t>with remote state s′ computes the LUB of the two states, i.e., s •m (s′ ) = </a:t>
            </a:r>
            <a:r>
              <a:rPr lang="en-US" dirty="0" err="1"/>
              <a:t>s⊔s</a:t>
            </a:r>
            <a:r>
              <a:rPr lang="en-US" dirty="0" smtClean="0"/>
              <a:t>′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monotonically non-decreasing across updates, i.e., s ≤ s • </a:t>
            </a:r>
            <a:r>
              <a:rPr lang="en-US" dirty="0" smtClean="0"/>
              <a:t>u</a:t>
            </a:r>
          </a:p>
          <a:p>
            <a:pPr marL="28575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Convergent Replicated Data Type (</a:t>
            </a:r>
            <a:r>
              <a:rPr lang="en-US" dirty="0" err="1"/>
              <a:t>CvRDT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Theorem</a:t>
            </a:r>
            <a:r>
              <a:rPr lang="en-US" dirty="0" smtClean="0"/>
              <a:t>: Assuming </a:t>
            </a:r>
            <a:r>
              <a:rPr lang="en-US" dirty="0"/>
              <a:t>eventual </a:t>
            </a:r>
            <a:r>
              <a:rPr lang="en-US" dirty="0" smtClean="0"/>
              <a:t>delivery and </a:t>
            </a:r>
            <a:r>
              <a:rPr lang="en-US" dirty="0"/>
              <a:t>termination, any state-based object that satisfies the monotonic </a:t>
            </a:r>
            <a:r>
              <a:rPr lang="en-US" dirty="0" smtClean="0"/>
              <a:t>semi-lattice </a:t>
            </a:r>
            <a:r>
              <a:rPr lang="en-US" dirty="0"/>
              <a:t>property is</a:t>
            </a:r>
          </a:p>
          <a:p>
            <a:r>
              <a:rPr lang="en-US" dirty="0" smtClean="0"/>
              <a:t>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care about order:</a:t>
            </a:r>
          </a:p>
          <a:p>
            <a:pPr lvl="1"/>
            <a:r>
              <a:rPr lang="en-US" dirty="0" smtClean="0"/>
              <a:t>Merge is both </a:t>
            </a:r>
            <a:r>
              <a:rPr lang="en-US" dirty="0" smtClean="0">
                <a:latin typeface="Helvetica Neue"/>
                <a:cs typeface="Helvetica Neue"/>
              </a:rPr>
              <a:t>commutative</a:t>
            </a:r>
            <a:r>
              <a:rPr lang="en-US" dirty="0" smtClean="0"/>
              <a:t> and </a:t>
            </a:r>
            <a:r>
              <a:rPr lang="en-US" dirty="0" smtClean="0">
                <a:latin typeface="Helvetica Neue"/>
                <a:cs typeface="Helvetica Neue"/>
              </a:rPr>
              <a:t>associative</a:t>
            </a:r>
          </a:p>
          <a:p>
            <a:endParaRPr lang="en-US" dirty="0"/>
          </a:p>
          <a:p>
            <a:r>
              <a:rPr lang="en-US" dirty="0" smtClean="0"/>
              <a:t>Don’t care about delivering more than once</a:t>
            </a:r>
          </a:p>
          <a:p>
            <a:pPr lvl="1"/>
            <a:r>
              <a:rPr lang="en-US" dirty="0" smtClean="0"/>
              <a:t>Merge is </a:t>
            </a:r>
            <a:r>
              <a:rPr lang="en-US" dirty="0" smtClean="0">
                <a:latin typeface="Helvetica Neue"/>
                <a:cs typeface="Helvetica Neue"/>
              </a:rPr>
              <a:t>idempotent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2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Example: Union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22363"/>
            <a:ext cx="8850312" cy="1506537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: add new element to local replica</a:t>
            </a:r>
          </a:p>
          <a:p>
            <a:r>
              <a:rPr lang="en-US" dirty="0"/>
              <a:t>q</a:t>
            </a:r>
            <a:r>
              <a:rPr lang="en-US" dirty="0" smtClean="0"/>
              <a:t>: return entire set</a:t>
            </a:r>
          </a:p>
          <a:p>
            <a:r>
              <a:rPr lang="en-US" dirty="0"/>
              <a:t>m</a:t>
            </a:r>
            <a:r>
              <a:rPr lang="en-US" dirty="0" smtClean="0"/>
              <a:t>erge: union between remote set and local replica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60600" y="3035300"/>
            <a:ext cx="5194300" cy="0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73300" y="3619500"/>
            <a:ext cx="5194300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3300" y="4254500"/>
            <a:ext cx="5194300" cy="0"/>
          </a:xfrm>
          <a:prstGeom prst="line">
            <a:avLst/>
          </a:prstGeom>
          <a:ln w="38100" cmpd="sng">
            <a:solidFill>
              <a:srgbClr val="FF8D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46200" y="2806700"/>
            <a:ext cx="482600" cy="469900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6200" y="3403600"/>
            <a:ext cx="482600" cy="469900"/>
          </a:xfrm>
          <a:prstGeom prst="ellipse">
            <a:avLst/>
          </a:prstGeom>
          <a:noFill/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33500" y="4038600"/>
            <a:ext cx="482600" cy="469900"/>
          </a:xfrm>
          <a:prstGeom prst="ellipse">
            <a:avLst/>
          </a:prstGeom>
          <a:noFill/>
          <a:ln w="28575" cmpd="sng">
            <a:solidFill>
              <a:srgbClr val="FF8D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4900" y="2692400"/>
            <a:ext cx="990600" cy="195580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8900" y="2832100"/>
            <a:ext cx="4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 Neue Light"/>
                <a:cs typeface="Helvetica Neue Light"/>
              </a:rPr>
              <a:t>{5}</a:t>
            </a:r>
            <a:endParaRPr lang="en-US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3429000"/>
            <a:ext cx="4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Helvetica Neue Light"/>
                <a:cs typeface="Helvetica Neue Light"/>
              </a:rPr>
              <a:t>{5}</a:t>
            </a:r>
            <a:endParaRPr lang="en-US" baseline="-25000" dirty="0">
              <a:solidFill>
                <a:schemeClr val="accent4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200" y="4064000"/>
            <a:ext cx="4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{5}</a:t>
            </a:r>
            <a:endParaRPr lang="en-US" baseline="-25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4600" y="28829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34798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14600" y="41148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>
            <a:stCxn id="25" idx="5"/>
            <a:endCxn id="34" idx="1"/>
          </p:cNvCxnSpPr>
          <p:nvPr/>
        </p:nvCxnSpPr>
        <p:spPr>
          <a:xfrm>
            <a:off x="3593143" y="3095983"/>
            <a:ext cx="1373514" cy="10597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5" idx="5"/>
          </p:cNvCxnSpPr>
          <p:nvPr/>
        </p:nvCxnSpPr>
        <p:spPr>
          <a:xfrm>
            <a:off x="3593143" y="3095983"/>
            <a:ext cx="991557" cy="49325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7"/>
            <a:endCxn id="40" idx="2"/>
          </p:cNvCxnSpPr>
          <p:nvPr/>
        </p:nvCxnSpPr>
        <p:spPr>
          <a:xfrm flipV="1">
            <a:off x="4050343" y="3606800"/>
            <a:ext cx="1283657" cy="548917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7"/>
            <a:endCxn id="31" idx="3"/>
          </p:cNvCxnSpPr>
          <p:nvPr/>
        </p:nvCxnSpPr>
        <p:spPr>
          <a:xfrm flipV="1">
            <a:off x="4050343" y="3108683"/>
            <a:ext cx="636914" cy="10470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2451100" y="2514600"/>
            <a:ext cx="4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{5}</a:t>
            </a:r>
            <a:endParaRPr lang="en-US" sz="1600" dirty="0">
              <a:latin typeface="Helvetica Light"/>
              <a:cs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2451100" y="3149600"/>
            <a:ext cx="4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{5}</a:t>
            </a:r>
            <a:endParaRPr lang="en-US" sz="1600" dirty="0">
              <a:latin typeface="Helvetica Light"/>
              <a:cs typeface="Helvetica Light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438400" y="3797300"/>
            <a:ext cx="4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{5}</a:t>
            </a:r>
            <a:endParaRPr lang="en-US" sz="1600" dirty="0">
              <a:latin typeface="Helvetica Light"/>
              <a:cs typeface="Helvetica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44800" y="2527300"/>
            <a:ext cx="1752600" cy="609600"/>
            <a:chOff x="2844800" y="1752600"/>
            <a:chExt cx="1752600" cy="609600"/>
          </a:xfrm>
        </p:grpSpPr>
        <p:sp>
          <p:nvSpPr>
            <p:cNvPr id="25" name="Oval 24"/>
            <p:cNvSpPr/>
            <p:nvPr/>
          </p:nvSpPr>
          <p:spPr>
            <a:xfrm>
              <a:off x="3365500" y="2082800"/>
              <a:ext cx="266700" cy="279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844800" y="17526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{5} U </a:t>
              </a:r>
              <a:r>
                <a:rPr lang="en-US" sz="1600" b="1" dirty="0" smtClean="0">
                  <a:latin typeface="Helvetica"/>
                  <a:cs typeface="Helvetica"/>
                </a:rPr>
                <a:t>{3}</a:t>
              </a:r>
              <a:r>
                <a:rPr lang="en-US" sz="1600" dirty="0" smtClean="0">
                  <a:latin typeface="Helvetica Light"/>
                  <a:cs typeface="Helvetica Light"/>
                </a:rPr>
                <a:t> = {3, 5}</a:t>
              </a:r>
              <a:endParaRPr lang="en-US" sz="1600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09900" y="4114800"/>
            <a:ext cx="1752600" cy="579854"/>
            <a:chOff x="3009900" y="3340100"/>
            <a:chExt cx="1752600" cy="579854"/>
          </a:xfrm>
        </p:grpSpPr>
        <p:sp>
          <p:nvSpPr>
            <p:cNvPr id="28" name="Oval 27"/>
            <p:cNvSpPr/>
            <p:nvPr/>
          </p:nvSpPr>
          <p:spPr>
            <a:xfrm>
              <a:off x="3822700" y="3340100"/>
              <a:ext cx="266700" cy="279400"/>
            </a:xfrm>
            <a:prstGeom prst="ellipse">
              <a:avLst/>
            </a:prstGeom>
            <a:solidFill>
              <a:srgbClr val="FF8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3009900" y="35814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{5} U </a:t>
              </a:r>
              <a:r>
                <a:rPr lang="en-US" sz="1600" b="1" dirty="0" smtClean="0">
                  <a:latin typeface="Helvetica"/>
                  <a:cs typeface="Helvetica"/>
                </a:rPr>
                <a:t>{7}</a:t>
              </a:r>
              <a:r>
                <a:rPr lang="en-US" sz="1600" dirty="0" smtClean="0">
                  <a:latin typeface="Helvetica Light"/>
                  <a:cs typeface="Helvetica Light"/>
                </a:rPr>
                <a:t> = {5, 7}</a:t>
              </a:r>
              <a:endParaRPr lang="en-US" sz="1600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70400" y="2540000"/>
            <a:ext cx="2400300" cy="609600"/>
            <a:chOff x="4470400" y="1765300"/>
            <a:chExt cx="2400300" cy="609600"/>
          </a:xfrm>
        </p:grpSpPr>
        <p:sp>
          <p:nvSpPr>
            <p:cNvPr id="31" name="Oval 30"/>
            <p:cNvSpPr/>
            <p:nvPr/>
          </p:nvSpPr>
          <p:spPr>
            <a:xfrm>
              <a:off x="4648200" y="2095500"/>
              <a:ext cx="266700" cy="279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470400" y="17653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{3, 5} U {5, 7} = </a:t>
              </a:r>
              <a:r>
                <a:rPr lang="en-US" sz="1600" b="1" dirty="0" smtClean="0">
                  <a:latin typeface="Helvetica"/>
                  <a:cs typeface="Helvetica"/>
                </a:rPr>
                <a:t>{3, 5, 7}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24400" y="4114800"/>
            <a:ext cx="2400300" cy="579854"/>
            <a:chOff x="4724400" y="3340100"/>
            <a:chExt cx="2400300" cy="579854"/>
          </a:xfrm>
        </p:grpSpPr>
        <p:sp>
          <p:nvSpPr>
            <p:cNvPr id="34" name="Oval 33"/>
            <p:cNvSpPr/>
            <p:nvPr/>
          </p:nvSpPr>
          <p:spPr>
            <a:xfrm>
              <a:off x="4927600" y="3340100"/>
              <a:ext cx="266700" cy="279400"/>
            </a:xfrm>
            <a:prstGeom prst="ellipse">
              <a:avLst/>
            </a:prstGeom>
            <a:solidFill>
              <a:srgbClr val="FF8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4724400" y="35814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{5, 7} U {3, 5} = </a:t>
              </a:r>
              <a:r>
                <a:rPr lang="en-US" sz="1600" b="1" dirty="0" smtClean="0">
                  <a:latin typeface="Helvetica"/>
                  <a:cs typeface="Helvetica"/>
                </a:rPr>
                <a:t>{3, 5, 7}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84700" y="3162300"/>
            <a:ext cx="2501900" cy="584200"/>
            <a:chOff x="4584700" y="2387600"/>
            <a:chExt cx="2501900" cy="584200"/>
          </a:xfrm>
        </p:grpSpPr>
        <p:sp>
          <p:nvSpPr>
            <p:cNvPr id="37" name="Oval 36"/>
            <p:cNvSpPr/>
            <p:nvPr/>
          </p:nvSpPr>
          <p:spPr>
            <a:xfrm>
              <a:off x="4584700" y="2692400"/>
              <a:ext cx="266700" cy="2794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4686300" y="23876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{5} U {3, </a:t>
              </a:r>
              <a:r>
                <a:rPr lang="en-US" sz="1600" dirty="0">
                  <a:latin typeface="Helvetica Light"/>
                  <a:cs typeface="Helvetica Light"/>
                </a:rPr>
                <a:t>5</a:t>
              </a:r>
              <a:r>
                <a:rPr lang="en-US" sz="1600" dirty="0" smtClean="0">
                  <a:latin typeface="Helvetica Light"/>
                  <a:cs typeface="Helvetica Light"/>
                </a:rPr>
                <a:t>} = </a:t>
              </a:r>
              <a:r>
                <a:rPr lang="en-US" sz="1600" b="1" dirty="0" smtClean="0">
                  <a:latin typeface="Helvetica"/>
                  <a:cs typeface="Helvetica"/>
                </a:rPr>
                <a:t>{3, </a:t>
              </a:r>
              <a:r>
                <a:rPr lang="en-US" sz="1600" b="1" dirty="0">
                  <a:latin typeface="Helvetica"/>
                  <a:cs typeface="Helvetica"/>
                </a:rPr>
                <a:t>5</a:t>
              </a:r>
              <a:r>
                <a:rPr lang="en-US" sz="1600" b="1" dirty="0" smtClean="0">
                  <a:latin typeface="Helvetica"/>
                  <a:cs typeface="Helvetica"/>
                </a:rPr>
                <a:t>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3467100"/>
            <a:ext cx="2413000" cy="592554"/>
            <a:chOff x="5334000" y="2692400"/>
            <a:chExt cx="2413000" cy="592554"/>
          </a:xfrm>
        </p:grpSpPr>
        <p:sp>
          <p:nvSpPr>
            <p:cNvPr id="40" name="Oval 39"/>
            <p:cNvSpPr/>
            <p:nvPr/>
          </p:nvSpPr>
          <p:spPr>
            <a:xfrm>
              <a:off x="5334000" y="2692400"/>
              <a:ext cx="266700" cy="2794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346700" y="29464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{3, 5} U {5, 7} = </a:t>
              </a:r>
              <a:r>
                <a:rPr lang="en-US" sz="1600" b="1" dirty="0" smtClean="0">
                  <a:latin typeface="Helvetica"/>
                  <a:cs typeface="Helvetica"/>
                </a:rPr>
                <a:t>{3, 5, 7}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8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8575"/>
            <a:ext cx="8850312" cy="857250"/>
          </a:xfrm>
        </p:spPr>
        <p:txBody>
          <a:bodyPr/>
          <a:lstStyle/>
          <a:p>
            <a:r>
              <a:rPr lang="en-US" dirty="0" smtClean="0"/>
              <a:t>Operation-based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2781300"/>
            <a:ext cx="8974137" cy="2362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op-based object is a tuple (S,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q, t, u, P ), where S, s</a:t>
            </a:r>
            <a:r>
              <a:rPr lang="en-US" baseline="-25000" dirty="0"/>
              <a:t>0</a:t>
            </a:r>
            <a:r>
              <a:rPr lang="en-US" dirty="0"/>
              <a:t>  and </a:t>
            </a:r>
            <a:r>
              <a:rPr lang="en-US" dirty="0" smtClean="0"/>
              <a:t>q have same meaning: state </a:t>
            </a:r>
            <a:r>
              <a:rPr lang="en-US" dirty="0"/>
              <a:t>domain, initial state and query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merge method; instead an update is split into a pair (t, u )</a:t>
            </a:r>
            <a:r>
              <a:rPr lang="en-US" dirty="0" smtClean="0"/>
              <a:t>, where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: side</a:t>
            </a:r>
            <a:r>
              <a:rPr lang="en-US" dirty="0"/>
              <a:t>-effect-free prepare-update  method </a:t>
            </a:r>
            <a:r>
              <a:rPr lang="en-US" dirty="0" smtClean="0"/>
              <a:t>(at local copy)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: effect-free update method (at all copies)</a:t>
            </a:r>
          </a:p>
          <a:p>
            <a:pPr lvl="1"/>
            <a:r>
              <a:rPr lang="en-US" dirty="0" smtClean="0"/>
              <a:t>P: delivery precondition (see next)</a:t>
            </a:r>
          </a:p>
        </p:txBody>
      </p:sp>
      <p:pic>
        <p:nvPicPr>
          <p:cNvPr id="6" name="Picture 5" descr="Screen Shot 2016-10-18 at 3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742950"/>
            <a:ext cx="5270500" cy="20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415337" cy="4100081"/>
          </a:xfrm>
        </p:spPr>
        <p:txBody>
          <a:bodyPr/>
          <a:lstStyle/>
          <a:p>
            <a:r>
              <a:rPr lang="en-US" dirty="0"/>
              <a:t>CRDTs: Consistency without concurrency </a:t>
            </a:r>
            <a:r>
              <a:rPr lang="en-US" dirty="0" smtClean="0"/>
              <a:t>control, </a:t>
            </a:r>
            <a:br>
              <a:rPr lang="en-US" dirty="0" smtClean="0"/>
            </a:br>
            <a:r>
              <a:rPr lang="en-US" sz="2000" dirty="0" smtClean="0"/>
              <a:t>Marc </a:t>
            </a:r>
            <a:r>
              <a:rPr lang="en-US" sz="2000" dirty="0"/>
              <a:t>Shapiro, </a:t>
            </a:r>
            <a:r>
              <a:rPr lang="en-US" sz="2000" dirty="0" err="1"/>
              <a:t>Nuno</a:t>
            </a:r>
            <a:r>
              <a:rPr lang="en-US" sz="2000" dirty="0"/>
              <a:t> </a:t>
            </a:r>
            <a:r>
              <a:rPr lang="en-US" sz="2000" dirty="0" err="1"/>
              <a:t>Preguica</a:t>
            </a:r>
            <a:r>
              <a:rPr lang="en-US" sz="2000" dirty="0"/>
              <a:t>, Carlos </a:t>
            </a:r>
            <a:r>
              <a:rPr lang="en-US" sz="2000" dirty="0" err="1"/>
              <a:t>Baquero</a:t>
            </a:r>
            <a:r>
              <a:rPr lang="en-US" sz="2000" dirty="0"/>
              <a:t>, </a:t>
            </a:r>
            <a:r>
              <a:rPr lang="en-US" sz="2000" dirty="0" err="1"/>
              <a:t>Marek</a:t>
            </a:r>
            <a:r>
              <a:rPr lang="en-US" sz="2000" dirty="0"/>
              <a:t> </a:t>
            </a:r>
            <a:r>
              <a:rPr lang="en-US" sz="2000" dirty="0" err="1" smtClean="0"/>
              <a:t>Zawirski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Research </a:t>
            </a:r>
            <a:r>
              <a:rPr lang="en-US" sz="2000" dirty="0" smtClean="0"/>
              <a:t>Report, </a:t>
            </a:r>
            <a:r>
              <a:rPr lang="en-US" sz="2000" dirty="0"/>
              <a:t>RR-6956, </a:t>
            </a:r>
            <a:r>
              <a:rPr lang="en-US" sz="2000" dirty="0" smtClean="0"/>
              <a:t>INRIA, 2009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https://hal.inria.fr/inria-00609399v1/</a:t>
            </a:r>
            <a:r>
              <a:rPr lang="en-US" dirty="0" smtClean="0">
                <a:hlinkClick r:id="rId2"/>
              </a:rPr>
              <a:t>document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Coordination Avoidance in Database </a:t>
            </a:r>
            <a:r>
              <a:rPr lang="en-US" dirty="0" smtClean="0"/>
              <a:t>Systems, </a:t>
            </a:r>
            <a:br>
              <a:rPr lang="en-US" dirty="0" smtClean="0"/>
            </a:br>
            <a:r>
              <a:rPr lang="en-US" sz="2000" dirty="0" smtClean="0"/>
              <a:t>Peter </a:t>
            </a:r>
            <a:r>
              <a:rPr lang="en-US" sz="2000" dirty="0" err="1"/>
              <a:t>Bailis</a:t>
            </a:r>
            <a:r>
              <a:rPr lang="en-US" sz="2000" dirty="0"/>
              <a:t>, Alan </a:t>
            </a:r>
            <a:r>
              <a:rPr lang="en-US" sz="2000" dirty="0" err="1" smtClean="0"/>
              <a:t>Fekete</a:t>
            </a:r>
            <a:r>
              <a:rPr lang="en-US" sz="2000" dirty="0" smtClean="0"/>
              <a:t>, </a:t>
            </a:r>
            <a:r>
              <a:rPr lang="en-US" sz="2000" dirty="0"/>
              <a:t>Michael J. Franklin, Ali </a:t>
            </a:r>
            <a:r>
              <a:rPr lang="en-US" sz="2000" dirty="0" err="1"/>
              <a:t>Ghodsi</a:t>
            </a:r>
            <a:r>
              <a:rPr lang="en-US" sz="2000" dirty="0"/>
              <a:t>, Joseph M. </a:t>
            </a:r>
            <a:r>
              <a:rPr lang="en-US" sz="2000" dirty="0" err="1"/>
              <a:t>Hellerstein</a:t>
            </a:r>
            <a:r>
              <a:rPr lang="en-US" sz="2000" dirty="0"/>
              <a:t>, Ion </a:t>
            </a:r>
            <a:r>
              <a:rPr lang="en-US" sz="2000" dirty="0" smtClean="0"/>
              <a:t>Stoica, </a:t>
            </a:r>
            <a:br>
              <a:rPr lang="en-US" sz="2000" dirty="0" smtClean="0"/>
            </a:br>
            <a:r>
              <a:rPr lang="en-US" sz="2000" dirty="0" smtClean="0"/>
              <a:t>Proceedings of VLDB’14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http://www.vldb.org/pvldb/vol8/p185-</a:t>
            </a:r>
            <a:r>
              <a:rPr lang="en-US" dirty="0" smtClean="0">
                <a:hlinkClick r:id="rId3"/>
              </a:rPr>
              <a:t>bailis.pdf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8575"/>
            <a:ext cx="8850312" cy="857250"/>
          </a:xfrm>
        </p:spPr>
        <p:txBody>
          <a:bodyPr/>
          <a:lstStyle/>
          <a:p>
            <a:r>
              <a:rPr lang="en-US" dirty="0" smtClean="0"/>
              <a:t>Operation-based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2641600"/>
            <a:ext cx="8974137" cy="2349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Updates are delivered to all replicas</a:t>
            </a:r>
          </a:p>
          <a:p>
            <a:pPr lvl="1"/>
            <a:r>
              <a:rPr lang="en-US" dirty="0" smtClean="0"/>
              <a:t>Use causally</a:t>
            </a:r>
            <a:r>
              <a:rPr lang="en-US" dirty="0"/>
              <a:t>-ordered broadcast communication </a:t>
            </a:r>
            <a:r>
              <a:rPr lang="en-US" dirty="0" smtClean="0"/>
              <a:t>protocol, i.e</a:t>
            </a:r>
            <a:r>
              <a:rPr lang="en-US" dirty="0"/>
              <a:t>., </a:t>
            </a:r>
            <a:r>
              <a:rPr lang="en-US" dirty="0" smtClean="0"/>
              <a:t>deliver </a:t>
            </a:r>
            <a:r>
              <a:rPr lang="en-US" dirty="0"/>
              <a:t>every message to every </a:t>
            </a:r>
            <a:r>
              <a:rPr lang="en-US" dirty="0" smtClean="0"/>
              <a:t>node </a:t>
            </a:r>
            <a:r>
              <a:rPr lang="en-US" dirty="0"/>
              <a:t>exactly </a:t>
            </a:r>
            <a:r>
              <a:rPr lang="en-US" dirty="0" smtClean="0"/>
              <a:t>once, consistent with happen-before order</a:t>
            </a:r>
          </a:p>
          <a:p>
            <a:pPr lvl="1"/>
            <a:r>
              <a:rPr lang="en-US" dirty="0" smtClean="0"/>
              <a:t>Happen-before: updates from same replica are delivered in the order they happened to all recipients (effectively delivery precondition, P)</a:t>
            </a:r>
          </a:p>
          <a:p>
            <a:pPr lvl="1"/>
            <a:r>
              <a:rPr lang="en-US" dirty="0" smtClean="0"/>
              <a:t>Note: concurrent updates can be delivered in any order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 descr="Screen Shot 2016-10-18 at 3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742950"/>
            <a:ext cx="5270500" cy="20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r>
              <a:rPr lang="en-US" dirty="0" smtClean="0"/>
              <a:t> 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</a:t>
            </a:r>
            <a:r>
              <a:rPr lang="en-US" dirty="0"/>
              <a:t>(t, u)  and (t′, u′)  commute, </a:t>
            </a:r>
            <a:r>
              <a:rPr lang="en-US" dirty="0" err="1"/>
              <a:t>iff</a:t>
            </a:r>
            <a:r>
              <a:rPr lang="en-US" dirty="0"/>
              <a:t> for any reachable</a:t>
            </a:r>
          </a:p>
          <a:p>
            <a:r>
              <a:rPr lang="en-US" dirty="0"/>
              <a:t>replica state s </a:t>
            </a:r>
            <a:r>
              <a:rPr lang="en-US" dirty="0" smtClean="0"/>
              <a:t>where </a:t>
            </a:r>
            <a:r>
              <a:rPr lang="en-US" dirty="0"/>
              <a:t>both u  and u′ </a:t>
            </a:r>
            <a:r>
              <a:rPr lang="en-US" dirty="0" smtClean="0"/>
              <a:t>are enabled</a:t>
            </a:r>
            <a:endParaRPr lang="en-US" dirty="0"/>
          </a:p>
          <a:p>
            <a:pPr lvl="1"/>
            <a:r>
              <a:rPr lang="en-US" dirty="0" smtClean="0"/>
              <a:t>u  </a:t>
            </a:r>
            <a:r>
              <a:rPr lang="en-US" dirty="0"/>
              <a:t>(resp. u′ ) remains enabled in state s • u</a:t>
            </a:r>
            <a:r>
              <a:rPr lang="en-US" dirty="0" smtClean="0"/>
              <a:t>′  </a:t>
            </a:r>
            <a:r>
              <a:rPr lang="en-US" dirty="0"/>
              <a:t>(resp. s • u 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 </a:t>
            </a:r>
            <a:r>
              <a:rPr lang="en-US" dirty="0"/>
              <a:t>• u • u′ ≡ s • u′ • u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Commutativity</a:t>
            </a:r>
            <a:r>
              <a:rPr lang="en-US" dirty="0" smtClean="0"/>
              <a:t> holds for concurrent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Replicated Data Type (</a:t>
            </a:r>
            <a:r>
              <a:rPr lang="en-US" dirty="0" err="1"/>
              <a:t>CmRDT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</a:t>
            </a:r>
            <a:r>
              <a:rPr lang="en-US" dirty="0"/>
              <a:t>causal </a:t>
            </a:r>
            <a:r>
              <a:rPr lang="en-US" dirty="0" smtClean="0"/>
              <a:t>delivery of </a:t>
            </a:r>
            <a:r>
              <a:rPr lang="en-US" dirty="0"/>
              <a:t>updates and method termination, any op-based object that satisfies the </a:t>
            </a:r>
            <a:r>
              <a:rPr lang="en-US" dirty="0" err="1" smtClean="0"/>
              <a:t>commutativity</a:t>
            </a:r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for all concurrent </a:t>
            </a:r>
            <a:r>
              <a:rPr lang="en-US" dirty="0" smtClean="0"/>
              <a:t>updates is SEC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434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Example: Union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22363"/>
            <a:ext cx="8850312" cy="1036637"/>
          </a:xfrm>
        </p:spPr>
        <p:txBody>
          <a:bodyPr/>
          <a:lstStyle/>
          <a:p>
            <a:r>
              <a:rPr lang="en-US" dirty="0" smtClean="0"/>
              <a:t>t: add a </a:t>
            </a:r>
            <a:r>
              <a:rPr lang="en-US" i="1" dirty="0" smtClean="0"/>
              <a:t>set</a:t>
            </a:r>
            <a:r>
              <a:rPr lang="en-US" dirty="0" smtClean="0"/>
              <a:t> to local replica</a:t>
            </a:r>
          </a:p>
          <a:p>
            <a:r>
              <a:rPr lang="en-US" dirty="0" smtClean="0"/>
              <a:t>u: add delta to every remote replica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60600" y="2908300"/>
            <a:ext cx="5194300" cy="0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73300" y="3492500"/>
            <a:ext cx="5194300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3300" y="4127500"/>
            <a:ext cx="5194300" cy="0"/>
          </a:xfrm>
          <a:prstGeom prst="line">
            <a:avLst/>
          </a:prstGeom>
          <a:ln w="38100" cmpd="sng">
            <a:solidFill>
              <a:srgbClr val="FF8D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46200" y="2679700"/>
            <a:ext cx="482600" cy="469900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6200" y="3276600"/>
            <a:ext cx="482600" cy="469900"/>
          </a:xfrm>
          <a:prstGeom prst="ellipse">
            <a:avLst/>
          </a:prstGeom>
          <a:noFill/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33500" y="3911600"/>
            <a:ext cx="482600" cy="469900"/>
          </a:xfrm>
          <a:prstGeom prst="ellipse">
            <a:avLst/>
          </a:prstGeom>
          <a:noFill/>
          <a:ln w="28575" cmpd="sng">
            <a:solidFill>
              <a:srgbClr val="FF8D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4900" y="2565400"/>
            <a:ext cx="990600" cy="195580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8900" y="2705100"/>
            <a:ext cx="4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Helvetica Neue Light"/>
                <a:cs typeface="Helvetica Neue Light"/>
              </a:rPr>
              <a:t>{5}</a:t>
            </a:r>
            <a:endParaRPr lang="en-US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3302000"/>
            <a:ext cx="4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Helvetica Neue Light"/>
                <a:cs typeface="Helvetica Neue Light"/>
              </a:rPr>
              <a:t>{5}</a:t>
            </a:r>
            <a:endParaRPr lang="en-US" baseline="-25000" dirty="0">
              <a:solidFill>
                <a:schemeClr val="accent4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200" y="3937000"/>
            <a:ext cx="4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{5}</a:t>
            </a:r>
            <a:endParaRPr lang="en-US" baseline="-25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4600" y="27559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33528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14600" y="39878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>
            <a:stCxn id="25" idx="5"/>
            <a:endCxn id="34" idx="1"/>
          </p:cNvCxnSpPr>
          <p:nvPr/>
        </p:nvCxnSpPr>
        <p:spPr>
          <a:xfrm>
            <a:off x="3593143" y="2968983"/>
            <a:ext cx="1373514" cy="10597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5" idx="5"/>
          </p:cNvCxnSpPr>
          <p:nvPr/>
        </p:nvCxnSpPr>
        <p:spPr>
          <a:xfrm>
            <a:off x="3593143" y="2968983"/>
            <a:ext cx="991557" cy="49325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7"/>
            <a:endCxn id="40" idx="2"/>
          </p:cNvCxnSpPr>
          <p:nvPr/>
        </p:nvCxnSpPr>
        <p:spPr>
          <a:xfrm flipV="1">
            <a:off x="4050343" y="3479800"/>
            <a:ext cx="1283657" cy="548917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7"/>
            <a:endCxn id="31" idx="3"/>
          </p:cNvCxnSpPr>
          <p:nvPr/>
        </p:nvCxnSpPr>
        <p:spPr>
          <a:xfrm flipV="1">
            <a:off x="4050343" y="2981683"/>
            <a:ext cx="636914" cy="10470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2451100" y="2387600"/>
            <a:ext cx="4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{5}</a:t>
            </a:r>
            <a:endParaRPr lang="en-US" sz="1600" dirty="0">
              <a:latin typeface="Helvetica Light"/>
              <a:cs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2451100" y="3022600"/>
            <a:ext cx="4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{5}</a:t>
            </a:r>
            <a:endParaRPr lang="en-US" sz="1600" dirty="0">
              <a:latin typeface="Helvetica Light"/>
              <a:cs typeface="Helvetica Light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438400" y="3670300"/>
            <a:ext cx="4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{5}</a:t>
            </a:r>
            <a:endParaRPr lang="en-US" sz="1600" dirty="0">
              <a:latin typeface="Helvetica Light"/>
              <a:cs typeface="Helvetica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44800" y="2400300"/>
            <a:ext cx="1752600" cy="609600"/>
            <a:chOff x="2844800" y="1752600"/>
            <a:chExt cx="1752600" cy="609600"/>
          </a:xfrm>
        </p:grpSpPr>
        <p:sp>
          <p:nvSpPr>
            <p:cNvPr id="25" name="Oval 24"/>
            <p:cNvSpPr/>
            <p:nvPr/>
          </p:nvSpPr>
          <p:spPr>
            <a:xfrm>
              <a:off x="3365500" y="2082800"/>
              <a:ext cx="266700" cy="279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844800" y="17526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{5} U </a:t>
              </a:r>
              <a:r>
                <a:rPr lang="en-US" sz="1600" b="1" dirty="0" smtClean="0">
                  <a:latin typeface="Helvetica"/>
                  <a:cs typeface="Helvetica"/>
                </a:rPr>
                <a:t>{3}</a:t>
              </a:r>
              <a:r>
                <a:rPr lang="en-US" sz="1600" dirty="0" smtClean="0">
                  <a:latin typeface="Helvetica Light"/>
                  <a:cs typeface="Helvetica Light"/>
                </a:rPr>
                <a:t> = {3, 5}</a:t>
              </a:r>
              <a:endParaRPr lang="en-US" sz="1600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0500" y="3987800"/>
            <a:ext cx="2032000" cy="579854"/>
            <a:chOff x="2730500" y="3340100"/>
            <a:chExt cx="2032000" cy="579854"/>
          </a:xfrm>
        </p:grpSpPr>
        <p:sp>
          <p:nvSpPr>
            <p:cNvPr id="28" name="Oval 27"/>
            <p:cNvSpPr/>
            <p:nvPr/>
          </p:nvSpPr>
          <p:spPr>
            <a:xfrm>
              <a:off x="3822700" y="3340100"/>
              <a:ext cx="266700" cy="279400"/>
            </a:xfrm>
            <a:prstGeom prst="ellipse">
              <a:avLst/>
            </a:prstGeom>
            <a:solidFill>
              <a:srgbClr val="FF8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2730500" y="3581400"/>
              <a:ext cx="20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{5} U </a:t>
              </a:r>
              <a:r>
                <a:rPr lang="en-US" sz="1600" b="1" dirty="0" smtClean="0">
                  <a:latin typeface="Helvetica"/>
                  <a:cs typeface="Helvetica"/>
                </a:rPr>
                <a:t>{5, 7}</a:t>
              </a:r>
              <a:r>
                <a:rPr lang="en-US" sz="1600" dirty="0" smtClean="0">
                  <a:latin typeface="Helvetica Light"/>
                  <a:cs typeface="Helvetica Light"/>
                </a:rPr>
                <a:t> = {5, 7}</a:t>
              </a:r>
              <a:endParaRPr lang="en-US" sz="1600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70400" y="2413000"/>
            <a:ext cx="2400300" cy="609600"/>
            <a:chOff x="4470400" y="1765300"/>
            <a:chExt cx="2400300" cy="609600"/>
          </a:xfrm>
        </p:grpSpPr>
        <p:sp>
          <p:nvSpPr>
            <p:cNvPr id="31" name="Oval 30"/>
            <p:cNvSpPr/>
            <p:nvPr/>
          </p:nvSpPr>
          <p:spPr>
            <a:xfrm>
              <a:off x="4648200" y="2095500"/>
              <a:ext cx="266700" cy="279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470400" y="17653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{3, 5} U {7} = </a:t>
              </a:r>
              <a:r>
                <a:rPr lang="en-US" sz="1600" b="1" dirty="0" smtClean="0">
                  <a:latin typeface="Helvetica"/>
                  <a:cs typeface="Helvetica"/>
                </a:rPr>
                <a:t>{3, 5, 7}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24400" y="3987800"/>
            <a:ext cx="2400300" cy="579854"/>
            <a:chOff x="4724400" y="3340100"/>
            <a:chExt cx="2400300" cy="579854"/>
          </a:xfrm>
        </p:grpSpPr>
        <p:sp>
          <p:nvSpPr>
            <p:cNvPr id="34" name="Oval 33"/>
            <p:cNvSpPr/>
            <p:nvPr/>
          </p:nvSpPr>
          <p:spPr>
            <a:xfrm>
              <a:off x="4927600" y="3340100"/>
              <a:ext cx="266700" cy="279400"/>
            </a:xfrm>
            <a:prstGeom prst="ellipse">
              <a:avLst/>
            </a:prstGeom>
            <a:solidFill>
              <a:srgbClr val="FF8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4724400" y="35814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{5, 7} U {3} = </a:t>
              </a:r>
              <a:r>
                <a:rPr lang="en-US" sz="1600" b="1" dirty="0" smtClean="0">
                  <a:latin typeface="Helvetica"/>
                  <a:cs typeface="Helvetica"/>
                </a:rPr>
                <a:t>{3, 5, 7}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84700" y="3035300"/>
            <a:ext cx="2501900" cy="584200"/>
            <a:chOff x="4584700" y="2387600"/>
            <a:chExt cx="2501900" cy="584200"/>
          </a:xfrm>
        </p:grpSpPr>
        <p:sp>
          <p:nvSpPr>
            <p:cNvPr id="37" name="Oval 36"/>
            <p:cNvSpPr/>
            <p:nvPr/>
          </p:nvSpPr>
          <p:spPr>
            <a:xfrm>
              <a:off x="4584700" y="2692400"/>
              <a:ext cx="266700" cy="2794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4686300" y="23876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{5} U {3} = </a:t>
              </a:r>
              <a:r>
                <a:rPr lang="en-US" sz="1600" b="1" dirty="0" smtClean="0">
                  <a:latin typeface="Helvetica"/>
                  <a:cs typeface="Helvetica"/>
                </a:rPr>
                <a:t>{3, </a:t>
              </a:r>
              <a:r>
                <a:rPr lang="en-US" sz="1600" b="1" dirty="0">
                  <a:latin typeface="Helvetica"/>
                  <a:cs typeface="Helvetica"/>
                </a:rPr>
                <a:t>5</a:t>
              </a:r>
              <a:r>
                <a:rPr lang="en-US" sz="1600" b="1" dirty="0" smtClean="0">
                  <a:latin typeface="Helvetica"/>
                  <a:cs typeface="Helvetica"/>
                </a:rPr>
                <a:t>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3340100"/>
            <a:ext cx="2413000" cy="592554"/>
            <a:chOff x="5334000" y="2692400"/>
            <a:chExt cx="2413000" cy="592554"/>
          </a:xfrm>
        </p:grpSpPr>
        <p:sp>
          <p:nvSpPr>
            <p:cNvPr id="40" name="Oval 39"/>
            <p:cNvSpPr/>
            <p:nvPr/>
          </p:nvSpPr>
          <p:spPr>
            <a:xfrm>
              <a:off x="5334000" y="2692400"/>
              <a:ext cx="266700" cy="2794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346700" y="29464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 Light"/>
                  <a:cs typeface="Helvetica Light"/>
                </a:rPr>
                <a:t>{3, 5} U {7} = </a:t>
              </a:r>
              <a:r>
                <a:rPr lang="en-US" sz="1600" b="1" dirty="0" smtClean="0">
                  <a:latin typeface="Helvetica"/>
                  <a:cs typeface="Helvetica"/>
                </a:rPr>
                <a:t>{3, 5, 7}</a:t>
              </a:r>
              <a:endParaRPr lang="en-US" sz="16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1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</a:t>
            </a:r>
            <a:r>
              <a:rPr lang="en-US" dirty="0" err="1" smtClean="0"/>
              <a:t>vs</a:t>
            </a:r>
            <a:r>
              <a:rPr lang="en-US" dirty="0" smtClean="0"/>
              <a:t> Operation-based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equivalent!</a:t>
            </a:r>
          </a:p>
          <a:p>
            <a:pPr lvl="1"/>
            <a:r>
              <a:rPr lang="en-US" dirty="0" smtClean="0"/>
              <a:t>You can use one to emulate the other</a:t>
            </a:r>
          </a:p>
          <a:p>
            <a:pPr lvl="1"/>
            <a:endParaRPr lang="en-US" dirty="0"/>
          </a:p>
          <a:p>
            <a:r>
              <a:rPr lang="en-US" dirty="0" smtClean="0"/>
              <a:t>Operation-base</a:t>
            </a:r>
          </a:p>
          <a:p>
            <a:pPr lvl="1"/>
            <a:r>
              <a:rPr lang="en-US" dirty="0" smtClean="0"/>
              <a:t>More efficient since you can ship only small updates</a:t>
            </a:r>
          </a:p>
          <a:p>
            <a:r>
              <a:rPr lang="en-US" dirty="0" smtClean="0"/>
              <a:t>State-based</a:t>
            </a:r>
          </a:p>
          <a:p>
            <a:pPr lvl="1"/>
            <a:r>
              <a:rPr lang="en-US" dirty="0" smtClean="0"/>
              <a:t>Just requires reliable broadcast; causally-ordered broadcast much more complex!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8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 Examples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0"/>
            <a:ext cx="8850312" cy="3911599"/>
          </a:xfrm>
        </p:spPr>
        <p:txBody>
          <a:bodyPr/>
          <a:lstStyle/>
          <a:p>
            <a:r>
              <a:rPr lang="en-US" dirty="0" smtClean="0"/>
              <a:t>Integer vector (virtual clock):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: increment value at corresponding index by one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: maximum across all values, e.g., m([1, 2, 4], [3, 1, 2]) = [3, 2, 4]</a:t>
            </a:r>
          </a:p>
          <a:p>
            <a:r>
              <a:rPr lang="en-US" dirty="0" smtClean="0"/>
              <a:t>Counter: use an integer vector, with query operation</a:t>
            </a:r>
          </a:p>
          <a:p>
            <a:pPr lvl="1"/>
            <a:r>
              <a:rPr lang="en-US" dirty="0" smtClean="0"/>
              <a:t>q: returns sum of all vector values (1-norm), e.g., q([1, 2, 4]) = 7</a:t>
            </a:r>
          </a:p>
          <a:p>
            <a:r>
              <a:rPr lang="en-US" dirty="0" smtClean="0"/>
              <a:t>Counter that decrements as well:</a:t>
            </a:r>
          </a:p>
          <a:p>
            <a:pPr lvl="1"/>
            <a:r>
              <a:rPr lang="en-US" dirty="0" smtClean="0"/>
              <a:t>Use two integer vectors:</a:t>
            </a:r>
          </a:p>
          <a:p>
            <a:pPr lvl="2"/>
            <a:r>
              <a:rPr lang="en-US" dirty="0" smtClean="0"/>
              <a:t> I updated when incrementing</a:t>
            </a:r>
          </a:p>
          <a:p>
            <a:pPr lvl="2"/>
            <a:r>
              <a:rPr lang="en-US" dirty="0" smtClean="0"/>
              <a:t>D updated when decrementing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: returns difference between 1-norms of I and D</a:t>
            </a:r>
          </a:p>
        </p:txBody>
      </p:sp>
    </p:spTree>
    <p:extLst>
      <p:ext uri="{BB962C8B-B14F-4D97-AF65-F5344CB8AC3E}">
        <p14:creationId xmlns:p14="http://schemas.microsoft.com/office/powerpoint/2010/main" val="368868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 Examples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only set object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: add new element to set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: union between two sets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: return local set   </a:t>
            </a:r>
          </a:p>
          <a:p>
            <a:r>
              <a:rPr lang="en-US" dirty="0" smtClean="0"/>
              <a:t>Add and remove set object</a:t>
            </a:r>
          </a:p>
          <a:p>
            <a:pPr lvl="1"/>
            <a:r>
              <a:rPr lang="en-US" dirty="0" smtClean="0"/>
              <a:t>Two add only sets</a:t>
            </a:r>
          </a:p>
          <a:p>
            <a:pPr lvl="2"/>
            <a:r>
              <a:rPr lang="en-US" dirty="0" smtClean="0"/>
              <a:t>A: when adding an element, add it to A</a:t>
            </a:r>
          </a:p>
          <a:p>
            <a:pPr lvl="2"/>
            <a:r>
              <a:rPr lang="en-US" dirty="0" smtClean="0"/>
              <a:t>R: when removing an element, add it to R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: returns A\R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2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achieve simultaneously</a:t>
            </a:r>
          </a:p>
          <a:p>
            <a:pPr lvl="1"/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Partition tolerance</a:t>
            </a:r>
          </a:p>
          <a:p>
            <a:pPr lvl="1"/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5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 a Solution for CAP?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 "/>
                <a:cs typeface="Helvetica Neue "/>
              </a:rPr>
              <a:t>Availability</a:t>
            </a:r>
            <a:r>
              <a:rPr lang="en-US" dirty="0" smtClean="0"/>
              <a:t>: a </a:t>
            </a:r>
            <a:r>
              <a:rPr lang="en-US" dirty="0"/>
              <a:t>replica is always available for both reads and </a:t>
            </a:r>
            <a:r>
              <a:rPr lang="en-US" dirty="0" smtClean="0"/>
              <a:t>writes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Partition tolerance</a:t>
            </a:r>
            <a:r>
              <a:rPr lang="en-US" dirty="0" smtClean="0"/>
              <a:t>: any </a:t>
            </a:r>
            <a:r>
              <a:rPr lang="en-US" dirty="0"/>
              <a:t>communicating subset of replicas </a:t>
            </a:r>
            <a:r>
              <a:rPr lang="en-US" dirty="0" smtClean="0"/>
              <a:t>of</a:t>
            </a:r>
            <a:endParaRPr lang="en-US" dirty="0"/>
          </a:p>
          <a:p>
            <a:r>
              <a:rPr lang="en-US" dirty="0"/>
              <a:t>eventually </a:t>
            </a:r>
            <a:r>
              <a:rPr lang="en-US" dirty="0" smtClean="0"/>
              <a:t>converges</a:t>
            </a:r>
            <a:endParaRPr lang="en-US" dirty="0"/>
          </a:p>
          <a:p>
            <a:pPr lvl="1"/>
            <a:r>
              <a:rPr lang="en-US" dirty="0" smtClean="0"/>
              <a:t>even </a:t>
            </a:r>
            <a:r>
              <a:rPr lang="en-US" dirty="0"/>
              <a:t>if partitioned from the rest of the network. SEC is weaker </a:t>
            </a:r>
            <a:r>
              <a:rPr lang="en-US" dirty="0" smtClean="0"/>
              <a:t>than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Fault tolerance</a:t>
            </a:r>
            <a:r>
              <a:rPr lang="en-US" dirty="0" smtClean="0"/>
              <a:t>: n-1 nodes can fail!</a:t>
            </a:r>
          </a:p>
          <a:p>
            <a:endParaRPr lang="en-US" dirty="0"/>
          </a:p>
          <a:p>
            <a:r>
              <a:rPr lang="en-US" dirty="0" smtClean="0"/>
              <a:t>Almost a solution: SEC weaker than Strong Consistency, though good enough for many practical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8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1"/>
            <a:ext cx="8850312" cy="3797300"/>
          </a:xfrm>
        </p:spPr>
        <p:txBody>
          <a:bodyPr>
            <a:normAutofit/>
          </a:bodyPr>
          <a:lstStyle/>
          <a:p>
            <a:r>
              <a:rPr lang="en-US" dirty="0" smtClean="0"/>
              <a:t>Serialization, strong consistency</a:t>
            </a:r>
          </a:p>
          <a:p>
            <a:pPr lvl="1"/>
            <a:r>
              <a:rPr lang="en-US" dirty="0" smtClean="0"/>
              <a:t>Easy to use by applications, but don’t scale well due to conflicts</a:t>
            </a:r>
          </a:p>
          <a:p>
            <a:pPr lvl="1"/>
            <a:endParaRPr lang="en-US" dirty="0"/>
          </a:p>
          <a:p>
            <a:r>
              <a:rPr lang="en-US" dirty="0" smtClean="0"/>
              <a:t>Two solutions to dramatically improve performance:</a:t>
            </a:r>
          </a:p>
          <a:p>
            <a:pPr lvl="1"/>
            <a:r>
              <a:rPr lang="en-US" dirty="0" smtClean="0"/>
              <a:t>CRDTs: eliminate coordination by restricting types of supported objects for </a:t>
            </a:r>
            <a:r>
              <a:rPr lang="en-US" b="1" dirty="0" smtClean="0">
                <a:latin typeface="Helvetica Neue"/>
                <a:cs typeface="Helvetica Neue"/>
              </a:rPr>
              <a:t>concurrent updates</a:t>
            </a:r>
          </a:p>
          <a:p>
            <a:pPr lvl="1"/>
            <a:r>
              <a:rPr lang="en-US" dirty="0" smtClean="0"/>
              <a:t>Coordination avoidance: rely on application hints to avoid coordination for </a:t>
            </a:r>
            <a:r>
              <a:rPr lang="en-US" b="1" dirty="0" smtClean="0">
                <a:latin typeface="Helvetica Neue"/>
                <a:cs typeface="Helvetica Neue"/>
              </a:rPr>
              <a:t>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Question: what do these model mean for applications?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8974137" cy="3394075"/>
          </a:xfrm>
        </p:spPr>
        <p:txBody>
          <a:bodyPr/>
          <a:lstStyle/>
          <a:p>
            <a:r>
              <a:rPr lang="en-US" dirty="0" smtClean="0"/>
              <a:t>Replicate data at </a:t>
            </a:r>
            <a:r>
              <a:rPr lang="en-US" dirty="0"/>
              <a:t>many </a:t>
            </a:r>
            <a:r>
              <a:rPr lang="en-US" dirty="0" smtClean="0"/>
              <a:t>nodes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</a:t>
            </a:r>
            <a:r>
              <a:rPr lang="en-US" dirty="0"/>
              <a:t>: local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Fault-tolerance: no data loss unless all replicas fail or become unreachable</a:t>
            </a:r>
          </a:p>
          <a:p>
            <a:pPr lvl="1"/>
            <a:r>
              <a:rPr lang="en-US" dirty="0" smtClean="0"/>
              <a:t>Availability: data still available unless </a:t>
            </a:r>
            <a:r>
              <a:rPr lang="en-US" dirty="0"/>
              <a:t>all replicas fail or become unreachable</a:t>
            </a:r>
            <a:endParaRPr lang="en-US" dirty="0" smtClean="0"/>
          </a:p>
          <a:p>
            <a:pPr lvl="1"/>
            <a:r>
              <a:rPr lang="en-US" dirty="0" smtClean="0"/>
              <a:t>Scalability</a:t>
            </a:r>
            <a:r>
              <a:rPr lang="en-US" dirty="0"/>
              <a:t>: load </a:t>
            </a:r>
            <a:r>
              <a:rPr lang="en-US" dirty="0" smtClean="0"/>
              <a:t>balance across nodes for reads</a:t>
            </a:r>
            <a:endParaRPr lang="en-US" dirty="0"/>
          </a:p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to all replicas</a:t>
            </a:r>
          </a:p>
          <a:p>
            <a:pPr lvl="1"/>
            <a:r>
              <a:rPr lang="en-US" dirty="0" smtClean="0"/>
              <a:t>Consistency: 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expensive!</a:t>
            </a:r>
            <a:endParaRPr lang="en-US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086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935037"/>
          </a:xfrm>
        </p:spPr>
        <p:txBody>
          <a:bodyPr/>
          <a:lstStyle/>
          <a:p>
            <a:r>
              <a:rPr lang="en-US" dirty="0" smtClean="0"/>
              <a:t>Updating replicas may lead to different results </a:t>
            </a:r>
            <a:r>
              <a:rPr lang="en-US" dirty="0" smtClean="0">
                <a:sym typeface="Wingdings"/>
              </a:rPr>
              <a:t>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inconsistent 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60600" y="2933700"/>
            <a:ext cx="5194300" cy="0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3300" y="3517900"/>
            <a:ext cx="5194300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73300" y="4152900"/>
            <a:ext cx="5194300" cy="0"/>
          </a:xfrm>
          <a:prstGeom prst="line">
            <a:avLst/>
          </a:prstGeom>
          <a:ln w="38100" cmpd="sng">
            <a:solidFill>
              <a:srgbClr val="FF8D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46200" y="2705100"/>
            <a:ext cx="482600" cy="469900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46200" y="3302000"/>
            <a:ext cx="482600" cy="469900"/>
          </a:xfrm>
          <a:prstGeom prst="ellipse">
            <a:avLst/>
          </a:prstGeom>
          <a:noFill/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33500" y="3937000"/>
            <a:ext cx="482600" cy="469900"/>
          </a:xfrm>
          <a:prstGeom prst="ellipse">
            <a:avLst/>
          </a:prstGeom>
          <a:noFill/>
          <a:ln w="28575" cmpd="sng">
            <a:solidFill>
              <a:srgbClr val="FF8D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04900" y="2590800"/>
            <a:ext cx="990600" cy="195580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09700" y="2730500"/>
            <a:ext cx="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Helvetica Neue Light"/>
                <a:cs typeface="Helvetica Neue Light"/>
              </a:rPr>
              <a:t>s</a:t>
            </a:r>
            <a:r>
              <a:rPr lang="en-US" i="1" baseline="-25000" dirty="0" smtClean="0">
                <a:solidFill>
                  <a:srgbClr val="0000FF"/>
                </a:solidFill>
                <a:latin typeface="Helvetica Neue Light"/>
                <a:cs typeface="Helvetica Neue Light"/>
              </a:rPr>
              <a:t>1</a:t>
            </a:r>
            <a:endParaRPr lang="en-US" i="1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2400" y="3327400"/>
            <a:ext cx="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  <a:latin typeface="Helvetica Neue Light"/>
                <a:cs typeface="Helvetica Neue Light"/>
              </a:rPr>
              <a:t>s</a:t>
            </a:r>
            <a:r>
              <a:rPr lang="en-US" i="1" baseline="-25000" dirty="0">
                <a:solidFill>
                  <a:schemeClr val="accent4">
                    <a:lumMod val="50000"/>
                  </a:schemeClr>
                </a:solidFill>
                <a:latin typeface="Helvetica Neue Light"/>
                <a:cs typeface="Helvetica Neue Light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2400" y="3962400"/>
            <a:ext cx="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</a:t>
            </a:r>
            <a:r>
              <a:rPr lang="en-US" i="1" baseline="-25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3</a:t>
            </a:r>
            <a:endParaRPr lang="en-US" i="1" baseline="-25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14600" y="27813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14600" y="33782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14600" y="40132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5075" y="275272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5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334645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5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9878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5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2700" y="40132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2700" y="399097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3365500" y="27559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9150" y="27305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3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27600" y="40132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7600" y="399097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3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648200" y="27686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1850" y="27432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33" name="Oval 32"/>
          <p:cNvSpPr/>
          <p:nvPr/>
        </p:nvSpPr>
        <p:spPr>
          <a:xfrm>
            <a:off x="4584700" y="33655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84700" y="333375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5334000" y="33655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333375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8" name="Straight Arrow Connector 37"/>
          <p:cNvCxnSpPr>
            <a:stCxn id="27" idx="5"/>
            <a:endCxn id="29" idx="1"/>
          </p:cNvCxnSpPr>
          <p:nvPr/>
        </p:nvCxnSpPr>
        <p:spPr>
          <a:xfrm>
            <a:off x="3593143" y="2994383"/>
            <a:ext cx="1373514" cy="10597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5"/>
            <a:endCxn id="34" idx="1"/>
          </p:cNvCxnSpPr>
          <p:nvPr/>
        </p:nvCxnSpPr>
        <p:spPr>
          <a:xfrm>
            <a:off x="3593143" y="2994383"/>
            <a:ext cx="991557" cy="49325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7"/>
            <a:endCxn id="35" idx="2"/>
          </p:cNvCxnSpPr>
          <p:nvPr/>
        </p:nvCxnSpPr>
        <p:spPr>
          <a:xfrm flipV="1">
            <a:off x="4050343" y="3505200"/>
            <a:ext cx="1283657" cy="548917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7"/>
            <a:endCxn id="31" idx="3"/>
          </p:cNvCxnSpPr>
          <p:nvPr/>
        </p:nvCxnSpPr>
        <p:spPr>
          <a:xfrm flipV="1">
            <a:off x="4050343" y="3007083"/>
            <a:ext cx="636914" cy="10470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481945" y="2616200"/>
            <a:ext cx="1258455" cy="1804259"/>
          </a:xfrm>
          <a:custGeom>
            <a:avLst/>
            <a:gdLst>
              <a:gd name="connsiteX0" fmla="*/ 242455 w 1297125"/>
              <a:gd name="connsiteY0" fmla="*/ 178 h 1880637"/>
              <a:gd name="connsiteX1" fmla="*/ 623455 w 1297125"/>
              <a:gd name="connsiteY1" fmla="*/ 152578 h 1880637"/>
              <a:gd name="connsiteX2" fmla="*/ 1106055 w 1297125"/>
              <a:gd name="connsiteY2" fmla="*/ 660578 h 1880637"/>
              <a:gd name="connsiteX3" fmla="*/ 1296555 w 1297125"/>
              <a:gd name="connsiteY3" fmla="*/ 1079678 h 1880637"/>
              <a:gd name="connsiteX4" fmla="*/ 1055255 w 1297125"/>
              <a:gd name="connsiteY4" fmla="*/ 1511478 h 1880637"/>
              <a:gd name="connsiteX5" fmla="*/ 623455 w 1297125"/>
              <a:gd name="connsiteY5" fmla="*/ 1867078 h 1880637"/>
              <a:gd name="connsiteX6" fmla="*/ 305955 w 1297125"/>
              <a:gd name="connsiteY6" fmla="*/ 1778178 h 1880637"/>
              <a:gd name="connsiteX7" fmla="*/ 293255 w 1297125"/>
              <a:gd name="connsiteY7" fmla="*/ 1511478 h 1880637"/>
              <a:gd name="connsiteX8" fmla="*/ 598055 w 1297125"/>
              <a:gd name="connsiteY8" fmla="*/ 1105078 h 1880637"/>
              <a:gd name="connsiteX9" fmla="*/ 648855 w 1297125"/>
              <a:gd name="connsiteY9" fmla="*/ 876478 h 1880637"/>
              <a:gd name="connsiteX10" fmla="*/ 458355 w 1297125"/>
              <a:gd name="connsiteY10" fmla="*/ 711378 h 1880637"/>
              <a:gd name="connsiteX11" fmla="*/ 153555 w 1297125"/>
              <a:gd name="connsiteY11" fmla="*/ 533578 h 1880637"/>
              <a:gd name="connsiteX12" fmla="*/ 39255 w 1297125"/>
              <a:gd name="connsiteY12" fmla="*/ 343078 h 1880637"/>
              <a:gd name="connsiteX13" fmla="*/ 13855 w 1297125"/>
              <a:gd name="connsiteY13" fmla="*/ 127178 h 1880637"/>
              <a:gd name="connsiteX14" fmla="*/ 242455 w 1297125"/>
              <a:gd name="connsiteY14" fmla="*/ 178 h 188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125" h="1880637">
                <a:moveTo>
                  <a:pt x="242455" y="178"/>
                </a:moveTo>
                <a:cubicBezTo>
                  <a:pt x="344055" y="4411"/>
                  <a:pt x="479522" y="42511"/>
                  <a:pt x="623455" y="152578"/>
                </a:cubicBezTo>
                <a:cubicBezTo>
                  <a:pt x="767388" y="262645"/>
                  <a:pt x="993872" y="506061"/>
                  <a:pt x="1106055" y="660578"/>
                </a:cubicBezTo>
                <a:cubicBezTo>
                  <a:pt x="1218238" y="815095"/>
                  <a:pt x="1305022" y="937861"/>
                  <a:pt x="1296555" y="1079678"/>
                </a:cubicBezTo>
                <a:cubicBezTo>
                  <a:pt x="1288088" y="1221495"/>
                  <a:pt x="1167438" y="1380245"/>
                  <a:pt x="1055255" y="1511478"/>
                </a:cubicBezTo>
                <a:cubicBezTo>
                  <a:pt x="943072" y="1642711"/>
                  <a:pt x="748338" y="1822628"/>
                  <a:pt x="623455" y="1867078"/>
                </a:cubicBezTo>
                <a:cubicBezTo>
                  <a:pt x="498572" y="1911528"/>
                  <a:pt x="360988" y="1837445"/>
                  <a:pt x="305955" y="1778178"/>
                </a:cubicBezTo>
                <a:cubicBezTo>
                  <a:pt x="250922" y="1718911"/>
                  <a:pt x="244572" y="1623661"/>
                  <a:pt x="293255" y="1511478"/>
                </a:cubicBezTo>
                <a:cubicBezTo>
                  <a:pt x="341938" y="1399295"/>
                  <a:pt x="538788" y="1210911"/>
                  <a:pt x="598055" y="1105078"/>
                </a:cubicBezTo>
                <a:cubicBezTo>
                  <a:pt x="657322" y="999245"/>
                  <a:pt x="672138" y="942095"/>
                  <a:pt x="648855" y="876478"/>
                </a:cubicBezTo>
                <a:cubicBezTo>
                  <a:pt x="625572" y="810861"/>
                  <a:pt x="540905" y="768528"/>
                  <a:pt x="458355" y="711378"/>
                </a:cubicBezTo>
                <a:cubicBezTo>
                  <a:pt x="375805" y="654228"/>
                  <a:pt x="223405" y="594961"/>
                  <a:pt x="153555" y="533578"/>
                </a:cubicBezTo>
                <a:cubicBezTo>
                  <a:pt x="83705" y="472195"/>
                  <a:pt x="62538" y="410811"/>
                  <a:pt x="39255" y="343078"/>
                </a:cubicBezTo>
                <a:cubicBezTo>
                  <a:pt x="15972" y="275345"/>
                  <a:pt x="-20012" y="186445"/>
                  <a:pt x="13855" y="127178"/>
                </a:cubicBezTo>
                <a:cubicBezTo>
                  <a:pt x="47722" y="67911"/>
                  <a:pt x="140855" y="-4055"/>
                  <a:pt x="242455" y="178"/>
                </a:cubicBezTo>
                <a:close/>
              </a:path>
            </a:pathLst>
          </a:custGeom>
          <a:noFill/>
          <a:ln w="28575" cmpd="sng">
            <a:solidFill>
              <a:srgbClr val="26262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314700" y="2565400"/>
            <a:ext cx="927100" cy="1752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1277937"/>
          </a:xfrm>
        </p:spPr>
        <p:txBody>
          <a:bodyPr/>
          <a:lstStyle/>
          <a:p>
            <a:r>
              <a:rPr lang="en-US" dirty="0"/>
              <a:t>All replicas execute </a:t>
            </a:r>
            <a:r>
              <a:rPr lang="en-US" dirty="0" smtClean="0"/>
              <a:t>updates in </a:t>
            </a:r>
            <a:r>
              <a:rPr lang="en-US" dirty="0"/>
              <a:t>same total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eterministic updates: </a:t>
            </a:r>
            <a:r>
              <a:rPr lang="en-US" dirty="0" smtClean="0">
                <a:solidFill>
                  <a:srgbClr val="FF6600"/>
                </a:solidFill>
              </a:rPr>
              <a:t>same update on same objects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 same result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60600" y="2857500"/>
            <a:ext cx="5194300" cy="0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73300" y="3441700"/>
            <a:ext cx="5194300" cy="0"/>
          </a:xfrm>
          <a:prstGeom prst="line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3300" y="4076700"/>
            <a:ext cx="5194300" cy="0"/>
          </a:xfrm>
          <a:prstGeom prst="line">
            <a:avLst/>
          </a:prstGeom>
          <a:ln w="38100" cmpd="sng">
            <a:solidFill>
              <a:srgbClr val="FF8D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46200" y="2628900"/>
            <a:ext cx="482600" cy="469900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6200" y="3225800"/>
            <a:ext cx="482600" cy="469900"/>
          </a:xfrm>
          <a:prstGeom prst="ellipse">
            <a:avLst/>
          </a:prstGeom>
          <a:noFill/>
          <a:ln w="28575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33500" y="3860800"/>
            <a:ext cx="482600" cy="469900"/>
          </a:xfrm>
          <a:prstGeom prst="ellipse">
            <a:avLst/>
          </a:prstGeom>
          <a:noFill/>
          <a:ln w="28575" cmpd="sng">
            <a:solidFill>
              <a:srgbClr val="FF8D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4900" y="2514600"/>
            <a:ext cx="990600" cy="195580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9700" y="2654300"/>
            <a:ext cx="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Helvetica Neue Light"/>
                <a:cs typeface="Helvetica Neue Light"/>
              </a:rPr>
              <a:t>s</a:t>
            </a:r>
            <a:r>
              <a:rPr lang="en-US" i="1" baseline="-25000" dirty="0" smtClean="0">
                <a:solidFill>
                  <a:srgbClr val="0000FF"/>
                </a:solidFill>
                <a:latin typeface="Helvetica Neue Light"/>
                <a:cs typeface="Helvetica Neue Light"/>
              </a:rPr>
              <a:t>1</a:t>
            </a:r>
            <a:endParaRPr lang="en-US" i="1" baseline="-25000" dirty="0">
              <a:solidFill>
                <a:srgbClr val="0000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2400" y="3251200"/>
            <a:ext cx="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  <a:latin typeface="Helvetica Neue Light"/>
                <a:cs typeface="Helvetica Neue Light"/>
              </a:rPr>
              <a:t>s</a:t>
            </a:r>
            <a:r>
              <a:rPr lang="en-US" i="1" baseline="-25000" dirty="0">
                <a:solidFill>
                  <a:schemeClr val="accent4">
                    <a:lumMod val="50000"/>
                  </a:schemeClr>
                </a:solidFill>
                <a:latin typeface="Helvetica Neue Light"/>
                <a:cs typeface="Helvetica Neue Ligh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2400" y="3886200"/>
            <a:ext cx="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</a:t>
            </a:r>
            <a:r>
              <a:rPr lang="en-US" i="1" baseline="-25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3</a:t>
            </a:r>
            <a:endParaRPr lang="en-US" i="1" baseline="-25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4600" y="27051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33020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14600" y="39370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5075" y="267652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5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327025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5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9116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5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22700" y="3937000"/>
            <a:ext cx="266700" cy="279400"/>
          </a:xfrm>
          <a:prstGeom prst="ellipse">
            <a:avLst/>
          </a:prstGeom>
          <a:solidFill>
            <a:srgbClr val="FFFFFF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2700" y="391477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22" name="Oval 21"/>
          <p:cNvSpPr/>
          <p:nvPr/>
        </p:nvSpPr>
        <p:spPr>
          <a:xfrm>
            <a:off x="3365500" y="2679700"/>
            <a:ext cx="266700" cy="279400"/>
          </a:xfrm>
          <a:prstGeom prst="ellipse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2325" y="26543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Helvetica Neue"/>
                <a:cs typeface="Helvetica Neue"/>
              </a:rPr>
              <a:t>3</a:t>
            </a:r>
            <a:endParaRPr lang="en-US" sz="1400" dirty="0">
              <a:solidFill>
                <a:srgbClr val="0000FF"/>
              </a:solidFill>
              <a:latin typeface="Helvetica Neue"/>
              <a:cs typeface="Helvetica Neue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06900" y="39370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6900" y="391477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3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48200" y="26924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1850" y="26670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4584700" y="32893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84700" y="325755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334000" y="3289300"/>
            <a:ext cx="266700" cy="279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325755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2" idx="5"/>
            <a:endCxn id="24" idx="1"/>
          </p:cNvCxnSpPr>
          <p:nvPr/>
        </p:nvCxnSpPr>
        <p:spPr>
          <a:xfrm>
            <a:off x="3593143" y="2918183"/>
            <a:ext cx="852814" cy="10597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  <a:endCxn id="29" idx="1"/>
          </p:cNvCxnSpPr>
          <p:nvPr/>
        </p:nvCxnSpPr>
        <p:spPr>
          <a:xfrm>
            <a:off x="3593143" y="2918183"/>
            <a:ext cx="991557" cy="49325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7"/>
            <a:endCxn id="30" idx="2"/>
          </p:cNvCxnSpPr>
          <p:nvPr/>
        </p:nvCxnSpPr>
        <p:spPr>
          <a:xfrm flipV="1">
            <a:off x="4050343" y="3429000"/>
            <a:ext cx="1283657" cy="548917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7"/>
            <a:endCxn id="26" idx="3"/>
          </p:cNvCxnSpPr>
          <p:nvPr/>
        </p:nvCxnSpPr>
        <p:spPr>
          <a:xfrm flipV="1">
            <a:off x="4050343" y="2930883"/>
            <a:ext cx="636914" cy="104703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279900" y="2705100"/>
            <a:ext cx="266700" cy="279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0375" y="2676525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4902200" y="3924300"/>
            <a:ext cx="266700" cy="279400"/>
          </a:xfrm>
          <a:prstGeom prst="ellipse">
            <a:avLst/>
          </a:prstGeom>
          <a:solidFill>
            <a:srgbClr val="FF8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2200" y="3898900"/>
            <a:ext cx="28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3530600" y="2527261"/>
            <a:ext cx="876300" cy="177839"/>
          </a:xfrm>
          <a:custGeom>
            <a:avLst/>
            <a:gdLst>
              <a:gd name="connsiteX0" fmla="*/ 0 w 876300"/>
              <a:gd name="connsiteY0" fmla="*/ 165139 h 177839"/>
              <a:gd name="connsiteX1" fmla="*/ 482600 w 876300"/>
              <a:gd name="connsiteY1" fmla="*/ 39 h 177839"/>
              <a:gd name="connsiteX2" fmla="*/ 876300 w 876300"/>
              <a:gd name="connsiteY2" fmla="*/ 177839 h 17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177839">
                <a:moveTo>
                  <a:pt x="0" y="165139"/>
                </a:moveTo>
                <a:cubicBezTo>
                  <a:pt x="168275" y="81530"/>
                  <a:pt x="336550" y="-2078"/>
                  <a:pt x="482600" y="39"/>
                </a:cubicBezTo>
                <a:cubicBezTo>
                  <a:pt x="628650" y="2156"/>
                  <a:pt x="876300" y="177839"/>
                  <a:pt x="876300" y="177839"/>
                </a:cubicBezTo>
              </a:path>
            </a:pathLst>
          </a:cu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3962400" y="4203700"/>
            <a:ext cx="1079500" cy="177800"/>
          </a:xfrm>
          <a:custGeom>
            <a:avLst/>
            <a:gdLst>
              <a:gd name="connsiteX0" fmla="*/ 0 w 876300"/>
              <a:gd name="connsiteY0" fmla="*/ 165139 h 177839"/>
              <a:gd name="connsiteX1" fmla="*/ 482600 w 876300"/>
              <a:gd name="connsiteY1" fmla="*/ 39 h 177839"/>
              <a:gd name="connsiteX2" fmla="*/ 876300 w 876300"/>
              <a:gd name="connsiteY2" fmla="*/ 177839 h 17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177839">
                <a:moveTo>
                  <a:pt x="0" y="165139"/>
                </a:moveTo>
                <a:cubicBezTo>
                  <a:pt x="168275" y="81530"/>
                  <a:pt x="336550" y="-2078"/>
                  <a:pt x="482600" y="39"/>
                </a:cubicBezTo>
                <a:cubicBezTo>
                  <a:pt x="628650" y="2156"/>
                  <a:pt x="876300" y="177839"/>
                  <a:pt x="876300" y="177839"/>
                </a:cubicBezTo>
              </a:path>
            </a:pathLst>
          </a:cu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00400" y="4330700"/>
            <a:ext cx="123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coordinate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564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094037"/>
          </a:xfrm>
        </p:spPr>
        <p:txBody>
          <a:bodyPr/>
          <a:lstStyle/>
          <a:p>
            <a:r>
              <a:rPr lang="en-US" dirty="0"/>
              <a:t>All replicas execute </a:t>
            </a:r>
            <a:r>
              <a:rPr lang="en-US" dirty="0" smtClean="0"/>
              <a:t>updates in </a:t>
            </a:r>
            <a:r>
              <a:rPr lang="en-US" dirty="0"/>
              <a:t>same total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eterministic updates: </a:t>
            </a:r>
            <a:r>
              <a:rPr lang="en-US" dirty="0" smtClean="0">
                <a:solidFill>
                  <a:srgbClr val="FF6600"/>
                </a:solidFill>
              </a:rPr>
              <a:t>same update on same objects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 same result</a:t>
            </a:r>
            <a:endParaRPr lang="en-US" dirty="0">
              <a:solidFill>
                <a:srgbClr val="FF6600"/>
              </a:solidFill>
              <a:sym typeface="Wingdings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Requires coordination and consensus to decide on total order of operations</a:t>
            </a:r>
          </a:p>
          <a:p>
            <a:pPr lvl="1"/>
            <a:r>
              <a:rPr lang="en-US" dirty="0" smtClean="0">
                <a:sym typeface="Wingdings"/>
              </a:rPr>
              <a:t>N-way agreement, basically serialize updates  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  <a:sym typeface="Wingdings"/>
              </a:rPr>
              <a:t>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163598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41400"/>
            <a:ext cx="8850312" cy="4013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no </a:t>
            </a:r>
            <a:r>
              <a:rPr lang="en-US" dirty="0"/>
              <a:t>new updates are made to </a:t>
            </a:r>
            <a:r>
              <a:rPr lang="en-US" dirty="0" smtClean="0"/>
              <a:t>an object all replicas will eventually converge to the same value</a:t>
            </a:r>
          </a:p>
          <a:p>
            <a:pPr lvl="4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Update </a:t>
            </a:r>
            <a:r>
              <a:rPr lang="en-US" dirty="0"/>
              <a:t>local </a:t>
            </a:r>
            <a:r>
              <a:rPr lang="en-US" dirty="0" smtClean="0"/>
              <a:t>and propagate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consensus in the background </a:t>
            </a:r>
            <a:r>
              <a:rPr lang="en-US" dirty="0" smtClean="0">
                <a:sym typeface="Wingdings"/>
              </a:rPr>
              <a:t> scale well for both reads and writes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Expose intermediate state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Assume, eventual</a:t>
            </a:r>
            <a:r>
              <a:rPr lang="en-US" dirty="0"/>
              <a:t>, reliable </a:t>
            </a:r>
            <a:r>
              <a:rPr lang="en-US" dirty="0" smtClean="0"/>
              <a:t>delivery</a:t>
            </a:r>
          </a:p>
          <a:p>
            <a:pPr lvl="3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On </a:t>
            </a:r>
            <a:r>
              <a:rPr lang="en-US" dirty="0" smtClean="0"/>
              <a:t>conflict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Arbitrate</a:t>
            </a:r>
            <a:r>
              <a:rPr lang="en-US" dirty="0"/>
              <a:t> </a:t>
            </a:r>
            <a:r>
              <a:rPr lang="en-US" dirty="0" smtClean="0"/>
              <a:t>&amp; Rollback</a:t>
            </a:r>
          </a:p>
        </p:txBody>
      </p:sp>
    </p:spTree>
    <p:extLst>
      <p:ext uri="{BB962C8B-B14F-4D97-AF65-F5344CB8AC3E}">
        <p14:creationId xmlns:p14="http://schemas.microsoft.com/office/powerpoint/2010/main" val="265757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41400"/>
            <a:ext cx="8850312" cy="4013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no </a:t>
            </a:r>
            <a:r>
              <a:rPr lang="en-US" dirty="0"/>
              <a:t>new updates are made to </a:t>
            </a:r>
            <a:r>
              <a:rPr lang="en-US" dirty="0" smtClean="0"/>
              <a:t>an object all replicas will eventually converge to the same value</a:t>
            </a:r>
          </a:p>
          <a:p>
            <a:pPr lvl="4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Move consensus to background 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However: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</a:t>
            </a:r>
            <a:r>
              <a:rPr lang="en-US" dirty="0" smtClean="0"/>
              <a:t>igh complexity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</a:t>
            </a:r>
            <a:r>
              <a:rPr lang="en-US" dirty="0" smtClean="0"/>
              <a:t>nclear semantics if application reads data and then we have a rollback!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6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eventual consistency but with deterministic outcomes of concurrent updates</a:t>
            </a:r>
          </a:p>
          <a:p>
            <a:pPr lvl="1"/>
            <a:r>
              <a:rPr lang="en-US" dirty="0" smtClean="0"/>
              <a:t>No need for background consensus</a:t>
            </a:r>
          </a:p>
          <a:p>
            <a:pPr lvl="1"/>
            <a:r>
              <a:rPr lang="en-US" dirty="0" smtClean="0"/>
              <a:t>No need to rollback</a:t>
            </a:r>
          </a:p>
          <a:p>
            <a:pPr lvl="1"/>
            <a:r>
              <a:rPr lang="en-US" dirty="0" smtClean="0"/>
              <a:t>Available, fault-tolerant, scalable</a:t>
            </a:r>
            <a:endParaRPr lang="en-US" dirty="0" smtClean="0">
              <a:solidFill>
                <a:srgbClr val="FF6600"/>
              </a:solidFill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But not general; works only for a subset of updates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32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45571</TotalTime>
  <Words>1679</Words>
  <Application>Microsoft Macintosh PowerPoint</Application>
  <PresentationFormat>On-screen Show (16:9)</PresentationFormat>
  <Paragraphs>250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DB_deck_16x9_example</vt:lpstr>
      <vt:lpstr>Excel.Chart.8</vt:lpstr>
      <vt:lpstr>CRDTs and  Coordination Avoidance (Lecture 16, cs262a) </vt:lpstr>
      <vt:lpstr>Today’s Papers</vt:lpstr>
      <vt:lpstr>Replicated Data</vt:lpstr>
      <vt:lpstr>Conflicts</vt:lpstr>
      <vt:lpstr>Strong Consistency</vt:lpstr>
      <vt:lpstr>Strong Consistency</vt:lpstr>
      <vt:lpstr>Eventual Consistency</vt:lpstr>
      <vt:lpstr>Eventual Consistency</vt:lpstr>
      <vt:lpstr>Strong Eventual Consistency</vt:lpstr>
      <vt:lpstr>State-based Replication</vt:lpstr>
      <vt:lpstr>State-based Replication</vt:lpstr>
      <vt:lpstr>Semi-lattice</vt:lpstr>
      <vt:lpstr>Example</vt:lpstr>
      <vt:lpstr>Example</vt:lpstr>
      <vt:lpstr>Monotonic Semi-lattice Object</vt:lpstr>
      <vt:lpstr> Convergent Replicated Data Type (CvRDT)</vt:lpstr>
      <vt:lpstr>Why does it work?</vt:lpstr>
      <vt:lpstr>Numerical Example: Union Set</vt:lpstr>
      <vt:lpstr>Operation-based Replication</vt:lpstr>
      <vt:lpstr>Operation-based Replication</vt:lpstr>
      <vt:lpstr>Commutativity Property </vt:lpstr>
      <vt:lpstr>Commutative Replicated Data Type (CmRDT)</vt:lpstr>
      <vt:lpstr>Numerical Example: Union Set</vt:lpstr>
      <vt:lpstr>State-based vs Operation-based Replication</vt:lpstr>
      <vt:lpstr>CRDT Examples (cont’d)</vt:lpstr>
      <vt:lpstr>CRDT Examples (cont’d)</vt:lpstr>
      <vt:lpstr>CAP Theorem</vt:lpstr>
      <vt:lpstr>SEC a Solution for CAP?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1998</cp:revision>
  <cp:lastPrinted>2016-09-26T22:07:19Z</cp:lastPrinted>
  <dcterms:created xsi:type="dcterms:W3CDTF">2015-02-13T19:56:21Z</dcterms:created>
  <dcterms:modified xsi:type="dcterms:W3CDTF">2016-10-31T23:51:23Z</dcterms:modified>
</cp:coreProperties>
</file>