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notesSlides/notesSlide17.xml" ContentType="application/vnd.openxmlformats-officedocument.presentationml.notesSlide+xml"/>
  <Override PartName="/ppt/embeddings/oleObject11.bin" ContentType="application/vnd.openxmlformats-officedocument.oleObject"/>
  <Override PartName="/ppt/notesSlides/notesSlide18.xml" ContentType="application/vnd.openxmlformats-officedocument.presentationml.notesSlide+xml"/>
  <Override PartName="/ppt/embeddings/oleObject12.bin" ContentType="application/vnd.openxmlformats-officedocument.oleObject"/>
  <Override PartName="/ppt/notesSlides/notesSlide19.xml" ContentType="application/vnd.openxmlformats-officedocument.presentationml.notesSlide+xml"/>
  <Override PartName="/ppt/embeddings/oleObject13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4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1106" r:id="rId3"/>
    <p:sldId id="1119" r:id="rId4"/>
    <p:sldId id="1120" r:id="rId5"/>
    <p:sldId id="1121" r:id="rId6"/>
    <p:sldId id="1122" r:id="rId7"/>
    <p:sldId id="1123" r:id="rId8"/>
    <p:sldId id="1124" r:id="rId9"/>
    <p:sldId id="1125" r:id="rId10"/>
    <p:sldId id="1126" r:id="rId11"/>
    <p:sldId id="1127" r:id="rId12"/>
    <p:sldId id="1128" r:id="rId13"/>
    <p:sldId id="1129" r:id="rId14"/>
    <p:sldId id="1130" r:id="rId15"/>
    <p:sldId id="1131" r:id="rId16"/>
    <p:sldId id="1132" r:id="rId17"/>
    <p:sldId id="1133" r:id="rId18"/>
    <p:sldId id="1134" r:id="rId19"/>
    <p:sldId id="1135" r:id="rId20"/>
    <p:sldId id="1136" r:id="rId21"/>
    <p:sldId id="1137" r:id="rId22"/>
    <p:sldId id="1138" r:id="rId23"/>
    <p:sldId id="1139" r:id="rId24"/>
    <p:sldId id="1140" r:id="rId25"/>
    <p:sldId id="1141" r:id="rId26"/>
    <p:sldId id="1142" r:id="rId27"/>
    <p:sldId id="1143" r:id="rId28"/>
    <p:sldId id="1146" r:id="rId29"/>
    <p:sldId id="1043" r:id="rId30"/>
    <p:sldId id="1044" r:id="rId31"/>
    <p:sldId id="1045" r:id="rId32"/>
    <p:sldId id="1086" r:id="rId33"/>
    <p:sldId id="1046" r:id="rId34"/>
    <p:sldId id="1047" r:id="rId35"/>
    <p:sldId id="1048" r:id="rId36"/>
    <p:sldId id="1049" r:id="rId37"/>
    <p:sldId id="1050" r:id="rId38"/>
    <p:sldId id="1051" r:id="rId39"/>
    <p:sldId id="1052" r:id="rId40"/>
    <p:sldId id="1053" r:id="rId41"/>
    <p:sldId id="1054" r:id="rId42"/>
    <p:sldId id="1055" r:id="rId43"/>
    <p:sldId id="1056" r:id="rId44"/>
    <p:sldId id="1057" r:id="rId45"/>
    <p:sldId id="1058" r:id="rId46"/>
    <p:sldId id="1059" r:id="rId47"/>
    <p:sldId id="1060" r:id="rId48"/>
    <p:sldId id="1061" r:id="rId49"/>
    <p:sldId id="1062" r:id="rId50"/>
    <p:sldId id="1063" r:id="rId51"/>
    <p:sldId id="1064" r:id="rId52"/>
    <p:sldId id="1065" r:id="rId53"/>
    <p:sldId id="1066" r:id="rId54"/>
    <p:sldId id="1067" r:id="rId55"/>
    <p:sldId id="1087" r:id="rId56"/>
    <p:sldId id="1088" r:id="rId57"/>
    <p:sldId id="1089" r:id="rId58"/>
    <p:sldId id="1145" r:id="rId59"/>
    <p:sldId id="1091" r:id="rId60"/>
    <p:sldId id="1092" r:id="rId61"/>
    <p:sldId id="1108" r:id="rId62"/>
    <p:sldId id="1109" r:id="rId63"/>
    <p:sldId id="1110" r:id="rId64"/>
    <p:sldId id="1112" r:id="rId65"/>
    <p:sldId id="1114" r:id="rId66"/>
    <p:sldId id="1115" r:id="rId67"/>
    <p:sldId id="1116" r:id="rId68"/>
    <p:sldId id="1144" r:id="rId6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AC784A"/>
    <a:srgbClr val="996633"/>
    <a:srgbClr val="FFFFAA"/>
    <a:srgbClr val="2A40E2"/>
    <a:srgbClr val="233AE1"/>
    <a:srgbClr val="FECF59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1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4" Type="http://schemas.openxmlformats.org/officeDocument/2006/relationships/slide" Target="slides/slide53.xml"/><Relationship Id="rId1" Type="http://schemas.openxmlformats.org/officeDocument/2006/relationships/slide" Target="slides/slide30.xml"/><Relationship Id="rId2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15" tIns="46997" rIns="92315" bIns="46997">
            <a:spAutoFit/>
          </a:bodyPr>
          <a:lstStyle/>
          <a:p>
            <a:pPr algn="ctr" defTabSz="917575" eaLnBrk="0" hangingPunct="0">
              <a:lnSpc>
                <a:spcPct val="90000"/>
              </a:lnSpc>
            </a:pPr>
            <a:r>
              <a:rPr lang="en-US" sz="1300" b="0"/>
              <a:t>Page </a:t>
            </a:r>
            <a:fld id="{EAFA170B-EF62-3546-ACA9-C4B855E0C6D9}" type="slidenum">
              <a:rPr lang="en-US" sz="1300" b="0"/>
              <a:pPr algn="ctr" defTabSz="917575" eaLnBrk="0" hangingPunct="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1341304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15" tIns="46997" rIns="92315" bIns="46997">
            <a:spAutoFit/>
          </a:bodyPr>
          <a:lstStyle/>
          <a:p>
            <a:pPr algn="ctr" defTabSz="917575" eaLnBrk="0" hangingPunct="0">
              <a:lnSpc>
                <a:spcPct val="90000"/>
              </a:lnSpc>
            </a:pPr>
            <a:r>
              <a:rPr lang="en-US" sz="1300" b="0"/>
              <a:t>Page </a:t>
            </a:r>
            <a:fld id="{FC4BEC95-52E5-5D4D-8C70-3CDC77A5C401}" type="slidenum">
              <a:rPr lang="en-US" sz="1300" b="0"/>
              <a:pPr algn="ctr" defTabSz="917575" eaLnBrk="0" hangingPunct="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292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7A753CA-B6B8-8843-A720-D2BA926F8041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FBB1ED9-DD3A-9741-9865-3532D640CC1F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C1867427-3245-DE46-A8C2-E6A20D936799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3CDE11C-41B4-1C4C-B03D-CE13D9FF751A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D7BE420-C9F1-3D4B-B4B0-1555542C1BAC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7C37931-E420-E546-9C46-53227BCCF2E0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A8CE48A-B174-1A43-A686-E993A40FDB8B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D1747B1-4962-9F45-8E2C-7E07DAB80805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F6CFD1A-8870-CB4F-9B95-9F0E0EA56F91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432204D-27A8-9E44-964D-97BEF333D2E2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CAAE4CB-5323-DA4B-96C0-C306EEAB7B71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9DE31B8-BEBD-4C4D-98E9-B6E2D9A5D788}" type="slidenum">
              <a:rPr lang="en-US"/>
              <a:pPr eaLnBrk="1" hangingPunct="1"/>
              <a:t>49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D6C21D6D-E1F8-1D48-AD49-53117E91EBF1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CD71B95-453C-DF4D-B784-DDC48423527C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5A95DB0-34F9-1949-B10D-6F67AF563A28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3A49B55-7CB6-BB41-B8A3-625DB70EF656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EC8D5C1-2D81-CD4E-8F32-378DD239EB89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9188" cy="27432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3450"/>
            <a:ext cx="7045325" cy="3292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422A4CF7-4852-4D4B-AD0B-075FC8531E84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F125373-ED13-6846-B1EC-E48E88197105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DE56CE09-BC82-6D46-8A38-2DC1A24BD062}" type="slidenum">
              <a:rPr lang="en-US"/>
              <a:pPr eaLnBrk="1" hangingPunct="1"/>
              <a:t>59</a:t>
            </a:fld>
            <a:endParaRPr lang="en-US"/>
          </a:p>
        </p:txBody>
      </p:sp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F773C4F-8724-8143-AFF7-83A81DC4B7FA}" type="slidenum">
              <a:rPr lang="en-US"/>
              <a:pPr eaLnBrk="1" hangingPunct="1"/>
              <a:t>60</a:t>
            </a:fld>
            <a:endParaRPr lang="en-US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4F23D1F-BE2A-2D46-B6FD-7260FD284410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9FC3D8F-1A93-D84C-B272-370CF86A38E1}" type="slidenum">
              <a:rPr lang="en-US"/>
              <a:pPr eaLnBrk="1" hangingPunct="1"/>
              <a:t>61</a:t>
            </a:fld>
            <a:endParaRPr lang="en-US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BE3D389-B61C-1A4C-B5EE-A201D36917D4}" type="slidenum">
              <a:rPr lang="en-US"/>
              <a:pPr eaLnBrk="1" hangingPunct="1"/>
              <a:t>62</a:t>
            </a:fld>
            <a:endParaRPr lang="en-US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73840FF-1904-7A4D-A633-B5DE863012D2}" type="slidenum">
              <a:rPr lang="en-US"/>
              <a:pPr eaLnBrk="1" hangingPunct="1"/>
              <a:t>63</a:t>
            </a:fld>
            <a:endParaRPr lang="en-US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E9BBD90-A650-754F-BEA0-476BE1DBBF79}" type="slidenum">
              <a:rPr lang="en-US"/>
              <a:pPr eaLnBrk="1" hangingPunct="1"/>
              <a:t>64</a:t>
            </a:fld>
            <a:endParaRPr lang="en-US"/>
          </a:p>
        </p:txBody>
      </p:sp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CF8F7ED-C05C-7248-BDE9-32BAA6A66C8A}" type="slidenum">
              <a:rPr lang="en-US"/>
              <a:pPr eaLnBrk="1" hangingPunct="1"/>
              <a:t>65</a:t>
            </a:fld>
            <a:endParaRPr lang="en-US"/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CBBF16E-26EA-6A46-AE50-D2746708ECB5}" type="slidenum">
              <a:rPr lang="en-US"/>
              <a:pPr eaLnBrk="1" hangingPunct="1"/>
              <a:t>66</a:t>
            </a:fld>
            <a:endParaRPr lang="en-US"/>
          </a:p>
        </p:txBody>
      </p:sp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EC42CFE-265B-8145-9BFC-FFEE3503BBAE}" type="slidenum">
              <a:rPr lang="en-US"/>
              <a:pPr eaLnBrk="1" hangingPunct="1"/>
              <a:t>67</a:t>
            </a:fld>
            <a:endParaRPr lang="en-US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32783FB5-AE40-704E-882D-5A79AD55C107}" type="slidenum">
              <a:rPr lang="en-US"/>
              <a:pPr eaLnBrk="1" hangingPunct="1"/>
              <a:t>68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9188" cy="27432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3450"/>
            <a:ext cx="7045325" cy="3292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2FA24C59-4031-264A-9C70-560F0B5EB63F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4A1F171-A5DB-9240-98D0-02EF2D74DA67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BDAF799-563C-9043-ACD0-3DD87E21F687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D8C9BF4-FF7F-3F40-AF94-7388CC9CBB68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16D7AE6-3D97-8449-857A-DBD7C1E29F18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BF12904-937D-5F4A-B024-FF53EC742C89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3475038"/>
            <a:ext cx="7035800" cy="32908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84064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727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60654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465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8CB3A-8A72-9F44-A451-20C7CA6CE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73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95361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1475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789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7263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8361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93233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74658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  <p:sldLayoutId id="2147484216" r:id="rId12"/>
    <p:sldLayoutId id="2147484218" r:id="rId1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defRPr sz="24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dos.csail.mit.edu/papers/chord:sigcomm01/chord_sigcomm.pdf" TargetMode="External"/><Relationship Id="rId3" Type="http://schemas.openxmlformats.org/officeDocument/2006/relationships/hyperlink" Target="http://www.allthingsdistributed.com/files/amazon-dynamo-sosp2007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8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6" Type="http://schemas.openxmlformats.org/officeDocument/2006/relationships/image" Target="../media/image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90600"/>
            <a:ext cx="7848600" cy="2895600"/>
          </a:xfrm>
        </p:spPr>
        <p:txBody>
          <a:bodyPr/>
          <a:lstStyle/>
          <a:p>
            <a:r>
              <a:rPr lang="en-US" sz="5200" dirty="0">
                <a:latin typeface="Helvetica Neue" charset="0"/>
                <a:ea typeface="ＭＳ Ｐゴシック" charset="0"/>
              </a:rPr>
              <a:t>Distributed Hash Tables</a:t>
            </a:r>
            <a:br>
              <a:rPr lang="en-US" sz="5200" dirty="0">
                <a:latin typeface="Helvetica Neue" charset="0"/>
                <a:ea typeface="ＭＳ Ｐゴシック" charset="0"/>
              </a:rPr>
            </a:br>
            <a:r>
              <a:rPr lang="en-US" sz="5200" dirty="0">
                <a:latin typeface="Helvetica Neue" charset="0"/>
                <a:ea typeface="ＭＳ Ｐゴシック" charset="0"/>
              </a:rPr>
              <a:t>Chord and Dynamo</a:t>
            </a:r>
            <a:r>
              <a:rPr lang="en-US" sz="4000" dirty="0">
                <a:latin typeface="Helvetica Neue" charset="0"/>
                <a:ea typeface="ＭＳ Ｐゴシック" charset="0"/>
              </a:rPr>
              <a:t/>
            </a:r>
            <a:br>
              <a:rPr lang="en-US" sz="4000" dirty="0">
                <a:latin typeface="Helvetica Neue" charset="0"/>
                <a:ea typeface="ＭＳ Ｐゴシック" charset="0"/>
              </a:rPr>
            </a:br>
            <a:r>
              <a:rPr lang="en-US" sz="4000" dirty="0">
                <a:latin typeface="Helvetica Neue" charset="0"/>
                <a:ea typeface="ＭＳ Ｐゴシック" charset="0"/>
              </a:rPr>
              <a:t>(Lecture </a:t>
            </a:r>
            <a:r>
              <a:rPr lang="en-US" sz="4000" dirty="0" smtClean="0">
                <a:latin typeface="Helvetica Neue" charset="0"/>
                <a:ea typeface="ＭＳ Ｐゴシック" charset="0"/>
              </a:rPr>
              <a:t>19, </a:t>
            </a:r>
            <a:r>
              <a:rPr lang="en-US" sz="4000" dirty="0">
                <a:latin typeface="Helvetica Neue" charset="0"/>
                <a:ea typeface="ＭＳ Ｐゴシック" charset="0"/>
              </a:rPr>
              <a:t>cs262a) </a:t>
            </a:r>
            <a:endParaRPr lang="en-US" sz="4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Ion Stoica,</a:t>
            </a:r>
          </a:p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UC Berkeley</a:t>
            </a:r>
          </a:p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October 31, 2016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06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Have a node maintain the mapping between </a:t>
            </a:r>
            <a:r>
              <a:rPr lang="en-US" b="1">
                <a:latin typeface="Helvetica Neue Light" charset="0"/>
                <a:ea typeface="ＭＳ Ｐゴシック" charset="0"/>
              </a:rPr>
              <a:t>keys</a:t>
            </a:r>
            <a:r>
              <a:rPr lang="en-US">
                <a:latin typeface="Helvetica Neue Light" charset="0"/>
                <a:ea typeface="ＭＳ Ｐゴシック" charset="0"/>
              </a:rPr>
              <a:t> and the </a:t>
            </a:r>
            <a:r>
              <a:rPr lang="en-US" b="1">
                <a:latin typeface="Helvetica Neue Light" charset="0"/>
                <a:ea typeface="ＭＳ Ｐゴシック" charset="0"/>
              </a:rPr>
              <a:t>machines (nodes) </a:t>
            </a:r>
            <a:r>
              <a:rPr lang="en-US">
                <a:latin typeface="Helvetica Neue Light" charset="0"/>
                <a:ea typeface="ＭＳ Ｐゴシック" charset="0"/>
              </a:rPr>
              <a:t>that store the </a:t>
            </a:r>
            <a:r>
              <a:rPr lang="en-US" b="1">
                <a:latin typeface="Helvetica Neue Light" charset="0"/>
                <a:ea typeface="ＭＳ Ｐゴシック" charset="0"/>
              </a:rPr>
              <a:t>values</a:t>
            </a:r>
            <a:r>
              <a:rPr lang="en-US">
                <a:latin typeface="Helvetica Neue Light" charset="0"/>
                <a:ea typeface="ＭＳ Ｐゴシック" charset="0"/>
              </a:rPr>
              <a:t> associated with the</a:t>
            </a:r>
            <a:r>
              <a:rPr lang="en-US" b="1">
                <a:latin typeface="Helvetica Neue Light" charset="0"/>
                <a:ea typeface="ＭＳ Ｐゴシック" charset="0"/>
              </a:rPr>
              <a:t> keys</a:t>
            </a: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5368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5369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5373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5374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5375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5376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5377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5378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15379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5403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5404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5380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5381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5383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5384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15385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5401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5402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5386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5387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5388" name="TextBox 92"/>
          <p:cNvSpPr txBox="1">
            <a:spLocks noChangeArrowheads="1"/>
          </p:cNvSpPr>
          <p:nvPr/>
        </p:nvSpPr>
        <p:spPr bwMode="auto">
          <a:xfrm>
            <a:off x="4672013" y="2209800"/>
            <a:ext cx="187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847850" y="2667000"/>
            <a:ext cx="3028950" cy="338138"/>
            <a:chOff x="1847760" y="2667000"/>
            <a:chExt cx="3029040" cy="338554"/>
          </a:xfrm>
        </p:grpSpPr>
        <p:sp>
          <p:nvSpPr>
            <p:cNvPr id="15399" name="TextBox 93"/>
            <p:cNvSpPr txBox="1">
              <a:spLocks noChangeArrowheads="1"/>
            </p:cNvSpPr>
            <p:nvPr/>
          </p:nvSpPr>
          <p:spPr bwMode="auto">
            <a:xfrm>
              <a:off x="1847760" y="26670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  <p:cxnSp>
          <p:nvCxnSpPr>
            <p:cNvPr id="15400" name="Straight Arrow Connector 94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4343400" y="3265488"/>
            <a:ext cx="574675" cy="1077912"/>
            <a:chOff x="4568739" y="3264857"/>
            <a:chExt cx="574761" cy="1078543"/>
          </a:xfrm>
        </p:grpSpPr>
        <p:cxnSp>
          <p:nvCxnSpPr>
            <p:cNvPr id="15397" name="Straight Arrow Connector 98"/>
            <p:cNvCxnSpPr>
              <a:cxnSpLocks noChangeShapeType="1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8" name="TextBox 110"/>
            <p:cNvSpPr txBox="1">
              <a:spLocks noChangeArrowheads="1"/>
            </p:cNvSpPr>
            <p:nvPr/>
          </p:nvSpPr>
          <p:spPr bwMode="auto">
            <a:xfrm rot="-3818413">
              <a:off x="4252196" y="35814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1" name="Group 116"/>
          <p:cNvGrpSpPr>
            <a:grpSpLocks/>
          </p:cNvGrpSpPr>
          <p:nvPr/>
        </p:nvGrpSpPr>
        <p:grpSpPr bwMode="auto">
          <a:xfrm>
            <a:off x="4814888" y="3440113"/>
            <a:ext cx="519112" cy="914400"/>
            <a:chOff x="4624300" y="3429000"/>
            <a:chExt cx="519200" cy="914400"/>
          </a:xfrm>
        </p:grpSpPr>
        <p:cxnSp>
          <p:nvCxnSpPr>
            <p:cNvPr id="15395" name="Straight Arrow Connector 117"/>
            <p:cNvCxnSpPr>
              <a:cxnSpLocks noChangeShapeType="1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6" name="TextBox 118"/>
            <p:cNvSpPr txBox="1">
              <a:spLocks noChangeArrowheads="1"/>
            </p:cNvSpPr>
            <p:nvPr/>
          </p:nvSpPr>
          <p:spPr bwMode="auto">
            <a:xfrm rot="-3818413">
              <a:off x="4518702" y="3688525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2193925" y="2938463"/>
            <a:ext cx="2663825" cy="338137"/>
            <a:chOff x="2212410" y="2667000"/>
            <a:chExt cx="2664390" cy="338554"/>
          </a:xfrm>
        </p:grpSpPr>
        <p:sp>
          <p:nvSpPr>
            <p:cNvPr id="15393" name="TextBox 122"/>
            <p:cNvSpPr txBox="1">
              <a:spLocks noChangeArrowheads="1"/>
            </p:cNvSpPr>
            <p:nvPr/>
          </p:nvSpPr>
          <p:spPr bwMode="auto">
            <a:xfrm>
              <a:off x="2212410" y="2667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  <p:cxnSp>
          <p:nvCxnSpPr>
            <p:cNvPr id="15394" name="Straight Arrow Connector 123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3716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Having the master relay the requests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recursive query</a:t>
            </a: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Another method: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iterative query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(this slide)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Return node to requester and let requester contact node</a:t>
            </a:r>
            <a:endParaRPr lang="en-US">
              <a:latin typeface="Helvetica Neue Light" charset="0"/>
              <a:ea typeface="ＭＳ Ｐゴシック" charset="0"/>
            </a:endParaRPr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392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6393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397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6398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6399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6400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6401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6402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6424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6425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6404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6405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407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6408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6422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6423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6410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6411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6412" name="TextBox 92"/>
          <p:cNvSpPr txBox="1">
            <a:spLocks noChangeArrowheads="1"/>
          </p:cNvSpPr>
          <p:nvPr/>
        </p:nvSpPr>
        <p:spPr bwMode="auto">
          <a:xfrm>
            <a:off x="4759325" y="22098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590800"/>
            <a:ext cx="3581400" cy="338138"/>
            <a:chOff x="1292462" y="2667000"/>
            <a:chExt cx="3581400" cy="338554"/>
          </a:xfrm>
        </p:grpSpPr>
        <p:sp>
          <p:nvSpPr>
            <p:cNvPr id="16420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16421" name="Straight Arrow Connector 94"/>
            <p:cNvCxnSpPr>
              <a:cxnSpLocks noChangeShapeType="1"/>
              <a:stCxn id="16420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16418" name="Straight Arrow Connector 98"/>
            <p:cNvCxnSpPr>
              <a:cxnSpLocks noChangeShapeType="1"/>
            </p:cNvCxnSpPr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9" name="TextBox 110"/>
            <p:cNvSpPr txBox="1">
              <a:spLocks noChangeArrowheads="1"/>
            </p:cNvSpPr>
            <p:nvPr/>
          </p:nvSpPr>
          <p:spPr bwMode="auto">
            <a:xfrm rot="1529368">
              <a:off x="2989139" y="3556763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2295525" y="2862263"/>
            <a:ext cx="2505075" cy="338137"/>
            <a:chOff x="2293305" y="2667000"/>
            <a:chExt cx="2504357" cy="338554"/>
          </a:xfrm>
        </p:grpSpPr>
        <p:sp>
          <p:nvSpPr>
            <p:cNvPr id="16416" name="TextBox 96"/>
            <p:cNvSpPr txBox="1">
              <a:spLocks noChangeArrowheads="1"/>
            </p:cNvSpPr>
            <p:nvPr/>
          </p:nvSpPr>
          <p:spPr bwMode="auto">
            <a:xfrm>
              <a:off x="2293305" y="2667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  <p:cxnSp>
          <p:nvCxnSpPr>
            <p:cNvPr id="16417" name="Straight Arrow Connector 97"/>
            <p:cNvCxnSpPr>
              <a:cxnSpLocks noChangeShapeType="1"/>
              <a:stCxn id="16416" idx="3"/>
            </p:cNvCxnSpPr>
            <p:nvPr/>
          </p:nvCxnSpPr>
          <p:spPr bwMode="auto">
            <a:xfrm>
              <a:off x="2740262" y="2836277"/>
              <a:ext cx="2057400" cy="549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Having the master relay the requests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recursive query</a:t>
            </a: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Another method: </a:t>
            </a:r>
            <a:r>
              <a:rPr lang="en-US" b="1">
                <a:latin typeface="Helvetica Neue Light" charset="0"/>
                <a:ea typeface="ＭＳ Ｐゴシック" charset="0"/>
                <a:sym typeface="Wingdings" charset="0"/>
              </a:rPr>
              <a:t>iterative query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Return node to requester and let requester contact node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 b="1">
              <a:latin typeface="Helvetica Neue Light" charset="0"/>
              <a:ea typeface="ＭＳ Ｐゴシック" charset="0"/>
            </a:endParaRP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16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7417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21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7422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7423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7424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7425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7426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17427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7451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7452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7428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7429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31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7432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17433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7449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7450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7434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7435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7436" name="TextBox 92"/>
          <p:cNvSpPr txBox="1">
            <a:spLocks noChangeArrowheads="1"/>
          </p:cNvSpPr>
          <p:nvPr/>
        </p:nvSpPr>
        <p:spPr bwMode="auto">
          <a:xfrm>
            <a:off x="4672013" y="2209800"/>
            <a:ext cx="187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847850" y="2514600"/>
            <a:ext cx="3028950" cy="338138"/>
            <a:chOff x="1847760" y="2667000"/>
            <a:chExt cx="3029040" cy="338554"/>
          </a:xfrm>
        </p:grpSpPr>
        <p:sp>
          <p:nvSpPr>
            <p:cNvPr id="17447" name="TextBox 93"/>
            <p:cNvSpPr txBox="1">
              <a:spLocks noChangeArrowheads="1"/>
            </p:cNvSpPr>
            <p:nvPr/>
          </p:nvSpPr>
          <p:spPr bwMode="auto">
            <a:xfrm>
              <a:off x="1847760" y="26670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  <p:cxnSp>
          <p:nvCxnSpPr>
            <p:cNvPr id="17448" name="Straight Arrow Connector 94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895600" y="3276600"/>
            <a:ext cx="1981200" cy="1066800"/>
            <a:chOff x="2743200" y="3276600"/>
            <a:chExt cx="1981200" cy="1066800"/>
          </a:xfrm>
        </p:grpSpPr>
        <p:cxnSp>
          <p:nvCxnSpPr>
            <p:cNvPr id="17445" name="Straight Arrow Connector 98"/>
            <p:cNvCxnSpPr>
              <a:cxnSpLocks noChangeShapeType="1"/>
            </p:cNvCxnSpPr>
            <p:nvPr/>
          </p:nvCxnSpPr>
          <p:spPr bwMode="auto">
            <a:xfrm>
              <a:off x="2743200" y="3276600"/>
              <a:ext cx="1981200" cy="1066800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6" name="TextBox 110"/>
            <p:cNvSpPr txBox="1">
              <a:spLocks noChangeArrowheads="1"/>
            </p:cNvSpPr>
            <p:nvPr/>
          </p:nvSpPr>
          <p:spPr bwMode="auto">
            <a:xfrm rot="1883155">
              <a:off x="3293674" y="3466447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1" name="Group 116"/>
          <p:cNvGrpSpPr>
            <a:grpSpLocks/>
          </p:cNvGrpSpPr>
          <p:nvPr/>
        </p:nvGrpSpPr>
        <p:grpSpPr bwMode="auto">
          <a:xfrm>
            <a:off x="2193925" y="3090863"/>
            <a:ext cx="2263775" cy="1263650"/>
            <a:chOff x="2002950" y="3078703"/>
            <a:chExt cx="2264250" cy="1264697"/>
          </a:xfrm>
        </p:grpSpPr>
        <p:cxnSp>
          <p:nvCxnSpPr>
            <p:cNvPr id="17443" name="Straight Arrow Connector 117"/>
            <p:cNvCxnSpPr>
              <a:cxnSpLocks noChangeShapeType="1"/>
            </p:cNvCxnSpPr>
            <p:nvPr/>
          </p:nvCxnSpPr>
          <p:spPr bwMode="auto">
            <a:xfrm>
              <a:off x="2552700" y="3417257"/>
              <a:ext cx="1714500" cy="92614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4" name="TextBox 118"/>
            <p:cNvSpPr txBox="1">
              <a:spLocks noChangeArrowheads="1"/>
            </p:cNvSpPr>
            <p:nvPr/>
          </p:nvSpPr>
          <p:spPr bwMode="auto">
            <a:xfrm>
              <a:off x="2002950" y="3078703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2295525" y="2786063"/>
            <a:ext cx="2562225" cy="338137"/>
            <a:chOff x="2315203" y="2667000"/>
            <a:chExt cx="2561597" cy="338554"/>
          </a:xfrm>
        </p:grpSpPr>
        <p:sp>
          <p:nvSpPr>
            <p:cNvPr id="17441" name="TextBox 122"/>
            <p:cNvSpPr txBox="1">
              <a:spLocks noChangeArrowheads="1"/>
            </p:cNvSpPr>
            <p:nvPr/>
          </p:nvSpPr>
          <p:spPr bwMode="auto">
            <a:xfrm>
              <a:off x="2315203" y="2667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  <p:cxnSp>
          <p:nvCxnSpPr>
            <p:cNvPr id="17442" name="Straight Arrow Connector 123"/>
            <p:cNvCxnSpPr>
              <a:cxnSpLocks noChangeShapeType="1"/>
            </p:cNvCxnSpPr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noFill/>
            <a:ln w="12700">
              <a:solidFill>
                <a:srgbClr val="2A40E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Discussion: Iterative vs. Recursive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9220200" cy="3352800"/>
          </a:xfrm>
        </p:spPr>
        <p:txBody>
          <a:bodyPr/>
          <a:lstStyle/>
          <a:p>
            <a:pPr marL="0" indent="0"/>
            <a:r>
              <a:rPr lang="en-US" sz="2200">
                <a:latin typeface="Helvetica Neue Light" charset="0"/>
                <a:ea typeface="ＭＳ Ｐゴシック" charset="0"/>
              </a:rPr>
              <a:t>Recursive Query: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Advantages: </a:t>
            </a:r>
          </a:p>
          <a:p>
            <a:pPr lvl="2"/>
            <a:r>
              <a:rPr lang="en-US" sz="1900">
                <a:latin typeface="Helvetica Neue Light" charset="0"/>
                <a:ea typeface="ＭＳ Ｐゴシック" charset="0"/>
              </a:rPr>
              <a:t>Faster, as typically master/directory closer to nodes</a:t>
            </a:r>
          </a:p>
          <a:p>
            <a:pPr lvl="2"/>
            <a:r>
              <a:rPr lang="en-US" sz="1900">
                <a:latin typeface="Helvetica Neue Light" charset="0"/>
                <a:ea typeface="ＭＳ Ｐゴシック" charset="0"/>
              </a:rPr>
              <a:t>Easier to maintain consistency, as master/directory can </a:t>
            </a:r>
            <a:br>
              <a:rPr lang="en-US" sz="1900">
                <a:latin typeface="Helvetica Neue Light" charset="0"/>
                <a:ea typeface="ＭＳ Ｐゴシック" charset="0"/>
              </a:rPr>
            </a:br>
            <a:r>
              <a:rPr lang="en-US" sz="1900">
                <a:latin typeface="Helvetica Neue Light" charset="0"/>
                <a:ea typeface="ＭＳ Ｐゴシック" charset="0"/>
              </a:rPr>
              <a:t>serialize puts()/gets()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Disadvantages: scalability bottleneck, as all </a:t>
            </a:r>
            <a:r>
              <a:rPr lang="ja-JP" altLang="en-US" sz="2000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 sz="2000">
                <a:latin typeface="Helvetica Neue Light" charset="0"/>
                <a:ea typeface="ＭＳ Ｐゴシック" charset="0"/>
              </a:rPr>
              <a:t>Values</a:t>
            </a:r>
            <a:r>
              <a:rPr lang="ja-JP" altLang="en-US" sz="2000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 sz="2000">
                <a:latin typeface="Helvetica Neue Light" charset="0"/>
                <a:ea typeface="ＭＳ Ｐゴシック" charset="0"/>
              </a:rPr>
              <a:t> go through  master</a:t>
            </a:r>
          </a:p>
          <a:p>
            <a:pPr marL="0" indent="0"/>
            <a:r>
              <a:rPr lang="en-US" sz="2200">
                <a:latin typeface="Helvetica Neue Light" charset="0"/>
                <a:ea typeface="ＭＳ Ｐゴシック" charset="0"/>
              </a:rPr>
              <a:t>Iterative Query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Advantages: more scalable</a:t>
            </a:r>
          </a:p>
          <a:p>
            <a:pPr lvl="1"/>
            <a:r>
              <a:rPr lang="en-US" sz="2000">
                <a:latin typeface="Helvetica Neue Light" charset="0"/>
                <a:ea typeface="ＭＳ Ｐゴシック" charset="0"/>
              </a:rPr>
              <a:t>Disadvantages: slower, harder to enforce data consistency</a:t>
            </a:r>
          </a:p>
        </p:txBody>
      </p:sp>
      <p:grpSp>
        <p:nvGrpSpPr>
          <p:cNvPr id="18435" name="Group 80"/>
          <p:cNvGrpSpPr>
            <a:grpSpLocks/>
          </p:cNvGrpSpPr>
          <p:nvPr/>
        </p:nvGrpSpPr>
        <p:grpSpPr bwMode="auto">
          <a:xfrm>
            <a:off x="457200" y="638175"/>
            <a:ext cx="3594100" cy="2486025"/>
            <a:chOff x="1219200" y="2209800"/>
            <a:chExt cx="6330094" cy="4157103"/>
          </a:xfrm>
        </p:grpSpPr>
        <p:pic>
          <p:nvPicPr>
            <p:cNvPr id="1847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333206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7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78" name="TextBox 15"/>
            <p:cNvSpPr txBox="1">
              <a:spLocks noChangeArrowheads="1"/>
            </p:cNvSpPr>
            <p:nvPr/>
          </p:nvSpPr>
          <p:spPr bwMode="auto">
            <a:xfrm>
              <a:off x="5714999" y="5257005"/>
              <a:ext cx="550987" cy="45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>
                  <a:latin typeface="Helvetica" charset="0"/>
                  <a:cs typeface="Helvetica" charset="0"/>
                </a:rPr>
                <a:t>…</a:t>
              </a:r>
            </a:p>
          </p:txBody>
        </p:sp>
        <p:pic>
          <p:nvPicPr>
            <p:cNvPr id="18479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7432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17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" name="Group 25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7" name="Rectangle 26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28" name="Straight Connector 27"/>
              <p:cNvCxnSpPr>
                <a:stCxn id="27" idx="0"/>
                <a:endCxn id="27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" name="Group 33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5" name="Rectangle 34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36" name="Straight Connector 35"/>
              <p:cNvCxnSpPr>
                <a:stCxn id="35" idx="0"/>
                <a:endCxn id="35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83" name="TextBox 41"/>
            <p:cNvSpPr txBox="1">
              <a:spLocks noChangeArrowheads="1"/>
            </p:cNvSpPr>
            <p:nvPr/>
          </p:nvSpPr>
          <p:spPr bwMode="auto">
            <a:xfrm>
              <a:off x="2024270" y="5955267"/>
              <a:ext cx="613836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N1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84" name="TextBox 42"/>
            <p:cNvSpPr txBox="1">
              <a:spLocks noChangeArrowheads="1"/>
            </p:cNvSpPr>
            <p:nvPr/>
          </p:nvSpPr>
          <p:spPr bwMode="auto">
            <a:xfrm>
              <a:off x="3581400" y="5943600"/>
              <a:ext cx="613836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N2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85" name="TextBox 43"/>
            <p:cNvSpPr txBox="1">
              <a:spLocks noChangeArrowheads="1"/>
            </p:cNvSpPr>
            <p:nvPr/>
          </p:nvSpPr>
          <p:spPr bwMode="auto">
            <a:xfrm>
              <a:off x="4904871" y="5943600"/>
              <a:ext cx="613836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N3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86" name="TextBox 44"/>
            <p:cNvSpPr txBox="1">
              <a:spLocks noChangeArrowheads="1"/>
            </p:cNvSpPr>
            <p:nvPr/>
          </p:nvSpPr>
          <p:spPr bwMode="auto">
            <a:xfrm>
              <a:off x="6809871" y="5943600"/>
              <a:ext cx="739423" cy="41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N50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grpSp>
          <p:nvGrpSpPr>
            <p:cNvPr id="18487" name="Group 47"/>
            <p:cNvGrpSpPr>
              <a:grpSpLocks/>
            </p:cNvGrpSpPr>
            <p:nvPr/>
          </p:nvGrpSpPr>
          <p:grpSpPr bwMode="auto">
            <a:xfrm>
              <a:off x="4010439" y="4710228"/>
              <a:ext cx="1276416" cy="472635"/>
              <a:chOff x="4010439" y="4710228"/>
              <a:chExt cx="1276416" cy="472635"/>
            </a:xfrm>
          </p:grpSpPr>
          <p:sp>
            <p:nvSpPr>
              <p:cNvPr id="18505" name="TextBox 48"/>
              <p:cNvSpPr txBox="1">
                <a:spLocks noChangeArrowheads="1"/>
              </p:cNvSpPr>
              <p:nvPr/>
            </p:nvSpPr>
            <p:spPr bwMode="auto">
              <a:xfrm>
                <a:off x="4010439" y="4724382"/>
                <a:ext cx="72696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506" name="TextBox 49"/>
              <p:cNvSpPr txBox="1">
                <a:spLocks noChangeArrowheads="1"/>
              </p:cNvSpPr>
              <p:nvPr/>
            </p:nvSpPr>
            <p:spPr bwMode="auto">
              <a:xfrm>
                <a:off x="4559892" y="4710228"/>
                <a:ext cx="726963" cy="458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6" name="Group 52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8489" name="Group 62"/>
            <p:cNvGrpSpPr>
              <a:grpSpLocks/>
            </p:cNvGrpSpPr>
            <p:nvPr/>
          </p:nvGrpSpPr>
          <p:grpSpPr bwMode="auto">
            <a:xfrm>
              <a:off x="5456581" y="2824825"/>
              <a:ext cx="1177056" cy="458483"/>
              <a:chOff x="5456581" y="2977225"/>
              <a:chExt cx="1177056" cy="458483"/>
            </a:xfrm>
          </p:grpSpPr>
          <p:sp>
            <p:nvSpPr>
              <p:cNvPr id="18503" name="TextBox 63"/>
              <p:cNvSpPr txBox="1">
                <a:spLocks noChangeArrowheads="1"/>
              </p:cNvSpPr>
              <p:nvPr/>
            </p:nvSpPr>
            <p:spPr bwMode="auto">
              <a:xfrm>
                <a:off x="5456581" y="2977225"/>
                <a:ext cx="72696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504" name="TextBox 64"/>
              <p:cNvSpPr txBox="1">
                <a:spLocks noChangeArrowheads="1"/>
              </p:cNvSpPr>
              <p:nvPr/>
            </p:nvSpPr>
            <p:spPr bwMode="auto">
              <a:xfrm>
                <a:off x="6019803" y="2977226"/>
                <a:ext cx="613834" cy="458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N3</a:t>
                </a:r>
              </a:p>
            </p:txBody>
          </p:sp>
        </p:grpSp>
        <p:sp>
          <p:nvSpPr>
            <p:cNvPr id="18490" name="TextBox 67"/>
            <p:cNvSpPr txBox="1">
              <a:spLocks noChangeArrowheads="1"/>
            </p:cNvSpPr>
            <p:nvPr/>
          </p:nvSpPr>
          <p:spPr bwMode="auto">
            <a:xfrm>
              <a:off x="4672475" y="2209800"/>
              <a:ext cx="1981401" cy="45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Master/Directory</a:t>
              </a:r>
            </a:p>
          </p:txBody>
        </p:sp>
        <p:grpSp>
          <p:nvGrpSpPr>
            <p:cNvPr id="18491" name="Group 68"/>
            <p:cNvGrpSpPr>
              <a:grpSpLocks/>
            </p:cNvGrpSpPr>
            <p:nvPr/>
          </p:nvGrpSpPr>
          <p:grpSpPr bwMode="auto">
            <a:xfrm>
              <a:off x="1847760" y="2667000"/>
              <a:ext cx="3029040" cy="458481"/>
              <a:chOff x="1847760" y="2667000"/>
              <a:chExt cx="3029040" cy="458481"/>
            </a:xfrm>
          </p:grpSpPr>
          <p:sp>
            <p:nvSpPr>
              <p:cNvPr id="18501" name="TextBox 69"/>
              <p:cNvSpPr txBox="1">
                <a:spLocks noChangeArrowheads="1"/>
              </p:cNvSpPr>
              <p:nvPr/>
            </p:nvSpPr>
            <p:spPr bwMode="auto">
              <a:xfrm>
                <a:off x="1847760" y="2667000"/>
                <a:ext cx="119127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  <p:cxnSp>
            <p:nvCxnSpPr>
              <p:cNvPr id="18502" name="Straight Arrow Connector 70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492" name="Group 71"/>
            <p:cNvGrpSpPr>
              <a:grpSpLocks/>
            </p:cNvGrpSpPr>
            <p:nvPr/>
          </p:nvGrpSpPr>
          <p:grpSpPr bwMode="auto">
            <a:xfrm>
              <a:off x="4295895" y="3120809"/>
              <a:ext cx="622266" cy="1259735"/>
              <a:chOff x="4521234" y="3120809"/>
              <a:chExt cx="622266" cy="1259735"/>
            </a:xfrm>
          </p:grpSpPr>
          <p:cxnSp>
            <p:nvCxnSpPr>
              <p:cNvPr id="18499" name="Straight Arrow Connector 72"/>
              <p:cNvCxnSpPr>
                <a:cxnSpLocks noChangeShapeType="1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00" name="TextBox 73"/>
              <p:cNvSpPr txBox="1">
                <a:spLocks noChangeArrowheads="1"/>
              </p:cNvSpPr>
              <p:nvPr/>
            </p:nvSpPr>
            <p:spPr bwMode="auto">
              <a:xfrm rot="-3818413">
                <a:off x="4108148" y="3533895"/>
                <a:ext cx="1259735" cy="433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</p:grpSp>
        <p:grpSp>
          <p:nvGrpSpPr>
            <p:cNvPr id="18493" name="Group 74"/>
            <p:cNvGrpSpPr>
              <a:grpSpLocks/>
            </p:cNvGrpSpPr>
            <p:nvPr/>
          </p:nvGrpSpPr>
          <p:grpSpPr bwMode="auto">
            <a:xfrm>
              <a:off x="4767295" y="3440743"/>
              <a:ext cx="566705" cy="914400"/>
              <a:chOff x="4576795" y="3429000"/>
              <a:chExt cx="566705" cy="914400"/>
            </a:xfrm>
          </p:grpSpPr>
          <p:cxnSp>
            <p:nvCxnSpPr>
              <p:cNvPr id="18497" name="Straight Arrow Connector 75"/>
              <p:cNvCxnSpPr>
                <a:cxnSpLocks noChangeShapeType="1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98" name="TextBox 76"/>
              <p:cNvSpPr txBox="1">
                <a:spLocks noChangeArrowheads="1"/>
              </p:cNvSpPr>
              <p:nvPr/>
            </p:nvSpPr>
            <p:spPr bwMode="auto">
              <a:xfrm rot="-3818413">
                <a:off x="4409206" y="3641020"/>
                <a:ext cx="768742" cy="433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8494" name="Group 77"/>
            <p:cNvGrpSpPr>
              <a:grpSpLocks/>
            </p:cNvGrpSpPr>
            <p:nvPr/>
          </p:nvGrpSpPr>
          <p:grpSpPr bwMode="auto">
            <a:xfrm>
              <a:off x="2193450" y="2938046"/>
              <a:ext cx="2664390" cy="458481"/>
              <a:chOff x="2212410" y="2667000"/>
              <a:chExt cx="2664390" cy="458481"/>
            </a:xfrm>
          </p:grpSpPr>
          <p:sp>
            <p:nvSpPr>
              <p:cNvPr id="18495" name="TextBox 78"/>
              <p:cNvSpPr txBox="1">
                <a:spLocks noChangeArrowheads="1"/>
              </p:cNvSpPr>
              <p:nvPr/>
            </p:nvSpPr>
            <p:spPr bwMode="auto">
              <a:xfrm>
                <a:off x="2212410" y="2667000"/>
                <a:ext cx="726963" cy="45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  <p:cxnSp>
            <p:nvCxnSpPr>
              <p:cNvPr id="18496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8436" name="Group 81"/>
          <p:cNvGrpSpPr>
            <a:grpSpLocks/>
          </p:cNvGrpSpPr>
          <p:nvPr/>
        </p:nvGrpSpPr>
        <p:grpSpPr bwMode="auto">
          <a:xfrm>
            <a:off x="4876800" y="609600"/>
            <a:ext cx="3387725" cy="2555875"/>
            <a:chOff x="1219200" y="2209800"/>
            <a:chExt cx="6381681" cy="4188668"/>
          </a:xfrm>
        </p:grpSpPr>
        <p:pic>
          <p:nvPicPr>
            <p:cNvPr id="18439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0" name="Picture 8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1" name="Picture 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53340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2" name="Picture 8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333206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88" name="Group 86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53" name="Rectangle 15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54" name="Straight Connector 153"/>
              <p:cNvCxnSpPr>
                <a:stCxn id="153" idx="0"/>
                <a:endCxn id="15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44" name="TextBox 87"/>
            <p:cNvSpPr txBox="1">
              <a:spLocks noChangeArrowheads="1"/>
            </p:cNvSpPr>
            <p:nvPr/>
          </p:nvSpPr>
          <p:spPr bwMode="auto">
            <a:xfrm>
              <a:off x="5715000" y="5257006"/>
              <a:ext cx="589428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>
                  <a:latin typeface="Helvetica" charset="0"/>
                  <a:cs typeface="Helvetica" charset="0"/>
                </a:rPr>
                <a:t>…</a:t>
              </a:r>
            </a:p>
          </p:txBody>
        </p:sp>
        <p:pic>
          <p:nvPicPr>
            <p:cNvPr id="18445" name="Picture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743200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95" name="Group 89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46" name="Rectangle 14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47" name="Straight Connector 146"/>
              <p:cNvCxnSpPr>
                <a:stCxn id="146" idx="0"/>
                <a:endCxn id="14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6398" name="Group 90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9" name="Rectangle 1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40" name="Straight Connector 139"/>
              <p:cNvCxnSpPr>
                <a:stCxn id="139" idx="0"/>
                <a:endCxn id="1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6399" name="Group 91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33" name="Straight Connector 132"/>
              <p:cNvCxnSpPr>
                <a:stCxn id="132" idx="0"/>
                <a:endCxn id="132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8449" name="TextBox 92"/>
            <p:cNvSpPr txBox="1">
              <a:spLocks noChangeArrowheads="1"/>
            </p:cNvSpPr>
            <p:nvPr/>
          </p:nvSpPr>
          <p:spPr bwMode="auto">
            <a:xfrm>
              <a:off x="2080437" y="5955270"/>
              <a:ext cx="65666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N1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50" name="TextBox 93"/>
            <p:cNvSpPr txBox="1">
              <a:spLocks noChangeArrowheads="1"/>
            </p:cNvSpPr>
            <p:nvPr/>
          </p:nvSpPr>
          <p:spPr bwMode="auto">
            <a:xfrm>
              <a:off x="3581399" y="5943601"/>
              <a:ext cx="65666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N2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51" name="TextBox 94"/>
            <p:cNvSpPr txBox="1">
              <a:spLocks noChangeArrowheads="1"/>
            </p:cNvSpPr>
            <p:nvPr/>
          </p:nvSpPr>
          <p:spPr bwMode="auto">
            <a:xfrm>
              <a:off x="4904872" y="5943601"/>
              <a:ext cx="656661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N3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sp>
          <p:nvSpPr>
            <p:cNvPr id="18452" name="TextBox 95"/>
            <p:cNvSpPr txBox="1">
              <a:spLocks noChangeArrowheads="1"/>
            </p:cNvSpPr>
            <p:nvPr/>
          </p:nvSpPr>
          <p:spPr bwMode="auto">
            <a:xfrm>
              <a:off x="6809871" y="5943601"/>
              <a:ext cx="791010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N50</a:t>
              </a:r>
              <a:endParaRPr lang="en-US" sz="1000" b="0" baseline="-25000">
                <a:latin typeface="Helvetica" charset="0"/>
                <a:cs typeface="Helvetica" charset="0"/>
              </a:endParaRPr>
            </a:p>
          </p:txBody>
        </p:sp>
        <p:grpSp>
          <p:nvGrpSpPr>
            <p:cNvPr id="18453" name="Group 98"/>
            <p:cNvGrpSpPr>
              <a:grpSpLocks/>
            </p:cNvGrpSpPr>
            <p:nvPr/>
          </p:nvGrpSpPr>
          <p:grpSpPr bwMode="auto">
            <a:xfrm>
              <a:off x="3987210" y="4705886"/>
              <a:ext cx="1343082" cy="458436"/>
              <a:chOff x="3987210" y="4705886"/>
              <a:chExt cx="1343082" cy="458436"/>
            </a:xfrm>
          </p:grpSpPr>
          <p:sp>
            <p:nvSpPr>
              <p:cNvPr id="18471" name="TextBox 129"/>
              <p:cNvSpPr txBox="1">
                <a:spLocks noChangeArrowheads="1"/>
              </p:cNvSpPr>
              <p:nvPr/>
            </p:nvSpPr>
            <p:spPr bwMode="auto">
              <a:xfrm>
                <a:off x="3987210" y="4721127"/>
                <a:ext cx="777681" cy="443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472" name="TextBox 130"/>
              <p:cNvSpPr txBox="1">
                <a:spLocks noChangeArrowheads="1"/>
              </p:cNvSpPr>
              <p:nvPr/>
            </p:nvSpPr>
            <p:spPr bwMode="auto">
              <a:xfrm>
                <a:off x="4552611" y="4705886"/>
                <a:ext cx="777681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6405" name="Group 101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b="0" dirty="0">
                  <a:latin typeface="Helvetica"/>
                  <a:cs typeface="Helvetica"/>
                </a:endParaRPr>
              </a:p>
            </p:txBody>
          </p:sp>
          <p:cxnSp>
            <p:nvCxnSpPr>
              <p:cNvPr id="124" name="Straight Connector 123"/>
              <p:cNvCxnSpPr>
                <a:stCxn id="123" idx="0"/>
                <a:endCxn id="12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8455" name="Group 104"/>
            <p:cNvGrpSpPr>
              <a:grpSpLocks/>
            </p:cNvGrpSpPr>
            <p:nvPr/>
          </p:nvGrpSpPr>
          <p:grpSpPr bwMode="auto">
            <a:xfrm>
              <a:off x="5422604" y="2804160"/>
              <a:ext cx="1253859" cy="472440"/>
              <a:chOff x="5422604" y="2956560"/>
              <a:chExt cx="1253859" cy="472440"/>
            </a:xfrm>
          </p:grpSpPr>
          <p:sp>
            <p:nvSpPr>
              <p:cNvPr id="18469" name="TextBox 120"/>
              <p:cNvSpPr txBox="1">
                <a:spLocks noChangeArrowheads="1"/>
              </p:cNvSpPr>
              <p:nvPr/>
            </p:nvSpPr>
            <p:spPr bwMode="auto">
              <a:xfrm>
                <a:off x="5422604" y="2985803"/>
                <a:ext cx="777683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K14</a:t>
                </a:r>
              </a:p>
            </p:txBody>
          </p:sp>
          <p:sp>
            <p:nvSpPr>
              <p:cNvPr id="18470" name="TextBox 121"/>
              <p:cNvSpPr txBox="1">
                <a:spLocks noChangeArrowheads="1"/>
              </p:cNvSpPr>
              <p:nvPr/>
            </p:nvSpPr>
            <p:spPr bwMode="auto">
              <a:xfrm>
                <a:off x="6019802" y="2956560"/>
                <a:ext cx="656661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latin typeface="Helvetica" charset="0"/>
                    <a:cs typeface="Helvetica" charset="0"/>
                  </a:rPr>
                  <a:t>N3</a:t>
                </a:r>
              </a:p>
            </p:txBody>
          </p:sp>
        </p:grpSp>
        <p:sp>
          <p:nvSpPr>
            <p:cNvPr id="18456" name="TextBox 107"/>
            <p:cNvSpPr txBox="1">
              <a:spLocks noChangeArrowheads="1"/>
            </p:cNvSpPr>
            <p:nvPr/>
          </p:nvSpPr>
          <p:spPr bwMode="auto">
            <a:xfrm>
              <a:off x="4672475" y="2209800"/>
              <a:ext cx="2119638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b="0">
                  <a:latin typeface="Helvetica" charset="0"/>
                  <a:cs typeface="Helvetica" charset="0"/>
                </a:rPr>
                <a:t>Master/Directory</a:t>
              </a:r>
            </a:p>
          </p:txBody>
        </p:sp>
        <p:grpSp>
          <p:nvGrpSpPr>
            <p:cNvPr id="18457" name="Group 108"/>
            <p:cNvGrpSpPr>
              <a:grpSpLocks/>
            </p:cNvGrpSpPr>
            <p:nvPr/>
          </p:nvGrpSpPr>
          <p:grpSpPr bwMode="auto">
            <a:xfrm>
              <a:off x="1847760" y="2514600"/>
              <a:ext cx="3029040" cy="443197"/>
              <a:chOff x="1847760" y="2667000"/>
              <a:chExt cx="3029040" cy="443197"/>
            </a:xfrm>
          </p:grpSpPr>
          <p:sp>
            <p:nvSpPr>
              <p:cNvPr id="18467" name="TextBox 118"/>
              <p:cNvSpPr txBox="1">
                <a:spLocks noChangeArrowheads="1"/>
              </p:cNvSpPr>
              <p:nvPr/>
            </p:nvSpPr>
            <p:spPr bwMode="auto">
              <a:xfrm>
                <a:off x="1847760" y="2667000"/>
                <a:ext cx="1274384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  <p:cxnSp>
            <p:nvCxnSpPr>
              <p:cNvPr id="18468" name="Straight Arrow Connector 119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458" name="Group 109"/>
            <p:cNvGrpSpPr>
              <a:grpSpLocks/>
            </p:cNvGrpSpPr>
            <p:nvPr/>
          </p:nvGrpSpPr>
          <p:grpSpPr bwMode="auto">
            <a:xfrm>
              <a:off x="2895600" y="3276600"/>
              <a:ext cx="1981200" cy="1066800"/>
              <a:chOff x="2743200" y="3276600"/>
              <a:chExt cx="1981200" cy="1066800"/>
            </a:xfrm>
          </p:grpSpPr>
          <p:cxnSp>
            <p:nvCxnSpPr>
              <p:cNvPr id="18465" name="Straight Arrow Connector 116"/>
              <p:cNvCxnSpPr>
                <a:cxnSpLocks noChangeShapeType="1"/>
              </p:cNvCxnSpPr>
              <p:nvPr/>
            </p:nvCxnSpPr>
            <p:spPr bwMode="auto">
              <a:xfrm>
                <a:off x="2743200" y="3276600"/>
                <a:ext cx="1981200" cy="1066800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66" name="TextBox 117"/>
              <p:cNvSpPr txBox="1">
                <a:spLocks noChangeArrowheads="1"/>
              </p:cNvSpPr>
              <p:nvPr/>
            </p:nvSpPr>
            <p:spPr bwMode="auto">
              <a:xfrm rot="1883155">
                <a:off x="3142302" y="3414127"/>
                <a:ext cx="1274384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get(K14)</a:t>
                </a:r>
              </a:p>
            </p:txBody>
          </p:sp>
        </p:grpSp>
        <p:grpSp>
          <p:nvGrpSpPr>
            <p:cNvPr id="18459" name="Group 110"/>
            <p:cNvGrpSpPr>
              <a:grpSpLocks/>
            </p:cNvGrpSpPr>
            <p:nvPr/>
          </p:nvGrpSpPr>
          <p:grpSpPr bwMode="auto">
            <a:xfrm>
              <a:off x="2193450" y="3090446"/>
              <a:ext cx="2264250" cy="1264697"/>
              <a:chOff x="2002950" y="3078703"/>
              <a:chExt cx="2264250" cy="1264697"/>
            </a:xfrm>
          </p:grpSpPr>
          <p:cxnSp>
            <p:nvCxnSpPr>
              <p:cNvPr id="18463" name="Straight Arrow Connector 114"/>
              <p:cNvCxnSpPr>
                <a:cxnSpLocks noChangeShapeType="1"/>
              </p:cNvCxnSpPr>
              <p:nvPr/>
            </p:nvCxnSpPr>
            <p:spPr bwMode="auto">
              <a:xfrm>
                <a:off x="2552700" y="3417257"/>
                <a:ext cx="1714500" cy="92614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64" name="TextBox 115"/>
              <p:cNvSpPr txBox="1">
                <a:spLocks noChangeArrowheads="1"/>
              </p:cNvSpPr>
              <p:nvPr/>
            </p:nvSpPr>
            <p:spPr bwMode="auto">
              <a:xfrm>
                <a:off x="2002950" y="3078703"/>
                <a:ext cx="777681" cy="443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grpSp>
          <p:nvGrpSpPr>
            <p:cNvPr id="18460" name="Group 111"/>
            <p:cNvGrpSpPr>
              <a:grpSpLocks/>
            </p:cNvGrpSpPr>
            <p:nvPr/>
          </p:nvGrpSpPr>
          <p:grpSpPr bwMode="auto">
            <a:xfrm>
              <a:off x="2296243" y="2785646"/>
              <a:ext cx="2561597" cy="443197"/>
              <a:chOff x="2315203" y="2667000"/>
              <a:chExt cx="2561597" cy="443197"/>
            </a:xfrm>
          </p:grpSpPr>
          <p:sp>
            <p:nvSpPr>
              <p:cNvPr id="18461" name="TextBox 112"/>
              <p:cNvSpPr txBox="1">
                <a:spLocks noChangeArrowheads="1"/>
              </p:cNvSpPr>
              <p:nvPr/>
            </p:nvSpPr>
            <p:spPr bwMode="auto">
              <a:xfrm>
                <a:off x="2315203" y="2667000"/>
                <a:ext cx="656661" cy="44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 b="0">
                    <a:solidFill>
                      <a:srgbClr val="0000FF"/>
                    </a:solidFill>
                    <a:latin typeface="Helvetica" charset="0"/>
                    <a:cs typeface="Helvetica" charset="0"/>
                  </a:rPr>
                  <a:t>N3</a:t>
                </a:r>
              </a:p>
            </p:txBody>
          </p:sp>
          <p:cxnSp>
            <p:nvCxnSpPr>
              <p:cNvPr id="18462" name="Straight Arrow Connector 113"/>
              <p:cNvCxnSpPr>
                <a:cxnSpLocks noChangeShapeType="1"/>
              </p:cNvCxnSpPr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noFill/>
              <a:ln w="12700">
                <a:solidFill>
                  <a:srgbClr val="2A40E2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8437" name="TextBox 159"/>
          <p:cNvSpPr txBox="1">
            <a:spLocks noChangeArrowheads="1"/>
          </p:cNvSpPr>
          <p:nvPr/>
        </p:nvSpPr>
        <p:spPr bwMode="auto">
          <a:xfrm>
            <a:off x="457200" y="150495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Recursive</a:t>
            </a:r>
          </a:p>
        </p:txBody>
      </p:sp>
      <p:sp>
        <p:nvSpPr>
          <p:cNvPr id="18438" name="TextBox 160"/>
          <p:cNvSpPr txBox="1">
            <a:spLocks noChangeArrowheads="1"/>
          </p:cNvSpPr>
          <p:nvPr/>
        </p:nvSpPr>
        <p:spPr bwMode="auto">
          <a:xfrm>
            <a:off x="4876800" y="1600200"/>
            <a:ext cx="109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Iterative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Fault Tolerance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Replicate value on several nodes</a:t>
            </a: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Usually, place replicas on different racks in a datacenter to guard against rack failures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464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9465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469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9470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9471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9472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9473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9474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9502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9503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9476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9477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479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9480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1300163" cy="338138"/>
            <a:chOff x="5486400" y="3048000"/>
            <a:chExt cx="1299655" cy="338554"/>
          </a:xfrm>
        </p:grpSpPr>
        <p:sp>
          <p:nvSpPr>
            <p:cNvPr id="19500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9501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19482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9483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9484" name="TextBox 92"/>
          <p:cNvSpPr txBox="1">
            <a:spLocks noChangeArrowheads="1"/>
          </p:cNvSpPr>
          <p:nvPr/>
        </p:nvSpPr>
        <p:spPr bwMode="auto">
          <a:xfrm>
            <a:off x="4759325" y="22098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590800"/>
            <a:ext cx="3581400" cy="338138"/>
            <a:chOff x="1292462" y="2667000"/>
            <a:chExt cx="3581400" cy="338554"/>
          </a:xfrm>
        </p:grpSpPr>
        <p:sp>
          <p:nvSpPr>
            <p:cNvPr id="19498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19499" name="Straight Arrow Connector 94"/>
            <p:cNvCxnSpPr>
              <a:cxnSpLocks noChangeShapeType="1"/>
              <a:stCxn id="19498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19496" name="Straight Arrow Connector 98"/>
            <p:cNvCxnSpPr>
              <a:cxnSpLocks noChangeShapeType="1"/>
            </p:cNvCxnSpPr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7" name="TextBox 110"/>
            <p:cNvSpPr txBox="1">
              <a:spLocks noChangeArrowheads="1"/>
            </p:cNvSpPr>
            <p:nvPr/>
          </p:nvSpPr>
          <p:spPr bwMode="auto">
            <a:xfrm rot="1529368">
              <a:off x="2800987" y="3556763"/>
              <a:ext cx="18270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V14), N1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1905000" y="2862263"/>
            <a:ext cx="2895600" cy="338137"/>
            <a:chOff x="1902062" y="2667000"/>
            <a:chExt cx="2895600" cy="338554"/>
          </a:xfrm>
        </p:grpSpPr>
        <p:sp>
          <p:nvSpPr>
            <p:cNvPr id="19494" name="TextBox 96"/>
            <p:cNvSpPr txBox="1">
              <a:spLocks noChangeArrowheads="1"/>
            </p:cNvSpPr>
            <p:nvPr/>
          </p:nvSpPr>
          <p:spPr bwMode="auto">
            <a:xfrm>
              <a:off x="1902062" y="2667000"/>
              <a:ext cx="823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 N3</a:t>
              </a:r>
            </a:p>
          </p:txBody>
        </p:sp>
        <p:cxnSp>
          <p:nvCxnSpPr>
            <p:cNvPr id="19495" name="Straight Arrow Connector 97"/>
            <p:cNvCxnSpPr>
              <a:cxnSpLocks noChangeShapeType="1"/>
              <a:stCxn id="19494" idx="3"/>
            </p:cNvCxnSpPr>
            <p:nvPr/>
          </p:nvCxnSpPr>
          <p:spPr bwMode="auto">
            <a:xfrm>
              <a:off x="2725324" y="2836277"/>
              <a:ext cx="2072338" cy="549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19492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9493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1612900" y="3657600"/>
            <a:ext cx="2654300" cy="723900"/>
            <a:chOff x="1612900" y="3657600"/>
            <a:chExt cx="2654300" cy="723900"/>
          </a:xfrm>
        </p:grpSpPr>
        <p:sp>
          <p:nvSpPr>
            <p:cNvPr id="19490" name="Freeform 7"/>
            <p:cNvSpPr>
              <a:spLocks/>
            </p:cNvSpPr>
            <p:nvPr/>
          </p:nvSpPr>
          <p:spPr bwMode="auto">
            <a:xfrm>
              <a:off x="1612900" y="4000483"/>
              <a:ext cx="2654300" cy="381017"/>
            </a:xfrm>
            <a:custGeom>
              <a:avLst/>
              <a:gdLst>
                <a:gd name="T0" fmla="*/ 2654300 w 2654300"/>
                <a:gd name="T1" fmla="*/ 368317 h 381017"/>
                <a:gd name="T2" fmla="*/ 1295400 w 2654300"/>
                <a:gd name="T3" fmla="*/ 17 h 381017"/>
                <a:gd name="T4" fmla="*/ 0 w 2654300"/>
                <a:gd name="T5" fmla="*/ 381017 h 381017"/>
                <a:gd name="T6" fmla="*/ 0 60000 65536"/>
                <a:gd name="T7" fmla="*/ 0 60000 65536"/>
                <a:gd name="T8" fmla="*/ 0 60000 65536"/>
                <a:gd name="T9" fmla="*/ 0 w 2654300"/>
                <a:gd name="T10" fmla="*/ 0 h 381017"/>
                <a:gd name="T11" fmla="*/ 2654300 w 2654300"/>
                <a:gd name="T12" fmla="*/ 381017 h 3810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54300" h="381017">
                  <a:moveTo>
                    <a:pt x="2654300" y="368317"/>
                  </a:moveTo>
                  <a:cubicBezTo>
                    <a:pt x="2196041" y="183108"/>
                    <a:pt x="1737783" y="-2100"/>
                    <a:pt x="1295400" y="17"/>
                  </a:cubicBezTo>
                  <a:cubicBezTo>
                    <a:pt x="853017" y="2134"/>
                    <a:pt x="0" y="381017"/>
                    <a:pt x="0" y="38101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491" name="TextBox 102"/>
            <p:cNvSpPr txBox="1">
              <a:spLocks noChangeArrowheads="1"/>
            </p:cNvSpPr>
            <p:nvPr/>
          </p:nvSpPr>
          <p:spPr bwMode="auto">
            <a:xfrm>
              <a:off x="2054462" y="36576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Fault Tolerance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Again, we can have 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Recursive</a:t>
            </a:r>
            <a:r>
              <a:rPr lang="en-US">
                <a:latin typeface="Helvetica Neue Light" charset="0"/>
                <a:ea typeface="ＭＳ Ｐゴシック" charset="0"/>
              </a:rPr>
              <a:t> replication (previous slide)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Iterative </a:t>
            </a:r>
            <a:r>
              <a:rPr lang="en-US">
                <a:latin typeface="Helvetica Neue Light" charset="0"/>
                <a:ea typeface="ＭＳ Ｐゴシック" charset="0"/>
              </a:rPr>
              <a:t>replication (this slide)</a:t>
            </a:r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488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0489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493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0494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0495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0496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0497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0498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20526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0527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0500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0501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503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0504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1300163" cy="338138"/>
            <a:chOff x="5486400" y="3048000"/>
            <a:chExt cx="1299655" cy="338554"/>
          </a:xfrm>
        </p:grpSpPr>
        <p:sp>
          <p:nvSpPr>
            <p:cNvPr id="20524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0525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0506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0507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0508" name="TextBox 92"/>
          <p:cNvSpPr txBox="1">
            <a:spLocks noChangeArrowheads="1"/>
          </p:cNvSpPr>
          <p:nvPr/>
        </p:nvSpPr>
        <p:spPr bwMode="auto">
          <a:xfrm>
            <a:off x="4759325" y="22098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590800"/>
            <a:ext cx="3581400" cy="338138"/>
            <a:chOff x="1292462" y="2667000"/>
            <a:chExt cx="3581400" cy="338554"/>
          </a:xfrm>
        </p:grpSpPr>
        <p:sp>
          <p:nvSpPr>
            <p:cNvPr id="20522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20523" name="Straight Arrow Connector 94"/>
            <p:cNvCxnSpPr>
              <a:cxnSpLocks noChangeShapeType="1"/>
              <a:stCxn id="20522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20520" name="Straight Arrow Connector 98"/>
            <p:cNvCxnSpPr>
              <a:cxnSpLocks noChangeShapeType="1"/>
            </p:cNvCxnSpPr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1" name="TextBox 110"/>
            <p:cNvSpPr txBox="1">
              <a:spLocks noChangeArrowheads="1"/>
            </p:cNvSpPr>
            <p:nvPr/>
          </p:nvSpPr>
          <p:spPr bwMode="auto">
            <a:xfrm rot="1529368">
              <a:off x="2960636" y="3556763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1905000" y="2862263"/>
            <a:ext cx="2895600" cy="338137"/>
            <a:chOff x="1902062" y="2667000"/>
            <a:chExt cx="2895600" cy="338554"/>
          </a:xfrm>
        </p:grpSpPr>
        <p:sp>
          <p:nvSpPr>
            <p:cNvPr id="20518" name="TextBox 96"/>
            <p:cNvSpPr txBox="1">
              <a:spLocks noChangeArrowheads="1"/>
            </p:cNvSpPr>
            <p:nvPr/>
          </p:nvSpPr>
          <p:spPr bwMode="auto">
            <a:xfrm>
              <a:off x="1902062" y="2667000"/>
              <a:ext cx="823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N1, N3</a:t>
              </a:r>
            </a:p>
          </p:txBody>
        </p:sp>
        <p:cxnSp>
          <p:nvCxnSpPr>
            <p:cNvPr id="20519" name="Straight Arrow Connector 97"/>
            <p:cNvCxnSpPr>
              <a:cxnSpLocks noChangeShapeType="1"/>
              <a:stCxn id="20518" idx="3"/>
            </p:cNvCxnSpPr>
            <p:nvPr/>
          </p:nvCxnSpPr>
          <p:spPr bwMode="auto">
            <a:xfrm>
              <a:off x="2725324" y="2836277"/>
              <a:ext cx="2072338" cy="549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20516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0517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3" name="Group 104"/>
          <p:cNvGrpSpPr>
            <a:grpSpLocks/>
          </p:cNvGrpSpPr>
          <p:nvPr/>
        </p:nvGrpSpPr>
        <p:grpSpPr bwMode="auto">
          <a:xfrm>
            <a:off x="1587500" y="2992438"/>
            <a:ext cx="546100" cy="1508125"/>
            <a:chOff x="1967786" y="2992557"/>
            <a:chExt cx="546814" cy="1507744"/>
          </a:xfrm>
        </p:grpSpPr>
        <p:cxnSp>
          <p:nvCxnSpPr>
            <p:cNvPr id="20514" name="Straight Arrow Connector 105"/>
            <p:cNvCxnSpPr>
              <a:cxnSpLocks noChangeShapeType="1"/>
            </p:cNvCxnSpPr>
            <p:nvPr/>
          </p:nvCxnSpPr>
          <p:spPr bwMode="auto">
            <a:xfrm flipH="1">
              <a:off x="1981200" y="3352800"/>
              <a:ext cx="533400" cy="9906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5" name="TextBox 106"/>
            <p:cNvSpPr txBox="1">
              <a:spLocks noChangeArrowheads="1"/>
            </p:cNvSpPr>
            <p:nvPr/>
          </p:nvSpPr>
          <p:spPr bwMode="auto">
            <a:xfrm rot="-3561063">
              <a:off x="1383191" y="3577152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Storage: use more nodes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Request throughput: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Can serve requests from all nodes on which a value is stored in parallel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Master can replicate a popular value on more nodes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Master/directory scalability: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Replicate it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Partition it, so different keys are served by different masters/directories (see Chord)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Scalability: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1054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Directory keeps track of the storage availability at each node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Preferentially insert new values on nodes with more storage available</a:t>
            </a: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What happens when a new node is added?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Cannot insert only new values on new node. Why?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Move values from the heavy loaded nodes to the new node</a:t>
            </a: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What happens when a node fails?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Need to replicate values from fail node to other nodes</a:t>
            </a: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Replication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5626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make sure that a value is replicated correctly</a:t>
            </a:r>
          </a:p>
          <a:p>
            <a:pPr marL="0" indent="0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How do you know a value has been replicated on every node? 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Wait for acknowledgements from every node</a:t>
            </a:r>
          </a:p>
          <a:p>
            <a:pPr marL="0" indent="0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What happens if a node fails during replication?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Pick another node and try again</a:t>
            </a:r>
          </a:p>
          <a:p>
            <a:pPr lvl="1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What happens if a node is slow?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Slow down the entire put()? Pick another node?</a:t>
            </a:r>
          </a:p>
          <a:p>
            <a:pPr lvl="1">
              <a:lnSpc>
                <a:spcPct val="8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In general, with multiple replicas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Slow puts and fast gets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943600"/>
          </a:xfrm>
        </p:spPr>
        <p:txBody>
          <a:bodyPr/>
          <a:lstStyle/>
          <a:p>
            <a:pPr marL="0" indent="0">
              <a:lnSpc>
                <a:spcPct val="11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How close does a distributed system emulate a single machine in terms of read and write semantics?</a:t>
            </a:r>
          </a:p>
          <a:p>
            <a:pPr lvl="3">
              <a:lnSpc>
                <a:spcPct val="11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1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Q: </a:t>
            </a:r>
            <a:r>
              <a:rPr lang="en-US">
                <a:latin typeface="Helvetica Neue Light" charset="0"/>
                <a:ea typeface="ＭＳ Ｐゴシック" charset="0"/>
              </a:rPr>
              <a:t>Assume </a:t>
            </a:r>
            <a:r>
              <a:rPr lang="en-US" b="1">
                <a:latin typeface="Helvetica Neue Light" charset="0"/>
                <a:ea typeface="ＭＳ Ｐゴシック" charset="0"/>
              </a:rPr>
              <a:t>put(K14, V14</a:t>
            </a:r>
            <a:r>
              <a:rPr lang="ja-JP" altLang="en-US" b="1">
                <a:latin typeface="Helvetica Neue Light" charset="0"/>
                <a:ea typeface="ＭＳ Ｐゴシック" charset="0"/>
              </a:rPr>
              <a:t>’</a:t>
            </a:r>
            <a:r>
              <a:rPr lang="en-US" altLang="ja-JP" b="1">
                <a:latin typeface="Helvetica Neue Light" charset="0"/>
                <a:ea typeface="ＭＳ Ｐゴシック" charset="0"/>
              </a:rPr>
              <a:t>) </a:t>
            </a:r>
            <a:r>
              <a:rPr lang="en-US" altLang="ja-JP">
                <a:latin typeface="Helvetica Neue Light" charset="0"/>
                <a:ea typeface="ＭＳ Ｐゴシック" charset="0"/>
              </a:rPr>
              <a:t>and </a:t>
            </a:r>
            <a:r>
              <a:rPr lang="en-US" altLang="ja-JP" b="1">
                <a:latin typeface="Helvetica Neue Light" charset="0"/>
                <a:ea typeface="ＭＳ Ｐゴシック" charset="0"/>
              </a:rPr>
              <a:t>put(K14, V14</a:t>
            </a:r>
            <a:r>
              <a:rPr lang="ja-JP" altLang="en-US" b="1">
                <a:latin typeface="Helvetica Neue Light" charset="0"/>
                <a:ea typeface="ＭＳ Ｐゴシック" charset="0"/>
              </a:rPr>
              <a:t>’’</a:t>
            </a:r>
            <a:r>
              <a:rPr lang="en-US" altLang="ja-JP" b="1">
                <a:latin typeface="Helvetica Neue Light" charset="0"/>
                <a:ea typeface="ＭＳ Ｐゴシック" charset="0"/>
              </a:rPr>
              <a:t>) </a:t>
            </a:r>
            <a:r>
              <a:rPr lang="en-US" altLang="ja-JP">
                <a:latin typeface="Helvetica Neue Light" charset="0"/>
                <a:ea typeface="ＭＳ Ｐゴシック" charset="0"/>
              </a:rPr>
              <a:t>are concurrent, what value ends up being stored?</a:t>
            </a:r>
          </a:p>
          <a:p>
            <a:pPr marL="0" indent="0">
              <a:lnSpc>
                <a:spcPct val="11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A: </a:t>
            </a:r>
            <a:r>
              <a:rPr lang="en-US">
                <a:latin typeface="Helvetica Neue Light" charset="0"/>
                <a:ea typeface="ＭＳ Ｐゴシック" charset="0"/>
              </a:rPr>
              <a:t>assuming </a:t>
            </a:r>
            <a:r>
              <a:rPr lang="en-US" b="1">
                <a:latin typeface="Helvetica Neue Light" charset="0"/>
                <a:ea typeface="ＭＳ Ｐゴシック" charset="0"/>
              </a:rPr>
              <a:t>put()</a:t>
            </a:r>
            <a:r>
              <a:rPr lang="en-US">
                <a:latin typeface="Helvetica Neue Light" charset="0"/>
                <a:ea typeface="ＭＳ Ｐゴシック" charset="0"/>
              </a:rPr>
              <a:t> is atomic, then either </a:t>
            </a:r>
            <a:r>
              <a:rPr lang="en-US" b="1">
                <a:latin typeface="Helvetica Neue Light" charset="0"/>
                <a:ea typeface="ＭＳ Ｐゴシック" charset="0"/>
              </a:rPr>
              <a:t>V14</a:t>
            </a:r>
            <a:r>
              <a:rPr lang="ja-JP" altLang="en-US" b="1">
                <a:latin typeface="Helvetica Neue Light" charset="0"/>
                <a:ea typeface="ＭＳ Ｐゴシック" charset="0"/>
              </a:rPr>
              <a:t>’</a:t>
            </a:r>
            <a:r>
              <a:rPr lang="en-US" altLang="ja-JP">
                <a:latin typeface="Helvetica Neue Light" charset="0"/>
                <a:ea typeface="ＭＳ Ｐゴシック" charset="0"/>
              </a:rPr>
              <a:t> or </a:t>
            </a:r>
            <a:r>
              <a:rPr lang="en-US" altLang="ja-JP" b="1">
                <a:latin typeface="Helvetica Neue Light" charset="0"/>
                <a:ea typeface="ＭＳ Ｐゴシック" charset="0"/>
              </a:rPr>
              <a:t>V14</a:t>
            </a:r>
            <a:r>
              <a:rPr lang="ja-JP" altLang="en-US" b="1">
                <a:latin typeface="Helvetica Neue Light" charset="0"/>
                <a:ea typeface="ＭＳ Ｐゴシック" charset="0"/>
              </a:rPr>
              <a:t>’’</a:t>
            </a:r>
            <a:r>
              <a:rPr lang="en-US" altLang="ja-JP">
                <a:latin typeface="Helvetica Neue Light" charset="0"/>
                <a:ea typeface="ＭＳ Ｐゴシック" charset="0"/>
              </a:rPr>
              <a:t>, right?</a:t>
            </a:r>
          </a:p>
          <a:p>
            <a:pPr lvl="4">
              <a:lnSpc>
                <a:spcPct val="11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1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Q:</a:t>
            </a:r>
            <a:r>
              <a:rPr lang="en-US">
                <a:latin typeface="Helvetica Neue Light" charset="0"/>
                <a:ea typeface="ＭＳ Ｐゴシック" charset="0"/>
              </a:rPr>
              <a:t> Assume a client calls </a:t>
            </a:r>
            <a:r>
              <a:rPr lang="en-US" b="1">
                <a:latin typeface="Helvetica Neue Light" charset="0"/>
                <a:ea typeface="ＭＳ Ｐゴシック" charset="0"/>
              </a:rPr>
              <a:t>put(K14, V14) </a:t>
            </a:r>
            <a:r>
              <a:rPr lang="en-US">
                <a:latin typeface="Helvetica Neue Light" charset="0"/>
                <a:ea typeface="ＭＳ Ｐゴシック" charset="0"/>
              </a:rPr>
              <a:t>and then </a:t>
            </a:r>
            <a:r>
              <a:rPr lang="en-US" b="1">
                <a:latin typeface="Helvetica Neue Light" charset="0"/>
                <a:ea typeface="ＭＳ Ｐゴシック" charset="0"/>
              </a:rPr>
              <a:t>get(K14)</a:t>
            </a:r>
            <a:r>
              <a:rPr lang="en-US">
                <a:latin typeface="Helvetica Neue Light" charset="0"/>
                <a:ea typeface="ＭＳ Ｐゴシック" charset="0"/>
              </a:rPr>
              <a:t>, what is the result returned by </a:t>
            </a:r>
            <a:r>
              <a:rPr lang="en-US" b="1">
                <a:latin typeface="Helvetica Neue Light" charset="0"/>
                <a:ea typeface="ＭＳ Ｐゴシック" charset="0"/>
              </a:rPr>
              <a:t>get()</a:t>
            </a:r>
            <a:r>
              <a:rPr lang="en-US">
                <a:latin typeface="Helvetica Neue Light" charset="0"/>
                <a:ea typeface="ＭＳ Ｐゴシック" charset="0"/>
              </a:rPr>
              <a:t>?</a:t>
            </a:r>
          </a:p>
          <a:p>
            <a:pPr marL="0" indent="0">
              <a:lnSpc>
                <a:spcPct val="11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A: </a:t>
            </a:r>
            <a:r>
              <a:rPr lang="en-US">
                <a:latin typeface="Helvetica Neue Light" charset="0"/>
                <a:ea typeface="ＭＳ Ｐゴシック" charset="0"/>
              </a:rPr>
              <a:t>It should be V14, right? </a:t>
            </a:r>
          </a:p>
          <a:p>
            <a:pPr lvl="4">
              <a:lnSpc>
                <a:spcPct val="11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1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Above semantics, not trivial to achieve in distributed systems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Today’s Papers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82000" cy="50292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Chord: A Scalable Peer-to-peer Lookup Service for Internet Applications, 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</a:rPr>
              <a:t>Ion Stoica, Robert Morris, David Karger, M. Frans Kaashoek, Hari Balakrishnan, SIGCOMM’02 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  <a:hlinkClick r:id="rId2"/>
              </a:rPr>
              <a:t>(https://pdos.csail.mit.edu/papers/chord:sigcomm01/chord_sigcomm.pdf</a:t>
            </a:r>
            <a:r>
              <a:rPr lang="en-US" sz="2000">
                <a:latin typeface="Helvetica Neue Light" charset="0"/>
                <a:ea typeface="ＭＳ Ｐゴシック" charset="0"/>
              </a:rPr>
              <a:t>)</a:t>
            </a: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Dynamo: Amazon's Highly Available Key-value Store, 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</a:rPr>
              <a:t>Giuseppe DeCandia, Deniz Hastorun, Madan Jampani, Gunavardhan Kakulapati, Avinash Lakshman, Alex Pilchin, Swaminathan, Sivasubramanian, Peter Vosshall, and Werner Vogels, SOSP’07</a:t>
            </a:r>
          </a:p>
          <a:p>
            <a:pPr marL="0" indent="0"/>
            <a:r>
              <a:rPr lang="en-US" sz="2000">
                <a:latin typeface="Helvetica Neue Light" charset="0"/>
                <a:ea typeface="ＭＳ Ｐゴシック" charset="0"/>
                <a:hlinkClick r:id="rId3"/>
              </a:rPr>
              <a:t>(www.allthingsdistributed.com/files/amazon-dynamo-sosp2007.pdf</a:t>
            </a:r>
            <a:r>
              <a:rPr lang="en-US" sz="2000">
                <a:latin typeface="Helvetica Neue Light" charset="0"/>
                <a:ea typeface="ＭＳ Ｐゴシック" charset="0"/>
              </a:rPr>
              <a:t>)</a:t>
            </a: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Concurrent Writes (Updates)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If concurrent updates (i.e., puts to same key) may need to make sure that updates happen in the same order </a:t>
            </a:r>
          </a:p>
        </p:txBody>
      </p:sp>
      <p:pic>
        <p:nvPicPr>
          <p:cNvPr id="25603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5608" name="TextBox 92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5609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8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5613" name="TextBox 11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5614" name="TextBox 11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5615" name="TextBox 12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5616" name="TextBox 12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5617" name="TextBox 12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5618" name="TextBox 12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25619" name="Group 124"/>
          <p:cNvGrpSpPr>
            <a:grpSpLocks/>
          </p:cNvGrpSpPr>
          <p:nvPr/>
        </p:nvGrpSpPr>
        <p:grpSpPr bwMode="auto">
          <a:xfrm>
            <a:off x="4038600" y="4767263"/>
            <a:ext cx="1098550" cy="338137"/>
            <a:chOff x="4114800" y="4766846"/>
            <a:chExt cx="1099204" cy="338554"/>
          </a:xfrm>
        </p:grpSpPr>
        <p:sp>
          <p:nvSpPr>
            <p:cNvPr id="25653" name="TextBox 125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54" name="TextBox 126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5620" name="TextBox 127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5621" name="TextBox 128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5623" name="TextBox 137"/>
          <p:cNvSpPr txBox="1">
            <a:spLocks noChangeArrowheads="1"/>
          </p:cNvSpPr>
          <p:nvPr/>
        </p:nvSpPr>
        <p:spPr bwMode="auto">
          <a:xfrm>
            <a:off x="3546475" y="22526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5624" name="TextBox 138"/>
          <p:cNvSpPr txBox="1">
            <a:spLocks noChangeArrowheads="1"/>
          </p:cNvSpPr>
          <p:nvPr/>
        </p:nvSpPr>
        <p:spPr bwMode="auto">
          <a:xfrm>
            <a:off x="4095750" y="22526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25625" name="Group 139"/>
          <p:cNvGrpSpPr>
            <a:grpSpLocks/>
          </p:cNvGrpSpPr>
          <p:nvPr/>
        </p:nvGrpSpPr>
        <p:grpSpPr bwMode="auto">
          <a:xfrm>
            <a:off x="3546475" y="2438400"/>
            <a:ext cx="1300163" cy="338138"/>
            <a:chOff x="5486400" y="3048000"/>
            <a:chExt cx="1299655" cy="338554"/>
          </a:xfrm>
        </p:grpSpPr>
        <p:sp>
          <p:nvSpPr>
            <p:cNvPr id="25651" name="TextBox 140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52" name="TextBox 141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5626" name="TextBox 142"/>
          <p:cNvSpPr txBox="1">
            <a:spLocks noChangeArrowheads="1"/>
          </p:cNvSpPr>
          <p:nvPr/>
        </p:nvSpPr>
        <p:spPr bwMode="auto">
          <a:xfrm>
            <a:off x="3492500" y="27860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5627" name="TextBox 143"/>
          <p:cNvSpPr txBox="1">
            <a:spLocks noChangeArrowheads="1"/>
          </p:cNvSpPr>
          <p:nvPr/>
        </p:nvSpPr>
        <p:spPr bwMode="auto">
          <a:xfrm>
            <a:off x="4052888" y="27860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5628" name="TextBox 144"/>
          <p:cNvSpPr txBox="1">
            <a:spLocks noChangeArrowheads="1"/>
          </p:cNvSpPr>
          <p:nvPr/>
        </p:nvSpPr>
        <p:spPr bwMode="auto">
          <a:xfrm>
            <a:off x="2819400" y="17526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45"/>
          <p:cNvGrpSpPr>
            <a:grpSpLocks/>
          </p:cNvGrpSpPr>
          <p:nvPr/>
        </p:nvGrpSpPr>
        <p:grpSpPr bwMode="auto">
          <a:xfrm>
            <a:off x="762000" y="1981200"/>
            <a:ext cx="2209800" cy="533400"/>
            <a:chOff x="1292462" y="2667000"/>
            <a:chExt cx="2209800" cy="533400"/>
          </a:xfrm>
        </p:grpSpPr>
        <p:sp>
          <p:nvSpPr>
            <p:cNvPr id="25649" name="TextBox 146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899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  <p:cxnSp>
          <p:nvCxnSpPr>
            <p:cNvPr id="25650" name="Straight Arrow Connector 147"/>
            <p:cNvCxnSpPr>
              <a:cxnSpLocks noChangeShapeType="1"/>
              <a:stCxn id="25649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48"/>
          <p:cNvGrpSpPr>
            <a:grpSpLocks/>
          </p:cNvGrpSpPr>
          <p:nvPr/>
        </p:nvGrpSpPr>
        <p:grpSpPr bwMode="auto">
          <a:xfrm>
            <a:off x="4191000" y="2990850"/>
            <a:ext cx="596900" cy="1506538"/>
            <a:chOff x="4352708" y="2914029"/>
            <a:chExt cx="596455" cy="1507744"/>
          </a:xfrm>
        </p:grpSpPr>
        <p:cxnSp>
          <p:nvCxnSpPr>
            <p:cNvPr id="25647" name="Straight Arrow Connector 149"/>
            <p:cNvCxnSpPr>
              <a:cxnSpLocks noChangeShapeType="1"/>
            </p:cNvCxnSpPr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8" name="TextBox 150"/>
            <p:cNvSpPr txBox="1">
              <a:spLocks noChangeArrowheads="1"/>
            </p:cNvSpPr>
            <p:nvPr/>
          </p:nvSpPr>
          <p:spPr bwMode="auto">
            <a:xfrm rot="4538305">
              <a:off x="4026014" y="3498624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5631" name="Group 151"/>
          <p:cNvGrpSpPr>
            <a:grpSpLocks/>
          </p:cNvGrpSpPr>
          <p:nvPr/>
        </p:nvGrpSpPr>
        <p:grpSpPr bwMode="auto">
          <a:xfrm>
            <a:off x="1143000" y="4767263"/>
            <a:ext cx="1098550" cy="338137"/>
            <a:chOff x="4114800" y="4766846"/>
            <a:chExt cx="1099204" cy="338554"/>
          </a:xfrm>
        </p:grpSpPr>
        <p:sp>
          <p:nvSpPr>
            <p:cNvPr id="25645" name="TextBox 152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46" name="TextBox 153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2" name="Group 154"/>
          <p:cNvGrpSpPr>
            <a:grpSpLocks/>
          </p:cNvGrpSpPr>
          <p:nvPr/>
        </p:nvGrpSpPr>
        <p:grpSpPr bwMode="auto"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5644" name="TextBox 156"/>
            <p:cNvSpPr txBox="1">
              <a:spLocks noChangeArrowheads="1"/>
            </p:cNvSpPr>
            <p:nvPr/>
          </p:nvSpPr>
          <p:spPr bwMode="auto">
            <a:xfrm rot="-1987352">
              <a:off x="1861183" y="3508633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’’</a:t>
              </a:r>
              <a:r>
                <a:rPr lang="en-US" altLang="ja-JP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008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3" name="Group 160"/>
          <p:cNvGrpSpPr>
            <a:grpSpLocks/>
          </p:cNvGrpSpPr>
          <p:nvPr/>
        </p:nvGrpSpPr>
        <p:grpSpPr bwMode="auto">
          <a:xfrm>
            <a:off x="762000" y="2438400"/>
            <a:ext cx="2209800" cy="338138"/>
            <a:chOff x="1292462" y="2667000"/>
            <a:chExt cx="2209800" cy="338554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53511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827575" y="2837072"/>
              <a:ext cx="674687" cy="5880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Group 179"/>
          <p:cNvGrpSpPr>
            <a:grpSpLocks/>
          </p:cNvGrpSpPr>
          <p:nvPr/>
        </p:nvGrpSpPr>
        <p:grpSpPr bwMode="auto">
          <a:xfrm>
            <a:off x="4038600" y="4767263"/>
            <a:ext cx="1144588" cy="338137"/>
            <a:chOff x="4114800" y="4766846"/>
            <a:chExt cx="1144789" cy="338554"/>
          </a:xfrm>
        </p:grpSpPr>
        <p:sp>
          <p:nvSpPr>
            <p:cNvPr id="25639" name="TextBox 18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5640" name="TextBox 18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5" name="Group 182"/>
          <p:cNvGrpSpPr>
            <a:grpSpLocks/>
          </p:cNvGrpSpPr>
          <p:nvPr/>
        </p:nvGrpSpPr>
        <p:grpSpPr bwMode="auto">
          <a:xfrm>
            <a:off x="1143000" y="4767263"/>
            <a:ext cx="1184275" cy="338137"/>
            <a:chOff x="4114800" y="4766846"/>
            <a:chExt cx="1183963" cy="338554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4913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solidFill>
                    <a:schemeClr val="accent6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25638" name="TextBox 184"/>
            <p:cNvSpPr txBox="1">
              <a:spLocks noChangeArrowheads="1"/>
            </p:cNvSpPr>
            <p:nvPr/>
          </p:nvSpPr>
          <p:spPr bwMode="auto">
            <a:xfrm>
              <a:off x="4663930" y="4766846"/>
              <a:ext cx="6348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9D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009D00"/>
                  </a:solidFill>
                  <a:latin typeface="Helvetica" charset="0"/>
                  <a:cs typeface="Helvetica" charset="0"/>
                </a:rPr>
                <a:t>’’</a:t>
              </a:r>
              <a:endParaRPr lang="en-US" sz="1600" b="0">
                <a:solidFill>
                  <a:srgbClr val="009D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257800" y="1873250"/>
            <a:ext cx="3733800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put(K14, V14’) and put(K14, V14’’) reach N1 and N3 in reverse  order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Undefined!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Concurrent Writes (Updates) 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If concurrent updates (i.e., puts to same key) may need to make sure that updates happen in the same order </a:t>
            </a:r>
          </a:p>
        </p:txBody>
      </p:sp>
      <p:pic>
        <p:nvPicPr>
          <p:cNvPr id="26627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632" name="TextBox 92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6633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8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637" name="TextBox 11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6638" name="TextBox 11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6639" name="TextBox 12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6640" name="TextBox 12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6641" name="TextBox 12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6642" name="TextBox 12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26643" name="Group 124"/>
          <p:cNvGrpSpPr>
            <a:grpSpLocks/>
          </p:cNvGrpSpPr>
          <p:nvPr/>
        </p:nvGrpSpPr>
        <p:grpSpPr bwMode="auto">
          <a:xfrm>
            <a:off x="4038600" y="4767263"/>
            <a:ext cx="1098550" cy="338137"/>
            <a:chOff x="4114800" y="4766846"/>
            <a:chExt cx="1099204" cy="338554"/>
          </a:xfrm>
        </p:grpSpPr>
        <p:sp>
          <p:nvSpPr>
            <p:cNvPr id="26683" name="TextBox 125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84" name="TextBox 126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6644" name="TextBox 127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6645" name="TextBox 128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647" name="TextBox 137"/>
          <p:cNvSpPr txBox="1">
            <a:spLocks noChangeArrowheads="1"/>
          </p:cNvSpPr>
          <p:nvPr/>
        </p:nvSpPr>
        <p:spPr bwMode="auto">
          <a:xfrm>
            <a:off x="3546475" y="22526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6648" name="TextBox 138"/>
          <p:cNvSpPr txBox="1">
            <a:spLocks noChangeArrowheads="1"/>
          </p:cNvSpPr>
          <p:nvPr/>
        </p:nvSpPr>
        <p:spPr bwMode="auto">
          <a:xfrm>
            <a:off x="4095750" y="22526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26649" name="Group 139"/>
          <p:cNvGrpSpPr>
            <a:grpSpLocks/>
          </p:cNvGrpSpPr>
          <p:nvPr/>
        </p:nvGrpSpPr>
        <p:grpSpPr bwMode="auto">
          <a:xfrm>
            <a:off x="3546475" y="2438400"/>
            <a:ext cx="1300163" cy="338138"/>
            <a:chOff x="5486400" y="3048000"/>
            <a:chExt cx="1299655" cy="338554"/>
          </a:xfrm>
        </p:grpSpPr>
        <p:sp>
          <p:nvSpPr>
            <p:cNvPr id="26681" name="TextBox 140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82" name="TextBox 141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6650" name="TextBox 142"/>
          <p:cNvSpPr txBox="1">
            <a:spLocks noChangeArrowheads="1"/>
          </p:cNvSpPr>
          <p:nvPr/>
        </p:nvSpPr>
        <p:spPr bwMode="auto">
          <a:xfrm>
            <a:off x="3492500" y="27860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6651" name="TextBox 143"/>
          <p:cNvSpPr txBox="1">
            <a:spLocks noChangeArrowheads="1"/>
          </p:cNvSpPr>
          <p:nvPr/>
        </p:nvSpPr>
        <p:spPr bwMode="auto">
          <a:xfrm>
            <a:off x="4052888" y="27860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6652" name="TextBox 144"/>
          <p:cNvSpPr txBox="1">
            <a:spLocks noChangeArrowheads="1"/>
          </p:cNvSpPr>
          <p:nvPr/>
        </p:nvSpPr>
        <p:spPr bwMode="auto">
          <a:xfrm>
            <a:off x="2819400" y="17526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26653" name="Group 145"/>
          <p:cNvGrpSpPr>
            <a:grpSpLocks/>
          </p:cNvGrpSpPr>
          <p:nvPr/>
        </p:nvGrpSpPr>
        <p:grpSpPr bwMode="auto">
          <a:xfrm>
            <a:off x="762000" y="1981200"/>
            <a:ext cx="2209800" cy="533400"/>
            <a:chOff x="1292462" y="2667000"/>
            <a:chExt cx="2209800" cy="533400"/>
          </a:xfrm>
        </p:grpSpPr>
        <p:sp>
          <p:nvSpPr>
            <p:cNvPr id="26679" name="TextBox 146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899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  <p:cxnSp>
          <p:nvCxnSpPr>
            <p:cNvPr id="26680" name="Straight Arrow Connector 147"/>
            <p:cNvCxnSpPr>
              <a:cxnSpLocks noChangeShapeType="1"/>
              <a:stCxn id="26679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54" name="Group 148"/>
          <p:cNvGrpSpPr>
            <a:grpSpLocks/>
          </p:cNvGrpSpPr>
          <p:nvPr/>
        </p:nvGrpSpPr>
        <p:grpSpPr bwMode="auto">
          <a:xfrm>
            <a:off x="4191000" y="2990850"/>
            <a:ext cx="596900" cy="1506538"/>
            <a:chOff x="4352708" y="2914029"/>
            <a:chExt cx="596455" cy="1507744"/>
          </a:xfrm>
        </p:grpSpPr>
        <p:cxnSp>
          <p:nvCxnSpPr>
            <p:cNvPr id="26677" name="Straight Arrow Connector 149"/>
            <p:cNvCxnSpPr>
              <a:cxnSpLocks noChangeShapeType="1"/>
            </p:cNvCxnSpPr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78" name="TextBox 150"/>
            <p:cNvSpPr txBox="1">
              <a:spLocks noChangeArrowheads="1"/>
            </p:cNvSpPr>
            <p:nvPr/>
          </p:nvSpPr>
          <p:spPr bwMode="auto">
            <a:xfrm rot="4538305">
              <a:off x="4026014" y="3498624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55" name="Group 151"/>
          <p:cNvGrpSpPr>
            <a:grpSpLocks/>
          </p:cNvGrpSpPr>
          <p:nvPr/>
        </p:nvGrpSpPr>
        <p:grpSpPr bwMode="auto">
          <a:xfrm>
            <a:off x="1143000" y="4767263"/>
            <a:ext cx="1098550" cy="338137"/>
            <a:chOff x="4114800" y="4766846"/>
            <a:chExt cx="1099204" cy="338554"/>
          </a:xfrm>
        </p:grpSpPr>
        <p:sp>
          <p:nvSpPr>
            <p:cNvPr id="26675" name="TextBox 152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76" name="TextBox 153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26656" name="Group 154"/>
          <p:cNvGrpSpPr>
            <a:grpSpLocks/>
          </p:cNvGrpSpPr>
          <p:nvPr/>
        </p:nvGrpSpPr>
        <p:grpSpPr bwMode="auto"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6674" name="TextBox 156"/>
            <p:cNvSpPr txBox="1">
              <a:spLocks noChangeArrowheads="1"/>
            </p:cNvSpPr>
            <p:nvPr/>
          </p:nvSpPr>
          <p:spPr bwMode="auto">
            <a:xfrm rot="-1987352">
              <a:off x="1861183" y="3508633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’’</a:t>
              </a:r>
              <a:r>
                <a:rPr lang="en-US" altLang="ja-JP" sz="1600" b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008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57" name="Group 160"/>
          <p:cNvGrpSpPr>
            <a:grpSpLocks/>
          </p:cNvGrpSpPr>
          <p:nvPr/>
        </p:nvGrpSpPr>
        <p:grpSpPr bwMode="auto">
          <a:xfrm>
            <a:off x="762000" y="2438400"/>
            <a:ext cx="2209800" cy="338138"/>
            <a:chOff x="1292462" y="2667000"/>
            <a:chExt cx="2209800" cy="338554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53511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827575" y="2837072"/>
              <a:ext cx="674687" cy="5880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6658" name="Group 167"/>
          <p:cNvGrpSpPr>
            <a:grpSpLocks/>
          </p:cNvGrpSpPr>
          <p:nvPr/>
        </p:nvGrpSpPr>
        <p:grpSpPr bwMode="auto">
          <a:xfrm>
            <a:off x="1981200" y="3124200"/>
            <a:ext cx="2133600" cy="1295400"/>
            <a:chOff x="1752600" y="3352800"/>
            <a:chExt cx="2209800" cy="1066800"/>
          </a:xfrm>
        </p:grpSpPr>
        <p:cxnSp>
          <p:nvCxnSpPr>
            <p:cNvPr id="26669" name="Straight Arrow Connector 168"/>
            <p:cNvCxnSpPr>
              <a:cxnSpLocks noChangeShapeType="1"/>
            </p:cNvCxnSpPr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70" name="TextBox 169"/>
            <p:cNvSpPr txBox="1">
              <a:spLocks noChangeArrowheads="1"/>
            </p:cNvSpPr>
            <p:nvPr/>
          </p:nvSpPr>
          <p:spPr bwMode="auto">
            <a:xfrm rot="-1954491">
              <a:off x="1952397" y="3684716"/>
              <a:ext cx="1549763" cy="27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59" name="Group 173"/>
          <p:cNvGrpSpPr>
            <a:grpSpLocks/>
          </p:cNvGrpSpPr>
          <p:nvPr/>
        </p:nvGrpSpPr>
        <p:grpSpPr bwMode="auto">
          <a:xfrm>
            <a:off x="4572000" y="2957513"/>
            <a:ext cx="609600" cy="1536700"/>
            <a:chOff x="4339563" y="2900153"/>
            <a:chExt cx="609600" cy="1535496"/>
          </a:xfrm>
        </p:grpSpPr>
        <p:cxnSp>
          <p:nvCxnSpPr>
            <p:cNvPr id="26667" name="Straight Arrow Connector 174"/>
            <p:cNvCxnSpPr>
              <a:cxnSpLocks noChangeShapeType="1"/>
            </p:cNvCxnSpPr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noFill/>
            <a:ln w="12700">
              <a:solidFill>
                <a:srgbClr val="009D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8" name="TextBox 175"/>
            <p:cNvSpPr txBox="1">
              <a:spLocks noChangeArrowheads="1"/>
            </p:cNvSpPr>
            <p:nvPr/>
          </p:nvSpPr>
          <p:spPr bwMode="auto">
            <a:xfrm rot="4538305">
              <a:off x="4012138" y="3498624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')</a:t>
              </a:r>
              <a:endParaRPr lang="en-US" sz="1600" b="0">
                <a:solidFill>
                  <a:srgbClr val="0082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60" name="Group 179"/>
          <p:cNvGrpSpPr>
            <a:grpSpLocks/>
          </p:cNvGrpSpPr>
          <p:nvPr/>
        </p:nvGrpSpPr>
        <p:grpSpPr bwMode="auto">
          <a:xfrm>
            <a:off x="4038600" y="4767263"/>
            <a:ext cx="1190625" cy="338137"/>
            <a:chOff x="4114800" y="4766846"/>
            <a:chExt cx="1190375" cy="338554"/>
          </a:xfrm>
        </p:grpSpPr>
        <p:sp>
          <p:nvSpPr>
            <p:cNvPr id="26665" name="TextBox 18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66" name="TextBox 18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6409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008200"/>
                  </a:solidFill>
                  <a:latin typeface="Helvetica" charset="0"/>
                  <a:cs typeface="Helvetica" charset="0"/>
                </a:rPr>
                <a:t>’’</a:t>
              </a:r>
              <a:endParaRPr lang="en-US" sz="1600" b="0">
                <a:solidFill>
                  <a:srgbClr val="0082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6661" name="Group 182"/>
          <p:cNvGrpSpPr>
            <a:grpSpLocks/>
          </p:cNvGrpSpPr>
          <p:nvPr/>
        </p:nvGrpSpPr>
        <p:grpSpPr bwMode="auto">
          <a:xfrm>
            <a:off x="1143000" y="4767263"/>
            <a:ext cx="1144588" cy="338137"/>
            <a:chOff x="4114800" y="4766846"/>
            <a:chExt cx="1144789" cy="338554"/>
          </a:xfrm>
        </p:grpSpPr>
        <p:sp>
          <p:nvSpPr>
            <p:cNvPr id="26663" name="TextBox 183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6664" name="TextBox 184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257800" y="1873250"/>
            <a:ext cx="3733800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put(K14, V14’) and put(K14, V14’’) reach N1 and N3 in reverse  order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Undefined!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 after Write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Read not guaranteed to return value of latest write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Can happen if Master processes requests in different threads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>
                <a:latin typeface="Helvetica Neue Light" charset="0"/>
                <a:ea typeface="ＭＳ Ｐゴシック" charset="0"/>
              </a:rPr>
              <a:t> </a:t>
            </a:r>
          </a:p>
        </p:txBody>
      </p:sp>
      <p:pic>
        <p:nvPicPr>
          <p:cNvPr id="2765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7656" name="TextBox 92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27657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8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7661" name="TextBox 11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27662" name="TextBox 11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7663" name="TextBox 12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7664" name="TextBox 12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7665" name="TextBox 12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7666" name="TextBox 12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27667" name="Group 124"/>
          <p:cNvGrpSpPr>
            <a:grpSpLocks/>
          </p:cNvGrpSpPr>
          <p:nvPr/>
        </p:nvGrpSpPr>
        <p:grpSpPr bwMode="auto">
          <a:xfrm>
            <a:off x="4038600" y="4767263"/>
            <a:ext cx="1098550" cy="338137"/>
            <a:chOff x="4114800" y="4766846"/>
            <a:chExt cx="1099204" cy="338554"/>
          </a:xfrm>
        </p:grpSpPr>
        <p:sp>
          <p:nvSpPr>
            <p:cNvPr id="27710" name="TextBox 125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711" name="TextBox 126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27668" name="TextBox 127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7669" name="TextBox 128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8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7671" name="TextBox 137"/>
          <p:cNvSpPr txBox="1">
            <a:spLocks noChangeArrowheads="1"/>
          </p:cNvSpPr>
          <p:nvPr/>
        </p:nvSpPr>
        <p:spPr bwMode="auto">
          <a:xfrm>
            <a:off x="3546475" y="22526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27672" name="TextBox 138"/>
          <p:cNvSpPr txBox="1">
            <a:spLocks noChangeArrowheads="1"/>
          </p:cNvSpPr>
          <p:nvPr/>
        </p:nvSpPr>
        <p:spPr bwMode="auto">
          <a:xfrm>
            <a:off x="4095750" y="22526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27673" name="Group 139"/>
          <p:cNvGrpSpPr>
            <a:grpSpLocks/>
          </p:cNvGrpSpPr>
          <p:nvPr/>
        </p:nvGrpSpPr>
        <p:grpSpPr bwMode="auto">
          <a:xfrm>
            <a:off x="3546475" y="2438400"/>
            <a:ext cx="1300163" cy="338138"/>
            <a:chOff x="5486400" y="3048000"/>
            <a:chExt cx="1299655" cy="338554"/>
          </a:xfrm>
        </p:grpSpPr>
        <p:sp>
          <p:nvSpPr>
            <p:cNvPr id="27708" name="TextBox 140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709" name="TextBox 141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N1,N3 </a:t>
              </a:r>
            </a:p>
          </p:txBody>
        </p:sp>
      </p:grpSp>
      <p:sp>
        <p:nvSpPr>
          <p:cNvPr id="27674" name="TextBox 142"/>
          <p:cNvSpPr txBox="1">
            <a:spLocks noChangeArrowheads="1"/>
          </p:cNvSpPr>
          <p:nvPr/>
        </p:nvSpPr>
        <p:spPr bwMode="auto">
          <a:xfrm>
            <a:off x="3492500" y="27860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27675" name="TextBox 143"/>
          <p:cNvSpPr txBox="1">
            <a:spLocks noChangeArrowheads="1"/>
          </p:cNvSpPr>
          <p:nvPr/>
        </p:nvSpPr>
        <p:spPr bwMode="auto">
          <a:xfrm>
            <a:off x="4052888" y="27860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27676" name="TextBox 144"/>
          <p:cNvSpPr txBox="1">
            <a:spLocks noChangeArrowheads="1"/>
          </p:cNvSpPr>
          <p:nvPr/>
        </p:nvSpPr>
        <p:spPr bwMode="auto">
          <a:xfrm>
            <a:off x="2819400" y="17526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10" name="Group 145"/>
          <p:cNvGrpSpPr>
            <a:grpSpLocks/>
          </p:cNvGrpSpPr>
          <p:nvPr/>
        </p:nvGrpSpPr>
        <p:grpSpPr bwMode="auto">
          <a:xfrm>
            <a:off x="1314450" y="2362200"/>
            <a:ext cx="1657350" cy="338138"/>
            <a:chOff x="1711382" y="2667000"/>
            <a:chExt cx="1657440" cy="338554"/>
          </a:xfrm>
        </p:grpSpPr>
        <p:sp>
          <p:nvSpPr>
            <p:cNvPr id="27706" name="TextBox 146"/>
            <p:cNvSpPr txBox="1">
              <a:spLocks noChangeArrowheads="1"/>
            </p:cNvSpPr>
            <p:nvPr/>
          </p:nvSpPr>
          <p:spPr bwMode="auto">
            <a:xfrm>
              <a:off x="1711382" y="2667000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  <p:cxnSp>
          <p:nvCxnSpPr>
            <p:cNvPr id="27707" name="Straight Arrow Connector 147"/>
            <p:cNvCxnSpPr>
              <a:cxnSpLocks noChangeShapeType="1"/>
            </p:cNvCxnSpPr>
            <p:nvPr/>
          </p:nvCxnSpPr>
          <p:spPr bwMode="auto">
            <a:xfrm>
              <a:off x="2698954" y="2836277"/>
              <a:ext cx="669868" cy="97423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148"/>
          <p:cNvGrpSpPr>
            <a:grpSpLocks/>
          </p:cNvGrpSpPr>
          <p:nvPr/>
        </p:nvGrpSpPr>
        <p:grpSpPr bwMode="auto">
          <a:xfrm>
            <a:off x="4191000" y="2995613"/>
            <a:ext cx="596900" cy="1497012"/>
            <a:chOff x="4352708" y="2919739"/>
            <a:chExt cx="596455" cy="1496323"/>
          </a:xfrm>
        </p:grpSpPr>
        <p:cxnSp>
          <p:nvCxnSpPr>
            <p:cNvPr id="27704" name="Straight Arrow Connector 149"/>
            <p:cNvCxnSpPr>
              <a:cxnSpLocks noChangeShapeType="1"/>
            </p:cNvCxnSpPr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05" name="TextBox 150"/>
            <p:cNvSpPr txBox="1">
              <a:spLocks noChangeArrowheads="1"/>
            </p:cNvSpPr>
            <p:nvPr/>
          </p:nvSpPr>
          <p:spPr bwMode="auto">
            <a:xfrm rot="4538305">
              <a:off x="4031724" y="3498624"/>
              <a:ext cx="14963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get(K14, V14</a:t>
              </a:r>
              <a:r>
                <a:rPr lang="ja-JP" alt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3366FF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27679" name="Group 151"/>
          <p:cNvGrpSpPr>
            <a:grpSpLocks/>
          </p:cNvGrpSpPr>
          <p:nvPr/>
        </p:nvGrpSpPr>
        <p:grpSpPr bwMode="auto">
          <a:xfrm>
            <a:off x="1143000" y="4767263"/>
            <a:ext cx="1098550" cy="338137"/>
            <a:chOff x="4114800" y="4766846"/>
            <a:chExt cx="1099204" cy="338554"/>
          </a:xfrm>
        </p:grpSpPr>
        <p:sp>
          <p:nvSpPr>
            <p:cNvPr id="27702" name="TextBox 152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703" name="TextBox 153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3" name="Group 154"/>
          <p:cNvGrpSpPr>
            <a:grpSpLocks/>
          </p:cNvGrpSpPr>
          <p:nvPr/>
        </p:nvGrpSpPr>
        <p:grpSpPr bwMode="auto"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27700" name="Straight Arrow Connector 155"/>
            <p:cNvCxnSpPr>
              <a:cxnSpLocks noChangeShapeType="1"/>
            </p:cNvCxnSpPr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01" name="TextBox 156"/>
            <p:cNvSpPr txBox="1">
              <a:spLocks noChangeArrowheads="1"/>
            </p:cNvSpPr>
            <p:nvPr/>
          </p:nvSpPr>
          <p:spPr bwMode="auto">
            <a:xfrm rot="-1987352">
              <a:off x="1861183" y="3508633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4" name="Group 160"/>
          <p:cNvGrpSpPr>
            <a:grpSpLocks/>
          </p:cNvGrpSpPr>
          <p:nvPr/>
        </p:nvGrpSpPr>
        <p:grpSpPr bwMode="auto">
          <a:xfrm>
            <a:off x="762000" y="2100263"/>
            <a:ext cx="2209800" cy="338137"/>
            <a:chOff x="1292462" y="2667000"/>
            <a:chExt cx="2209800" cy="338554"/>
          </a:xfrm>
        </p:grpSpPr>
        <p:sp>
          <p:nvSpPr>
            <p:cNvPr id="27698" name="TextBox 161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  <p:cxnSp>
          <p:nvCxnSpPr>
            <p:cNvPr id="27699" name="Straight Arrow Connector 162"/>
            <p:cNvCxnSpPr>
              <a:cxnSpLocks noChangeShapeType="1"/>
              <a:stCxn id="27698" idx="3"/>
            </p:cNvCxnSpPr>
            <p:nvPr/>
          </p:nvCxnSpPr>
          <p:spPr bwMode="auto">
            <a:xfrm>
              <a:off x="2827958" y="2836277"/>
              <a:ext cx="674304" cy="16927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173"/>
          <p:cNvGrpSpPr>
            <a:grpSpLocks/>
          </p:cNvGrpSpPr>
          <p:nvPr/>
        </p:nvGrpSpPr>
        <p:grpSpPr bwMode="auto">
          <a:xfrm>
            <a:off x="4572000" y="2957513"/>
            <a:ext cx="609600" cy="1536700"/>
            <a:chOff x="4339563" y="2900153"/>
            <a:chExt cx="609600" cy="1535496"/>
          </a:xfrm>
        </p:grpSpPr>
        <p:cxnSp>
          <p:nvCxnSpPr>
            <p:cNvPr id="27696" name="Straight Arrow Connector 174"/>
            <p:cNvCxnSpPr>
              <a:cxnSpLocks noChangeShapeType="1"/>
            </p:cNvCxnSpPr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7" name="TextBox 175"/>
            <p:cNvSpPr txBox="1">
              <a:spLocks noChangeArrowheads="1"/>
            </p:cNvSpPr>
            <p:nvPr/>
          </p:nvSpPr>
          <p:spPr bwMode="auto">
            <a:xfrm rot="4538305">
              <a:off x="4012138" y="3498624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6" name="Group 179"/>
          <p:cNvGrpSpPr>
            <a:grpSpLocks/>
          </p:cNvGrpSpPr>
          <p:nvPr/>
        </p:nvGrpSpPr>
        <p:grpSpPr bwMode="auto">
          <a:xfrm>
            <a:off x="4038600" y="4767263"/>
            <a:ext cx="1144588" cy="338137"/>
            <a:chOff x="4114800" y="4766846"/>
            <a:chExt cx="1144789" cy="338554"/>
          </a:xfrm>
        </p:grpSpPr>
        <p:sp>
          <p:nvSpPr>
            <p:cNvPr id="27694" name="TextBox 18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695" name="TextBox 18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17" name="Group 182"/>
          <p:cNvGrpSpPr>
            <a:grpSpLocks/>
          </p:cNvGrpSpPr>
          <p:nvPr/>
        </p:nvGrpSpPr>
        <p:grpSpPr bwMode="auto">
          <a:xfrm>
            <a:off x="1143000" y="4767263"/>
            <a:ext cx="1144588" cy="338137"/>
            <a:chOff x="4114800" y="4766846"/>
            <a:chExt cx="1144789" cy="338554"/>
          </a:xfrm>
        </p:grpSpPr>
        <p:sp>
          <p:nvSpPr>
            <p:cNvPr id="27692" name="TextBox 183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27693" name="TextBox 184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  <a:r>
                <a:rPr lang="ja-JP" alt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’</a:t>
              </a:r>
              <a:endParaRPr lang="en-US" sz="1600" b="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257800" y="1873250"/>
            <a:ext cx="3733800" cy="13239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get(K14) happens right after put(K14, V14’)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latin typeface="Helvetica"/>
                <a:cs typeface="Helvetica"/>
              </a:rPr>
              <a:t>get(K14) reaches N3 before put(K14, V14’)!</a:t>
            </a:r>
          </a:p>
        </p:txBody>
      </p:sp>
      <p:grpSp>
        <p:nvGrpSpPr>
          <p:cNvPr id="18" name="Group 157"/>
          <p:cNvGrpSpPr>
            <a:grpSpLocks/>
          </p:cNvGrpSpPr>
          <p:nvPr/>
        </p:nvGrpSpPr>
        <p:grpSpPr bwMode="auto">
          <a:xfrm>
            <a:off x="3903663" y="3100388"/>
            <a:ext cx="503237" cy="1260475"/>
            <a:chOff x="4445841" y="3048000"/>
            <a:chExt cx="503320" cy="1261533"/>
          </a:xfrm>
        </p:grpSpPr>
        <p:cxnSp>
          <p:nvCxnSpPr>
            <p:cNvPr id="27690" name="Straight Arrow Connector 158"/>
            <p:cNvCxnSpPr>
              <a:cxnSpLocks noChangeShapeType="1"/>
            </p:cNvCxnSpPr>
            <p:nvPr/>
          </p:nvCxnSpPr>
          <p:spPr bwMode="auto">
            <a:xfrm>
              <a:off x="4445841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1" name="TextBox 159"/>
            <p:cNvSpPr txBox="1">
              <a:spLocks noChangeArrowheads="1"/>
            </p:cNvSpPr>
            <p:nvPr/>
          </p:nvSpPr>
          <p:spPr bwMode="auto">
            <a:xfrm rot="4538305">
              <a:off x="4476505" y="3498624"/>
              <a:ext cx="6067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 V14</a:t>
              </a:r>
            </a:p>
          </p:txBody>
        </p:sp>
      </p:grpSp>
      <p:grpSp>
        <p:nvGrpSpPr>
          <p:cNvPr id="19" name="Group 163"/>
          <p:cNvGrpSpPr>
            <a:grpSpLocks/>
          </p:cNvGrpSpPr>
          <p:nvPr/>
        </p:nvGrpSpPr>
        <p:grpSpPr bwMode="auto">
          <a:xfrm>
            <a:off x="1431925" y="2590800"/>
            <a:ext cx="1539875" cy="338138"/>
            <a:chOff x="1980872" y="2667000"/>
            <a:chExt cx="1540350" cy="338554"/>
          </a:xfrm>
        </p:grpSpPr>
        <p:sp>
          <p:nvSpPr>
            <p:cNvPr id="27688" name="TextBox 164"/>
            <p:cNvSpPr txBox="1">
              <a:spLocks noChangeArrowheads="1"/>
            </p:cNvSpPr>
            <p:nvPr/>
          </p:nvSpPr>
          <p:spPr bwMode="auto">
            <a:xfrm>
              <a:off x="1980872" y="2667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  <p:cxnSp>
          <p:nvCxnSpPr>
            <p:cNvPr id="27689" name="Straight Arrow Connector 165"/>
            <p:cNvCxnSpPr>
              <a:cxnSpLocks noChangeShapeType="1"/>
              <a:stCxn id="27688" idx="3"/>
            </p:cNvCxnSpPr>
            <p:nvPr/>
          </p:nvCxnSpPr>
          <p:spPr bwMode="auto">
            <a:xfrm flipV="1">
              <a:off x="2530622" y="2819400"/>
              <a:ext cx="990600" cy="16877"/>
            </a:xfrm>
            <a:prstGeom prst="straightConnector1">
              <a:avLst/>
            </a:prstGeom>
            <a:noFill/>
            <a:ln w="12700">
              <a:solidFill>
                <a:srgbClr val="3366FF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Consistency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Large variety of consistency models (we’ve already seen):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Atomic consistency (</a:t>
            </a:r>
            <a:r>
              <a:rPr lang="en-US" dirty="0" err="1">
                <a:latin typeface="Helvetica Neue Light" charset="0"/>
                <a:ea typeface="ＭＳ Ｐゴシック" charset="0"/>
              </a:rPr>
              <a:t>linearizability</a:t>
            </a:r>
            <a:r>
              <a:rPr lang="en-US" dirty="0">
                <a:latin typeface="Helvetica Neue Light" charset="0"/>
                <a:ea typeface="ＭＳ Ｐゴシック" charset="0"/>
              </a:rPr>
              <a:t>): reads/writes (gets/puts) to replicas appear as if there was a single underlying replica (single system image)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Think </a:t>
            </a:r>
            <a:r>
              <a:rPr lang="ja-JP" altLang="en-US" dirty="0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 dirty="0">
                <a:latin typeface="Helvetica Neue Light" charset="0"/>
                <a:ea typeface="ＭＳ Ｐゴシック" charset="0"/>
              </a:rPr>
              <a:t>one updated at a time</a:t>
            </a:r>
            <a:r>
              <a:rPr lang="ja-JP" altLang="en-US" dirty="0">
                <a:latin typeface="Helvetica Neue Light" charset="0"/>
                <a:ea typeface="ＭＳ Ｐゴシック" charset="0"/>
              </a:rPr>
              <a:t>”</a:t>
            </a:r>
            <a:endParaRPr lang="en-US" altLang="ja-JP" dirty="0">
              <a:latin typeface="Helvetica Neue Light" charset="0"/>
              <a:ea typeface="ＭＳ Ｐゴシック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Transactions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4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Eventual consistency: given enough time all updates will propagate through the system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One of the weakest form of consistency; used by many systems in practice</a:t>
            </a:r>
          </a:p>
          <a:p>
            <a:pPr lvl="4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And many others: causal consistency, sequential consistency, strong consistency, …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Strong Consistency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Assume Master serializes all operations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Challenge: master becomes a bottleneck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Not addressed here</a:t>
            </a:r>
          </a:p>
          <a:p>
            <a:pPr lvl="1">
              <a:lnSpc>
                <a:spcPct val="10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Still want to improve performance of reads/writes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quorum consensus</a:t>
            </a: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Quorum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257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Improve </a:t>
            </a:r>
            <a:r>
              <a:rPr lang="en-US" b="1">
                <a:latin typeface="Helvetica Neue Light" charset="0"/>
                <a:ea typeface="ＭＳ Ｐゴシック" charset="0"/>
              </a:rPr>
              <a:t>put()</a:t>
            </a:r>
            <a:r>
              <a:rPr lang="en-US">
                <a:latin typeface="Helvetica Neue Light" charset="0"/>
                <a:ea typeface="ＭＳ Ｐゴシック" charset="0"/>
              </a:rPr>
              <a:t> and </a:t>
            </a:r>
            <a:r>
              <a:rPr lang="en-US" b="1">
                <a:latin typeface="Helvetica Neue Light" charset="0"/>
                <a:ea typeface="ＭＳ Ｐゴシック" charset="0"/>
              </a:rPr>
              <a:t>get() </a:t>
            </a:r>
            <a:r>
              <a:rPr lang="en-US">
                <a:latin typeface="Helvetica Neue Light" charset="0"/>
                <a:ea typeface="ＭＳ Ｐゴシック" charset="0"/>
              </a:rPr>
              <a:t>operation performance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Define a replica set of size N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put()</a:t>
            </a:r>
            <a:r>
              <a:rPr lang="en-US">
                <a:latin typeface="Helvetica Neue Light" charset="0"/>
                <a:ea typeface="ＭＳ Ｐゴシック" charset="0"/>
              </a:rPr>
              <a:t> waits for acks from at least W replicas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get()</a:t>
            </a:r>
            <a:r>
              <a:rPr lang="en-US">
                <a:latin typeface="Helvetica Neue Light" charset="0"/>
                <a:ea typeface="ＭＳ Ｐゴシック" charset="0"/>
              </a:rPr>
              <a:t> waits for responses from at least R replicas W+R &gt; N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Why does it work?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There is at least one node that contains the update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Why you may use W+R &gt; N+1? 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Quorum Consensus Example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1295400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N=3, W=2, R=2</a:t>
            </a: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Replica set for K14: {N1, N2, N4}</a:t>
            </a: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Assume put() on N3 fails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17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1755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31756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31757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31758" name="TextBox 71"/>
          <p:cNvSpPr txBox="1">
            <a:spLocks noChangeArrowheads="1"/>
          </p:cNvSpPr>
          <p:nvPr/>
        </p:nvSpPr>
        <p:spPr bwMode="auto">
          <a:xfrm>
            <a:off x="6429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699125" y="4767263"/>
            <a:ext cx="1098550" cy="338137"/>
            <a:chOff x="5698650" y="4766846"/>
            <a:chExt cx="1099500" cy="338554"/>
          </a:xfrm>
        </p:grpSpPr>
        <p:sp>
          <p:nvSpPr>
            <p:cNvPr id="31782" name="TextBox 76"/>
            <p:cNvSpPr txBox="1">
              <a:spLocks noChangeArrowheads="1"/>
            </p:cNvSpPr>
            <p:nvPr/>
          </p:nvSpPr>
          <p:spPr bwMode="auto">
            <a:xfrm>
              <a:off x="569865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1783" name="TextBox 77"/>
            <p:cNvSpPr txBox="1">
              <a:spLocks noChangeArrowheads="1"/>
            </p:cNvSpPr>
            <p:nvPr/>
          </p:nvSpPr>
          <p:spPr bwMode="auto">
            <a:xfrm>
              <a:off x="62484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31780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1781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595438" y="2800350"/>
            <a:ext cx="1722437" cy="1649413"/>
            <a:chOff x="1595045" y="2800723"/>
            <a:chExt cx="1722634" cy="1648291"/>
          </a:xfrm>
        </p:grpSpPr>
        <p:cxnSp>
          <p:nvCxnSpPr>
            <p:cNvPr id="31778" name="Straight Arrow Connector 104"/>
            <p:cNvCxnSpPr>
              <a:cxnSpLocks noChangeShapeType="1"/>
            </p:cNvCxnSpPr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9" name="TextBox 105"/>
            <p:cNvSpPr txBox="1">
              <a:spLocks noChangeArrowheads="1"/>
            </p:cNvSpPr>
            <p:nvPr/>
          </p:nvSpPr>
          <p:spPr bwMode="auto">
            <a:xfrm rot="-2683416">
              <a:off x="1595045" y="3409110"/>
              <a:ext cx="1507744" cy="31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981200" y="2819400"/>
            <a:ext cx="1752600" cy="1647825"/>
            <a:chOff x="2057400" y="2819400"/>
            <a:chExt cx="1752600" cy="1648295"/>
          </a:xfrm>
        </p:grpSpPr>
        <p:cxnSp>
          <p:nvCxnSpPr>
            <p:cNvPr id="31776" name="Straight Arrow Connector 112"/>
            <p:cNvCxnSpPr>
              <a:cxnSpLocks noChangeShapeType="1"/>
            </p:cNvCxnSpPr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7" name="TextBox 116"/>
            <p:cNvSpPr txBox="1">
              <a:spLocks noChangeArrowheads="1"/>
            </p:cNvSpPr>
            <p:nvPr/>
          </p:nvSpPr>
          <p:spPr bwMode="auto">
            <a:xfrm rot="-2520309">
              <a:off x="2397563" y="3512263"/>
              <a:ext cx="6065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ACK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638800" y="2784475"/>
            <a:ext cx="838200" cy="1682750"/>
            <a:chOff x="5638800" y="2784893"/>
            <a:chExt cx="838200" cy="1682798"/>
          </a:xfrm>
        </p:grpSpPr>
        <p:cxnSp>
          <p:nvCxnSpPr>
            <p:cNvPr id="31774" name="Straight Arrow Connector 122"/>
            <p:cNvCxnSpPr>
              <a:cxnSpLocks noChangeShapeType="1"/>
            </p:cNvCxnSpPr>
            <p:nvPr/>
          </p:nvCxnSpPr>
          <p:spPr bwMode="auto">
            <a:xfrm>
              <a:off x="5638800" y="2819400"/>
              <a:ext cx="838200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5" name="TextBox 124"/>
            <p:cNvSpPr txBox="1">
              <a:spLocks noChangeArrowheads="1"/>
            </p:cNvSpPr>
            <p:nvPr/>
          </p:nvSpPr>
          <p:spPr bwMode="auto">
            <a:xfrm rot="3841361">
              <a:off x="5433896" y="3380183"/>
              <a:ext cx="1507744" cy="31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4114800" y="2667000"/>
            <a:ext cx="317500" cy="1600200"/>
            <a:chOff x="4114800" y="2667001"/>
            <a:chExt cx="317163" cy="1600199"/>
          </a:xfrm>
        </p:grpSpPr>
        <p:cxnSp>
          <p:nvCxnSpPr>
            <p:cNvPr id="31772" name="Straight Arrow Connector 120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0" cy="14478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3" name="TextBox 125"/>
            <p:cNvSpPr txBox="1">
              <a:spLocks noChangeArrowheads="1"/>
            </p:cNvSpPr>
            <p:nvPr/>
          </p:nvSpPr>
          <p:spPr bwMode="auto">
            <a:xfrm rot="-5400000">
              <a:off x="3519510" y="3262291"/>
              <a:ext cx="1507744" cy="31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5181600" y="2819400"/>
            <a:ext cx="838200" cy="1647825"/>
            <a:chOff x="5181600" y="2819400"/>
            <a:chExt cx="838200" cy="1648295"/>
          </a:xfrm>
        </p:grpSpPr>
        <p:cxnSp>
          <p:nvCxnSpPr>
            <p:cNvPr id="31770" name="Straight Arrow Connector 123"/>
            <p:cNvCxnSpPr>
              <a:cxnSpLocks noChangeShapeType="1"/>
            </p:cNvCxnSpPr>
            <p:nvPr/>
          </p:nvCxnSpPr>
          <p:spPr bwMode="auto">
            <a:xfrm>
              <a:off x="5181600" y="2819400"/>
              <a:ext cx="83820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1" name="TextBox 127"/>
            <p:cNvSpPr txBox="1">
              <a:spLocks noChangeArrowheads="1"/>
            </p:cNvSpPr>
            <p:nvPr/>
          </p:nvSpPr>
          <p:spPr bwMode="auto">
            <a:xfrm rot="3824197">
              <a:off x="5469125" y="3377999"/>
              <a:ext cx="6065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ACK</a:t>
              </a:r>
            </a:p>
          </p:txBody>
        </p:sp>
      </p:grpSp>
      <p:pic>
        <p:nvPicPr>
          <p:cNvPr id="31766" name="Picture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30"/>
          <p:cNvGrpSpPr>
            <a:grpSpLocks/>
          </p:cNvGrpSpPr>
          <p:nvPr/>
        </p:nvGrpSpPr>
        <p:grpSpPr bwMode="auto">
          <a:xfrm>
            <a:off x="4267200" y="4191000"/>
            <a:ext cx="304800" cy="304800"/>
            <a:chOff x="7391400" y="3581400"/>
            <a:chExt cx="304800" cy="304800"/>
          </a:xfrm>
        </p:grpSpPr>
        <p:cxnSp>
          <p:nvCxnSpPr>
            <p:cNvPr id="31768" name="Straight Connector 41"/>
            <p:cNvCxnSpPr>
              <a:cxnSpLocks noChangeShapeType="1"/>
            </p:cNvCxnSpPr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Straight Connector 129"/>
            <p:cNvCxnSpPr>
              <a:cxnSpLocks noChangeShapeType="1"/>
            </p:cNvCxnSpPr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Quorum Consensus Example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05800" cy="1219200"/>
          </a:xfrm>
        </p:spPr>
        <p:txBody>
          <a:bodyPr/>
          <a:lstStyle/>
          <a:p>
            <a:pPr marL="0">
              <a:lnSpc>
                <a:spcPct val="10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Now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, for get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()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need to wait for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any two nodes out of three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to return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answer</a:t>
            </a:r>
          </a:p>
          <a:p>
            <a:pPr marL="0">
              <a:lnSpc>
                <a:spcPct val="100000"/>
              </a:lnSpc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2779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32780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32781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32782" name="TextBox 71"/>
          <p:cNvSpPr txBox="1">
            <a:spLocks noChangeArrowheads="1"/>
          </p:cNvSpPr>
          <p:nvPr/>
        </p:nvSpPr>
        <p:spPr bwMode="auto">
          <a:xfrm>
            <a:off x="6429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4</a:t>
            </a:r>
          </a:p>
        </p:txBody>
      </p:sp>
      <p:grpSp>
        <p:nvGrpSpPr>
          <p:cNvPr id="32783" name="Group 37"/>
          <p:cNvGrpSpPr>
            <a:grpSpLocks/>
          </p:cNvGrpSpPr>
          <p:nvPr/>
        </p:nvGrpSpPr>
        <p:grpSpPr bwMode="auto">
          <a:xfrm>
            <a:off x="5699125" y="4767263"/>
            <a:ext cx="1098550" cy="338137"/>
            <a:chOff x="5698650" y="4766846"/>
            <a:chExt cx="1099500" cy="338554"/>
          </a:xfrm>
        </p:grpSpPr>
        <p:sp>
          <p:nvSpPr>
            <p:cNvPr id="32806" name="TextBox 76"/>
            <p:cNvSpPr txBox="1">
              <a:spLocks noChangeArrowheads="1"/>
            </p:cNvSpPr>
            <p:nvPr/>
          </p:nvSpPr>
          <p:spPr bwMode="auto">
            <a:xfrm>
              <a:off x="569865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2807" name="TextBox 77"/>
            <p:cNvSpPr txBox="1">
              <a:spLocks noChangeArrowheads="1"/>
            </p:cNvSpPr>
            <p:nvPr/>
          </p:nvSpPr>
          <p:spPr bwMode="auto">
            <a:xfrm>
              <a:off x="62484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32784" name="Group 99"/>
          <p:cNvGrpSpPr>
            <a:grpSpLocks/>
          </p:cNvGrpSpPr>
          <p:nvPr/>
        </p:nvGrpSpPr>
        <p:grpSpPr bwMode="auto">
          <a:xfrm>
            <a:off x="1219200" y="4767263"/>
            <a:ext cx="1098550" cy="338137"/>
            <a:chOff x="4114800" y="4766846"/>
            <a:chExt cx="1099204" cy="338554"/>
          </a:xfrm>
        </p:grpSpPr>
        <p:sp>
          <p:nvSpPr>
            <p:cNvPr id="32804" name="TextBox 10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32805" name="TextBox 10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620838" y="2800350"/>
            <a:ext cx="1697037" cy="1649413"/>
            <a:chOff x="1620687" y="2800723"/>
            <a:chExt cx="1696992" cy="1648291"/>
          </a:xfrm>
        </p:grpSpPr>
        <p:cxnSp>
          <p:nvCxnSpPr>
            <p:cNvPr id="32802" name="Straight Arrow Connector 104"/>
            <p:cNvCxnSpPr>
              <a:cxnSpLocks noChangeShapeType="1"/>
            </p:cNvCxnSpPr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3" name="TextBox 105"/>
            <p:cNvSpPr txBox="1">
              <a:spLocks noChangeArrowheads="1"/>
            </p:cNvSpPr>
            <p:nvPr/>
          </p:nvSpPr>
          <p:spPr bwMode="auto">
            <a:xfrm rot="-2683416">
              <a:off x="1863096" y="3398415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1981200" y="2819400"/>
            <a:ext cx="1752600" cy="1647825"/>
            <a:chOff x="2057400" y="2819400"/>
            <a:chExt cx="1752600" cy="1648295"/>
          </a:xfrm>
        </p:grpSpPr>
        <p:cxnSp>
          <p:nvCxnSpPr>
            <p:cNvPr id="32800" name="Straight Arrow Connector 112"/>
            <p:cNvCxnSpPr>
              <a:cxnSpLocks noChangeShapeType="1"/>
            </p:cNvCxnSpPr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1" name="TextBox 116"/>
            <p:cNvSpPr txBox="1">
              <a:spLocks noChangeArrowheads="1"/>
            </p:cNvSpPr>
            <p:nvPr/>
          </p:nvSpPr>
          <p:spPr bwMode="auto">
            <a:xfrm rot="-2520309">
              <a:off x="2425966" y="3512263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4332288" y="2819400"/>
            <a:ext cx="339725" cy="1647825"/>
            <a:chOff x="4408904" y="2819400"/>
            <a:chExt cx="338554" cy="1648291"/>
          </a:xfrm>
        </p:grpSpPr>
        <p:cxnSp>
          <p:nvCxnSpPr>
            <p:cNvPr id="32798" name="Straight Arrow Connector 122"/>
            <p:cNvCxnSpPr>
              <a:cxnSpLocks noChangeShapeType="1"/>
            </p:cNvCxnSpPr>
            <p:nvPr/>
          </p:nvCxnSpPr>
          <p:spPr bwMode="auto">
            <a:xfrm>
              <a:off x="4419600" y="2819400"/>
              <a:ext cx="0" cy="1648291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9" name="TextBox 124"/>
            <p:cNvSpPr txBox="1">
              <a:spLocks noChangeArrowheads="1"/>
            </p:cNvSpPr>
            <p:nvPr/>
          </p:nvSpPr>
          <p:spPr bwMode="auto">
            <a:xfrm rot="5400000">
              <a:off x="4092361" y="3496451"/>
              <a:ext cx="9716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4724400" y="2819400"/>
            <a:ext cx="381000" cy="1647825"/>
            <a:chOff x="6019800" y="2819400"/>
            <a:chExt cx="381001" cy="1648295"/>
          </a:xfrm>
        </p:grpSpPr>
        <p:cxnSp>
          <p:nvCxnSpPr>
            <p:cNvPr id="32796" name="Straight Arrow Connector 123"/>
            <p:cNvCxnSpPr>
              <a:cxnSpLocks noChangeShapeType="1"/>
            </p:cNvCxnSpPr>
            <p:nvPr/>
          </p:nvCxnSpPr>
          <p:spPr bwMode="auto">
            <a:xfrm>
              <a:off x="6019800" y="2819400"/>
              <a:ext cx="0" cy="164829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7" name="TextBox 127"/>
            <p:cNvSpPr txBox="1">
              <a:spLocks noChangeArrowheads="1"/>
            </p:cNvSpPr>
            <p:nvPr/>
          </p:nvSpPr>
          <p:spPr bwMode="auto">
            <a:xfrm rot="5400000">
              <a:off x="6013756" y="3499155"/>
              <a:ext cx="4355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nill</a:t>
              </a:r>
            </a:p>
          </p:txBody>
        </p:sp>
      </p:grpSp>
      <p:pic>
        <p:nvPicPr>
          <p:cNvPr id="32789" name="Picture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Group 35"/>
          <p:cNvGrpSpPr>
            <a:grpSpLocks/>
          </p:cNvGrpSpPr>
          <p:nvPr/>
        </p:nvGrpSpPr>
        <p:grpSpPr bwMode="auto">
          <a:xfrm>
            <a:off x="4876800" y="2819400"/>
            <a:ext cx="1219200" cy="1600200"/>
            <a:chOff x="4876800" y="2819819"/>
            <a:chExt cx="1219200" cy="1600246"/>
          </a:xfrm>
        </p:grpSpPr>
        <p:cxnSp>
          <p:nvCxnSpPr>
            <p:cNvPr id="32794" name="Straight Arrow Connector 122"/>
            <p:cNvCxnSpPr>
              <a:cxnSpLocks noChangeShapeType="1"/>
            </p:cNvCxnSpPr>
            <p:nvPr/>
          </p:nvCxnSpPr>
          <p:spPr bwMode="auto">
            <a:xfrm>
              <a:off x="4876800" y="2819819"/>
              <a:ext cx="1219200" cy="160024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5" name="TextBox 124"/>
            <p:cNvSpPr txBox="1">
              <a:spLocks noChangeArrowheads="1"/>
            </p:cNvSpPr>
            <p:nvPr/>
          </p:nvSpPr>
          <p:spPr bwMode="auto">
            <a:xfrm rot="3353717">
              <a:off x="5197599" y="3372583"/>
              <a:ext cx="9716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get(K14)</a:t>
              </a:r>
            </a:p>
          </p:txBody>
        </p:sp>
      </p:grpSp>
      <p:grpSp>
        <p:nvGrpSpPr>
          <p:cNvPr id="72" name="Group 32"/>
          <p:cNvGrpSpPr>
            <a:grpSpLocks/>
          </p:cNvGrpSpPr>
          <p:nvPr/>
        </p:nvGrpSpPr>
        <p:grpSpPr bwMode="auto">
          <a:xfrm>
            <a:off x="5257800" y="2819400"/>
            <a:ext cx="1295400" cy="1524000"/>
            <a:chOff x="762000" y="2895621"/>
            <a:chExt cx="1295400" cy="1524434"/>
          </a:xfrm>
        </p:grpSpPr>
        <p:cxnSp>
          <p:nvCxnSpPr>
            <p:cNvPr id="32792" name="Straight Arrow Connector 112"/>
            <p:cNvCxnSpPr>
              <a:cxnSpLocks noChangeShapeType="1"/>
            </p:cNvCxnSpPr>
            <p:nvPr/>
          </p:nvCxnSpPr>
          <p:spPr bwMode="auto">
            <a:xfrm>
              <a:off x="762000" y="2895621"/>
              <a:ext cx="1295400" cy="152443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3" name="TextBox 116"/>
            <p:cNvSpPr txBox="1">
              <a:spLocks noChangeArrowheads="1"/>
            </p:cNvSpPr>
            <p:nvPr/>
          </p:nvSpPr>
          <p:spPr bwMode="auto">
            <a:xfrm rot="2843255">
              <a:off x="1331091" y="3348237"/>
              <a:ext cx="549907" cy="338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990600" y="3200400"/>
            <a:ext cx="7162800" cy="533400"/>
          </a:xfrm>
        </p:spPr>
        <p:txBody>
          <a:bodyPr/>
          <a:lstStyle/>
          <a:p>
            <a:r>
              <a:rPr lang="en-US" sz="4800" dirty="0" smtClean="0">
                <a:latin typeface="Helvetica Neue" charset="0"/>
                <a:ea typeface="ＭＳ Ｐゴシック" charset="0"/>
              </a:rPr>
              <a:t>Chord</a:t>
            </a:r>
            <a:endParaRPr lang="en-US" sz="4800" dirty="0">
              <a:latin typeface="Helvetica Neu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95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8580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Scaling Up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Challenge: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Directory contains a number of entries equal to number of (key, value) tuples in the system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Can be tens or hundreds of billions of entries in the system!</a:t>
            </a:r>
          </a:p>
          <a:p>
            <a:pPr lvl="3"/>
            <a:endParaRPr lang="en-US">
              <a:latin typeface="Helvetica Neue" charset="0"/>
              <a:ea typeface="ＭＳ Ｐゴシック" charset="0"/>
              <a:cs typeface="Helvetica Neue" charset="0"/>
            </a:endParaRPr>
          </a:p>
          <a:p>
            <a:pPr marL="0" indent="0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Solution: </a:t>
            </a:r>
            <a:r>
              <a:rPr lang="en-US" b="1">
                <a:latin typeface="Helvetica Neue" charset="0"/>
                <a:ea typeface="ＭＳ Ｐゴシック" charset="0"/>
                <a:cs typeface="Helvetica Neue" charset="0"/>
              </a:rPr>
              <a:t>consistent hashing</a:t>
            </a:r>
          </a:p>
          <a:p>
            <a:pPr marL="0" indent="0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Associate to each node a unique </a:t>
            </a:r>
            <a:r>
              <a:rPr lang="en-US" i="1">
                <a:latin typeface="Helvetica Neue" charset="0"/>
                <a:ea typeface="ＭＳ Ｐゴシック" charset="0"/>
                <a:cs typeface="Helvetica Neue" charset="0"/>
              </a:rPr>
              <a:t>id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 in an </a:t>
            </a:r>
            <a:r>
              <a:rPr lang="en-US" i="1">
                <a:latin typeface="Helvetica Neue" charset="0"/>
                <a:ea typeface="ＭＳ Ｐゴシック" charset="0"/>
                <a:cs typeface="Helvetica Neue" charset="0"/>
              </a:rPr>
              <a:t>uni-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dimensional space 0..2</a:t>
            </a:r>
            <a:r>
              <a:rPr lang="en-US" baseline="30000">
                <a:latin typeface="Helvetica Neue" charset="0"/>
                <a:ea typeface="ＭＳ Ｐゴシック" charset="0"/>
                <a:cs typeface="Helvetica Neue" charset="0"/>
              </a:rPr>
              <a:t>m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-1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Partition this space across </a:t>
            </a:r>
            <a:r>
              <a:rPr lang="en-US" i="1">
                <a:latin typeface="Helvetica Neue" charset="0"/>
                <a:ea typeface="ＭＳ Ｐゴシック" charset="0"/>
                <a:cs typeface="Helvetica Neue" charset="0"/>
              </a:rPr>
              <a:t>M</a:t>
            </a:r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 machines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Assume keys are in same uni-dimensional space</a:t>
            </a:r>
          </a:p>
          <a:p>
            <a:pPr lvl="1"/>
            <a:r>
              <a:rPr lang="en-US">
                <a:latin typeface="Helvetica Neue" charset="0"/>
                <a:ea typeface="ＭＳ Ｐゴシック" charset="0"/>
                <a:cs typeface="Helvetica Neue" charset="0"/>
              </a:rPr>
              <a:t>Each (Key, Value) is stored at the node with the smallest ID larger than Key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Value Storage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257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put</a:t>
            </a:r>
            <a:r>
              <a:rPr lang="en-US">
                <a:latin typeface="Helvetica Neue Light" charset="0"/>
                <a:ea typeface="ＭＳ Ｐゴシック" charset="0"/>
              </a:rPr>
              <a:t>(key, value); // insert/write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value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 associated with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key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value = </a:t>
            </a:r>
            <a:r>
              <a:rPr lang="en-US" b="1">
                <a:latin typeface="Helvetica Neue Light" charset="0"/>
                <a:ea typeface="ＭＳ Ｐゴシック" charset="0"/>
              </a:rPr>
              <a:t>get</a:t>
            </a:r>
            <a:r>
              <a:rPr lang="en-US">
                <a:latin typeface="Helvetica Neue Light" charset="0"/>
                <a:ea typeface="ＭＳ Ｐゴシック" charset="0"/>
              </a:rPr>
              <a:t>(key); // get/read data associated with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key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Abstraction used to implement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File systems: value content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block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Sometimes as a simpler but more scalable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database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Can handle large volumes of data, e.g., PBs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distribute data over hundreds, even thousands of machines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Recap: Key to Node Mapping Example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3352800" cy="4724400"/>
          </a:xfrm>
        </p:spPr>
        <p:txBody>
          <a:bodyPr/>
          <a:lstStyle/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m = 8 </a:t>
            </a:r>
            <a:r>
              <a:rPr lang="en-US" sz="2000">
                <a:latin typeface="Helvetica Neue" charset="0"/>
                <a:ea typeface="ＭＳ Ｐゴシック" charset="0"/>
                <a:cs typeface="Helvetica Neue" charset="0"/>
                <a:sym typeface="Wingdings" charset="0"/>
              </a:rPr>
              <a:t> ID space: 0..63</a:t>
            </a:r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 </a:t>
            </a:r>
          </a:p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Node  8 maps keys [5,8]</a:t>
            </a:r>
          </a:p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Node 15 maps keys [9,15]</a:t>
            </a:r>
          </a:p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Node 20 maps keys [16, 20]</a:t>
            </a:r>
          </a:p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…</a:t>
            </a:r>
          </a:p>
          <a:p>
            <a:pPr marL="0" indent="0"/>
            <a:r>
              <a:rPr lang="en-US" sz="2000">
                <a:latin typeface="Helvetica Neue" charset="0"/>
                <a:ea typeface="ＭＳ Ｐゴシック" charset="0"/>
                <a:cs typeface="Helvetica Neue" charset="0"/>
              </a:rPr>
              <a:t>Node 4 maps keys [59, 4]</a:t>
            </a:r>
          </a:p>
          <a:p>
            <a:pPr marL="0" indent="0"/>
            <a:endParaRPr lang="en-US" sz="2000">
              <a:latin typeface="Helvetica Neue" charset="0"/>
              <a:ea typeface="ＭＳ Ｐゴシック" charset="0"/>
              <a:cs typeface="Helvetica Neue" charset="0"/>
            </a:endParaRPr>
          </a:p>
          <a:p>
            <a:pPr marL="0" indent="0"/>
            <a:endParaRPr lang="en-US" sz="2000">
              <a:latin typeface="Helvetica Neue" charset="0"/>
              <a:ea typeface="ＭＳ Ｐゴシック" charset="0"/>
              <a:cs typeface="Helvetica Neue" charset="0"/>
            </a:endParaRPr>
          </a:p>
        </p:txBody>
      </p:sp>
      <p:sp>
        <p:nvSpPr>
          <p:cNvPr id="34819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Key" charset="0"/>
              <a:cs typeface="Key" charset="0"/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</a:t>
            </a:r>
          </a:p>
        </p:txBody>
      </p:sp>
      <p:pic>
        <p:nvPicPr>
          <p:cNvPr id="34821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20</a:t>
            </a:r>
          </a:p>
        </p:txBody>
      </p:sp>
      <p:pic>
        <p:nvPicPr>
          <p:cNvPr id="34824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32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35</a:t>
            </a:r>
          </a:p>
        </p:txBody>
      </p:sp>
      <p:pic>
        <p:nvPicPr>
          <p:cNvPr id="34827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8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15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44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58</a:t>
            </a:r>
          </a:p>
        </p:txBody>
      </p:sp>
      <p:pic>
        <p:nvPicPr>
          <p:cNvPr id="34832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3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4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4836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7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4842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3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4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34855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>
                <a:gd name="T0" fmla="*/ 0 w 1200"/>
                <a:gd name="T1" fmla="*/ 168 h 168"/>
                <a:gd name="T2" fmla="*/ 432 w 1200"/>
                <a:gd name="T3" fmla="*/ 24 h 168"/>
                <a:gd name="T4" fmla="*/ 960 w 1200"/>
                <a:gd name="T5" fmla="*/ 24 h 168"/>
                <a:gd name="T6" fmla="*/ 1200 w 1200"/>
                <a:gd name="T7" fmla="*/ 72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68"/>
                <a:gd name="T14" fmla="*/ 1200 w 1200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6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>
                <a:gd name="T0" fmla="*/ 0 w 336"/>
                <a:gd name="T1" fmla="*/ 0 h 240"/>
                <a:gd name="T2" fmla="*/ 192 w 336"/>
                <a:gd name="T3" fmla="*/ 96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7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>
                <a:gd name="T0" fmla="*/ 0 w 288"/>
                <a:gd name="T1" fmla="*/ 0 h 624"/>
                <a:gd name="T2" fmla="*/ 192 w 288"/>
                <a:gd name="T3" fmla="*/ 240 h 624"/>
                <a:gd name="T4" fmla="*/ 288 w 288"/>
                <a:gd name="T5" fmla="*/ 624 h 624"/>
                <a:gd name="T6" fmla="*/ 0 60000 65536"/>
                <a:gd name="T7" fmla="*/ 0 60000 65536"/>
                <a:gd name="T8" fmla="*/ 0 60000 65536"/>
                <a:gd name="T9" fmla="*/ 0 w 288"/>
                <a:gd name="T10" fmla="*/ 0 h 624"/>
                <a:gd name="T11" fmla="*/ 288 w 28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8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>
                <a:gd name="T0" fmla="*/ 68 w 68"/>
                <a:gd name="T1" fmla="*/ 0 h 340"/>
                <a:gd name="T2" fmla="*/ 40 w 68"/>
                <a:gd name="T3" fmla="*/ 204 h 340"/>
                <a:gd name="T4" fmla="*/ 0 w 68"/>
                <a:gd name="T5" fmla="*/ 340 h 340"/>
                <a:gd name="T6" fmla="*/ 0 60000 65536"/>
                <a:gd name="T7" fmla="*/ 0 60000 65536"/>
                <a:gd name="T8" fmla="*/ 0 60000 65536"/>
                <a:gd name="T9" fmla="*/ 0 w 68"/>
                <a:gd name="T10" fmla="*/ 0 h 340"/>
                <a:gd name="T11" fmla="*/ 68 w 68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59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>
                <a:gd name="T0" fmla="*/ 1188 w 1188"/>
                <a:gd name="T1" fmla="*/ 0 h 767"/>
                <a:gd name="T2" fmla="*/ 824 w 1188"/>
                <a:gd name="T3" fmla="*/ 460 h 767"/>
                <a:gd name="T4" fmla="*/ 320 w 1188"/>
                <a:gd name="T5" fmla="*/ 716 h 767"/>
                <a:gd name="T6" fmla="*/ 0 w 1188"/>
                <a:gd name="T7" fmla="*/ 764 h 7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767"/>
                <a:gd name="T14" fmla="*/ 1188 w 1188"/>
                <a:gd name="T15" fmla="*/ 767 h 7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60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>
                <a:gd name="T0" fmla="*/ 90 w 542"/>
                <a:gd name="T1" fmla="*/ 1620 h 1620"/>
                <a:gd name="T2" fmla="*/ 6 w 542"/>
                <a:gd name="T3" fmla="*/ 1136 h 1620"/>
                <a:gd name="T4" fmla="*/ 126 w 542"/>
                <a:gd name="T5" fmla="*/ 520 h 1620"/>
                <a:gd name="T6" fmla="*/ 542 w 542"/>
                <a:gd name="T7" fmla="*/ 0 h 1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2"/>
                <a:gd name="T13" fmla="*/ 0 h 1620"/>
                <a:gd name="T14" fmla="*/ 542 w 542"/>
                <a:gd name="T15" fmla="*/ 1620 h 1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61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>
                <a:gd name="T0" fmla="*/ 624 w 624"/>
                <a:gd name="T1" fmla="*/ 624 h 624"/>
                <a:gd name="T2" fmla="*/ 288 w 624"/>
                <a:gd name="T3" fmla="*/ 384 h 624"/>
                <a:gd name="T4" fmla="*/ 0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4862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72263" y="2786063"/>
            <a:ext cx="1438275" cy="720725"/>
            <a:chOff x="6672900" y="2785646"/>
            <a:chExt cx="1437638" cy="721142"/>
          </a:xfrm>
        </p:grpSpPr>
        <p:grpSp>
          <p:nvGrpSpPr>
            <p:cNvPr id="5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4851" name="Group 4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34853" name="TextBox 46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34854" name="TextBox 47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34852" name="Straight Arrow Connector 3"/>
            <p:cNvCxnSpPr>
              <a:cxnSpLocks noChangeShapeType="1"/>
              <a:endCxn id="34840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46" name="Text Box 16"/>
          <p:cNvSpPr txBox="1">
            <a:spLocks noChangeArrowheads="1"/>
          </p:cNvSpPr>
          <p:nvPr/>
        </p:nvSpPr>
        <p:spPr bwMode="auto">
          <a:xfrm>
            <a:off x="5578475" y="1371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63</a:t>
            </a:r>
          </a:p>
        </p:txBody>
      </p:sp>
      <p:sp>
        <p:nvSpPr>
          <p:cNvPr id="34847" name="Text Box 16"/>
          <p:cNvSpPr txBox="1">
            <a:spLocks noChangeArrowheads="1"/>
          </p:cNvSpPr>
          <p:nvPr/>
        </p:nvSpPr>
        <p:spPr bwMode="auto">
          <a:xfrm>
            <a:off x="5935663" y="13716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0</a:t>
            </a:r>
          </a:p>
        </p:txBody>
      </p:sp>
      <p:sp>
        <p:nvSpPr>
          <p:cNvPr id="34848" name="Line 23"/>
          <p:cNvSpPr>
            <a:spLocks noChangeShapeType="1"/>
          </p:cNvSpPr>
          <p:nvPr/>
        </p:nvSpPr>
        <p:spPr bwMode="auto">
          <a:xfrm flipV="1">
            <a:off x="57912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3"/>
          <p:cNvSpPr>
            <a:spLocks noChangeShapeType="1"/>
          </p:cNvSpPr>
          <p:nvPr/>
        </p:nvSpPr>
        <p:spPr bwMode="auto">
          <a:xfrm flipV="1">
            <a:off x="60198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Scaling Up Directory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53340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With consistent hashing, directory contains only a number of entries equal to number of nodes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Much smaller than number of tuples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Next challenge: every query still needs to contact the directory 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Scaling Up Directory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3340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Given a </a:t>
            </a:r>
            <a:r>
              <a:rPr lang="en-US" b="1">
                <a:latin typeface="Helvetica Neue Light" charset="0"/>
                <a:ea typeface="ＭＳ Ｐゴシック" charset="0"/>
              </a:rPr>
              <a:t>key</a:t>
            </a:r>
            <a:r>
              <a:rPr lang="en-US">
                <a:latin typeface="Helvetica Neue Light" charset="0"/>
                <a:ea typeface="ＭＳ Ｐゴシック" charset="0"/>
              </a:rPr>
              <a:t>, find the </a:t>
            </a:r>
            <a:r>
              <a:rPr lang="en-US" b="1">
                <a:latin typeface="Helvetica Neue Light" charset="0"/>
                <a:ea typeface="ＭＳ Ｐゴシック" charset="0"/>
              </a:rPr>
              <a:t>node</a:t>
            </a:r>
            <a:r>
              <a:rPr lang="en-US">
                <a:latin typeface="Helvetica Neue Light" charset="0"/>
                <a:ea typeface="ＭＳ Ｐゴシック" charset="0"/>
              </a:rPr>
              <a:t> storing that key</a:t>
            </a:r>
          </a:p>
          <a:p>
            <a:pPr lvl="2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Key idea: route request from node to node until reaching the node storing the request’</a:t>
            </a:r>
            <a:r>
              <a:rPr lang="en-US" altLang="ja-JP">
                <a:latin typeface="Helvetica Neue Light" charset="0"/>
                <a:ea typeface="ＭＳ Ｐゴシック" charset="0"/>
              </a:rPr>
              <a:t>s key</a:t>
            </a:r>
          </a:p>
          <a:p>
            <a:pPr lvl="2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Key advantage: totally distributed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No point of failure; no hot spot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6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219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Chord: Distributed Lookup (Directory) Service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 </a:t>
            </a:r>
          </a:p>
          <a:p>
            <a:pPr marL="0" indent="0"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Key design </a:t>
            </a: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decision</a:t>
            </a:r>
          </a:p>
          <a:p>
            <a:pPr lvl="1">
              <a:defRPr/>
            </a:pP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Decouple 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correctness from efficiency</a:t>
            </a:r>
          </a:p>
          <a:p>
            <a:pPr marL="0" indent="0">
              <a:defRPr/>
            </a:pPr>
            <a:endParaRPr lang="en-US" dirty="0">
              <a:latin typeface="Helvetica Neue"/>
              <a:ea typeface="ＭＳ Ｐゴシック" charset="0"/>
              <a:cs typeface="Helvetica Neue"/>
            </a:endParaRPr>
          </a:p>
          <a:p>
            <a:pPr marL="0" indent="0"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Properties </a:t>
            </a:r>
            <a:endParaRPr lang="en-US" dirty="0" smtClean="0">
              <a:latin typeface="Helvetica Neue"/>
              <a:ea typeface="ＭＳ Ｐゴシック" charset="0"/>
              <a:cs typeface="Helvetica Neue"/>
            </a:endParaRPr>
          </a:p>
          <a:p>
            <a:pPr lvl="1">
              <a:defRPr/>
            </a:pP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Each 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node needs to know about O(log(</a:t>
            </a:r>
            <a:r>
              <a:rPr lang="en-US" i="1" dirty="0">
                <a:latin typeface="Helvetica Neue"/>
                <a:ea typeface="ＭＳ Ｐゴシック" charset="0"/>
                <a:cs typeface="Helvetica Neue"/>
              </a:rPr>
              <a:t>M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)), where </a:t>
            </a:r>
            <a:r>
              <a:rPr lang="en-US" i="1" dirty="0">
                <a:latin typeface="Helvetica Neue"/>
                <a:ea typeface="ＭＳ Ｐゴシック" charset="0"/>
                <a:cs typeface="Helvetica Neue"/>
              </a:rPr>
              <a:t>M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 is the total number of </a:t>
            </a: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nodes</a:t>
            </a:r>
          </a:p>
          <a:p>
            <a:pPr lvl="1">
              <a:defRPr/>
            </a:pPr>
            <a:r>
              <a:rPr lang="en-US" dirty="0" smtClean="0">
                <a:latin typeface="Helvetica Neue"/>
                <a:ea typeface="ＭＳ Ｐゴシック" charset="0"/>
                <a:cs typeface="Helvetica Neue"/>
              </a:rPr>
              <a:t>Guarantees 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that a tuple is found in O(log(</a:t>
            </a:r>
            <a:r>
              <a:rPr lang="en-US" i="1" dirty="0">
                <a:latin typeface="Helvetica Neue"/>
                <a:ea typeface="ＭＳ Ｐゴシック" charset="0"/>
                <a:cs typeface="Helvetica Neue"/>
              </a:rPr>
              <a:t>M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)) steps</a:t>
            </a:r>
          </a:p>
          <a:p>
            <a:pPr marL="457200" lvl="1" indent="0">
              <a:defRPr/>
            </a:pPr>
            <a:endParaRPr lang="en-US" dirty="0">
              <a:latin typeface="Helvetica Neue"/>
              <a:ea typeface="ＭＳ Ｐゴシック" charset="0"/>
              <a:cs typeface="Helvetica Neue"/>
            </a:endParaRPr>
          </a:p>
          <a:p>
            <a:pPr marL="0" indent="0">
              <a:defRPr/>
            </a:pP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Many other lookup services: CAN, Tapestry, Pastry, </a:t>
            </a:r>
            <a:r>
              <a:rPr lang="en-US" dirty="0" err="1">
                <a:latin typeface="Helvetica Neue"/>
                <a:ea typeface="ＭＳ Ｐゴシック" charset="0"/>
                <a:cs typeface="Helvetica Neue"/>
              </a:rPr>
              <a:t>Kademlia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,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Lookup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3200400" cy="4724400"/>
          </a:xfrm>
        </p:spPr>
        <p:txBody>
          <a:bodyPr/>
          <a:lstStyle/>
          <a:p>
            <a:pPr marL="0"/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Each node maintains pointer to its successor </a:t>
            </a:r>
          </a:p>
          <a:p>
            <a:pPr marL="0"/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/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Route packet (Key, Value) to the node responsible for ID using successor pointers</a:t>
            </a:r>
          </a:p>
          <a:p>
            <a:pPr marL="0"/>
            <a:endParaRPr lang="en-US" sz="200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/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E.g., node=4 lookups for node responsible for Key=37 </a:t>
            </a:r>
          </a:p>
        </p:txBody>
      </p:sp>
      <p:sp>
        <p:nvSpPr>
          <p:cNvPr id="43011" name="Oval 4"/>
          <p:cNvSpPr>
            <a:spLocks noChangeArrowheads="1"/>
          </p:cNvSpPr>
          <p:nvPr/>
        </p:nvSpPr>
        <p:spPr bwMode="auto">
          <a:xfrm>
            <a:off x="3543300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Helvetica Neue" charset="0"/>
              <a:cs typeface="Helvetica Neue" charset="0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6537325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4</a:t>
            </a:r>
          </a:p>
        </p:txBody>
      </p:sp>
      <p:pic>
        <p:nvPicPr>
          <p:cNvPr id="43013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7467600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20</a:t>
            </a:r>
          </a:p>
        </p:txBody>
      </p:sp>
      <p:pic>
        <p:nvPicPr>
          <p:cNvPr id="43016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5619750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32</a:t>
            </a:r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4610100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35</a:t>
            </a:r>
          </a:p>
        </p:txBody>
      </p:sp>
      <p:pic>
        <p:nvPicPr>
          <p:cNvPr id="43019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Text Box 13"/>
          <p:cNvSpPr txBox="1">
            <a:spLocks noChangeArrowheads="1"/>
          </p:cNvSpPr>
          <p:nvPr/>
        </p:nvSpPr>
        <p:spPr bwMode="auto">
          <a:xfrm>
            <a:off x="7124700" y="1995488"/>
            <a:ext cx="32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8</a:t>
            </a:r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734300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15</a:t>
            </a:r>
          </a:p>
        </p:txBody>
      </p:sp>
      <p:sp>
        <p:nvSpPr>
          <p:cNvPr id="43022" name="Text Box 15"/>
          <p:cNvSpPr txBox="1">
            <a:spLocks noChangeArrowheads="1"/>
          </p:cNvSpPr>
          <p:nvPr/>
        </p:nvSpPr>
        <p:spPr bwMode="auto">
          <a:xfrm>
            <a:off x="377190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44</a:t>
            </a:r>
          </a:p>
        </p:txBody>
      </p:sp>
      <p:sp>
        <p:nvSpPr>
          <p:cNvPr id="43023" name="Text Box 16"/>
          <p:cNvSpPr txBox="1">
            <a:spLocks noChangeArrowheads="1"/>
          </p:cNvSpPr>
          <p:nvPr/>
        </p:nvSpPr>
        <p:spPr bwMode="auto">
          <a:xfrm>
            <a:off x="4552950" y="18288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58</a:t>
            </a:r>
          </a:p>
        </p:txBody>
      </p:sp>
      <p:pic>
        <p:nvPicPr>
          <p:cNvPr id="43024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6" name="Line 19"/>
          <p:cNvSpPr>
            <a:spLocks noChangeShapeType="1"/>
          </p:cNvSpPr>
          <p:nvPr/>
        </p:nvSpPr>
        <p:spPr bwMode="auto">
          <a:xfrm flipV="1">
            <a:off x="3695700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20"/>
          <p:cNvSpPr>
            <a:spLocks noChangeShapeType="1"/>
          </p:cNvSpPr>
          <p:nvPr/>
        </p:nvSpPr>
        <p:spPr bwMode="auto">
          <a:xfrm>
            <a:off x="4524375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028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9" name="Line 22"/>
          <p:cNvSpPr>
            <a:spLocks noChangeShapeType="1"/>
          </p:cNvSpPr>
          <p:nvPr/>
        </p:nvSpPr>
        <p:spPr bwMode="auto">
          <a:xfrm flipV="1">
            <a:off x="4914900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23"/>
          <p:cNvSpPr>
            <a:spLocks noChangeShapeType="1"/>
          </p:cNvSpPr>
          <p:nvPr/>
        </p:nvSpPr>
        <p:spPr bwMode="auto">
          <a:xfrm flipV="1">
            <a:off x="5829300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24"/>
          <p:cNvSpPr>
            <a:spLocks noChangeShapeType="1"/>
          </p:cNvSpPr>
          <p:nvPr/>
        </p:nvSpPr>
        <p:spPr bwMode="auto">
          <a:xfrm flipH="1" flipV="1">
            <a:off x="7886700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25"/>
          <p:cNvSpPr>
            <a:spLocks noChangeShapeType="1"/>
          </p:cNvSpPr>
          <p:nvPr/>
        </p:nvSpPr>
        <p:spPr bwMode="auto">
          <a:xfrm flipH="1">
            <a:off x="8115300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26"/>
          <p:cNvSpPr>
            <a:spLocks noChangeShapeType="1"/>
          </p:cNvSpPr>
          <p:nvPr/>
        </p:nvSpPr>
        <p:spPr bwMode="auto">
          <a:xfrm flipV="1">
            <a:off x="7400925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034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5" name="Line 28"/>
          <p:cNvSpPr>
            <a:spLocks noChangeShapeType="1"/>
          </p:cNvSpPr>
          <p:nvPr/>
        </p:nvSpPr>
        <p:spPr bwMode="auto">
          <a:xfrm flipH="1">
            <a:off x="6826250" y="1485900"/>
            <a:ext cx="22225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6997700" y="1047750"/>
            <a:ext cx="1273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lookup(37)</a:t>
            </a:r>
          </a:p>
        </p:txBody>
      </p:sp>
      <p:sp>
        <p:nvSpPr>
          <p:cNvPr id="1353758" name="Freeform 30"/>
          <p:cNvSpPr>
            <a:spLocks/>
          </p:cNvSpPr>
          <p:nvPr/>
        </p:nvSpPr>
        <p:spPr bwMode="auto">
          <a:xfrm>
            <a:off x="6851650" y="1598613"/>
            <a:ext cx="612775" cy="447675"/>
          </a:xfrm>
          <a:custGeom>
            <a:avLst/>
            <a:gdLst>
              <a:gd name="T0" fmla="*/ 0 w 384"/>
              <a:gd name="T1" fmla="*/ 0 h 280"/>
              <a:gd name="T2" fmla="*/ 2147483647 w 384"/>
              <a:gd name="T3" fmla="*/ 2147483647 h 280"/>
              <a:gd name="T4" fmla="*/ 2147483647 w 384"/>
              <a:gd name="T5" fmla="*/ 2147483647 h 280"/>
              <a:gd name="T6" fmla="*/ 0 60000 65536"/>
              <a:gd name="T7" fmla="*/ 0 60000 65536"/>
              <a:gd name="T8" fmla="*/ 0 60000 65536"/>
              <a:gd name="T9" fmla="*/ 0 w 384"/>
              <a:gd name="T10" fmla="*/ 0 h 280"/>
              <a:gd name="T11" fmla="*/ 384 w 38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0">
                <a:moveTo>
                  <a:pt x="0" y="0"/>
                </a:moveTo>
                <a:cubicBezTo>
                  <a:pt x="16" y="100"/>
                  <a:pt x="32" y="200"/>
                  <a:pt x="96" y="240"/>
                </a:cubicBezTo>
                <a:cubicBezTo>
                  <a:pt x="160" y="280"/>
                  <a:pt x="272" y="260"/>
                  <a:pt x="384" y="24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59" name="Freeform 31"/>
          <p:cNvSpPr>
            <a:spLocks/>
          </p:cNvSpPr>
          <p:nvPr/>
        </p:nvSpPr>
        <p:spPr bwMode="auto">
          <a:xfrm>
            <a:off x="7419975" y="1981200"/>
            <a:ext cx="723900" cy="1524000"/>
          </a:xfrm>
          <a:custGeom>
            <a:avLst/>
            <a:gdLst>
              <a:gd name="T0" fmla="*/ 2147483647 w 456"/>
              <a:gd name="T1" fmla="*/ 0 h 960"/>
              <a:gd name="T2" fmla="*/ 2147483647 w 456"/>
              <a:gd name="T3" fmla="*/ 2147483647 h 960"/>
              <a:gd name="T4" fmla="*/ 2147483647 w 456"/>
              <a:gd name="T5" fmla="*/ 2147483647 h 960"/>
              <a:gd name="T6" fmla="*/ 0 60000 65536"/>
              <a:gd name="T7" fmla="*/ 0 60000 65536"/>
              <a:gd name="T8" fmla="*/ 0 60000 65536"/>
              <a:gd name="T9" fmla="*/ 0 w 456"/>
              <a:gd name="T10" fmla="*/ 0 h 960"/>
              <a:gd name="T11" fmla="*/ 456 w 45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960">
                <a:moveTo>
                  <a:pt x="24" y="0"/>
                </a:moveTo>
                <a:cubicBezTo>
                  <a:pt x="12" y="184"/>
                  <a:pt x="0" y="368"/>
                  <a:pt x="72" y="528"/>
                </a:cubicBezTo>
                <a:cubicBezTo>
                  <a:pt x="144" y="688"/>
                  <a:pt x="300" y="824"/>
                  <a:pt x="456" y="9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0" name="Freeform 32"/>
          <p:cNvSpPr>
            <a:spLocks/>
          </p:cNvSpPr>
          <p:nvPr/>
        </p:nvSpPr>
        <p:spPr bwMode="auto">
          <a:xfrm>
            <a:off x="7889875" y="3505200"/>
            <a:ext cx="254000" cy="1143000"/>
          </a:xfrm>
          <a:custGeom>
            <a:avLst/>
            <a:gdLst>
              <a:gd name="T0" fmla="*/ 2147483647 w 160"/>
              <a:gd name="T1" fmla="*/ 0 h 720"/>
              <a:gd name="T2" fmla="*/ 2147483647 w 160"/>
              <a:gd name="T3" fmla="*/ 2147483647 h 720"/>
              <a:gd name="T4" fmla="*/ 2147483647 w 160"/>
              <a:gd name="T5" fmla="*/ 2147483647 h 720"/>
              <a:gd name="T6" fmla="*/ 0 60000 65536"/>
              <a:gd name="T7" fmla="*/ 0 60000 65536"/>
              <a:gd name="T8" fmla="*/ 0 60000 65536"/>
              <a:gd name="T9" fmla="*/ 0 w 160"/>
              <a:gd name="T10" fmla="*/ 0 h 720"/>
              <a:gd name="T11" fmla="*/ 160 w 16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720">
                <a:moveTo>
                  <a:pt x="160" y="0"/>
                </a:moveTo>
                <a:cubicBezTo>
                  <a:pt x="96" y="84"/>
                  <a:pt x="32" y="168"/>
                  <a:pt x="16" y="288"/>
                </a:cubicBezTo>
                <a:cubicBezTo>
                  <a:pt x="0" y="408"/>
                  <a:pt x="32" y="564"/>
                  <a:pt x="64" y="72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1" name="Freeform 33"/>
          <p:cNvSpPr>
            <a:spLocks/>
          </p:cNvSpPr>
          <p:nvPr/>
        </p:nvSpPr>
        <p:spPr bwMode="auto">
          <a:xfrm>
            <a:off x="5857875" y="4648200"/>
            <a:ext cx="2133600" cy="1295400"/>
          </a:xfrm>
          <a:custGeom>
            <a:avLst/>
            <a:gdLst>
              <a:gd name="T0" fmla="*/ 2147483647 w 1344"/>
              <a:gd name="T1" fmla="*/ 0 h 816"/>
              <a:gd name="T2" fmla="*/ 2147483647 w 1344"/>
              <a:gd name="T3" fmla="*/ 2147483647 h 816"/>
              <a:gd name="T4" fmla="*/ 0 w 1344"/>
              <a:gd name="T5" fmla="*/ 2147483647 h 816"/>
              <a:gd name="T6" fmla="*/ 0 60000 65536"/>
              <a:gd name="T7" fmla="*/ 0 60000 65536"/>
              <a:gd name="T8" fmla="*/ 0 60000 65536"/>
              <a:gd name="T9" fmla="*/ 0 w 1344"/>
              <a:gd name="T10" fmla="*/ 0 h 816"/>
              <a:gd name="T11" fmla="*/ 1344 w 134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816">
                <a:moveTo>
                  <a:pt x="1344" y="0"/>
                </a:moveTo>
                <a:cubicBezTo>
                  <a:pt x="1120" y="28"/>
                  <a:pt x="896" y="56"/>
                  <a:pt x="672" y="192"/>
                </a:cubicBezTo>
                <a:cubicBezTo>
                  <a:pt x="448" y="328"/>
                  <a:pt x="224" y="572"/>
                  <a:pt x="0" y="8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2" name="Freeform 34"/>
          <p:cNvSpPr>
            <a:spLocks/>
          </p:cNvSpPr>
          <p:nvPr/>
        </p:nvSpPr>
        <p:spPr bwMode="auto">
          <a:xfrm>
            <a:off x="4943475" y="5600700"/>
            <a:ext cx="914400" cy="342900"/>
          </a:xfrm>
          <a:custGeom>
            <a:avLst/>
            <a:gdLst>
              <a:gd name="T0" fmla="*/ 2147483647 w 576"/>
              <a:gd name="T1" fmla="*/ 2147483647 h 216"/>
              <a:gd name="T2" fmla="*/ 2147483647 w 576"/>
              <a:gd name="T3" fmla="*/ 2147483647 h 216"/>
              <a:gd name="T4" fmla="*/ 0 w 576"/>
              <a:gd name="T5" fmla="*/ 2147483647 h 216"/>
              <a:gd name="T6" fmla="*/ 0 60000 65536"/>
              <a:gd name="T7" fmla="*/ 0 60000 65536"/>
              <a:gd name="T8" fmla="*/ 0 60000 65536"/>
              <a:gd name="T9" fmla="*/ 0 w 576"/>
              <a:gd name="T10" fmla="*/ 0 h 216"/>
              <a:gd name="T11" fmla="*/ 576 w 576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16">
                <a:moveTo>
                  <a:pt x="576" y="216"/>
                </a:moveTo>
                <a:cubicBezTo>
                  <a:pt x="504" y="132"/>
                  <a:pt x="432" y="48"/>
                  <a:pt x="336" y="24"/>
                </a:cubicBezTo>
                <a:cubicBezTo>
                  <a:pt x="240" y="0"/>
                  <a:pt x="120" y="36"/>
                  <a:pt x="0" y="7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3763" name="Freeform 35"/>
          <p:cNvSpPr>
            <a:spLocks/>
          </p:cNvSpPr>
          <p:nvPr/>
        </p:nvSpPr>
        <p:spPr bwMode="auto">
          <a:xfrm>
            <a:off x="5019675" y="1603375"/>
            <a:ext cx="1520825" cy="4030663"/>
          </a:xfrm>
          <a:custGeom>
            <a:avLst/>
            <a:gdLst>
              <a:gd name="T0" fmla="*/ 0 w 960"/>
              <a:gd name="T1" fmla="*/ 2147483647 h 2544"/>
              <a:gd name="T2" fmla="*/ 2147483647 w 960"/>
              <a:gd name="T3" fmla="*/ 2147483647 h 2544"/>
              <a:gd name="T4" fmla="*/ 2147483647 w 960"/>
              <a:gd name="T5" fmla="*/ 0 h 2544"/>
              <a:gd name="T6" fmla="*/ 0 60000 65536"/>
              <a:gd name="T7" fmla="*/ 0 60000 65536"/>
              <a:gd name="T8" fmla="*/ 0 60000 65536"/>
              <a:gd name="T9" fmla="*/ 0 w 960"/>
              <a:gd name="T10" fmla="*/ 0 h 2544"/>
              <a:gd name="T11" fmla="*/ 960 w 960"/>
              <a:gd name="T12" fmla="*/ 2544 h 2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544">
                <a:moveTo>
                  <a:pt x="0" y="2544"/>
                </a:moveTo>
                <a:cubicBezTo>
                  <a:pt x="64" y="2108"/>
                  <a:pt x="128" y="1672"/>
                  <a:pt x="288" y="1248"/>
                </a:cubicBezTo>
                <a:cubicBezTo>
                  <a:pt x="448" y="824"/>
                  <a:pt x="704" y="412"/>
                  <a:pt x="96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3764" name="Text Box 36"/>
          <p:cNvSpPr txBox="1">
            <a:spLocks noChangeArrowheads="1"/>
          </p:cNvSpPr>
          <p:nvPr/>
        </p:nvSpPr>
        <p:spPr bwMode="auto">
          <a:xfrm>
            <a:off x="4029075" y="3052763"/>
            <a:ext cx="1609725" cy="9207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0">
                <a:latin typeface="Helvetica Neue" charset="0"/>
                <a:cs typeface="Helvetica Neue" charset="0"/>
              </a:rPr>
              <a:t>node=44 is responsible for Key=37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58" grpId="0" animBg="1"/>
      <p:bldP spid="1353759" grpId="0" animBg="1"/>
      <p:bldP spid="1353760" grpId="0" animBg="1"/>
      <p:bldP spid="1353761" grpId="0" animBg="1"/>
      <p:bldP spid="1353762" grpId="0" animBg="1"/>
      <p:bldP spid="1353763" grpId="0" animBg="1"/>
      <p:bldP spid="13537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Stabilization Procedure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023938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Periodic operation performed by each node n to maintain its successor when new nodes join the system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2057400"/>
            <a:ext cx="8458200" cy="3733800"/>
          </a:xfrm>
          <a:prstGeom prst="rect">
            <a:avLst/>
          </a:prstGeom>
          <a:solidFill>
            <a:srgbClr val="FFFFA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n.stabilize()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x = succ.pred;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if (x    (n, succ))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    succ = x;      // </a:t>
            </a:r>
            <a:r>
              <a:rPr lang="en-US" b="0" i="1">
                <a:latin typeface="Helvetica" charset="0"/>
                <a:cs typeface="Helvetica" charset="0"/>
              </a:rPr>
              <a:t>if x better successor, update 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succ.notify(n); // </a:t>
            </a:r>
            <a:r>
              <a:rPr lang="en-US" b="0" i="1">
                <a:latin typeface="Helvetica" charset="0"/>
                <a:cs typeface="Helvetica" charset="0"/>
              </a:rPr>
              <a:t>n tells successor about itself</a:t>
            </a:r>
            <a:r>
              <a:rPr lang="en-US">
                <a:latin typeface="Helvetica" charset="0"/>
                <a:cs typeface="Helvetica" charset="0"/>
              </a:rPr>
              <a:t>   </a:t>
            </a:r>
          </a:p>
          <a:p>
            <a:pPr>
              <a:defRPr/>
            </a:pPr>
            <a:endParaRPr lang="en-US">
              <a:latin typeface="Helvetica" charset="0"/>
              <a:cs typeface="Helvetica" charset="0"/>
            </a:endParaRP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n.notify(n</a:t>
            </a:r>
            <a:r>
              <a:rPr lang="ja-JP" altLang="en-US">
                <a:latin typeface="Helvetica" charset="0"/>
                <a:cs typeface="Helvetica" charset="0"/>
              </a:rPr>
              <a:t>’</a:t>
            </a:r>
            <a:r>
              <a:rPr lang="en-US">
                <a:latin typeface="Helvetica" charset="0"/>
                <a:cs typeface="Helvetica" charset="0"/>
              </a:rPr>
              <a:t>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if (pred = nil or n</a:t>
            </a:r>
            <a:r>
              <a:rPr lang="ja-JP" altLang="en-US">
                <a:latin typeface="Helvetica" charset="0"/>
                <a:cs typeface="Helvetica" charset="0"/>
              </a:rPr>
              <a:t>’</a:t>
            </a:r>
            <a:r>
              <a:rPr lang="en-US">
                <a:latin typeface="Helvetica" charset="0"/>
                <a:cs typeface="Helvetica" charset="0"/>
              </a:rPr>
              <a:t>    (pred, n))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    pred = n</a:t>
            </a:r>
            <a:r>
              <a:rPr lang="ja-JP" altLang="en-US">
                <a:latin typeface="Helvetica" charset="0"/>
                <a:cs typeface="Helvetica" charset="0"/>
              </a:rPr>
              <a:t>’</a:t>
            </a:r>
            <a:r>
              <a:rPr lang="en-US">
                <a:latin typeface="Helvetica" charset="0"/>
                <a:cs typeface="Helvetica" charset="0"/>
              </a:rPr>
              <a:t>;       // </a:t>
            </a:r>
            <a:r>
              <a:rPr lang="en-US" b="0" i="1">
                <a:latin typeface="Helvetica" charset="0"/>
                <a:cs typeface="Helvetica" charset="0"/>
              </a:rPr>
              <a:t>if n</a:t>
            </a:r>
            <a:r>
              <a:rPr lang="ja-JP" altLang="en-US" b="0" i="1">
                <a:latin typeface="Helvetica" charset="0"/>
                <a:cs typeface="Helvetica" charset="0"/>
              </a:rPr>
              <a:t>’</a:t>
            </a:r>
            <a:r>
              <a:rPr lang="en-US" b="0" i="1">
                <a:latin typeface="Helvetica" charset="0"/>
                <a:cs typeface="Helvetica" charset="0"/>
              </a:rPr>
              <a:t> is better predecessor, update</a:t>
            </a:r>
          </a:p>
          <a:p>
            <a:pPr>
              <a:defRPr/>
            </a:pPr>
            <a:r>
              <a:rPr lang="en-US">
                <a:latin typeface="Helvetica" charset="0"/>
                <a:cs typeface="Helvetica" charset="0"/>
              </a:rPr>
              <a:t>   </a:t>
            </a:r>
          </a:p>
        </p:txBody>
      </p:sp>
      <p:sp>
        <p:nvSpPr>
          <p:cNvPr id="5" name="Content Placeholder 9"/>
          <p:cNvSpPr txBox="1">
            <a:spLocks/>
          </p:cNvSpPr>
          <p:nvPr/>
        </p:nvSpPr>
        <p:spPr bwMode="auto">
          <a:xfrm>
            <a:off x="2057400" y="23622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45061" name="Object 2"/>
          <p:cNvGraphicFramePr>
            <a:graphicFrameLocks noChangeAspect="1"/>
          </p:cNvGraphicFramePr>
          <p:nvPr/>
        </p:nvGraphicFramePr>
        <p:xfrm>
          <a:off x="1295400" y="2971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3" imgW="114300" imgH="114300" progId="Equation.3">
                  <p:embed/>
                </p:oleObj>
              </mc:Choice>
              <mc:Fallback>
                <p:oleObj name="Equation" r:id="rId3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3"/>
          <p:cNvGraphicFramePr>
            <a:graphicFrameLocks noChangeAspect="1"/>
          </p:cNvGraphicFramePr>
          <p:nvPr/>
        </p:nvGraphicFramePr>
        <p:xfrm>
          <a:off x="3200400" y="4800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46082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46084" name="Picture 5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46087" name="Picture 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5353050" y="533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46090" name="Picture 1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46092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46093" name="Text Box 14"/>
          <p:cNvSpPr txBox="1">
            <a:spLocks noChangeArrowheads="1"/>
          </p:cNvSpPr>
          <p:nvPr/>
        </p:nvSpPr>
        <p:spPr bwMode="auto">
          <a:xfrm>
            <a:off x="4267200" y="4191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46094" name="Text Box 15"/>
          <p:cNvSpPr txBox="1">
            <a:spLocks noChangeArrowheads="1"/>
          </p:cNvSpPr>
          <p:nvPr/>
        </p:nvSpPr>
        <p:spPr bwMode="auto">
          <a:xfrm>
            <a:off x="5019675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46095" name="Picture 1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7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9"/>
          <p:cNvSpPr>
            <a:spLocks noChangeShapeType="1"/>
          </p:cNvSpPr>
          <p:nvPr/>
        </p:nvSpPr>
        <p:spPr bwMode="auto">
          <a:xfrm>
            <a:off x="4991100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6099" name="Picture 20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0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6105" name="Picture 2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6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3048000"/>
            <a:ext cx="265113" cy="438150"/>
          </a:xfrm>
        </p:spPr>
      </p:pic>
      <p:sp>
        <p:nvSpPr>
          <p:cNvPr id="46107" name="Text Box 28"/>
          <p:cNvSpPr txBox="1">
            <a:spLocks noChangeArrowheads="1"/>
          </p:cNvSpPr>
          <p:nvPr/>
        </p:nvSpPr>
        <p:spPr bwMode="auto">
          <a:xfrm>
            <a:off x="3297238" y="34290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228600" y="1066800"/>
            <a:ext cx="289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Node with id=50 joins the ring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Node 50 needs to know at least one node already in the system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-"/>
              <a:defRPr/>
            </a:pPr>
            <a:r>
              <a:rPr lang="en-US" sz="1800" b="0" dirty="0">
                <a:latin typeface="Helvetica" charset="0"/>
                <a:cs typeface="Helvetica" charset="0"/>
              </a:rPr>
              <a:t>Assume known node is 15				</a:t>
            </a:r>
          </a:p>
        </p:txBody>
      </p:sp>
      <p:sp>
        <p:nvSpPr>
          <p:cNvPr id="46109" name="Text Box 30"/>
          <p:cNvSpPr txBox="1">
            <a:spLocks noChangeArrowheads="1"/>
          </p:cNvSpPr>
          <p:nvPr/>
        </p:nvSpPr>
        <p:spPr bwMode="auto">
          <a:xfrm>
            <a:off x="3694113" y="1069975"/>
            <a:ext cx="973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3694113" y="13017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2286000" y="2895600"/>
            <a:ext cx="111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succ=nil</a:t>
            </a:r>
          </a:p>
        </p:txBody>
      </p:sp>
      <p:sp>
        <p:nvSpPr>
          <p:cNvPr id="46112" name="Text Box 33"/>
          <p:cNvSpPr txBox="1">
            <a:spLocks noChangeArrowheads="1"/>
          </p:cNvSpPr>
          <p:nvPr/>
        </p:nvSpPr>
        <p:spPr bwMode="auto">
          <a:xfrm>
            <a:off x="2286000" y="3121025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46113" name="Text Box 34"/>
          <p:cNvSpPr txBox="1">
            <a:spLocks noChangeArrowheads="1"/>
          </p:cNvSpPr>
          <p:nvPr/>
        </p:nvSpPr>
        <p:spPr bwMode="auto">
          <a:xfrm>
            <a:off x="2743200" y="4341813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2751138" y="4572000"/>
            <a:ext cx="1074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48130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48132" name="Picture 5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48135" name="Picture 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5334000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48138" name="Picture 1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48140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4267200" y="4191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5019675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48143" name="Picture 1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9"/>
          <p:cNvSpPr>
            <a:spLocks noChangeShapeType="1"/>
          </p:cNvSpPr>
          <p:nvPr/>
        </p:nvSpPr>
        <p:spPr bwMode="auto">
          <a:xfrm>
            <a:off x="4991100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147" name="Picture 20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153" name="Picture 2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3048000"/>
            <a:ext cx="265113" cy="438150"/>
          </a:xfrm>
        </p:spPr>
      </p:pic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3276600" y="34290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359901" name="Rectangle 29"/>
          <p:cNvSpPr>
            <a:spLocks noChangeArrowheads="1"/>
          </p:cNvSpPr>
          <p:nvPr/>
        </p:nvSpPr>
        <p:spPr bwMode="auto">
          <a:xfrm>
            <a:off x="228600" y="1219200"/>
            <a:ext cx="28209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sends join(50) to node 15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n=44 returns node 58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updates its successor to 58</a:t>
            </a:r>
          </a:p>
        </p:txBody>
      </p:sp>
      <p:sp>
        <p:nvSpPr>
          <p:cNvPr id="1359902" name="Freeform 30"/>
          <p:cNvSpPr>
            <a:spLocks/>
          </p:cNvSpPr>
          <p:nvPr/>
        </p:nvSpPr>
        <p:spPr bwMode="auto">
          <a:xfrm>
            <a:off x="6324600" y="4648200"/>
            <a:ext cx="2133600" cy="1295400"/>
          </a:xfrm>
          <a:custGeom>
            <a:avLst/>
            <a:gdLst>
              <a:gd name="T0" fmla="*/ 2147483647 w 1344"/>
              <a:gd name="T1" fmla="*/ 0 h 816"/>
              <a:gd name="T2" fmla="*/ 2147483647 w 1344"/>
              <a:gd name="T3" fmla="*/ 2147483647 h 816"/>
              <a:gd name="T4" fmla="*/ 0 w 1344"/>
              <a:gd name="T5" fmla="*/ 2147483647 h 816"/>
              <a:gd name="T6" fmla="*/ 0 60000 65536"/>
              <a:gd name="T7" fmla="*/ 0 60000 65536"/>
              <a:gd name="T8" fmla="*/ 0 60000 65536"/>
              <a:gd name="T9" fmla="*/ 0 w 1344"/>
              <a:gd name="T10" fmla="*/ 0 h 816"/>
              <a:gd name="T11" fmla="*/ 1344 w 134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816">
                <a:moveTo>
                  <a:pt x="1344" y="0"/>
                </a:moveTo>
                <a:cubicBezTo>
                  <a:pt x="1120" y="28"/>
                  <a:pt x="896" y="56"/>
                  <a:pt x="672" y="192"/>
                </a:cubicBezTo>
                <a:cubicBezTo>
                  <a:pt x="448" y="328"/>
                  <a:pt x="224" y="572"/>
                  <a:pt x="0" y="8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9903" name="Freeform 31"/>
          <p:cNvSpPr>
            <a:spLocks/>
          </p:cNvSpPr>
          <p:nvPr/>
        </p:nvSpPr>
        <p:spPr bwMode="auto">
          <a:xfrm>
            <a:off x="8356600" y="3505200"/>
            <a:ext cx="254000" cy="1143000"/>
          </a:xfrm>
          <a:custGeom>
            <a:avLst/>
            <a:gdLst>
              <a:gd name="T0" fmla="*/ 2147483647 w 160"/>
              <a:gd name="T1" fmla="*/ 0 h 720"/>
              <a:gd name="T2" fmla="*/ 2147483647 w 160"/>
              <a:gd name="T3" fmla="*/ 2147483647 h 720"/>
              <a:gd name="T4" fmla="*/ 2147483647 w 160"/>
              <a:gd name="T5" fmla="*/ 2147483647 h 720"/>
              <a:gd name="T6" fmla="*/ 0 60000 65536"/>
              <a:gd name="T7" fmla="*/ 0 60000 65536"/>
              <a:gd name="T8" fmla="*/ 0 60000 65536"/>
              <a:gd name="T9" fmla="*/ 0 w 160"/>
              <a:gd name="T10" fmla="*/ 0 h 720"/>
              <a:gd name="T11" fmla="*/ 160 w 16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720">
                <a:moveTo>
                  <a:pt x="160" y="0"/>
                </a:moveTo>
                <a:cubicBezTo>
                  <a:pt x="96" y="84"/>
                  <a:pt x="32" y="168"/>
                  <a:pt x="16" y="288"/>
                </a:cubicBezTo>
                <a:cubicBezTo>
                  <a:pt x="0" y="408"/>
                  <a:pt x="32" y="564"/>
                  <a:pt x="64" y="72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9904" name="Freeform 32"/>
          <p:cNvSpPr>
            <a:spLocks/>
          </p:cNvSpPr>
          <p:nvPr/>
        </p:nvSpPr>
        <p:spPr bwMode="auto">
          <a:xfrm>
            <a:off x="5410200" y="5600700"/>
            <a:ext cx="914400" cy="342900"/>
          </a:xfrm>
          <a:custGeom>
            <a:avLst/>
            <a:gdLst>
              <a:gd name="T0" fmla="*/ 2147483647 w 576"/>
              <a:gd name="T1" fmla="*/ 2147483647 h 216"/>
              <a:gd name="T2" fmla="*/ 2147483647 w 576"/>
              <a:gd name="T3" fmla="*/ 2147483647 h 216"/>
              <a:gd name="T4" fmla="*/ 0 w 576"/>
              <a:gd name="T5" fmla="*/ 2147483647 h 216"/>
              <a:gd name="T6" fmla="*/ 0 60000 65536"/>
              <a:gd name="T7" fmla="*/ 0 60000 65536"/>
              <a:gd name="T8" fmla="*/ 0 60000 65536"/>
              <a:gd name="T9" fmla="*/ 0 w 576"/>
              <a:gd name="T10" fmla="*/ 0 h 216"/>
              <a:gd name="T11" fmla="*/ 576 w 576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16">
                <a:moveTo>
                  <a:pt x="576" y="216"/>
                </a:moveTo>
                <a:cubicBezTo>
                  <a:pt x="504" y="132"/>
                  <a:pt x="432" y="48"/>
                  <a:pt x="336" y="24"/>
                </a:cubicBezTo>
                <a:cubicBezTo>
                  <a:pt x="240" y="0"/>
                  <a:pt x="120" y="36"/>
                  <a:pt x="0" y="7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9905" name="Freeform 33"/>
          <p:cNvSpPr>
            <a:spLocks/>
          </p:cNvSpPr>
          <p:nvPr/>
        </p:nvSpPr>
        <p:spPr bwMode="auto">
          <a:xfrm>
            <a:off x="4267200" y="4572000"/>
            <a:ext cx="1143000" cy="1143000"/>
          </a:xfrm>
          <a:custGeom>
            <a:avLst/>
            <a:gdLst>
              <a:gd name="T0" fmla="*/ 2147483647 w 720"/>
              <a:gd name="T1" fmla="*/ 2147483647 h 720"/>
              <a:gd name="T2" fmla="*/ 2147483647 w 720"/>
              <a:gd name="T3" fmla="*/ 2147483647 h 720"/>
              <a:gd name="T4" fmla="*/ 0 w 720"/>
              <a:gd name="T5" fmla="*/ 0 h 720"/>
              <a:gd name="T6" fmla="*/ 0 60000 65536"/>
              <a:gd name="T7" fmla="*/ 0 60000 65536"/>
              <a:gd name="T8" fmla="*/ 0 60000 65536"/>
              <a:gd name="T9" fmla="*/ 0 w 720"/>
              <a:gd name="T10" fmla="*/ 0 h 720"/>
              <a:gd name="T11" fmla="*/ 720 w 72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720">
                <a:moveTo>
                  <a:pt x="720" y="720"/>
                </a:moveTo>
                <a:cubicBezTo>
                  <a:pt x="660" y="516"/>
                  <a:pt x="600" y="312"/>
                  <a:pt x="480" y="192"/>
                </a:cubicBezTo>
                <a:cubicBezTo>
                  <a:pt x="360" y="72"/>
                  <a:pt x="180" y="36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05200" y="2679700"/>
            <a:ext cx="5257800" cy="749300"/>
            <a:chOff x="2208" y="1880"/>
            <a:chExt cx="3312" cy="472"/>
          </a:xfrm>
        </p:grpSpPr>
        <p:sp>
          <p:nvSpPr>
            <p:cNvPr id="48172" name="Freeform 35"/>
            <p:cNvSpPr>
              <a:spLocks/>
            </p:cNvSpPr>
            <p:nvPr/>
          </p:nvSpPr>
          <p:spPr bwMode="auto">
            <a:xfrm>
              <a:off x="2208" y="2096"/>
              <a:ext cx="3312" cy="256"/>
            </a:xfrm>
            <a:custGeom>
              <a:avLst/>
              <a:gdLst>
                <a:gd name="T0" fmla="*/ 187 w 3496"/>
                <a:gd name="T1" fmla="*/ 160 h 256"/>
                <a:gd name="T2" fmla="*/ 225 w 3496"/>
                <a:gd name="T3" fmla="*/ 160 h 256"/>
                <a:gd name="T4" fmla="*/ 1540 w 3496"/>
                <a:gd name="T5" fmla="*/ 16 h 256"/>
                <a:gd name="T6" fmla="*/ 2817 w 3496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96"/>
                <a:gd name="T13" fmla="*/ 0 h 256"/>
                <a:gd name="T14" fmla="*/ 3496 w 3496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96" h="256">
                  <a:moveTo>
                    <a:pt x="232" y="160"/>
                  </a:moveTo>
                  <a:cubicBezTo>
                    <a:pt x="116" y="172"/>
                    <a:pt x="0" y="184"/>
                    <a:pt x="280" y="160"/>
                  </a:cubicBezTo>
                  <a:cubicBezTo>
                    <a:pt x="560" y="136"/>
                    <a:pt x="1376" y="0"/>
                    <a:pt x="1912" y="16"/>
                  </a:cubicBezTo>
                  <a:cubicBezTo>
                    <a:pt x="2448" y="32"/>
                    <a:pt x="2972" y="144"/>
                    <a:pt x="3496" y="25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8173" name="Text Box 36"/>
            <p:cNvSpPr txBox="1">
              <a:spLocks noChangeArrowheads="1"/>
            </p:cNvSpPr>
            <p:nvPr/>
          </p:nvSpPr>
          <p:spPr bwMode="auto">
            <a:xfrm>
              <a:off x="3255" y="1880"/>
              <a:ext cx="5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join(50)</a:t>
              </a:r>
            </a:p>
          </p:txBody>
        </p:sp>
      </p:grpSp>
      <p:sp>
        <p:nvSpPr>
          <p:cNvPr id="48162" name="Text Box 38"/>
          <p:cNvSpPr txBox="1">
            <a:spLocks noChangeArrowheads="1"/>
          </p:cNvSpPr>
          <p:nvPr/>
        </p:nvSpPr>
        <p:spPr bwMode="auto">
          <a:xfrm>
            <a:off x="3657600" y="1154113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48163" name="Text Box 39"/>
          <p:cNvSpPr txBox="1">
            <a:spLocks noChangeArrowheads="1"/>
          </p:cNvSpPr>
          <p:nvPr/>
        </p:nvSpPr>
        <p:spPr bwMode="auto">
          <a:xfrm>
            <a:off x="3660775" y="1385888"/>
            <a:ext cx="1106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1359912" name="Text Box 40"/>
          <p:cNvSpPr txBox="1">
            <a:spLocks noChangeArrowheads="1"/>
          </p:cNvSpPr>
          <p:nvPr/>
        </p:nvSpPr>
        <p:spPr bwMode="auto">
          <a:xfrm>
            <a:off x="2286000" y="2971800"/>
            <a:ext cx="111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succ=nil</a:t>
            </a:r>
          </a:p>
        </p:txBody>
      </p:sp>
      <p:sp>
        <p:nvSpPr>
          <p:cNvPr id="48165" name="Text Box 41"/>
          <p:cNvSpPr txBox="1">
            <a:spLocks noChangeArrowheads="1"/>
          </p:cNvSpPr>
          <p:nvPr/>
        </p:nvSpPr>
        <p:spPr bwMode="auto">
          <a:xfrm>
            <a:off x="2286000" y="3197225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48166" name="Text Box 42"/>
          <p:cNvSpPr txBox="1">
            <a:spLocks noChangeArrowheads="1"/>
          </p:cNvSpPr>
          <p:nvPr/>
        </p:nvSpPr>
        <p:spPr bwMode="auto">
          <a:xfrm>
            <a:off x="2743200" y="4341813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48167" name="Text Box 43"/>
          <p:cNvSpPr txBox="1">
            <a:spLocks noChangeArrowheads="1"/>
          </p:cNvSpPr>
          <p:nvPr/>
        </p:nvSpPr>
        <p:spPr bwMode="auto">
          <a:xfrm>
            <a:off x="2751138" y="45720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582988" y="3478213"/>
            <a:ext cx="608012" cy="1017587"/>
            <a:chOff x="2260" y="2387"/>
            <a:chExt cx="384" cy="643"/>
          </a:xfrm>
        </p:grpSpPr>
        <p:sp>
          <p:nvSpPr>
            <p:cNvPr id="48170" name="Freeform 45"/>
            <p:cNvSpPr>
              <a:spLocks/>
            </p:cNvSpPr>
            <p:nvPr/>
          </p:nvSpPr>
          <p:spPr bwMode="auto">
            <a:xfrm flipH="1">
              <a:off x="2260" y="2404"/>
              <a:ext cx="384" cy="626"/>
            </a:xfrm>
            <a:custGeom>
              <a:avLst/>
              <a:gdLst>
                <a:gd name="T0" fmla="*/ 0 w 528"/>
                <a:gd name="T1" fmla="*/ 32 h 1680"/>
                <a:gd name="T2" fmla="*/ 81 w 528"/>
                <a:gd name="T3" fmla="*/ 18 h 1680"/>
                <a:gd name="T4" fmla="*/ 148 w 528"/>
                <a:gd name="T5" fmla="*/ 0 h 1680"/>
                <a:gd name="T6" fmla="*/ 0 60000 65536"/>
                <a:gd name="T7" fmla="*/ 0 60000 65536"/>
                <a:gd name="T8" fmla="*/ 0 60000 65536"/>
                <a:gd name="T9" fmla="*/ 0 w 528"/>
                <a:gd name="T10" fmla="*/ 0 h 1680"/>
                <a:gd name="T11" fmla="*/ 528 w 528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680">
                  <a:moveTo>
                    <a:pt x="0" y="1680"/>
                  </a:moveTo>
                  <a:cubicBezTo>
                    <a:pt x="100" y="1436"/>
                    <a:pt x="200" y="1192"/>
                    <a:pt x="288" y="912"/>
                  </a:cubicBezTo>
                  <a:cubicBezTo>
                    <a:pt x="376" y="632"/>
                    <a:pt x="452" y="316"/>
                    <a:pt x="528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8171" name="Text Box 46"/>
            <p:cNvSpPr txBox="1">
              <a:spLocks noChangeArrowheads="1"/>
            </p:cNvSpPr>
            <p:nvPr/>
          </p:nvSpPr>
          <p:spPr bwMode="auto">
            <a:xfrm>
              <a:off x="2299" y="2387"/>
              <a:ext cx="2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58</a:t>
              </a:r>
            </a:p>
          </p:txBody>
        </p:sp>
      </p:grp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2286000" y="2971800"/>
            <a:ext cx="1100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902" grpId="0" animBg="1"/>
      <p:bldP spid="1359903" grpId="0" animBg="1"/>
      <p:bldP spid="1359904" grpId="0" animBg="1"/>
      <p:bldP spid="1359905" grpId="0" animBg="1"/>
      <p:bldP spid="1359912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0181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0184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0187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0192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3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4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0196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7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0202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3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304800" y="914400"/>
            <a:ext cx="236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executes stabilize()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s successor (58) returns x = 44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50206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0207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0208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7600" y="1371600"/>
            <a:ext cx="1092200" cy="1524000"/>
            <a:chOff x="2688" y="1392"/>
            <a:chExt cx="432" cy="1632"/>
          </a:xfrm>
        </p:grpSpPr>
        <p:sp>
          <p:nvSpPr>
            <p:cNvPr id="50220" name="Freeform 35"/>
            <p:cNvSpPr>
              <a:spLocks/>
            </p:cNvSpPr>
            <p:nvPr/>
          </p:nvSpPr>
          <p:spPr bwMode="auto">
            <a:xfrm>
              <a:off x="2688" y="1392"/>
              <a:ext cx="432" cy="1632"/>
            </a:xfrm>
            <a:custGeom>
              <a:avLst/>
              <a:gdLst>
                <a:gd name="T0" fmla="*/ 0 w 576"/>
                <a:gd name="T1" fmla="*/ 1374 h 1728"/>
                <a:gd name="T2" fmla="*/ 31 w 576"/>
                <a:gd name="T3" fmla="*/ 688 h 1728"/>
                <a:gd name="T4" fmla="*/ 182 w 576"/>
                <a:gd name="T5" fmla="*/ 0 h 1728"/>
                <a:gd name="T6" fmla="*/ 0 60000 65536"/>
                <a:gd name="T7" fmla="*/ 0 60000 65536"/>
                <a:gd name="T8" fmla="*/ 0 60000 65536"/>
                <a:gd name="T9" fmla="*/ 0 w 576"/>
                <a:gd name="T10" fmla="*/ 0 h 1728"/>
                <a:gd name="T11" fmla="*/ 576 w 576"/>
                <a:gd name="T12" fmla="*/ 1728 h 1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728">
                  <a:moveTo>
                    <a:pt x="0" y="1728"/>
                  </a:moveTo>
                  <a:cubicBezTo>
                    <a:pt x="0" y="1440"/>
                    <a:pt x="0" y="1152"/>
                    <a:pt x="96" y="864"/>
                  </a:cubicBezTo>
                  <a:cubicBezTo>
                    <a:pt x="192" y="576"/>
                    <a:pt x="384" y="288"/>
                    <a:pt x="57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0221" name="Text Box 36"/>
            <p:cNvSpPr txBox="1">
              <a:spLocks noChangeArrowheads="1"/>
            </p:cNvSpPr>
            <p:nvPr/>
          </p:nvSpPr>
          <p:spPr bwMode="auto">
            <a:xfrm>
              <a:off x="2823" y="1976"/>
              <a:ext cx="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400">
                <a:solidFill>
                  <a:srgbClr val="FF0000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321050" y="1219200"/>
            <a:ext cx="1250950" cy="1520825"/>
            <a:chOff x="2095" y="1252"/>
            <a:chExt cx="789" cy="960"/>
          </a:xfrm>
        </p:grpSpPr>
        <p:sp>
          <p:nvSpPr>
            <p:cNvPr id="50218" name="Freeform 38"/>
            <p:cNvSpPr>
              <a:spLocks/>
            </p:cNvSpPr>
            <p:nvPr/>
          </p:nvSpPr>
          <p:spPr bwMode="auto">
            <a:xfrm>
              <a:off x="2116" y="1252"/>
              <a:ext cx="768" cy="960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92 h 960"/>
                <a:gd name="T4" fmla="*/ 144 w 768"/>
                <a:gd name="T5" fmla="*/ 528 h 960"/>
                <a:gd name="T6" fmla="*/ 0 w 768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0219" name="Text Box 39"/>
            <p:cNvSpPr txBox="1">
              <a:spLocks noChangeArrowheads="1"/>
            </p:cNvSpPr>
            <p:nvPr/>
          </p:nvSpPr>
          <p:spPr bwMode="auto">
            <a:xfrm rot="-3584285">
              <a:off x="1989" y="1522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x=44</a:t>
              </a:r>
            </a:p>
          </p:txBody>
        </p:sp>
      </p:grpSp>
      <p:sp>
        <p:nvSpPr>
          <p:cNvPr id="5021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0212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0213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0215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217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2229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2232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2235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2240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1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2244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2250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1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304800" y="914400"/>
            <a:ext cx="2667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executes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x = 44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succ = 58</a:t>
            </a:r>
          </a:p>
        </p:txBody>
      </p:sp>
      <p:sp>
        <p:nvSpPr>
          <p:cNvPr id="52254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2255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2256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2257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2258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2259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2261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263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638800"/>
          </a:xfrm>
        </p:spPr>
        <p:txBody>
          <a:bodyPr/>
          <a:lstStyle/>
          <a:p>
            <a:pPr marL="0" indent="0">
              <a:lnSpc>
                <a:spcPct val="80000"/>
              </a:lnSpc>
              <a:defRPr/>
            </a:pPr>
            <a:r>
              <a:rPr lang="en-US" dirty="0" smtClean="0"/>
              <a:t>Amazon: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customer profile (e.g., buying history, credit card, ..)</a:t>
            </a:r>
          </a:p>
          <a:p>
            <a:pPr marL="0" indent="0">
              <a:lnSpc>
                <a:spcPct val="80000"/>
              </a:lnSpc>
              <a:defRPr/>
            </a:pPr>
            <a:endParaRPr lang="en-US" dirty="0" smtClean="0"/>
          </a:p>
          <a:p>
            <a:pPr marL="0" indent="0">
              <a:lnSpc>
                <a:spcPct val="80000"/>
              </a:lnSpc>
              <a:defRPr/>
            </a:pPr>
            <a:r>
              <a:rPr lang="en-US" dirty="0" smtClean="0"/>
              <a:t>Facebook, Twitter: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user profile (e.g., posting history, photos, friends, …)</a:t>
            </a:r>
          </a:p>
          <a:p>
            <a:pPr marL="457200" lvl="1" indent="0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			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dirty="0" err="1" smtClean="0"/>
              <a:t>iCloud</a:t>
            </a:r>
            <a:r>
              <a:rPr lang="en-US" dirty="0" smtClean="0"/>
              <a:t>/iTunes: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Movie/song name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Movie, Song</a:t>
            </a:r>
          </a:p>
          <a:p>
            <a:pPr marL="0" indent="0">
              <a:lnSpc>
                <a:spcPct val="80000"/>
              </a:lnSpc>
              <a:defRPr/>
            </a:pPr>
            <a:endParaRPr lang="en-US" dirty="0" smtClean="0"/>
          </a:p>
          <a:p>
            <a:pPr marL="0" indent="0">
              <a:lnSpc>
                <a:spcPct val="80000"/>
              </a:lnSpc>
              <a:defRPr/>
            </a:pPr>
            <a:r>
              <a:rPr lang="en-US" dirty="0" smtClean="0"/>
              <a:t>Distributed file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Key: Block ID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Value: Block</a:t>
            </a: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Values: Examples </a:t>
            </a:r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1143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0"/>
            <a:ext cx="1243013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283200"/>
            <a:ext cx="21336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9436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4277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4280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4283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4288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292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298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9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304800" y="838200"/>
            <a:ext cx="2590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executes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x = 44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succ = 58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sends to it’s successor (58) notify(50)</a:t>
            </a:r>
          </a:p>
        </p:txBody>
      </p:sp>
      <p:sp>
        <p:nvSpPr>
          <p:cNvPr id="54302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4303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4304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4305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4306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4307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4309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60944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311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54312" name="Group 37"/>
          <p:cNvGrpSpPr>
            <a:grpSpLocks/>
          </p:cNvGrpSpPr>
          <p:nvPr/>
        </p:nvGrpSpPr>
        <p:grpSpPr bwMode="auto">
          <a:xfrm>
            <a:off x="3473450" y="1298575"/>
            <a:ext cx="1250950" cy="1368425"/>
            <a:chOff x="2095" y="1252"/>
            <a:chExt cx="789" cy="864"/>
          </a:xfrm>
        </p:grpSpPr>
        <p:sp>
          <p:nvSpPr>
            <p:cNvPr id="54313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26 h 960"/>
                <a:gd name="T4" fmla="*/ 144 w 768"/>
                <a:gd name="T5" fmla="*/ 347 h 960"/>
                <a:gd name="T6" fmla="*/ 0 w 768"/>
                <a:gd name="T7" fmla="*/ 63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314" name="Text Box 39"/>
            <p:cNvSpPr txBox="1">
              <a:spLocks noChangeArrowheads="1"/>
            </p:cNvSpPr>
            <p:nvPr/>
          </p:nvSpPr>
          <p:spPr bwMode="auto">
            <a:xfrm rot="-3584285">
              <a:off x="1825" y="152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notify(50)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6325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6328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6331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6336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7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6340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6346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457200" y="838200"/>
            <a:ext cx="228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n=58 processes notify(50)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44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 = 50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56350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6351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6352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6353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56354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6355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6357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359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56360" name="Group 37"/>
          <p:cNvGrpSpPr>
            <a:grpSpLocks/>
          </p:cNvGrpSpPr>
          <p:nvPr/>
        </p:nvGrpSpPr>
        <p:grpSpPr bwMode="auto">
          <a:xfrm>
            <a:off x="3473450" y="1298575"/>
            <a:ext cx="1250950" cy="1368425"/>
            <a:chOff x="2095" y="1252"/>
            <a:chExt cx="789" cy="864"/>
          </a:xfrm>
        </p:grpSpPr>
        <p:sp>
          <p:nvSpPr>
            <p:cNvPr id="56361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26 h 960"/>
                <a:gd name="T4" fmla="*/ 144 w 768"/>
                <a:gd name="T5" fmla="*/ 347 h 960"/>
                <a:gd name="T6" fmla="*/ 0 w 768"/>
                <a:gd name="T7" fmla="*/ 63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6362" name="Text Box 39"/>
            <p:cNvSpPr txBox="1">
              <a:spLocks noChangeArrowheads="1"/>
            </p:cNvSpPr>
            <p:nvPr/>
          </p:nvSpPr>
          <p:spPr bwMode="auto">
            <a:xfrm rot="-3584285">
              <a:off x="1825" y="152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notify(50)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58373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58376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58379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58384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5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388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8394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304800" y="838200"/>
            <a:ext cx="228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n=58 processes notify(50)</a:t>
            </a:r>
          </a:p>
          <a:p>
            <a:pPr lvl="1"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44</a:t>
            </a:r>
          </a:p>
          <a:p>
            <a:pPr lvl="1"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 = 50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set pred = 50</a:t>
            </a:r>
          </a:p>
        </p:txBody>
      </p:sp>
      <p:sp>
        <p:nvSpPr>
          <p:cNvPr id="58398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58399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58400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5840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1361962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58403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58405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407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58408" name="Group 37"/>
          <p:cNvGrpSpPr>
            <a:grpSpLocks/>
          </p:cNvGrpSpPr>
          <p:nvPr/>
        </p:nvGrpSpPr>
        <p:grpSpPr bwMode="auto">
          <a:xfrm>
            <a:off x="3473450" y="1298575"/>
            <a:ext cx="1250950" cy="1368425"/>
            <a:chOff x="2095" y="1252"/>
            <a:chExt cx="789" cy="864"/>
          </a:xfrm>
        </p:grpSpPr>
        <p:sp>
          <p:nvSpPr>
            <p:cNvPr id="58410" name="Freeform 38"/>
            <p:cNvSpPr>
              <a:spLocks/>
            </p:cNvSpPr>
            <p:nvPr/>
          </p:nvSpPr>
          <p:spPr bwMode="auto">
            <a:xfrm>
              <a:off x="2116" y="1252"/>
              <a:ext cx="768" cy="864"/>
            </a:xfrm>
            <a:custGeom>
              <a:avLst/>
              <a:gdLst>
                <a:gd name="T0" fmla="*/ 768 w 768"/>
                <a:gd name="T1" fmla="*/ 0 h 960"/>
                <a:gd name="T2" fmla="*/ 432 w 768"/>
                <a:gd name="T3" fmla="*/ 126 h 960"/>
                <a:gd name="T4" fmla="*/ 144 w 768"/>
                <a:gd name="T5" fmla="*/ 347 h 960"/>
                <a:gd name="T6" fmla="*/ 0 w 768"/>
                <a:gd name="T7" fmla="*/ 63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960"/>
                <a:gd name="T14" fmla="*/ 768 w 76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960">
                  <a:moveTo>
                    <a:pt x="768" y="0"/>
                  </a:moveTo>
                  <a:cubicBezTo>
                    <a:pt x="652" y="52"/>
                    <a:pt x="536" y="104"/>
                    <a:pt x="432" y="192"/>
                  </a:cubicBezTo>
                  <a:cubicBezTo>
                    <a:pt x="328" y="280"/>
                    <a:pt x="216" y="400"/>
                    <a:pt x="144" y="528"/>
                  </a:cubicBezTo>
                  <a:cubicBezTo>
                    <a:pt x="72" y="656"/>
                    <a:pt x="36" y="808"/>
                    <a:pt x="0" y="9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8411" name="Text Box 39"/>
            <p:cNvSpPr txBox="1">
              <a:spLocks noChangeArrowheads="1"/>
            </p:cNvSpPr>
            <p:nvPr/>
          </p:nvSpPr>
          <p:spPr bwMode="auto">
            <a:xfrm rot="-3584285">
              <a:off x="1825" y="152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notify(50)</a:t>
              </a:r>
            </a:p>
          </p:txBody>
        </p:sp>
      </p:grp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619500" y="1004888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pred=50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2" grpId="0"/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0421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0424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0427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0432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3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4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36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7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42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3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228600" y="990600"/>
            <a:ext cx="2438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n=44 runs stabilize()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</a:t>
            </a:r>
            <a:r>
              <a:rPr lang="ja-JP" altLang="en-US" sz="2000" b="0">
                <a:latin typeface="Helvetica" charset="0"/>
                <a:cs typeface="Helvetica" charset="0"/>
              </a:rPr>
              <a:t>’</a:t>
            </a:r>
            <a:r>
              <a:rPr lang="en-US" altLang="ja-JP" sz="2000" b="0">
                <a:latin typeface="Helvetica" charset="0"/>
                <a:cs typeface="Helvetica" charset="0"/>
              </a:rPr>
              <a:t>s successor (58) returns x = 50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60446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0447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60448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0449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0450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0451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0453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455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200400" y="1447800"/>
            <a:ext cx="1524000" cy="2573338"/>
            <a:chOff x="381000" y="1447800"/>
            <a:chExt cx="1524000" cy="2573867"/>
          </a:xfrm>
        </p:grpSpPr>
        <p:sp>
          <p:nvSpPr>
            <p:cNvPr id="60457" name="Freeform 53"/>
            <p:cNvSpPr>
              <a:spLocks noChangeArrowheads="1"/>
            </p:cNvSpPr>
            <p:nvPr/>
          </p:nvSpPr>
          <p:spPr bwMode="auto">
            <a:xfrm>
              <a:off x="838200" y="1447800"/>
              <a:ext cx="936978" cy="2573867"/>
            </a:xfrm>
            <a:custGeom>
              <a:avLst/>
              <a:gdLst>
                <a:gd name="T0" fmla="*/ 242711 w 936978"/>
                <a:gd name="T1" fmla="*/ 2573867 h 2573867"/>
                <a:gd name="T2" fmla="*/ 22578 w 936978"/>
                <a:gd name="T3" fmla="*/ 1473200 h 2573867"/>
                <a:gd name="T4" fmla="*/ 378178 w 936978"/>
                <a:gd name="T5" fmla="*/ 524934 h 2573867"/>
                <a:gd name="T6" fmla="*/ 936978 w 936978"/>
                <a:gd name="T7" fmla="*/ 0 h 25738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6978"/>
                <a:gd name="T13" fmla="*/ 0 h 2573867"/>
                <a:gd name="T14" fmla="*/ 936978 w 936978"/>
                <a:gd name="T15" fmla="*/ 2573867 h 25738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6978" h="2573867">
                  <a:moveTo>
                    <a:pt x="242711" y="2573867"/>
                  </a:moveTo>
                  <a:cubicBezTo>
                    <a:pt x="121355" y="2194278"/>
                    <a:pt x="0" y="1814689"/>
                    <a:pt x="22578" y="1473200"/>
                  </a:cubicBezTo>
                  <a:cubicBezTo>
                    <a:pt x="45156" y="1131711"/>
                    <a:pt x="225778" y="770467"/>
                    <a:pt x="378178" y="524934"/>
                  </a:cubicBezTo>
                  <a:cubicBezTo>
                    <a:pt x="530578" y="279401"/>
                    <a:pt x="936978" y="0"/>
                    <a:pt x="936978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458" name="Freeform 54"/>
            <p:cNvSpPr>
              <a:spLocks noChangeArrowheads="1"/>
            </p:cNvSpPr>
            <p:nvPr/>
          </p:nvSpPr>
          <p:spPr bwMode="auto">
            <a:xfrm>
              <a:off x="968022" y="1447800"/>
              <a:ext cx="936978" cy="2573867"/>
            </a:xfrm>
            <a:custGeom>
              <a:avLst/>
              <a:gdLst>
                <a:gd name="T0" fmla="*/ 242711 w 936978"/>
                <a:gd name="T1" fmla="*/ 2573867 h 2573867"/>
                <a:gd name="T2" fmla="*/ 22578 w 936978"/>
                <a:gd name="T3" fmla="*/ 1473200 h 2573867"/>
                <a:gd name="T4" fmla="*/ 378178 w 936978"/>
                <a:gd name="T5" fmla="*/ 524934 h 2573867"/>
                <a:gd name="T6" fmla="*/ 936978 w 936978"/>
                <a:gd name="T7" fmla="*/ 0 h 25738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6978"/>
                <a:gd name="T13" fmla="*/ 0 h 2573867"/>
                <a:gd name="T14" fmla="*/ 936978 w 936978"/>
                <a:gd name="T15" fmla="*/ 2573867 h 25738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6978" h="2573867">
                  <a:moveTo>
                    <a:pt x="242711" y="2573867"/>
                  </a:moveTo>
                  <a:cubicBezTo>
                    <a:pt x="121355" y="2194278"/>
                    <a:pt x="0" y="1814689"/>
                    <a:pt x="22578" y="1473200"/>
                  </a:cubicBezTo>
                  <a:cubicBezTo>
                    <a:pt x="45156" y="1131711"/>
                    <a:pt x="225778" y="770467"/>
                    <a:pt x="378178" y="524934"/>
                  </a:cubicBezTo>
                  <a:cubicBezTo>
                    <a:pt x="530578" y="279401"/>
                    <a:pt x="936978" y="0"/>
                    <a:pt x="936978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459" name="Text Box 31"/>
            <p:cNvSpPr txBox="1">
              <a:spLocks noChangeArrowheads="1"/>
            </p:cNvSpPr>
            <p:nvPr/>
          </p:nvSpPr>
          <p:spPr bwMode="auto">
            <a:xfrm>
              <a:off x="381000" y="1981200"/>
              <a:ext cx="702662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x=50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2469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2472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2475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2480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1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2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2484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5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2490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1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45087" name="Rectangle 29"/>
          <p:cNvSpPr>
            <a:spLocks noChangeArrowheads="1"/>
          </p:cNvSpPr>
          <p:nvPr/>
        </p:nvSpPr>
        <p:spPr bwMode="auto">
          <a:xfrm>
            <a:off x="381000" y="914400"/>
            <a:ext cx="1981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runs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x = 50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 err="1">
                <a:latin typeface="Helvetica" charset="0"/>
                <a:cs typeface="Helvetica" charset="0"/>
              </a:rPr>
              <a:t>succ</a:t>
            </a:r>
            <a:r>
              <a:rPr lang="en-US" sz="2000" b="0" dirty="0">
                <a:latin typeface="Helvetica" charset="0"/>
                <a:cs typeface="Helvetica" charset="0"/>
              </a:rPr>
              <a:t> = 58</a:t>
            </a:r>
          </a:p>
          <a:p>
            <a:pPr marL="381000" indent="-3810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endParaRPr lang="en-US" sz="2000" b="0" dirty="0">
              <a:latin typeface="Helvetica" charset="0"/>
              <a:cs typeface="Helvetica" charset="0"/>
            </a:endParaRPr>
          </a:p>
        </p:txBody>
      </p:sp>
      <p:sp>
        <p:nvSpPr>
          <p:cNvPr id="62494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2495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62496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2497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2498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2499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2501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503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6388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4517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4520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4523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4528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9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30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4532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33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4538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9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47135" name="Rectangle 29"/>
          <p:cNvSpPr>
            <a:spLocks noChangeArrowheads="1"/>
          </p:cNvSpPr>
          <p:nvPr/>
        </p:nvSpPr>
        <p:spPr bwMode="auto">
          <a:xfrm>
            <a:off x="304800" y="914400"/>
            <a:ext cx="236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runs stabilize()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x = 50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 err="1">
                <a:latin typeface="Helvetica" charset="0"/>
                <a:cs typeface="Helvetica" charset="0"/>
              </a:rPr>
              <a:t>succ</a:t>
            </a:r>
            <a:r>
              <a:rPr lang="en-US" sz="2000" b="0" dirty="0">
                <a:latin typeface="Helvetica" charset="0"/>
                <a:cs typeface="Helvetica" charset="0"/>
              </a:rPr>
              <a:t> = 58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sets </a:t>
            </a:r>
            <a:r>
              <a:rPr lang="en-US" sz="2000" b="0" dirty="0" err="1">
                <a:latin typeface="Helvetica" charset="0"/>
                <a:cs typeface="Helvetica" charset="0"/>
              </a:rPr>
              <a:t>succ</a:t>
            </a:r>
            <a:r>
              <a:rPr lang="en-US" sz="2000" b="0" dirty="0">
                <a:latin typeface="Helvetica" charset="0"/>
                <a:cs typeface="Helvetica" charset="0"/>
              </a:rPr>
              <a:t>=50</a:t>
            </a:r>
          </a:p>
          <a:p>
            <a:pPr marL="381000" indent="-3810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endParaRPr lang="en-US" sz="2000" b="0" dirty="0">
              <a:latin typeface="Helvetica" charset="0"/>
              <a:cs typeface="Helvetica" charset="0"/>
            </a:endParaRPr>
          </a:p>
        </p:txBody>
      </p:sp>
      <p:sp>
        <p:nvSpPr>
          <p:cNvPr id="64542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64544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4545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4546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4547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4549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7896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551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811463" y="4052888"/>
            <a:ext cx="1100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2" grpId="0"/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9436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6565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6568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6571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6576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7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8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6580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1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6586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7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49183" name="Rectangle 29"/>
          <p:cNvSpPr>
            <a:spLocks noChangeArrowheads="1"/>
          </p:cNvSpPr>
          <p:nvPr/>
        </p:nvSpPr>
        <p:spPr bwMode="auto">
          <a:xfrm>
            <a:off x="304800" y="914400"/>
            <a:ext cx="2590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runs stabilize()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r>
              <a:rPr lang="en-US" sz="2000" b="0" dirty="0">
                <a:latin typeface="Helvetica" charset="0"/>
                <a:cs typeface="Helvetica" charset="0"/>
              </a:rPr>
              <a:t>n=44 sends notify(44) to its successor </a:t>
            </a:r>
          </a:p>
          <a:p>
            <a:pPr marL="381000" indent="-381000">
              <a:spcBef>
                <a:spcPct val="30000"/>
              </a:spcBef>
              <a:buClr>
                <a:schemeClr val="tx1"/>
              </a:buClr>
              <a:buSzPct val="75000"/>
              <a:defRPr/>
            </a:pPr>
            <a:endParaRPr lang="en-US" sz="2000" b="0" dirty="0">
              <a:latin typeface="Helvetica" charset="0"/>
              <a:cs typeface="Helvetica" charset="0"/>
            </a:endParaRPr>
          </a:p>
        </p:txBody>
      </p:sp>
      <p:sp>
        <p:nvSpPr>
          <p:cNvPr id="66590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6591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66592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6593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6594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6595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n.stabilize()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x = succ.pred;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(x    (n, succ))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succ = x;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succ.notify(n);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6597" name="Object 2"/>
          <p:cNvGraphicFramePr>
            <a:graphicFrameLocks noChangeAspect="1"/>
          </p:cNvGraphicFramePr>
          <p:nvPr/>
        </p:nvGraphicFramePr>
        <p:xfrm>
          <a:off x="1143000" y="541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60960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599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514600" y="3454400"/>
            <a:ext cx="1346200" cy="493713"/>
            <a:chOff x="2514600" y="3454400"/>
            <a:chExt cx="1346200" cy="493759"/>
          </a:xfrm>
        </p:grpSpPr>
        <p:sp>
          <p:nvSpPr>
            <p:cNvPr id="66601" name="Freeform 45"/>
            <p:cNvSpPr>
              <a:spLocks noChangeArrowheads="1"/>
            </p:cNvSpPr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T0" fmla="*/ 237067 w 237067"/>
                <a:gd name="T1" fmla="*/ 491067 h 491067"/>
                <a:gd name="T2" fmla="*/ 0 w 237067"/>
                <a:gd name="T3" fmla="*/ 0 h 491067"/>
                <a:gd name="T4" fmla="*/ 0 60000 65536"/>
                <a:gd name="T5" fmla="*/ 0 60000 65536"/>
                <a:gd name="T6" fmla="*/ 0 w 237067"/>
                <a:gd name="T7" fmla="*/ 0 h 491067"/>
                <a:gd name="T8" fmla="*/ 237067 w 237067"/>
                <a:gd name="T9" fmla="*/ 491067 h 4910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602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notify(44)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0292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68613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68616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68619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68624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5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6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8628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9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8634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35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304800" y="83820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processes notify(44)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nil</a:t>
            </a:r>
          </a:p>
        </p:txBody>
      </p:sp>
      <p:sp>
        <p:nvSpPr>
          <p:cNvPr id="68638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68639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68640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68641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68642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68643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68645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181600"/>
            <a:ext cx="381000" cy="1588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647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68648" name="Group 50"/>
          <p:cNvGrpSpPr>
            <a:grpSpLocks/>
          </p:cNvGrpSpPr>
          <p:nvPr/>
        </p:nvGrpSpPr>
        <p:grpSpPr bwMode="auto">
          <a:xfrm>
            <a:off x="2514600" y="3454400"/>
            <a:ext cx="1346200" cy="493713"/>
            <a:chOff x="2514600" y="3454400"/>
            <a:chExt cx="1346200" cy="493759"/>
          </a:xfrm>
        </p:grpSpPr>
        <p:sp>
          <p:nvSpPr>
            <p:cNvPr id="68649" name="Freeform 51"/>
            <p:cNvSpPr>
              <a:spLocks noChangeArrowheads="1"/>
            </p:cNvSpPr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T0" fmla="*/ 237067 w 237067"/>
                <a:gd name="T1" fmla="*/ 491067 h 491067"/>
                <a:gd name="T2" fmla="*/ 0 w 237067"/>
                <a:gd name="T3" fmla="*/ 0 h 491067"/>
                <a:gd name="T4" fmla="*/ 0 60000 65536"/>
                <a:gd name="T5" fmla="*/ 0 60000 65536"/>
                <a:gd name="T6" fmla="*/ 0 w 237067"/>
                <a:gd name="T7" fmla="*/ 0 h 491067"/>
                <a:gd name="T8" fmla="*/ 237067 w 237067"/>
                <a:gd name="T9" fmla="*/ 491067 h 4910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650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notify(44)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381000" y="5334000"/>
            <a:ext cx="3886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4010025" y="10668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004050" y="115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70661" name="Picture 5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685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210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934325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70664" name="Picture 8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7340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6086475" y="518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334000" y="504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70667" name="Picture 11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5816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7591425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8201025" y="3062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426720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5019675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70672" name="Picture 1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14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3" name="Picture 17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4" name="Line 18"/>
          <p:cNvSpPr>
            <a:spLocks noChangeShapeType="1"/>
          </p:cNvSpPr>
          <p:nvPr/>
        </p:nvSpPr>
        <p:spPr bwMode="auto">
          <a:xfrm flipV="1">
            <a:off x="4162425" y="4191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4991100" y="14303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676" name="Picture 20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29718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7" name="Line 21"/>
          <p:cNvSpPr>
            <a:spLocks noChangeShapeType="1"/>
          </p:cNvSpPr>
          <p:nvPr/>
        </p:nvSpPr>
        <p:spPr bwMode="auto">
          <a:xfrm flipV="1">
            <a:off x="5381625" y="53340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V="1">
            <a:off x="6296025" y="55626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 flipH="1" flipV="1">
            <a:off x="8353425" y="42672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 flipH="1">
            <a:off x="8582025" y="32004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 flipV="1">
            <a:off x="7867650" y="16668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0682" name="Picture 26" descr="j02303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71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83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743200"/>
            <a:ext cx="265113" cy="438150"/>
          </a:xfrm>
        </p:spPr>
      </p:pic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297238" y="3124200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228600" y="83820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processes notify(44)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pred = nil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sz="2000" b="0">
                <a:latin typeface="Helvetica" charset="0"/>
                <a:cs typeface="Helvetica" charset="0"/>
              </a:rPr>
              <a:t>n=50 sets pred=44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08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pred=nil</a:t>
            </a:r>
          </a:p>
        </p:txBody>
      </p:sp>
      <p:sp>
        <p:nvSpPr>
          <p:cNvPr id="70687" name="Text Box 32"/>
          <p:cNvSpPr txBox="1">
            <a:spLocks noChangeArrowheads="1"/>
          </p:cNvSpPr>
          <p:nvPr/>
        </p:nvSpPr>
        <p:spPr bwMode="auto">
          <a:xfrm>
            <a:off x="2773363" y="40370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70688" name="Text Box 33"/>
          <p:cNvSpPr txBox="1">
            <a:spLocks noChangeArrowheads="1"/>
          </p:cNvSpPr>
          <p:nvPr/>
        </p:nvSpPr>
        <p:spPr bwMode="auto">
          <a:xfrm>
            <a:off x="2781300" y="426720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pred=35</a:t>
            </a:r>
          </a:p>
        </p:txBody>
      </p:sp>
      <p:sp>
        <p:nvSpPr>
          <p:cNvPr id="70689" name="Text Box 41"/>
          <p:cNvSpPr txBox="1">
            <a:spLocks noChangeArrowheads="1"/>
          </p:cNvSpPr>
          <p:nvPr/>
        </p:nvSpPr>
        <p:spPr bwMode="auto">
          <a:xfrm>
            <a:off x="3657600" y="76517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succ=4</a:t>
            </a:r>
          </a:p>
        </p:txBody>
      </p:sp>
      <p:sp>
        <p:nvSpPr>
          <p:cNvPr id="70690" name="Text Box 42"/>
          <p:cNvSpPr txBox="1">
            <a:spLocks noChangeArrowheads="1"/>
          </p:cNvSpPr>
          <p:nvPr/>
        </p:nvSpPr>
        <p:spPr bwMode="auto">
          <a:xfrm>
            <a:off x="3617913" y="9969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70691" name="Rectangle 42"/>
          <p:cNvSpPr>
            <a:spLocks noChangeArrowheads="1"/>
          </p:cNvSpPr>
          <p:nvPr/>
        </p:nvSpPr>
        <p:spPr bwMode="auto">
          <a:xfrm>
            <a:off x="381000" y="4648200"/>
            <a:ext cx="3886200" cy="17526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en-US" sz="2000">
                <a:latin typeface="Helvetica" charset="0"/>
                <a:cs typeface="Helvetica" charset="0"/>
              </a:rPr>
              <a:t>n.notify(n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if (pred = nil or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r>
              <a:rPr lang="en-US" altLang="ja-JP" sz="2000">
                <a:latin typeface="Helvetica" charset="0"/>
                <a:cs typeface="Helvetica" charset="0"/>
              </a:rPr>
              <a:t>    (pred, n))</a:t>
            </a:r>
          </a:p>
          <a:p>
            <a:r>
              <a:rPr lang="en-US" sz="2000">
                <a:latin typeface="Helvetica" charset="0"/>
                <a:cs typeface="Helvetica" charset="0"/>
              </a:rPr>
              <a:t>       pred = n</a:t>
            </a:r>
            <a:r>
              <a:rPr lang="ja-JP" altLang="en-US" sz="2000">
                <a:latin typeface="Helvetica" charset="0"/>
                <a:cs typeface="Helvetica" charset="0"/>
              </a:rPr>
              <a:t>’</a:t>
            </a:r>
            <a:endParaRPr lang="en-US" altLang="ja-JP" sz="2000">
              <a:latin typeface="Helvetica" charset="0"/>
              <a:cs typeface="Helvetica" charset="0"/>
            </a:endParaRPr>
          </a:p>
          <a:p>
            <a:r>
              <a:rPr lang="en-US" sz="2000">
                <a:latin typeface="Helvetica" charset="0"/>
                <a:cs typeface="Helvetica" charset="0"/>
              </a:rPr>
              <a:t>   </a:t>
            </a:r>
          </a:p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44" name="Content Placeholder 9"/>
          <p:cNvSpPr txBox="1">
            <a:spLocks/>
          </p:cNvSpPr>
          <p:nvPr/>
        </p:nvSpPr>
        <p:spPr bwMode="auto">
          <a:xfrm>
            <a:off x="1981200" y="2590800"/>
            <a:ext cx="47244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None/>
              <a:defRPr/>
            </a:pPr>
            <a:endParaRPr lang="en-US" sz="2000" b="0" kern="0" dirty="0">
              <a:latin typeface="Helvetica"/>
              <a:ea typeface="ＭＳ Ｐゴシック" charset="-128"/>
              <a:cs typeface="Helvetica"/>
            </a:endParaRPr>
          </a:p>
        </p:txBody>
      </p:sp>
      <p:graphicFrame>
        <p:nvGraphicFramePr>
          <p:cNvPr id="70693" name="Object 2"/>
          <p:cNvGraphicFramePr>
            <a:graphicFrameLocks noChangeAspect="1"/>
          </p:cNvGraphicFramePr>
          <p:nvPr/>
        </p:nvGraphicFramePr>
        <p:xfrm>
          <a:off x="27432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Equation" r:id="rId5" imgW="114300" imgH="114300" progId="Equation.3">
                  <p:embed/>
                </p:oleObj>
              </mc:Choice>
              <mc:Fallback>
                <p:oleObj name="Equation" r:id="rId5" imgW="114300" imgH="11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0" y="5484813"/>
            <a:ext cx="381000" cy="1587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695" name="Text Box 31"/>
          <p:cNvSpPr txBox="1">
            <a:spLocks noChangeArrowheads="1"/>
          </p:cNvSpPr>
          <p:nvPr/>
        </p:nvSpPr>
        <p:spPr bwMode="auto">
          <a:xfrm>
            <a:off x="2286000" y="2757488"/>
            <a:ext cx="1100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succ=58</a:t>
            </a:r>
          </a:p>
        </p:txBody>
      </p:sp>
      <p:grpSp>
        <p:nvGrpSpPr>
          <p:cNvPr id="70696" name="Group 50"/>
          <p:cNvGrpSpPr>
            <a:grpSpLocks/>
          </p:cNvGrpSpPr>
          <p:nvPr/>
        </p:nvGrpSpPr>
        <p:grpSpPr bwMode="auto">
          <a:xfrm>
            <a:off x="2514600" y="3454400"/>
            <a:ext cx="1346200" cy="493713"/>
            <a:chOff x="2514600" y="3454400"/>
            <a:chExt cx="1346200" cy="493759"/>
          </a:xfrm>
        </p:grpSpPr>
        <p:sp>
          <p:nvSpPr>
            <p:cNvPr id="70698" name="Freeform 51"/>
            <p:cNvSpPr>
              <a:spLocks noChangeArrowheads="1"/>
            </p:cNvSpPr>
            <p:nvPr/>
          </p:nvSpPr>
          <p:spPr bwMode="auto">
            <a:xfrm>
              <a:off x="3623733" y="3454400"/>
              <a:ext cx="237067" cy="491067"/>
            </a:xfrm>
            <a:custGeom>
              <a:avLst/>
              <a:gdLst>
                <a:gd name="T0" fmla="*/ 237067 w 237067"/>
                <a:gd name="T1" fmla="*/ 491067 h 491067"/>
                <a:gd name="T2" fmla="*/ 0 w 237067"/>
                <a:gd name="T3" fmla="*/ 0 h 491067"/>
                <a:gd name="T4" fmla="*/ 0 60000 65536"/>
                <a:gd name="T5" fmla="*/ 0 60000 65536"/>
                <a:gd name="T6" fmla="*/ 0 w 237067"/>
                <a:gd name="T7" fmla="*/ 0 h 491067"/>
                <a:gd name="T8" fmla="*/ 237067 w 237067"/>
                <a:gd name="T9" fmla="*/ 491067 h 4910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067" h="491067">
                  <a:moveTo>
                    <a:pt x="237067" y="49106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699" name="Text Box 39"/>
            <p:cNvSpPr txBox="1">
              <a:spLocks noChangeArrowheads="1"/>
            </p:cNvSpPr>
            <p:nvPr/>
          </p:nvSpPr>
          <p:spPr bwMode="auto">
            <a:xfrm>
              <a:off x="2514600" y="3581400"/>
              <a:ext cx="1221471" cy="366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notify(44)</a:t>
              </a:r>
            </a:p>
          </p:txBody>
        </p:sp>
      </p:grp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2286000" y="2971800"/>
            <a:ext cx="1106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pred=44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1" grpId="0"/>
      <p:bldP spid="4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Joining Operation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Oval 3"/>
          <p:cNvSpPr>
            <a:spLocks noChangeArrowheads="1"/>
          </p:cNvSpPr>
          <p:nvPr/>
        </p:nvSpPr>
        <p:spPr bwMode="auto">
          <a:xfrm>
            <a:off x="4010025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7004050" y="1462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</a:t>
            </a:r>
          </a:p>
        </p:txBody>
      </p:sp>
      <p:pic>
        <p:nvPicPr>
          <p:cNvPr id="72708" name="Picture 5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7934325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20</a:t>
            </a:r>
          </a:p>
        </p:txBody>
      </p:sp>
      <p:pic>
        <p:nvPicPr>
          <p:cNvPr id="72711" name="Picture 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Text Box 9"/>
          <p:cNvSpPr txBox="1">
            <a:spLocks noChangeArrowheads="1"/>
          </p:cNvSpPr>
          <p:nvPr/>
        </p:nvSpPr>
        <p:spPr bwMode="auto">
          <a:xfrm>
            <a:off x="6086475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32</a:t>
            </a:r>
          </a:p>
        </p:txBody>
      </p:sp>
      <p:sp>
        <p:nvSpPr>
          <p:cNvPr id="72713" name="Text Box 10"/>
          <p:cNvSpPr txBox="1">
            <a:spLocks noChangeArrowheads="1"/>
          </p:cNvSpPr>
          <p:nvPr/>
        </p:nvSpPr>
        <p:spPr bwMode="auto">
          <a:xfrm>
            <a:off x="5334000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35</a:t>
            </a:r>
          </a:p>
        </p:txBody>
      </p:sp>
      <p:pic>
        <p:nvPicPr>
          <p:cNvPr id="72714" name="Picture 1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7591425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72716" name="Text Box 13"/>
          <p:cNvSpPr txBox="1">
            <a:spLocks noChangeArrowheads="1"/>
          </p:cNvSpPr>
          <p:nvPr/>
        </p:nvSpPr>
        <p:spPr bwMode="auto">
          <a:xfrm>
            <a:off x="8201025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72717" name="Text Box 14"/>
          <p:cNvSpPr txBox="1">
            <a:spLocks noChangeArrowheads="1"/>
          </p:cNvSpPr>
          <p:nvPr/>
        </p:nvSpPr>
        <p:spPr bwMode="auto">
          <a:xfrm>
            <a:off x="434340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44</a:t>
            </a:r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5029200" y="1752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58</a:t>
            </a:r>
          </a:p>
        </p:txBody>
      </p:sp>
      <p:pic>
        <p:nvPicPr>
          <p:cNvPr id="72719" name="Picture 1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0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1" name="Line 18"/>
          <p:cNvSpPr>
            <a:spLocks noChangeShapeType="1"/>
          </p:cNvSpPr>
          <p:nvPr/>
        </p:nvSpPr>
        <p:spPr bwMode="auto">
          <a:xfrm flipV="1">
            <a:off x="4162425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Line 19"/>
          <p:cNvSpPr>
            <a:spLocks noChangeShapeType="1"/>
          </p:cNvSpPr>
          <p:nvPr/>
        </p:nvSpPr>
        <p:spPr bwMode="auto">
          <a:xfrm>
            <a:off x="4953000" y="1752600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723" name="Picture 20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4" name="Line 21"/>
          <p:cNvSpPr>
            <a:spLocks noChangeShapeType="1"/>
          </p:cNvSpPr>
          <p:nvPr/>
        </p:nvSpPr>
        <p:spPr bwMode="auto">
          <a:xfrm flipV="1">
            <a:off x="5381625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Line 22"/>
          <p:cNvSpPr>
            <a:spLocks noChangeShapeType="1"/>
          </p:cNvSpPr>
          <p:nvPr/>
        </p:nvSpPr>
        <p:spPr bwMode="auto">
          <a:xfrm flipV="1">
            <a:off x="6296025" y="58674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Line 23"/>
          <p:cNvSpPr>
            <a:spLocks noChangeShapeType="1"/>
          </p:cNvSpPr>
          <p:nvPr/>
        </p:nvSpPr>
        <p:spPr bwMode="auto">
          <a:xfrm flipH="1" flipV="1">
            <a:off x="8353425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Line 24"/>
          <p:cNvSpPr>
            <a:spLocks noChangeShapeType="1"/>
          </p:cNvSpPr>
          <p:nvPr/>
        </p:nvSpPr>
        <p:spPr bwMode="auto">
          <a:xfrm flipH="1">
            <a:off x="8582025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25"/>
          <p:cNvSpPr>
            <a:spLocks noChangeShapeType="1"/>
          </p:cNvSpPr>
          <p:nvPr/>
        </p:nvSpPr>
        <p:spPr bwMode="auto">
          <a:xfrm flipV="1">
            <a:off x="7867650" y="1971675"/>
            <a:ext cx="114300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729" name="Picture 2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676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0" name="Picture 27" descr="j023033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7125" y="3114675"/>
            <a:ext cx="263525" cy="438150"/>
          </a:xfrm>
        </p:spPr>
      </p:pic>
      <p:sp>
        <p:nvSpPr>
          <p:cNvPr id="72731" name="Text Box 28"/>
          <p:cNvSpPr txBox="1">
            <a:spLocks noChangeArrowheads="1"/>
          </p:cNvSpPr>
          <p:nvPr/>
        </p:nvSpPr>
        <p:spPr bwMode="auto">
          <a:xfrm>
            <a:off x="4057650" y="3200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72732" name="Rectangle 29"/>
          <p:cNvSpPr>
            <a:spLocks noChangeArrowheads="1"/>
          </p:cNvSpPr>
          <p:nvPr/>
        </p:nvSpPr>
        <p:spPr bwMode="auto">
          <a:xfrm>
            <a:off x="304800" y="1143000"/>
            <a:ext cx="3048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0" tIns="44442" rIns="90470" bIns="44442"/>
          <a:lstStyle/>
          <a:p>
            <a:pPr>
              <a:spcBef>
                <a:spcPct val="30000"/>
              </a:spcBef>
              <a:buClr>
                <a:schemeClr val="tx1"/>
              </a:buClr>
              <a:buSzPct val="75000"/>
            </a:pPr>
            <a:r>
              <a:rPr lang="en-US" b="0">
                <a:latin typeface="Helvetica Neue" charset="0"/>
                <a:cs typeface="Helvetica Neue" charset="0"/>
              </a:rPr>
              <a:t>This completes the joining operation!</a:t>
            </a:r>
          </a:p>
        </p:txBody>
      </p:sp>
      <p:sp>
        <p:nvSpPr>
          <p:cNvPr id="72733" name="Text Box 30"/>
          <p:cNvSpPr txBox="1">
            <a:spLocks noChangeArrowheads="1"/>
          </p:cNvSpPr>
          <p:nvPr/>
        </p:nvSpPr>
        <p:spPr bwMode="auto">
          <a:xfrm>
            <a:off x="2590800" y="3048000"/>
            <a:ext cx="1100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succ=58</a:t>
            </a:r>
          </a:p>
        </p:txBody>
      </p:sp>
      <p:sp>
        <p:nvSpPr>
          <p:cNvPr id="72734" name="Text Box 31"/>
          <p:cNvSpPr txBox="1">
            <a:spLocks noChangeArrowheads="1"/>
          </p:cNvSpPr>
          <p:nvPr/>
        </p:nvSpPr>
        <p:spPr bwMode="auto">
          <a:xfrm>
            <a:off x="2743200" y="4422775"/>
            <a:ext cx="1100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succ=50</a:t>
            </a:r>
          </a:p>
        </p:txBody>
      </p:sp>
      <p:sp>
        <p:nvSpPr>
          <p:cNvPr id="72735" name="Text Box 32"/>
          <p:cNvSpPr txBox="1">
            <a:spLocks noChangeArrowheads="1"/>
          </p:cNvSpPr>
          <p:nvPr/>
        </p:nvSpPr>
        <p:spPr bwMode="auto">
          <a:xfrm>
            <a:off x="2598738" y="3362325"/>
            <a:ext cx="110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pred=44</a:t>
            </a:r>
          </a:p>
        </p:txBody>
      </p:sp>
      <p:sp>
        <p:nvSpPr>
          <p:cNvPr id="72736" name="Text Box 33"/>
          <p:cNvSpPr txBox="1">
            <a:spLocks noChangeArrowheads="1"/>
          </p:cNvSpPr>
          <p:nvPr/>
        </p:nvSpPr>
        <p:spPr bwMode="auto">
          <a:xfrm>
            <a:off x="3657600" y="1298575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pred=50</a:t>
            </a:r>
          </a:p>
        </p:txBody>
      </p:sp>
      <p:sp>
        <p:nvSpPr>
          <p:cNvPr id="72737" name="Line 34"/>
          <p:cNvSpPr>
            <a:spLocks noChangeShapeType="1"/>
          </p:cNvSpPr>
          <p:nvPr/>
        </p:nvSpPr>
        <p:spPr bwMode="auto">
          <a:xfrm flipH="1">
            <a:off x="3962400" y="34290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System Examples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91600" cy="5638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Google File System, Hadoop Dist. File Systems (HDFS)</a:t>
            </a:r>
          </a:p>
          <a:p>
            <a:pPr lvl="2">
              <a:lnSpc>
                <a:spcPct val="100000"/>
              </a:lnSpc>
            </a:pPr>
            <a:endParaRPr lang="en-US" b="1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Amazon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Dynamo: internal key value store used to power Amazon.com (shopping cart)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Simple Storage System (S3)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BigTable/Hbase: </a:t>
            </a:r>
            <a:r>
              <a:rPr lang="en-US">
                <a:latin typeface="Helvetica Neue Light" charset="0"/>
                <a:ea typeface="ＭＳ Ｐゴシック" charset="0"/>
              </a:rPr>
              <a:t>distributed, scalable data storage</a:t>
            </a:r>
          </a:p>
          <a:p>
            <a:pPr lvl="2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Cassandra</a:t>
            </a:r>
            <a:r>
              <a:rPr lang="en-US">
                <a:latin typeface="Helvetica Neue Light" charset="0"/>
                <a:ea typeface="ＭＳ Ｐゴシック" charset="0"/>
              </a:rPr>
              <a:t>: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distributed data management system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 (Facebook)</a:t>
            </a:r>
          </a:p>
          <a:p>
            <a:pPr lvl="3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Memcached:</a:t>
            </a:r>
            <a:r>
              <a:rPr lang="en-US">
                <a:latin typeface="Helvetica Neue Light" charset="0"/>
                <a:ea typeface="ＭＳ Ｐゴシック" charset="0"/>
              </a:rPr>
              <a:t> in-memory key-value store for small chunks of arbitrary data (strings, objects)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Achieving Efficiency: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finger tables</a:t>
            </a:r>
          </a:p>
        </p:txBody>
      </p:sp>
      <p:sp>
        <p:nvSpPr>
          <p:cNvPr id="74754" name="Oval 3"/>
          <p:cNvSpPr>
            <a:spLocks noChangeArrowheads="1"/>
          </p:cNvSpPr>
          <p:nvPr/>
        </p:nvSpPr>
        <p:spPr bwMode="auto">
          <a:xfrm>
            <a:off x="2897188" y="1844675"/>
            <a:ext cx="3427412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2514600" y="4538663"/>
            <a:ext cx="806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0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56" name="Freeform 5"/>
          <p:cNvSpPr>
            <a:spLocks/>
          </p:cNvSpPr>
          <p:nvPr/>
        </p:nvSpPr>
        <p:spPr bwMode="auto">
          <a:xfrm>
            <a:off x="3200400" y="4384675"/>
            <a:ext cx="228600" cy="415925"/>
          </a:xfrm>
          <a:custGeom>
            <a:avLst/>
            <a:gdLst>
              <a:gd name="T0" fmla="*/ 2147483647 w 112"/>
              <a:gd name="T1" fmla="*/ 2147483647 h 224"/>
              <a:gd name="T2" fmla="*/ 2147483647 w 112"/>
              <a:gd name="T3" fmla="*/ 2147483647 h 224"/>
              <a:gd name="T4" fmla="*/ 0 w 112"/>
              <a:gd name="T5" fmla="*/ 2147483647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57" name="Freeform 6"/>
          <p:cNvSpPr>
            <a:spLocks/>
          </p:cNvSpPr>
          <p:nvPr/>
        </p:nvSpPr>
        <p:spPr bwMode="auto">
          <a:xfrm>
            <a:off x="3124200" y="4205288"/>
            <a:ext cx="419100" cy="457200"/>
          </a:xfrm>
          <a:custGeom>
            <a:avLst/>
            <a:gdLst>
              <a:gd name="T0" fmla="*/ 2147483647 w 264"/>
              <a:gd name="T1" fmla="*/ 2147483647 h 280"/>
              <a:gd name="T2" fmla="*/ 2147483647 w 264"/>
              <a:gd name="T3" fmla="*/ 2147483647 h 280"/>
              <a:gd name="T4" fmla="*/ 0 w 264"/>
              <a:gd name="T5" fmla="*/ 2147483647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58" name="Freeform 7"/>
          <p:cNvSpPr>
            <a:spLocks/>
          </p:cNvSpPr>
          <p:nvPr/>
        </p:nvSpPr>
        <p:spPr bwMode="auto">
          <a:xfrm>
            <a:off x="2971800" y="3898900"/>
            <a:ext cx="812800" cy="461963"/>
          </a:xfrm>
          <a:custGeom>
            <a:avLst/>
            <a:gdLst>
              <a:gd name="T0" fmla="*/ 2147483647 w 464"/>
              <a:gd name="T1" fmla="*/ 2147483647 h 392"/>
              <a:gd name="T2" fmla="*/ 2147483647 w 464"/>
              <a:gd name="T3" fmla="*/ 2147483647 h 392"/>
              <a:gd name="T4" fmla="*/ 0 w 464"/>
              <a:gd name="T5" fmla="*/ 2147483647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59" name="Freeform 8"/>
          <p:cNvSpPr>
            <a:spLocks/>
          </p:cNvSpPr>
          <p:nvPr/>
        </p:nvSpPr>
        <p:spPr bwMode="auto">
          <a:xfrm>
            <a:off x="2895600" y="3521075"/>
            <a:ext cx="184150" cy="461963"/>
          </a:xfrm>
          <a:custGeom>
            <a:avLst/>
            <a:gdLst>
              <a:gd name="T0" fmla="*/ 2147483647 w 912"/>
              <a:gd name="T1" fmla="*/ 2147483647 h 720"/>
              <a:gd name="T2" fmla="*/ 2147483647 w 912"/>
              <a:gd name="T3" fmla="*/ 2147483647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4760" name="Freeform 9"/>
          <p:cNvSpPr>
            <a:spLocks/>
          </p:cNvSpPr>
          <p:nvPr/>
        </p:nvSpPr>
        <p:spPr bwMode="auto">
          <a:xfrm>
            <a:off x="3352800" y="2378075"/>
            <a:ext cx="184150" cy="461963"/>
          </a:xfrm>
          <a:custGeom>
            <a:avLst/>
            <a:gdLst>
              <a:gd name="T0" fmla="*/ 0 w 776"/>
              <a:gd name="T1" fmla="*/ 2147483647 h 1440"/>
              <a:gd name="T2" fmla="*/ 2147483647 w 776"/>
              <a:gd name="T3" fmla="*/ 2147483647 h 1440"/>
              <a:gd name="T4" fmla="*/ 2147483647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4761" name="Freeform 10"/>
          <p:cNvSpPr>
            <a:spLocks/>
          </p:cNvSpPr>
          <p:nvPr/>
        </p:nvSpPr>
        <p:spPr bwMode="auto">
          <a:xfrm>
            <a:off x="3352800" y="2284413"/>
            <a:ext cx="2360613" cy="461962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62" name="Text Box 11"/>
          <p:cNvSpPr txBox="1">
            <a:spLocks noChangeArrowheads="1"/>
          </p:cNvSpPr>
          <p:nvPr/>
        </p:nvSpPr>
        <p:spPr bwMode="auto">
          <a:xfrm>
            <a:off x="2362200" y="4357688"/>
            <a:ext cx="806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1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2286000" y="4129088"/>
            <a:ext cx="806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2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4" name="Text Box 13"/>
          <p:cNvSpPr txBox="1">
            <a:spLocks noChangeArrowheads="1"/>
          </p:cNvSpPr>
          <p:nvPr/>
        </p:nvSpPr>
        <p:spPr bwMode="auto">
          <a:xfrm>
            <a:off x="2089150" y="3898900"/>
            <a:ext cx="806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3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5" name="Text Box 14"/>
          <p:cNvSpPr txBox="1">
            <a:spLocks noChangeArrowheads="1"/>
          </p:cNvSpPr>
          <p:nvPr/>
        </p:nvSpPr>
        <p:spPr bwMode="auto">
          <a:xfrm>
            <a:off x="2136775" y="3367088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4</a:t>
            </a:r>
            <a:endParaRPr lang="en-US" sz="1400" b="0">
              <a:latin typeface="Helvetica Neue" charset="0"/>
              <a:cs typeface="Helvetica Neue" charset="0"/>
            </a:endParaRPr>
          </a:p>
        </p:txBody>
      </p:sp>
      <p:sp>
        <p:nvSpPr>
          <p:cNvPr id="74766" name="Text Box 15"/>
          <p:cNvSpPr txBox="1">
            <a:spLocks noChangeArrowheads="1"/>
          </p:cNvSpPr>
          <p:nvPr/>
        </p:nvSpPr>
        <p:spPr bwMode="auto">
          <a:xfrm>
            <a:off x="2133600" y="2133600"/>
            <a:ext cx="116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80 + 2</a:t>
            </a:r>
            <a:r>
              <a:rPr lang="en-US" b="0" baseline="20000">
                <a:latin typeface="Helvetica Neue" charset="0"/>
                <a:cs typeface="Helvetica Neue" charset="0"/>
              </a:rPr>
              <a:t>5</a:t>
            </a:r>
            <a:endParaRPr lang="en-US" b="0">
              <a:latin typeface="Helvetica Neue" charset="0"/>
              <a:cs typeface="Helvetica Neue" charset="0"/>
            </a:endParaRPr>
          </a:p>
        </p:txBody>
      </p:sp>
      <p:sp>
        <p:nvSpPr>
          <p:cNvPr id="74767" name="Text Box 16"/>
          <p:cNvSpPr txBox="1">
            <a:spLocks noChangeArrowheads="1"/>
          </p:cNvSpPr>
          <p:nvPr/>
        </p:nvSpPr>
        <p:spPr bwMode="auto">
          <a:xfrm>
            <a:off x="5608638" y="1949450"/>
            <a:ext cx="3173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(80 + 2</a:t>
            </a:r>
            <a:r>
              <a:rPr lang="en-US" b="0" baseline="20000">
                <a:latin typeface="Helvetica Neue" charset="0"/>
                <a:cs typeface="Helvetica Neue" charset="0"/>
              </a:rPr>
              <a:t>6</a:t>
            </a:r>
            <a:r>
              <a:rPr lang="en-US" b="0">
                <a:latin typeface="Helvetica Neue" charset="0"/>
                <a:cs typeface="Helvetica Neue" charset="0"/>
              </a:rPr>
              <a:t>) mod 2</a:t>
            </a:r>
            <a:r>
              <a:rPr lang="en-US" b="0" baseline="30000">
                <a:latin typeface="Helvetica Neue" charset="0"/>
                <a:cs typeface="Helvetica Neue" charset="0"/>
              </a:rPr>
              <a:t>7</a:t>
            </a:r>
            <a:r>
              <a:rPr lang="en-US" b="0">
                <a:latin typeface="Helvetica Neue" charset="0"/>
                <a:cs typeface="Helvetica Neue" charset="0"/>
              </a:rPr>
              <a:t> = 16</a:t>
            </a:r>
          </a:p>
        </p:txBody>
      </p:sp>
      <p:sp>
        <p:nvSpPr>
          <p:cNvPr id="74768" name="Line 17"/>
          <p:cNvSpPr>
            <a:spLocks noChangeShapeType="1"/>
          </p:cNvSpPr>
          <p:nvPr/>
        </p:nvSpPr>
        <p:spPr bwMode="auto">
          <a:xfrm>
            <a:off x="4616450" y="178752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8"/>
          <p:cNvSpPr txBox="1">
            <a:spLocks noChangeArrowheads="1"/>
          </p:cNvSpPr>
          <p:nvPr/>
        </p:nvSpPr>
        <p:spPr bwMode="auto">
          <a:xfrm>
            <a:off x="4454525" y="140335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 Neue" charset="0"/>
                <a:cs typeface="Helvetica Neue" charset="0"/>
              </a:rPr>
              <a:t>0</a:t>
            </a:r>
          </a:p>
        </p:txBody>
      </p:sp>
      <p:sp>
        <p:nvSpPr>
          <p:cNvPr id="74770" name="Text Box 19"/>
          <p:cNvSpPr txBox="1">
            <a:spLocks noChangeArrowheads="1"/>
          </p:cNvSpPr>
          <p:nvPr/>
        </p:nvSpPr>
        <p:spPr bwMode="auto">
          <a:xfrm>
            <a:off x="7086600" y="1143000"/>
            <a:ext cx="150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Say </a:t>
            </a:r>
            <a:r>
              <a:rPr lang="en-US" b="0" i="1">
                <a:latin typeface="Helvetica Neue" charset="0"/>
                <a:cs typeface="Helvetica Neue" charset="0"/>
              </a:rPr>
              <a:t>m=7</a:t>
            </a:r>
          </a:p>
        </p:txBody>
      </p:sp>
      <p:sp>
        <p:nvSpPr>
          <p:cNvPr id="74771" name="Text Box 20"/>
          <p:cNvSpPr txBox="1">
            <a:spLocks noChangeArrowheads="1"/>
          </p:cNvSpPr>
          <p:nvPr/>
        </p:nvSpPr>
        <p:spPr bwMode="auto">
          <a:xfrm>
            <a:off x="452438" y="5718175"/>
            <a:ext cx="83867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i="1">
                <a:latin typeface="Times New Roman" charset="0"/>
                <a:cs typeface="Times New Roman" charset="0"/>
              </a:rPr>
              <a:t>i</a:t>
            </a:r>
            <a:r>
              <a:rPr lang="en-US" b="0">
                <a:latin typeface="Times New Roman" charset="0"/>
                <a:cs typeface="Times New Roman" charset="0"/>
              </a:rPr>
              <a:t>th entry at peer with id </a:t>
            </a:r>
            <a:r>
              <a:rPr lang="en-US" b="0" i="1">
                <a:latin typeface="Times New Roman" charset="0"/>
                <a:cs typeface="Times New Roman" charset="0"/>
              </a:rPr>
              <a:t>n </a:t>
            </a:r>
            <a:r>
              <a:rPr lang="en-US" b="0">
                <a:latin typeface="Times New Roman" charset="0"/>
                <a:cs typeface="Times New Roman" charset="0"/>
              </a:rPr>
              <a:t>is first peer with id &gt;=                          </a:t>
            </a:r>
          </a:p>
        </p:txBody>
      </p:sp>
      <p:graphicFrame>
        <p:nvGraphicFramePr>
          <p:cNvPr id="74772" name="Object 2"/>
          <p:cNvGraphicFramePr>
            <a:graphicFrameLocks noChangeAspect="1"/>
          </p:cNvGraphicFramePr>
          <p:nvPr/>
        </p:nvGraphicFramePr>
        <p:xfrm>
          <a:off x="6583363" y="5707063"/>
          <a:ext cx="1946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Equation" r:id="rId4" imgW="939754" imgH="228738" progId="Equation.3">
                  <p:embed/>
                </p:oleObj>
              </mc:Choice>
              <mc:Fallback>
                <p:oleObj name="Equation" r:id="rId4" imgW="939754" imgH="22873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5707063"/>
                        <a:ext cx="19462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3" name="Text Box 22"/>
          <p:cNvSpPr txBox="1">
            <a:spLocks noChangeArrowheads="1"/>
          </p:cNvSpPr>
          <p:nvPr/>
        </p:nvSpPr>
        <p:spPr bwMode="auto">
          <a:xfrm>
            <a:off x="228600" y="243998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74774" name="Text Box 23"/>
          <p:cNvSpPr txBox="1">
            <a:spLocks noChangeArrowheads="1"/>
          </p:cNvSpPr>
          <p:nvPr/>
        </p:nvSpPr>
        <p:spPr bwMode="auto">
          <a:xfrm>
            <a:off x="276225" y="1906588"/>
            <a:ext cx="1057275" cy="30464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i="1">
                <a:latin typeface="Helvetica Neue" charset="0"/>
                <a:cs typeface="Helvetica Neue" charset="0"/>
              </a:rPr>
              <a:t>i   ft[i]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0  96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1  96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2  96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3  96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4  96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5  112</a:t>
            </a:r>
          </a:p>
          <a:p>
            <a:pPr eaLnBrk="1" hangingPunct="1"/>
            <a:r>
              <a:rPr lang="en-US" b="0">
                <a:latin typeface="Helvetica Neue" charset="0"/>
                <a:cs typeface="Helvetica Neue" charset="0"/>
              </a:rPr>
              <a:t>6  20</a:t>
            </a:r>
          </a:p>
        </p:txBody>
      </p:sp>
      <p:sp>
        <p:nvSpPr>
          <p:cNvPr id="74775" name="Line 24"/>
          <p:cNvSpPr>
            <a:spLocks noChangeShapeType="1"/>
          </p:cNvSpPr>
          <p:nvPr/>
        </p:nvSpPr>
        <p:spPr bwMode="auto">
          <a:xfrm flipH="1" flipV="1">
            <a:off x="1295400" y="3733800"/>
            <a:ext cx="1450975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Text Box 25"/>
          <p:cNvSpPr txBox="1">
            <a:spLocks noChangeArrowheads="1"/>
          </p:cNvSpPr>
          <p:nvPr/>
        </p:nvSpPr>
        <p:spPr bwMode="auto">
          <a:xfrm>
            <a:off x="20638" y="1336675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 Neue" charset="0"/>
                <a:cs typeface="Helvetica Neue" charset="0"/>
              </a:rPr>
              <a:t>Finger Table at 80</a:t>
            </a:r>
          </a:p>
        </p:txBody>
      </p:sp>
      <p:pic>
        <p:nvPicPr>
          <p:cNvPr id="74777" name="Picture 26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3368675"/>
            <a:ext cx="2667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8" name="Line 27"/>
          <p:cNvSpPr>
            <a:spLocks noChangeShapeType="1"/>
          </p:cNvSpPr>
          <p:nvPr/>
        </p:nvSpPr>
        <p:spPr bwMode="auto">
          <a:xfrm>
            <a:off x="6246813" y="3578225"/>
            <a:ext cx="150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79" name="Text Box 28"/>
          <p:cNvSpPr txBox="1">
            <a:spLocks noChangeArrowheads="1"/>
          </p:cNvSpPr>
          <p:nvPr/>
        </p:nvSpPr>
        <p:spPr bwMode="auto">
          <a:xfrm>
            <a:off x="5865813" y="33639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32</a:t>
            </a:r>
          </a:p>
        </p:txBody>
      </p:sp>
      <p:sp>
        <p:nvSpPr>
          <p:cNvPr id="74780" name="Line 29"/>
          <p:cNvSpPr>
            <a:spLocks noChangeShapeType="1"/>
          </p:cNvSpPr>
          <p:nvPr/>
        </p:nvSpPr>
        <p:spPr bwMode="auto">
          <a:xfrm>
            <a:off x="5789613" y="464185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81" name="Text Box 30"/>
          <p:cNvSpPr txBox="1">
            <a:spLocks noChangeArrowheads="1"/>
          </p:cNvSpPr>
          <p:nvPr/>
        </p:nvSpPr>
        <p:spPr bwMode="auto">
          <a:xfrm>
            <a:off x="5351463" y="44291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 Neue" charset="0"/>
                <a:cs typeface="Helvetica Neue" charset="0"/>
              </a:rPr>
              <a:t>45</a:t>
            </a:r>
          </a:p>
        </p:txBody>
      </p:sp>
      <p:sp>
        <p:nvSpPr>
          <p:cNvPr id="74782" name="Text Box 31"/>
          <p:cNvSpPr txBox="1">
            <a:spLocks noChangeArrowheads="1"/>
          </p:cNvSpPr>
          <p:nvPr/>
        </p:nvSpPr>
        <p:spPr bwMode="auto">
          <a:xfrm>
            <a:off x="3430588" y="4565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 Neue" charset="0"/>
                <a:cs typeface="Helvetica Neue" charset="0"/>
              </a:rPr>
              <a:t>80</a:t>
            </a:r>
          </a:p>
        </p:txBody>
      </p:sp>
      <p:sp>
        <p:nvSpPr>
          <p:cNvPr id="74783" name="Line 32"/>
          <p:cNvSpPr>
            <a:spLocks noChangeShapeType="1"/>
          </p:cNvSpPr>
          <p:nvPr/>
        </p:nvSpPr>
        <p:spPr bwMode="auto">
          <a:xfrm flipV="1">
            <a:off x="5884863" y="2487613"/>
            <a:ext cx="171450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84" name="Text Box 33"/>
          <p:cNvSpPr txBox="1">
            <a:spLocks noChangeArrowheads="1"/>
          </p:cNvSpPr>
          <p:nvPr/>
        </p:nvSpPr>
        <p:spPr bwMode="auto">
          <a:xfrm>
            <a:off x="5484813" y="24368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20</a:t>
            </a:r>
          </a:p>
        </p:txBody>
      </p:sp>
      <p:sp>
        <p:nvSpPr>
          <p:cNvPr id="74785" name="Line 34"/>
          <p:cNvSpPr>
            <a:spLocks noChangeShapeType="1"/>
          </p:cNvSpPr>
          <p:nvPr/>
        </p:nvSpPr>
        <p:spPr bwMode="auto">
          <a:xfrm flipH="1" flipV="1">
            <a:off x="3354388" y="2271713"/>
            <a:ext cx="10795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4786" name="Text Box 35"/>
          <p:cNvSpPr txBox="1">
            <a:spLocks noChangeArrowheads="1"/>
          </p:cNvSpPr>
          <p:nvPr/>
        </p:nvSpPr>
        <p:spPr bwMode="auto">
          <a:xfrm>
            <a:off x="3430588" y="21463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112</a:t>
            </a:r>
          </a:p>
        </p:txBody>
      </p:sp>
      <p:sp>
        <p:nvSpPr>
          <p:cNvPr id="74787" name="Text Box 36"/>
          <p:cNvSpPr txBox="1">
            <a:spLocks noChangeArrowheads="1"/>
          </p:cNvSpPr>
          <p:nvPr/>
        </p:nvSpPr>
        <p:spPr bwMode="auto">
          <a:xfrm>
            <a:off x="2897188" y="30591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 Neue" charset="0"/>
                <a:cs typeface="Helvetica Neue" charset="0"/>
              </a:rPr>
              <a:t>96</a:t>
            </a:r>
          </a:p>
        </p:txBody>
      </p:sp>
      <p:sp>
        <p:nvSpPr>
          <p:cNvPr id="74788" name="Line 37"/>
          <p:cNvSpPr>
            <a:spLocks noChangeShapeType="1"/>
          </p:cNvSpPr>
          <p:nvPr/>
        </p:nvSpPr>
        <p:spPr bwMode="auto">
          <a:xfrm flipH="1">
            <a:off x="2822575" y="3273425"/>
            <a:ext cx="15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pic>
        <p:nvPicPr>
          <p:cNvPr id="74789" name="Picture 38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4584700"/>
            <a:ext cx="2651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0" name="Picture 39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48133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1" name="Picture 40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987675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2" name="Picture 41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771650"/>
            <a:ext cx="2667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3" name="Picture 42" descr="j02303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2284413"/>
            <a:ext cx="2651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685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Achieving Fault Tolerance for Lookup Service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105400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To improve robustness each node maintains the k (&gt; 1) immediate successors instead of only one successor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 the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pred()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reply message, node A can send its k-1 successors to its predecessor B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Upon receiving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pred()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message, B can update its successor list by concatenating the successor list received from A with its own list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If k = log(M), lookup operation works with high probability even if half of nodes fail, where M is number of nodes in the system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Storage Fault Tolerance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3200400" cy="472440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Replicate tuples on successor nodes</a:t>
            </a:r>
          </a:p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Example: replicate (K14, V14) on nodes 20 and 32</a:t>
            </a:r>
          </a:p>
          <a:p>
            <a:pPr marL="0">
              <a:lnSpc>
                <a:spcPct val="100000"/>
              </a:lnSpc>
            </a:pPr>
            <a:endParaRPr lang="en-US" sz="24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Key" charset="0"/>
              <a:cs typeface="Key" charset="0"/>
            </a:endParaRP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</a:t>
            </a:r>
          </a:p>
        </p:txBody>
      </p:sp>
      <p:pic>
        <p:nvPicPr>
          <p:cNvPr id="78853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20</a:t>
            </a:r>
          </a:p>
        </p:txBody>
      </p:sp>
      <p:pic>
        <p:nvPicPr>
          <p:cNvPr id="78856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32</a:t>
            </a:r>
          </a:p>
        </p:txBody>
      </p:sp>
      <p:sp>
        <p:nvSpPr>
          <p:cNvPr id="78858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35</a:t>
            </a:r>
          </a:p>
        </p:txBody>
      </p:sp>
      <p:pic>
        <p:nvPicPr>
          <p:cNvPr id="78859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0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8</a:t>
            </a:r>
          </a:p>
        </p:txBody>
      </p:sp>
      <p:sp>
        <p:nvSpPr>
          <p:cNvPr id="78861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15</a:t>
            </a:r>
          </a:p>
        </p:txBody>
      </p:sp>
      <p:sp>
        <p:nvSpPr>
          <p:cNvPr id="78862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44</a:t>
            </a:r>
          </a:p>
        </p:txBody>
      </p:sp>
      <p:sp>
        <p:nvSpPr>
          <p:cNvPr id="78863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58</a:t>
            </a:r>
          </a:p>
        </p:txBody>
      </p:sp>
      <p:pic>
        <p:nvPicPr>
          <p:cNvPr id="78864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5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6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8868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9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8874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75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76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78899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>
                <a:gd name="T0" fmla="*/ 0 w 1200"/>
                <a:gd name="T1" fmla="*/ 168 h 168"/>
                <a:gd name="T2" fmla="*/ 432 w 1200"/>
                <a:gd name="T3" fmla="*/ 24 h 168"/>
                <a:gd name="T4" fmla="*/ 960 w 1200"/>
                <a:gd name="T5" fmla="*/ 24 h 168"/>
                <a:gd name="T6" fmla="*/ 1200 w 1200"/>
                <a:gd name="T7" fmla="*/ 72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68"/>
                <a:gd name="T14" fmla="*/ 1200 w 1200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0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>
                <a:gd name="T0" fmla="*/ 0 w 336"/>
                <a:gd name="T1" fmla="*/ 0 h 240"/>
                <a:gd name="T2" fmla="*/ 192 w 336"/>
                <a:gd name="T3" fmla="*/ 96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1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>
                <a:gd name="T0" fmla="*/ 0 w 288"/>
                <a:gd name="T1" fmla="*/ 0 h 624"/>
                <a:gd name="T2" fmla="*/ 192 w 288"/>
                <a:gd name="T3" fmla="*/ 240 h 624"/>
                <a:gd name="T4" fmla="*/ 288 w 288"/>
                <a:gd name="T5" fmla="*/ 624 h 624"/>
                <a:gd name="T6" fmla="*/ 0 60000 65536"/>
                <a:gd name="T7" fmla="*/ 0 60000 65536"/>
                <a:gd name="T8" fmla="*/ 0 60000 65536"/>
                <a:gd name="T9" fmla="*/ 0 w 288"/>
                <a:gd name="T10" fmla="*/ 0 h 624"/>
                <a:gd name="T11" fmla="*/ 288 w 28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2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>
                <a:gd name="T0" fmla="*/ 68 w 68"/>
                <a:gd name="T1" fmla="*/ 0 h 340"/>
                <a:gd name="T2" fmla="*/ 40 w 68"/>
                <a:gd name="T3" fmla="*/ 204 h 340"/>
                <a:gd name="T4" fmla="*/ 0 w 68"/>
                <a:gd name="T5" fmla="*/ 340 h 340"/>
                <a:gd name="T6" fmla="*/ 0 60000 65536"/>
                <a:gd name="T7" fmla="*/ 0 60000 65536"/>
                <a:gd name="T8" fmla="*/ 0 60000 65536"/>
                <a:gd name="T9" fmla="*/ 0 w 68"/>
                <a:gd name="T10" fmla="*/ 0 h 340"/>
                <a:gd name="T11" fmla="*/ 68 w 68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3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>
                <a:gd name="T0" fmla="*/ 1188 w 1188"/>
                <a:gd name="T1" fmla="*/ 0 h 767"/>
                <a:gd name="T2" fmla="*/ 824 w 1188"/>
                <a:gd name="T3" fmla="*/ 460 h 767"/>
                <a:gd name="T4" fmla="*/ 320 w 1188"/>
                <a:gd name="T5" fmla="*/ 716 h 767"/>
                <a:gd name="T6" fmla="*/ 0 w 1188"/>
                <a:gd name="T7" fmla="*/ 764 h 7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767"/>
                <a:gd name="T14" fmla="*/ 1188 w 1188"/>
                <a:gd name="T15" fmla="*/ 767 h 7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4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>
                <a:gd name="T0" fmla="*/ 90 w 542"/>
                <a:gd name="T1" fmla="*/ 1620 h 1620"/>
                <a:gd name="T2" fmla="*/ 6 w 542"/>
                <a:gd name="T3" fmla="*/ 1136 h 1620"/>
                <a:gd name="T4" fmla="*/ 126 w 542"/>
                <a:gd name="T5" fmla="*/ 520 h 1620"/>
                <a:gd name="T6" fmla="*/ 542 w 542"/>
                <a:gd name="T7" fmla="*/ 0 h 1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2"/>
                <a:gd name="T13" fmla="*/ 0 h 1620"/>
                <a:gd name="T14" fmla="*/ 542 w 542"/>
                <a:gd name="T15" fmla="*/ 1620 h 1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5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>
                <a:gd name="T0" fmla="*/ 624 w 624"/>
                <a:gd name="T1" fmla="*/ 624 h 624"/>
                <a:gd name="T2" fmla="*/ 288 w 624"/>
                <a:gd name="T3" fmla="*/ 384 h 624"/>
                <a:gd name="T4" fmla="*/ 0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8906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72263" y="2786063"/>
            <a:ext cx="1438275" cy="720725"/>
            <a:chOff x="6672900" y="2785646"/>
            <a:chExt cx="1437638" cy="721142"/>
          </a:xfrm>
        </p:grpSpPr>
        <p:grpSp>
          <p:nvGrpSpPr>
            <p:cNvPr id="5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8895" name="Group 4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78897" name="TextBox 46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78898" name="TextBox 47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78896" name="Straight Arrow Connector 3"/>
            <p:cNvCxnSpPr>
              <a:cxnSpLocks noChangeShapeType="1"/>
              <a:endCxn id="78872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8878" name="Text Box 16"/>
          <p:cNvSpPr txBox="1">
            <a:spLocks noChangeArrowheads="1"/>
          </p:cNvSpPr>
          <p:nvPr/>
        </p:nvSpPr>
        <p:spPr bwMode="auto">
          <a:xfrm>
            <a:off x="5578475" y="1371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63</a:t>
            </a:r>
          </a:p>
        </p:txBody>
      </p:sp>
      <p:sp>
        <p:nvSpPr>
          <p:cNvPr id="78879" name="Text Box 16"/>
          <p:cNvSpPr txBox="1">
            <a:spLocks noChangeArrowheads="1"/>
          </p:cNvSpPr>
          <p:nvPr/>
        </p:nvSpPr>
        <p:spPr bwMode="auto">
          <a:xfrm>
            <a:off x="5935663" y="13716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0</a:t>
            </a:r>
          </a:p>
        </p:txBody>
      </p:sp>
      <p:sp>
        <p:nvSpPr>
          <p:cNvPr id="78880" name="Line 23"/>
          <p:cNvSpPr>
            <a:spLocks noChangeShapeType="1"/>
          </p:cNvSpPr>
          <p:nvPr/>
        </p:nvSpPr>
        <p:spPr bwMode="auto">
          <a:xfrm flipV="1">
            <a:off x="57912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Line 23"/>
          <p:cNvSpPr>
            <a:spLocks noChangeShapeType="1"/>
          </p:cNvSpPr>
          <p:nvPr/>
        </p:nvSpPr>
        <p:spPr bwMode="auto">
          <a:xfrm flipV="1">
            <a:off x="60198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553200" y="3733800"/>
            <a:ext cx="1328738" cy="838200"/>
            <a:chOff x="6672900" y="2785646"/>
            <a:chExt cx="1328738" cy="838200"/>
          </a:xfrm>
        </p:grpSpPr>
        <p:grpSp>
          <p:nvGrpSpPr>
            <p:cNvPr id="8" name="Group 51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59" name="Rectangle 5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62" name="Straight Connector 61"/>
              <p:cNvCxnSpPr>
                <a:stCxn id="59" idx="0"/>
                <a:endCxn id="5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8890" name="Group 52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78892" name="TextBox 54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78893" name="TextBox 55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78891" name="Straight Arrow Connector 53"/>
            <p:cNvCxnSpPr>
              <a:cxnSpLocks noChangeShapeType="1"/>
              <a:endCxn id="78871" idx="1"/>
            </p:cNvCxnSpPr>
            <p:nvPr/>
          </p:nvCxnSpPr>
          <p:spPr bwMode="auto">
            <a:xfrm>
              <a:off x="7222650" y="3089971"/>
              <a:ext cx="778988" cy="533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5862638" y="4800600"/>
            <a:ext cx="1376362" cy="1143000"/>
            <a:chOff x="6396676" y="2785646"/>
            <a:chExt cx="1375724" cy="1143000"/>
          </a:xfrm>
        </p:grpSpPr>
        <p:grpSp>
          <p:nvGrpSpPr>
            <p:cNvPr id="11" name="Group 64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70" name="Rectangle 69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71" name="Straight Connector 70"/>
              <p:cNvCxnSpPr>
                <a:stCxn id="70" idx="0"/>
                <a:endCxn id="70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8885" name="Group 6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78887" name="TextBox 67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78888" name="TextBox 68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78886" name="Straight Arrow Connector 66"/>
            <p:cNvCxnSpPr>
              <a:cxnSpLocks noChangeShapeType="1"/>
              <a:endCxn id="78851" idx="4"/>
            </p:cNvCxnSpPr>
            <p:nvPr/>
          </p:nvCxnSpPr>
          <p:spPr bwMode="auto">
            <a:xfrm flipH="1">
              <a:off x="6396676" y="3089971"/>
              <a:ext cx="825974" cy="8386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Storage Fault Tolerance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47800"/>
            <a:ext cx="3200400" cy="472440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If node 15 fails, no reconfiguration needed</a:t>
            </a:r>
          </a:p>
          <a:p>
            <a:pPr marL="342900" lvl="1" indent="0">
              <a:lnSpc>
                <a:spcPct val="100000"/>
              </a:lnSpc>
              <a:buFontTx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Still have two replicas </a:t>
            </a:r>
          </a:p>
          <a:p>
            <a:pPr marL="342900" lvl="1" indent="0">
              <a:lnSpc>
                <a:spcPct val="100000"/>
              </a:lnSpc>
              <a:buFontTx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All lookups will be correctly routed</a:t>
            </a:r>
          </a:p>
          <a:p>
            <a:pPr marL="0">
              <a:lnSpc>
                <a:spcPct val="10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Will need to add a new replica on node 35</a:t>
            </a:r>
          </a:p>
        </p:txBody>
      </p:sp>
      <p:sp>
        <p:nvSpPr>
          <p:cNvPr id="80899" name="Oval 4"/>
          <p:cNvSpPr>
            <a:spLocks noChangeArrowheads="1"/>
          </p:cNvSpPr>
          <p:nvPr/>
        </p:nvSpPr>
        <p:spPr bwMode="auto">
          <a:xfrm>
            <a:off x="3538538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Key" charset="0"/>
              <a:cs typeface="Key" charset="0"/>
            </a:endParaRP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6384925" y="15382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</a:t>
            </a:r>
          </a:p>
        </p:txBody>
      </p:sp>
      <p:pic>
        <p:nvPicPr>
          <p:cNvPr id="80901" name="Picture 6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990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4514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7461250" y="434340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20</a:t>
            </a:r>
          </a:p>
        </p:txBody>
      </p:sp>
      <p:pic>
        <p:nvPicPr>
          <p:cNvPr id="80904" name="Picture 9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0388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5614988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32</a:t>
            </a:r>
          </a:p>
        </p:txBody>
      </p:sp>
      <p:sp>
        <p:nvSpPr>
          <p:cNvPr id="80906" name="Text Box 11"/>
          <p:cNvSpPr txBox="1">
            <a:spLocks noChangeArrowheads="1"/>
          </p:cNvSpPr>
          <p:nvPr/>
        </p:nvSpPr>
        <p:spPr bwMode="auto">
          <a:xfrm>
            <a:off x="4605338" y="5348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35</a:t>
            </a:r>
          </a:p>
        </p:txBody>
      </p:sp>
      <p:pic>
        <p:nvPicPr>
          <p:cNvPr id="80907" name="Picture 12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588645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8" name="Text Box 13"/>
          <p:cNvSpPr txBox="1">
            <a:spLocks noChangeArrowheads="1"/>
          </p:cNvSpPr>
          <p:nvPr/>
        </p:nvSpPr>
        <p:spPr bwMode="auto">
          <a:xfrm>
            <a:off x="7119938" y="1995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8</a:t>
            </a:r>
          </a:p>
        </p:txBody>
      </p:sp>
      <p:sp>
        <p:nvSpPr>
          <p:cNvPr id="1351694" name="Text Box 14"/>
          <p:cNvSpPr txBox="1">
            <a:spLocks noChangeArrowheads="1"/>
          </p:cNvSpPr>
          <p:nvPr/>
        </p:nvSpPr>
        <p:spPr bwMode="auto">
          <a:xfrm>
            <a:off x="7729538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15</a:t>
            </a:r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3767138" y="42672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44</a:t>
            </a:r>
          </a:p>
        </p:txBody>
      </p:sp>
      <p:sp>
        <p:nvSpPr>
          <p:cNvPr id="80911" name="Text Box 16"/>
          <p:cNvSpPr txBox="1">
            <a:spLocks noChangeArrowheads="1"/>
          </p:cNvSpPr>
          <p:nvPr/>
        </p:nvSpPr>
        <p:spPr bwMode="auto">
          <a:xfrm>
            <a:off x="4548188" y="1828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58</a:t>
            </a:r>
          </a:p>
        </p:txBody>
      </p:sp>
      <p:pic>
        <p:nvPicPr>
          <p:cNvPr id="80912" name="Picture 1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419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3" name="Picture 18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12954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4" name="Line 19"/>
          <p:cNvSpPr>
            <a:spLocks noChangeShapeType="1"/>
          </p:cNvSpPr>
          <p:nvPr/>
        </p:nvSpPr>
        <p:spPr bwMode="auto">
          <a:xfrm flipV="1">
            <a:off x="3690938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20"/>
          <p:cNvSpPr>
            <a:spLocks noChangeShapeType="1"/>
          </p:cNvSpPr>
          <p:nvPr/>
        </p:nvSpPr>
        <p:spPr bwMode="auto">
          <a:xfrm>
            <a:off x="4519613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51701" name="Picture 21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276600"/>
            <a:ext cx="266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7" name="Line 22"/>
          <p:cNvSpPr>
            <a:spLocks noChangeShapeType="1"/>
          </p:cNvSpPr>
          <p:nvPr/>
        </p:nvSpPr>
        <p:spPr bwMode="auto">
          <a:xfrm flipV="1">
            <a:off x="4910138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Line 23"/>
          <p:cNvSpPr>
            <a:spLocks noChangeShapeType="1"/>
          </p:cNvSpPr>
          <p:nvPr/>
        </p:nvSpPr>
        <p:spPr bwMode="auto">
          <a:xfrm flipV="1">
            <a:off x="5824538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Line 24"/>
          <p:cNvSpPr>
            <a:spLocks noChangeShapeType="1"/>
          </p:cNvSpPr>
          <p:nvPr/>
        </p:nvSpPr>
        <p:spPr bwMode="auto">
          <a:xfrm flipH="1" flipV="1">
            <a:off x="7881938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05" name="Line 25"/>
          <p:cNvSpPr>
            <a:spLocks noChangeShapeType="1"/>
          </p:cNvSpPr>
          <p:nvPr/>
        </p:nvSpPr>
        <p:spPr bwMode="auto">
          <a:xfrm flipH="1">
            <a:off x="8110538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1" name="Line 26"/>
          <p:cNvSpPr>
            <a:spLocks noChangeShapeType="1"/>
          </p:cNvSpPr>
          <p:nvPr/>
        </p:nvSpPr>
        <p:spPr bwMode="auto">
          <a:xfrm flipV="1">
            <a:off x="7396163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0922" name="Picture 27" descr="j02303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676400"/>
            <a:ext cx="26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23" name="Line 28"/>
          <p:cNvSpPr>
            <a:spLocks noChangeShapeType="1"/>
          </p:cNvSpPr>
          <p:nvPr/>
        </p:nvSpPr>
        <p:spPr bwMode="auto">
          <a:xfrm rot="3575902">
            <a:off x="6584950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24" name="Group 29"/>
          <p:cNvGrpSpPr>
            <a:grpSpLocks/>
          </p:cNvGrpSpPr>
          <p:nvPr/>
        </p:nvGrpSpPr>
        <p:grpSpPr bwMode="auto">
          <a:xfrm>
            <a:off x="3273425" y="1108075"/>
            <a:ext cx="5089525" cy="5133975"/>
            <a:chOff x="1930" y="844"/>
            <a:chExt cx="3210" cy="3240"/>
          </a:xfrm>
        </p:grpSpPr>
        <p:sp>
          <p:nvSpPr>
            <p:cNvPr id="80950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>
                <a:gd name="T0" fmla="*/ 0 w 1200"/>
                <a:gd name="T1" fmla="*/ 168 h 168"/>
                <a:gd name="T2" fmla="*/ 432 w 1200"/>
                <a:gd name="T3" fmla="*/ 24 h 168"/>
                <a:gd name="T4" fmla="*/ 960 w 1200"/>
                <a:gd name="T5" fmla="*/ 24 h 168"/>
                <a:gd name="T6" fmla="*/ 1200 w 1200"/>
                <a:gd name="T7" fmla="*/ 72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68"/>
                <a:gd name="T14" fmla="*/ 1200 w 1200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1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>
                <a:gd name="T0" fmla="*/ 0 w 336"/>
                <a:gd name="T1" fmla="*/ 0 h 240"/>
                <a:gd name="T2" fmla="*/ 192 w 336"/>
                <a:gd name="T3" fmla="*/ 96 h 240"/>
                <a:gd name="T4" fmla="*/ 336 w 336"/>
                <a:gd name="T5" fmla="*/ 24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2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>
                <a:gd name="T0" fmla="*/ 0 w 288"/>
                <a:gd name="T1" fmla="*/ 0 h 624"/>
                <a:gd name="T2" fmla="*/ 192 w 288"/>
                <a:gd name="T3" fmla="*/ 240 h 624"/>
                <a:gd name="T4" fmla="*/ 288 w 288"/>
                <a:gd name="T5" fmla="*/ 624 h 624"/>
                <a:gd name="T6" fmla="*/ 0 60000 65536"/>
                <a:gd name="T7" fmla="*/ 0 60000 65536"/>
                <a:gd name="T8" fmla="*/ 0 60000 65536"/>
                <a:gd name="T9" fmla="*/ 0 w 288"/>
                <a:gd name="T10" fmla="*/ 0 h 624"/>
                <a:gd name="T11" fmla="*/ 288 w 28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3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>
                <a:gd name="T0" fmla="*/ 68 w 68"/>
                <a:gd name="T1" fmla="*/ 0 h 340"/>
                <a:gd name="T2" fmla="*/ 40 w 68"/>
                <a:gd name="T3" fmla="*/ 204 h 340"/>
                <a:gd name="T4" fmla="*/ 0 w 68"/>
                <a:gd name="T5" fmla="*/ 340 h 340"/>
                <a:gd name="T6" fmla="*/ 0 60000 65536"/>
                <a:gd name="T7" fmla="*/ 0 60000 65536"/>
                <a:gd name="T8" fmla="*/ 0 60000 65536"/>
                <a:gd name="T9" fmla="*/ 0 w 68"/>
                <a:gd name="T10" fmla="*/ 0 h 340"/>
                <a:gd name="T11" fmla="*/ 68 w 68"/>
                <a:gd name="T12" fmla="*/ 340 h 3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4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>
                <a:gd name="T0" fmla="*/ 1188 w 1188"/>
                <a:gd name="T1" fmla="*/ 0 h 767"/>
                <a:gd name="T2" fmla="*/ 824 w 1188"/>
                <a:gd name="T3" fmla="*/ 460 h 767"/>
                <a:gd name="T4" fmla="*/ 320 w 1188"/>
                <a:gd name="T5" fmla="*/ 716 h 767"/>
                <a:gd name="T6" fmla="*/ 0 w 1188"/>
                <a:gd name="T7" fmla="*/ 764 h 7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767"/>
                <a:gd name="T14" fmla="*/ 1188 w 1188"/>
                <a:gd name="T15" fmla="*/ 767 h 7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5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>
                <a:gd name="T0" fmla="*/ 90 w 542"/>
                <a:gd name="T1" fmla="*/ 1620 h 1620"/>
                <a:gd name="T2" fmla="*/ 6 w 542"/>
                <a:gd name="T3" fmla="*/ 1136 h 1620"/>
                <a:gd name="T4" fmla="*/ 126 w 542"/>
                <a:gd name="T5" fmla="*/ 520 h 1620"/>
                <a:gd name="T6" fmla="*/ 542 w 542"/>
                <a:gd name="T7" fmla="*/ 0 h 16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2"/>
                <a:gd name="T13" fmla="*/ 0 h 1620"/>
                <a:gd name="T14" fmla="*/ 542 w 542"/>
                <a:gd name="T15" fmla="*/ 1620 h 16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6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>
                <a:gd name="T0" fmla="*/ 624 w 624"/>
                <a:gd name="T1" fmla="*/ 624 h 624"/>
                <a:gd name="T2" fmla="*/ 288 w 624"/>
                <a:gd name="T3" fmla="*/ 384 h 624"/>
                <a:gd name="T4" fmla="*/ 0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0957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72263" y="2786063"/>
            <a:ext cx="1438275" cy="720725"/>
            <a:chOff x="6672900" y="2785646"/>
            <a:chExt cx="1437638" cy="721142"/>
          </a:xfrm>
        </p:grpSpPr>
        <p:grpSp>
          <p:nvGrpSpPr>
            <p:cNvPr id="5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80946" name="Group 4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80948" name="TextBox 46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80949" name="TextBox 47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80947" name="Straight Arrow Connector 3"/>
            <p:cNvCxnSpPr>
              <a:cxnSpLocks noChangeShapeType="1"/>
              <a:endCxn id="1351705" idx="1"/>
            </p:cNvCxnSpPr>
            <p:nvPr/>
          </p:nvCxnSpPr>
          <p:spPr bwMode="auto">
            <a:xfrm>
              <a:off x="7222650" y="3089971"/>
              <a:ext cx="887888" cy="4168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926" name="Text Box 16"/>
          <p:cNvSpPr txBox="1">
            <a:spLocks noChangeArrowheads="1"/>
          </p:cNvSpPr>
          <p:nvPr/>
        </p:nvSpPr>
        <p:spPr bwMode="auto">
          <a:xfrm>
            <a:off x="5578475" y="1371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63</a:t>
            </a:r>
          </a:p>
        </p:txBody>
      </p:sp>
      <p:sp>
        <p:nvSpPr>
          <p:cNvPr id="80927" name="Text Box 16"/>
          <p:cNvSpPr txBox="1">
            <a:spLocks noChangeArrowheads="1"/>
          </p:cNvSpPr>
          <p:nvPr/>
        </p:nvSpPr>
        <p:spPr bwMode="auto">
          <a:xfrm>
            <a:off x="5935663" y="13716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Key" charset="0"/>
                <a:cs typeface="Key" charset="0"/>
              </a:rPr>
              <a:t>0</a:t>
            </a:r>
          </a:p>
        </p:txBody>
      </p:sp>
      <p:sp>
        <p:nvSpPr>
          <p:cNvPr id="80928" name="Line 23"/>
          <p:cNvSpPr>
            <a:spLocks noChangeShapeType="1"/>
          </p:cNvSpPr>
          <p:nvPr/>
        </p:nvSpPr>
        <p:spPr bwMode="auto">
          <a:xfrm flipV="1">
            <a:off x="57912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9" name="Line 23"/>
          <p:cNvSpPr>
            <a:spLocks noChangeShapeType="1"/>
          </p:cNvSpPr>
          <p:nvPr/>
        </p:nvSpPr>
        <p:spPr bwMode="auto">
          <a:xfrm flipV="1">
            <a:off x="6019800" y="129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30" name="Group 50"/>
          <p:cNvGrpSpPr>
            <a:grpSpLocks/>
          </p:cNvGrpSpPr>
          <p:nvPr/>
        </p:nvGrpSpPr>
        <p:grpSpPr bwMode="auto">
          <a:xfrm>
            <a:off x="6553200" y="3733800"/>
            <a:ext cx="1328738" cy="838200"/>
            <a:chOff x="6672900" y="2785646"/>
            <a:chExt cx="1328738" cy="838200"/>
          </a:xfrm>
        </p:grpSpPr>
        <p:grpSp>
          <p:nvGrpSpPr>
            <p:cNvPr id="8" name="Group 51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59" name="Rectangle 5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62" name="Straight Connector 61"/>
              <p:cNvCxnSpPr>
                <a:stCxn id="59" idx="0"/>
                <a:endCxn id="5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80941" name="Group 52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80943" name="TextBox 54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80944" name="TextBox 55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80942" name="Straight Arrow Connector 53"/>
            <p:cNvCxnSpPr>
              <a:cxnSpLocks noChangeShapeType="1"/>
              <a:endCxn id="80919" idx="1"/>
            </p:cNvCxnSpPr>
            <p:nvPr/>
          </p:nvCxnSpPr>
          <p:spPr bwMode="auto">
            <a:xfrm>
              <a:off x="7222650" y="3089971"/>
              <a:ext cx="778988" cy="533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0931" name="Group 63"/>
          <p:cNvGrpSpPr>
            <a:grpSpLocks/>
          </p:cNvGrpSpPr>
          <p:nvPr/>
        </p:nvGrpSpPr>
        <p:grpSpPr bwMode="auto">
          <a:xfrm>
            <a:off x="5862638" y="4800600"/>
            <a:ext cx="1376362" cy="1143000"/>
            <a:chOff x="6396676" y="2785646"/>
            <a:chExt cx="1375724" cy="1143000"/>
          </a:xfrm>
        </p:grpSpPr>
        <p:grpSp>
          <p:nvGrpSpPr>
            <p:cNvPr id="11" name="Group 64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70" name="Rectangle 69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0" dirty="0">
                  <a:latin typeface="Helvetica"/>
                  <a:ea typeface="ＭＳ Ｐゴシック" pitchFamily="1" charset="-128"/>
                  <a:cs typeface="Helvetica"/>
                </a:endParaRPr>
              </a:p>
            </p:txBody>
          </p:sp>
          <p:cxnSp>
            <p:nvCxnSpPr>
              <p:cNvPr id="71" name="Straight Connector 70"/>
              <p:cNvCxnSpPr>
                <a:stCxn id="70" idx="0"/>
                <a:endCxn id="70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80936" name="Group 65"/>
            <p:cNvGrpSpPr>
              <a:grpSpLocks/>
            </p:cNvGrpSpPr>
            <p:nvPr/>
          </p:nvGrpSpPr>
          <p:grpSpPr bwMode="auto"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80938" name="TextBox 67"/>
              <p:cNvSpPr txBox="1">
                <a:spLocks noChangeArrowheads="1"/>
              </p:cNvSpPr>
              <p:nvPr/>
            </p:nvSpPr>
            <p:spPr bwMode="auto">
              <a:xfrm>
                <a:off x="5698650" y="4766846"/>
                <a:ext cx="41289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solidFill>
                      <a:srgbClr val="000000"/>
                    </a:solidFill>
                    <a:latin typeface="Helvetica" charset="0"/>
                    <a:cs typeface="Helvetica" charset="0"/>
                  </a:rPr>
                  <a:t>14</a:t>
                </a:r>
              </a:p>
            </p:txBody>
          </p:sp>
          <p:sp>
            <p:nvSpPr>
              <p:cNvPr id="80939" name="TextBox 68"/>
              <p:cNvSpPr txBox="1">
                <a:spLocks noChangeArrowheads="1"/>
              </p:cNvSpPr>
              <p:nvPr/>
            </p:nvSpPr>
            <p:spPr bwMode="auto">
              <a:xfrm>
                <a:off x="6248400" y="4766846"/>
                <a:ext cx="549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0">
                    <a:latin typeface="Helvetica" charset="0"/>
                    <a:cs typeface="Helvetica" charset="0"/>
                  </a:rPr>
                  <a:t>V14</a:t>
                </a:r>
              </a:p>
            </p:txBody>
          </p:sp>
        </p:grpSp>
        <p:cxnSp>
          <p:nvCxnSpPr>
            <p:cNvPr id="80937" name="Straight Arrow Connector 66"/>
            <p:cNvCxnSpPr>
              <a:cxnSpLocks noChangeShapeType="1"/>
              <a:endCxn id="80899" idx="4"/>
            </p:cNvCxnSpPr>
            <p:nvPr/>
          </p:nvCxnSpPr>
          <p:spPr bwMode="auto">
            <a:xfrm flipH="1">
              <a:off x="6396676" y="3089971"/>
              <a:ext cx="825974" cy="8386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8229600" y="3352800"/>
            <a:ext cx="304800" cy="304800"/>
            <a:chOff x="7391400" y="3581400"/>
            <a:chExt cx="304800" cy="304800"/>
          </a:xfrm>
        </p:grpSpPr>
        <p:cxnSp>
          <p:nvCxnSpPr>
            <p:cNvPr id="80933" name="Straight Connector 73"/>
            <p:cNvCxnSpPr>
              <a:cxnSpLocks noChangeShapeType="1"/>
            </p:cNvCxnSpPr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34" name="Straight Connector 74"/>
            <p:cNvCxnSpPr>
              <a:cxnSpLocks noChangeShapeType="1"/>
            </p:cNvCxnSpPr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351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5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351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94" grpId="0"/>
      <p:bldP spid="135170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Iterative vs. Recursive Lookup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3276600" cy="4876800"/>
          </a:xfrm>
        </p:spPr>
        <p:txBody>
          <a:bodyPr/>
          <a:lstStyle/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Iteratively: 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Example: node 44 issue query(31)</a:t>
            </a: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Recursively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Example: node 44 issue query(31)</a:t>
            </a:r>
          </a:p>
          <a:p>
            <a:pPr lvl="1">
              <a:buFontTx/>
              <a:buNone/>
            </a:pPr>
            <a:endParaRPr lang="en-US">
              <a:latin typeface="Helvetica" charset="0"/>
              <a:ea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/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5486400" y="609600"/>
            <a:ext cx="3709988" cy="3200400"/>
            <a:chOff x="5205622" y="685800"/>
            <a:chExt cx="3709778" cy="3200400"/>
          </a:xfrm>
        </p:grpSpPr>
        <p:sp>
          <p:nvSpPr>
            <p:cNvPr id="82978" name="Oval 3"/>
            <p:cNvSpPr>
              <a:spLocks noChangeArrowheads="1"/>
            </p:cNvSpPr>
            <p:nvPr/>
          </p:nvSpPr>
          <p:spPr bwMode="auto">
            <a:xfrm>
              <a:off x="5662822" y="762000"/>
              <a:ext cx="2771775" cy="2743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82979" name="Oval 1"/>
            <p:cNvSpPr>
              <a:spLocks noChangeArrowheads="1"/>
            </p:cNvSpPr>
            <p:nvPr/>
          </p:nvSpPr>
          <p:spPr bwMode="auto">
            <a:xfrm>
              <a:off x="7834522" y="9779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0" name="Oval 5"/>
            <p:cNvSpPr>
              <a:spLocks noChangeArrowheads="1"/>
            </p:cNvSpPr>
            <p:nvPr/>
          </p:nvSpPr>
          <p:spPr bwMode="auto">
            <a:xfrm>
              <a:off x="8253622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1" name="Oval 6"/>
            <p:cNvSpPr>
              <a:spLocks noChangeArrowheads="1"/>
            </p:cNvSpPr>
            <p:nvPr/>
          </p:nvSpPr>
          <p:spPr bwMode="auto">
            <a:xfrm>
              <a:off x="8406022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2" name="Oval 7"/>
            <p:cNvSpPr>
              <a:spLocks noChangeArrowheads="1"/>
            </p:cNvSpPr>
            <p:nvPr/>
          </p:nvSpPr>
          <p:spPr bwMode="auto">
            <a:xfrm>
              <a:off x="7796422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3" name="Oval 8"/>
            <p:cNvSpPr>
              <a:spLocks noChangeArrowheads="1"/>
            </p:cNvSpPr>
            <p:nvPr/>
          </p:nvSpPr>
          <p:spPr bwMode="auto">
            <a:xfrm>
              <a:off x="7034422" y="3462867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4" name="Oval 9"/>
            <p:cNvSpPr>
              <a:spLocks noChangeArrowheads="1"/>
            </p:cNvSpPr>
            <p:nvPr/>
          </p:nvSpPr>
          <p:spPr bwMode="auto">
            <a:xfrm>
              <a:off x="6501022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5" name="Oval 10"/>
            <p:cNvSpPr>
              <a:spLocks noChangeArrowheads="1"/>
            </p:cNvSpPr>
            <p:nvPr/>
          </p:nvSpPr>
          <p:spPr bwMode="auto">
            <a:xfrm>
              <a:off x="5967622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6" name="Oval 11"/>
            <p:cNvSpPr>
              <a:spLocks noChangeArrowheads="1"/>
            </p:cNvSpPr>
            <p:nvPr/>
          </p:nvSpPr>
          <p:spPr bwMode="auto">
            <a:xfrm>
              <a:off x="5620488" y="2048934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7" name="Oval 12"/>
            <p:cNvSpPr>
              <a:spLocks noChangeArrowheads="1"/>
            </p:cNvSpPr>
            <p:nvPr/>
          </p:nvSpPr>
          <p:spPr bwMode="auto">
            <a:xfrm>
              <a:off x="6196222" y="990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88" name="TextBox 2"/>
            <p:cNvSpPr txBox="1">
              <a:spLocks noChangeArrowheads="1"/>
            </p:cNvSpPr>
            <p:nvPr/>
          </p:nvSpPr>
          <p:spPr bwMode="auto">
            <a:xfrm>
              <a:off x="7796422" y="6858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82989" name="TextBox 14"/>
            <p:cNvSpPr txBox="1">
              <a:spLocks noChangeArrowheads="1"/>
            </p:cNvSpPr>
            <p:nvPr/>
          </p:nvSpPr>
          <p:spPr bwMode="auto">
            <a:xfrm>
              <a:off x="8321578" y="12192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8</a:t>
              </a:r>
            </a:p>
          </p:txBody>
        </p:sp>
        <p:sp>
          <p:nvSpPr>
            <p:cNvPr id="82990" name="TextBox 15"/>
            <p:cNvSpPr txBox="1">
              <a:spLocks noChangeArrowheads="1"/>
            </p:cNvSpPr>
            <p:nvPr/>
          </p:nvSpPr>
          <p:spPr bwMode="auto">
            <a:xfrm>
              <a:off x="8473978" y="20690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82991" name="TextBox 16"/>
            <p:cNvSpPr txBox="1">
              <a:spLocks noChangeArrowheads="1"/>
            </p:cNvSpPr>
            <p:nvPr/>
          </p:nvSpPr>
          <p:spPr bwMode="auto">
            <a:xfrm>
              <a:off x="6882022" y="35168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32</a:t>
              </a:r>
            </a:p>
          </p:txBody>
        </p:sp>
        <p:sp>
          <p:nvSpPr>
            <p:cNvPr id="82992" name="TextBox 17"/>
            <p:cNvSpPr txBox="1">
              <a:spLocks noChangeArrowheads="1"/>
            </p:cNvSpPr>
            <p:nvPr/>
          </p:nvSpPr>
          <p:spPr bwMode="auto">
            <a:xfrm>
              <a:off x="6272422" y="33528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35</a:t>
              </a:r>
            </a:p>
          </p:txBody>
        </p:sp>
        <p:sp>
          <p:nvSpPr>
            <p:cNvPr id="82993" name="TextBox 18"/>
            <p:cNvSpPr txBox="1">
              <a:spLocks noChangeArrowheads="1"/>
            </p:cNvSpPr>
            <p:nvPr/>
          </p:nvSpPr>
          <p:spPr bwMode="auto">
            <a:xfrm>
              <a:off x="5205622" y="19166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82994" name="TextBox 19"/>
            <p:cNvSpPr txBox="1">
              <a:spLocks noChangeArrowheads="1"/>
            </p:cNvSpPr>
            <p:nvPr/>
          </p:nvSpPr>
          <p:spPr bwMode="auto">
            <a:xfrm>
              <a:off x="5831000" y="7620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58</a:t>
              </a:r>
            </a:p>
          </p:txBody>
        </p:sp>
        <p:sp>
          <p:nvSpPr>
            <p:cNvPr id="82995" name="TextBox 20"/>
            <p:cNvSpPr txBox="1">
              <a:spLocks noChangeArrowheads="1"/>
            </p:cNvSpPr>
            <p:nvPr/>
          </p:nvSpPr>
          <p:spPr bwMode="auto">
            <a:xfrm>
              <a:off x="5586622" y="29834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44</a:t>
              </a:r>
            </a:p>
          </p:txBody>
        </p:sp>
        <p:sp>
          <p:nvSpPr>
            <p:cNvPr id="82996" name="TextBox 21"/>
            <p:cNvSpPr txBox="1">
              <a:spLocks noChangeArrowheads="1"/>
            </p:cNvSpPr>
            <p:nvPr/>
          </p:nvSpPr>
          <p:spPr bwMode="auto">
            <a:xfrm>
              <a:off x="7659800" y="32766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25</a:t>
              </a:r>
            </a:p>
          </p:txBody>
        </p:sp>
      </p:grp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V="1">
            <a:off x="6324600" y="1360488"/>
            <a:ext cx="2220913" cy="15351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  <a:endCxn id="82978" idx="3"/>
          </p:cNvCxnSpPr>
          <p:nvPr/>
        </p:nvCxnSpPr>
        <p:spPr bwMode="auto">
          <a:xfrm flipH="1">
            <a:off x="6350000" y="1524000"/>
            <a:ext cx="2184400" cy="15033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391400" y="21447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25</a:t>
            </a:r>
          </a:p>
        </p:txBody>
      </p:sp>
      <p:cxnSp>
        <p:nvCxnSpPr>
          <p:cNvPr id="57" name="Straight Arrow Connector 56"/>
          <p:cNvCxnSpPr>
            <a:cxnSpLocks noChangeShapeType="1"/>
            <a:stCxn id="82985" idx="5"/>
          </p:cNvCxnSpPr>
          <p:nvPr/>
        </p:nvCxnSpPr>
        <p:spPr bwMode="auto">
          <a:xfrm>
            <a:off x="6313488" y="2960688"/>
            <a:ext cx="1763712" cy="1635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  <a:endCxn id="82978" idx="3"/>
          </p:cNvCxnSpPr>
          <p:nvPr/>
        </p:nvCxnSpPr>
        <p:spPr bwMode="auto">
          <a:xfrm flipH="1" flipV="1">
            <a:off x="6350000" y="3027363"/>
            <a:ext cx="1651000" cy="2492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34200" y="30480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32</a:t>
            </a:r>
          </a:p>
        </p:txBody>
      </p:sp>
      <p:grpSp>
        <p:nvGrpSpPr>
          <p:cNvPr id="82954" name="Group 63"/>
          <p:cNvGrpSpPr>
            <a:grpSpLocks/>
          </p:cNvGrpSpPr>
          <p:nvPr/>
        </p:nvGrpSpPr>
        <p:grpSpPr bwMode="auto">
          <a:xfrm>
            <a:off x="3581400" y="3276600"/>
            <a:ext cx="3709988" cy="3200400"/>
            <a:chOff x="5205622" y="685800"/>
            <a:chExt cx="3709778" cy="3200400"/>
          </a:xfrm>
        </p:grpSpPr>
        <p:sp>
          <p:nvSpPr>
            <p:cNvPr id="82959" name="Oval 64"/>
            <p:cNvSpPr>
              <a:spLocks noChangeArrowheads="1"/>
            </p:cNvSpPr>
            <p:nvPr/>
          </p:nvSpPr>
          <p:spPr bwMode="auto">
            <a:xfrm>
              <a:off x="5662822" y="762000"/>
              <a:ext cx="2771775" cy="2743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82960" name="Oval 65"/>
            <p:cNvSpPr>
              <a:spLocks noChangeArrowheads="1"/>
            </p:cNvSpPr>
            <p:nvPr/>
          </p:nvSpPr>
          <p:spPr bwMode="auto">
            <a:xfrm>
              <a:off x="7834522" y="9779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1" name="Oval 66"/>
            <p:cNvSpPr>
              <a:spLocks noChangeArrowheads="1"/>
            </p:cNvSpPr>
            <p:nvPr/>
          </p:nvSpPr>
          <p:spPr bwMode="auto">
            <a:xfrm>
              <a:off x="8253622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2" name="Oval 67"/>
            <p:cNvSpPr>
              <a:spLocks noChangeArrowheads="1"/>
            </p:cNvSpPr>
            <p:nvPr/>
          </p:nvSpPr>
          <p:spPr bwMode="auto">
            <a:xfrm>
              <a:off x="8406022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3" name="Oval 68"/>
            <p:cNvSpPr>
              <a:spLocks noChangeArrowheads="1"/>
            </p:cNvSpPr>
            <p:nvPr/>
          </p:nvSpPr>
          <p:spPr bwMode="auto">
            <a:xfrm>
              <a:off x="7796422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4" name="Oval 69"/>
            <p:cNvSpPr>
              <a:spLocks noChangeArrowheads="1"/>
            </p:cNvSpPr>
            <p:nvPr/>
          </p:nvSpPr>
          <p:spPr bwMode="auto">
            <a:xfrm>
              <a:off x="7034422" y="3462867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5" name="Oval 70"/>
            <p:cNvSpPr>
              <a:spLocks noChangeArrowheads="1"/>
            </p:cNvSpPr>
            <p:nvPr/>
          </p:nvSpPr>
          <p:spPr bwMode="auto">
            <a:xfrm>
              <a:off x="6501022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6" name="Oval 71"/>
            <p:cNvSpPr>
              <a:spLocks noChangeArrowheads="1"/>
            </p:cNvSpPr>
            <p:nvPr/>
          </p:nvSpPr>
          <p:spPr bwMode="auto">
            <a:xfrm>
              <a:off x="5967622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7" name="Oval 72"/>
            <p:cNvSpPr>
              <a:spLocks noChangeArrowheads="1"/>
            </p:cNvSpPr>
            <p:nvPr/>
          </p:nvSpPr>
          <p:spPr bwMode="auto">
            <a:xfrm>
              <a:off x="5620488" y="2048934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8" name="Oval 73"/>
            <p:cNvSpPr>
              <a:spLocks noChangeArrowheads="1"/>
            </p:cNvSpPr>
            <p:nvPr/>
          </p:nvSpPr>
          <p:spPr bwMode="auto">
            <a:xfrm>
              <a:off x="6196222" y="990600"/>
              <a:ext cx="76200" cy="76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82969" name="TextBox 74"/>
            <p:cNvSpPr txBox="1">
              <a:spLocks noChangeArrowheads="1"/>
            </p:cNvSpPr>
            <p:nvPr/>
          </p:nvSpPr>
          <p:spPr bwMode="auto">
            <a:xfrm>
              <a:off x="7796422" y="6858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82970" name="TextBox 75"/>
            <p:cNvSpPr txBox="1">
              <a:spLocks noChangeArrowheads="1"/>
            </p:cNvSpPr>
            <p:nvPr/>
          </p:nvSpPr>
          <p:spPr bwMode="auto">
            <a:xfrm>
              <a:off x="8321578" y="12192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8</a:t>
              </a:r>
            </a:p>
          </p:txBody>
        </p:sp>
        <p:sp>
          <p:nvSpPr>
            <p:cNvPr id="82971" name="TextBox 76"/>
            <p:cNvSpPr txBox="1">
              <a:spLocks noChangeArrowheads="1"/>
            </p:cNvSpPr>
            <p:nvPr/>
          </p:nvSpPr>
          <p:spPr bwMode="auto">
            <a:xfrm>
              <a:off x="8473978" y="20690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82972" name="TextBox 77"/>
            <p:cNvSpPr txBox="1">
              <a:spLocks noChangeArrowheads="1"/>
            </p:cNvSpPr>
            <p:nvPr/>
          </p:nvSpPr>
          <p:spPr bwMode="auto">
            <a:xfrm>
              <a:off x="6882022" y="35168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32</a:t>
              </a:r>
            </a:p>
          </p:txBody>
        </p:sp>
        <p:sp>
          <p:nvSpPr>
            <p:cNvPr id="82973" name="TextBox 78"/>
            <p:cNvSpPr txBox="1">
              <a:spLocks noChangeArrowheads="1"/>
            </p:cNvSpPr>
            <p:nvPr/>
          </p:nvSpPr>
          <p:spPr bwMode="auto">
            <a:xfrm>
              <a:off x="6272422" y="33528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35</a:t>
              </a:r>
            </a:p>
          </p:txBody>
        </p:sp>
        <p:sp>
          <p:nvSpPr>
            <p:cNvPr id="82974" name="TextBox 79"/>
            <p:cNvSpPr txBox="1">
              <a:spLocks noChangeArrowheads="1"/>
            </p:cNvSpPr>
            <p:nvPr/>
          </p:nvSpPr>
          <p:spPr bwMode="auto">
            <a:xfrm>
              <a:off x="5205622" y="19166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82975" name="TextBox 80"/>
            <p:cNvSpPr txBox="1">
              <a:spLocks noChangeArrowheads="1"/>
            </p:cNvSpPr>
            <p:nvPr/>
          </p:nvSpPr>
          <p:spPr bwMode="auto">
            <a:xfrm>
              <a:off x="5831000" y="7620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58</a:t>
              </a:r>
            </a:p>
          </p:txBody>
        </p:sp>
        <p:sp>
          <p:nvSpPr>
            <p:cNvPr id="82976" name="TextBox 81"/>
            <p:cNvSpPr txBox="1">
              <a:spLocks noChangeArrowheads="1"/>
            </p:cNvSpPr>
            <p:nvPr/>
          </p:nvSpPr>
          <p:spPr bwMode="auto">
            <a:xfrm>
              <a:off x="5586622" y="29834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44</a:t>
              </a:r>
            </a:p>
          </p:txBody>
        </p:sp>
        <p:sp>
          <p:nvSpPr>
            <p:cNvPr id="82977" name="TextBox 82"/>
            <p:cNvSpPr txBox="1">
              <a:spLocks noChangeArrowheads="1"/>
            </p:cNvSpPr>
            <p:nvPr/>
          </p:nvSpPr>
          <p:spPr bwMode="auto">
            <a:xfrm>
              <a:off x="7659800" y="32766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25</a:t>
              </a:r>
            </a:p>
          </p:txBody>
        </p:sp>
      </p:grp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flipV="1">
            <a:off x="4419600" y="4027488"/>
            <a:ext cx="2220913" cy="15351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Arrow Connector 84"/>
          <p:cNvCxnSpPr>
            <a:cxnSpLocks noChangeShapeType="1"/>
            <a:endCxn id="82977" idx="0"/>
          </p:cNvCxnSpPr>
          <p:nvPr/>
        </p:nvCxnSpPr>
        <p:spPr bwMode="auto">
          <a:xfrm flipH="1">
            <a:off x="6256338" y="4191000"/>
            <a:ext cx="373062" cy="1676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/>
          <p:cNvCxnSpPr>
            <a:cxnSpLocks noChangeShapeType="1"/>
            <a:stCxn id="82977" idx="0"/>
            <a:endCxn id="82959" idx="3"/>
          </p:cNvCxnSpPr>
          <p:nvPr/>
        </p:nvCxnSpPr>
        <p:spPr bwMode="auto">
          <a:xfrm flipH="1" flipV="1">
            <a:off x="4445000" y="5694363"/>
            <a:ext cx="1811338" cy="1730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29200" y="57150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32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3" grpId="0"/>
      <p:bldP spid="8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990600" y="3200400"/>
            <a:ext cx="7162800" cy="533400"/>
          </a:xfrm>
        </p:spPr>
        <p:txBody>
          <a:bodyPr/>
          <a:lstStyle/>
          <a:p>
            <a:r>
              <a:rPr lang="en-US" sz="4800">
                <a:latin typeface="Helvetica Neue" charset="0"/>
                <a:ea typeface="ＭＳ Ｐゴシック" charset="0"/>
              </a:rPr>
              <a:t>Dynamo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162800" cy="533400"/>
          </a:xfrm>
        </p:spPr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Motivation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006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Build a distributed storage system: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Scale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Symmetry: every node should have same functionality</a:t>
            </a:r>
          </a:p>
          <a:p>
            <a:pPr lvl="1"/>
            <a:r>
              <a:rPr lang="en-US">
                <a:latin typeface="Helvetica Neue Light" charset="0"/>
                <a:ea typeface="ＭＳ Ｐゴシック" charset="0"/>
              </a:rPr>
              <a:t>Simple: key-value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Highly available</a:t>
            </a:r>
          </a:p>
          <a:p>
            <a:pPr lvl="1"/>
            <a:r>
              <a:rPr lang="en-US" b="1">
                <a:latin typeface="Helvetica Neue Light" charset="0"/>
                <a:ea typeface="ＭＳ Ｐゴシック" charset="0"/>
              </a:rPr>
              <a:t>Heterogeneity: allow adding nodes with different capacities</a:t>
            </a:r>
          </a:p>
          <a:p>
            <a:pPr lvl="1"/>
            <a:r>
              <a:rPr lang="en-US" b="1">
                <a:solidFill>
                  <a:srgbClr val="FF6600"/>
                </a:solidFill>
                <a:latin typeface="Helvetica Neue Light" charset="0"/>
                <a:ea typeface="ＭＳ Ｐゴシック" charset="0"/>
              </a:rPr>
              <a:t>Guarantee Service Level Agreements (SLA)</a:t>
            </a:r>
          </a:p>
          <a:p>
            <a:pPr lvl="1">
              <a:buFont typeface="Wingdings" charset="0"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/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838200"/>
          </a:xfrm>
        </p:spPr>
        <p:txBody>
          <a:bodyPr/>
          <a:lstStyle/>
          <a:p>
            <a:r>
              <a:rPr lang="en-US" sz="3200">
                <a:latin typeface="Helvetica Neue" charset="0"/>
                <a:ea typeface="ＭＳ Ｐゴシック" charset="0"/>
              </a:rPr>
              <a:t>System Assumptions and Requirements</a:t>
            </a:r>
            <a:endParaRPr lang="en-US" sz="3000">
              <a:latin typeface="Helvetica Neue" charset="0"/>
              <a:ea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534400" cy="5181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defRPr/>
            </a:pPr>
            <a:r>
              <a:rPr lang="en-US" dirty="0" smtClean="0">
                <a:solidFill>
                  <a:srgbClr val="FF6600"/>
                </a:solidFill>
                <a:latin typeface="Helvetica Neue Light" charset="0"/>
                <a:ea typeface="ＭＳ Ｐゴシック" charset="0"/>
              </a:rPr>
              <a:t>ACID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 </a:t>
            </a:r>
            <a:r>
              <a:rPr lang="en-US" dirty="0">
                <a:latin typeface="Helvetica Neue Light" charset="0"/>
                <a:ea typeface="ＭＳ Ｐゴシック" charset="0"/>
              </a:rPr>
              <a:t>Properties: Atomicity, Consistency, Isolation,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Durability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W</a:t>
            </a:r>
            <a:r>
              <a:rPr lang="en-US" dirty="0" smtClean="0"/>
              <a:t>eaker </a:t>
            </a:r>
            <a:r>
              <a:rPr lang="en-US" dirty="0" smtClean="0">
                <a:solidFill>
                  <a:srgbClr val="FF6600"/>
                </a:solidFill>
              </a:rPr>
              <a:t>C</a:t>
            </a:r>
            <a:r>
              <a:rPr lang="en-US" dirty="0" smtClean="0"/>
              <a:t>onsistency, i.e., eventual consistency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High </a:t>
            </a:r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dirty="0" smtClean="0"/>
              <a:t>vailability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</a:t>
            </a:r>
            <a:r>
              <a:rPr lang="en-US" dirty="0">
                <a:solidFill>
                  <a:srgbClr val="FF6600"/>
                </a:solidFill>
              </a:rPr>
              <a:t>I</a:t>
            </a:r>
            <a:r>
              <a:rPr lang="en-US" dirty="0" smtClean="0"/>
              <a:t>solation </a:t>
            </a:r>
            <a:r>
              <a:rPr lang="en-US" dirty="0"/>
              <a:t>guarantees 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Only single key </a:t>
            </a:r>
            <a:r>
              <a:rPr lang="en-US" dirty="0"/>
              <a:t>updates</a:t>
            </a:r>
            <a:r>
              <a:rPr lang="en-US" dirty="0" smtClean="0"/>
              <a:t>.</a:t>
            </a:r>
            <a:endParaRPr lang="en-US" i="1" dirty="0">
              <a:latin typeface="Helvetica Neue Light" charset="0"/>
              <a:ea typeface="ＭＳ Ｐゴシック" charset="0"/>
            </a:endParaRPr>
          </a:p>
          <a:p>
            <a:pPr lvl="4">
              <a:lnSpc>
                <a:spcPct val="100000"/>
              </a:lnSpc>
              <a:defRPr/>
            </a:pPr>
            <a:endParaRPr lang="en-US" i="1" dirty="0">
              <a:latin typeface="Helvetica Neue Light" charset="0"/>
              <a:ea typeface="ＭＳ Ｐゴシック" charset="0"/>
            </a:endParaRPr>
          </a:p>
          <a:p>
            <a:pPr marL="0">
              <a:lnSpc>
                <a:spcPct val="100000"/>
              </a:lnSpc>
              <a:defRPr/>
            </a:pPr>
            <a:r>
              <a:rPr lang="en-US" i="1" dirty="0" smtClean="0">
                <a:latin typeface="Helvetica Neue Light" charset="0"/>
                <a:ea typeface="ＭＳ Ｐゴシック" charset="0"/>
              </a:rPr>
              <a:t>SLA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(Service Level Agreement)</a:t>
            </a:r>
            <a:r>
              <a:rPr lang="en-US" i="1" dirty="0" smtClean="0">
                <a:latin typeface="Helvetica Neue Light" charset="0"/>
                <a:ea typeface="ＭＳ Ｐゴシック" charset="0"/>
              </a:rPr>
              <a:t>: </a:t>
            </a:r>
            <a:r>
              <a:rPr lang="en-US" dirty="0" smtClean="0"/>
              <a:t>99.9% performance guarantees</a:t>
            </a:r>
          </a:p>
          <a:p>
            <a:pPr marL="342900" lvl="1">
              <a:lnSpc>
                <a:spcPct val="100000"/>
              </a:lnSpc>
              <a:defRPr/>
            </a:pPr>
            <a:r>
              <a:rPr lang="en-US" dirty="0" smtClean="0"/>
              <a:t>E.g., 500ms latency for </a:t>
            </a:r>
            <a:r>
              <a:rPr lang="en-US" dirty="0"/>
              <a:t>99.9% of its requests for </a:t>
            </a:r>
            <a:r>
              <a:rPr lang="en-US" dirty="0" smtClean="0"/>
              <a:t>a peak </a:t>
            </a:r>
            <a:r>
              <a:rPr lang="en-US" dirty="0"/>
              <a:t>client load of 500 requests per </a:t>
            </a:r>
            <a:r>
              <a:rPr lang="en-US" dirty="0" smtClean="0"/>
              <a:t>second</a:t>
            </a:r>
          </a:p>
          <a:p>
            <a:pPr marL="342900" lvl="1">
              <a:lnSpc>
                <a:spcPct val="100000"/>
              </a:lnSpc>
              <a:defRPr/>
            </a:pPr>
            <a:r>
              <a:rPr lang="en-US" dirty="0">
                <a:latin typeface="Helvetica Neue Light" charset="0"/>
                <a:ea typeface="ＭＳ Ｐゴシック" charset="0"/>
              </a:rPr>
              <a:t>a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verage, median, variance not representative for user’s experience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2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en-US" dirty="0">
                <a:latin typeface="Helvetica Neue Light" charset="0"/>
                <a:ea typeface="ＭＳ Ｐゴシック" charset="0"/>
              </a:rPr>
              <a:t>Other Assumptions: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internal service, no </a:t>
            </a:r>
            <a:r>
              <a:rPr lang="en-US" dirty="0">
                <a:latin typeface="Helvetica Neue Light" charset="0"/>
                <a:ea typeface="ＭＳ Ｐゴシック" charset="0"/>
              </a:rPr>
              <a:t>security related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requirements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3" descr="Screen Shot 2016-10-31 at 10.0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60425"/>
            <a:ext cx="5367338" cy="599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62800" cy="533400"/>
          </a:xfrm>
        </p:spPr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Architecture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3200400" cy="5105400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Service oriented architecture: modular, composable</a:t>
            </a:r>
          </a:p>
          <a:p>
            <a:pPr marL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Challenge: end-to-end SLAs</a:t>
            </a:r>
          </a:p>
          <a:p>
            <a:pPr marL="342900"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Each service should provide even tighter latency bounds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Design Consideration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Sacrifice strong consistency for availability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Conflict resolution is executed during </a:t>
            </a:r>
            <a:r>
              <a:rPr lang="en-US" b="1" i="1">
                <a:latin typeface="Helvetica Neue Light" charset="0"/>
                <a:ea typeface="ＭＳ Ｐゴシック" charset="0"/>
              </a:rPr>
              <a:t>read</a:t>
            </a:r>
            <a:r>
              <a:rPr lang="en-US">
                <a:latin typeface="Helvetica Neue Light" charset="0"/>
                <a:ea typeface="ＭＳ Ｐゴシック" charset="0"/>
              </a:rPr>
              <a:t> instead of </a:t>
            </a:r>
            <a:r>
              <a:rPr lang="en-US" b="1" i="1">
                <a:latin typeface="Helvetica Neue Light" charset="0"/>
                <a:ea typeface="ＭＳ Ｐゴシック" charset="0"/>
              </a:rPr>
              <a:t>write</a:t>
            </a:r>
            <a:r>
              <a:rPr lang="en-US">
                <a:latin typeface="Helvetica Neue Light" charset="0"/>
                <a:ea typeface="ＭＳ Ｐゴシック" charset="0"/>
              </a:rPr>
              <a:t>, i.e.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always writeable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.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Other principles: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Incremental scalability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Symmetry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Decentralization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Heterogeneity</a:t>
            </a:r>
            <a:endParaRPr lang="en-US" i="1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Value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1524000"/>
          </a:xfrm>
        </p:spPr>
        <p:txBody>
          <a:bodyPr/>
          <a:lstStyle/>
          <a:p>
            <a:pPr marL="0" indent="0"/>
            <a:r>
              <a:rPr lang="en-US">
                <a:latin typeface="Helvetica Neue Light" charset="0"/>
                <a:ea typeface="ＭＳ Ｐゴシック" charset="0"/>
              </a:rPr>
              <a:t>Also called a Distributed Hash Table (DHT)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Main idea: partition set of key-values across many machines</a:t>
            </a: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  <a:p>
            <a:pPr marL="0" indent="0"/>
            <a:endParaRPr lang="en-US">
              <a:latin typeface="Helvetica Neue Light" charset="0"/>
              <a:ea typeface="ＭＳ Ｐゴシック" charset="0"/>
            </a:endParaRPr>
          </a:p>
        </p:txBody>
      </p:sp>
      <p:grpSp>
        <p:nvGrpSpPr>
          <p:cNvPr id="11267" name="Group 97"/>
          <p:cNvGrpSpPr>
            <a:grpSpLocks/>
          </p:cNvGrpSpPr>
          <p:nvPr/>
        </p:nvGrpSpPr>
        <p:grpSpPr bwMode="auto">
          <a:xfrm>
            <a:off x="6781800" y="2379663"/>
            <a:ext cx="533400" cy="1754187"/>
            <a:chOff x="7010400" y="1600200"/>
            <a:chExt cx="533400" cy="1753394"/>
          </a:xfrm>
        </p:grpSpPr>
        <p:sp>
          <p:nvSpPr>
            <p:cNvPr id="11311" name="Rectangle 4"/>
            <p:cNvSpPr>
              <a:spLocks noChangeArrowheads="1"/>
            </p:cNvSpPr>
            <p:nvPr/>
          </p:nvSpPr>
          <p:spPr bwMode="auto">
            <a:xfrm>
              <a:off x="7010400" y="1600200"/>
              <a:ext cx="533400" cy="17526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312" name="Straight Connector 6"/>
            <p:cNvCxnSpPr>
              <a:cxnSpLocks noChangeShapeType="1"/>
              <a:stCxn id="11311" idx="0"/>
              <a:endCxn id="11311" idx="2"/>
            </p:cNvCxnSpPr>
            <p:nvPr/>
          </p:nvCxnSpPr>
          <p:spPr bwMode="auto">
            <a:xfrm rot="16200000" flipH="1">
              <a:off x="6400800" y="2476500"/>
              <a:ext cx="17526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3" name="Straight Connector 7"/>
            <p:cNvCxnSpPr>
              <a:cxnSpLocks noChangeShapeType="1"/>
            </p:cNvCxnSpPr>
            <p:nvPr/>
          </p:nvCxnSpPr>
          <p:spPr bwMode="auto">
            <a:xfrm>
              <a:off x="7010400" y="1676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4" name="Straight Connector 10"/>
            <p:cNvCxnSpPr>
              <a:cxnSpLocks noChangeShapeType="1"/>
            </p:cNvCxnSpPr>
            <p:nvPr/>
          </p:nvCxnSpPr>
          <p:spPr bwMode="auto">
            <a:xfrm>
              <a:off x="7010400" y="1752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5" name="Straight Connector 11"/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6" name="Straight Connector 12"/>
            <p:cNvCxnSpPr>
              <a:cxnSpLocks noChangeShapeType="1"/>
            </p:cNvCxnSpPr>
            <p:nvPr/>
          </p:nvCxnSpPr>
          <p:spPr bwMode="auto">
            <a:xfrm>
              <a:off x="7010400" y="1905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7" name="Straight Connector 13"/>
            <p:cNvCxnSpPr>
              <a:cxnSpLocks noChangeShapeType="1"/>
            </p:cNvCxnSpPr>
            <p:nvPr/>
          </p:nvCxnSpPr>
          <p:spPr bwMode="auto">
            <a:xfrm>
              <a:off x="7010400" y="19796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8" name="Straight Connector 14"/>
            <p:cNvCxnSpPr>
              <a:cxnSpLocks noChangeShapeType="1"/>
            </p:cNvCxnSpPr>
            <p:nvPr/>
          </p:nvCxnSpPr>
          <p:spPr bwMode="auto">
            <a:xfrm>
              <a:off x="7010400" y="2057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9" name="Straight Connector 15"/>
            <p:cNvCxnSpPr>
              <a:cxnSpLocks noChangeShapeType="1"/>
            </p:cNvCxnSpPr>
            <p:nvPr/>
          </p:nvCxnSpPr>
          <p:spPr bwMode="auto">
            <a:xfrm>
              <a:off x="7010400" y="2133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0" name="Straight Connector 16"/>
            <p:cNvCxnSpPr>
              <a:cxnSpLocks noChangeShapeType="1"/>
            </p:cNvCxnSpPr>
            <p:nvPr/>
          </p:nvCxnSpPr>
          <p:spPr bwMode="auto">
            <a:xfrm>
              <a:off x="7010400" y="2209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1" name="Straight Connector 17"/>
            <p:cNvCxnSpPr>
              <a:cxnSpLocks noChangeShapeType="1"/>
            </p:cNvCxnSpPr>
            <p:nvPr/>
          </p:nvCxnSpPr>
          <p:spPr bwMode="auto">
            <a:xfrm>
              <a:off x="7010400" y="2286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2" name="Straight Connector 18"/>
            <p:cNvCxnSpPr>
              <a:cxnSpLocks noChangeShapeType="1"/>
            </p:cNvCxnSpPr>
            <p:nvPr/>
          </p:nvCxnSpPr>
          <p:spPr bwMode="auto">
            <a:xfrm>
              <a:off x="7010400" y="23606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3" name="Straight Connector 19"/>
            <p:cNvCxnSpPr>
              <a:cxnSpLocks noChangeShapeType="1"/>
            </p:cNvCxnSpPr>
            <p:nvPr/>
          </p:nvCxnSpPr>
          <p:spPr bwMode="auto">
            <a:xfrm>
              <a:off x="7010400" y="2438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4" name="Straight Connector 20"/>
            <p:cNvCxnSpPr>
              <a:cxnSpLocks noChangeShapeType="1"/>
            </p:cNvCxnSpPr>
            <p:nvPr/>
          </p:nvCxnSpPr>
          <p:spPr bwMode="auto">
            <a:xfrm>
              <a:off x="7010400" y="2514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5" name="Straight Connector 21"/>
            <p:cNvCxnSpPr>
              <a:cxnSpLocks noChangeShapeType="1"/>
            </p:cNvCxnSpPr>
            <p:nvPr/>
          </p:nvCxnSpPr>
          <p:spPr bwMode="auto">
            <a:xfrm>
              <a:off x="7010400" y="2590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6" name="Straight Connector 22"/>
            <p:cNvCxnSpPr>
              <a:cxnSpLocks noChangeShapeType="1"/>
            </p:cNvCxnSpPr>
            <p:nvPr/>
          </p:nvCxnSpPr>
          <p:spPr bwMode="auto">
            <a:xfrm>
              <a:off x="7010400" y="2667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7" name="Straight Connector 23"/>
            <p:cNvCxnSpPr>
              <a:cxnSpLocks noChangeShapeType="1"/>
            </p:cNvCxnSpPr>
            <p:nvPr/>
          </p:nvCxnSpPr>
          <p:spPr bwMode="auto">
            <a:xfrm>
              <a:off x="7010400" y="27416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8" name="Straight Connector 24"/>
            <p:cNvCxnSpPr>
              <a:cxnSpLocks noChangeShapeType="1"/>
            </p:cNvCxnSpPr>
            <p:nvPr/>
          </p:nvCxnSpPr>
          <p:spPr bwMode="auto">
            <a:xfrm>
              <a:off x="7010400" y="2819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9" name="Straight Connector 25"/>
            <p:cNvCxnSpPr>
              <a:cxnSpLocks noChangeShapeType="1"/>
            </p:cNvCxnSpPr>
            <p:nvPr/>
          </p:nvCxnSpPr>
          <p:spPr bwMode="auto">
            <a:xfrm>
              <a:off x="7010400" y="2895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0" name="Straight Connector 26"/>
            <p:cNvCxnSpPr>
              <a:cxnSpLocks noChangeShapeType="1"/>
            </p:cNvCxnSpPr>
            <p:nvPr/>
          </p:nvCxnSpPr>
          <p:spPr bwMode="auto">
            <a:xfrm>
              <a:off x="7010400" y="2971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1" name="Straight Connector 28"/>
            <p:cNvCxnSpPr>
              <a:cxnSpLocks noChangeShapeType="1"/>
            </p:cNvCxnSpPr>
            <p:nvPr/>
          </p:nvCxnSpPr>
          <p:spPr bwMode="auto">
            <a:xfrm>
              <a:off x="7010400" y="3275012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1268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434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434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434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41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6248400" y="4437063"/>
            <a:ext cx="533400" cy="382587"/>
            <a:chOff x="6477000" y="3657600"/>
            <a:chExt cx="533400" cy="381794"/>
          </a:xfrm>
        </p:grpSpPr>
        <p:sp>
          <p:nvSpPr>
            <p:cNvPr id="11305" name="Rectangle 77"/>
            <p:cNvSpPr>
              <a:spLocks noChangeArrowheads="1"/>
            </p:cNvSpPr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306" name="Straight Connector 78"/>
            <p:cNvCxnSpPr>
              <a:cxnSpLocks noChangeShapeType="1"/>
              <a:stCxn id="11305" idx="0"/>
              <a:endCxn id="11305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7" name="Straight Connector 79"/>
            <p:cNvCxnSpPr>
              <a:cxnSpLocks noChangeShapeType="1"/>
            </p:cNvCxnSpPr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8" name="Straight Connector 80"/>
            <p:cNvCxnSpPr>
              <a:cxnSpLocks noChangeShapeType="1"/>
            </p:cNvCxnSpPr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9" name="Straight Connector 81"/>
            <p:cNvCxnSpPr>
              <a:cxnSpLocks noChangeShapeType="1"/>
            </p:cNvCxnSpPr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Straight Connector 82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1524000" y="4437063"/>
            <a:ext cx="533400" cy="381000"/>
            <a:chOff x="1752600" y="3656806"/>
            <a:chExt cx="533400" cy="381000"/>
          </a:xfrm>
        </p:grpSpPr>
        <p:sp>
          <p:nvSpPr>
            <p:cNvPr id="11299" name="Rectangle 59"/>
            <p:cNvSpPr>
              <a:spLocks noChangeArrowheads="1"/>
            </p:cNvSpPr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300" name="Straight Connector 61"/>
            <p:cNvCxnSpPr>
              <a:cxnSpLocks noChangeShapeType="1"/>
            </p:cNvCxnSpPr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1" name="Straight Connector 62"/>
            <p:cNvCxnSpPr>
              <a:cxnSpLocks noChangeShapeType="1"/>
            </p:cNvCxnSpPr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2" name="Straight Connector 63"/>
            <p:cNvCxnSpPr>
              <a:cxnSpLocks noChangeShapeType="1"/>
            </p:cNvCxnSpPr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3" name="Straight Connector 64"/>
            <p:cNvCxnSpPr>
              <a:cxnSpLocks noChangeShapeType="1"/>
            </p:cNvCxnSpPr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4" name="Straight Connector 83"/>
            <p:cNvCxnSpPr>
              <a:cxnSpLocks noChangeShapeType="1"/>
            </p:cNvCxnSpPr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2971800" y="4437063"/>
            <a:ext cx="533400" cy="381000"/>
            <a:chOff x="3200400" y="3657600"/>
            <a:chExt cx="533400" cy="381000"/>
          </a:xfrm>
        </p:grpSpPr>
        <p:sp>
          <p:nvSpPr>
            <p:cNvPr id="11293" name="Rectangle 65"/>
            <p:cNvSpPr>
              <a:spLocks noChangeArrowheads="1"/>
            </p:cNvSpPr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294" name="Straight Connector 67"/>
            <p:cNvCxnSpPr>
              <a:cxnSpLocks noChangeShapeType="1"/>
            </p:cNvCxnSpPr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Straight Connector 68"/>
            <p:cNvCxnSpPr>
              <a:cxnSpLocks noChangeShapeType="1"/>
            </p:cNvCxnSpPr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6" name="Straight Connector 69"/>
            <p:cNvCxnSpPr>
              <a:cxnSpLocks noChangeShapeType="1"/>
            </p:cNvCxnSpPr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Straight Connector 70"/>
            <p:cNvCxnSpPr>
              <a:cxnSpLocks noChangeShapeType="1"/>
            </p:cNvCxnSpPr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Straight Connector 84"/>
            <p:cNvCxnSpPr>
              <a:cxnSpLocks noChangeShapeType="1"/>
            </p:cNvCxnSpPr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267200" y="4437063"/>
            <a:ext cx="533400" cy="382587"/>
            <a:chOff x="4495800" y="3657600"/>
            <a:chExt cx="533400" cy="381794"/>
          </a:xfrm>
        </p:grpSpPr>
        <p:sp>
          <p:nvSpPr>
            <p:cNvPr id="11286" name="Rectangle 71"/>
            <p:cNvSpPr>
              <a:spLocks noChangeArrowheads="1"/>
            </p:cNvSpPr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cxnSp>
          <p:nvCxnSpPr>
            <p:cNvPr id="11287" name="Straight Connector 72"/>
            <p:cNvCxnSpPr>
              <a:cxnSpLocks noChangeShapeType="1"/>
              <a:stCxn id="11286" idx="0"/>
              <a:endCxn id="11286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8" name="Straight Connector 73"/>
            <p:cNvCxnSpPr>
              <a:cxnSpLocks noChangeShapeType="1"/>
            </p:cNvCxnSpPr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9" name="Straight Connector 74"/>
            <p:cNvCxnSpPr>
              <a:cxnSpLocks noChangeShapeType="1"/>
            </p:cNvCxnSpPr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0" name="Straight Connector 75"/>
            <p:cNvCxnSpPr>
              <a:cxnSpLocks noChangeShapeType="1"/>
            </p:cNvCxnSpPr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1" name="Straight Connector 76"/>
            <p:cNvCxnSpPr>
              <a:cxnSpLocks noChangeShapeType="1"/>
            </p:cNvCxnSpPr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2" name="Straight Connector 85"/>
            <p:cNvCxnSpPr>
              <a:cxnSpLocks noChangeShapeType="1"/>
            </p:cNvCxnSpPr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8" name="Left Brace 87"/>
          <p:cNvSpPr>
            <a:spLocks/>
          </p:cNvSpPr>
          <p:nvPr/>
        </p:nvSpPr>
        <p:spPr bwMode="auto">
          <a:xfrm>
            <a:off x="6629400" y="23796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89" name="Left Brace 88"/>
          <p:cNvSpPr>
            <a:spLocks/>
          </p:cNvSpPr>
          <p:nvPr/>
        </p:nvSpPr>
        <p:spPr bwMode="auto">
          <a:xfrm>
            <a:off x="6629400" y="27606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90" name="Left Brace 89"/>
          <p:cNvSpPr>
            <a:spLocks/>
          </p:cNvSpPr>
          <p:nvPr/>
        </p:nvSpPr>
        <p:spPr bwMode="auto">
          <a:xfrm>
            <a:off x="6629400" y="31416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>
            <a:spLocks/>
          </p:cNvSpPr>
          <p:nvPr/>
        </p:nvSpPr>
        <p:spPr bwMode="auto">
          <a:xfrm>
            <a:off x="6629400" y="3751263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11280" name="TextBox 91"/>
          <p:cNvSpPr txBox="1">
            <a:spLocks noChangeArrowheads="1"/>
          </p:cNvSpPr>
          <p:nvPr/>
        </p:nvSpPr>
        <p:spPr bwMode="auto">
          <a:xfrm>
            <a:off x="6688138" y="2133600"/>
            <a:ext cx="779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Arial Narrow" charset="0"/>
                <a:cs typeface="Arial Narrow" charset="0"/>
              </a:rPr>
              <a:t>key, value</a:t>
            </a:r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1816100" y="2595563"/>
            <a:ext cx="4762500" cy="1676400"/>
          </a:xfrm>
          <a:custGeom>
            <a:avLst/>
            <a:gdLst>
              <a:gd name="T0" fmla="*/ 4762500 w 4762500"/>
              <a:gd name="T1" fmla="*/ 0 h 1676400"/>
              <a:gd name="T2" fmla="*/ 0 w 4762500"/>
              <a:gd name="T3" fmla="*/ 1676400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3276600" y="2989263"/>
            <a:ext cx="3276600" cy="1295400"/>
          </a:xfrm>
          <a:custGeom>
            <a:avLst/>
            <a:gdLst>
              <a:gd name="T0" fmla="*/ 347499 w 4762500"/>
              <a:gd name="T1" fmla="*/ 0 h 1676400"/>
              <a:gd name="T2" fmla="*/ 0 w 4762500"/>
              <a:gd name="T3" fmla="*/ 275779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4572000" y="3370263"/>
            <a:ext cx="1981200" cy="914400"/>
          </a:xfrm>
          <a:custGeom>
            <a:avLst/>
            <a:gdLst>
              <a:gd name="T0" fmla="*/ 10268 w 4762500"/>
              <a:gd name="T1" fmla="*/ 0 h 1676400"/>
              <a:gd name="T2" fmla="*/ 0 w 4762500"/>
              <a:gd name="T3" fmla="*/ 24082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6477000" y="3979863"/>
            <a:ext cx="152400" cy="304800"/>
          </a:xfrm>
          <a:custGeom>
            <a:avLst/>
            <a:gdLst>
              <a:gd name="T0" fmla="*/ 0 w 4762500"/>
              <a:gd name="T1" fmla="*/ 0 h 1676400"/>
              <a:gd name="T2" fmla="*/ 0 w 4762500"/>
              <a:gd name="T3" fmla="*/ 11 h 1676400"/>
              <a:gd name="T4" fmla="*/ 0 60000 65536"/>
              <a:gd name="T5" fmla="*/ 0 60000 65536"/>
              <a:gd name="T6" fmla="*/ 0 w 4762500"/>
              <a:gd name="T7" fmla="*/ 0 h 1676400"/>
              <a:gd name="T8" fmla="*/ 4762500 w 4762500"/>
              <a:gd name="T9" fmla="*/ 1676400 h 1676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285" name="TextBox 102"/>
          <p:cNvSpPr txBox="1">
            <a:spLocks noChangeArrowheads="1"/>
          </p:cNvSpPr>
          <p:nvPr/>
        </p:nvSpPr>
        <p:spPr bwMode="auto">
          <a:xfrm>
            <a:off x="5486400" y="46656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 Neue" charset="0"/>
                <a:ea typeface="ＭＳ Ｐゴシック" charset="0"/>
              </a:rPr>
              <a:t>Summary of techniques used in </a:t>
            </a:r>
            <a:r>
              <a:rPr lang="en-US" sz="3200" i="1">
                <a:latin typeface="Helvetica Neue" charset="0"/>
                <a:ea typeface="ＭＳ Ｐゴシック" charset="0"/>
              </a:rPr>
              <a:t>Dynamo </a:t>
            </a:r>
            <a:r>
              <a:rPr lang="en-US" sz="3200">
                <a:latin typeface="Helvetica Neue" charset="0"/>
                <a:ea typeface="ＭＳ Ｐゴシック" charset="0"/>
              </a:rPr>
              <a:t>and their advantages</a:t>
            </a:r>
            <a:br>
              <a:rPr lang="en-US" sz="3200">
                <a:latin typeface="Helvetica Neue" charset="0"/>
                <a:ea typeface="ＭＳ Ｐゴシック" charset="0"/>
              </a:rPr>
            </a:br>
            <a:endParaRPr lang="en-US" sz="3200">
              <a:latin typeface="Helvetica Neue" charset="0"/>
              <a:ea typeface="ＭＳ Ｐゴシック" charset="0"/>
            </a:endParaRPr>
          </a:p>
        </p:txBody>
      </p:sp>
      <p:graphicFrame>
        <p:nvGraphicFramePr>
          <p:cNvPr id="515168" name="Group 96"/>
          <p:cNvGraphicFramePr>
            <a:graphicFrameLocks noGrp="1"/>
          </p:cNvGraphicFramePr>
          <p:nvPr>
            <p:ph idx="1"/>
          </p:nvPr>
        </p:nvGraphicFramePr>
        <p:xfrm>
          <a:off x="914400" y="1371600"/>
          <a:ext cx="7772400" cy="4737115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6746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Problem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Technique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Advantage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Partitioning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Consistent Hashing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Incremental Scalability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High Availability for writes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Vector clocks with reconciliation during reads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Version size is decoupled from update rates.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1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Handling temporary failures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Sloppy Quorum and hinted handoff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Provides high availability and durability guarantee when some of the replicas are not available.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Recovering from permanent failures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Anti-entropy using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Merkle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 trees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Synchronizes divergent replicas in the background.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Membership and failure detection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Gossip-based membership protocol and failure detection.</a:t>
                      </a: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Preserves symmetry and avoids having a centralized registry for storing membership and node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liveness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ＭＳ Ｐゴシック" charset="0"/>
                          <a:cs typeface="Helvetica Neue"/>
                        </a:rPr>
                        <a:t> information.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  <a:ea typeface="ＭＳ Ｐゴシック" charset="0"/>
                        <a:cs typeface="Helvetica Neue"/>
                      </a:endParaRPr>
                    </a:p>
                  </a:txBody>
                  <a:tcPr marT="9144" marB="91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Data Versioning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 put() call may return to its caller before the update has been applied at all the replicas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 get() call may return many versions of the same object.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Challenge: an object having distinct version sub-histories, which the system will need to reconcile in the future.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Solution: uses vector clocks in order to capture causality between different versions of the same object.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charset="0"/>
                <a:ea typeface="ＭＳ Ｐゴシック" charset="0"/>
              </a:rPr>
              <a:t>Vector </a:t>
            </a:r>
            <a:r>
              <a:rPr lang="en-US" dirty="0" smtClean="0">
                <a:latin typeface="Helvetica Neue" charset="0"/>
                <a:ea typeface="ＭＳ Ｐゴシック" charset="0"/>
              </a:rPr>
              <a:t>clock</a:t>
            </a:r>
            <a:endParaRPr lang="en-US" dirty="0">
              <a:latin typeface="Helvetica Neue" charset="0"/>
              <a:ea typeface="ＭＳ Ｐゴシック" charset="0"/>
            </a:endParaRP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487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V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ector clock: </a:t>
            </a:r>
            <a:r>
              <a:rPr lang="en-US" dirty="0">
                <a:latin typeface="Helvetica Neue Light" charset="0"/>
                <a:ea typeface="ＭＳ Ｐゴシック" charset="0"/>
              </a:rPr>
              <a:t>a list of (node, counter) pairs</a:t>
            </a:r>
          </a:p>
          <a:p>
            <a:pPr marL="0" indent="0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Every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object version is </a:t>
            </a:r>
            <a:r>
              <a:rPr lang="en-US" dirty="0">
                <a:latin typeface="Helvetica Neue Light" charset="0"/>
                <a:ea typeface="ＭＳ Ｐゴシック" charset="0"/>
              </a:rPr>
              <a:t>associated with one vector clock</a:t>
            </a:r>
          </a:p>
          <a:p>
            <a:pPr marL="0" indent="0">
              <a:lnSpc>
                <a:spcPct val="100000"/>
              </a:lnSpc>
            </a:pPr>
            <a:endParaRPr lang="en-US" i="1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v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2 &gt; v1, if the counter of every node in v2 is greater or equal to the counter of every node in v1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Vector clock example</a:t>
            </a:r>
          </a:p>
        </p:txBody>
      </p:sp>
      <p:pic>
        <p:nvPicPr>
          <p:cNvPr id="99330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800100"/>
            <a:ext cx="4038600" cy="5372100"/>
          </a:xfr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charset="0"/>
                <a:ea typeface="ＭＳ Ｐゴシック" charset="0"/>
              </a:rPr>
              <a:t>Sloppy Quorum</a:t>
            </a:r>
            <a:endParaRPr lang="en-US">
              <a:latin typeface="Helvetica Neue" charset="0"/>
              <a:ea typeface="ＭＳ Ｐゴシック" charset="0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4648200"/>
          </a:xfrm>
        </p:spPr>
        <p:txBody>
          <a:bodyPr/>
          <a:lstStyle/>
          <a:p>
            <a:pPr marL="0">
              <a:lnSpc>
                <a:spcPct val="100000"/>
              </a:lnSpc>
              <a:defRPr/>
            </a:pPr>
            <a:r>
              <a:rPr lang="en-US" dirty="0" smtClean="0"/>
              <a:t>Read and write operations are performed on the first N healthy nodes from the preference list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May not always be the first N nodes encountered while walking the consistent hashing ring.</a:t>
            </a:r>
            <a:endParaRPr lang="en-US" i="1" dirty="0" smtClean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endParaRPr lang="en-US" dirty="0" smtClean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Recall: latency </a:t>
            </a:r>
            <a:r>
              <a:rPr lang="en-US" dirty="0">
                <a:latin typeface="Helvetica Neue Light" charset="0"/>
                <a:ea typeface="ＭＳ Ｐゴシック" charset="0"/>
              </a:rPr>
              <a:t>of a get (or put) operation is dictated by the slowest of the R (or W)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replicas</a:t>
            </a:r>
          </a:p>
          <a:p>
            <a:pPr marL="0" indent="0">
              <a:lnSpc>
                <a:spcPct val="100000"/>
              </a:lnSpc>
              <a:defRPr/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 Neue" charset="0"/>
                <a:ea typeface="ＭＳ Ｐゴシック" charset="0"/>
              </a:rPr>
              <a:t>Other techniques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487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Replica synchronization: </a:t>
            </a:r>
          </a:p>
          <a:p>
            <a:pPr lvl="1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Merkle hash tree</a:t>
            </a:r>
          </a:p>
          <a:p>
            <a:pPr lvl="2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Hash tree where leaves are hashes of individual key values</a:t>
            </a:r>
          </a:p>
          <a:p>
            <a:pPr lvl="2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Parent nodes hashes of their respective children</a:t>
            </a:r>
          </a:p>
          <a:p>
            <a:pPr lvl="2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Each branch of the tree can be checked independently without requiring nodes to download the entire data set</a:t>
            </a:r>
          </a:p>
          <a:p>
            <a:pPr lvl="2">
              <a:lnSpc>
                <a:spcPct val="100000"/>
              </a:lnSpc>
            </a:pPr>
            <a:endParaRPr lang="en-US" b="1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Membership and Failure Detection: </a:t>
            </a:r>
          </a:p>
          <a:p>
            <a:pPr lvl="1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Gossip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162800" cy="533400"/>
          </a:xfrm>
        </p:spPr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Implementation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4876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Java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dirty="0">
                <a:latin typeface="Helvetica Neue Light" charset="0"/>
                <a:ea typeface="ＭＳ Ｐゴシック" charset="0"/>
              </a:rPr>
              <a:t>Local </a:t>
            </a:r>
            <a:r>
              <a:rPr lang="en-US" dirty="0" smtClean="0">
                <a:latin typeface="Helvetica Neue Light" charset="0"/>
                <a:ea typeface="ＭＳ Ｐゴシック" charset="0"/>
              </a:rPr>
              <a:t>persistence: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Helvetica Neue Light" charset="0"/>
                <a:ea typeface="ＭＳ Ｐゴシック" charset="0"/>
              </a:rPr>
              <a:t>BerkeleyDB</a:t>
            </a:r>
            <a:endParaRPr lang="en-US" dirty="0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MySQL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Neue Light" charset="0"/>
                <a:ea typeface="ＭＳ Ｐゴシック" charset="0"/>
              </a:rPr>
              <a:t>BDB </a:t>
            </a:r>
            <a:r>
              <a:rPr lang="en-US" dirty="0">
                <a:latin typeface="Helvetica Neue Light" charset="0"/>
                <a:ea typeface="ＭＳ Ｐゴシック" charset="0"/>
              </a:rPr>
              <a:t>Java Edition, etc.</a:t>
            </a:r>
          </a:p>
          <a:p>
            <a:pPr marL="0" indent="0">
              <a:lnSpc>
                <a:spcPct val="100000"/>
              </a:lnSpc>
            </a:pPr>
            <a:endParaRPr lang="en-US" dirty="0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charset="0"/>
                <a:ea typeface="ＭＳ Ｐゴシック" charset="0"/>
              </a:rPr>
              <a:t>Evaluation</a:t>
            </a:r>
          </a:p>
        </p:txBody>
      </p:sp>
      <p:pic>
        <p:nvPicPr>
          <p:cNvPr id="107522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19200"/>
            <a:ext cx="6567488" cy="4876800"/>
          </a:xfr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162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Conclusions: Key Value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Stores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77200" cy="47244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Very large scale storage systems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Two operations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put(key, value)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value = get(key)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Challenges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Fault Tolerance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replication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Scalability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serve get()’</a:t>
            </a:r>
            <a:r>
              <a:rPr lang="en-US" altLang="ja-JP">
                <a:latin typeface="Helvetica Neue Light" charset="0"/>
                <a:ea typeface="ＭＳ Ｐゴシック" charset="0"/>
                <a:sym typeface="Wingdings" charset="0"/>
              </a:rPr>
              <a:t>s in parallel; replicate/cache hot tuples</a:t>
            </a:r>
            <a:endParaRPr lang="en-US" altLang="ja-JP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Consistency </a:t>
            </a:r>
            <a:r>
              <a:rPr lang="en-US">
                <a:latin typeface="Helvetica Neue Light" charset="0"/>
                <a:ea typeface="ＭＳ Ｐゴシック" charset="0"/>
                <a:sym typeface="Wingdings" charset="0"/>
              </a:rPr>
              <a:t> quorum consensus to improve put() performance</a:t>
            </a: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153400" cy="44958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Fault Tolerance: </a:t>
            </a:r>
            <a:r>
              <a:rPr lang="en-US">
                <a:latin typeface="Helvetica Neue Light" charset="0"/>
                <a:ea typeface="ＭＳ Ｐゴシック" charset="0"/>
              </a:rPr>
              <a:t>handle machine failures without losing data  and without degradation in performance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Scalability: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scale to thousands of machines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Need to allow easy addition of new machines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Consistency: </a:t>
            </a:r>
            <a:r>
              <a:rPr lang="en-US">
                <a:latin typeface="Helvetica Neue Light" charset="0"/>
                <a:ea typeface="ＭＳ Ｐゴシック" charset="0"/>
              </a:rPr>
              <a:t>maintain data consistency in face of node failures and message losses </a:t>
            </a:r>
          </a:p>
          <a:p>
            <a:pPr marL="0" indent="0">
              <a:lnSpc>
                <a:spcPct val="100000"/>
              </a:lnSpc>
            </a:pPr>
            <a:r>
              <a:rPr lang="en-US" b="1">
                <a:latin typeface="Helvetica Neue Light" charset="0"/>
                <a:ea typeface="ＭＳ Ｐゴシック" charset="0"/>
              </a:rPr>
              <a:t>Heterogeneity</a:t>
            </a:r>
            <a:r>
              <a:rPr lang="en-US">
                <a:latin typeface="Helvetica Neue Light" charset="0"/>
                <a:ea typeface="ＭＳ Ｐゴシック" charset="0"/>
              </a:rPr>
              <a:t> (if deployed as peer-to-peer systems):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Latency: 1ms to 1000ms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Bandwidth: 32Kb/s to 100Mb/s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2078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/>
          <p:nvPr/>
        </p:nvGrpSpPr>
        <p:grpSpPr>
          <a:xfrm>
            <a:off x="6477000" y="915194"/>
            <a:ext cx="533400" cy="381794"/>
            <a:chOff x="6477000" y="3657600"/>
            <a:chExt cx="533400" cy="381794"/>
          </a:xfrm>
          <a:solidFill>
            <a:srgbClr val="FFFFAA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14"/>
          <p:cNvGrpSpPr/>
          <p:nvPr/>
        </p:nvGrpSpPr>
        <p:grpSpPr>
          <a:xfrm>
            <a:off x="1752600" y="914400"/>
            <a:ext cx="533400" cy="381794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22"/>
          <p:cNvGrpSpPr/>
          <p:nvPr/>
        </p:nvGrpSpPr>
        <p:grpSpPr>
          <a:xfrm>
            <a:off x="3200400" y="915194"/>
            <a:ext cx="533400" cy="381794"/>
            <a:chOff x="3200400" y="3657600"/>
            <a:chExt cx="533400" cy="381794"/>
          </a:xfrm>
          <a:solidFill>
            <a:srgbClr val="FFFFAA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32766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" name="Group 30"/>
          <p:cNvGrpSpPr/>
          <p:nvPr/>
        </p:nvGrpSpPr>
        <p:grpSpPr>
          <a:xfrm>
            <a:off x="4495800" y="915194"/>
            <a:ext cx="533400" cy="381794"/>
            <a:chOff x="4495800" y="3657600"/>
            <a:chExt cx="533400" cy="381794"/>
          </a:xfrm>
          <a:solidFill>
            <a:srgbClr val="FFFFAA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33" name="Straight Connector 32"/>
            <p:cNvCxnSpPr>
              <a:stCxn id="32" idx="0"/>
              <a:endCxn id="3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2299" name="TextBox 38"/>
          <p:cNvSpPr txBox="1">
            <a:spLocks noChangeArrowheads="1"/>
          </p:cNvSpPr>
          <p:nvPr/>
        </p:nvSpPr>
        <p:spPr bwMode="auto">
          <a:xfrm>
            <a:off x="5715000" y="1144588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276600" y="914400"/>
            <a:ext cx="762000" cy="762000"/>
            <a:chOff x="3505199" y="2971800"/>
            <a:chExt cx="762001" cy="762000"/>
          </a:xfrm>
        </p:grpSpPr>
        <p:cxnSp>
          <p:nvCxnSpPr>
            <p:cNvPr id="12301" name="Straight Connector 40"/>
            <p:cNvCxnSpPr>
              <a:cxnSpLocks noChangeShapeType="1"/>
            </p:cNvCxnSpPr>
            <p:nvPr/>
          </p:nvCxnSpPr>
          <p:spPr bwMode="auto">
            <a:xfrm>
              <a:off x="3505200" y="3048000"/>
              <a:ext cx="762000" cy="685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Straight Connector 45"/>
            <p:cNvCxnSpPr>
              <a:cxnSpLocks noChangeShapeType="1"/>
            </p:cNvCxnSpPr>
            <p:nvPr/>
          </p:nvCxnSpPr>
          <p:spPr bwMode="auto">
            <a:xfrm rot="5400000">
              <a:off x="3467099" y="3009900"/>
              <a:ext cx="762000" cy="685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Key Questions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49530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put(key, value): where do you store a new (key, value) tuple?</a:t>
            </a: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get(key): where is the value associated with a given 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“</a:t>
            </a:r>
            <a:r>
              <a:rPr lang="en-US" altLang="ja-JP">
                <a:latin typeface="Helvetica Neue Light" charset="0"/>
                <a:ea typeface="ＭＳ Ｐゴシック" charset="0"/>
              </a:rPr>
              <a:t>key</a:t>
            </a:r>
            <a:r>
              <a:rPr lang="ja-JP" altLang="en-US">
                <a:latin typeface="Helvetica Neue Light" charset="0"/>
                <a:ea typeface="ＭＳ Ｐゴシック" charset="0"/>
              </a:rPr>
              <a:t>”</a:t>
            </a:r>
            <a:r>
              <a:rPr lang="en-US" altLang="ja-JP">
                <a:latin typeface="Helvetica Neue Light" charset="0"/>
                <a:ea typeface="ＭＳ Ｐゴシック" charset="0"/>
              </a:rPr>
              <a:t> stored?</a:t>
            </a: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And, do the above while providing 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Fault Tolerance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Scalability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Consistency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marL="0" indent="0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endParaRPr lang="en-US">
              <a:latin typeface="Helvetica Neue Light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Directory-Based Architecture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>
                <a:latin typeface="Helvetica Neue Light" charset="0"/>
                <a:ea typeface="ＭＳ Ｐゴシック" charset="0"/>
              </a:rPr>
              <a:t>Have a node maintain the mapping between </a:t>
            </a:r>
            <a:r>
              <a:rPr lang="en-US" b="1">
                <a:latin typeface="Helvetica Neue Light" charset="0"/>
                <a:ea typeface="ＭＳ Ｐゴシック" charset="0"/>
              </a:rPr>
              <a:t>keys</a:t>
            </a:r>
            <a:r>
              <a:rPr lang="en-US">
                <a:latin typeface="Helvetica Neue Light" charset="0"/>
                <a:ea typeface="ＭＳ Ｐゴシック" charset="0"/>
              </a:rPr>
              <a:t> and the </a:t>
            </a:r>
            <a:r>
              <a:rPr lang="en-US" b="1">
                <a:latin typeface="Helvetica Neue Light" charset="0"/>
                <a:ea typeface="ＭＳ Ｐゴシック" charset="0"/>
              </a:rPr>
              <a:t>machines (nodes) </a:t>
            </a:r>
            <a:r>
              <a:rPr lang="en-US">
                <a:latin typeface="Helvetica Neue Light" charset="0"/>
                <a:ea typeface="ＭＳ Ｐゴシック" charset="0"/>
              </a:rPr>
              <a:t>that store the </a:t>
            </a:r>
            <a:r>
              <a:rPr lang="en-US" b="1">
                <a:latin typeface="Helvetica Neue Light" charset="0"/>
                <a:ea typeface="ＭＳ Ｐゴシック" charset="0"/>
              </a:rPr>
              <a:t>values</a:t>
            </a:r>
            <a:r>
              <a:rPr lang="en-US">
                <a:latin typeface="Helvetica Neue Light" charset="0"/>
                <a:ea typeface="ＭＳ Ｐゴシック" charset="0"/>
              </a:rPr>
              <a:t> associated with the</a:t>
            </a:r>
            <a:r>
              <a:rPr lang="en-US" b="1">
                <a:latin typeface="Helvetica Neue Light" charset="0"/>
                <a:ea typeface="ＭＳ Ｐゴシック" charset="0"/>
              </a:rPr>
              <a:t> keys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4344" name="TextBox 38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…</a:t>
            </a:r>
          </a:p>
        </p:txBody>
      </p:sp>
      <p:pic>
        <p:nvPicPr>
          <p:cNvPr id="14345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4349" name="TextBox 6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14350" name="TextBox 6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4351" name="TextBox 7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4352" name="TextBox 7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</a:t>
            </a:r>
            <a:r>
              <a:rPr lang="en-US" sz="1800" b="0" baseline="-25000"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4353" name="TextBox 7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4354" name="TextBox 7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V5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4114800" y="4767263"/>
            <a:ext cx="1098550" cy="338137"/>
            <a:chOff x="4114800" y="4766846"/>
            <a:chExt cx="1099204" cy="338554"/>
          </a:xfrm>
        </p:grpSpPr>
        <p:sp>
          <p:nvSpPr>
            <p:cNvPr id="14373" name="TextBox 74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4374" name="TextBox 75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V14</a:t>
              </a:r>
            </a:p>
          </p:txBody>
        </p:sp>
      </p:grpSp>
      <p:sp>
        <p:nvSpPr>
          <p:cNvPr id="14356" name="TextBox 76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4357" name="TextBox 77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V105</a:t>
            </a:r>
          </a:p>
        </p:txBody>
      </p:sp>
      <p:grpSp>
        <p:nvGrpSpPr>
          <p:cNvPr id="7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4359" name="TextBox 86"/>
          <p:cNvSpPr txBox="1">
            <a:spLocks noChangeArrowheads="1"/>
          </p:cNvSpPr>
          <p:nvPr/>
        </p:nvSpPr>
        <p:spPr bwMode="auto">
          <a:xfrm>
            <a:off x="5486400" y="27098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K5</a:t>
            </a:r>
          </a:p>
        </p:txBody>
      </p:sp>
      <p:sp>
        <p:nvSpPr>
          <p:cNvPr id="14360" name="TextBox 87"/>
          <p:cNvSpPr txBox="1">
            <a:spLocks noChangeArrowheads="1"/>
          </p:cNvSpPr>
          <p:nvPr/>
        </p:nvSpPr>
        <p:spPr bwMode="auto">
          <a:xfrm>
            <a:off x="6035675" y="27098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N2</a:t>
            </a:r>
          </a:p>
        </p:txBody>
      </p: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5486400" y="2895600"/>
            <a:ext cx="981075" cy="338138"/>
            <a:chOff x="5486400" y="3048000"/>
            <a:chExt cx="980357" cy="338554"/>
          </a:xfrm>
        </p:grpSpPr>
        <p:sp>
          <p:nvSpPr>
            <p:cNvPr id="14371" name="TextBox 88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K14</a:t>
              </a:r>
            </a:p>
          </p:txBody>
        </p:sp>
        <p:sp>
          <p:nvSpPr>
            <p:cNvPr id="14372" name="TextBox 8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446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N3</a:t>
              </a:r>
            </a:p>
          </p:txBody>
        </p:sp>
      </p:grpSp>
      <p:sp>
        <p:nvSpPr>
          <p:cNvPr id="14362" name="TextBox 90"/>
          <p:cNvSpPr txBox="1">
            <a:spLocks noChangeArrowheads="1"/>
          </p:cNvSpPr>
          <p:nvPr/>
        </p:nvSpPr>
        <p:spPr bwMode="auto">
          <a:xfrm>
            <a:off x="5432425" y="3243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K105</a:t>
            </a:r>
          </a:p>
        </p:txBody>
      </p:sp>
      <p:sp>
        <p:nvSpPr>
          <p:cNvPr id="14363" name="TextBox 91"/>
          <p:cNvSpPr txBox="1">
            <a:spLocks noChangeArrowheads="1"/>
          </p:cNvSpPr>
          <p:nvPr/>
        </p:nvSpPr>
        <p:spPr bwMode="auto">
          <a:xfrm>
            <a:off x="5992813" y="32432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N50</a:t>
            </a:r>
          </a:p>
        </p:txBody>
      </p:sp>
      <p:sp>
        <p:nvSpPr>
          <p:cNvPr id="14364" name="TextBox 92"/>
          <p:cNvSpPr txBox="1">
            <a:spLocks noChangeArrowheads="1"/>
          </p:cNvSpPr>
          <p:nvPr/>
        </p:nvSpPr>
        <p:spPr bwMode="auto">
          <a:xfrm>
            <a:off x="4675188" y="2209800"/>
            <a:ext cx="187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Master/Directory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92225" y="2667000"/>
            <a:ext cx="3581400" cy="338138"/>
            <a:chOff x="1292462" y="2667000"/>
            <a:chExt cx="3581400" cy="338554"/>
          </a:xfrm>
        </p:grpSpPr>
        <p:sp>
          <p:nvSpPr>
            <p:cNvPr id="14369" name="TextBox 93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  <p:cxnSp>
          <p:nvCxnSpPr>
            <p:cNvPr id="14370" name="Straight Arrow Connector 94"/>
            <p:cNvCxnSpPr>
              <a:cxnSpLocks noChangeShapeType="1"/>
              <a:stCxn id="14369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4378325" y="3025775"/>
            <a:ext cx="765175" cy="1450975"/>
            <a:chOff x="4378741" y="3025308"/>
            <a:chExt cx="764759" cy="1450738"/>
          </a:xfrm>
        </p:grpSpPr>
        <p:cxnSp>
          <p:nvCxnSpPr>
            <p:cNvPr id="14367" name="Straight Arrow Connector 98"/>
            <p:cNvCxnSpPr>
              <a:cxnSpLocks noChangeShapeType="1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8" name="TextBox 110"/>
            <p:cNvSpPr txBox="1">
              <a:spLocks noChangeArrowheads="1"/>
            </p:cNvSpPr>
            <p:nvPr/>
          </p:nvSpPr>
          <p:spPr bwMode="auto">
            <a:xfrm rot="-3818413">
              <a:off x="3822649" y="3581400"/>
              <a:ext cx="1450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put(K14, V14)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46964</TotalTime>
  <Pages>60</Pages>
  <Words>4315</Words>
  <Application>Microsoft Macintosh PowerPoint</Application>
  <PresentationFormat>On-screen Show (4:3)</PresentationFormat>
  <Paragraphs>1133</Paragraphs>
  <Slides>68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Comic Sans MS</vt:lpstr>
      <vt:lpstr>ＭＳ Ｐゴシック</vt:lpstr>
      <vt:lpstr>Arial</vt:lpstr>
      <vt:lpstr>Helvetica Neue</vt:lpstr>
      <vt:lpstr>Helvetica Neue Light</vt:lpstr>
      <vt:lpstr>Helvetica</vt:lpstr>
      <vt:lpstr>Wingdings</vt:lpstr>
      <vt:lpstr>Arial Narrow</vt:lpstr>
      <vt:lpstr>Key</vt:lpstr>
      <vt:lpstr>Times New Roman</vt:lpstr>
      <vt:lpstr>Office</vt:lpstr>
      <vt:lpstr>Equation</vt:lpstr>
      <vt:lpstr>Microsoft Equation</vt:lpstr>
      <vt:lpstr>Distributed Hash Tables Chord and Dynamo (Lecture 19, cs262a) </vt:lpstr>
      <vt:lpstr>Today’s Papers</vt:lpstr>
      <vt:lpstr>Key Value Storage</vt:lpstr>
      <vt:lpstr>Key Values: Examples </vt:lpstr>
      <vt:lpstr>System Examples</vt:lpstr>
      <vt:lpstr>Key Value Store</vt:lpstr>
      <vt:lpstr>Challenges</vt:lpstr>
      <vt:lpstr>Key Questions</vt:lpstr>
      <vt:lpstr>Directory-Based Architecture</vt:lpstr>
      <vt:lpstr>Directory-Based Architecture</vt:lpstr>
      <vt:lpstr>Directory-Based Architecture</vt:lpstr>
      <vt:lpstr>Directory-Based Architecture</vt:lpstr>
      <vt:lpstr>Discussion: Iterative vs. Recursive Query</vt:lpstr>
      <vt:lpstr>Fault Tolerance</vt:lpstr>
      <vt:lpstr>Fault Tolerance</vt:lpstr>
      <vt:lpstr>Scalability</vt:lpstr>
      <vt:lpstr>Scalability: Load Balancing</vt:lpstr>
      <vt:lpstr>Replication Challenges</vt:lpstr>
      <vt:lpstr>Consistency</vt:lpstr>
      <vt:lpstr>Concurrent Writes (Updates)</vt:lpstr>
      <vt:lpstr>Concurrent Writes (Updates) </vt:lpstr>
      <vt:lpstr>Read after Write</vt:lpstr>
      <vt:lpstr>Consistency (cont’d)</vt:lpstr>
      <vt:lpstr>Strong Consistency</vt:lpstr>
      <vt:lpstr>Quorum Consensus</vt:lpstr>
      <vt:lpstr>Quorum Consensus Example</vt:lpstr>
      <vt:lpstr>Quorum Consensus Example</vt:lpstr>
      <vt:lpstr>Chord</vt:lpstr>
      <vt:lpstr>Scaling Up Directory</vt:lpstr>
      <vt:lpstr>Recap: Key to Node Mapping Example</vt:lpstr>
      <vt:lpstr>Scaling Up Directory</vt:lpstr>
      <vt:lpstr>Scaling Up Directory</vt:lpstr>
      <vt:lpstr>Chord: Distributed Lookup (Directory) Service</vt:lpstr>
      <vt:lpstr>Lookup</vt:lpstr>
      <vt:lpstr>Stabilization Procedure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</vt:lpstr>
      <vt:lpstr>Joining Operation (cont’d)</vt:lpstr>
      <vt:lpstr>Achieving Efficiency: finger tables</vt:lpstr>
      <vt:lpstr>Achieving Fault Tolerance for Lookup Service</vt:lpstr>
      <vt:lpstr>Storage Fault Tolerance</vt:lpstr>
      <vt:lpstr>Storage Fault Tolerance</vt:lpstr>
      <vt:lpstr>Iterative vs. Recursive Lookup</vt:lpstr>
      <vt:lpstr>Dynamo</vt:lpstr>
      <vt:lpstr>Motivation</vt:lpstr>
      <vt:lpstr>System Assumptions and Requirements</vt:lpstr>
      <vt:lpstr>Architecture</vt:lpstr>
      <vt:lpstr>Design Consideration</vt:lpstr>
      <vt:lpstr>Summary of techniques used in Dynamo and their advantages </vt:lpstr>
      <vt:lpstr>Data Versioning</vt:lpstr>
      <vt:lpstr>Vector clock</vt:lpstr>
      <vt:lpstr>Vector clock example</vt:lpstr>
      <vt:lpstr>Sloppy Quorum</vt:lpstr>
      <vt:lpstr>Other techniques</vt:lpstr>
      <vt:lpstr>Implementation</vt:lpstr>
      <vt:lpstr>Evaluation</vt:lpstr>
      <vt:lpstr>Conclusions: Key Value Stores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1011</cp:revision>
  <cp:lastPrinted>2016-10-31T23:30:42Z</cp:lastPrinted>
  <dcterms:created xsi:type="dcterms:W3CDTF">2012-03-13T06:29:15Z</dcterms:created>
  <dcterms:modified xsi:type="dcterms:W3CDTF">2016-10-31T23:32:36Z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