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xls" ContentType="application/vnd.ms-exce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embeddings/oleObject1.bin" ContentType="application/vnd.openxmlformats-officedocument.oleObject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66"/>
  </p:notesMasterIdLst>
  <p:handoutMasterIdLst>
    <p:handoutMasterId r:id="rId67"/>
  </p:handoutMasterIdLst>
  <p:sldIdLst>
    <p:sldId id="777" r:id="rId2"/>
    <p:sldId id="895" r:id="rId3"/>
    <p:sldId id="896" r:id="rId4"/>
    <p:sldId id="898" r:id="rId5"/>
    <p:sldId id="900" r:id="rId6"/>
    <p:sldId id="899" r:id="rId7"/>
    <p:sldId id="781" r:id="rId8"/>
    <p:sldId id="782" r:id="rId9"/>
    <p:sldId id="783" r:id="rId10"/>
    <p:sldId id="784" r:id="rId11"/>
    <p:sldId id="785" r:id="rId12"/>
    <p:sldId id="786" r:id="rId13"/>
    <p:sldId id="787" r:id="rId14"/>
    <p:sldId id="788" r:id="rId15"/>
    <p:sldId id="789" r:id="rId16"/>
    <p:sldId id="901" r:id="rId17"/>
    <p:sldId id="790" r:id="rId18"/>
    <p:sldId id="791" r:id="rId19"/>
    <p:sldId id="903" r:id="rId20"/>
    <p:sldId id="904" r:id="rId21"/>
    <p:sldId id="840" r:id="rId22"/>
    <p:sldId id="841" r:id="rId23"/>
    <p:sldId id="842" r:id="rId24"/>
    <p:sldId id="843" r:id="rId25"/>
    <p:sldId id="844" r:id="rId26"/>
    <p:sldId id="845" r:id="rId27"/>
    <p:sldId id="846" r:id="rId28"/>
    <p:sldId id="847" r:id="rId29"/>
    <p:sldId id="848" r:id="rId30"/>
    <p:sldId id="849" r:id="rId31"/>
    <p:sldId id="850" r:id="rId32"/>
    <p:sldId id="851" r:id="rId33"/>
    <p:sldId id="853" r:id="rId34"/>
    <p:sldId id="854" r:id="rId35"/>
    <p:sldId id="855" r:id="rId36"/>
    <p:sldId id="856" r:id="rId37"/>
    <p:sldId id="857" r:id="rId38"/>
    <p:sldId id="858" r:id="rId39"/>
    <p:sldId id="859" r:id="rId40"/>
    <p:sldId id="860" r:id="rId41"/>
    <p:sldId id="861" r:id="rId42"/>
    <p:sldId id="862" r:id="rId43"/>
    <p:sldId id="871" r:id="rId44"/>
    <p:sldId id="872" r:id="rId45"/>
    <p:sldId id="873" r:id="rId46"/>
    <p:sldId id="852" r:id="rId47"/>
    <p:sldId id="915" r:id="rId48"/>
    <p:sldId id="875" r:id="rId49"/>
    <p:sldId id="876" r:id="rId50"/>
    <p:sldId id="913" r:id="rId51"/>
    <p:sldId id="877" r:id="rId52"/>
    <p:sldId id="878" r:id="rId53"/>
    <p:sldId id="916" r:id="rId54"/>
    <p:sldId id="921" r:id="rId55"/>
    <p:sldId id="922" r:id="rId56"/>
    <p:sldId id="928" r:id="rId57"/>
    <p:sldId id="929" r:id="rId58"/>
    <p:sldId id="923" r:id="rId59"/>
    <p:sldId id="925" r:id="rId60"/>
    <p:sldId id="924" r:id="rId61"/>
    <p:sldId id="926" r:id="rId62"/>
    <p:sldId id="930" r:id="rId63"/>
    <p:sldId id="931" r:id="rId64"/>
    <p:sldId id="914" r:id="rId65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Ion Stoica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CB4"/>
    <a:srgbClr val="FFE0B6"/>
    <a:srgbClr val="95CEE8"/>
    <a:srgbClr val="69CEE8"/>
    <a:srgbClr val="C9E5FF"/>
    <a:srgbClr val="FF8D00"/>
    <a:srgbClr val="FFA63C"/>
    <a:srgbClr val="FFD4E1"/>
    <a:srgbClr val="3D84C7"/>
    <a:srgbClr val="ADCC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44" autoAdjust="0"/>
    <p:restoredTop sz="93887" autoAdjust="0"/>
  </p:normalViewPr>
  <p:slideViewPr>
    <p:cSldViewPr snapToGrid="0">
      <p:cViewPr>
        <p:scale>
          <a:sx n="100" d="100"/>
          <a:sy n="100" d="100"/>
        </p:scale>
        <p:origin x="-936" y="-39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53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67" d="100"/>
        <a:sy n="167" d="100"/>
      </p:scale>
      <p:origin x="0" y="276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notesMaster" Target="notesMasters/notesMaster1.xml"/><Relationship Id="rId67" Type="http://schemas.openxmlformats.org/officeDocument/2006/relationships/handoutMaster" Target="handoutMasters/handoutMaster1.xml"/><Relationship Id="rId68" Type="http://schemas.openxmlformats.org/officeDocument/2006/relationships/printerSettings" Target="printerSettings/printerSettings1.bin"/><Relationship Id="rId69" Type="http://schemas.openxmlformats.org/officeDocument/2006/relationships/commentAuthors" Target="commentAuthor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presProps" Target="presProps.xml"/><Relationship Id="rId71" Type="http://schemas.openxmlformats.org/officeDocument/2006/relationships/viewProps" Target="viewProps.xml"/><Relationship Id="rId72" Type="http://schemas.openxmlformats.org/officeDocument/2006/relationships/theme" Target="theme/them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7976391-CA72-415F-9630-5C942629CBBC}" type="datetimeFigureOut">
              <a:rPr lang="en-US" altLang="en-US"/>
              <a:pPr/>
              <a:t>9/8/16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9027113-7185-43B9-8633-626C4872BF7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66903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9B14504-7E73-40B3-A4BE-FCEED13BF409}" type="datetimeFigureOut">
              <a:rPr lang="en-US" altLang="en-US"/>
              <a:pPr/>
              <a:t>9/8/16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4DB17D3-99E1-4420-81D7-8B4A93584CA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43874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3-D graph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Checklist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What we want to enable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What we have today</a:t>
            </a:r>
          </a:p>
          <a:p>
            <a:pPr lvl="0">
              <a:spcBef>
                <a:spcPts val="0"/>
              </a:spcBef>
              <a:buNone/>
            </a:pPr>
            <a:r>
              <a:rPr lang="en" dirty="0"/>
              <a:t>How we’ll get there</a:t>
            </a:r>
          </a:p>
        </p:txBody>
      </p:sp>
    </p:spTree>
    <p:extLst>
      <p:ext uri="{BB962C8B-B14F-4D97-AF65-F5344CB8AC3E}">
        <p14:creationId xmlns:p14="http://schemas.microsoft.com/office/powerpoint/2010/main" val="835259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oleObject" Target="../embeddings/Microsoft_Excel_97_-_2004_Worksheet1.xls"/><Relationship Id="rId5" Type="http://schemas.openxmlformats.org/officeDocument/2006/relationships/image" Target="../media/image3.png"/><Relationship Id="rId1" Type="http://schemas.openxmlformats.org/officeDocument/2006/relationships/vmlDrawing" Target="../drawings/vmlDrawing1.vml"/><Relationship Id="rId2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3.png"/><Relationship Id="rId12" Type="http://schemas.openxmlformats.org/officeDocument/2006/relationships/image" Target="../media/image14.png"/><Relationship Id="rId13" Type="http://schemas.openxmlformats.org/officeDocument/2006/relationships/image" Target="../media/image15.png"/><Relationship Id="rId14" Type="http://schemas.openxmlformats.org/officeDocument/2006/relationships/image" Target="../media/image16.png"/><Relationship Id="rId15" Type="http://schemas.openxmlformats.org/officeDocument/2006/relationships/image" Target="../media/image17.png"/><Relationship Id="rId16" Type="http://schemas.openxmlformats.org/officeDocument/2006/relationships/image" Target="../media/image18.png"/><Relationship Id="rId17" Type="http://schemas.openxmlformats.org/officeDocument/2006/relationships/image" Target="../media/image19.png"/><Relationship Id="rId18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0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5556" y="1558774"/>
            <a:ext cx="8240889" cy="1863171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sz="5400" b="0" i="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9593" y="4176647"/>
            <a:ext cx="6400800" cy="453863"/>
          </a:xfrm>
        </p:spPr>
        <p:txBody>
          <a:bodyPr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40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87742" y="4563527"/>
            <a:ext cx="6446838" cy="443446"/>
          </a:xfrm>
        </p:spPr>
        <p:txBody>
          <a:bodyPr>
            <a:normAutofit/>
          </a:bodyPr>
          <a:lstStyle>
            <a:lvl1pPr marL="0" indent="0" algn="l">
              <a:buNone/>
              <a:defRPr sz="140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633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 userDrawn="1"/>
        </p:nvSpPr>
        <p:spPr>
          <a:xfrm>
            <a:off x="946150" y="206375"/>
            <a:ext cx="7172325" cy="8572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Newslab Light"/>
                <a:ea typeface="+mj-ea"/>
                <a:cs typeface="Newslab Light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en-US" sz="4000" dirty="0" smtClean="0">
                <a:latin typeface="Helvetica Neue" charset="0"/>
                <a:ea typeface="Helvetica Neue" charset="0"/>
                <a:cs typeface="Helvetica Neue" charset="0"/>
              </a:rPr>
              <a:t>Use this Chart to Start</a:t>
            </a:r>
            <a:endParaRPr lang="en-US" sz="40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graphicFrame>
        <p:nvGraphicFramePr>
          <p:cNvPr id="3" name="Picture Placeholder 9"/>
          <p:cNvGraphicFramePr>
            <a:graphicFrameLocks/>
          </p:cNvGraphicFramePr>
          <p:nvPr/>
        </p:nvGraphicFramePr>
        <p:xfrm>
          <a:off x="1158875" y="1149350"/>
          <a:ext cx="7273925" cy="349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5" r:id="rId4" imgW="7271927" imgH="3492719" progId="Excel.Chart.8">
                  <p:embed/>
                </p:oleObj>
              </mc:Choice>
              <mc:Fallback>
                <p:oleObj r:id="rId4" imgW="7271927" imgH="3492719" progId="Excel.Char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8875" y="1149350"/>
                        <a:ext cx="7273925" cy="3495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667872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 userDrawn="1"/>
        </p:nvGrpSpPr>
        <p:grpSpPr>
          <a:xfrm>
            <a:off x="798513" y="946150"/>
            <a:ext cx="8208962" cy="3709988"/>
            <a:chOff x="798513" y="946150"/>
            <a:chExt cx="8208962" cy="3709988"/>
          </a:xfrm>
        </p:grpSpPr>
        <p:pic>
          <p:nvPicPr>
            <p:cNvPr id="3" name="Picture 4" descr="01_FLASHLIGHT_exploration.png"/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6138" y="987425"/>
              <a:ext cx="1092200" cy="1092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" name="Picture 6" descr="02_CLOUDCLUSTER_managedclusters.png"/>
            <p:cNvPicPr>
              <a:picLocks noChangeAspect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8338" y="1006475"/>
              <a:ext cx="1073150" cy="1073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" name="Picture 7" descr="03_PIPELINES.png"/>
            <p:cNvPicPr>
              <a:picLocks noChangeAspect="1"/>
            </p:cNvPicPr>
            <p:nvPr userDrawn="1"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3875" y="1006475"/>
              <a:ext cx="1073150" cy="1073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8" descr="04_THIRDPARTY.png"/>
            <p:cNvPicPr>
              <a:picLocks noChangeAspect="1"/>
            </p:cNvPicPr>
            <p:nvPr userDrawn="1"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94163" y="1006475"/>
              <a:ext cx="1082675" cy="1082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9" descr="05_UNIFIED_PLATFORM_knot.eps.png"/>
            <p:cNvPicPr>
              <a:picLocks noChangeAspect="1"/>
            </p:cNvPicPr>
            <p:nvPr userDrawn="1"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68950" y="946150"/>
              <a:ext cx="1144588" cy="1144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10" descr="06_COMMUNITY.png"/>
            <p:cNvPicPr>
              <a:picLocks noChangeAspect="1"/>
            </p:cNvPicPr>
            <p:nvPr userDrawn="1"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19900" y="1065213"/>
              <a:ext cx="987425" cy="987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11" descr="07_LIBRARIES.png"/>
            <p:cNvPicPr>
              <a:picLocks noChangeAspect="1"/>
            </p:cNvPicPr>
            <p:nvPr userDrawn="1"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13688" y="1027113"/>
              <a:ext cx="1093787" cy="1093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12" descr="08_LOGO_BUG.png"/>
            <p:cNvPicPr>
              <a:picLocks noChangeAspect="1"/>
            </p:cNvPicPr>
            <p:nvPr userDrawn="1"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07050" y="3424238"/>
              <a:ext cx="1073150" cy="1073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13" descr="09_EXPLORE_LANGUAGE.png"/>
            <p:cNvPicPr>
              <a:picLocks noChangeAspect="1"/>
            </p:cNvPicPr>
            <p:nvPr userDrawn="1"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8513" y="2325688"/>
              <a:ext cx="1079500" cy="1079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Picture 14" descr="10_COLLABORATE.png"/>
            <p:cNvPicPr>
              <a:picLocks noChangeAspect="1"/>
            </p:cNvPicPr>
            <p:nvPr userDrawn="1"/>
          </p:nvPicPr>
          <p:blipFill>
            <a:blip r:embed="rId11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58975" y="2338388"/>
              <a:ext cx="989013" cy="989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Picture 15" descr="11_CHART_visualize.png"/>
            <p:cNvPicPr>
              <a:picLocks noChangeAspect="1"/>
            </p:cNvPicPr>
            <p:nvPr userDrawn="1"/>
          </p:nvPicPr>
          <p:blipFill>
            <a:blip r:embed="rId1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5150" y="2392363"/>
              <a:ext cx="989013" cy="989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Picture 16" descr="12_DASHBOARD.png"/>
            <p:cNvPicPr>
              <a:picLocks noChangeAspect="1"/>
            </p:cNvPicPr>
            <p:nvPr userDrawn="1"/>
          </p:nvPicPr>
          <p:blipFill>
            <a:blip r:embed="rId1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43375" y="2381250"/>
              <a:ext cx="973138" cy="971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" name="Picture 17" descr="13_CLUSTERS.png"/>
            <p:cNvPicPr>
              <a:picLocks noChangeAspect="1"/>
            </p:cNvPicPr>
            <p:nvPr userDrawn="1"/>
          </p:nvPicPr>
          <p:blipFill>
            <a:blip r:embed="rId1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5025" y="3552825"/>
              <a:ext cx="1103313" cy="1103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18" descr="14_WAND_PowerSpark.png"/>
            <p:cNvPicPr>
              <a:picLocks noChangeAspect="1"/>
            </p:cNvPicPr>
            <p:nvPr userDrawn="1"/>
          </p:nvPicPr>
          <p:blipFill>
            <a:blip r:embed="rId1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54213" y="3554413"/>
              <a:ext cx="1047750" cy="1047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" name="Picture 19" descr="15_IMPORT_CLOUD.png"/>
            <p:cNvPicPr>
              <a:picLocks noChangeAspect="1"/>
            </p:cNvPicPr>
            <p:nvPr userDrawn="1"/>
          </p:nvPicPr>
          <p:blipFill>
            <a:blip r:embed="rId1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2925" y="3552825"/>
              <a:ext cx="1035050" cy="1035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" name="Picture 20" descr="16_CALENDAR_schedule.png"/>
            <p:cNvPicPr>
              <a:picLocks noChangeAspect="1"/>
            </p:cNvPicPr>
            <p:nvPr userDrawn="1"/>
          </p:nvPicPr>
          <p:blipFill>
            <a:blip r:embed="rId1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4200" y="2393950"/>
              <a:ext cx="973138" cy="974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21" descr="17_CHECKLIST_monitor.png"/>
            <p:cNvPicPr>
              <a:picLocks noChangeAspect="1"/>
            </p:cNvPicPr>
            <p:nvPr userDrawn="1"/>
          </p:nvPicPr>
          <p:blipFill>
            <a:blip r:embed="rId1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7363" y="2392363"/>
              <a:ext cx="1031875" cy="1031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TextBox 19"/>
            <p:cNvSpPr txBox="1">
              <a:spLocks noChangeArrowheads="1"/>
            </p:cNvSpPr>
            <p:nvPr userDrawn="1"/>
          </p:nvSpPr>
          <p:spPr bwMode="auto">
            <a:xfrm>
              <a:off x="1028700" y="1878013"/>
              <a:ext cx="768159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Exploration</a:t>
              </a:r>
            </a:p>
          </p:txBody>
        </p:sp>
        <p:sp>
          <p:nvSpPr>
            <p:cNvPr id="21" name="TextBox 20"/>
            <p:cNvSpPr txBox="1">
              <a:spLocks noChangeArrowheads="1"/>
            </p:cNvSpPr>
            <p:nvPr userDrawn="1"/>
          </p:nvSpPr>
          <p:spPr bwMode="auto">
            <a:xfrm>
              <a:off x="1958975" y="1878013"/>
              <a:ext cx="1130438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Managed Clusters</a:t>
              </a:r>
            </a:p>
          </p:txBody>
        </p:sp>
        <p:sp>
          <p:nvSpPr>
            <p:cNvPr id="22" name="TextBox 21"/>
            <p:cNvSpPr txBox="1">
              <a:spLocks noChangeArrowheads="1"/>
            </p:cNvSpPr>
            <p:nvPr userDrawn="1"/>
          </p:nvSpPr>
          <p:spPr bwMode="auto">
            <a:xfrm>
              <a:off x="3311525" y="1878013"/>
              <a:ext cx="652743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Pipelines</a:t>
              </a:r>
            </a:p>
          </p:txBody>
        </p:sp>
        <p:sp>
          <p:nvSpPr>
            <p:cNvPr id="23" name="TextBox 22"/>
            <p:cNvSpPr txBox="1">
              <a:spLocks noChangeArrowheads="1"/>
            </p:cNvSpPr>
            <p:nvPr userDrawn="1"/>
          </p:nvSpPr>
          <p:spPr bwMode="auto">
            <a:xfrm>
              <a:off x="4221163" y="1878013"/>
              <a:ext cx="925253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3</a:t>
              </a:r>
              <a:r>
                <a:rPr lang="en-US" sz="900" baseline="300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rd</a:t>
              </a: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 Party Apps</a:t>
              </a:r>
            </a:p>
          </p:txBody>
        </p:sp>
        <p:sp>
          <p:nvSpPr>
            <p:cNvPr id="24" name="TextBox 23"/>
            <p:cNvSpPr txBox="1">
              <a:spLocks noChangeArrowheads="1"/>
            </p:cNvSpPr>
            <p:nvPr userDrawn="1"/>
          </p:nvSpPr>
          <p:spPr bwMode="auto">
            <a:xfrm>
              <a:off x="6950075" y="1878013"/>
              <a:ext cx="777777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Community</a:t>
              </a:r>
            </a:p>
          </p:txBody>
        </p:sp>
        <p:sp>
          <p:nvSpPr>
            <p:cNvPr id="25" name="TextBox 24"/>
            <p:cNvSpPr txBox="1">
              <a:spLocks noChangeArrowheads="1"/>
            </p:cNvSpPr>
            <p:nvPr userDrawn="1"/>
          </p:nvSpPr>
          <p:spPr bwMode="auto">
            <a:xfrm>
              <a:off x="1096963" y="4357688"/>
              <a:ext cx="611065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dirty="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Clusters</a:t>
              </a:r>
            </a:p>
          </p:txBody>
        </p:sp>
        <p:sp>
          <p:nvSpPr>
            <p:cNvPr id="26" name="TextBox 25"/>
            <p:cNvSpPr txBox="1">
              <a:spLocks noChangeArrowheads="1"/>
            </p:cNvSpPr>
            <p:nvPr userDrawn="1"/>
          </p:nvSpPr>
          <p:spPr bwMode="auto">
            <a:xfrm>
              <a:off x="6937375" y="3216275"/>
              <a:ext cx="997389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Monitor Results</a:t>
              </a:r>
            </a:p>
          </p:txBody>
        </p:sp>
        <p:sp>
          <p:nvSpPr>
            <p:cNvPr id="27" name="TextBox 26"/>
            <p:cNvSpPr txBox="1">
              <a:spLocks noChangeArrowheads="1"/>
            </p:cNvSpPr>
            <p:nvPr userDrawn="1"/>
          </p:nvSpPr>
          <p:spPr bwMode="auto">
            <a:xfrm>
              <a:off x="5607050" y="3216275"/>
              <a:ext cx="1276311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Schedule Workflows </a:t>
              </a:r>
            </a:p>
          </p:txBody>
        </p:sp>
        <p:sp>
          <p:nvSpPr>
            <p:cNvPr id="28" name="TextBox 27"/>
            <p:cNvSpPr txBox="1">
              <a:spLocks noChangeArrowheads="1"/>
            </p:cNvSpPr>
            <p:nvPr userDrawn="1"/>
          </p:nvSpPr>
          <p:spPr bwMode="auto">
            <a:xfrm>
              <a:off x="3259138" y="4354513"/>
              <a:ext cx="798617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Import Data</a:t>
              </a:r>
            </a:p>
          </p:txBody>
        </p:sp>
        <p:sp>
          <p:nvSpPr>
            <p:cNvPr id="29" name="TextBox 28"/>
            <p:cNvSpPr txBox="1">
              <a:spLocks noChangeArrowheads="1"/>
            </p:cNvSpPr>
            <p:nvPr userDrawn="1"/>
          </p:nvSpPr>
          <p:spPr bwMode="auto">
            <a:xfrm>
              <a:off x="2012950" y="4357688"/>
              <a:ext cx="982961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Power of Spark</a:t>
              </a:r>
            </a:p>
          </p:txBody>
        </p:sp>
        <p:sp>
          <p:nvSpPr>
            <p:cNvPr id="30" name="TextBox 29"/>
            <p:cNvSpPr txBox="1">
              <a:spLocks noChangeArrowheads="1"/>
            </p:cNvSpPr>
            <p:nvPr userDrawn="1"/>
          </p:nvSpPr>
          <p:spPr bwMode="auto">
            <a:xfrm>
              <a:off x="2057400" y="3205163"/>
              <a:ext cx="782587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Collaborate</a:t>
              </a:r>
            </a:p>
          </p:txBody>
        </p:sp>
        <p:sp>
          <p:nvSpPr>
            <p:cNvPr id="31" name="TextBox 30"/>
            <p:cNvSpPr txBox="1">
              <a:spLocks noChangeArrowheads="1"/>
            </p:cNvSpPr>
            <p:nvPr userDrawn="1"/>
          </p:nvSpPr>
          <p:spPr bwMode="auto">
            <a:xfrm>
              <a:off x="4364038" y="3205163"/>
              <a:ext cx="566181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Publish</a:t>
              </a:r>
            </a:p>
          </p:txBody>
        </p:sp>
        <p:sp>
          <p:nvSpPr>
            <p:cNvPr id="32" name="TextBox 31"/>
            <p:cNvSpPr txBox="1">
              <a:spLocks noChangeArrowheads="1"/>
            </p:cNvSpPr>
            <p:nvPr userDrawn="1"/>
          </p:nvSpPr>
          <p:spPr bwMode="auto">
            <a:xfrm>
              <a:off x="3336925" y="3205163"/>
              <a:ext cx="635110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Visualize</a:t>
              </a:r>
            </a:p>
          </p:txBody>
        </p:sp>
        <p:sp>
          <p:nvSpPr>
            <p:cNvPr id="33" name="TextBox 32"/>
            <p:cNvSpPr txBox="1">
              <a:spLocks noChangeArrowheads="1"/>
            </p:cNvSpPr>
            <p:nvPr userDrawn="1"/>
          </p:nvSpPr>
          <p:spPr bwMode="auto">
            <a:xfrm>
              <a:off x="1019175" y="3205163"/>
              <a:ext cx="696024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Language</a:t>
              </a:r>
            </a:p>
          </p:txBody>
        </p:sp>
        <p:sp>
          <p:nvSpPr>
            <p:cNvPr id="34" name="TextBox 33"/>
            <p:cNvSpPr txBox="1">
              <a:spLocks noChangeArrowheads="1"/>
            </p:cNvSpPr>
            <p:nvPr userDrawn="1"/>
          </p:nvSpPr>
          <p:spPr bwMode="auto">
            <a:xfrm>
              <a:off x="8204200" y="1878013"/>
              <a:ext cx="628698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Libraries</a:t>
              </a:r>
            </a:p>
          </p:txBody>
        </p:sp>
        <p:sp>
          <p:nvSpPr>
            <p:cNvPr id="35" name="TextBox 34"/>
            <p:cNvSpPr txBox="1">
              <a:spLocks noChangeArrowheads="1"/>
            </p:cNvSpPr>
            <p:nvPr userDrawn="1"/>
          </p:nvSpPr>
          <p:spPr bwMode="auto">
            <a:xfrm>
              <a:off x="5700713" y="1878013"/>
              <a:ext cx="1016625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Unified Platform</a:t>
              </a:r>
            </a:p>
          </p:txBody>
        </p:sp>
        <p:sp>
          <p:nvSpPr>
            <p:cNvPr id="36" name="TextBox 35"/>
            <p:cNvSpPr txBox="1">
              <a:spLocks noChangeArrowheads="1"/>
            </p:cNvSpPr>
            <p:nvPr userDrawn="1"/>
          </p:nvSpPr>
          <p:spPr bwMode="auto">
            <a:xfrm>
              <a:off x="5875338" y="4302125"/>
              <a:ext cx="68640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Logo Bug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9486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Frame">
    <p:bg>
      <p:bgPr>
        <a:blipFill dpi="0" rotWithShape="0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903111" y="1598392"/>
            <a:ext cx="7739943" cy="1248834"/>
          </a:xfrm>
        </p:spPr>
        <p:txBody>
          <a:bodyPr>
            <a:noAutofit/>
          </a:bodyPr>
          <a:lstStyle>
            <a:lvl1pPr algn="l">
              <a:defRPr sz="5400" b="0" i="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3111" y="2717006"/>
            <a:ext cx="6349823" cy="666441"/>
          </a:xfrm>
        </p:spPr>
        <p:txBody>
          <a:bodyPr>
            <a:noAutofit/>
          </a:bodyPr>
          <a:lstStyle>
            <a:lvl1pPr marL="0" indent="0" algn="l">
              <a:buNone/>
              <a:defRPr sz="240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46023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>
                <a:latin typeface="Tahoma"/>
                <a:cs typeface="Tahom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95482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863" y="206375"/>
            <a:ext cx="8850312" cy="857250"/>
          </a:xfrm>
        </p:spPr>
        <p:txBody>
          <a:bodyPr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863" y="1312863"/>
            <a:ext cx="8850312" cy="33940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354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Question or Section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69863" y="952049"/>
            <a:ext cx="8850311" cy="2440157"/>
          </a:xfrm>
        </p:spPr>
        <p:txBody>
          <a:bodyPr>
            <a:normAutofit/>
          </a:bodyPr>
          <a:lstStyle>
            <a:lvl1pPr algn="l">
              <a:defRPr sz="44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178742" y="2965040"/>
            <a:ext cx="8749914" cy="1380671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l">
              <a:buNone/>
              <a:defRPr sz="2400" b="0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17340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69863" y="205979"/>
            <a:ext cx="8708369" cy="85725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"/>
          </p:nvPr>
        </p:nvSpPr>
        <p:spPr>
          <a:xfrm>
            <a:off x="169863" y="1313040"/>
            <a:ext cx="4231449" cy="34455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 marL="1028700" indent="-115888">
              <a:tabLst/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Content Placeholder 3"/>
          <p:cNvSpPr>
            <a:spLocks noGrp="1"/>
          </p:cNvSpPr>
          <p:nvPr>
            <p:ph sz="half" idx="2"/>
          </p:nvPr>
        </p:nvSpPr>
        <p:spPr>
          <a:xfrm>
            <a:off x="4620768" y="1313040"/>
            <a:ext cx="4399407" cy="34455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 marL="1028700" indent="-115888"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0771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9863" y="205979"/>
            <a:ext cx="8850311" cy="857250"/>
          </a:xfrm>
        </p:spPr>
        <p:txBody>
          <a:bodyPr/>
          <a:lstStyle>
            <a:lvl1pPr>
              <a:defRPr sz="3200" b="0" i="0"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169864" y="1286171"/>
            <a:ext cx="4231448" cy="479822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>
                <a:latin typeface="Helvetica Neue" charset="0"/>
                <a:ea typeface="Helvetica Neue" charset="0"/>
                <a:cs typeface="Helvetica Neue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"/>
          </p:nvPr>
        </p:nvSpPr>
        <p:spPr>
          <a:xfrm>
            <a:off x="169864" y="1844616"/>
            <a:ext cx="4231448" cy="2963466"/>
          </a:xfrm>
        </p:spPr>
        <p:txBody>
          <a:bodyPr>
            <a:normAutofit/>
          </a:bodyPr>
          <a:lstStyle>
            <a:lvl1pPr>
              <a:defRPr sz="2000">
                <a:latin typeface="Helvetica Neue" charset="0"/>
                <a:ea typeface="Helvetica Neue" charset="0"/>
                <a:cs typeface="Helvetica Neue" charset="0"/>
              </a:defRPr>
            </a:lvl1pPr>
            <a:lvl2pPr>
              <a:defRPr sz="1800">
                <a:latin typeface="Helvetica Neue" charset="0"/>
                <a:ea typeface="Helvetica Neue" charset="0"/>
                <a:cs typeface="Helvetica Neue" charset="0"/>
              </a:defRPr>
            </a:lvl2pPr>
            <a:lvl3pPr marL="1028700" indent="-114300">
              <a:defRPr sz="1600">
                <a:latin typeface="Helvetica Neue" charset="0"/>
                <a:ea typeface="Helvetica Neue" charset="0"/>
                <a:cs typeface="Helvetica Neue" charset="0"/>
              </a:defRPr>
            </a:lvl3pPr>
            <a:lvl4pPr>
              <a:defRPr sz="1400">
                <a:latin typeface="Helvetica Neue" charset="0"/>
                <a:ea typeface="Helvetica Neue" charset="0"/>
                <a:cs typeface="Helvetica Neue" charset="0"/>
              </a:defRPr>
            </a:lvl4pPr>
            <a:lvl5pPr>
              <a:defRPr sz="1400">
                <a:latin typeface="Helvetica Neue" charset="0"/>
                <a:ea typeface="Helvetica Neue" charset="0"/>
                <a:cs typeface="Helvetica Neue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57344" y="1286171"/>
            <a:ext cx="4362831" cy="479822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>
                <a:latin typeface="Helvetica Neue" charset="0"/>
                <a:ea typeface="Helvetica Neue" charset="0"/>
                <a:cs typeface="Helvetica Neue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Content Placeholder 5"/>
          <p:cNvSpPr>
            <a:spLocks noGrp="1"/>
          </p:cNvSpPr>
          <p:nvPr>
            <p:ph sz="quarter" idx="4"/>
          </p:nvPr>
        </p:nvSpPr>
        <p:spPr>
          <a:xfrm>
            <a:off x="4657344" y="1844616"/>
            <a:ext cx="4362831" cy="2963466"/>
          </a:xfrm>
        </p:spPr>
        <p:txBody>
          <a:bodyPr>
            <a:normAutofit/>
          </a:bodyPr>
          <a:lstStyle>
            <a:lvl1pPr>
              <a:defRPr sz="2000">
                <a:latin typeface="Helvetica Neue" charset="0"/>
                <a:ea typeface="Helvetica Neue" charset="0"/>
                <a:cs typeface="Helvetica Neue" charset="0"/>
              </a:defRPr>
            </a:lvl1pPr>
            <a:lvl2pPr>
              <a:defRPr sz="1800">
                <a:latin typeface="Helvetica Neue" charset="0"/>
                <a:ea typeface="Helvetica Neue" charset="0"/>
                <a:cs typeface="Helvetica Neue" charset="0"/>
              </a:defRPr>
            </a:lvl2pPr>
            <a:lvl3pPr marL="1028700" indent="-114300">
              <a:defRPr sz="1600">
                <a:latin typeface="Helvetica Neue" charset="0"/>
                <a:ea typeface="Helvetica Neue" charset="0"/>
                <a:cs typeface="Helvetica Neue" charset="0"/>
              </a:defRPr>
            </a:lvl3pPr>
            <a:lvl4pPr>
              <a:defRPr sz="1400">
                <a:latin typeface="Helvetica Neue" charset="0"/>
                <a:ea typeface="Helvetica Neue" charset="0"/>
                <a:cs typeface="Helvetica Neue" charset="0"/>
              </a:defRPr>
            </a:lvl4pPr>
            <a:lvl5pPr>
              <a:defRPr sz="1400">
                <a:latin typeface="Helvetica Neue" charset="0"/>
                <a:ea typeface="Helvetica Neue" charset="0"/>
                <a:cs typeface="Helvetica Neue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0967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169863" y="206663"/>
            <a:ext cx="8850312" cy="480131"/>
          </a:xfrm>
          <a:prstGeom prst="rect">
            <a:avLst/>
          </a:prstGeom>
        </p:spPr>
        <p:txBody>
          <a:bodyPr rtlCol="0" anchor="t">
            <a:spAutoFit/>
          </a:bodyPr>
          <a:lstStyle>
            <a:lvl1pPr>
              <a:lnSpc>
                <a:spcPct val="90000"/>
              </a:lnSpc>
              <a:defRPr sz="2800" baseline="0">
                <a:solidFill>
                  <a:schemeClr val="accent5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2479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atabricks_logoTM_rgb_TM.eps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9863" y="4821238"/>
            <a:ext cx="1071562" cy="16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863" y="204787"/>
            <a:ext cx="3008313" cy="2000428"/>
          </a:xfrm>
        </p:spPr>
        <p:txBody>
          <a:bodyPr anchor="t">
            <a:noAutofit/>
          </a:bodyPr>
          <a:lstStyle>
            <a:lvl1pPr algn="l">
              <a:defRPr sz="4000" b="0" i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3489" y="204788"/>
            <a:ext cx="5506686" cy="438983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9863" y="2621494"/>
            <a:ext cx="3008313" cy="197313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061570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863" y="3600450"/>
            <a:ext cx="8840025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9863" y="459581"/>
            <a:ext cx="8840025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9863" y="4025503"/>
            <a:ext cx="8840025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76953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52456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946150" y="206375"/>
            <a:ext cx="7172325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946150" y="1312863"/>
            <a:ext cx="7172325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7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4000" b="0" i="0" kern="1200">
          <a:solidFill>
            <a:srgbClr val="404040"/>
          </a:solidFill>
          <a:latin typeface="Helvetica Neue" charset="0"/>
          <a:ea typeface="Helvetica Neue" charset="0"/>
          <a:cs typeface="Helvetica Neue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404040"/>
          </a:solidFill>
          <a:latin typeface="Newslab Thin" charset="0"/>
          <a:ea typeface="MS PGothic" pitchFamily="34" charset="-128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404040"/>
          </a:solidFill>
          <a:latin typeface="Newslab Thin" charset="0"/>
          <a:ea typeface="MS PGothic" pitchFamily="34" charset="-128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404040"/>
          </a:solidFill>
          <a:latin typeface="Newslab Thin" charset="0"/>
          <a:ea typeface="MS PGothic" pitchFamily="34" charset="-128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404040"/>
          </a:solidFill>
          <a:latin typeface="Newslab Thin" charset="0"/>
          <a:ea typeface="MS PGothic" pitchFamily="34" charset="-128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4000">
          <a:solidFill>
            <a:srgbClr val="404040"/>
          </a:solidFill>
          <a:latin typeface="Newslab Thin" charset="0"/>
          <a:ea typeface="ＭＳ Ｐゴシック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4000">
          <a:solidFill>
            <a:srgbClr val="404040"/>
          </a:solidFill>
          <a:latin typeface="Newslab Thin" charset="0"/>
          <a:ea typeface="ＭＳ Ｐゴシック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4000">
          <a:solidFill>
            <a:srgbClr val="404040"/>
          </a:solidFill>
          <a:latin typeface="Newslab Thin" charset="0"/>
          <a:ea typeface="ＭＳ Ｐゴシック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4000">
          <a:solidFill>
            <a:srgbClr val="404040"/>
          </a:solidFill>
          <a:latin typeface="Newslab Thin" charset="0"/>
          <a:ea typeface="ＭＳ Ｐゴシック" charset="0"/>
        </a:defRPr>
      </a:lvl9pPr>
    </p:titleStyle>
    <p:bodyStyle>
      <a:lvl1pPr marL="0" indent="0" algn="l" defTabSz="457200" rtl="0" eaLnBrk="0" fontAlgn="base" hangingPunct="0">
        <a:spcBef>
          <a:spcPct val="20000"/>
        </a:spcBef>
        <a:spcAft>
          <a:spcPct val="0"/>
        </a:spcAft>
        <a:buSzPct val="90000"/>
        <a:buFont typeface="Arial" pitchFamily="34" charset="0"/>
        <a:defRPr sz="2400" b="0" i="0" kern="1200">
          <a:solidFill>
            <a:srgbClr val="404040"/>
          </a:solidFill>
          <a:latin typeface="Helvetica Neue Light" charset="0"/>
          <a:ea typeface="Helvetica Neue Light" charset="0"/>
          <a:cs typeface="Helvetica Neue Light" charset="0"/>
        </a:defRPr>
      </a:lvl1pPr>
      <a:lvl2pPr marL="628650" indent="-171450" algn="l" defTabSz="457200" rtl="0" eaLnBrk="0" fontAlgn="base" hangingPunct="0">
        <a:spcBef>
          <a:spcPct val="20000"/>
        </a:spcBef>
        <a:spcAft>
          <a:spcPct val="0"/>
        </a:spcAft>
        <a:buSzPct val="90000"/>
        <a:buFont typeface="Arial" pitchFamily="34" charset="0"/>
        <a:buChar char="•"/>
        <a:defRPr sz="2000" b="0" i="0" kern="1200">
          <a:solidFill>
            <a:srgbClr val="404040"/>
          </a:solidFill>
          <a:latin typeface="Helvetica Neue Light" charset="0"/>
          <a:ea typeface="Helvetica Neue Light" charset="0"/>
          <a:cs typeface="Helvetica Neue Light" charset="0"/>
        </a:defRPr>
      </a:lvl2pPr>
      <a:lvl3pPr marL="1089025" indent="-174625" algn="l" defTabSz="457200" rtl="0" eaLnBrk="0" fontAlgn="base" hangingPunct="0">
        <a:spcBef>
          <a:spcPct val="20000"/>
        </a:spcBef>
        <a:spcAft>
          <a:spcPct val="0"/>
        </a:spcAft>
        <a:buSzPct val="100000"/>
        <a:buFont typeface="Lucida Grande" charset="0"/>
        <a:buChar char="–"/>
        <a:defRPr b="0" i="0" kern="1200">
          <a:solidFill>
            <a:srgbClr val="404040"/>
          </a:solidFill>
          <a:latin typeface="Helvetica Neue Light" charset="0"/>
          <a:ea typeface="Helvetica Neue Light" charset="0"/>
          <a:cs typeface="Helvetica Neue Light" charset="0"/>
        </a:defRPr>
      </a:lvl3pPr>
      <a:lvl4pPr marL="1541463" indent="-169863" algn="l" defTabSz="457200" rtl="0" eaLnBrk="0" fontAlgn="base" hangingPunct="0">
        <a:spcBef>
          <a:spcPct val="20000"/>
        </a:spcBef>
        <a:spcAft>
          <a:spcPct val="0"/>
        </a:spcAft>
        <a:buSzPct val="90000"/>
        <a:buFont typeface="Arial" pitchFamily="34" charset="0"/>
        <a:buChar char="•"/>
        <a:defRPr b="0" i="0" kern="1200">
          <a:solidFill>
            <a:srgbClr val="404040"/>
          </a:solidFill>
          <a:latin typeface="Helvetica Neue Light" charset="0"/>
          <a:ea typeface="Helvetica Neue Light" charset="0"/>
          <a:cs typeface="Helvetica Neue Light" charset="0"/>
        </a:defRPr>
      </a:lvl4pPr>
      <a:lvl5pPr marL="2001838" indent="-173038" algn="l" defTabSz="457200" rtl="0" eaLnBrk="0" fontAlgn="base" hangingPunct="0">
        <a:spcBef>
          <a:spcPct val="20000"/>
        </a:spcBef>
        <a:spcAft>
          <a:spcPct val="0"/>
        </a:spcAft>
        <a:buFont typeface="Lucida Grande" charset="0"/>
        <a:buChar char="-"/>
        <a:defRPr b="0" i="0" kern="1200">
          <a:solidFill>
            <a:srgbClr val="404040"/>
          </a:solidFill>
          <a:latin typeface="Helvetica Neue Light" charset="0"/>
          <a:ea typeface="Helvetica Neue Light" charset="0"/>
          <a:cs typeface="Helvetica Neue Light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8" y="266700"/>
            <a:ext cx="8520599" cy="2454145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4800" dirty="0" smtClean="0">
                <a:ea typeface="ＭＳ Ｐゴシック" charset="0"/>
              </a:rPr>
              <a:t>E2E </a:t>
            </a:r>
            <a:r>
              <a:rPr lang="en-US" sz="4800" dirty="0">
                <a:ea typeface="ＭＳ Ｐゴシック" charset="0"/>
              </a:rPr>
              <a:t>Arguments &amp; </a:t>
            </a:r>
            <a:br>
              <a:rPr lang="en-US" sz="4800" dirty="0">
                <a:ea typeface="ＭＳ Ｐゴシック" charset="0"/>
              </a:rPr>
            </a:br>
            <a:r>
              <a:rPr lang="en-US" sz="4800" dirty="0">
                <a:ea typeface="ＭＳ Ｐゴシック" charset="0"/>
              </a:rPr>
              <a:t>Project Suggestions </a:t>
            </a:r>
            <a:br>
              <a:rPr lang="en-US" sz="4800" dirty="0">
                <a:ea typeface="ＭＳ Ｐゴシック" charset="0"/>
              </a:rPr>
            </a:br>
            <a:r>
              <a:rPr lang="en-US" sz="4800" dirty="0" smtClean="0">
                <a:ea typeface="ＭＳ Ｐゴシック" charset="0"/>
              </a:rPr>
              <a:t>(Lecture 4, </a:t>
            </a:r>
            <a:r>
              <a:rPr lang="en-US" sz="4400" dirty="0" smtClean="0">
                <a:ea typeface="ＭＳ Ｐゴシック" charset="0"/>
              </a:rPr>
              <a:t>cs262a) </a:t>
            </a:r>
            <a:endParaRPr lang="en-US" sz="4800" dirty="0"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0" y="3022599"/>
            <a:ext cx="9144000" cy="173892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200" dirty="0" smtClean="0">
                <a:latin typeface="Helvetica Neue" charset="0"/>
                <a:ea typeface="Helvetica Neue" charset="0"/>
                <a:cs typeface="Helvetica Neue" charset="0"/>
              </a:rPr>
              <a:t>Ion Stoica,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200" dirty="0" smtClean="0">
                <a:latin typeface="Helvetica Neue" charset="0"/>
                <a:ea typeface="Helvetica Neue" charset="0"/>
                <a:cs typeface="Helvetica Neue" charset="0"/>
              </a:rPr>
              <a:t>UC Berkeley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200" dirty="0" smtClean="0">
                <a:latin typeface="Helvetica Neue" charset="0"/>
                <a:ea typeface="Helvetica Neue" charset="0"/>
                <a:cs typeface="Helvetica Neue" charset="0"/>
              </a:rPr>
              <a:t>September 7, 2016</a:t>
            </a:r>
            <a:endParaRPr lang="en-US" sz="22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1870920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857250"/>
          </a:xfrm>
        </p:spPr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39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434" y="1200309"/>
            <a:ext cx="8001000" cy="3542693"/>
          </a:xfrm>
        </p:spPr>
        <p:txBody>
          <a:bodyPr/>
          <a:lstStyle/>
          <a:p>
            <a:r>
              <a:rPr lang="en-US"/>
              <a:t>Solution 1 not complete</a:t>
            </a:r>
          </a:p>
          <a:p>
            <a:pPr lvl="1"/>
            <a:r>
              <a:rPr lang="en-US"/>
              <a:t>What happens if any network element misbehaves?</a:t>
            </a:r>
          </a:p>
          <a:p>
            <a:pPr lvl="1"/>
            <a:r>
              <a:rPr lang="en-US"/>
              <a:t>Receiver has to do the check anyway!</a:t>
            </a:r>
          </a:p>
          <a:p>
            <a:pPr lvl="1"/>
            <a:endParaRPr lang="en-US"/>
          </a:p>
          <a:p>
            <a:r>
              <a:rPr lang="en-US"/>
              <a:t>Solution 2 is complete</a:t>
            </a:r>
          </a:p>
          <a:p>
            <a:pPr lvl="1"/>
            <a:r>
              <a:rPr lang="en-US"/>
              <a:t>Full functionality can be entirely implemented at application layer with </a:t>
            </a:r>
            <a:r>
              <a:rPr lang="en-US">
                <a:solidFill>
                  <a:srgbClr val="FF0000"/>
                </a:solidFill>
              </a:rPr>
              <a:t>no</a:t>
            </a:r>
            <a:r>
              <a:rPr lang="en-US"/>
              <a:t> need for reliability from lower layers</a:t>
            </a:r>
          </a:p>
          <a:p>
            <a:endParaRPr lang="en-US"/>
          </a:p>
          <a:p>
            <a:r>
              <a:rPr lang="en-US"/>
              <a:t>Is there any need to implement reliability at lower layers?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21411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9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9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9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9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9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99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9971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3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 Away</a:t>
            </a:r>
            <a:endParaRPr lang="en-US" dirty="0"/>
          </a:p>
        </p:txBody>
      </p:sp>
      <p:sp>
        <p:nvSpPr>
          <p:cNvPr id="44953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233363" y="1312863"/>
            <a:ext cx="8643937" cy="3394075"/>
          </a:xfrm>
        </p:spPr>
        <p:txBody>
          <a:bodyPr/>
          <a:lstStyle/>
          <a:p>
            <a:pPr>
              <a:buFontTx/>
              <a:buNone/>
            </a:pPr>
            <a:r>
              <a:rPr lang="en-US" dirty="0"/>
              <a:t>Implementing this functionality in the network:</a:t>
            </a:r>
          </a:p>
          <a:p>
            <a:pPr lvl="1"/>
            <a:r>
              <a:rPr lang="en-US" dirty="0" err="1"/>
              <a:t>Doesn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/>
              <a:t>t reduce host implementation complexity</a:t>
            </a:r>
          </a:p>
          <a:p>
            <a:pPr lvl="1"/>
            <a:r>
              <a:rPr lang="en-US" dirty="0"/>
              <a:t>Does increase network complexity</a:t>
            </a:r>
          </a:p>
          <a:p>
            <a:pPr lvl="1"/>
            <a:r>
              <a:rPr lang="en-US" dirty="0"/>
              <a:t>Probably imposes delay and overhead on all applications, even if they don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/>
              <a:t>t need </a:t>
            </a:r>
            <a:r>
              <a:rPr lang="en-US" dirty="0" smtClean="0"/>
              <a:t>functionality</a:t>
            </a:r>
          </a:p>
          <a:p>
            <a:pPr lvl="1"/>
            <a:endParaRPr lang="en-US" dirty="0"/>
          </a:p>
          <a:p>
            <a:pPr marL="0" indent="0"/>
            <a:r>
              <a:rPr lang="en-US" dirty="0"/>
              <a:t>However, implementing in network can enhance performance in some cases</a:t>
            </a:r>
          </a:p>
          <a:p>
            <a:pPr lvl="1"/>
            <a:r>
              <a:rPr lang="en-US" dirty="0"/>
              <a:t>E.g., very </a:t>
            </a:r>
            <a:r>
              <a:rPr lang="en-US" dirty="0" err="1"/>
              <a:t>lossy</a:t>
            </a:r>
            <a:r>
              <a:rPr lang="en-US" dirty="0"/>
              <a:t> link</a:t>
            </a:r>
          </a:p>
        </p:txBody>
      </p:sp>
    </p:spTree>
    <p:extLst>
      <p:ext uri="{BB962C8B-B14F-4D97-AF65-F5344CB8AC3E}">
        <p14:creationId xmlns:p14="http://schemas.microsoft.com/office/powerpoint/2010/main" val="269486717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Conservative Interpretation</a:t>
            </a:r>
          </a:p>
        </p:txBody>
      </p:sp>
      <p:sp>
        <p:nvSpPr>
          <p:cNvPr id="476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/>
            <a:r>
              <a:rPr lang="ja-JP" altLang="en-US" dirty="0">
                <a:latin typeface="Arial"/>
              </a:rPr>
              <a:t>“</a:t>
            </a:r>
            <a:r>
              <a:rPr lang="en-US" dirty="0"/>
              <a:t>Don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/>
              <a:t>t implement a function at the lower levels of the system unless it can be completely implemented at this level</a:t>
            </a:r>
            <a:r>
              <a:rPr lang="ja-JP" altLang="en-US" dirty="0" smtClean="0">
                <a:latin typeface="Arial"/>
              </a:rPr>
              <a:t>”</a:t>
            </a:r>
            <a:endParaRPr lang="en-US" dirty="0"/>
          </a:p>
          <a:p>
            <a:endParaRPr lang="en-US" dirty="0"/>
          </a:p>
          <a:p>
            <a:r>
              <a:rPr lang="en-US" dirty="0"/>
              <a:t>Unless you can relieve the burden from hosts, then don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/>
              <a:t>t bother</a:t>
            </a:r>
          </a:p>
        </p:txBody>
      </p:sp>
    </p:spTree>
    <p:extLst>
      <p:ext uri="{BB962C8B-B14F-4D97-AF65-F5344CB8AC3E}">
        <p14:creationId xmlns:p14="http://schemas.microsoft.com/office/powerpoint/2010/main" val="3955966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Radical Interpretation</a:t>
            </a:r>
          </a:p>
        </p:txBody>
      </p:sp>
      <p:sp>
        <p:nvSpPr>
          <p:cNvPr id="477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/>
            <a:r>
              <a:rPr lang="en-US" dirty="0"/>
              <a:t>Don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/>
              <a:t>t implement anything in the network that can be implemented correctly by the hosts</a:t>
            </a:r>
          </a:p>
          <a:p>
            <a:pPr lvl="1"/>
            <a:r>
              <a:rPr lang="en-US" dirty="0"/>
              <a:t>E.g., multicast</a:t>
            </a:r>
          </a:p>
          <a:p>
            <a:pPr lvl="1"/>
            <a:endParaRPr lang="en-US" dirty="0"/>
          </a:p>
          <a:p>
            <a:r>
              <a:rPr lang="en-US" dirty="0"/>
              <a:t>Make network layer absolutely minimal</a:t>
            </a:r>
          </a:p>
          <a:p>
            <a:pPr lvl="1"/>
            <a:r>
              <a:rPr lang="en-US" dirty="0"/>
              <a:t>Ignore performance issues</a:t>
            </a:r>
          </a:p>
        </p:txBody>
      </p:sp>
    </p:spTree>
    <p:extLst>
      <p:ext uri="{BB962C8B-B14F-4D97-AF65-F5344CB8AC3E}">
        <p14:creationId xmlns:p14="http://schemas.microsoft.com/office/powerpoint/2010/main" val="390172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Moderate Interpretation</a:t>
            </a:r>
          </a:p>
        </p:txBody>
      </p:sp>
      <p:sp>
        <p:nvSpPr>
          <p:cNvPr id="478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Think </a:t>
            </a:r>
            <a:r>
              <a:rPr lang="en-US" dirty="0"/>
              <a:t>twice before implementing functionality in the network</a:t>
            </a:r>
          </a:p>
          <a:p>
            <a:endParaRPr lang="en-US" dirty="0"/>
          </a:p>
          <a:p>
            <a:r>
              <a:rPr lang="en-US" dirty="0"/>
              <a:t>If hosts can implement functionality correctly, implement it a lower layer </a:t>
            </a:r>
            <a:r>
              <a:rPr lang="en-US" dirty="0">
                <a:solidFill>
                  <a:srgbClr val="FF0000"/>
                </a:solidFill>
              </a:rPr>
              <a:t>only</a:t>
            </a:r>
            <a:r>
              <a:rPr lang="en-US" dirty="0"/>
              <a:t> as a performance enhancement</a:t>
            </a:r>
          </a:p>
          <a:p>
            <a:endParaRPr lang="en-US" dirty="0"/>
          </a:p>
          <a:p>
            <a:r>
              <a:rPr lang="en-US" dirty="0"/>
              <a:t>But do so only if it does not impose burden on applications that do not require that functionality</a:t>
            </a:r>
          </a:p>
        </p:txBody>
      </p:sp>
    </p:spTree>
    <p:extLst>
      <p:ext uri="{BB962C8B-B14F-4D97-AF65-F5344CB8AC3E}">
        <p14:creationId xmlns:p14="http://schemas.microsoft.com/office/powerpoint/2010/main" val="1459939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472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Layering is a good way to organize </a:t>
            </a:r>
            <a:r>
              <a:rPr lang="en-US" dirty="0" smtClean="0"/>
              <a:t>systems (e.g., networks)</a:t>
            </a:r>
            <a:endParaRPr lang="en-US" dirty="0"/>
          </a:p>
          <a:p>
            <a:endParaRPr lang="en-US" dirty="0"/>
          </a:p>
          <a:p>
            <a:r>
              <a:rPr lang="en-US" dirty="0"/>
              <a:t>Unified Internet layer decouples apps from networks</a:t>
            </a:r>
          </a:p>
          <a:p>
            <a:endParaRPr lang="en-US" dirty="0"/>
          </a:p>
          <a:p>
            <a:r>
              <a:rPr lang="en-US" dirty="0"/>
              <a:t>E2E argument encourages us to keep </a:t>
            </a:r>
            <a:r>
              <a:rPr lang="en-US" dirty="0" smtClean="0"/>
              <a:t>lower layers (e.g., IP) simple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92322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2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2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2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2067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563" y="2111375"/>
            <a:ext cx="8850312" cy="857250"/>
          </a:xfrm>
        </p:spPr>
        <p:txBody>
          <a:bodyPr/>
          <a:lstStyle/>
          <a:p>
            <a:pPr algn="ctr"/>
            <a:r>
              <a:rPr lang="en-US" sz="4000" dirty="0" smtClean="0"/>
              <a:t>Projects Suggestions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6248549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Spark, a BSP System</a:t>
            </a:r>
            <a:endParaRPr lang="en-US" dirty="0"/>
          </a:p>
        </p:txBody>
      </p:sp>
      <p:grpSp>
        <p:nvGrpSpPr>
          <p:cNvPr id="37" name="Group 36"/>
          <p:cNvGrpSpPr/>
          <p:nvPr/>
        </p:nvGrpSpPr>
        <p:grpSpPr>
          <a:xfrm>
            <a:off x="660400" y="4406900"/>
            <a:ext cx="2641600" cy="533400"/>
            <a:chOff x="660400" y="4406900"/>
            <a:chExt cx="2641600" cy="533400"/>
          </a:xfrm>
        </p:grpSpPr>
        <p:sp>
          <p:nvSpPr>
            <p:cNvPr id="50" name="Right Brace 49"/>
            <p:cNvSpPr/>
            <p:nvPr/>
          </p:nvSpPr>
          <p:spPr>
            <a:xfrm rot="5400000">
              <a:off x="1873250" y="3194050"/>
              <a:ext cx="215900" cy="2641600"/>
            </a:xfrm>
            <a:prstGeom prst="rightBrace">
              <a:avLst/>
            </a:prstGeom>
            <a:ln w="12700">
              <a:solidFill>
                <a:srgbClr val="7F7F7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Source Sans Pro Light"/>
                <a:cs typeface="Source Sans Pro Light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168400" y="4570968"/>
              <a:ext cx="18810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ource Sans Pro Light"/>
                  <a:cs typeface="Source Sans Pro Light"/>
                </a:rPr>
                <a:t>s</a:t>
              </a:r>
              <a:r>
                <a:rPr lang="en-US" dirty="0" smtClean="0">
                  <a:latin typeface="Source Sans Pro Light"/>
                  <a:cs typeface="Source Sans Pro Light"/>
                </a:rPr>
                <a:t>tage (super-step)</a:t>
              </a:r>
              <a:endParaRPr lang="en-US" dirty="0">
                <a:latin typeface="Source Sans Pro Light"/>
                <a:cs typeface="Source Sans Pro Light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460500" y="1079500"/>
            <a:ext cx="1493077" cy="3200400"/>
            <a:chOff x="1460500" y="1079500"/>
            <a:chExt cx="1493077" cy="3200400"/>
          </a:xfrm>
        </p:grpSpPr>
        <p:sp>
          <p:nvSpPr>
            <p:cNvPr id="4" name="Oval 3"/>
            <p:cNvSpPr/>
            <p:nvPr/>
          </p:nvSpPr>
          <p:spPr>
            <a:xfrm>
              <a:off x="2082800" y="1752600"/>
              <a:ext cx="520700" cy="5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ource Sans Pro Light"/>
                <a:cs typeface="Source Sans Pro Ligh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625600" y="1079500"/>
              <a:ext cx="132797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Source Sans Pro Light"/>
                  <a:cs typeface="Source Sans Pro Light"/>
                </a:rPr>
                <a:t>t</a:t>
              </a:r>
              <a:r>
                <a:rPr lang="en-US" dirty="0" smtClean="0">
                  <a:latin typeface="Source Sans Pro Light"/>
                  <a:cs typeface="Source Sans Pro Light"/>
                </a:rPr>
                <a:t>asks </a:t>
              </a:r>
            </a:p>
            <a:p>
              <a:pPr algn="ctr"/>
              <a:r>
                <a:rPr lang="en-US" dirty="0" smtClean="0">
                  <a:latin typeface="Source Sans Pro Light"/>
                  <a:cs typeface="Source Sans Pro Light"/>
                </a:rPr>
                <a:t>(processors)</a:t>
              </a:r>
              <a:endParaRPr lang="en-US" dirty="0">
                <a:latin typeface="Source Sans Pro Light"/>
                <a:cs typeface="Source Sans Pro Ligh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 rot="16200000">
              <a:off x="1944538" y="3200400"/>
              <a:ext cx="566719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s-IS" sz="3200" dirty="0" smtClean="0">
                  <a:latin typeface="Source Sans Pro Light"/>
                  <a:cs typeface="Source Sans Pro Light"/>
                </a:rPr>
                <a:t>…</a:t>
              </a:r>
              <a:endParaRPr lang="en-US" sz="3200" dirty="0">
                <a:latin typeface="Source Sans Pro Light"/>
                <a:cs typeface="Source Sans Pro Light"/>
              </a:endParaRPr>
            </a:p>
          </p:txBody>
        </p:sp>
        <p:cxnSp>
          <p:nvCxnSpPr>
            <p:cNvPr id="41" name="Straight Arrow Connector 40"/>
            <p:cNvCxnSpPr>
              <a:stCxn id="44" idx="3"/>
              <a:endCxn id="4" idx="2"/>
            </p:cNvCxnSpPr>
            <p:nvPr/>
          </p:nvCxnSpPr>
          <p:spPr>
            <a:xfrm>
              <a:off x="1460500" y="2000250"/>
              <a:ext cx="622300" cy="6350"/>
            </a:xfrm>
            <a:prstGeom prst="straightConnector1">
              <a:avLst/>
            </a:prstGeom>
            <a:ln w="38100" cmpd="sng">
              <a:solidFill>
                <a:srgbClr val="7F7F7F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46" idx="3"/>
              <a:endCxn id="56" idx="2"/>
            </p:cNvCxnSpPr>
            <p:nvPr/>
          </p:nvCxnSpPr>
          <p:spPr>
            <a:xfrm flipV="1">
              <a:off x="1460500" y="2857500"/>
              <a:ext cx="622300" cy="6350"/>
            </a:xfrm>
            <a:prstGeom prst="straightConnector1">
              <a:avLst/>
            </a:prstGeom>
            <a:ln w="38100" cmpd="sng">
              <a:solidFill>
                <a:srgbClr val="7F7F7F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52" idx="3"/>
              <a:endCxn id="59" idx="2"/>
            </p:cNvCxnSpPr>
            <p:nvPr/>
          </p:nvCxnSpPr>
          <p:spPr>
            <a:xfrm flipV="1">
              <a:off x="1485900" y="4025900"/>
              <a:ext cx="596900" cy="6350"/>
            </a:xfrm>
            <a:prstGeom prst="straightConnector1">
              <a:avLst/>
            </a:prstGeom>
            <a:ln w="38100" cmpd="sng">
              <a:solidFill>
                <a:srgbClr val="7F7F7F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Oval 55"/>
            <p:cNvSpPr/>
            <p:nvPr/>
          </p:nvSpPr>
          <p:spPr>
            <a:xfrm>
              <a:off x="2082800" y="2603500"/>
              <a:ext cx="520700" cy="5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ource Sans Pro Light"/>
                <a:cs typeface="Source Sans Pro Light"/>
              </a:endParaRPr>
            </a:p>
          </p:txBody>
        </p:sp>
        <p:sp>
          <p:nvSpPr>
            <p:cNvPr id="59" name="Oval 58"/>
            <p:cNvSpPr/>
            <p:nvPr/>
          </p:nvSpPr>
          <p:spPr>
            <a:xfrm>
              <a:off x="2082800" y="3771900"/>
              <a:ext cx="520700" cy="5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ource Sans Pro Light"/>
                <a:cs typeface="Source Sans Pro Light"/>
              </a:endParaRP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3302000" y="4406900"/>
            <a:ext cx="2628900" cy="558800"/>
            <a:chOff x="4229100" y="4394200"/>
            <a:chExt cx="2628900" cy="558800"/>
          </a:xfrm>
        </p:grpSpPr>
        <p:sp>
          <p:nvSpPr>
            <p:cNvPr id="73" name="Right Brace 72"/>
            <p:cNvSpPr/>
            <p:nvPr/>
          </p:nvSpPr>
          <p:spPr>
            <a:xfrm rot="5400000">
              <a:off x="5429250" y="3194050"/>
              <a:ext cx="228600" cy="2628900"/>
            </a:xfrm>
            <a:prstGeom prst="rightBrace">
              <a:avLst/>
            </a:prstGeom>
            <a:ln w="12700">
              <a:solidFill>
                <a:srgbClr val="7F7F7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Source Sans Pro Light"/>
                <a:cs typeface="Source Sans Pro Light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597400" y="4583668"/>
              <a:ext cx="18810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ource Sans Pro Light"/>
                  <a:cs typeface="Source Sans Pro Light"/>
                </a:rPr>
                <a:t>s</a:t>
              </a:r>
              <a:r>
                <a:rPr lang="en-US" dirty="0" smtClean="0">
                  <a:latin typeface="Source Sans Pro Light"/>
                  <a:cs typeface="Source Sans Pro Light"/>
                </a:rPr>
                <a:t>tage (super-step)</a:t>
              </a:r>
              <a:endParaRPr lang="en-US" dirty="0">
                <a:latin typeface="Source Sans Pro Light"/>
                <a:cs typeface="Source Sans Pro Light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521200" y="1079500"/>
            <a:ext cx="1531177" cy="3200400"/>
            <a:chOff x="4521200" y="1079500"/>
            <a:chExt cx="1531177" cy="3200400"/>
          </a:xfrm>
        </p:grpSpPr>
        <p:sp>
          <p:nvSpPr>
            <p:cNvPr id="11" name="TextBox 10"/>
            <p:cNvSpPr txBox="1"/>
            <p:nvPr/>
          </p:nvSpPr>
          <p:spPr>
            <a:xfrm>
              <a:off x="4724400" y="1079500"/>
              <a:ext cx="132797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Source Sans Pro Light"/>
                  <a:cs typeface="Source Sans Pro Light"/>
                </a:rPr>
                <a:t>t</a:t>
              </a:r>
              <a:r>
                <a:rPr lang="en-US" dirty="0" smtClean="0">
                  <a:latin typeface="Source Sans Pro Light"/>
                  <a:cs typeface="Source Sans Pro Light"/>
                </a:rPr>
                <a:t>asks </a:t>
              </a:r>
            </a:p>
            <a:p>
              <a:pPr algn="ctr"/>
              <a:r>
                <a:rPr lang="en-US" dirty="0" smtClean="0">
                  <a:latin typeface="Source Sans Pro Light"/>
                  <a:cs typeface="Source Sans Pro Light"/>
                </a:rPr>
                <a:t>(processors)</a:t>
              </a:r>
              <a:endParaRPr lang="en-US" dirty="0">
                <a:latin typeface="Source Sans Pro Light"/>
                <a:cs typeface="Source Sans Pro Ligh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 rot="16200000">
              <a:off x="5005238" y="3175000"/>
              <a:ext cx="566719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s-IS" sz="3200" dirty="0" smtClean="0">
                  <a:latin typeface="Source Sans Pro Light"/>
                  <a:cs typeface="Source Sans Pro Light"/>
                </a:rPr>
                <a:t>…</a:t>
              </a:r>
              <a:endParaRPr lang="en-US" sz="3200" dirty="0">
                <a:latin typeface="Source Sans Pro Light"/>
                <a:cs typeface="Source Sans Pro Light"/>
              </a:endParaRPr>
            </a:p>
          </p:txBody>
        </p:sp>
        <p:sp>
          <p:nvSpPr>
            <p:cNvPr id="61" name="Oval 60"/>
            <p:cNvSpPr/>
            <p:nvPr/>
          </p:nvSpPr>
          <p:spPr>
            <a:xfrm>
              <a:off x="5156200" y="1752600"/>
              <a:ext cx="520700" cy="5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ource Sans Pro Light"/>
                <a:cs typeface="Source Sans Pro Light"/>
              </a:endParaRPr>
            </a:p>
          </p:txBody>
        </p:sp>
        <p:sp>
          <p:nvSpPr>
            <p:cNvPr id="62" name="Oval 61"/>
            <p:cNvSpPr/>
            <p:nvPr/>
          </p:nvSpPr>
          <p:spPr>
            <a:xfrm>
              <a:off x="5168900" y="2603500"/>
              <a:ext cx="520700" cy="5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ource Sans Pro Light"/>
                <a:cs typeface="Source Sans Pro Light"/>
              </a:endParaRPr>
            </a:p>
          </p:txBody>
        </p:sp>
        <p:sp>
          <p:nvSpPr>
            <p:cNvPr id="63" name="Oval 62"/>
            <p:cNvSpPr/>
            <p:nvPr/>
          </p:nvSpPr>
          <p:spPr>
            <a:xfrm>
              <a:off x="5156200" y="3771900"/>
              <a:ext cx="520700" cy="5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ource Sans Pro Light"/>
                <a:cs typeface="Source Sans Pro Light"/>
              </a:endParaRPr>
            </a:p>
          </p:txBody>
        </p:sp>
        <p:cxnSp>
          <p:nvCxnSpPr>
            <p:cNvPr id="45" name="Straight Arrow Connector 44"/>
            <p:cNvCxnSpPr>
              <a:stCxn id="53" idx="3"/>
            </p:cNvCxnSpPr>
            <p:nvPr/>
          </p:nvCxnSpPr>
          <p:spPr>
            <a:xfrm>
              <a:off x="4521200" y="2000250"/>
              <a:ext cx="622300" cy="6350"/>
            </a:xfrm>
            <a:prstGeom prst="straightConnector1">
              <a:avLst/>
            </a:prstGeom>
            <a:ln w="38100" cmpd="sng">
              <a:solidFill>
                <a:srgbClr val="7F7F7F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54" idx="3"/>
            </p:cNvCxnSpPr>
            <p:nvPr/>
          </p:nvCxnSpPr>
          <p:spPr>
            <a:xfrm flipV="1">
              <a:off x="4521200" y="2857500"/>
              <a:ext cx="622300" cy="6350"/>
            </a:xfrm>
            <a:prstGeom prst="straightConnector1">
              <a:avLst/>
            </a:prstGeom>
            <a:ln w="38100" cmpd="sng">
              <a:solidFill>
                <a:srgbClr val="7F7F7F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55" idx="3"/>
            </p:cNvCxnSpPr>
            <p:nvPr/>
          </p:nvCxnSpPr>
          <p:spPr>
            <a:xfrm flipV="1">
              <a:off x="4546600" y="4025900"/>
              <a:ext cx="596900" cy="6350"/>
            </a:xfrm>
            <a:prstGeom prst="straightConnector1">
              <a:avLst/>
            </a:prstGeom>
            <a:ln w="38100" cmpd="sng">
              <a:solidFill>
                <a:srgbClr val="7F7F7F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2603500" y="1282700"/>
            <a:ext cx="2095500" cy="3009900"/>
            <a:chOff x="2882900" y="1282700"/>
            <a:chExt cx="2095500" cy="3009900"/>
          </a:xfrm>
        </p:grpSpPr>
        <p:sp>
          <p:nvSpPr>
            <p:cNvPr id="57" name="TextBox 56"/>
            <p:cNvSpPr txBox="1"/>
            <p:nvPr/>
          </p:nvSpPr>
          <p:spPr>
            <a:xfrm>
              <a:off x="4346786" y="1282700"/>
              <a:ext cx="5950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Source Sans Pro Light"/>
                  <a:cs typeface="Source Sans Pro Light"/>
                </a:rPr>
                <a:t>RDD</a:t>
              </a:r>
              <a:endParaRPr lang="en-US" dirty="0">
                <a:latin typeface="Source Sans Pro Light"/>
                <a:cs typeface="Source Sans Pro Light"/>
              </a:endParaRPr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2882900" y="1714500"/>
              <a:ext cx="2095500" cy="2578100"/>
              <a:chOff x="2882900" y="1714500"/>
              <a:chExt cx="2095500" cy="2578100"/>
            </a:xfrm>
          </p:grpSpPr>
          <p:cxnSp>
            <p:nvCxnSpPr>
              <p:cNvPr id="21" name="Straight Arrow Connector 20"/>
              <p:cNvCxnSpPr>
                <a:stCxn id="56" idx="6"/>
                <a:endCxn id="53" idx="1"/>
              </p:cNvCxnSpPr>
              <p:nvPr/>
            </p:nvCxnSpPr>
            <p:spPr>
              <a:xfrm flipV="1">
                <a:off x="2882900" y="2000250"/>
                <a:ext cx="1536700" cy="857250"/>
              </a:xfrm>
              <a:prstGeom prst="straightConnector1">
                <a:avLst/>
              </a:prstGeom>
              <a:ln w="38100" cmpd="sng">
                <a:solidFill>
                  <a:srgbClr val="7F7F7F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>
                <a:stCxn id="56" idx="6"/>
                <a:endCxn id="55" idx="1"/>
              </p:cNvCxnSpPr>
              <p:nvPr/>
            </p:nvCxnSpPr>
            <p:spPr>
              <a:xfrm>
                <a:off x="2882900" y="2857500"/>
                <a:ext cx="1562100" cy="1174750"/>
              </a:xfrm>
              <a:prstGeom prst="straightConnector1">
                <a:avLst/>
              </a:prstGeom>
              <a:ln w="38100" cmpd="sng">
                <a:solidFill>
                  <a:srgbClr val="7F7F7F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>
                <a:stCxn id="59" idx="6"/>
                <a:endCxn id="55" idx="1"/>
              </p:cNvCxnSpPr>
              <p:nvPr/>
            </p:nvCxnSpPr>
            <p:spPr>
              <a:xfrm>
                <a:off x="2882900" y="4025900"/>
                <a:ext cx="1562100" cy="6350"/>
              </a:xfrm>
              <a:prstGeom prst="straightConnector1">
                <a:avLst/>
              </a:prstGeom>
              <a:ln w="38100" cmpd="sng">
                <a:solidFill>
                  <a:srgbClr val="7F7F7F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Rounded Rectangle 48"/>
              <p:cNvSpPr/>
              <p:nvPr/>
            </p:nvSpPr>
            <p:spPr>
              <a:xfrm>
                <a:off x="4229100" y="1714500"/>
                <a:ext cx="749300" cy="2578100"/>
              </a:xfrm>
              <a:prstGeom prst="roundRect">
                <a:avLst/>
              </a:prstGeom>
              <a:noFill/>
              <a:ln>
                <a:solidFill>
                  <a:srgbClr val="7F7F7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4419600" y="1828800"/>
                <a:ext cx="381000" cy="3429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rgbClr val="7F7F7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ource Sans Pro Light"/>
                  <a:cs typeface="Source Sans Pro Light"/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4419600" y="2692400"/>
                <a:ext cx="381000" cy="3429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rgbClr val="7F7F7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ource Sans Pro Light"/>
                  <a:cs typeface="Source Sans Pro Light"/>
                </a:endParaRPr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4445000" y="3860800"/>
                <a:ext cx="381000" cy="3429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rgbClr val="7F7F7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ource Sans Pro Light"/>
                  <a:cs typeface="Source Sans Pro Light"/>
                </a:endParaRPr>
              </a:p>
            </p:txBody>
          </p:sp>
          <p:cxnSp>
            <p:nvCxnSpPr>
              <p:cNvPr id="67" name="Straight Arrow Connector 66"/>
              <p:cNvCxnSpPr>
                <a:stCxn id="4" idx="6"/>
                <a:endCxn id="54" idx="1"/>
              </p:cNvCxnSpPr>
              <p:nvPr/>
            </p:nvCxnSpPr>
            <p:spPr>
              <a:xfrm>
                <a:off x="2882900" y="2006600"/>
                <a:ext cx="1536700" cy="857250"/>
              </a:xfrm>
              <a:prstGeom prst="straightConnector1">
                <a:avLst/>
              </a:prstGeom>
              <a:ln w="38100" cmpd="sng">
                <a:solidFill>
                  <a:srgbClr val="7F7F7F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" name="Group 15"/>
          <p:cNvGrpSpPr/>
          <p:nvPr/>
        </p:nvGrpSpPr>
        <p:grpSpPr>
          <a:xfrm>
            <a:off x="889000" y="1282700"/>
            <a:ext cx="749300" cy="3009900"/>
            <a:chOff x="889000" y="1282700"/>
            <a:chExt cx="749300" cy="3009900"/>
          </a:xfrm>
        </p:grpSpPr>
        <p:sp>
          <p:nvSpPr>
            <p:cNvPr id="69" name="Rounded Rectangle 68"/>
            <p:cNvSpPr/>
            <p:nvPr/>
          </p:nvSpPr>
          <p:spPr>
            <a:xfrm>
              <a:off x="889000" y="1714500"/>
              <a:ext cx="749300" cy="2578100"/>
            </a:xfrm>
            <a:prstGeom prst="roundRect">
              <a:avLst/>
            </a:prstGeom>
            <a:noFill/>
            <a:ln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079500" y="1828800"/>
              <a:ext cx="381000" cy="3429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ource Sans Pro Light"/>
                <a:cs typeface="Source Sans Pro Light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079500" y="2692400"/>
              <a:ext cx="381000" cy="3429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ource Sans Pro Light"/>
                <a:cs typeface="Source Sans Pro Light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104900" y="3860800"/>
              <a:ext cx="381000" cy="3429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ource Sans Pro Light"/>
                <a:cs typeface="Source Sans Pro Light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006686" y="1282700"/>
              <a:ext cx="5950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Source Sans Pro Light"/>
                  <a:cs typeface="Source Sans Pro Light"/>
                </a:rPr>
                <a:t>RDD</a:t>
              </a:r>
              <a:endParaRPr lang="en-US" dirty="0">
                <a:latin typeface="Source Sans Pro Light"/>
                <a:cs typeface="Source Sans Pro Light"/>
              </a:endParaRPr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2904159" y="1270000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Source Sans Pro Light"/>
                <a:cs typeface="Source Sans Pro Light"/>
              </a:rPr>
              <a:t>Shuffle</a:t>
            </a:r>
            <a:endParaRPr lang="en-US" dirty="0">
              <a:latin typeface="Source Sans Pro Light"/>
              <a:cs typeface="Source Sans Pro Light"/>
            </a:endParaRPr>
          </a:p>
        </p:txBody>
      </p:sp>
      <p:cxnSp>
        <p:nvCxnSpPr>
          <p:cNvPr id="78" name="Straight Connector 77"/>
          <p:cNvCxnSpPr/>
          <p:nvPr/>
        </p:nvCxnSpPr>
        <p:spPr>
          <a:xfrm>
            <a:off x="3289300" y="1651000"/>
            <a:ext cx="12700" cy="2832100"/>
          </a:xfrm>
          <a:prstGeom prst="line">
            <a:avLst/>
          </a:prstGeom>
          <a:ln w="19050" cmpd="sng">
            <a:solidFill>
              <a:srgbClr val="7F7F7F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635000" y="1574800"/>
            <a:ext cx="12700" cy="2832100"/>
          </a:xfrm>
          <a:prstGeom prst="line">
            <a:avLst/>
          </a:prstGeom>
          <a:ln w="19050" cmpd="sng">
            <a:solidFill>
              <a:srgbClr val="7F7F7F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38388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Spark, a BSP System</a:t>
            </a:r>
            <a:endParaRPr lang="en-US" dirty="0"/>
          </a:p>
        </p:txBody>
      </p:sp>
      <p:grpSp>
        <p:nvGrpSpPr>
          <p:cNvPr id="37" name="Group 36"/>
          <p:cNvGrpSpPr/>
          <p:nvPr/>
        </p:nvGrpSpPr>
        <p:grpSpPr>
          <a:xfrm>
            <a:off x="660400" y="4406900"/>
            <a:ext cx="2641600" cy="533400"/>
            <a:chOff x="660400" y="4406900"/>
            <a:chExt cx="2641600" cy="533400"/>
          </a:xfrm>
        </p:grpSpPr>
        <p:sp>
          <p:nvSpPr>
            <p:cNvPr id="50" name="Right Brace 49"/>
            <p:cNvSpPr/>
            <p:nvPr/>
          </p:nvSpPr>
          <p:spPr>
            <a:xfrm rot="5400000">
              <a:off x="1873250" y="3194050"/>
              <a:ext cx="215900" cy="2641600"/>
            </a:xfrm>
            <a:prstGeom prst="rightBrace">
              <a:avLst/>
            </a:prstGeom>
            <a:ln w="12700">
              <a:solidFill>
                <a:srgbClr val="7F7F7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Source Sans Pro Light"/>
                <a:cs typeface="Source Sans Pro Light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168400" y="4570968"/>
              <a:ext cx="18810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ource Sans Pro Light"/>
                  <a:cs typeface="Source Sans Pro Light"/>
                </a:rPr>
                <a:t>s</a:t>
              </a:r>
              <a:r>
                <a:rPr lang="en-US" dirty="0" smtClean="0">
                  <a:latin typeface="Source Sans Pro Light"/>
                  <a:cs typeface="Source Sans Pro Light"/>
                </a:rPr>
                <a:t>tage (super-step)</a:t>
              </a:r>
              <a:endParaRPr lang="en-US" dirty="0">
                <a:latin typeface="Source Sans Pro Light"/>
                <a:cs typeface="Source Sans Pro Light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460500" y="1079500"/>
            <a:ext cx="1493077" cy="3200400"/>
            <a:chOff x="1460500" y="1079500"/>
            <a:chExt cx="1493077" cy="3200400"/>
          </a:xfrm>
        </p:grpSpPr>
        <p:sp>
          <p:nvSpPr>
            <p:cNvPr id="4" name="Oval 3"/>
            <p:cNvSpPr/>
            <p:nvPr/>
          </p:nvSpPr>
          <p:spPr>
            <a:xfrm>
              <a:off x="2082800" y="1752600"/>
              <a:ext cx="520700" cy="5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ource Sans Pro Light"/>
                <a:cs typeface="Source Sans Pro Ligh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625600" y="1079500"/>
              <a:ext cx="132797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Source Sans Pro Light"/>
                  <a:cs typeface="Source Sans Pro Light"/>
                </a:rPr>
                <a:t>t</a:t>
              </a:r>
              <a:r>
                <a:rPr lang="en-US" dirty="0" smtClean="0">
                  <a:latin typeface="Source Sans Pro Light"/>
                  <a:cs typeface="Source Sans Pro Light"/>
                </a:rPr>
                <a:t>asks </a:t>
              </a:r>
            </a:p>
            <a:p>
              <a:pPr algn="ctr"/>
              <a:r>
                <a:rPr lang="en-US" dirty="0" smtClean="0">
                  <a:latin typeface="Source Sans Pro Light"/>
                  <a:cs typeface="Source Sans Pro Light"/>
                </a:rPr>
                <a:t>(processors)</a:t>
              </a:r>
              <a:endParaRPr lang="en-US" dirty="0">
                <a:latin typeface="Source Sans Pro Light"/>
                <a:cs typeface="Source Sans Pro Ligh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 rot="16200000">
              <a:off x="1944538" y="3200400"/>
              <a:ext cx="566719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s-IS" sz="3200" dirty="0" smtClean="0">
                  <a:latin typeface="Source Sans Pro Light"/>
                  <a:cs typeface="Source Sans Pro Light"/>
                </a:rPr>
                <a:t>…</a:t>
              </a:r>
              <a:endParaRPr lang="en-US" sz="3200" dirty="0">
                <a:latin typeface="Source Sans Pro Light"/>
                <a:cs typeface="Source Sans Pro Light"/>
              </a:endParaRPr>
            </a:p>
          </p:txBody>
        </p:sp>
        <p:cxnSp>
          <p:nvCxnSpPr>
            <p:cNvPr id="41" name="Straight Arrow Connector 40"/>
            <p:cNvCxnSpPr>
              <a:stCxn id="44" idx="3"/>
              <a:endCxn id="4" idx="2"/>
            </p:cNvCxnSpPr>
            <p:nvPr/>
          </p:nvCxnSpPr>
          <p:spPr>
            <a:xfrm>
              <a:off x="1460500" y="2000250"/>
              <a:ext cx="622300" cy="6350"/>
            </a:xfrm>
            <a:prstGeom prst="straightConnector1">
              <a:avLst/>
            </a:prstGeom>
            <a:ln w="38100" cmpd="sng">
              <a:solidFill>
                <a:srgbClr val="7F7F7F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46" idx="3"/>
              <a:endCxn id="56" idx="2"/>
            </p:cNvCxnSpPr>
            <p:nvPr/>
          </p:nvCxnSpPr>
          <p:spPr>
            <a:xfrm flipV="1">
              <a:off x="1460500" y="2857500"/>
              <a:ext cx="622300" cy="6350"/>
            </a:xfrm>
            <a:prstGeom prst="straightConnector1">
              <a:avLst/>
            </a:prstGeom>
            <a:ln w="38100" cmpd="sng">
              <a:solidFill>
                <a:srgbClr val="7F7F7F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52" idx="3"/>
              <a:endCxn id="59" idx="2"/>
            </p:cNvCxnSpPr>
            <p:nvPr/>
          </p:nvCxnSpPr>
          <p:spPr>
            <a:xfrm flipV="1">
              <a:off x="1485900" y="4025900"/>
              <a:ext cx="596900" cy="6350"/>
            </a:xfrm>
            <a:prstGeom prst="straightConnector1">
              <a:avLst/>
            </a:prstGeom>
            <a:ln w="38100" cmpd="sng">
              <a:solidFill>
                <a:srgbClr val="7F7F7F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Oval 55"/>
            <p:cNvSpPr/>
            <p:nvPr/>
          </p:nvSpPr>
          <p:spPr>
            <a:xfrm>
              <a:off x="2082800" y="2603500"/>
              <a:ext cx="520700" cy="5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ource Sans Pro Light"/>
                <a:cs typeface="Source Sans Pro Light"/>
              </a:endParaRPr>
            </a:p>
          </p:txBody>
        </p:sp>
        <p:sp>
          <p:nvSpPr>
            <p:cNvPr id="59" name="Oval 58"/>
            <p:cNvSpPr/>
            <p:nvPr/>
          </p:nvSpPr>
          <p:spPr>
            <a:xfrm>
              <a:off x="2082800" y="3771900"/>
              <a:ext cx="520700" cy="5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ource Sans Pro Light"/>
                <a:cs typeface="Source Sans Pro Light"/>
              </a:endParaRP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3302000" y="4406900"/>
            <a:ext cx="2628900" cy="558800"/>
            <a:chOff x="4229100" y="4394200"/>
            <a:chExt cx="2628900" cy="558800"/>
          </a:xfrm>
        </p:grpSpPr>
        <p:sp>
          <p:nvSpPr>
            <p:cNvPr id="73" name="Right Brace 72"/>
            <p:cNvSpPr/>
            <p:nvPr/>
          </p:nvSpPr>
          <p:spPr>
            <a:xfrm rot="5400000">
              <a:off x="5429250" y="3194050"/>
              <a:ext cx="228600" cy="2628900"/>
            </a:xfrm>
            <a:prstGeom prst="rightBrace">
              <a:avLst/>
            </a:prstGeom>
            <a:ln w="12700">
              <a:solidFill>
                <a:srgbClr val="7F7F7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Source Sans Pro Light"/>
                <a:cs typeface="Source Sans Pro Light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597400" y="4583668"/>
              <a:ext cx="18810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ource Sans Pro Light"/>
                  <a:cs typeface="Source Sans Pro Light"/>
                </a:rPr>
                <a:t>s</a:t>
              </a:r>
              <a:r>
                <a:rPr lang="en-US" dirty="0" smtClean="0">
                  <a:latin typeface="Source Sans Pro Light"/>
                  <a:cs typeface="Source Sans Pro Light"/>
                </a:rPr>
                <a:t>tage (super-step)</a:t>
              </a:r>
              <a:endParaRPr lang="en-US" dirty="0">
                <a:latin typeface="Source Sans Pro Light"/>
                <a:cs typeface="Source Sans Pro Light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521200" y="1079500"/>
            <a:ext cx="1531177" cy="3200400"/>
            <a:chOff x="4521200" y="1079500"/>
            <a:chExt cx="1531177" cy="3200400"/>
          </a:xfrm>
        </p:grpSpPr>
        <p:sp>
          <p:nvSpPr>
            <p:cNvPr id="11" name="TextBox 10"/>
            <p:cNvSpPr txBox="1"/>
            <p:nvPr/>
          </p:nvSpPr>
          <p:spPr>
            <a:xfrm>
              <a:off x="4724400" y="1079500"/>
              <a:ext cx="132797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Source Sans Pro Light"/>
                  <a:cs typeface="Source Sans Pro Light"/>
                </a:rPr>
                <a:t>t</a:t>
              </a:r>
              <a:r>
                <a:rPr lang="en-US" dirty="0" smtClean="0">
                  <a:latin typeface="Source Sans Pro Light"/>
                  <a:cs typeface="Source Sans Pro Light"/>
                </a:rPr>
                <a:t>asks </a:t>
              </a:r>
            </a:p>
            <a:p>
              <a:pPr algn="ctr"/>
              <a:r>
                <a:rPr lang="en-US" dirty="0" smtClean="0">
                  <a:latin typeface="Source Sans Pro Light"/>
                  <a:cs typeface="Source Sans Pro Light"/>
                </a:rPr>
                <a:t>(processors)</a:t>
              </a:r>
              <a:endParaRPr lang="en-US" dirty="0">
                <a:latin typeface="Source Sans Pro Light"/>
                <a:cs typeface="Source Sans Pro Ligh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 rot="16200000">
              <a:off x="5005238" y="3175000"/>
              <a:ext cx="566719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s-IS" sz="3200" dirty="0" smtClean="0">
                  <a:latin typeface="Source Sans Pro Light"/>
                  <a:cs typeface="Source Sans Pro Light"/>
                </a:rPr>
                <a:t>…</a:t>
              </a:r>
              <a:endParaRPr lang="en-US" sz="3200" dirty="0">
                <a:latin typeface="Source Sans Pro Light"/>
                <a:cs typeface="Source Sans Pro Light"/>
              </a:endParaRPr>
            </a:p>
          </p:txBody>
        </p:sp>
        <p:sp>
          <p:nvSpPr>
            <p:cNvPr id="61" name="Oval 60"/>
            <p:cNvSpPr/>
            <p:nvPr/>
          </p:nvSpPr>
          <p:spPr>
            <a:xfrm>
              <a:off x="5156200" y="1752600"/>
              <a:ext cx="520700" cy="5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ource Sans Pro Light"/>
                <a:cs typeface="Source Sans Pro Light"/>
              </a:endParaRPr>
            </a:p>
          </p:txBody>
        </p:sp>
        <p:sp>
          <p:nvSpPr>
            <p:cNvPr id="62" name="Oval 61"/>
            <p:cNvSpPr/>
            <p:nvPr/>
          </p:nvSpPr>
          <p:spPr>
            <a:xfrm>
              <a:off x="5168900" y="2603500"/>
              <a:ext cx="520700" cy="5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ource Sans Pro Light"/>
                <a:cs typeface="Source Sans Pro Light"/>
              </a:endParaRPr>
            </a:p>
          </p:txBody>
        </p:sp>
        <p:sp>
          <p:nvSpPr>
            <p:cNvPr id="63" name="Oval 62"/>
            <p:cNvSpPr/>
            <p:nvPr/>
          </p:nvSpPr>
          <p:spPr>
            <a:xfrm>
              <a:off x="5156200" y="3771900"/>
              <a:ext cx="520700" cy="5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ource Sans Pro Light"/>
                <a:cs typeface="Source Sans Pro Light"/>
              </a:endParaRPr>
            </a:p>
          </p:txBody>
        </p:sp>
        <p:cxnSp>
          <p:nvCxnSpPr>
            <p:cNvPr id="45" name="Straight Arrow Connector 44"/>
            <p:cNvCxnSpPr>
              <a:stCxn id="53" idx="3"/>
            </p:cNvCxnSpPr>
            <p:nvPr/>
          </p:nvCxnSpPr>
          <p:spPr>
            <a:xfrm>
              <a:off x="4521200" y="2000250"/>
              <a:ext cx="622300" cy="6350"/>
            </a:xfrm>
            <a:prstGeom prst="straightConnector1">
              <a:avLst/>
            </a:prstGeom>
            <a:ln w="38100" cmpd="sng">
              <a:solidFill>
                <a:srgbClr val="7F7F7F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54" idx="3"/>
            </p:cNvCxnSpPr>
            <p:nvPr/>
          </p:nvCxnSpPr>
          <p:spPr>
            <a:xfrm flipV="1">
              <a:off x="4521200" y="2857500"/>
              <a:ext cx="622300" cy="6350"/>
            </a:xfrm>
            <a:prstGeom prst="straightConnector1">
              <a:avLst/>
            </a:prstGeom>
            <a:ln w="38100" cmpd="sng">
              <a:solidFill>
                <a:srgbClr val="7F7F7F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55" idx="3"/>
            </p:cNvCxnSpPr>
            <p:nvPr/>
          </p:nvCxnSpPr>
          <p:spPr>
            <a:xfrm flipV="1">
              <a:off x="4546600" y="4025900"/>
              <a:ext cx="596900" cy="6350"/>
            </a:xfrm>
            <a:prstGeom prst="straightConnector1">
              <a:avLst/>
            </a:prstGeom>
            <a:ln w="38100" cmpd="sng">
              <a:solidFill>
                <a:srgbClr val="7F7F7F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2603500" y="1282700"/>
            <a:ext cx="2095500" cy="3009900"/>
            <a:chOff x="2882900" y="1282700"/>
            <a:chExt cx="2095500" cy="3009900"/>
          </a:xfrm>
        </p:grpSpPr>
        <p:sp>
          <p:nvSpPr>
            <p:cNvPr id="57" name="TextBox 56"/>
            <p:cNvSpPr txBox="1"/>
            <p:nvPr/>
          </p:nvSpPr>
          <p:spPr>
            <a:xfrm>
              <a:off x="4346786" y="1282700"/>
              <a:ext cx="5950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Source Sans Pro Light"/>
                  <a:cs typeface="Source Sans Pro Light"/>
                </a:rPr>
                <a:t>RDD</a:t>
              </a:r>
              <a:endParaRPr lang="en-US" dirty="0">
                <a:latin typeface="Source Sans Pro Light"/>
                <a:cs typeface="Source Sans Pro Light"/>
              </a:endParaRPr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2882900" y="1714500"/>
              <a:ext cx="2095500" cy="2578100"/>
              <a:chOff x="2882900" y="1714500"/>
              <a:chExt cx="2095500" cy="2578100"/>
            </a:xfrm>
          </p:grpSpPr>
          <p:cxnSp>
            <p:nvCxnSpPr>
              <p:cNvPr id="21" name="Straight Arrow Connector 20"/>
              <p:cNvCxnSpPr>
                <a:stCxn id="56" idx="6"/>
                <a:endCxn id="53" idx="1"/>
              </p:cNvCxnSpPr>
              <p:nvPr/>
            </p:nvCxnSpPr>
            <p:spPr>
              <a:xfrm flipV="1">
                <a:off x="2882900" y="2000250"/>
                <a:ext cx="1536700" cy="857250"/>
              </a:xfrm>
              <a:prstGeom prst="straightConnector1">
                <a:avLst/>
              </a:prstGeom>
              <a:ln w="38100" cmpd="sng">
                <a:solidFill>
                  <a:srgbClr val="7F7F7F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>
                <a:stCxn id="56" idx="6"/>
                <a:endCxn id="55" idx="1"/>
              </p:cNvCxnSpPr>
              <p:nvPr/>
            </p:nvCxnSpPr>
            <p:spPr>
              <a:xfrm>
                <a:off x="2882900" y="2857500"/>
                <a:ext cx="1562100" cy="1174750"/>
              </a:xfrm>
              <a:prstGeom prst="straightConnector1">
                <a:avLst/>
              </a:prstGeom>
              <a:ln w="38100" cmpd="sng">
                <a:solidFill>
                  <a:srgbClr val="7F7F7F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>
                <a:stCxn id="59" idx="6"/>
                <a:endCxn id="55" idx="1"/>
              </p:cNvCxnSpPr>
              <p:nvPr/>
            </p:nvCxnSpPr>
            <p:spPr>
              <a:xfrm>
                <a:off x="2882900" y="4025900"/>
                <a:ext cx="1562100" cy="6350"/>
              </a:xfrm>
              <a:prstGeom prst="straightConnector1">
                <a:avLst/>
              </a:prstGeom>
              <a:ln w="38100" cmpd="sng">
                <a:solidFill>
                  <a:srgbClr val="7F7F7F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Rounded Rectangle 48"/>
              <p:cNvSpPr/>
              <p:nvPr/>
            </p:nvSpPr>
            <p:spPr>
              <a:xfrm>
                <a:off x="4229100" y="1714500"/>
                <a:ext cx="749300" cy="2578100"/>
              </a:xfrm>
              <a:prstGeom prst="roundRect">
                <a:avLst/>
              </a:prstGeom>
              <a:noFill/>
              <a:ln>
                <a:solidFill>
                  <a:srgbClr val="7F7F7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4419600" y="1828800"/>
                <a:ext cx="381000" cy="3429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rgbClr val="7F7F7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ource Sans Pro Light"/>
                  <a:cs typeface="Source Sans Pro Light"/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4419600" y="2692400"/>
                <a:ext cx="381000" cy="3429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rgbClr val="7F7F7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ource Sans Pro Light"/>
                  <a:cs typeface="Source Sans Pro Light"/>
                </a:endParaRPr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4445000" y="3860800"/>
                <a:ext cx="381000" cy="3429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rgbClr val="7F7F7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ource Sans Pro Light"/>
                  <a:cs typeface="Source Sans Pro Light"/>
                </a:endParaRPr>
              </a:p>
            </p:txBody>
          </p:sp>
          <p:cxnSp>
            <p:nvCxnSpPr>
              <p:cNvPr id="67" name="Straight Arrow Connector 66"/>
              <p:cNvCxnSpPr>
                <a:stCxn id="4" idx="6"/>
                <a:endCxn id="54" idx="1"/>
              </p:cNvCxnSpPr>
              <p:nvPr/>
            </p:nvCxnSpPr>
            <p:spPr>
              <a:xfrm>
                <a:off x="2882900" y="2006600"/>
                <a:ext cx="1536700" cy="857250"/>
              </a:xfrm>
              <a:prstGeom prst="straightConnector1">
                <a:avLst/>
              </a:prstGeom>
              <a:ln w="38100" cmpd="sng">
                <a:solidFill>
                  <a:srgbClr val="7F7F7F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" name="Group 15"/>
          <p:cNvGrpSpPr/>
          <p:nvPr/>
        </p:nvGrpSpPr>
        <p:grpSpPr>
          <a:xfrm>
            <a:off x="889000" y="1282700"/>
            <a:ext cx="749300" cy="3009900"/>
            <a:chOff x="889000" y="1282700"/>
            <a:chExt cx="749300" cy="3009900"/>
          </a:xfrm>
        </p:grpSpPr>
        <p:sp>
          <p:nvSpPr>
            <p:cNvPr id="69" name="Rounded Rectangle 68"/>
            <p:cNvSpPr/>
            <p:nvPr/>
          </p:nvSpPr>
          <p:spPr>
            <a:xfrm>
              <a:off x="889000" y="1714500"/>
              <a:ext cx="749300" cy="2578100"/>
            </a:xfrm>
            <a:prstGeom prst="roundRect">
              <a:avLst/>
            </a:prstGeom>
            <a:noFill/>
            <a:ln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079500" y="1828800"/>
              <a:ext cx="381000" cy="3429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ource Sans Pro Light"/>
                <a:cs typeface="Source Sans Pro Light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079500" y="2692400"/>
              <a:ext cx="381000" cy="3429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ource Sans Pro Light"/>
                <a:cs typeface="Source Sans Pro Light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104900" y="3860800"/>
              <a:ext cx="381000" cy="3429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ource Sans Pro Light"/>
                <a:cs typeface="Source Sans Pro Light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006686" y="1282700"/>
              <a:ext cx="5950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Source Sans Pro Light"/>
                  <a:cs typeface="Source Sans Pro Light"/>
                </a:rPr>
                <a:t>RDD</a:t>
              </a:r>
              <a:endParaRPr lang="en-US" dirty="0">
                <a:latin typeface="Source Sans Pro Light"/>
                <a:cs typeface="Source Sans Pro Light"/>
              </a:endParaRPr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2904159" y="1270000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Source Sans Pro Light"/>
                <a:cs typeface="Source Sans Pro Light"/>
              </a:rPr>
              <a:t>Shuffle</a:t>
            </a:r>
            <a:endParaRPr lang="en-US" dirty="0">
              <a:latin typeface="Source Sans Pro Light"/>
              <a:cs typeface="Source Sans Pro Light"/>
            </a:endParaRPr>
          </a:p>
        </p:txBody>
      </p:sp>
      <p:cxnSp>
        <p:nvCxnSpPr>
          <p:cNvPr id="78" name="Straight Connector 77"/>
          <p:cNvCxnSpPr/>
          <p:nvPr/>
        </p:nvCxnSpPr>
        <p:spPr>
          <a:xfrm>
            <a:off x="3289300" y="1651000"/>
            <a:ext cx="12700" cy="2832100"/>
          </a:xfrm>
          <a:prstGeom prst="line">
            <a:avLst/>
          </a:prstGeom>
          <a:ln w="19050" cmpd="sng">
            <a:solidFill>
              <a:srgbClr val="7F7F7F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635000" y="1574800"/>
            <a:ext cx="12700" cy="2832100"/>
          </a:xfrm>
          <a:prstGeom prst="line">
            <a:avLst/>
          </a:prstGeom>
          <a:ln w="19050" cmpd="sng">
            <a:solidFill>
              <a:srgbClr val="7F7F7F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Rounded Rectangular Callout 71"/>
          <p:cNvSpPr/>
          <p:nvPr/>
        </p:nvSpPr>
        <p:spPr>
          <a:xfrm>
            <a:off x="5219700" y="165100"/>
            <a:ext cx="3733800" cy="1282700"/>
          </a:xfrm>
          <a:prstGeom prst="wedgeRoundRectCallout">
            <a:avLst>
              <a:gd name="adj1" fmla="val -39836"/>
              <a:gd name="adj2" fmla="val 76536"/>
              <a:gd name="adj3" fmla="val 16667"/>
            </a:avLst>
          </a:prstGeom>
          <a:solidFill>
            <a:schemeClr val="bg1"/>
          </a:solidFill>
          <a:ln w="28575" cmpd="sng"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880" indent="-182880">
              <a:buFont typeface="Arial"/>
              <a:buChar char="•"/>
            </a:pPr>
            <a:r>
              <a:rPr lang="en-US" sz="2000" dirty="0">
                <a:solidFill>
                  <a:schemeClr val="accent2"/>
                </a:solidFill>
                <a:latin typeface="Source Sans Pro"/>
                <a:cs typeface="Source Sans Pro"/>
              </a:rPr>
              <a:t>a</a:t>
            </a:r>
            <a:r>
              <a:rPr lang="en-US" sz="2000" dirty="0" smtClean="0">
                <a:solidFill>
                  <a:schemeClr val="accent2"/>
                </a:solidFill>
                <a:latin typeface="Source Sans Pro"/>
                <a:cs typeface="Source Sans Pro"/>
              </a:rPr>
              <a:t>ll tasks in same stage implement same operations,</a:t>
            </a:r>
          </a:p>
          <a:p>
            <a:pPr marL="182880" indent="-182880">
              <a:buFont typeface="Arial"/>
              <a:buChar char="•"/>
            </a:pPr>
            <a:r>
              <a:rPr lang="en-US" sz="2000" dirty="0" smtClean="0">
                <a:solidFill>
                  <a:schemeClr val="accent2"/>
                </a:solidFill>
                <a:latin typeface="Source Sans Pro"/>
                <a:cs typeface="Source Sans Pro"/>
              </a:rPr>
              <a:t>single-threaded, </a:t>
            </a:r>
            <a:r>
              <a:rPr lang="en-US" sz="2000" b="1" dirty="0" smtClean="0">
                <a:solidFill>
                  <a:schemeClr val="accent2"/>
                </a:solidFill>
                <a:latin typeface="Source Sans Pro"/>
                <a:cs typeface="Source Sans Pro"/>
              </a:rPr>
              <a:t>deterministic </a:t>
            </a:r>
            <a:r>
              <a:rPr lang="en-US" sz="2000" dirty="0" smtClean="0">
                <a:solidFill>
                  <a:schemeClr val="accent2"/>
                </a:solidFill>
                <a:latin typeface="Source Sans Pro"/>
                <a:cs typeface="Source Sans Pro"/>
              </a:rPr>
              <a:t>execution</a:t>
            </a:r>
            <a:endParaRPr lang="en-US" sz="2000" dirty="0">
              <a:solidFill>
                <a:schemeClr val="accent2"/>
              </a:solidFill>
              <a:latin typeface="Source Sans Pro"/>
              <a:cs typeface="Source Sans Pro"/>
            </a:endParaRPr>
          </a:p>
        </p:txBody>
      </p:sp>
      <p:sp>
        <p:nvSpPr>
          <p:cNvPr id="79" name="Rounded Rectangular Callout 78"/>
          <p:cNvSpPr/>
          <p:nvPr/>
        </p:nvSpPr>
        <p:spPr>
          <a:xfrm>
            <a:off x="5168900" y="2933700"/>
            <a:ext cx="1943100" cy="622300"/>
          </a:xfrm>
          <a:prstGeom prst="wedgeRoundRectCallout">
            <a:avLst>
              <a:gd name="adj1" fmla="val -73573"/>
              <a:gd name="adj2" fmla="val -37411"/>
              <a:gd name="adj3" fmla="val 16667"/>
            </a:avLst>
          </a:prstGeom>
          <a:solidFill>
            <a:srgbClr val="FFFFFF"/>
          </a:solidFill>
          <a:ln w="2857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/>
                <a:cs typeface="Source Sans Pro"/>
              </a:rPr>
              <a:t>Immutable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/>
                <a:cs typeface="Source Sans Pro"/>
              </a:rPr>
              <a:t>dataset</a:t>
            </a:r>
          </a:p>
        </p:txBody>
      </p:sp>
      <p:sp>
        <p:nvSpPr>
          <p:cNvPr id="80" name="Rounded Rectangular Callout 79"/>
          <p:cNvSpPr/>
          <p:nvPr/>
        </p:nvSpPr>
        <p:spPr>
          <a:xfrm>
            <a:off x="4114800" y="3733800"/>
            <a:ext cx="2527300" cy="736600"/>
          </a:xfrm>
          <a:prstGeom prst="wedgeRoundRectCallout">
            <a:avLst>
              <a:gd name="adj1" fmla="val -81475"/>
              <a:gd name="adj2" fmla="val -51700"/>
              <a:gd name="adj3" fmla="val 16667"/>
            </a:avLst>
          </a:prstGeom>
          <a:solidFill>
            <a:srgbClr val="FFFFFF"/>
          </a:solidFill>
          <a:ln w="2857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/>
                <a:cs typeface="Source Sans Pro"/>
              </a:rPr>
              <a:t>Barrier </a:t>
            </a: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/>
                <a:cs typeface="Source Sans Pro"/>
              </a:rPr>
              <a:t>implicit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/>
                <a:cs typeface="Source Sans Pro"/>
              </a:rPr>
              <a:t> by data dependency</a:t>
            </a:r>
          </a:p>
        </p:txBody>
      </p:sp>
    </p:spTree>
    <p:extLst>
      <p:ext uri="{BB962C8B-B14F-4D97-AF65-F5344CB8AC3E}">
        <p14:creationId xmlns:p14="http://schemas.microsoft.com/office/powerpoint/2010/main" val="21149404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79" grpId="0" animBg="1"/>
      <p:bldP spid="8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Scheduling for Heterogeneous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Spark: assumes tasks are single-threaded </a:t>
            </a:r>
          </a:p>
          <a:p>
            <a:pPr lvl="1"/>
            <a:r>
              <a:rPr lang="en-US" dirty="0" smtClean="0"/>
              <a:t>One task per slot</a:t>
            </a:r>
          </a:p>
          <a:p>
            <a:pPr lvl="1"/>
            <a:r>
              <a:rPr lang="en-US" dirty="0" smtClean="0"/>
              <a:t>Typically, one slot per core</a:t>
            </a:r>
          </a:p>
          <a:p>
            <a:endParaRPr lang="en-US" dirty="0"/>
          </a:p>
          <a:p>
            <a:r>
              <a:rPr lang="en-US" dirty="0" smtClean="0"/>
              <a:t>Challenge: a task my call a library that</a:t>
            </a:r>
          </a:p>
          <a:p>
            <a:pPr lvl="1"/>
            <a:r>
              <a:rPr lang="en-US" dirty="0" smtClean="0"/>
              <a:t>Is multithreaded</a:t>
            </a:r>
          </a:p>
          <a:p>
            <a:pPr lvl="1"/>
            <a:r>
              <a:rPr lang="en-US" dirty="0" smtClean="0"/>
              <a:t>Runs on other computation resources, GPUs</a:t>
            </a:r>
          </a:p>
          <a:p>
            <a:pPr lvl="1"/>
            <a:endParaRPr lang="en-US" dirty="0"/>
          </a:p>
          <a:p>
            <a:r>
              <a:rPr lang="en-US" dirty="0" smtClean="0"/>
              <a:t>Generalize Spark’s scheduling model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5714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Software Modularity</a:t>
            </a:r>
          </a:p>
        </p:txBody>
      </p:sp>
      <p:sp>
        <p:nvSpPr>
          <p:cNvPr id="409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/>
              <a:t>Break system into modules:</a:t>
            </a:r>
          </a:p>
          <a:p>
            <a:pPr lvl="2">
              <a:buFontTx/>
              <a:buNone/>
            </a:pPr>
            <a:endParaRPr lang="en-US" dirty="0"/>
          </a:p>
          <a:p>
            <a:r>
              <a:rPr lang="en-US" dirty="0"/>
              <a:t>Well-defined interfaces gives flexibility</a:t>
            </a:r>
          </a:p>
          <a:p>
            <a:pPr lvl="1"/>
            <a:r>
              <a:rPr lang="en-US" dirty="0"/>
              <a:t>Change implementation of modules</a:t>
            </a:r>
          </a:p>
          <a:p>
            <a:pPr lvl="1"/>
            <a:r>
              <a:rPr lang="en-US" dirty="0"/>
              <a:t>Extend functionality of system by adding new modules</a:t>
            </a:r>
          </a:p>
          <a:p>
            <a:pPr lvl="3"/>
            <a:endParaRPr lang="en-US" dirty="0"/>
          </a:p>
          <a:p>
            <a:r>
              <a:rPr lang="en-US" dirty="0"/>
              <a:t>Interfaces hide information</a:t>
            </a:r>
          </a:p>
          <a:p>
            <a:pPr lvl="1"/>
            <a:r>
              <a:rPr lang="en-US" dirty="0"/>
              <a:t>Allows for flexibility</a:t>
            </a:r>
          </a:p>
          <a:p>
            <a:pPr lvl="1"/>
            <a:r>
              <a:rPr lang="en-US" dirty="0"/>
              <a:t>But can hurt performance</a:t>
            </a:r>
          </a:p>
        </p:txBody>
      </p:sp>
    </p:spTree>
    <p:extLst>
      <p:ext uri="{BB962C8B-B14F-4D97-AF65-F5344CB8AC3E}">
        <p14:creationId xmlns:p14="http://schemas.microsoft.com/office/powerpoint/2010/main" val="364035034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BSP 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863" y="1312863"/>
            <a:ext cx="5926137" cy="3394075"/>
          </a:xfrm>
        </p:spPr>
        <p:txBody>
          <a:bodyPr/>
          <a:lstStyle/>
          <a:p>
            <a:r>
              <a:rPr lang="en-US" dirty="0" smtClean="0"/>
              <a:t>BSP, great for data parallel jobs</a:t>
            </a:r>
          </a:p>
          <a:p>
            <a:endParaRPr lang="en-US" dirty="0"/>
          </a:p>
          <a:p>
            <a:r>
              <a:rPr lang="en-US" dirty="0" smtClean="0"/>
              <a:t>Not best fit for more complex computations</a:t>
            </a:r>
          </a:p>
          <a:p>
            <a:pPr lvl="1"/>
            <a:r>
              <a:rPr lang="en-US" dirty="0" smtClean="0"/>
              <a:t>Linear algebra algorithms (multiple inner loops)</a:t>
            </a:r>
          </a:p>
          <a:p>
            <a:pPr lvl="1"/>
            <a:r>
              <a:rPr lang="en-US" dirty="0" smtClean="0"/>
              <a:t>Some ML algorithms</a:t>
            </a:r>
            <a:endParaRPr lang="en-US" dirty="0"/>
          </a:p>
        </p:txBody>
      </p:sp>
      <p:pic>
        <p:nvPicPr>
          <p:cNvPr id="4" name="Shape 106" descr="alphago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057900" y="1333499"/>
            <a:ext cx="2832100" cy="26443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081138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Example: </a:t>
            </a:r>
            <a:r>
              <a:rPr lang="en-US" dirty="0" smtClean="0"/>
              <a:t>R</a:t>
            </a:r>
            <a:r>
              <a:rPr lang="en" dirty="0" smtClean="0"/>
              <a:t>ecurrent </a:t>
            </a:r>
            <a:r>
              <a:rPr lang="en-US" dirty="0" smtClean="0"/>
              <a:t>N</a:t>
            </a:r>
            <a:r>
              <a:rPr lang="en" dirty="0" smtClean="0"/>
              <a:t>eural </a:t>
            </a:r>
            <a:r>
              <a:rPr lang="en-US" dirty="0" smtClean="0"/>
              <a:t>N</a:t>
            </a:r>
            <a:r>
              <a:rPr lang="en" dirty="0" smtClean="0"/>
              <a:t>etworks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35075" y="2962275"/>
            <a:ext cx="419100" cy="381000"/>
          </a:xfrm>
          <a:prstGeom prst="rect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238250" y="3556000"/>
            <a:ext cx="419100" cy="419100"/>
          </a:xfrm>
          <a:prstGeom prst="ellipse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iamond 7"/>
          <p:cNvSpPr/>
          <p:nvPr/>
        </p:nvSpPr>
        <p:spPr>
          <a:xfrm>
            <a:off x="1231900" y="2289175"/>
            <a:ext cx="444500" cy="457200"/>
          </a:xfrm>
          <a:prstGeom prst="diamond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927100" y="375920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920750" y="315595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923925" y="252095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946275" y="2962275"/>
            <a:ext cx="419100" cy="381000"/>
          </a:xfrm>
          <a:prstGeom prst="rect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1949450" y="3556000"/>
            <a:ext cx="419100" cy="419100"/>
          </a:xfrm>
          <a:prstGeom prst="ellipse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Diamond 42"/>
          <p:cNvSpPr/>
          <p:nvPr/>
        </p:nvSpPr>
        <p:spPr>
          <a:xfrm>
            <a:off x="1943100" y="2289175"/>
            <a:ext cx="444500" cy="457200"/>
          </a:xfrm>
          <a:prstGeom prst="diamond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1663700" y="375920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1657350" y="315595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660525" y="252095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2644775" y="2962275"/>
            <a:ext cx="419100" cy="381000"/>
          </a:xfrm>
          <a:prstGeom prst="rect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2647950" y="3556000"/>
            <a:ext cx="419100" cy="419100"/>
          </a:xfrm>
          <a:prstGeom prst="ellipse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Diamond 52"/>
          <p:cNvSpPr/>
          <p:nvPr/>
        </p:nvSpPr>
        <p:spPr>
          <a:xfrm>
            <a:off x="2644775" y="2289175"/>
            <a:ext cx="444500" cy="457200"/>
          </a:xfrm>
          <a:prstGeom prst="diamond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2362200" y="375920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2355850" y="315595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2384425" y="252095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3355975" y="2962275"/>
            <a:ext cx="419100" cy="381000"/>
          </a:xfrm>
          <a:prstGeom prst="rect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3359150" y="3556000"/>
            <a:ext cx="419100" cy="419100"/>
          </a:xfrm>
          <a:prstGeom prst="ellipse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Diamond 62"/>
          <p:cNvSpPr/>
          <p:nvPr/>
        </p:nvSpPr>
        <p:spPr>
          <a:xfrm>
            <a:off x="3340100" y="2289175"/>
            <a:ext cx="444500" cy="457200"/>
          </a:xfrm>
          <a:prstGeom prst="diamond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Arrow Connector 64"/>
          <p:cNvCxnSpPr>
            <a:stCxn id="52" idx="6"/>
            <a:endCxn id="62" idx="2"/>
          </p:cNvCxnSpPr>
          <p:nvPr/>
        </p:nvCxnSpPr>
        <p:spPr>
          <a:xfrm>
            <a:off x="3067050" y="3765550"/>
            <a:ext cx="2921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51" idx="3"/>
            <a:endCxn id="61" idx="1"/>
          </p:cNvCxnSpPr>
          <p:nvPr/>
        </p:nvCxnSpPr>
        <p:spPr>
          <a:xfrm>
            <a:off x="3063875" y="3152775"/>
            <a:ext cx="2921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53" idx="3"/>
            <a:endCxn id="63" idx="1"/>
          </p:cNvCxnSpPr>
          <p:nvPr/>
        </p:nvCxnSpPr>
        <p:spPr>
          <a:xfrm>
            <a:off x="3089275" y="2517775"/>
            <a:ext cx="250825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4054475" y="2962275"/>
            <a:ext cx="419100" cy="381000"/>
          </a:xfrm>
          <a:prstGeom prst="rect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4057650" y="3556000"/>
            <a:ext cx="419100" cy="419100"/>
          </a:xfrm>
          <a:prstGeom prst="ellipse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Diamond 72"/>
          <p:cNvSpPr/>
          <p:nvPr/>
        </p:nvSpPr>
        <p:spPr>
          <a:xfrm>
            <a:off x="4038600" y="2289175"/>
            <a:ext cx="444500" cy="457200"/>
          </a:xfrm>
          <a:prstGeom prst="diamond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/>
          <p:cNvCxnSpPr>
            <a:stCxn id="62" idx="6"/>
            <a:endCxn id="72" idx="2"/>
          </p:cNvCxnSpPr>
          <p:nvPr/>
        </p:nvCxnSpPr>
        <p:spPr>
          <a:xfrm>
            <a:off x="3778250" y="3765550"/>
            <a:ext cx="2794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61" idx="3"/>
            <a:endCxn id="71" idx="1"/>
          </p:cNvCxnSpPr>
          <p:nvPr/>
        </p:nvCxnSpPr>
        <p:spPr>
          <a:xfrm>
            <a:off x="3775075" y="3152775"/>
            <a:ext cx="2794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63" idx="3"/>
            <a:endCxn id="73" idx="1"/>
          </p:cNvCxnSpPr>
          <p:nvPr/>
        </p:nvCxnSpPr>
        <p:spPr>
          <a:xfrm>
            <a:off x="3784600" y="2517775"/>
            <a:ext cx="2540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Shape 488"/>
          <p:cNvSpPr txBox="1"/>
          <p:nvPr/>
        </p:nvSpPr>
        <p:spPr>
          <a:xfrm>
            <a:off x="1176180" y="40447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x</a:t>
            </a:r>
            <a:r>
              <a:rPr lang="en-US" dirty="0" smtClean="0"/>
              <a:t>[0]</a:t>
            </a:r>
            <a:endParaRPr lang="en" baseline="-25000" dirty="0"/>
          </a:p>
        </p:txBody>
      </p:sp>
      <p:sp>
        <p:nvSpPr>
          <p:cNvPr id="93" name="Shape 495"/>
          <p:cNvSpPr txBox="1"/>
          <p:nvPr/>
        </p:nvSpPr>
        <p:spPr>
          <a:xfrm>
            <a:off x="604680" y="2228679"/>
            <a:ext cx="42780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</a:t>
            </a:r>
            <a:r>
              <a:rPr lang="en" baseline="-25000"/>
              <a:t>3</a:t>
            </a:r>
          </a:p>
        </p:txBody>
      </p:sp>
      <p:sp>
        <p:nvSpPr>
          <p:cNvPr id="94" name="Shape 496"/>
          <p:cNvSpPr txBox="1"/>
          <p:nvPr/>
        </p:nvSpPr>
        <p:spPr>
          <a:xfrm>
            <a:off x="604680" y="2901779"/>
            <a:ext cx="42780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</a:t>
            </a:r>
            <a:r>
              <a:rPr lang="en" baseline="-25000"/>
              <a:t>2</a:t>
            </a:r>
          </a:p>
        </p:txBody>
      </p:sp>
      <p:sp>
        <p:nvSpPr>
          <p:cNvPr id="95" name="Shape 497"/>
          <p:cNvSpPr txBox="1"/>
          <p:nvPr/>
        </p:nvSpPr>
        <p:spPr>
          <a:xfrm>
            <a:off x="604680" y="3498679"/>
            <a:ext cx="42780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</a:t>
            </a:r>
            <a:r>
              <a:rPr lang="en" baseline="-25000"/>
              <a:t>1</a:t>
            </a:r>
          </a:p>
        </p:txBody>
      </p:sp>
      <p:sp>
        <p:nvSpPr>
          <p:cNvPr id="96" name="Shape 505"/>
          <p:cNvSpPr txBox="1"/>
          <p:nvPr/>
        </p:nvSpPr>
        <p:spPr>
          <a:xfrm>
            <a:off x="5834550" y="1414924"/>
            <a:ext cx="3182400" cy="31824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Font typeface="Consolas"/>
              <a:buChar char="●"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dirty="0" smtClean="0">
                <a:latin typeface="Consolas"/>
                <a:ea typeface="Consolas"/>
                <a:cs typeface="Consolas"/>
                <a:sym typeface="Consolas"/>
              </a:rPr>
              <a:t>[t]</a:t>
            </a:r>
            <a:r>
              <a:rPr lang="en-US" dirty="0" smtClean="0">
                <a:latin typeface="Helvetica Neue Light"/>
                <a:ea typeface="Consolas"/>
                <a:cs typeface="Helvetica Neue Light"/>
                <a:sym typeface="Consolas"/>
              </a:rPr>
              <a:t>:</a:t>
            </a:r>
            <a:r>
              <a:rPr lang="en" dirty="0" smtClean="0">
                <a:latin typeface="Helvetica Neue Light"/>
                <a:ea typeface="Consolas"/>
                <a:cs typeface="Helvetica Neue Light"/>
                <a:sym typeface="Consolas"/>
              </a:rPr>
              <a:t> </a:t>
            </a:r>
            <a:r>
              <a:rPr lang="en" dirty="0">
                <a:latin typeface="Helvetica Neue Light"/>
                <a:ea typeface="Consolas"/>
                <a:cs typeface="Helvetica Neue Light"/>
                <a:sym typeface="Consolas"/>
              </a:rPr>
              <a:t>input vector at time 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dirty="0">
                <a:latin typeface="Helvetica Neue Light"/>
                <a:ea typeface="Consolas"/>
                <a:cs typeface="Helvetica Neue Light"/>
                <a:sym typeface="Consolas"/>
              </a:rPr>
              <a:t> (e.g., a frame in a video)</a:t>
            </a:r>
          </a:p>
          <a:p>
            <a:pPr lvl="0" rtl="0">
              <a:spcBef>
                <a:spcPts val="0"/>
              </a:spcBef>
              <a:buNone/>
            </a:pPr>
            <a:endParaRPr dirty="0">
              <a:latin typeface="Helvetica Neue Light"/>
              <a:ea typeface="Consolas"/>
              <a:cs typeface="Helvetica Neue Light"/>
              <a:sym typeface="Consolas"/>
            </a:endParaRPr>
          </a:p>
          <a:p>
            <a:pPr marL="457200" lvl="0" indent="-228600" rtl="0">
              <a:spcBef>
                <a:spcPts val="0"/>
              </a:spcBef>
              <a:buFont typeface="Consolas"/>
              <a:buChar char="●"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n-US" dirty="0" smtClean="0">
                <a:latin typeface="Consolas"/>
                <a:ea typeface="Consolas"/>
                <a:cs typeface="Consolas"/>
                <a:sym typeface="Consolas"/>
              </a:rPr>
              <a:t>[t]</a:t>
            </a:r>
            <a:r>
              <a:rPr lang="en-US" dirty="0" smtClean="0">
                <a:latin typeface="Helvetica Neue Light"/>
                <a:ea typeface="Consolas"/>
                <a:cs typeface="Helvetica Neue Light"/>
                <a:sym typeface="Consolas"/>
              </a:rPr>
              <a:t>:</a:t>
            </a:r>
            <a:r>
              <a:rPr lang="en" dirty="0" smtClean="0">
                <a:latin typeface="Helvetica Neue Light"/>
                <a:ea typeface="Consolas"/>
                <a:cs typeface="Helvetica Neue Light"/>
                <a:sym typeface="Consolas"/>
              </a:rPr>
              <a:t> </a:t>
            </a:r>
            <a:r>
              <a:rPr lang="en" dirty="0">
                <a:latin typeface="Helvetica Neue Light"/>
                <a:ea typeface="Consolas"/>
                <a:cs typeface="Helvetica Neue Light"/>
                <a:sym typeface="Consolas"/>
              </a:rPr>
              <a:t>output at time 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dirty="0">
                <a:latin typeface="Helvetica Neue Light"/>
                <a:ea typeface="Consolas"/>
                <a:cs typeface="Helvetica Neue Light"/>
                <a:sym typeface="Consolas"/>
              </a:rPr>
              <a:t> (e.g., a prediction about the activity in the video)</a:t>
            </a:r>
          </a:p>
          <a:p>
            <a:pPr lvl="0" rtl="0">
              <a:spcBef>
                <a:spcPts val="0"/>
              </a:spcBef>
              <a:buNone/>
            </a:pPr>
            <a:endParaRPr dirty="0">
              <a:latin typeface="Helvetica Neue Light"/>
              <a:ea typeface="Consolas"/>
              <a:cs typeface="Helvetica Neue Light"/>
              <a:sym typeface="Consolas"/>
            </a:endParaRPr>
          </a:p>
          <a:p>
            <a:pPr marL="457200" lvl="0" indent="-228600" rtl="0">
              <a:spcBef>
                <a:spcPts val="0"/>
              </a:spcBef>
              <a:buFont typeface="Consolas"/>
              <a:buChar char="●"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h</a:t>
            </a:r>
            <a:r>
              <a:rPr lang="en" baseline="-25000" dirty="0" smtClean="0">
                <a:latin typeface="Consolas"/>
                <a:ea typeface="Consolas"/>
                <a:cs typeface="Consolas"/>
                <a:sym typeface="Consolas"/>
              </a:rPr>
              <a:t>l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dirty="0" smtClean="0">
                <a:latin typeface="Helvetica Neue Light"/>
                <a:ea typeface="Consolas"/>
                <a:cs typeface="Helvetica Neue Light"/>
                <a:sym typeface="Consolas"/>
              </a:rPr>
              <a:t> </a:t>
            </a:r>
            <a:r>
              <a:rPr lang="en" dirty="0">
                <a:latin typeface="Helvetica Neue Light"/>
                <a:ea typeface="Consolas"/>
                <a:cs typeface="Helvetica Neue Light"/>
                <a:sym typeface="Consolas"/>
              </a:rPr>
              <a:t>initial hidden state for layer 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l</a:t>
            </a:r>
          </a:p>
        </p:txBody>
      </p:sp>
      <p:sp>
        <p:nvSpPr>
          <p:cNvPr id="112" name="Shape 488"/>
          <p:cNvSpPr txBox="1"/>
          <p:nvPr/>
        </p:nvSpPr>
        <p:spPr>
          <a:xfrm>
            <a:off x="1861980" y="40574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x</a:t>
            </a:r>
            <a:r>
              <a:rPr lang="en-US" dirty="0" smtClean="0"/>
              <a:t>[1]</a:t>
            </a:r>
            <a:endParaRPr lang="en" baseline="-25000" dirty="0"/>
          </a:p>
        </p:txBody>
      </p:sp>
      <p:sp>
        <p:nvSpPr>
          <p:cNvPr id="113" name="Shape 488"/>
          <p:cNvSpPr txBox="1"/>
          <p:nvPr/>
        </p:nvSpPr>
        <p:spPr>
          <a:xfrm>
            <a:off x="2585880" y="40574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x</a:t>
            </a:r>
            <a:r>
              <a:rPr lang="en-US" dirty="0" smtClean="0"/>
              <a:t>[2]</a:t>
            </a:r>
            <a:endParaRPr lang="en" baseline="-25000" dirty="0"/>
          </a:p>
        </p:txBody>
      </p:sp>
      <p:sp>
        <p:nvSpPr>
          <p:cNvPr id="114" name="Shape 488"/>
          <p:cNvSpPr txBox="1"/>
          <p:nvPr/>
        </p:nvSpPr>
        <p:spPr>
          <a:xfrm>
            <a:off x="3271680" y="40701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x</a:t>
            </a:r>
            <a:r>
              <a:rPr lang="en-US" dirty="0" smtClean="0"/>
              <a:t>[3]</a:t>
            </a:r>
            <a:endParaRPr lang="en" baseline="-25000" dirty="0"/>
          </a:p>
        </p:txBody>
      </p:sp>
      <p:sp>
        <p:nvSpPr>
          <p:cNvPr id="115" name="Shape 488"/>
          <p:cNvSpPr txBox="1"/>
          <p:nvPr/>
        </p:nvSpPr>
        <p:spPr>
          <a:xfrm>
            <a:off x="3982880" y="40701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x</a:t>
            </a:r>
            <a:r>
              <a:rPr lang="en-US" dirty="0" smtClean="0"/>
              <a:t>[4]</a:t>
            </a:r>
            <a:endParaRPr lang="en" baseline="-25000" dirty="0"/>
          </a:p>
        </p:txBody>
      </p:sp>
      <p:sp>
        <p:nvSpPr>
          <p:cNvPr id="116" name="Hexagon 115"/>
          <p:cNvSpPr/>
          <p:nvPr/>
        </p:nvSpPr>
        <p:spPr>
          <a:xfrm>
            <a:off x="1244600" y="1701800"/>
            <a:ext cx="419100" cy="381000"/>
          </a:xfrm>
          <a:prstGeom prst="hexagon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Hexagon 116"/>
          <p:cNvSpPr/>
          <p:nvPr/>
        </p:nvSpPr>
        <p:spPr>
          <a:xfrm>
            <a:off x="1943100" y="1698625"/>
            <a:ext cx="419100" cy="381000"/>
          </a:xfrm>
          <a:prstGeom prst="hexagon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Hexagon 117"/>
          <p:cNvSpPr/>
          <p:nvPr/>
        </p:nvSpPr>
        <p:spPr>
          <a:xfrm>
            <a:off x="2647950" y="1695450"/>
            <a:ext cx="419100" cy="381000"/>
          </a:xfrm>
          <a:prstGeom prst="hexagon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Hexagon 118"/>
          <p:cNvSpPr/>
          <p:nvPr/>
        </p:nvSpPr>
        <p:spPr>
          <a:xfrm>
            <a:off x="3346450" y="1695450"/>
            <a:ext cx="419100" cy="381000"/>
          </a:xfrm>
          <a:prstGeom prst="hexagon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Hexagon 119"/>
          <p:cNvSpPr/>
          <p:nvPr/>
        </p:nvSpPr>
        <p:spPr>
          <a:xfrm>
            <a:off x="4057650" y="1701800"/>
            <a:ext cx="419100" cy="381000"/>
          </a:xfrm>
          <a:prstGeom prst="hexagon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6" name="Straight Arrow Connector 135"/>
          <p:cNvCxnSpPr/>
          <p:nvPr/>
        </p:nvCxnSpPr>
        <p:spPr>
          <a:xfrm flipH="1" flipV="1">
            <a:off x="4260850" y="334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 flipH="1" flipV="1">
            <a:off x="3562350" y="334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 flipH="1" flipV="1">
            <a:off x="2854325" y="334010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 flipH="1" flipV="1">
            <a:off x="2152650" y="334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 flipH="1" flipV="1">
            <a:off x="1454150" y="334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/>
          <p:nvPr/>
        </p:nvCxnSpPr>
        <p:spPr>
          <a:xfrm flipH="1" flipV="1">
            <a:off x="4260850" y="274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/>
          <p:nvPr/>
        </p:nvCxnSpPr>
        <p:spPr>
          <a:xfrm flipH="1" flipV="1">
            <a:off x="3562350" y="274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/>
          <p:nvPr/>
        </p:nvCxnSpPr>
        <p:spPr>
          <a:xfrm flipH="1" flipV="1">
            <a:off x="2854325" y="274320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/>
          <p:nvPr/>
        </p:nvCxnSpPr>
        <p:spPr>
          <a:xfrm flipH="1" flipV="1">
            <a:off x="2152650" y="274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/>
          <p:nvPr/>
        </p:nvCxnSpPr>
        <p:spPr>
          <a:xfrm flipH="1" flipV="1">
            <a:off x="1454150" y="274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 flipH="1" flipV="1">
            <a:off x="4260850" y="207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 flipH="1" flipV="1">
            <a:off x="3552825" y="207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/>
          <p:nvPr/>
        </p:nvCxnSpPr>
        <p:spPr>
          <a:xfrm flipH="1" flipV="1">
            <a:off x="2854325" y="207010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/>
          <p:nvPr/>
        </p:nvCxnSpPr>
        <p:spPr>
          <a:xfrm flipH="1" flipV="1">
            <a:off x="2152650" y="207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/>
          <p:nvPr/>
        </p:nvCxnSpPr>
        <p:spPr>
          <a:xfrm flipH="1" flipV="1">
            <a:off x="1454150" y="207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/>
          <p:nvPr/>
        </p:nvCxnSpPr>
        <p:spPr>
          <a:xfrm flipH="1" flipV="1">
            <a:off x="4260850" y="147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/>
          <p:nvPr/>
        </p:nvCxnSpPr>
        <p:spPr>
          <a:xfrm flipH="1" flipV="1">
            <a:off x="3552825" y="147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 flipH="1" flipV="1">
            <a:off x="2854325" y="147320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/>
          <p:nvPr/>
        </p:nvCxnSpPr>
        <p:spPr>
          <a:xfrm flipH="1" flipV="1">
            <a:off x="2152650" y="147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/>
          <p:nvPr/>
        </p:nvCxnSpPr>
        <p:spPr>
          <a:xfrm flipH="1" flipV="1">
            <a:off x="1454150" y="147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/>
          <p:nvPr/>
        </p:nvCxnSpPr>
        <p:spPr>
          <a:xfrm flipH="1" flipV="1">
            <a:off x="4260850" y="39648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/>
          <p:nvPr/>
        </p:nvCxnSpPr>
        <p:spPr>
          <a:xfrm flipH="1" flipV="1">
            <a:off x="3552825" y="39648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/>
          <p:nvPr/>
        </p:nvCxnSpPr>
        <p:spPr>
          <a:xfrm flipH="1" flipV="1">
            <a:off x="2854325" y="396240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/>
          <p:nvPr/>
        </p:nvCxnSpPr>
        <p:spPr>
          <a:xfrm flipH="1" flipV="1">
            <a:off x="2152650" y="39648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/>
          <p:nvPr/>
        </p:nvCxnSpPr>
        <p:spPr>
          <a:xfrm flipH="1" flipV="1">
            <a:off x="1454150" y="39648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8" name="Shape 488"/>
          <p:cNvSpPr txBox="1"/>
          <p:nvPr/>
        </p:nvSpPr>
        <p:spPr>
          <a:xfrm>
            <a:off x="1188880" y="10602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y[0]</a:t>
            </a:r>
            <a:endParaRPr lang="en" baseline="-25000" dirty="0"/>
          </a:p>
        </p:txBody>
      </p:sp>
      <p:sp>
        <p:nvSpPr>
          <p:cNvPr id="179" name="Shape 488"/>
          <p:cNvSpPr txBox="1"/>
          <p:nvPr/>
        </p:nvSpPr>
        <p:spPr>
          <a:xfrm>
            <a:off x="1874680" y="10729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y[1]</a:t>
            </a:r>
            <a:endParaRPr lang="en" baseline="-25000" dirty="0"/>
          </a:p>
        </p:txBody>
      </p:sp>
      <p:sp>
        <p:nvSpPr>
          <p:cNvPr id="180" name="Shape 488"/>
          <p:cNvSpPr txBox="1"/>
          <p:nvPr/>
        </p:nvSpPr>
        <p:spPr>
          <a:xfrm>
            <a:off x="2598580" y="10729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y[2]</a:t>
            </a:r>
            <a:endParaRPr lang="en" baseline="-25000" dirty="0"/>
          </a:p>
        </p:txBody>
      </p:sp>
      <p:sp>
        <p:nvSpPr>
          <p:cNvPr id="181" name="Shape 488"/>
          <p:cNvSpPr txBox="1"/>
          <p:nvPr/>
        </p:nvSpPr>
        <p:spPr>
          <a:xfrm>
            <a:off x="3284380" y="10856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y[3]</a:t>
            </a:r>
            <a:endParaRPr lang="en" baseline="-25000" dirty="0"/>
          </a:p>
        </p:txBody>
      </p:sp>
      <p:sp>
        <p:nvSpPr>
          <p:cNvPr id="182" name="Shape 488"/>
          <p:cNvSpPr txBox="1"/>
          <p:nvPr/>
        </p:nvSpPr>
        <p:spPr>
          <a:xfrm>
            <a:off x="3995580" y="10856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y[4]</a:t>
            </a:r>
            <a:endParaRPr lang="en" baseline="-25000" dirty="0"/>
          </a:p>
        </p:txBody>
      </p:sp>
    </p:spTree>
    <p:extLst>
      <p:ext uri="{BB962C8B-B14F-4D97-AF65-F5344CB8AC3E}">
        <p14:creationId xmlns:p14="http://schemas.microsoft.com/office/powerpoint/2010/main" val="38921605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Example: </a:t>
            </a:r>
            <a:r>
              <a:rPr lang="en-US" dirty="0" smtClean="0"/>
              <a:t>R</a:t>
            </a:r>
            <a:r>
              <a:rPr lang="en" dirty="0" smtClean="0"/>
              <a:t>ecurrent </a:t>
            </a:r>
            <a:r>
              <a:rPr lang="en-US" dirty="0" smtClean="0"/>
              <a:t>N</a:t>
            </a:r>
            <a:r>
              <a:rPr lang="en" dirty="0" smtClean="0"/>
              <a:t>eural </a:t>
            </a:r>
            <a:r>
              <a:rPr lang="en-US" dirty="0" smtClean="0"/>
              <a:t>N</a:t>
            </a:r>
            <a:r>
              <a:rPr lang="en" dirty="0" smtClean="0"/>
              <a:t>etworks</a:t>
            </a:r>
            <a:endParaRPr lang="en-US" dirty="0"/>
          </a:p>
        </p:txBody>
      </p:sp>
      <p:sp>
        <p:nvSpPr>
          <p:cNvPr id="86" name="Shape 511"/>
          <p:cNvSpPr txBox="1">
            <a:spLocks/>
          </p:cNvSpPr>
          <p:nvPr/>
        </p:nvSpPr>
        <p:spPr bwMode="auto">
          <a:xfrm>
            <a:off x="5203225" y="1754575"/>
            <a:ext cx="3940775" cy="185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90000"/>
              <a:buFont typeface="Arial" pitchFamily="34" charset="0"/>
              <a:defRPr sz="2400" b="0" i="0" kern="1200">
                <a:solidFill>
                  <a:srgbClr val="404040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1pPr>
            <a:lvl2pPr marL="628650" indent="-1714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90000"/>
              <a:buFont typeface="Arial" pitchFamily="34" charset="0"/>
              <a:buChar char="•"/>
              <a:defRPr sz="2000" b="0" i="0" kern="1200">
                <a:solidFill>
                  <a:srgbClr val="404040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2pPr>
            <a:lvl3pPr marL="1089025" indent="-174625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Lucida Grande" charset="0"/>
              <a:buChar char="–"/>
              <a:defRPr b="0" i="0" kern="1200">
                <a:solidFill>
                  <a:srgbClr val="404040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3pPr>
            <a:lvl4pPr marL="1541463" indent="-169863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90000"/>
              <a:buFont typeface="Arial" pitchFamily="34" charset="0"/>
              <a:buChar char="•"/>
              <a:defRPr b="0" i="0" kern="1200">
                <a:solidFill>
                  <a:srgbClr val="404040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4pPr>
            <a:lvl5pPr marL="2001838" indent="-173038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Lucida Grande" charset="0"/>
              <a:buChar char="-"/>
              <a:defRPr b="0" i="0" kern="1200">
                <a:solidFill>
                  <a:srgbClr val="404040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sz="1600" b="1" smtClean="0">
                <a:solidFill>
                  <a:srgbClr val="38761D"/>
                </a:solidFill>
                <a:latin typeface="Consolas"/>
                <a:cs typeface="Consolas"/>
              </a:rPr>
              <a:t>for</a:t>
            </a:r>
            <a:r>
              <a:rPr lang="en" sz="1600" smtClean="0">
                <a:latin typeface="Consolas"/>
                <a:cs typeface="Consolas"/>
              </a:rPr>
              <a:t> t </a:t>
            </a:r>
            <a:r>
              <a:rPr lang="en" sz="1600" b="1" smtClean="0">
                <a:solidFill>
                  <a:srgbClr val="38761D"/>
                </a:solidFill>
                <a:latin typeface="Consolas"/>
                <a:cs typeface="Consolas"/>
              </a:rPr>
              <a:t>in</a:t>
            </a:r>
            <a:r>
              <a:rPr lang="en" sz="1600" smtClean="0">
                <a:latin typeface="Consolas"/>
                <a:cs typeface="Consolas"/>
              </a:rPr>
              <a:t> range(num_steps):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sz="1600" smtClean="0">
                <a:latin typeface="Consolas"/>
                <a:cs typeface="Consolas"/>
              </a:rPr>
              <a:t>  h1 </a:t>
            </a:r>
            <a:r>
              <a:rPr lang="en" sz="1600" smtClean="0">
                <a:solidFill>
                  <a:srgbClr val="38761D"/>
                </a:solidFill>
                <a:latin typeface="Consolas"/>
                <a:cs typeface="Consolas"/>
              </a:rPr>
              <a:t>=</a:t>
            </a:r>
            <a:r>
              <a:rPr lang="en" sz="1600" smtClean="0">
                <a:latin typeface="Consolas"/>
                <a:cs typeface="Consolas"/>
              </a:rPr>
              <a:t> </a:t>
            </a:r>
            <a:r>
              <a:rPr lang="en" sz="1600" smtClean="0">
                <a:solidFill>
                  <a:srgbClr val="0000FF"/>
                </a:solidFill>
                <a:latin typeface="Consolas"/>
                <a:cs typeface="Consolas"/>
              </a:rPr>
              <a:t>rnn.first_layer</a:t>
            </a:r>
            <a:r>
              <a:rPr lang="en" sz="1600" smtClean="0">
                <a:latin typeface="Consolas"/>
                <a:cs typeface="Consolas"/>
              </a:rPr>
              <a:t>(x[t], h1)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sz="1600" smtClean="0">
                <a:latin typeface="Consolas"/>
                <a:cs typeface="Consolas"/>
              </a:rPr>
              <a:t>  h2 </a:t>
            </a:r>
            <a:r>
              <a:rPr lang="en" sz="1600" smtClean="0">
                <a:solidFill>
                  <a:srgbClr val="38761D"/>
                </a:solidFill>
                <a:latin typeface="Consolas"/>
                <a:cs typeface="Consolas"/>
              </a:rPr>
              <a:t>=</a:t>
            </a:r>
            <a:r>
              <a:rPr lang="en" sz="1600" smtClean="0">
                <a:latin typeface="Consolas"/>
                <a:cs typeface="Consolas"/>
              </a:rPr>
              <a:t> </a:t>
            </a:r>
            <a:r>
              <a:rPr lang="en" sz="1600" smtClean="0">
                <a:solidFill>
                  <a:srgbClr val="0000FF"/>
                </a:solidFill>
                <a:latin typeface="Consolas"/>
                <a:cs typeface="Consolas"/>
              </a:rPr>
              <a:t>rnn.second_layer</a:t>
            </a:r>
            <a:r>
              <a:rPr lang="en" sz="1600" smtClean="0">
                <a:latin typeface="Consolas"/>
                <a:cs typeface="Consolas"/>
              </a:rPr>
              <a:t>(h1, h2)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sz="1600" smtClean="0">
                <a:latin typeface="Consolas"/>
                <a:cs typeface="Consolas"/>
              </a:rPr>
              <a:t>  h3 </a:t>
            </a:r>
            <a:r>
              <a:rPr lang="en" sz="1600" smtClean="0">
                <a:solidFill>
                  <a:srgbClr val="38761D"/>
                </a:solidFill>
                <a:latin typeface="Consolas"/>
                <a:cs typeface="Consolas"/>
              </a:rPr>
              <a:t>=</a:t>
            </a:r>
            <a:r>
              <a:rPr lang="en" sz="1600" smtClean="0">
                <a:latin typeface="Consolas"/>
                <a:cs typeface="Consolas"/>
              </a:rPr>
              <a:t> </a:t>
            </a:r>
            <a:r>
              <a:rPr lang="en" sz="1600" smtClean="0">
                <a:solidFill>
                  <a:srgbClr val="0000FF"/>
                </a:solidFill>
                <a:latin typeface="Consolas"/>
                <a:cs typeface="Consolas"/>
              </a:rPr>
              <a:t>rnn.third_layer</a:t>
            </a:r>
            <a:r>
              <a:rPr lang="en" sz="1600" smtClean="0">
                <a:latin typeface="Consolas"/>
                <a:cs typeface="Consolas"/>
              </a:rPr>
              <a:t>(h2, h3)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sz="1600" smtClean="0">
                <a:solidFill>
                  <a:schemeClr val="dk1"/>
                </a:solidFill>
                <a:latin typeface="Consolas"/>
                <a:cs typeface="Consolas"/>
              </a:rPr>
              <a:t>  y  </a:t>
            </a:r>
            <a:r>
              <a:rPr lang="en" sz="1600" smtClean="0">
                <a:solidFill>
                  <a:srgbClr val="38761D"/>
                </a:solidFill>
                <a:latin typeface="Consolas"/>
                <a:cs typeface="Consolas"/>
              </a:rPr>
              <a:t>=</a:t>
            </a:r>
            <a:r>
              <a:rPr lang="en" sz="1600" smtClean="0">
                <a:solidFill>
                  <a:schemeClr val="dk1"/>
                </a:solidFill>
                <a:latin typeface="Consolas"/>
                <a:cs typeface="Consolas"/>
              </a:rPr>
              <a:t> </a:t>
            </a:r>
            <a:r>
              <a:rPr lang="en" sz="1600" smtClean="0">
                <a:solidFill>
                  <a:srgbClr val="0000FF"/>
                </a:solidFill>
                <a:latin typeface="Consolas"/>
                <a:cs typeface="Consolas"/>
              </a:rPr>
              <a:t>rnn.fourth_layer</a:t>
            </a:r>
            <a:r>
              <a:rPr lang="en" sz="1600" smtClean="0">
                <a:solidFill>
                  <a:schemeClr val="dk1"/>
                </a:solidFill>
                <a:latin typeface="Consolas"/>
                <a:cs typeface="Consolas"/>
              </a:rPr>
              <a:t>(h3)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" sz="1600" dirty="0">
              <a:latin typeface="Consolas"/>
              <a:cs typeface="Consolas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235075" y="2962275"/>
            <a:ext cx="419100" cy="381000"/>
          </a:xfrm>
          <a:prstGeom prst="rect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1238250" y="3556000"/>
            <a:ext cx="419100" cy="419100"/>
          </a:xfrm>
          <a:prstGeom prst="ellipse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Diamond 97"/>
          <p:cNvSpPr/>
          <p:nvPr/>
        </p:nvSpPr>
        <p:spPr>
          <a:xfrm>
            <a:off x="1231900" y="2289175"/>
            <a:ext cx="444500" cy="457200"/>
          </a:xfrm>
          <a:prstGeom prst="diamond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Straight Arrow Connector 98"/>
          <p:cNvCxnSpPr/>
          <p:nvPr/>
        </p:nvCxnSpPr>
        <p:spPr>
          <a:xfrm>
            <a:off x="927100" y="375920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920750" y="315595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923925" y="252095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1946275" y="2962275"/>
            <a:ext cx="419100" cy="381000"/>
          </a:xfrm>
          <a:prstGeom prst="rect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1949450" y="3556000"/>
            <a:ext cx="419100" cy="419100"/>
          </a:xfrm>
          <a:prstGeom prst="ellipse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Diamond 103"/>
          <p:cNvSpPr/>
          <p:nvPr/>
        </p:nvSpPr>
        <p:spPr>
          <a:xfrm>
            <a:off x="1943100" y="2289175"/>
            <a:ext cx="444500" cy="457200"/>
          </a:xfrm>
          <a:prstGeom prst="diamond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1663700" y="375920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1657350" y="315595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>
            <a:off x="1660525" y="252095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Rectangle 107"/>
          <p:cNvSpPr/>
          <p:nvPr/>
        </p:nvSpPr>
        <p:spPr>
          <a:xfrm>
            <a:off x="2644775" y="2962275"/>
            <a:ext cx="419100" cy="381000"/>
          </a:xfrm>
          <a:prstGeom prst="rect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>
            <a:off x="2647950" y="3556000"/>
            <a:ext cx="419100" cy="419100"/>
          </a:xfrm>
          <a:prstGeom prst="ellipse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Diamond 109"/>
          <p:cNvSpPr/>
          <p:nvPr/>
        </p:nvSpPr>
        <p:spPr>
          <a:xfrm>
            <a:off x="2644775" y="2289175"/>
            <a:ext cx="444500" cy="457200"/>
          </a:xfrm>
          <a:prstGeom prst="diamond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1" name="Straight Arrow Connector 110"/>
          <p:cNvCxnSpPr/>
          <p:nvPr/>
        </p:nvCxnSpPr>
        <p:spPr>
          <a:xfrm>
            <a:off x="2362200" y="375920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>
            <a:off x="2355850" y="315595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2384425" y="252095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Rectangle 113"/>
          <p:cNvSpPr/>
          <p:nvPr/>
        </p:nvSpPr>
        <p:spPr>
          <a:xfrm>
            <a:off x="3355975" y="2962275"/>
            <a:ext cx="419100" cy="381000"/>
          </a:xfrm>
          <a:prstGeom prst="rect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/>
          <p:nvPr/>
        </p:nvSpPr>
        <p:spPr>
          <a:xfrm>
            <a:off x="3359150" y="3556000"/>
            <a:ext cx="419100" cy="419100"/>
          </a:xfrm>
          <a:prstGeom prst="ellipse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Diamond 115"/>
          <p:cNvSpPr/>
          <p:nvPr/>
        </p:nvSpPr>
        <p:spPr>
          <a:xfrm>
            <a:off x="3340100" y="2289175"/>
            <a:ext cx="444500" cy="457200"/>
          </a:xfrm>
          <a:prstGeom prst="diamond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7" name="Straight Arrow Connector 116"/>
          <p:cNvCxnSpPr>
            <a:stCxn id="109" idx="6"/>
            <a:endCxn id="115" idx="2"/>
          </p:cNvCxnSpPr>
          <p:nvPr/>
        </p:nvCxnSpPr>
        <p:spPr>
          <a:xfrm>
            <a:off x="3067050" y="3765550"/>
            <a:ext cx="2921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108" idx="3"/>
            <a:endCxn id="114" idx="1"/>
          </p:cNvCxnSpPr>
          <p:nvPr/>
        </p:nvCxnSpPr>
        <p:spPr>
          <a:xfrm>
            <a:off x="3063875" y="3152775"/>
            <a:ext cx="2921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110" idx="3"/>
            <a:endCxn id="116" idx="1"/>
          </p:cNvCxnSpPr>
          <p:nvPr/>
        </p:nvCxnSpPr>
        <p:spPr>
          <a:xfrm>
            <a:off x="3089275" y="2517775"/>
            <a:ext cx="250825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Rectangle 119"/>
          <p:cNvSpPr/>
          <p:nvPr/>
        </p:nvSpPr>
        <p:spPr>
          <a:xfrm>
            <a:off x="4054475" y="2962275"/>
            <a:ext cx="419100" cy="381000"/>
          </a:xfrm>
          <a:prstGeom prst="rect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/>
          <p:nvPr/>
        </p:nvSpPr>
        <p:spPr>
          <a:xfrm>
            <a:off x="4057650" y="3556000"/>
            <a:ext cx="419100" cy="419100"/>
          </a:xfrm>
          <a:prstGeom prst="ellipse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Diamond 121"/>
          <p:cNvSpPr/>
          <p:nvPr/>
        </p:nvSpPr>
        <p:spPr>
          <a:xfrm>
            <a:off x="4038600" y="2289175"/>
            <a:ext cx="444500" cy="457200"/>
          </a:xfrm>
          <a:prstGeom prst="diamond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3" name="Straight Arrow Connector 122"/>
          <p:cNvCxnSpPr>
            <a:stCxn id="115" idx="6"/>
            <a:endCxn id="121" idx="2"/>
          </p:cNvCxnSpPr>
          <p:nvPr/>
        </p:nvCxnSpPr>
        <p:spPr>
          <a:xfrm>
            <a:off x="3778250" y="3765550"/>
            <a:ext cx="2794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114" idx="3"/>
            <a:endCxn id="120" idx="1"/>
          </p:cNvCxnSpPr>
          <p:nvPr/>
        </p:nvCxnSpPr>
        <p:spPr>
          <a:xfrm>
            <a:off x="3775075" y="3152775"/>
            <a:ext cx="2794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>
            <a:stCxn id="116" idx="3"/>
            <a:endCxn id="122" idx="1"/>
          </p:cNvCxnSpPr>
          <p:nvPr/>
        </p:nvCxnSpPr>
        <p:spPr>
          <a:xfrm>
            <a:off x="3784600" y="2517775"/>
            <a:ext cx="2540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" name="Shape 488"/>
          <p:cNvSpPr txBox="1"/>
          <p:nvPr/>
        </p:nvSpPr>
        <p:spPr>
          <a:xfrm>
            <a:off x="1176180" y="40447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x</a:t>
            </a:r>
            <a:r>
              <a:rPr lang="en-US" dirty="0" smtClean="0"/>
              <a:t>[0]</a:t>
            </a:r>
            <a:endParaRPr lang="en" baseline="-25000" dirty="0"/>
          </a:p>
        </p:txBody>
      </p:sp>
      <p:sp>
        <p:nvSpPr>
          <p:cNvPr id="127" name="Shape 495"/>
          <p:cNvSpPr txBox="1"/>
          <p:nvPr/>
        </p:nvSpPr>
        <p:spPr>
          <a:xfrm>
            <a:off x="604680" y="2228679"/>
            <a:ext cx="42780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</a:t>
            </a:r>
            <a:r>
              <a:rPr lang="en" baseline="-25000"/>
              <a:t>3</a:t>
            </a:r>
          </a:p>
        </p:txBody>
      </p:sp>
      <p:sp>
        <p:nvSpPr>
          <p:cNvPr id="128" name="Shape 496"/>
          <p:cNvSpPr txBox="1"/>
          <p:nvPr/>
        </p:nvSpPr>
        <p:spPr>
          <a:xfrm>
            <a:off x="604680" y="2901779"/>
            <a:ext cx="42780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</a:t>
            </a:r>
            <a:r>
              <a:rPr lang="en" baseline="-25000"/>
              <a:t>2</a:t>
            </a:r>
          </a:p>
        </p:txBody>
      </p:sp>
      <p:sp>
        <p:nvSpPr>
          <p:cNvPr id="129" name="Shape 497"/>
          <p:cNvSpPr txBox="1"/>
          <p:nvPr/>
        </p:nvSpPr>
        <p:spPr>
          <a:xfrm>
            <a:off x="604680" y="3498679"/>
            <a:ext cx="42780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</a:t>
            </a:r>
            <a:r>
              <a:rPr lang="en" baseline="-25000"/>
              <a:t>1</a:t>
            </a:r>
          </a:p>
        </p:txBody>
      </p:sp>
      <p:sp>
        <p:nvSpPr>
          <p:cNvPr id="130" name="Shape 488"/>
          <p:cNvSpPr txBox="1"/>
          <p:nvPr/>
        </p:nvSpPr>
        <p:spPr>
          <a:xfrm>
            <a:off x="1861980" y="40574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x</a:t>
            </a:r>
            <a:r>
              <a:rPr lang="en-US" dirty="0" smtClean="0"/>
              <a:t>[1]</a:t>
            </a:r>
            <a:endParaRPr lang="en" baseline="-25000" dirty="0"/>
          </a:p>
        </p:txBody>
      </p:sp>
      <p:sp>
        <p:nvSpPr>
          <p:cNvPr id="131" name="Shape 488"/>
          <p:cNvSpPr txBox="1"/>
          <p:nvPr/>
        </p:nvSpPr>
        <p:spPr>
          <a:xfrm>
            <a:off x="2585880" y="40574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x</a:t>
            </a:r>
            <a:r>
              <a:rPr lang="en-US" dirty="0" smtClean="0"/>
              <a:t>[2]</a:t>
            </a:r>
            <a:endParaRPr lang="en" baseline="-25000" dirty="0"/>
          </a:p>
        </p:txBody>
      </p:sp>
      <p:sp>
        <p:nvSpPr>
          <p:cNvPr id="132" name="Shape 488"/>
          <p:cNvSpPr txBox="1"/>
          <p:nvPr/>
        </p:nvSpPr>
        <p:spPr>
          <a:xfrm>
            <a:off x="3271680" y="40701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x</a:t>
            </a:r>
            <a:r>
              <a:rPr lang="en-US" dirty="0" smtClean="0"/>
              <a:t>[3]</a:t>
            </a:r>
            <a:endParaRPr lang="en" baseline="-25000" dirty="0"/>
          </a:p>
        </p:txBody>
      </p:sp>
      <p:sp>
        <p:nvSpPr>
          <p:cNvPr id="133" name="Shape 488"/>
          <p:cNvSpPr txBox="1"/>
          <p:nvPr/>
        </p:nvSpPr>
        <p:spPr>
          <a:xfrm>
            <a:off x="3982880" y="40701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x</a:t>
            </a:r>
            <a:r>
              <a:rPr lang="en-US" dirty="0" smtClean="0"/>
              <a:t>[4]</a:t>
            </a:r>
            <a:endParaRPr lang="en" baseline="-25000" dirty="0"/>
          </a:p>
        </p:txBody>
      </p:sp>
      <p:sp>
        <p:nvSpPr>
          <p:cNvPr id="134" name="Hexagon 133"/>
          <p:cNvSpPr/>
          <p:nvPr/>
        </p:nvSpPr>
        <p:spPr>
          <a:xfrm>
            <a:off x="1244600" y="1701800"/>
            <a:ext cx="419100" cy="381000"/>
          </a:xfrm>
          <a:prstGeom prst="hexagon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Hexagon 134"/>
          <p:cNvSpPr/>
          <p:nvPr/>
        </p:nvSpPr>
        <p:spPr>
          <a:xfrm>
            <a:off x="1943100" y="1698625"/>
            <a:ext cx="419100" cy="381000"/>
          </a:xfrm>
          <a:prstGeom prst="hexagon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Hexagon 135"/>
          <p:cNvSpPr/>
          <p:nvPr/>
        </p:nvSpPr>
        <p:spPr>
          <a:xfrm>
            <a:off x="2647950" y="1695450"/>
            <a:ext cx="419100" cy="381000"/>
          </a:xfrm>
          <a:prstGeom prst="hexagon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Hexagon 136"/>
          <p:cNvSpPr/>
          <p:nvPr/>
        </p:nvSpPr>
        <p:spPr>
          <a:xfrm>
            <a:off x="3346450" y="1695450"/>
            <a:ext cx="419100" cy="381000"/>
          </a:xfrm>
          <a:prstGeom prst="hexagon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Hexagon 137"/>
          <p:cNvSpPr/>
          <p:nvPr/>
        </p:nvSpPr>
        <p:spPr>
          <a:xfrm>
            <a:off x="4057650" y="1701800"/>
            <a:ext cx="419100" cy="381000"/>
          </a:xfrm>
          <a:prstGeom prst="hexagon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9" name="Straight Arrow Connector 138"/>
          <p:cNvCxnSpPr/>
          <p:nvPr/>
        </p:nvCxnSpPr>
        <p:spPr>
          <a:xfrm flipH="1" flipV="1">
            <a:off x="4260850" y="334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 flipH="1" flipV="1">
            <a:off x="3562350" y="334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 flipH="1" flipV="1">
            <a:off x="2854325" y="334010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 flipH="1" flipV="1">
            <a:off x="2152650" y="334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/>
          <p:nvPr/>
        </p:nvCxnSpPr>
        <p:spPr>
          <a:xfrm flipH="1" flipV="1">
            <a:off x="1454150" y="334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 flipH="1" flipV="1">
            <a:off x="4260850" y="274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 flipH="1" flipV="1">
            <a:off x="3562350" y="274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 flipH="1" flipV="1">
            <a:off x="2854325" y="274320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 flipH="1" flipV="1">
            <a:off x="2152650" y="274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 flipH="1" flipV="1">
            <a:off x="1454150" y="274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 flipH="1" flipV="1">
            <a:off x="4260850" y="207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 flipH="1" flipV="1">
            <a:off x="3552825" y="207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 flipH="1" flipV="1">
            <a:off x="2854325" y="207010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 flipH="1" flipV="1">
            <a:off x="2152650" y="207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/>
          <p:nvPr/>
        </p:nvCxnSpPr>
        <p:spPr>
          <a:xfrm flipH="1" flipV="1">
            <a:off x="1454150" y="207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/>
          <p:nvPr/>
        </p:nvCxnSpPr>
        <p:spPr>
          <a:xfrm flipH="1" flipV="1">
            <a:off x="4260850" y="147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/>
          <p:nvPr/>
        </p:nvCxnSpPr>
        <p:spPr>
          <a:xfrm flipH="1" flipV="1">
            <a:off x="3552825" y="147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/>
          <p:nvPr/>
        </p:nvCxnSpPr>
        <p:spPr>
          <a:xfrm flipH="1" flipV="1">
            <a:off x="2854325" y="147320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/>
          <p:nvPr/>
        </p:nvCxnSpPr>
        <p:spPr>
          <a:xfrm flipH="1" flipV="1">
            <a:off x="2152650" y="147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/>
          <p:nvPr/>
        </p:nvCxnSpPr>
        <p:spPr>
          <a:xfrm flipH="1" flipV="1">
            <a:off x="1454150" y="147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/>
          <p:nvPr/>
        </p:nvCxnSpPr>
        <p:spPr>
          <a:xfrm flipH="1" flipV="1">
            <a:off x="4260850" y="39648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/>
          <p:nvPr/>
        </p:nvCxnSpPr>
        <p:spPr>
          <a:xfrm flipH="1" flipV="1">
            <a:off x="3552825" y="39648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 flipH="1" flipV="1">
            <a:off x="2854325" y="396240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 flipH="1" flipV="1">
            <a:off x="2152650" y="39648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/>
          <p:nvPr/>
        </p:nvCxnSpPr>
        <p:spPr>
          <a:xfrm flipH="1" flipV="1">
            <a:off x="1454150" y="39648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4" name="Shape 488"/>
          <p:cNvSpPr txBox="1"/>
          <p:nvPr/>
        </p:nvSpPr>
        <p:spPr>
          <a:xfrm>
            <a:off x="1188880" y="10602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y[0]</a:t>
            </a:r>
            <a:endParaRPr lang="en" baseline="-25000" dirty="0"/>
          </a:p>
        </p:txBody>
      </p:sp>
      <p:sp>
        <p:nvSpPr>
          <p:cNvPr id="165" name="Shape 488"/>
          <p:cNvSpPr txBox="1"/>
          <p:nvPr/>
        </p:nvSpPr>
        <p:spPr>
          <a:xfrm>
            <a:off x="1874680" y="10729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y[1]</a:t>
            </a:r>
            <a:endParaRPr lang="en" baseline="-25000" dirty="0"/>
          </a:p>
        </p:txBody>
      </p:sp>
      <p:sp>
        <p:nvSpPr>
          <p:cNvPr id="166" name="Shape 488"/>
          <p:cNvSpPr txBox="1"/>
          <p:nvPr/>
        </p:nvSpPr>
        <p:spPr>
          <a:xfrm>
            <a:off x="2598580" y="10729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y[2]</a:t>
            </a:r>
            <a:endParaRPr lang="en" baseline="-25000" dirty="0"/>
          </a:p>
        </p:txBody>
      </p:sp>
      <p:sp>
        <p:nvSpPr>
          <p:cNvPr id="167" name="Shape 488"/>
          <p:cNvSpPr txBox="1"/>
          <p:nvPr/>
        </p:nvSpPr>
        <p:spPr>
          <a:xfrm>
            <a:off x="3284380" y="10856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y[3]</a:t>
            </a:r>
            <a:endParaRPr lang="en" baseline="-25000" dirty="0"/>
          </a:p>
        </p:txBody>
      </p:sp>
      <p:sp>
        <p:nvSpPr>
          <p:cNvPr id="168" name="Shape 488"/>
          <p:cNvSpPr txBox="1"/>
          <p:nvPr/>
        </p:nvSpPr>
        <p:spPr>
          <a:xfrm>
            <a:off x="3995580" y="10856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y[4]</a:t>
            </a:r>
            <a:endParaRPr lang="en" baseline="-25000" dirty="0"/>
          </a:p>
        </p:txBody>
      </p:sp>
    </p:spTree>
    <p:extLst>
      <p:ext uri="{BB962C8B-B14F-4D97-AF65-F5344CB8AC3E}">
        <p14:creationId xmlns:p14="http://schemas.microsoft.com/office/powerpoint/2010/main" val="13930057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Example: </a:t>
            </a:r>
            <a:r>
              <a:rPr lang="en-US" dirty="0" smtClean="0"/>
              <a:t>R</a:t>
            </a:r>
            <a:r>
              <a:rPr lang="en" dirty="0" smtClean="0"/>
              <a:t>ecurrent </a:t>
            </a:r>
            <a:r>
              <a:rPr lang="en-US" dirty="0" smtClean="0"/>
              <a:t>N</a:t>
            </a:r>
            <a:r>
              <a:rPr lang="en" dirty="0" smtClean="0"/>
              <a:t>eural </a:t>
            </a:r>
            <a:r>
              <a:rPr lang="en-US" dirty="0" smtClean="0"/>
              <a:t>N</a:t>
            </a:r>
            <a:r>
              <a:rPr lang="en" dirty="0" smtClean="0"/>
              <a:t>etworks</a:t>
            </a:r>
            <a:endParaRPr lang="en-US" dirty="0"/>
          </a:p>
        </p:txBody>
      </p:sp>
      <p:sp>
        <p:nvSpPr>
          <p:cNvPr id="86" name="Shape 511"/>
          <p:cNvSpPr txBox="1">
            <a:spLocks/>
          </p:cNvSpPr>
          <p:nvPr/>
        </p:nvSpPr>
        <p:spPr bwMode="auto">
          <a:xfrm>
            <a:off x="5203225" y="1754575"/>
            <a:ext cx="3940775" cy="185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90000"/>
              <a:buFont typeface="Arial" pitchFamily="34" charset="0"/>
              <a:defRPr sz="2400" b="0" i="0" kern="1200">
                <a:solidFill>
                  <a:srgbClr val="404040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1pPr>
            <a:lvl2pPr marL="628650" indent="-1714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90000"/>
              <a:buFont typeface="Arial" pitchFamily="34" charset="0"/>
              <a:buChar char="•"/>
              <a:defRPr sz="2000" b="0" i="0" kern="1200">
                <a:solidFill>
                  <a:srgbClr val="404040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2pPr>
            <a:lvl3pPr marL="1089025" indent="-174625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Lucida Grande" charset="0"/>
              <a:buChar char="–"/>
              <a:defRPr b="0" i="0" kern="1200">
                <a:solidFill>
                  <a:srgbClr val="404040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3pPr>
            <a:lvl4pPr marL="1541463" indent="-169863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90000"/>
              <a:buFont typeface="Arial" pitchFamily="34" charset="0"/>
              <a:buChar char="•"/>
              <a:defRPr b="0" i="0" kern="1200">
                <a:solidFill>
                  <a:srgbClr val="404040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4pPr>
            <a:lvl5pPr marL="2001838" indent="-173038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Lucida Grande" charset="0"/>
              <a:buChar char="-"/>
              <a:defRPr b="0" i="0" kern="1200">
                <a:solidFill>
                  <a:srgbClr val="404040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sz="1600" b="1" smtClean="0">
                <a:solidFill>
                  <a:srgbClr val="38761D"/>
                </a:solidFill>
                <a:latin typeface="Consolas"/>
                <a:cs typeface="Consolas"/>
              </a:rPr>
              <a:t>for</a:t>
            </a:r>
            <a:r>
              <a:rPr lang="en" sz="1600" smtClean="0">
                <a:latin typeface="Consolas"/>
                <a:cs typeface="Consolas"/>
              </a:rPr>
              <a:t> t </a:t>
            </a:r>
            <a:r>
              <a:rPr lang="en" sz="1600" b="1" smtClean="0">
                <a:solidFill>
                  <a:srgbClr val="38761D"/>
                </a:solidFill>
                <a:latin typeface="Consolas"/>
                <a:cs typeface="Consolas"/>
              </a:rPr>
              <a:t>in</a:t>
            </a:r>
            <a:r>
              <a:rPr lang="en" sz="1600" smtClean="0">
                <a:latin typeface="Consolas"/>
                <a:cs typeface="Consolas"/>
              </a:rPr>
              <a:t> range(num_steps):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sz="1600" smtClean="0">
                <a:latin typeface="Consolas"/>
                <a:cs typeface="Consolas"/>
              </a:rPr>
              <a:t>  h1 </a:t>
            </a:r>
            <a:r>
              <a:rPr lang="en" sz="1600" smtClean="0">
                <a:solidFill>
                  <a:srgbClr val="38761D"/>
                </a:solidFill>
                <a:latin typeface="Consolas"/>
                <a:cs typeface="Consolas"/>
              </a:rPr>
              <a:t>=</a:t>
            </a:r>
            <a:r>
              <a:rPr lang="en" sz="1600" smtClean="0">
                <a:latin typeface="Consolas"/>
                <a:cs typeface="Consolas"/>
              </a:rPr>
              <a:t> </a:t>
            </a:r>
            <a:r>
              <a:rPr lang="en" sz="1600" smtClean="0">
                <a:solidFill>
                  <a:srgbClr val="0000FF"/>
                </a:solidFill>
                <a:latin typeface="Consolas"/>
                <a:cs typeface="Consolas"/>
              </a:rPr>
              <a:t>rnn.first_layer</a:t>
            </a:r>
            <a:r>
              <a:rPr lang="en" sz="1600" smtClean="0">
                <a:latin typeface="Consolas"/>
                <a:cs typeface="Consolas"/>
              </a:rPr>
              <a:t>(x[t], h1)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sz="1600" smtClean="0">
                <a:latin typeface="Consolas"/>
                <a:cs typeface="Consolas"/>
              </a:rPr>
              <a:t>  h2 </a:t>
            </a:r>
            <a:r>
              <a:rPr lang="en" sz="1600" smtClean="0">
                <a:solidFill>
                  <a:srgbClr val="38761D"/>
                </a:solidFill>
                <a:latin typeface="Consolas"/>
                <a:cs typeface="Consolas"/>
              </a:rPr>
              <a:t>=</a:t>
            </a:r>
            <a:r>
              <a:rPr lang="en" sz="1600" smtClean="0">
                <a:latin typeface="Consolas"/>
                <a:cs typeface="Consolas"/>
              </a:rPr>
              <a:t> </a:t>
            </a:r>
            <a:r>
              <a:rPr lang="en" sz="1600" smtClean="0">
                <a:solidFill>
                  <a:srgbClr val="0000FF"/>
                </a:solidFill>
                <a:latin typeface="Consolas"/>
                <a:cs typeface="Consolas"/>
              </a:rPr>
              <a:t>rnn.second_layer</a:t>
            </a:r>
            <a:r>
              <a:rPr lang="en" sz="1600" smtClean="0">
                <a:latin typeface="Consolas"/>
                <a:cs typeface="Consolas"/>
              </a:rPr>
              <a:t>(h1, h2)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sz="1600" smtClean="0">
                <a:latin typeface="Consolas"/>
                <a:cs typeface="Consolas"/>
              </a:rPr>
              <a:t>  h3 </a:t>
            </a:r>
            <a:r>
              <a:rPr lang="en" sz="1600" smtClean="0">
                <a:solidFill>
                  <a:srgbClr val="38761D"/>
                </a:solidFill>
                <a:latin typeface="Consolas"/>
                <a:cs typeface="Consolas"/>
              </a:rPr>
              <a:t>=</a:t>
            </a:r>
            <a:r>
              <a:rPr lang="en" sz="1600" smtClean="0">
                <a:latin typeface="Consolas"/>
                <a:cs typeface="Consolas"/>
              </a:rPr>
              <a:t> </a:t>
            </a:r>
            <a:r>
              <a:rPr lang="en" sz="1600" smtClean="0">
                <a:solidFill>
                  <a:srgbClr val="0000FF"/>
                </a:solidFill>
                <a:latin typeface="Consolas"/>
                <a:cs typeface="Consolas"/>
              </a:rPr>
              <a:t>rnn.third_layer</a:t>
            </a:r>
            <a:r>
              <a:rPr lang="en" sz="1600" smtClean="0">
                <a:latin typeface="Consolas"/>
                <a:cs typeface="Consolas"/>
              </a:rPr>
              <a:t>(h2, h3)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sz="1600" smtClean="0">
                <a:solidFill>
                  <a:schemeClr val="dk1"/>
                </a:solidFill>
                <a:latin typeface="Consolas"/>
                <a:cs typeface="Consolas"/>
              </a:rPr>
              <a:t>  y  </a:t>
            </a:r>
            <a:r>
              <a:rPr lang="en" sz="1600" smtClean="0">
                <a:solidFill>
                  <a:srgbClr val="38761D"/>
                </a:solidFill>
                <a:latin typeface="Consolas"/>
                <a:cs typeface="Consolas"/>
              </a:rPr>
              <a:t>=</a:t>
            </a:r>
            <a:r>
              <a:rPr lang="en" sz="1600" smtClean="0">
                <a:solidFill>
                  <a:schemeClr val="dk1"/>
                </a:solidFill>
                <a:latin typeface="Consolas"/>
                <a:cs typeface="Consolas"/>
              </a:rPr>
              <a:t> </a:t>
            </a:r>
            <a:r>
              <a:rPr lang="en" sz="1600" smtClean="0">
                <a:solidFill>
                  <a:srgbClr val="0000FF"/>
                </a:solidFill>
                <a:latin typeface="Consolas"/>
                <a:cs typeface="Consolas"/>
              </a:rPr>
              <a:t>rnn.fourth_layer</a:t>
            </a:r>
            <a:r>
              <a:rPr lang="en" sz="1600" smtClean="0">
                <a:solidFill>
                  <a:schemeClr val="dk1"/>
                </a:solidFill>
                <a:latin typeface="Consolas"/>
                <a:cs typeface="Consolas"/>
              </a:rPr>
              <a:t>(h3)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" sz="1600" dirty="0">
              <a:latin typeface="Consolas"/>
              <a:cs typeface="Consolas"/>
            </a:endParaRPr>
          </a:p>
        </p:txBody>
      </p:sp>
      <p:sp>
        <p:nvSpPr>
          <p:cNvPr id="126" name="Shape 488"/>
          <p:cNvSpPr txBox="1"/>
          <p:nvPr/>
        </p:nvSpPr>
        <p:spPr>
          <a:xfrm>
            <a:off x="1176180" y="40447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x</a:t>
            </a:r>
            <a:r>
              <a:rPr lang="en-US" dirty="0" smtClean="0"/>
              <a:t>[0]</a:t>
            </a:r>
            <a:endParaRPr lang="en" baseline="-25000" dirty="0"/>
          </a:p>
        </p:txBody>
      </p:sp>
      <p:sp>
        <p:nvSpPr>
          <p:cNvPr id="127" name="Shape 495"/>
          <p:cNvSpPr txBox="1"/>
          <p:nvPr/>
        </p:nvSpPr>
        <p:spPr>
          <a:xfrm>
            <a:off x="604680" y="2228679"/>
            <a:ext cx="42780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</a:t>
            </a:r>
            <a:r>
              <a:rPr lang="en" baseline="-25000"/>
              <a:t>3</a:t>
            </a:r>
          </a:p>
        </p:txBody>
      </p:sp>
      <p:sp>
        <p:nvSpPr>
          <p:cNvPr id="128" name="Shape 496"/>
          <p:cNvSpPr txBox="1"/>
          <p:nvPr/>
        </p:nvSpPr>
        <p:spPr>
          <a:xfrm>
            <a:off x="604680" y="2901779"/>
            <a:ext cx="42780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</a:t>
            </a:r>
            <a:r>
              <a:rPr lang="en" baseline="-25000"/>
              <a:t>2</a:t>
            </a:r>
          </a:p>
        </p:txBody>
      </p:sp>
      <p:sp>
        <p:nvSpPr>
          <p:cNvPr id="129" name="Shape 497"/>
          <p:cNvSpPr txBox="1"/>
          <p:nvPr/>
        </p:nvSpPr>
        <p:spPr>
          <a:xfrm>
            <a:off x="604680" y="3498679"/>
            <a:ext cx="42780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</a:t>
            </a:r>
            <a:r>
              <a:rPr lang="en" baseline="-25000"/>
              <a:t>1</a:t>
            </a:r>
          </a:p>
        </p:txBody>
      </p:sp>
      <p:sp>
        <p:nvSpPr>
          <p:cNvPr id="130" name="Shape 488"/>
          <p:cNvSpPr txBox="1"/>
          <p:nvPr/>
        </p:nvSpPr>
        <p:spPr>
          <a:xfrm>
            <a:off x="1861980" y="40574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x</a:t>
            </a:r>
            <a:r>
              <a:rPr lang="en-US" dirty="0" smtClean="0"/>
              <a:t>[1]</a:t>
            </a:r>
            <a:endParaRPr lang="en" baseline="-25000" dirty="0"/>
          </a:p>
        </p:txBody>
      </p:sp>
      <p:sp>
        <p:nvSpPr>
          <p:cNvPr id="131" name="Shape 488"/>
          <p:cNvSpPr txBox="1"/>
          <p:nvPr/>
        </p:nvSpPr>
        <p:spPr>
          <a:xfrm>
            <a:off x="2585880" y="40574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x</a:t>
            </a:r>
            <a:r>
              <a:rPr lang="en-US" dirty="0" smtClean="0"/>
              <a:t>[2]</a:t>
            </a:r>
            <a:endParaRPr lang="en" baseline="-25000" dirty="0"/>
          </a:p>
        </p:txBody>
      </p:sp>
      <p:sp>
        <p:nvSpPr>
          <p:cNvPr id="77" name="Shape 536"/>
          <p:cNvSpPr txBox="1"/>
          <p:nvPr/>
        </p:nvSpPr>
        <p:spPr>
          <a:xfrm>
            <a:off x="5420600" y="3430975"/>
            <a:ext cx="753900" cy="69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 b="1" dirty="0">
                <a:latin typeface="Consolas"/>
                <a:ea typeface="Consolas"/>
                <a:cs typeface="Consolas"/>
                <a:sym typeface="Consolas"/>
              </a:rPr>
              <a:t>t = 0</a:t>
            </a:r>
          </a:p>
        </p:txBody>
      </p:sp>
    </p:spTree>
    <p:extLst>
      <p:ext uri="{BB962C8B-B14F-4D97-AF65-F5344CB8AC3E}">
        <p14:creationId xmlns:p14="http://schemas.microsoft.com/office/powerpoint/2010/main" val="22143284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Example: </a:t>
            </a:r>
            <a:r>
              <a:rPr lang="en-US" dirty="0" smtClean="0"/>
              <a:t>R</a:t>
            </a:r>
            <a:r>
              <a:rPr lang="en" dirty="0" smtClean="0"/>
              <a:t>ecurrent </a:t>
            </a:r>
            <a:r>
              <a:rPr lang="en-US" dirty="0" smtClean="0"/>
              <a:t>N</a:t>
            </a:r>
            <a:r>
              <a:rPr lang="en" dirty="0" smtClean="0"/>
              <a:t>eural </a:t>
            </a:r>
            <a:r>
              <a:rPr lang="en-US" dirty="0" smtClean="0"/>
              <a:t>N</a:t>
            </a:r>
            <a:r>
              <a:rPr lang="en" dirty="0" smtClean="0"/>
              <a:t>etworks</a:t>
            </a:r>
            <a:endParaRPr lang="en-US" dirty="0"/>
          </a:p>
        </p:txBody>
      </p:sp>
      <p:sp>
        <p:nvSpPr>
          <p:cNvPr id="86" name="Shape 511"/>
          <p:cNvSpPr txBox="1">
            <a:spLocks/>
          </p:cNvSpPr>
          <p:nvPr/>
        </p:nvSpPr>
        <p:spPr bwMode="auto">
          <a:xfrm>
            <a:off x="5203225" y="1754575"/>
            <a:ext cx="3940775" cy="185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90000"/>
              <a:buFont typeface="Arial" pitchFamily="34" charset="0"/>
              <a:defRPr sz="2400" b="0" i="0" kern="1200">
                <a:solidFill>
                  <a:srgbClr val="404040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1pPr>
            <a:lvl2pPr marL="628650" indent="-1714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90000"/>
              <a:buFont typeface="Arial" pitchFamily="34" charset="0"/>
              <a:buChar char="•"/>
              <a:defRPr sz="2000" b="0" i="0" kern="1200">
                <a:solidFill>
                  <a:srgbClr val="404040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2pPr>
            <a:lvl3pPr marL="1089025" indent="-174625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Lucida Grande" charset="0"/>
              <a:buChar char="–"/>
              <a:defRPr b="0" i="0" kern="1200">
                <a:solidFill>
                  <a:srgbClr val="404040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3pPr>
            <a:lvl4pPr marL="1541463" indent="-169863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90000"/>
              <a:buFont typeface="Arial" pitchFamily="34" charset="0"/>
              <a:buChar char="•"/>
              <a:defRPr b="0" i="0" kern="1200">
                <a:solidFill>
                  <a:srgbClr val="404040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4pPr>
            <a:lvl5pPr marL="2001838" indent="-173038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Lucida Grande" charset="0"/>
              <a:buChar char="-"/>
              <a:defRPr b="0" i="0" kern="1200">
                <a:solidFill>
                  <a:srgbClr val="404040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sz="1600" b="1" dirty="0" smtClean="0">
                <a:solidFill>
                  <a:srgbClr val="38761D"/>
                </a:solidFill>
                <a:latin typeface="Consolas"/>
                <a:cs typeface="Consolas"/>
              </a:rPr>
              <a:t>for</a:t>
            </a:r>
            <a:r>
              <a:rPr lang="en" sz="1600" dirty="0" smtClean="0">
                <a:latin typeface="Consolas"/>
                <a:cs typeface="Consolas"/>
              </a:rPr>
              <a:t> </a:t>
            </a:r>
            <a:r>
              <a:rPr lang="en" sz="1600" b="1" dirty="0" smtClean="0">
                <a:latin typeface="Consolas"/>
                <a:cs typeface="Consolas"/>
              </a:rPr>
              <a:t>t</a:t>
            </a:r>
            <a:r>
              <a:rPr lang="en" sz="1600" dirty="0" smtClean="0">
                <a:latin typeface="Consolas"/>
                <a:cs typeface="Consolas"/>
              </a:rPr>
              <a:t> </a:t>
            </a:r>
            <a:r>
              <a:rPr lang="en" sz="1600" b="1" dirty="0" smtClean="0">
                <a:solidFill>
                  <a:srgbClr val="38761D"/>
                </a:solidFill>
                <a:latin typeface="Consolas"/>
                <a:cs typeface="Consolas"/>
              </a:rPr>
              <a:t>in</a:t>
            </a:r>
            <a:r>
              <a:rPr lang="en" sz="1600" dirty="0" smtClean="0">
                <a:latin typeface="Consolas"/>
                <a:cs typeface="Consolas"/>
              </a:rPr>
              <a:t> </a:t>
            </a:r>
            <a:r>
              <a:rPr lang="en" sz="1600" b="1" dirty="0" smtClean="0">
                <a:latin typeface="Consolas"/>
                <a:cs typeface="Consolas"/>
              </a:rPr>
              <a:t>range(num_steps)</a:t>
            </a:r>
            <a:r>
              <a:rPr lang="en" sz="1600" dirty="0" smtClean="0">
                <a:latin typeface="Consolas"/>
                <a:cs typeface="Consolas"/>
              </a:rPr>
              <a:t>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sz="1600" dirty="0" smtClean="0">
                <a:latin typeface="Consolas"/>
                <a:cs typeface="Consolas"/>
              </a:rPr>
              <a:t>  h1 </a:t>
            </a:r>
            <a:r>
              <a:rPr lang="en" sz="1600" dirty="0" smtClean="0">
                <a:solidFill>
                  <a:srgbClr val="38761D"/>
                </a:solidFill>
                <a:latin typeface="Consolas"/>
                <a:cs typeface="Consolas"/>
              </a:rPr>
              <a:t>=</a:t>
            </a:r>
            <a:r>
              <a:rPr lang="en" sz="1600" dirty="0" smtClean="0">
                <a:latin typeface="Consolas"/>
                <a:cs typeface="Consolas"/>
              </a:rPr>
              <a:t> </a:t>
            </a:r>
            <a:r>
              <a:rPr lang="en" sz="1600" dirty="0" smtClean="0">
                <a:solidFill>
                  <a:srgbClr val="0000FF"/>
                </a:solidFill>
                <a:latin typeface="Consolas"/>
                <a:cs typeface="Consolas"/>
              </a:rPr>
              <a:t>rnn.first_layer</a:t>
            </a:r>
            <a:r>
              <a:rPr lang="en" sz="1600" dirty="0" smtClean="0">
                <a:latin typeface="Consolas"/>
                <a:cs typeface="Consolas"/>
              </a:rPr>
              <a:t>(x[t], h1)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sz="1600" dirty="0" smtClean="0">
                <a:latin typeface="Consolas"/>
                <a:cs typeface="Consolas"/>
              </a:rPr>
              <a:t>  h2 </a:t>
            </a:r>
            <a:r>
              <a:rPr lang="en" sz="1600" dirty="0" smtClean="0">
                <a:solidFill>
                  <a:srgbClr val="38761D"/>
                </a:solidFill>
                <a:latin typeface="Consolas"/>
                <a:cs typeface="Consolas"/>
              </a:rPr>
              <a:t>=</a:t>
            </a:r>
            <a:r>
              <a:rPr lang="en" sz="1600" dirty="0" smtClean="0">
                <a:latin typeface="Consolas"/>
                <a:cs typeface="Consolas"/>
              </a:rPr>
              <a:t> </a:t>
            </a:r>
            <a:r>
              <a:rPr lang="en" sz="1600" dirty="0" smtClean="0">
                <a:solidFill>
                  <a:srgbClr val="0000FF"/>
                </a:solidFill>
                <a:latin typeface="Consolas"/>
                <a:cs typeface="Consolas"/>
              </a:rPr>
              <a:t>rnn.second_layer</a:t>
            </a:r>
            <a:r>
              <a:rPr lang="en" sz="1600" dirty="0" smtClean="0">
                <a:latin typeface="Consolas"/>
                <a:cs typeface="Consolas"/>
              </a:rPr>
              <a:t>(h1, h2)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sz="1600" dirty="0" smtClean="0">
                <a:latin typeface="Consolas"/>
                <a:cs typeface="Consolas"/>
              </a:rPr>
              <a:t>  h3 </a:t>
            </a:r>
            <a:r>
              <a:rPr lang="en" sz="1600" dirty="0" smtClean="0">
                <a:solidFill>
                  <a:srgbClr val="38761D"/>
                </a:solidFill>
                <a:latin typeface="Consolas"/>
                <a:cs typeface="Consolas"/>
              </a:rPr>
              <a:t>=</a:t>
            </a:r>
            <a:r>
              <a:rPr lang="en" sz="1600" dirty="0" smtClean="0">
                <a:latin typeface="Consolas"/>
                <a:cs typeface="Consolas"/>
              </a:rPr>
              <a:t> </a:t>
            </a:r>
            <a:r>
              <a:rPr lang="en" sz="1600" dirty="0" smtClean="0">
                <a:solidFill>
                  <a:srgbClr val="0000FF"/>
                </a:solidFill>
                <a:latin typeface="Consolas"/>
                <a:cs typeface="Consolas"/>
              </a:rPr>
              <a:t>rnn.third_layer</a:t>
            </a:r>
            <a:r>
              <a:rPr lang="en" sz="1600" dirty="0" smtClean="0">
                <a:latin typeface="Consolas"/>
                <a:cs typeface="Consolas"/>
              </a:rPr>
              <a:t>(h2, h3)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sz="1600" dirty="0" smtClean="0">
                <a:solidFill>
                  <a:schemeClr val="dk1"/>
                </a:solidFill>
                <a:latin typeface="Consolas"/>
                <a:cs typeface="Consolas"/>
              </a:rPr>
              <a:t>  y  </a:t>
            </a:r>
            <a:r>
              <a:rPr lang="en" sz="1600" dirty="0" smtClean="0">
                <a:solidFill>
                  <a:srgbClr val="38761D"/>
                </a:solidFill>
                <a:latin typeface="Consolas"/>
                <a:cs typeface="Consolas"/>
              </a:rPr>
              <a:t>=</a:t>
            </a:r>
            <a:r>
              <a:rPr lang="en" sz="1600" dirty="0" smtClean="0">
                <a:solidFill>
                  <a:schemeClr val="dk1"/>
                </a:solidFill>
                <a:latin typeface="Consolas"/>
                <a:cs typeface="Consolas"/>
              </a:rPr>
              <a:t> </a:t>
            </a:r>
            <a:r>
              <a:rPr lang="en" sz="1600" dirty="0" smtClean="0">
                <a:solidFill>
                  <a:srgbClr val="0000FF"/>
                </a:solidFill>
                <a:latin typeface="Consolas"/>
                <a:cs typeface="Consolas"/>
              </a:rPr>
              <a:t>rnn.fourth_layer</a:t>
            </a:r>
            <a:r>
              <a:rPr lang="en" sz="1600" dirty="0" smtClean="0">
                <a:solidFill>
                  <a:schemeClr val="dk1"/>
                </a:solidFill>
                <a:latin typeface="Consolas"/>
                <a:cs typeface="Consolas"/>
              </a:rPr>
              <a:t>(h3)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" sz="1600" dirty="0">
              <a:latin typeface="Consolas"/>
              <a:cs typeface="Consolas"/>
            </a:endParaRPr>
          </a:p>
        </p:txBody>
      </p:sp>
      <p:sp>
        <p:nvSpPr>
          <p:cNvPr id="126" name="Shape 488"/>
          <p:cNvSpPr txBox="1"/>
          <p:nvPr/>
        </p:nvSpPr>
        <p:spPr>
          <a:xfrm>
            <a:off x="1176180" y="40447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x</a:t>
            </a:r>
            <a:r>
              <a:rPr lang="en-US" dirty="0" smtClean="0"/>
              <a:t>[0]</a:t>
            </a:r>
            <a:endParaRPr lang="en" baseline="-25000" dirty="0"/>
          </a:p>
        </p:txBody>
      </p:sp>
      <p:sp>
        <p:nvSpPr>
          <p:cNvPr id="127" name="Shape 495"/>
          <p:cNvSpPr txBox="1"/>
          <p:nvPr/>
        </p:nvSpPr>
        <p:spPr>
          <a:xfrm>
            <a:off x="604680" y="2228679"/>
            <a:ext cx="42780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</a:t>
            </a:r>
            <a:r>
              <a:rPr lang="en" baseline="-25000"/>
              <a:t>3</a:t>
            </a:r>
          </a:p>
        </p:txBody>
      </p:sp>
      <p:sp>
        <p:nvSpPr>
          <p:cNvPr id="128" name="Shape 496"/>
          <p:cNvSpPr txBox="1"/>
          <p:nvPr/>
        </p:nvSpPr>
        <p:spPr>
          <a:xfrm>
            <a:off x="604680" y="2901779"/>
            <a:ext cx="42780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</a:t>
            </a:r>
            <a:r>
              <a:rPr lang="en" baseline="-25000"/>
              <a:t>2</a:t>
            </a:r>
          </a:p>
        </p:txBody>
      </p:sp>
      <p:sp>
        <p:nvSpPr>
          <p:cNvPr id="129" name="Shape 497"/>
          <p:cNvSpPr txBox="1"/>
          <p:nvPr/>
        </p:nvSpPr>
        <p:spPr>
          <a:xfrm>
            <a:off x="604680" y="3498679"/>
            <a:ext cx="42780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</a:t>
            </a:r>
            <a:r>
              <a:rPr lang="en" baseline="-25000"/>
              <a:t>1</a:t>
            </a:r>
          </a:p>
        </p:txBody>
      </p:sp>
      <p:sp>
        <p:nvSpPr>
          <p:cNvPr id="130" name="Shape 488"/>
          <p:cNvSpPr txBox="1"/>
          <p:nvPr/>
        </p:nvSpPr>
        <p:spPr>
          <a:xfrm>
            <a:off x="1861980" y="40574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x</a:t>
            </a:r>
            <a:r>
              <a:rPr lang="en-US" dirty="0" smtClean="0"/>
              <a:t>[1]</a:t>
            </a:r>
            <a:endParaRPr lang="en" baseline="-25000" dirty="0"/>
          </a:p>
        </p:txBody>
      </p:sp>
      <p:sp>
        <p:nvSpPr>
          <p:cNvPr id="131" name="Shape 488"/>
          <p:cNvSpPr txBox="1"/>
          <p:nvPr/>
        </p:nvSpPr>
        <p:spPr>
          <a:xfrm>
            <a:off x="2585880" y="40574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x</a:t>
            </a:r>
            <a:r>
              <a:rPr lang="en-US" dirty="0" smtClean="0"/>
              <a:t>[2]</a:t>
            </a:r>
            <a:endParaRPr lang="en" baseline="-25000" dirty="0"/>
          </a:p>
        </p:txBody>
      </p:sp>
      <p:sp>
        <p:nvSpPr>
          <p:cNvPr id="77" name="Shape 536"/>
          <p:cNvSpPr txBox="1"/>
          <p:nvPr/>
        </p:nvSpPr>
        <p:spPr>
          <a:xfrm>
            <a:off x="5420600" y="3430975"/>
            <a:ext cx="753900" cy="69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 b="1" dirty="0">
                <a:latin typeface="Consolas"/>
                <a:ea typeface="Consolas"/>
                <a:cs typeface="Consolas"/>
                <a:sym typeface="Consolas"/>
              </a:rPr>
              <a:t>t = 0</a:t>
            </a:r>
          </a:p>
        </p:txBody>
      </p:sp>
    </p:spTree>
    <p:extLst>
      <p:ext uri="{BB962C8B-B14F-4D97-AF65-F5344CB8AC3E}">
        <p14:creationId xmlns:p14="http://schemas.microsoft.com/office/powerpoint/2010/main" val="40725237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Example: </a:t>
            </a:r>
            <a:r>
              <a:rPr lang="en-US" dirty="0" smtClean="0"/>
              <a:t>R</a:t>
            </a:r>
            <a:r>
              <a:rPr lang="en" dirty="0" smtClean="0"/>
              <a:t>ecurrent </a:t>
            </a:r>
            <a:r>
              <a:rPr lang="en-US" dirty="0" smtClean="0"/>
              <a:t>N</a:t>
            </a:r>
            <a:r>
              <a:rPr lang="en" dirty="0" smtClean="0"/>
              <a:t>eural </a:t>
            </a:r>
            <a:r>
              <a:rPr lang="en-US" dirty="0" smtClean="0"/>
              <a:t>N</a:t>
            </a:r>
            <a:r>
              <a:rPr lang="en" dirty="0" smtClean="0"/>
              <a:t>etworks</a:t>
            </a:r>
            <a:endParaRPr lang="en-US" dirty="0"/>
          </a:p>
        </p:txBody>
      </p:sp>
      <p:sp>
        <p:nvSpPr>
          <p:cNvPr id="86" name="Shape 511"/>
          <p:cNvSpPr txBox="1">
            <a:spLocks/>
          </p:cNvSpPr>
          <p:nvPr/>
        </p:nvSpPr>
        <p:spPr bwMode="auto">
          <a:xfrm>
            <a:off x="5203225" y="1754575"/>
            <a:ext cx="3940775" cy="185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90000"/>
              <a:buFont typeface="Arial" pitchFamily="34" charset="0"/>
              <a:defRPr sz="2400" b="0" i="0" kern="1200">
                <a:solidFill>
                  <a:srgbClr val="404040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1pPr>
            <a:lvl2pPr marL="628650" indent="-1714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90000"/>
              <a:buFont typeface="Arial" pitchFamily="34" charset="0"/>
              <a:buChar char="•"/>
              <a:defRPr sz="2000" b="0" i="0" kern="1200">
                <a:solidFill>
                  <a:srgbClr val="404040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2pPr>
            <a:lvl3pPr marL="1089025" indent="-174625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Lucida Grande" charset="0"/>
              <a:buChar char="–"/>
              <a:defRPr b="0" i="0" kern="1200">
                <a:solidFill>
                  <a:srgbClr val="404040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3pPr>
            <a:lvl4pPr marL="1541463" indent="-169863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90000"/>
              <a:buFont typeface="Arial" pitchFamily="34" charset="0"/>
              <a:buChar char="•"/>
              <a:defRPr b="0" i="0" kern="1200">
                <a:solidFill>
                  <a:srgbClr val="404040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4pPr>
            <a:lvl5pPr marL="2001838" indent="-173038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Lucida Grande" charset="0"/>
              <a:buChar char="-"/>
              <a:defRPr b="0" i="0" kern="1200">
                <a:solidFill>
                  <a:srgbClr val="404040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sz="1600" b="1" dirty="0" smtClean="0">
                <a:solidFill>
                  <a:srgbClr val="38761D"/>
                </a:solidFill>
                <a:latin typeface="Consolas"/>
                <a:cs typeface="Consolas"/>
              </a:rPr>
              <a:t>for</a:t>
            </a:r>
            <a:r>
              <a:rPr lang="en" sz="1600" dirty="0" smtClean="0">
                <a:latin typeface="Consolas"/>
                <a:cs typeface="Consolas"/>
              </a:rPr>
              <a:t> t </a:t>
            </a:r>
            <a:r>
              <a:rPr lang="en" sz="1600" b="1" dirty="0" smtClean="0">
                <a:solidFill>
                  <a:srgbClr val="38761D"/>
                </a:solidFill>
                <a:latin typeface="Consolas"/>
                <a:cs typeface="Consolas"/>
              </a:rPr>
              <a:t>in</a:t>
            </a:r>
            <a:r>
              <a:rPr lang="en" sz="1600" dirty="0" smtClean="0">
                <a:latin typeface="Consolas"/>
                <a:cs typeface="Consolas"/>
              </a:rPr>
              <a:t> range(num_steps):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sz="1600" b="1" dirty="0" smtClean="0">
                <a:latin typeface="Consolas"/>
                <a:cs typeface="Consolas"/>
              </a:rPr>
              <a:t>&gt; h1 </a:t>
            </a:r>
            <a:r>
              <a:rPr lang="en" sz="1600" b="1" dirty="0" smtClean="0">
                <a:solidFill>
                  <a:srgbClr val="38761D"/>
                </a:solidFill>
                <a:latin typeface="Consolas"/>
                <a:cs typeface="Consolas"/>
              </a:rPr>
              <a:t>=</a:t>
            </a:r>
            <a:r>
              <a:rPr lang="en" sz="1600" b="1" dirty="0" smtClean="0">
                <a:latin typeface="Consolas"/>
                <a:cs typeface="Consolas"/>
              </a:rPr>
              <a:t> </a:t>
            </a:r>
            <a:r>
              <a:rPr lang="en" sz="1600" b="1" dirty="0" smtClean="0">
                <a:solidFill>
                  <a:srgbClr val="0000FF"/>
                </a:solidFill>
                <a:latin typeface="Consolas"/>
                <a:cs typeface="Consolas"/>
              </a:rPr>
              <a:t>rnn.first_layer</a:t>
            </a:r>
            <a:r>
              <a:rPr lang="en" sz="1600" b="1" dirty="0" smtClean="0">
                <a:latin typeface="Consolas"/>
                <a:cs typeface="Consolas"/>
              </a:rPr>
              <a:t>(x[t], h1)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sz="1600" dirty="0" smtClean="0">
                <a:latin typeface="Consolas"/>
                <a:cs typeface="Consolas"/>
              </a:rPr>
              <a:t>  h2 </a:t>
            </a:r>
            <a:r>
              <a:rPr lang="en" sz="1600" dirty="0" smtClean="0">
                <a:solidFill>
                  <a:srgbClr val="38761D"/>
                </a:solidFill>
                <a:latin typeface="Consolas"/>
                <a:cs typeface="Consolas"/>
              </a:rPr>
              <a:t>=</a:t>
            </a:r>
            <a:r>
              <a:rPr lang="en" sz="1600" dirty="0" smtClean="0">
                <a:latin typeface="Consolas"/>
                <a:cs typeface="Consolas"/>
              </a:rPr>
              <a:t> </a:t>
            </a:r>
            <a:r>
              <a:rPr lang="en" sz="1600" dirty="0" smtClean="0">
                <a:solidFill>
                  <a:srgbClr val="0000FF"/>
                </a:solidFill>
                <a:latin typeface="Consolas"/>
                <a:cs typeface="Consolas"/>
              </a:rPr>
              <a:t>rnn.second_layer</a:t>
            </a:r>
            <a:r>
              <a:rPr lang="en" sz="1600" dirty="0" smtClean="0">
                <a:latin typeface="Consolas"/>
                <a:cs typeface="Consolas"/>
              </a:rPr>
              <a:t>(h1, h2)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sz="1600" dirty="0" smtClean="0">
                <a:latin typeface="Consolas"/>
                <a:cs typeface="Consolas"/>
              </a:rPr>
              <a:t>  h3 </a:t>
            </a:r>
            <a:r>
              <a:rPr lang="en" sz="1600" dirty="0" smtClean="0">
                <a:solidFill>
                  <a:srgbClr val="38761D"/>
                </a:solidFill>
                <a:latin typeface="Consolas"/>
                <a:cs typeface="Consolas"/>
              </a:rPr>
              <a:t>=</a:t>
            </a:r>
            <a:r>
              <a:rPr lang="en" sz="1600" dirty="0" smtClean="0">
                <a:latin typeface="Consolas"/>
                <a:cs typeface="Consolas"/>
              </a:rPr>
              <a:t> </a:t>
            </a:r>
            <a:r>
              <a:rPr lang="en" sz="1600" dirty="0" smtClean="0">
                <a:solidFill>
                  <a:srgbClr val="0000FF"/>
                </a:solidFill>
                <a:latin typeface="Consolas"/>
                <a:cs typeface="Consolas"/>
              </a:rPr>
              <a:t>rnn.third_layer</a:t>
            </a:r>
            <a:r>
              <a:rPr lang="en" sz="1600" dirty="0" smtClean="0">
                <a:latin typeface="Consolas"/>
                <a:cs typeface="Consolas"/>
              </a:rPr>
              <a:t>(h2, h3)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sz="1600" dirty="0" smtClean="0">
                <a:solidFill>
                  <a:schemeClr val="dk1"/>
                </a:solidFill>
                <a:latin typeface="Consolas"/>
                <a:cs typeface="Consolas"/>
              </a:rPr>
              <a:t>  y  </a:t>
            </a:r>
            <a:r>
              <a:rPr lang="en" sz="1600" dirty="0" smtClean="0">
                <a:solidFill>
                  <a:srgbClr val="38761D"/>
                </a:solidFill>
                <a:latin typeface="Consolas"/>
                <a:cs typeface="Consolas"/>
              </a:rPr>
              <a:t>=</a:t>
            </a:r>
            <a:r>
              <a:rPr lang="en" sz="1600" dirty="0" smtClean="0">
                <a:solidFill>
                  <a:schemeClr val="dk1"/>
                </a:solidFill>
                <a:latin typeface="Consolas"/>
                <a:cs typeface="Consolas"/>
              </a:rPr>
              <a:t> </a:t>
            </a:r>
            <a:r>
              <a:rPr lang="en" sz="1600" dirty="0" smtClean="0">
                <a:solidFill>
                  <a:srgbClr val="0000FF"/>
                </a:solidFill>
                <a:latin typeface="Consolas"/>
                <a:cs typeface="Consolas"/>
              </a:rPr>
              <a:t>rnn.fourth_layer</a:t>
            </a:r>
            <a:r>
              <a:rPr lang="en" sz="1600" dirty="0" smtClean="0">
                <a:solidFill>
                  <a:schemeClr val="dk1"/>
                </a:solidFill>
                <a:latin typeface="Consolas"/>
                <a:cs typeface="Consolas"/>
              </a:rPr>
              <a:t>(h3)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" sz="1600" dirty="0">
              <a:latin typeface="Consolas"/>
              <a:cs typeface="Consolas"/>
            </a:endParaRPr>
          </a:p>
        </p:txBody>
      </p:sp>
      <p:sp>
        <p:nvSpPr>
          <p:cNvPr id="126" name="Shape 488"/>
          <p:cNvSpPr txBox="1"/>
          <p:nvPr/>
        </p:nvSpPr>
        <p:spPr>
          <a:xfrm>
            <a:off x="1176180" y="40447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x</a:t>
            </a:r>
            <a:r>
              <a:rPr lang="en-US" dirty="0" smtClean="0"/>
              <a:t>[0]</a:t>
            </a:r>
            <a:endParaRPr lang="en" baseline="-25000" dirty="0"/>
          </a:p>
        </p:txBody>
      </p:sp>
      <p:sp>
        <p:nvSpPr>
          <p:cNvPr id="127" name="Shape 495"/>
          <p:cNvSpPr txBox="1"/>
          <p:nvPr/>
        </p:nvSpPr>
        <p:spPr>
          <a:xfrm>
            <a:off x="604680" y="2228679"/>
            <a:ext cx="42780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</a:t>
            </a:r>
            <a:r>
              <a:rPr lang="en" baseline="-25000"/>
              <a:t>3</a:t>
            </a:r>
          </a:p>
        </p:txBody>
      </p:sp>
      <p:sp>
        <p:nvSpPr>
          <p:cNvPr id="128" name="Shape 496"/>
          <p:cNvSpPr txBox="1"/>
          <p:nvPr/>
        </p:nvSpPr>
        <p:spPr>
          <a:xfrm>
            <a:off x="604680" y="2901779"/>
            <a:ext cx="42780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</a:t>
            </a:r>
            <a:r>
              <a:rPr lang="en" baseline="-25000"/>
              <a:t>2</a:t>
            </a:r>
          </a:p>
        </p:txBody>
      </p:sp>
      <p:sp>
        <p:nvSpPr>
          <p:cNvPr id="129" name="Shape 497"/>
          <p:cNvSpPr txBox="1"/>
          <p:nvPr/>
        </p:nvSpPr>
        <p:spPr>
          <a:xfrm>
            <a:off x="604680" y="3498679"/>
            <a:ext cx="42780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</a:t>
            </a:r>
            <a:r>
              <a:rPr lang="en" baseline="-25000"/>
              <a:t>1</a:t>
            </a:r>
          </a:p>
        </p:txBody>
      </p:sp>
      <p:sp>
        <p:nvSpPr>
          <p:cNvPr id="130" name="Shape 488"/>
          <p:cNvSpPr txBox="1"/>
          <p:nvPr/>
        </p:nvSpPr>
        <p:spPr>
          <a:xfrm>
            <a:off x="1861980" y="40574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x</a:t>
            </a:r>
            <a:r>
              <a:rPr lang="en-US" dirty="0" smtClean="0"/>
              <a:t>[1]</a:t>
            </a:r>
            <a:endParaRPr lang="en" baseline="-25000" dirty="0"/>
          </a:p>
        </p:txBody>
      </p:sp>
      <p:sp>
        <p:nvSpPr>
          <p:cNvPr id="131" name="Shape 488"/>
          <p:cNvSpPr txBox="1"/>
          <p:nvPr/>
        </p:nvSpPr>
        <p:spPr>
          <a:xfrm>
            <a:off x="2585880" y="40574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x</a:t>
            </a:r>
            <a:r>
              <a:rPr lang="en-US" dirty="0" smtClean="0"/>
              <a:t>[2]</a:t>
            </a:r>
            <a:endParaRPr lang="en" baseline="-25000" dirty="0"/>
          </a:p>
        </p:txBody>
      </p:sp>
      <p:sp>
        <p:nvSpPr>
          <p:cNvPr id="77" name="Shape 536"/>
          <p:cNvSpPr txBox="1"/>
          <p:nvPr/>
        </p:nvSpPr>
        <p:spPr>
          <a:xfrm>
            <a:off x="5420600" y="3430975"/>
            <a:ext cx="753900" cy="69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 b="1" dirty="0">
                <a:latin typeface="Consolas"/>
                <a:ea typeface="Consolas"/>
                <a:cs typeface="Consolas"/>
                <a:sym typeface="Consolas"/>
              </a:rPr>
              <a:t>t = </a:t>
            </a:r>
            <a:r>
              <a:rPr lang="en-US" sz="1400" b="1" dirty="0">
                <a:latin typeface="Consolas"/>
                <a:ea typeface="Consolas"/>
                <a:cs typeface="Consolas"/>
                <a:sym typeface="Consolas"/>
              </a:rPr>
              <a:t>0</a:t>
            </a:r>
            <a:endParaRPr lang="en" sz="1400" b="1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1238250" y="3556000"/>
            <a:ext cx="419100" cy="419100"/>
          </a:xfrm>
          <a:prstGeom prst="ellipse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927100" y="375920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663700" y="375920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1454150" y="334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1454150" y="39648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1454150" y="334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4665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Example: </a:t>
            </a:r>
            <a:r>
              <a:rPr lang="en-US" dirty="0" smtClean="0"/>
              <a:t>R</a:t>
            </a:r>
            <a:r>
              <a:rPr lang="en" dirty="0" smtClean="0"/>
              <a:t>ecurrent </a:t>
            </a:r>
            <a:r>
              <a:rPr lang="en-US" dirty="0" smtClean="0"/>
              <a:t>N</a:t>
            </a:r>
            <a:r>
              <a:rPr lang="en" dirty="0" smtClean="0"/>
              <a:t>eural </a:t>
            </a:r>
            <a:r>
              <a:rPr lang="en-US" dirty="0" smtClean="0"/>
              <a:t>N</a:t>
            </a:r>
            <a:r>
              <a:rPr lang="en" dirty="0" smtClean="0"/>
              <a:t>etworks</a:t>
            </a:r>
            <a:endParaRPr lang="en-US" dirty="0"/>
          </a:p>
        </p:txBody>
      </p:sp>
      <p:sp>
        <p:nvSpPr>
          <p:cNvPr id="86" name="Shape 511"/>
          <p:cNvSpPr txBox="1">
            <a:spLocks/>
          </p:cNvSpPr>
          <p:nvPr/>
        </p:nvSpPr>
        <p:spPr bwMode="auto">
          <a:xfrm>
            <a:off x="5203225" y="1754575"/>
            <a:ext cx="3940775" cy="185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90000"/>
              <a:buFont typeface="Arial" pitchFamily="34" charset="0"/>
              <a:defRPr sz="2400" b="0" i="0" kern="1200">
                <a:solidFill>
                  <a:srgbClr val="404040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1pPr>
            <a:lvl2pPr marL="628650" indent="-1714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90000"/>
              <a:buFont typeface="Arial" pitchFamily="34" charset="0"/>
              <a:buChar char="•"/>
              <a:defRPr sz="2000" b="0" i="0" kern="1200">
                <a:solidFill>
                  <a:srgbClr val="404040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2pPr>
            <a:lvl3pPr marL="1089025" indent="-174625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Lucida Grande" charset="0"/>
              <a:buChar char="–"/>
              <a:defRPr b="0" i="0" kern="1200">
                <a:solidFill>
                  <a:srgbClr val="404040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3pPr>
            <a:lvl4pPr marL="1541463" indent="-169863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90000"/>
              <a:buFont typeface="Arial" pitchFamily="34" charset="0"/>
              <a:buChar char="•"/>
              <a:defRPr b="0" i="0" kern="1200">
                <a:solidFill>
                  <a:srgbClr val="404040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4pPr>
            <a:lvl5pPr marL="2001838" indent="-173038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Lucida Grande" charset="0"/>
              <a:buChar char="-"/>
              <a:defRPr b="0" i="0" kern="1200">
                <a:solidFill>
                  <a:srgbClr val="404040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sz="1600" b="1" dirty="0" smtClean="0">
                <a:solidFill>
                  <a:srgbClr val="38761D"/>
                </a:solidFill>
                <a:latin typeface="Consolas"/>
                <a:cs typeface="Consolas"/>
              </a:rPr>
              <a:t>for</a:t>
            </a:r>
            <a:r>
              <a:rPr lang="en" sz="1600" dirty="0" smtClean="0">
                <a:latin typeface="Consolas"/>
                <a:cs typeface="Consolas"/>
              </a:rPr>
              <a:t> t </a:t>
            </a:r>
            <a:r>
              <a:rPr lang="en" sz="1600" b="1" dirty="0" smtClean="0">
                <a:solidFill>
                  <a:srgbClr val="38761D"/>
                </a:solidFill>
                <a:latin typeface="Consolas"/>
                <a:cs typeface="Consolas"/>
              </a:rPr>
              <a:t>in</a:t>
            </a:r>
            <a:r>
              <a:rPr lang="en" sz="1600" dirty="0" smtClean="0">
                <a:latin typeface="Consolas"/>
                <a:cs typeface="Consolas"/>
              </a:rPr>
              <a:t> range(num_steps):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sz="1600" b="1" dirty="0" smtClean="0">
                <a:latin typeface="Consolas"/>
                <a:cs typeface="Consolas"/>
              </a:rPr>
              <a:t>  </a:t>
            </a:r>
            <a:r>
              <a:rPr lang="en" sz="1600" dirty="0" smtClean="0">
                <a:latin typeface="Consolas"/>
                <a:cs typeface="Consolas"/>
              </a:rPr>
              <a:t>h1 </a:t>
            </a:r>
            <a:r>
              <a:rPr lang="en" sz="1600" dirty="0" smtClean="0">
                <a:solidFill>
                  <a:srgbClr val="38761D"/>
                </a:solidFill>
                <a:latin typeface="Consolas"/>
                <a:cs typeface="Consolas"/>
              </a:rPr>
              <a:t>=</a:t>
            </a:r>
            <a:r>
              <a:rPr lang="en" sz="1600" dirty="0" smtClean="0">
                <a:latin typeface="Consolas"/>
                <a:cs typeface="Consolas"/>
              </a:rPr>
              <a:t> </a:t>
            </a:r>
            <a:r>
              <a:rPr lang="en" sz="1600" dirty="0" smtClean="0">
                <a:solidFill>
                  <a:srgbClr val="0000FF"/>
                </a:solidFill>
                <a:latin typeface="Consolas"/>
                <a:cs typeface="Consolas"/>
              </a:rPr>
              <a:t>rnn.first_layer</a:t>
            </a:r>
            <a:r>
              <a:rPr lang="en" sz="1600" dirty="0" smtClean="0">
                <a:latin typeface="Consolas"/>
                <a:cs typeface="Consolas"/>
              </a:rPr>
              <a:t>(x[t], h1)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sz="1600" b="1" dirty="0" smtClean="0">
                <a:latin typeface="Consolas"/>
                <a:cs typeface="Consolas"/>
              </a:rPr>
              <a:t>&gt; h2 </a:t>
            </a:r>
            <a:r>
              <a:rPr lang="en" sz="1600" b="1" dirty="0" smtClean="0">
                <a:solidFill>
                  <a:srgbClr val="38761D"/>
                </a:solidFill>
                <a:latin typeface="Consolas"/>
                <a:cs typeface="Consolas"/>
              </a:rPr>
              <a:t>=</a:t>
            </a:r>
            <a:r>
              <a:rPr lang="en" sz="1600" b="1" dirty="0" smtClean="0">
                <a:latin typeface="Consolas"/>
                <a:cs typeface="Consolas"/>
              </a:rPr>
              <a:t> </a:t>
            </a:r>
            <a:r>
              <a:rPr lang="en" sz="1600" b="1" dirty="0" smtClean="0">
                <a:solidFill>
                  <a:srgbClr val="0000FF"/>
                </a:solidFill>
                <a:latin typeface="Consolas"/>
                <a:cs typeface="Consolas"/>
              </a:rPr>
              <a:t>rnn.second_layer</a:t>
            </a:r>
            <a:r>
              <a:rPr lang="en" sz="1600" b="1" dirty="0" smtClean="0">
                <a:latin typeface="Consolas"/>
                <a:cs typeface="Consolas"/>
              </a:rPr>
              <a:t>(h1, h2)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sz="1600" dirty="0" smtClean="0">
                <a:latin typeface="Consolas"/>
                <a:cs typeface="Consolas"/>
              </a:rPr>
              <a:t>  h3 </a:t>
            </a:r>
            <a:r>
              <a:rPr lang="en" sz="1600" dirty="0" smtClean="0">
                <a:solidFill>
                  <a:srgbClr val="38761D"/>
                </a:solidFill>
                <a:latin typeface="Consolas"/>
                <a:cs typeface="Consolas"/>
              </a:rPr>
              <a:t>=</a:t>
            </a:r>
            <a:r>
              <a:rPr lang="en" sz="1600" dirty="0" smtClean="0">
                <a:latin typeface="Consolas"/>
                <a:cs typeface="Consolas"/>
              </a:rPr>
              <a:t> </a:t>
            </a:r>
            <a:r>
              <a:rPr lang="en" sz="1600" dirty="0" smtClean="0">
                <a:solidFill>
                  <a:srgbClr val="0000FF"/>
                </a:solidFill>
                <a:latin typeface="Consolas"/>
                <a:cs typeface="Consolas"/>
              </a:rPr>
              <a:t>rnn.third_layer</a:t>
            </a:r>
            <a:r>
              <a:rPr lang="en" sz="1600" dirty="0" smtClean="0">
                <a:latin typeface="Consolas"/>
                <a:cs typeface="Consolas"/>
              </a:rPr>
              <a:t>(h2, h3)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sz="1600" dirty="0" smtClean="0">
                <a:solidFill>
                  <a:schemeClr val="dk1"/>
                </a:solidFill>
                <a:latin typeface="Consolas"/>
                <a:cs typeface="Consolas"/>
              </a:rPr>
              <a:t>  y  </a:t>
            </a:r>
            <a:r>
              <a:rPr lang="en" sz="1600" dirty="0" smtClean="0">
                <a:solidFill>
                  <a:srgbClr val="38761D"/>
                </a:solidFill>
                <a:latin typeface="Consolas"/>
                <a:cs typeface="Consolas"/>
              </a:rPr>
              <a:t>=</a:t>
            </a:r>
            <a:r>
              <a:rPr lang="en" sz="1600" dirty="0" smtClean="0">
                <a:solidFill>
                  <a:schemeClr val="dk1"/>
                </a:solidFill>
                <a:latin typeface="Consolas"/>
                <a:cs typeface="Consolas"/>
              </a:rPr>
              <a:t> </a:t>
            </a:r>
            <a:r>
              <a:rPr lang="en" sz="1600" dirty="0" smtClean="0">
                <a:solidFill>
                  <a:srgbClr val="0000FF"/>
                </a:solidFill>
                <a:latin typeface="Consolas"/>
                <a:cs typeface="Consolas"/>
              </a:rPr>
              <a:t>rnn.fourth_layer</a:t>
            </a:r>
            <a:r>
              <a:rPr lang="en" sz="1600" dirty="0" smtClean="0">
                <a:solidFill>
                  <a:schemeClr val="dk1"/>
                </a:solidFill>
                <a:latin typeface="Consolas"/>
                <a:cs typeface="Consolas"/>
              </a:rPr>
              <a:t>(h3)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" sz="1600" dirty="0">
              <a:latin typeface="Consolas"/>
              <a:cs typeface="Consolas"/>
            </a:endParaRPr>
          </a:p>
        </p:txBody>
      </p:sp>
      <p:sp>
        <p:nvSpPr>
          <p:cNvPr id="126" name="Shape 488"/>
          <p:cNvSpPr txBox="1"/>
          <p:nvPr/>
        </p:nvSpPr>
        <p:spPr>
          <a:xfrm>
            <a:off x="1176180" y="40447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x</a:t>
            </a:r>
            <a:r>
              <a:rPr lang="en-US" dirty="0" smtClean="0"/>
              <a:t>[0]</a:t>
            </a:r>
            <a:endParaRPr lang="en" baseline="-25000" dirty="0"/>
          </a:p>
        </p:txBody>
      </p:sp>
      <p:sp>
        <p:nvSpPr>
          <p:cNvPr id="127" name="Shape 495"/>
          <p:cNvSpPr txBox="1"/>
          <p:nvPr/>
        </p:nvSpPr>
        <p:spPr>
          <a:xfrm>
            <a:off x="604680" y="2228679"/>
            <a:ext cx="42780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</a:t>
            </a:r>
            <a:r>
              <a:rPr lang="en" baseline="-25000"/>
              <a:t>3</a:t>
            </a:r>
          </a:p>
        </p:txBody>
      </p:sp>
      <p:sp>
        <p:nvSpPr>
          <p:cNvPr id="128" name="Shape 496"/>
          <p:cNvSpPr txBox="1"/>
          <p:nvPr/>
        </p:nvSpPr>
        <p:spPr>
          <a:xfrm>
            <a:off x="604680" y="2901779"/>
            <a:ext cx="42780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</a:t>
            </a:r>
            <a:r>
              <a:rPr lang="en" baseline="-25000"/>
              <a:t>2</a:t>
            </a:r>
          </a:p>
        </p:txBody>
      </p:sp>
      <p:sp>
        <p:nvSpPr>
          <p:cNvPr id="129" name="Shape 497"/>
          <p:cNvSpPr txBox="1"/>
          <p:nvPr/>
        </p:nvSpPr>
        <p:spPr>
          <a:xfrm>
            <a:off x="604680" y="3498679"/>
            <a:ext cx="42780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</a:t>
            </a:r>
            <a:r>
              <a:rPr lang="en" baseline="-25000"/>
              <a:t>1</a:t>
            </a:r>
          </a:p>
        </p:txBody>
      </p:sp>
      <p:sp>
        <p:nvSpPr>
          <p:cNvPr id="130" name="Shape 488"/>
          <p:cNvSpPr txBox="1"/>
          <p:nvPr/>
        </p:nvSpPr>
        <p:spPr>
          <a:xfrm>
            <a:off x="1861980" y="40574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x</a:t>
            </a:r>
            <a:r>
              <a:rPr lang="en-US" dirty="0" smtClean="0"/>
              <a:t>[1]</a:t>
            </a:r>
            <a:endParaRPr lang="en" baseline="-25000" dirty="0"/>
          </a:p>
        </p:txBody>
      </p:sp>
      <p:sp>
        <p:nvSpPr>
          <p:cNvPr id="131" name="Shape 488"/>
          <p:cNvSpPr txBox="1"/>
          <p:nvPr/>
        </p:nvSpPr>
        <p:spPr>
          <a:xfrm>
            <a:off x="2585880" y="40574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x</a:t>
            </a:r>
            <a:r>
              <a:rPr lang="en-US" dirty="0" smtClean="0"/>
              <a:t>[2]</a:t>
            </a:r>
            <a:endParaRPr lang="en" baseline="-25000" dirty="0"/>
          </a:p>
        </p:txBody>
      </p:sp>
      <p:sp>
        <p:nvSpPr>
          <p:cNvPr id="77" name="Shape 536"/>
          <p:cNvSpPr txBox="1"/>
          <p:nvPr/>
        </p:nvSpPr>
        <p:spPr>
          <a:xfrm>
            <a:off x="5420600" y="3430975"/>
            <a:ext cx="753900" cy="69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 b="1" dirty="0">
                <a:latin typeface="Consolas"/>
                <a:ea typeface="Consolas"/>
                <a:cs typeface="Consolas"/>
                <a:sym typeface="Consolas"/>
              </a:rPr>
              <a:t>t = </a:t>
            </a:r>
            <a:r>
              <a:rPr lang="en-US" sz="1400" b="1" dirty="0">
                <a:latin typeface="Consolas"/>
                <a:ea typeface="Consolas"/>
                <a:cs typeface="Consolas"/>
                <a:sym typeface="Consolas"/>
              </a:rPr>
              <a:t>0</a:t>
            </a:r>
            <a:endParaRPr lang="en" sz="1400" b="1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1238250" y="3556000"/>
            <a:ext cx="419100" cy="419100"/>
          </a:xfrm>
          <a:prstGeom prst="ellipse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927100" y="375920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663700" y="375920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1454150" y="334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1454150" y="39648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1235075" y="2962275"/>
            <a:ext cx="419100" cy="381000"/>
          </a:xfrm>
          <a:prstGeom prst="rect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657350" y="315595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1454150" y="274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920750" y="315595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98993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Example: </a:t>
            </a:r>
            <a:r>
              <a:rPr lang="en-US" dirty="0" smtClean="0"/>
              <a:t>R</a:t>
            </a:r>
            <a:r>
              <a:rPr lang="en" dirty="0" smtClean="0"/>
              <a:t>ecurrent </a:t>
            </a:r>
            <a:r>
              <a:rPr lang="en-US" dirty="0" smtClean="0"/>
              <a:t>N</a:t>
            </a:r>
            <a:r>
              <a:rPr lang="en" dirty="0" smtClean="0"/>
              <a:t>eural </a:t>
            </a:r>
            <a:r>
              <a:rPr lang="en-US" dirty="0" smtClean="0"/>
              <a:t>N</a:t>
            </a:r>
            <a:r>
              <a:rPr lang="en" dirty="0" smtClean="0"/>
              <a:t>etworks</a:t>
            </a:r>
            <a:endParaRPr lang="en-US" dirty="0"/>
          </a:p>
        </p:txBody>
      </p:sp>
      <p:sp>
        <p:nvSpPr>
          <p:cNvPr id="86" name="Shape 511"/>
          <p:cNvSpPr txBox="1">
            <a:spLocks/>
          </p:cNvSpPr>
          <p:nvPr/>
        </p:nvSpPr>
        <p:spPr bwMode="auto">
          <a:xfrm>
            <a:off x="5203225" y="1754575"/>
            <a:ext cx="3940775" cy="185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90000"/>
              <a:buFont typeface="Arial" pitchFamily="34" charset="0"/>
              <a:defRPr sz="2400" b="0" i="0" kern="1200">
                <a:solidFill>
                  <a:srgbClr val="404040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1pPr>
            <a:lvl2pPr marL="628650" indent="-1714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90000"/>
              <a:buFont typeface="Arial" pitchFamily="34" charset="0"/>
              <a:buChar char="•"/>
              <a:defRPr sz="2000" b="0" i="0" kern="1200">
                <a:solidFill>
                  <a:srgbClr val="404040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2pPr>
            <a:lvl3pPr marL="1089025" indent="-174625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Lucida Grande" charset="0"/>
              <a:buChar char="–"/>
              <a:defRPr b="0" i="0" kern="1200">
                <a:solidFill>
                  <a:srgbClr val="404040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3pPr>
            <a:lvl4pPr marL="1541463" indent="-169863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90000"/>
              <a:buFont typeface="Arial" pitchFamily="34" charset="0"/>
              <a:buChar char="•"/>
              <a:defRPr b="0" i="0" kern="1200">
                <a:solidFill>
                  <a:srgbClr val="404040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4pPr>
            <a:lvl5pPr marL="2001838" indent="-173038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Lucida Grande" charset="0"/>
              <a:buChar char="-"/>
              <a:defRPr b="0" i="0" kern="1200">
                <a:solidFill>
                  <a:srgbClr val="404040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sz="1600" b="1" dirty="0" smtClean="0">
                <a:solidFill>
                  <a:srgbClr val="38761D"/>
                </a:solidFill>
                <a:latin typeface="Consolas"/>
                <a:cs typeface="Consolas"/>
              </a:rPr>
              <a:t>for</a:t>
            </a:r>
            <a:r>
              <a:rPr lang="en" sz="1600" dirty="0" smtClean="0">
                <a:latin typeface="Consolas"/>
                <a:cs typeface="Consolas"/>
              </a:rPr>
              <a:t> t </a:t>
            </a:r>
            <a:r>
              <a:rPr lang="en" sz="1600" b="1" dirty="0" smtClean="0">
                <a:solidFill>
                  <a:srgbClr val="38761D"/>
                </a:solidFill>
                <a:latin typeface="Consolas"/>
                <a:cs typeface="Consolas"/>
              </a:rPr>
              <a:t>in</a:t>
            </a:r>
            <a:r>
              <a:rPr lang="en" sz="1600" dirty="0" smtClean="0">
                <a:latin typeface="Consolas"/>
                <a:cs typeface="Consolas"/>
              </a:rPr>
              <a:t> range(num_steps):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sz="1600" b="1" dirty="0" smtClean="0">
                <a:latin typeface="Consolas"/>
                <a:cs typeface="Consolas"/>
              </a:rPr>
              <a:t>  </a:t>
            </a:r>
            <a:r>
              <a:rPr lang="en" sz="1600" dirty="0" smtClean="0">
                <a:latin typeface="Consolas"/>
                <a:cs typeface="Consolas"/>
              </a:rPr>
              <a:t>h1 </a:t>
            </a:r>
            <a:r>
              <a:rPr lang="en" sz="1600" dirty="0" smtClean="0">
                <a:solidFill>
                  <a:srgbClr val="38761D"/>
                </a:solidFill>
                <a:latin typeface="Consolas"/>
                <a:cs typeface="Consolas"/>
              </a:rPr>
              <a:t>=</a:t>
            </a:r>
            <a:r>
              <a:rPr lang="en" sz="1600" dirty="0" smtClean="0">
                <a:latin typeface="Consolas"/>
                <a:cs typeface="Consolas"/>
              </a:rPr>
              <a:t> </a:t>
            </a:r>
            <a:r>
              <a:rPr lang="en" sz="1600" dirty="0" smtClean="0">
                <a:solidFill>
                  <a:srgbClr val="0000FF"/>
                </a:solidFill>
                <a:latin typeface="Consolas"/>
                <a:cs typeface="Consolas"/>
              </a:rPr>
              <a:t>rnn.first_layer</a:t>
            </a:r>
            <a:r>
              <a:rPr lang="en" sz="1600" dirty="0" smtClean="0">
                <a:latin typeface="Consolas"/>
                <a:cs typeface="Consolas"/>
              </a:rPr>
              <a:t>(x[t], h1)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sz="1600" b="1" dirty="0">
                <a:latin typeface="Consolas"/>
                <a:cs typeface="Consolas"/>
              </a:rPr>
              <a:t> </a:t>
            </a:r>
            <a:r>
              <a:rPr lang="en" sz="1600" b="1" dirty="0" smtClean="0">
                <a:latin typeface="Consolas"/>
                <a:cs typeface="Consolas"/>
              </a:rPr>
              <a:t> </a:t>
            </a:r>
            <a:r>
              <a:rPr lang="en" sz="1600" dirty="0" smtClean="0">
                <a:latin typeface="Consolas"/>
                <a:cs typeface="Consolas"/>
              </a:rPr>
              <a:t>h2 </a:t>
            </a:r>
            <a:r>
              <a:rPr lang="en" sz="1600" dirty="0" smtClean="0">
                <a:solidFill>
                  <a:srgbClr val="38761D"/>
                </a:solidFill>
                <a:latin typeface="Consolas"/>
                <a:cs typeface="Consolas"/>
              </a:rPr>
              <a:t>=</a:t>
            </a:r>
            <a:r>
              <a:rPr lang="en" sz="1600" dirty="0" smtClean="0">
                <a:latin typeface="Consolas"/>
                <a:cs typeface="Consolas"/>
              </a:rPr>
              <a:t> </a:t>
            </a:r>
            <a:r>
              <a:rPr lang="en" sz="1600" dirty="0" smtClean="0">
                <a:solidFill>
                  <a:srgbClr val="0000FF"/>
                </a:solidFill>
                <a:latin typeface="Consolas"/>
                <a:cs typeface="Consolas"/>
              </a:rPr>
              <a:t>rnn.second_layer</a:t>
            </a:r>
            <a:r>
              <a:rPr lang="en" sz="1600" dirty="0" smtClean="0">
                <a:latin typeface="Consolas"/>
                <a:cs typeface="Consolas"/>
              </a:rPr>
              <a:t>(h1, h2)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sz="1600" b="1" dirty="0" smtClean="0">
                <a:latin typeface="Consolas"/>
                <a:cs typeface="Consolas"/>
              </a:rPr>
              <a:t>&gt; h3 </a:t>
            </a:r>
            <a:r>
              <a:rPr lang="en" sz="1600" b="1" dirty="0" smtClean="0">
                <a:solidFill>
                  <a:srgbClr val="38761D"/>
                </a:solidFill>
                <a:latin typeface="Consolas"/>
                <a:cs typeface="Consolas"/>
              </a:rPr>
              <a:t>=</a:t>
            </a:r>
            <a:r>
              <a:rPr lang="en" sz="1600" b="1" dirty="0" smtClean="0">
                <a:latin typeface="Consolas"/>
                <a:cs typeface="Consolas"/>
              </a:rPr>
              <a:t> </a:t>
            </a:r>
            <a:r>
              <a:rPr lang="en" sz="1600" b="1" dirty="0" smtClean="0">
                <a:solidFill>
                  <a:srgbClr val="0000FF"/>
                </a:solidFill>
                <a:latin typeface="Consolas"/>
                <a:cs typeface="Consolas"/>
              </a:rPr>
              <a:t>rnn.third_layer</a:t>
            </a:r>
            <a:r>
              <a:rPr lang="en" sz="1600" b="1" dirty="0" smtClean="0">
                <a:latin typeface="Consolas"/>
                <a:cs typeface="Consolas"/>
              </a:rPr>
              <a:t>(h2, h3)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sz="1600" dirty="0" smtClean="0">
                <a:solidFill>
                  <a:schemeClr val="dk1"/>
                </a:solidFill>
                <a:latin typeface="Consolas"/>
                <a:cs typeface="Consolas"/>
              </a:rPr>
              <a:t>  y  </a:t>
            </a:r>
            <a:r>
              <a:rPr lang="en" sz="1600" dirty="0" smtClean="0">
                <a:solidFill>
                  <a:srgbClr val="38761D"/>
                </a:solidFill>
                <a:latin typeface="Consolas"/>
                <a:cs typeface="Consolas"/>
              </a:rPr>
              <a:t>=</a:t>
            </a:r>
            <a:r>
              <a:rPr lang="en" sz="1600" dirty="0" smtClean="0">
                <a:solidFill>
                  <a:schemeClr val="dk1"/>
                </a:solidFill>
                <a:latin typeface="Consolas"/>
                <a:cs typeface="Consolas"/>
              </a:rPr>
              <a:t> </a:t>
            </a:r>
            <a:r>
              <a:rPr lang="en" sz="1600" dirty="0" smtClean="0">
                <a:solidFill>
                  <a:srgbClr val="0000FF"/>
                </a:solidFill>
                <a:latin typeface="Consolas"/>
                <a:cs typeface="Consolas"/>
              </a:rPr>
              <a:t>rnn.fourth_layer</a:t>
            </a:r>
            <a:r>
              <a:rPr lang="en" sz="1600" dirty="0" smtClean="0">
                <a:solidFill>
                  <a:schemeClr val="dk1"/>
                </a:solidFill>
                <a:latin typeface="Consolas"/>
                <a:cs typeface="Consolas"/>
              </a:rPr>
              <a:t>(h3)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" sz="1600" dirty="0">
              <a:latin typeface="Consolas"/>
              <a:cs typeface="Consolas"/>
            </a:endParaRPr>
          </a:p>
        </p:txBody>
      </p:sp>
      <p:sp>
        <p:nvSpPr>
          <p:cNvPr id="126" name="Shape 488"/>
          <p:cNvSpPr txBox="1"/>
          <p:nvPr/>
        </p:nvSpPr>
        <p:spPr>
          <a:xfrm>
            <a:off x="1176180" y="40447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x</a:t>
            </a:r>
            <a:r>
              <a:rPr lang="en-US" dirty="0" smtClean="0"/>
              <a:t>[0]</a:t>
            </a:r>
            <a:endParaRPr lang="en" baseline="-25000" dirty="0"/>
          </a:p>
        </p:txBody>
      </p:sp>
      <p:sp>
        <p:nvSpPr>
          <p:cNvPr id="127" name="Shape 495"/>
          <p:cNvSpPr txBox="1"/>
          <p:nvPr/>
        </p:nvSpPr>
        <p:spPr>
          <a:xfrm>
            <a:off x="604680" y="2228679"/>
            <a:ext cx="42780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</a:t>
            </a:r>
            <a:r>
              <a:rPr lang="en" baseline="-25000"/>
              <a:t>3</a:t>
            </a:r>
          </a:p>
        </p:txBody>
      </p:sp>
      <p:sp>
        <p:nvSpPr>
          <p:cNvPr id="128" name="Shape 496"/>
          <p:cNvSpPr txBox="1"/>
          <p:nvPr/>
        </p:nvSpPr>
        <p:spPr>
          <a:xfrm>
            <a:off x="604680" y="2901779"/>
            <a:ext cx="42780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</a:t>
            </a:r>
            <a:r>
              <a:rPr lang="en" baseline="-25000"/>
              <a:t>2</a:t>
            </a:r>
          </a:p>
        </p:txBody>
      </p:sp>
      <p:sp>
        <p:nvSpPr>
          <p:cNvPr id="129" name="Shape 497"/>
          <p:cNvSpPr txBox="1"/>
          <p:nvPr/>
        </p:nvSpPr>
        <p:spPr>
          <a:xfrm>
            <a:off x="604680" y="3498679"/>
            <a:ext cx="42780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</a:t>
            </a:r>
            <a:r>
              <a:rPr lang="en" baseline="-25000"/>
              <a:t>1</a:t>
            </a:r>
          </a:p>
        </p:txBody>
      </p:sp>
      <p:sp>
        <p:nvSpPr>
          <p:cNvPr id="130" name="Shape 488"/>
          <p:cNvSpPr txBox="1"/>
          <p:nvPr/>
        </p:nvSpPr>
        <p:spPr>
          <a:xfrm>
            <a:off x="1861980" y="40574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x</a:t>
            </a:r>
            <a:r>
              <a:rPr lang="en-US" dirty="0" smtClean="0"/>
              <a:t>[1]</a:t>
            </a:r>
            <a:endParaRPr lang="en" baseline="-25000" dirty="0"/>
          </a:p>
        </p:txBody>
      </p:sp>
      <p:sp>
        <p:nvSpPr>
          <p:cNvPr id="131" name="Shape 488"/>
          <p:cNvSpPr txBox="1"/>
          <p:nvPr/>
        </p:nvSpPr>
        <p:spPr>
          <a:xfrm>
            <a:off x="2585880" y="40574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x</a:t>
            </a:r>
            <a:r>
              <a:rPr lang="en-US" dirty="0" smtClean="0"/>
              <a:t>[2]</a:t>
            </a:r>
            <a:endParaRPr lang="en" baseline="-25000" dirty="0"/>
          </a:p>
        </p:txBody>
      </p:sp>
      <p:sp>
        <p:nvSpPr>
          <p:cNvPr id="77" name="Shape 536"/>
          <p:cNvSpPr txBox="1"/>
          <p:nvPr/>
        </p:nvSpPr>
        <p:spPr>
          <a:xfrm>
            <a:off x="5420600" y="3430975"/>
            <a:ext cx="753900" cy="69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 b="1" dirty="0">
                <a:latin typeface="Consolas"/>
                <a:ea typeface="Consolas"/>
                <a:cs typeface="Consolas"/>
                <a:sym typeface="Consolas"/>
              </a:rPr>
              <a:t>t = </a:t>
            </a:r>
            <a:r>
              <a:rPr lang="en-US" sz="1400" b="1" dirty="0" smtClean="0">
                <a:latin typeface="Consolas"/>
                <a:ea typeface="Consolas"/>
                <a:cs typeface="Consolas"/>
                <a:sym typeface="Consolas"/>
              </a:rPr>
              <a:t>0</a:t>
            </a:r>
            <a:endParaRPr lang="en" sz="1400" b="1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1238250" y="3556000"/>
            <a:ext cx="419100" cy="419100"/>
          </a:xfrm>
          <a:prstGeom prst="ellipse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927100" y="375920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663700" y="375920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1454150" y="334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1454150" y="39648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1235075" y="2962275"/>
            <a:ext cx="419100" cy="381000"/>
          </a:xfrm>
          <a:prstGeom prst="rect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657350" y="315595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1454150" y="274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920750" y="315595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923925" y="252095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660525" y="252095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1454150" y="207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Diamond 22"/>
          <p:cNvSpPr/>
          <p:nvPr/>
        </p:nvSpPr>
        <p:spPr>
          <a:xfrm>
            <a:off x="1231900" y="2289175"/>
            <a:ext cx="444500" cy="457200"/>
          </a:xfrm>
          <a:prstGeom prst="diamond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0313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Example: </a:t>
            </a:r>
            <a:r>
              <a:rPr lang="en-US" dirty="0" smtClean="0"/>
              <a:t>R</a:t>
            </a:r>
            <a:r>
              <a:rPr lang="en" dirty="0" smtClean="0"/>
              <a:t>ecurrent </a:t>
            </a:r>
            <a:r>
              <a:rPr lang="en-US" dirty="0" smtClean="0"/>
              <a:t>N</a:t>
            </a:r>
            <a:r>
              <a:rPr lang="en" dirty="0" smtClean="0"/>
              <a:t>eural </a:t>
            </a:r>
            <a:r>
              <a:rPr lang="en-US" dirty="0" smtClean="0"/>
              <a:t>N</a:t>
            </a:r>
            <a:r>
              <a:rPr lang="en" dirty="0" smtClean="0"/>
              <a:t>etworks</a:t>
            </a:r>
            <a:endParaRPr lang="en-US" dirty="0"/>
          </a:p>
        </p:txBody>
      </p:sp>
      <p:sp>
        <p:nvSpPr>
          <p:cNvPr id="86" name="Shape 511"/>
          <p:cNvSpPr txBox="1">
            <a:spLocks/>
          </p:cNvSpPr>
          <p:nvPr/>
        </p:nvSpPr>
        <p:spPr bwMode="auto">
          <a:xfrm>
            <a:off x="5203225" y="1754575"/>
            <a:ext cx="3940775" cy="185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90000"/>
              <a:buFont typeface="Arial" pitchFamily="34" charset="0"/>
              <a:defRPr sz="2400" b="0" i="0" kern="1200">
                <a:solidFill>
                  <a:srgbClr val="404040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1pPr>
            <a:lvl2pPr marL="628650" indent="-1714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90000"/>
              <a:buFont typeface="Arial" pitchFamily="34" charset="0"/>
              <a:buChar char="•"/>
              <a:defRPr sz="2000" b="0" i="0" kern="1200">
                <a:solidFill>
                  <a:srgbClr val="404040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2pPr>
            <a:lvl3pPr marL="1089025" indent="-174625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Lucida Grande" charset="0"/>
              <a:buChar char="–"/>
              <a:defRPr b="0" i="0" kern="1200">
                <a:solidFill>
                  <a:srgbClr val="404040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3pPr>
            <a:lvl4pPr marL="1541463" indent="-169863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90000"/>
              <a:buFont typeface="Arial" pitchFamily="34" charset="0"/>
              <a:buChar char="•"/>
              <a:defRPr b="0" i="0" kern="1200">
                <a:solidFill>
                  <a:srgbClr val="404040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4pPr>
            <a:lvl5pPr marL="2001838" indent="-173038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Lucida Grande" charset="0"/>
              <a:buChar char="-"/>
              <a:defRPr b="0" i="0" kern="1200">
                <a:solidFill>
                  <a:srgbClr val="404040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sz="1600" b="1" dirty="0" smtClean="0">
                <a:solidFill>
                  <a:srgbClr val="38761D"/>
                </a:solidFill>
                <a:latin typeface="Consolas"/>
                <a:cs typeface="Consolas"/>
              </a:rPr>
              <a:t>for</a:t>
            </a:r>
            <a:r>
              <a:rPr lang="en" sz="1600" dirty="0" smtClean="0">
                <a:latin typeface="Consolas"/>
                <a:cs typeface="Consolas"/>
              </a:rPr>
              <a:t> t </a:t>
            </a:r>
            <a:r>
              <a:rPr lang="en" sz="1600" b="1" dirty="0" smtClean="0">
                <a:solidFill>
                  <a:srgbClr val="38761D"/>
                </a:solidFill>
                <a:latin typeface="Consolas"/>
                <a:cs typeface="Consolas"/>
              </a:rPr>
              <a:t>in</a:t>
            </a:r>
            <a:r>
              <a:rPr lang="en" sz="1600" dirty="0" smtClean="0">
                <a:latin typeface="Consolas"/>
                <a:cs typeface="Consolas"/>
              </a:rPr>
              <a:t> range(num_steps):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sz="1600" b="1" dirty="0" smtClean="0">
                <a:latin typeface="Consolas"/>
                <a:cs typeface="Consolas"/>
              </a:rPr>
              <a:t>  </a:t>
            </a:r>
            <a:r>
              <a:rPr lang="en" sz="1600" dirty="0" smtClean="0">
                <a:latin typeface="Consolas"/>
                <a:cs typeface="Consolas"/>
              </a:rPr>
              <a:t>h1 </a:t>
            </a:r>
            <a:r>
              <a:rPr lang="en" sz="1600" dirty="0" smtClean="0">
                <a:solidFill>
                  <a:srgbClr val="38761D"/>
                </a:solidFill>
                <a:latin typeface="Consolas"/>
                <a:cs typeface="Consolas"/>
              </a:rPr>
              <a:t>=</a:t>
            </a:r>
            <a:r>
              <a:rPr lang="en" sz="1600" dirty="0" smtClean="0">
                <a:latin typeface="Consolas"/>
                <a:cs typeface="Consolas"/>
              </a:rPr>
              <a:t> </a:t>
            </a:r>
            <a:r>
              <a:rPr lang="en" sz="1600" dirty="0" smtClean="0">
                <a:solidFill>
                  <a:srgbClr val="0000FF"/>
                </a:solidFill>
                <a:latin typeface="Consolas"/>
                <a:cs typeface="Consolas"/>
              </a:rPr>
              <a:t>rnn.first_layer</a:t>
            </a:r>
            <a:r>
              <a:rPr lang="en" sz="1600" dirty="0" smtClean="0">
                <a:latin typeface="Consolas"/>
                <a:cs typeface="Consolas"/>
              </a:rPr>
              <a:t>(x[t], h1)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sz="1600" b="1" dirty="0">
                <a:latin typeface="Consolas"/>
                <a:cs typeface="Consolas"/>
              </a:rPr>
              <a:t> </a:t>
            </a:r>
            <a:r>
              <a:rPr lang="en" sz="1600" b="1" dirty="0" smtClean="0">
                <a:latin typeface="Consolas"/>
                <a:cs typeface="Consolas"/>
              </a:rPr>
              <a:t> </a:t>
            </a:r>
            <a:r>
              <a:rPr lang="en" sz="1600" dirty="0" smtClean="0">
                <a:latin typeface="Consolas"/>
                <a:cs typeface="Consolas"/>
              </a:rPr>
              <a:t>h2 </a:t>
            </a:r>
            <a:r>
              <a:rPr lang="en" sz="1600" dirty="0" smtClean="0">
                <a:solidFill>
                  <a:srgbClr val="38761D"/>
                </a:solidFill>
                <a:latin typeface="Consolas"/>
                <a:cs typeface="Consolas"/>
              </a:rPr>
              <a:t>=</a:t>
            </a:r>
            <a:r>
              <a:rPr lang="en" sz="1600" dirty="0" smtClean="0">
                <a:latin typeface="Consolas"/>
                <a:cs typeface="Consolas"/>
              </a:rPr>
              <a:t> </a:t>
            </a:r>
            <a:r>
              <a:rPr lang="en" sz="1600" dirty="0" smtClean="0">
                <a:solidFill>
                  <a:srgbClr val="0000FF"/>
                </a:solidFill>
                <a:latin typeface="Consolas"/>
                <a:cs typeface="Consolas"/>
              </a:rPr>
              <a:t>rnn.second_layer</a:t>
            </a:r>
            <a:r>
              <a:rPr lang="en" sz="1600" dirty="0" smtClean="0">
                <a:latin typeface="Consolas"/>
                <a:cs typeface="Consolas"/>
              </a:rPr>
              <a:t>(h1, h2)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sz="1600" b="1" dirty="0">
                <a:latin typeface="Consolas"/>
                <a:cs typeface="Consolas"/>
              </a:rPr>
              <a:t> </a:t>
            </a:r>
            <a:r>
              <a:rPr lang="en" sz="1600" b="1" dirty="0" smtClean="0">
                <a:latin typeface="Consolas"/>
                <a:cs typeface="Consolas"/>
              </a:rPr>
              <a:t> </a:t>
            </a:r>
            <a:r>
              <a:rPr lang="en" sz="1600" dirty="0" smtClean="0">
                <a:latin typeface="Consolas"/>
                <a:cs typeface="Consolas"/>
              </a:rPr>
              <a:t>h3 </a:t>
            </a:r>
            <a:r>
              <a:rPr lang="en" sz="1600" dirty="0" smtClean="0">
                <a:solidFill>
                  <a:srgbClr val="38761D"/>
                </a:solidFill>
                <a:latin typeface="Consolas"/>
                <a:cs typeface="Consolas"/>
              </a:rPr>
              <a:t>=</a:t>
            </a:r>
            <a:r>
              <a:rPr lang="en" sz="1600" dirty="0" smtClean="0">
                <a:latin typeface="Consolas"/>
                <a:cs typeface="Consolas"/>
              </a:rPr>
              <a:t> </a:t>
            </a:r>
            <a:r>
              <a:rPr lang="en" sz="1600" dirty="0" smtClean="0">
                <a:solidFill>
                  <a:srgbClr val="0000FF"/>
                </a:solidFill>
                <a:latin typeface="Consolas"/>
                <a:cs typeface="Consolas"/>
              </a:rPr>
              <a:t>rnn.third_layer</a:t>
            </a:r>
            <a:r>
              <a:rPr lang="en" sz="1600" dirty="0" smtClean="0">
                <a:latin typeface="Consolas"/>
                <a:cs typeface="Consolas"/>
              </a:rPr>
              <a:t>(h2, h3)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sz="1600" b="1" dirty="0" smtClean="0">
                <a:solidFill>
                  <a:schemeClr val="dk1"/>
                </a:solidFill>
                <a:latin typeface="Consolas"/>
                <a:cs typeface="Consolas"/>
              </a:rPr>
              <a:t>&gt; y  </a:t>
            </a:r>
            <a:r>
              <a:rPr lang="en" sz="1600" b="1" dirty="0" smtClean="0">
                <a:solidFill>
                  <a:srgbClr val="38761D"/>
                </a:solidFill>
                <a:latin typeface="Consolas"/>
                <a:cs typeface="Consolas"/>
              </a:rPr>
              <a:t>=</a:t>
            </a:r>
            <a:r>
              <a:rPr lang="en" sz="1600" b="1" dirty="0" smtClean="0">
                <a:solidFill>
                  <a:schemeClr val="dk1"/>
                </a:solidFill>
                <a:latin typeface="Consolas"/>
                <a:cs typeface="Consolas"/>
              </a:rPr>
              <a:t> </a:t>
            </a:r>
            <a:r>
              <a:rPr lang="en" sz="1600" b="1" dirty="0" smtClean="0">
                <a:solidFill>
                  <a:srgbClr val="0000FF"/>
                </a:solidFill>
                <a:latin typeface="Consolas"/>
                <a:cs typeface="Consolas"/>
              </a:rPr>
              <a:t>rnn.fourth_layer</a:t>
            </a:r>
            <a:r>
              <a:rPr lang="en" sz="1600" b="1" dirty="0" smtClean="0">
                <a:solidFill>
                  <a:schemeClr val="dk1"/>
                </a:solidFill>
                <a:latin typeface="Consolas"/>
                <a:cs typeface="Consolas"/>
              </a:rPr>
              <a:t>(h3)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" sz="1600" dirty="0">
              <a:latin typeface="Consolas"/>
              <a:cs typeface="Consolas"/>
            </a:endParaRPr>
          </a:p>
        </p:txBody>
      </p:sp>
      <p:sp>
        <p:nvSpPr>
          <p:cNvPr id="126" name="Shape 488"/>
          <p:cNvSpPr txBox="1"/>
          <p:nvPr/>
        </p:nvSpPr>
        <p:spPr>
          <a:xfrm>
            <a:off x="1176180" y="40447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x</a:t>
            </a:r>
            <a:r>
              <a:rPr lang="en-US" dirty="0" smtClean="0"/>
              <a:t>[0]</a:t>
            </a:r>
            <a:endParaRPr lang="en" baseline="-25000" dirty="0"/>
          </a:p>
        </p:txBody>
      </p:sp>
      <p:sp>
        <p:nvSpPr>
          <p:cNvPr id="127" name="Shape 495"/>
          <p:cNvSpPr txBox="1"/>
          <p:nvPr/>
        </p:nvSpPr>
        <p:spPr>
          <a:xfrm>
            <a:off x="604680" y="2228679"/>
            <a:ext cx="42780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</a:t>
            </a:r>
            <a:r>
              <a:rPr lang="en" baseline="-25000"/>
              <a:t>3</a:t>
            </a:r>
          </a:p>
        </p:txBody>
      </p:sp>
      <p:sp>
        <p:nvSpPr>
          <p:cNvPr id="128" name="Shape 496"/>
          <p:cNvSpPr txBox="1"/>
          <p:nvPr/>
        </p:nvSpPr>
        <p:spPr>
          <a:xfrm>
            <a:off x="604680" y="2901779"/>
            <a:ext cx="42780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</a:t>
            </a:r>
            <a:r>
              <a:rPr lang="en" baseline="-25000"/>
              <a:t>2</a:t>
            </a:r>
          </a:p>
        </p:txBody>
      </p:sp>
      <p:sp>
        <p:nvSpPr>
          <p:cNvPr id="129" name="Shape 497"/>
          <p:cNvSpPr txBox="1"/>
          <p:nvPr/>
        </p:nvSpPr>
        <p:spPr>
          <a:xfrm>
            <a:off x="604680" y="3498679"/>
            <a:ext cx="42780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</a:t>
            </a:r>
            <a:r>
              <a:rPr lang="en" baseline="-25000"/>
              <a:t>1</a:t>
            </a:r>
          </a:p>
        </p:txBody>
      </p:sp>
      <p:sp>
        <p:nvSpPr>
          <p:cNvPr id="130" name="Shape 488"/>
          <p:cNvSpPr txBox="1"/>
          <p:nvPr/>
        </p:nvSpPr>
        <p:spPr>
          <a:xfrm>
            <a:off x="1861980" y="40574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x</a:t>
            </a:r>
            <a:r>
              <a:rPr lang="en-US" dirty="0" smtClean="0"/>
              <a:t>[1]</a:t>
            </a:r>
            <a:endParaRPr lang="en" baseline="-25000" dirty="0"/>
          </a:p>
        </p:txBody>
      </p:sp>
      <p:sp>
        <p:nvSpPr>
          <p:cNvPr id="131" name="Shape 488"/>
          <p:cNvSpPr txBox="1"/>
          <p:nvPr/>
        </p:nvSpPr>
        <p:spPr>
          <a:xfrm>
            <a:off x="2585880" y="40574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x</a:t>
            </a:r>
            <a:r>
              <a:rPr lang="en-US" dirty="0" smtClean="0"/>
              <a:t>[2]</a:t>
            </a:r>
            <a:endParaRPr lang="en" baseline="-25000" dirty="0"/>
          </a:p>
        </p:txBody>
      </p:sp>
      <p:sp>
        <p:nvSpPr>
          <p:cNvPr id="77" name="Shape 536"/>
          <p:cNvSpPr txBox="1"/>
          <p:nvPr/>
        </p:nvSpPr>
        <p:spPr>
          <a:xfrm>
            <a:off x="5420600" y="3430975"/>
            <a:ext cx="753900" cy="69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 b="1" dirty="0">
                <a:latin typeface="Consolas"/>
                <a:ea typeface="Consolas"/>
                <a:cs typeface="Consolas"/>
                <a:sym typeface="Consolas"/>
              </a:rPr>
              <a:t>t = </a:t>
            </a:r>
            <a:r>
              <a:rPr lang="en-US" sz="1400" b="1" dirty="0">
                <a:latin typeface="Consolas"/>
                <a:ea typeface="Consolas"/>
                <a:cs typeface="Consolas"/>
                <a:sym typeface="Consolas"/>
              </a:rPr>
              <a:t>0</a:t>
            </a:r>
            <a:endParaRPr lang="en" sz="1400" b="1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1238250" y="3556000"/>
            <a:ext cx="419100" cy="419100"/>
          </a:xfrm>
          <a:prstGeom prst="ellipse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927100" y="375920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663700" y="375920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1454150" y="334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1454150" y="39648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1235075" y="2962275"/>
            <a:ext cx="419100" cy="381000"/>
          </a:xfrm>
          <a:prstGeom prst="rect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657350" y="315595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1454150" y="274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920750" y="315595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923925" y="252095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660525" y="252095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1454150" y="207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Diamond 22"/>
          <p:cNvSpPr/>
          <p:nvPr/>
        </p:nvSpPr>
        <p:spPr>
          <a:xfrm>
            <a:off x="1231900" y="2289175"/>
            <a:ext cx="444500" cy="457200"/>
          </a:xfrm>
          <a:prstGeom prst="diamond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Hexagon 23"/>
          <p:cNvSpPr/>
          <p:nvPr/>
        </p:nvSpPr>
        <p:spPr>
          <a:xfrm>
            <a:off x="1244600" y="1701800"/>
            <a:ext cx="419100" cy="381000"/>
          </a:xfrm>
          <a:prstGeom prst="hexagon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 flipH="1" flipV="1">
            <a:off x="1454150" y="147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Shape 488"/>
          <p:cNvSpPr txBox="1"/>
          <p:nvPr/>
        </p:nvSpPr>
        <p:spPr>
          <a:xfrm>
            <a:off x="1188880" y="10602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y[0]</a:t>
            </a:r>
            <a:endParaRPr lang="en" baseline="-25000" dirty="0"/>
          </a:p>
        </p:txBody>
      </p:sp>
    </p:spTree>
    <p:extLst>
      <p:ext uri="{BB962C8B-B14F-4D97-AF65-F5344CB8AC3E}">
        <p14:creationId xmlns:p14="http://schemas.microsoft.com/office/powerpoint/2010/main" val="27941496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Example: </a:t>
            </a:r>
            <a:r>
              <a:rPr lang="en-US" dirty="0" smtClean="0"/>
              <a:t>R</a:t>
            </a:r>
            <a:r>
              <a:rPr lang="en" dirty="0" smtClean="0"/>
              <a:t>ecurrent </a:t>
            </a:r>
            <a:r>
              <a:rPr lang="en-US" dirty="0" smtClean="0"/>
              <a:t>N</a:t>
            </a:r>
            <a:r>
              <a:rPr lang="en" dirty="0" smtClean="0"/>
              <a:t>eural </a:t>
            </a:r>
            <a:r>
              <a:rPr lang="en-US" dirty="0" smtClean="0"/>
              <a:t>N</a:t>
            </a:r>
            <a:r>
              <a:rPr lang="en" dirty="0" smtClean="0"/>
              <a:t>etworks</a:t>
            </a:r>
            <a:endParaRPr lang="en-US" dirty="0"/>
          </a:p>
        </p:txBody>
      </p:sp>
      <p:sp>
        <p:nvSpPr>
          <p:cNvPr id="86" name="Shape 511"/>
          <p:cNvSpPr txBox="1">
            <a:spLocks/>
          </p:cNvSpPr>
          <p:nvPr/>
        </p:nvSpPr>
        <p:spPr bwMode="auto">
          <a:xfrm>
            <a:off x="5203225" y="1754575"/>
            <a:ext cx="3940775" cy="185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90000"/>
              <a:buFont typeface="Arial" pitchFamily="34" charset="0"/>
              <a:defRPr sz="2400" b="0" i="0" kern="1200">
                <a:solidFill>
                  <a:srgbClr val="404040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1pPr>
            <a:lvl2pPr marL="628650" indent="-1714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90000"/>
              <a:buFont typeface="Arial" pitchFamily="34" charset="0"/>
              <a:buChar char="•"/>
              <a:defRPr sz="2000" b="0" i="0" kern="1200">
                <a:solidFill>
                  <a:srgbClr val="404040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2pPr>
            <a:lvl3pPr marL="1089025" indent="-174625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Lucida Grande" charset="0"/>
              <a:buChar char="–"/>
              <a:defRPr b="0" i="0" kern="1200">
                <a:solidFill>
                  <a:srgbClr val="404040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3pPr>
            <a:lvl4pPr marL="1541463" indent="-169863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90000"/>
              <a:buFont typeface="Arial" pitchFamily="34" charset="0"/>
              <a:buChar char="•"/>
              <a:defRPr b="0" i="0" kern="1200">
                <a:solidFill>
                  <a:srgbClr val="404040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4pPr>
            <a:lvl5pPr marL="2001838" indent="-173038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Lucida Grande" charset="0"/>
              <a:buChar char="-"/>
              <a:defRPr b="0" i="0" kern="1200">
                <a:solidFill>
                  <a:srgbClr val="404040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sz="1600" b="1" dirty="0" smtClean="0">
                <a:solidFill>
                  <a:srgbClr val="38761D"/>
                </a:solidFill>
                <a:latin typeface="Consolas"/>
                <a:cs typeface="Consolas"/>
              </a:rPr>
              <a:t>for</a:t>
            </a:r>
            <a:r>
              <a:rPr lang="en" sz="1600" dirty="0" smtClean="0">
                <a:latin typeface="Consolas"/>
                <a:cs typeface="Consolas"/>
              </a:rPr>
              <a:t> t </a:t>
            </a:r>
            <a:r>
              <a:rPr lang="en" sz="1600" b="1" dirty="0" smtClean="0">
                <a:solidFill>
                  <a:srgbClr val="38761D"/>
                </a:solidFill>
                <a:latin typeface="Consolas"/>
                <a:cs typeface="Consolas"/>
              </a:rPr>
              <a:t>in</a:t>
            </a:r>
            <a:r>
              <a:rPr lang="en" sz="1600" dirty="0" smtClean="0">
                <a:latin typeface="Consolas"/>
                <a:cs typeface="Consolas"/>
              </a:rPr>
              <a:t> range(num_steps):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sz="1600" b="1" dirty="0" smtClean="0">
                <a:latin typeface="Consolas"/>
                <a:cs typeface="Consolas"/>
              </a:rPr>
              <a:t>&gt; h1 </a:t>
            </a:r>
            <a:r>
              <a:rPr lang="en" sz="1600" b="1" dirty="0" smtClean="0">
                <a:solidFill>
                  <a:srgbClr val="38761D"/>
                </a:solidFill>
                <a:latin typeface="Consolas"/>
                <a:cs typeface="Consolas"/>
              </a:rPr>
              <a:t>=</a:t>
            </a:r>
            <a:r>
              <a:rPr lang="en" sz="1600" b="1" dirty="0" smtClean="0">
                <a:latin typeface="Consolas"/>
                <a:cs typeface="Consolas"/>
              </a:rPr>
              <a:t> </a:t>
            </a:r>
            <a:r>
              <a:rPr lang="en" sz="1600" b="1" dirty="0" smtClean="0">
                <a:solidFill>
                  <a:srgbClr val="0000FF"/>
                </a:solidFill>
                <a:latin typeface="Consolas"/>
                <a:cs typeface="Consolas"/>
              </a:rPr>
              <a:t>rnn.first_layer</a:t>
            </a:r>
            <a:r>
              <a:rPr lang="en" sz="1600" b="1" dirty="0" smtClean="0">
                <a:latin typeface="Consolas"/>
                <a:cs typeface="Consolas"/>
              </a:rPr>
              <a:t>(x[t], h1)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sz="1600" b="1" dirty="0">
                <a:latin typeface="Consolas"/>
                <a:cs typeface="Consolas"/>
              </a:rPr>
              <a:t> </a:t>
            </a:r>
            <a:r>
              <a:rPr lang="en" sz="1600" b="1" dirty="0" smtClean="0">
                <a:latin typeface="Consolas"/>
                <a:cs typeface="Consolas"/>
              </a:rPr>
              <a:t> </a:t>
            </a:r>
            <a:r>
              <a:rPr lang="en" sz="1600" dirty="0" smtClean="0">
                <a:latin typeface="Consolas"/>
                <a:cs typeface="Consolas"/>
              </a:rPr>
              <a:t>h2 </a:t>
            </a:r>
            <a:r>
              <a:rPr lang="en" sz="1600" dirty="0" smtClean="0">
                <a:solidFill>
                  <a:srgbClr val="38761D"/>
                </a:solidFill>
                <a:latin typeface="Consolas"/>
                <a:cs typeface="Consolas"/>
              </a:rPr>
              <a:t>=</a:t>
            </a:r>
            <a:r>
              <a:rPr lang="en" sz="1600" dirty="0" smtClean="0">
                <a:latin typeface="Consolas"/>
                <a:cs typeface="Consolas"/>
              </a:rPr>
              <a:t> </a:t>
            </a:r>
            <a:r>
              <a:rPr lang="en" sz="1600" dirty="0" smtClean="0">
                <a:solidFill>
                  <a:srgbClr val="0000FF"/>
                </a:solidFill>
                <a:latin typeface="Consolas"/>
                <a:cs typeface="Consolas"/>
              </a:rPr>
              <a:t>rnn.second_layer</a:t>
            </a:r>
            <a:r>
              <a:rPr lang="en" sz="1600" dirty="0" smtClean="0">
                <a:latin typeface="Consolas"/>
                <a:cs typeface="Consolas"/>
              </a:rPr>
              <a:t>(h1, h2)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sz="1600" b="1" dirty="0">
                <a:latin typeface="Consolas"/>
                <a:cs typeface="Consolas"/>
              </a:rPr>
              <a:t> </a:t>
            </a:r>
            <a:r>
              <a:rPr lang="en" sz="1600" b="1" dirty="0" smtClean="0">
                <a:latin typeface="Consolas"/>
                <a:cs typeface="Consolas"/>
              </a:rPr>
              <a:t> </a:t>
            </a:r>
            <a:r>
              <a:rPr lang="en" sz="1600" dirty="0" smtClean="0">
                <a:latin typeface="Consolas"/>
                <a:cs typeface="Consolas"/>
              </a:rPr>
              <a:t>h3 </a:t>
            </a:r>
            <a:r>
              <a:rPr lang="en" sz="1600" dirty="0" smtClean="0">
                <a:solidFill>
                  <a:srgbClr val="38761D"/>
                </a:solidFill>
                <a:latin typeface="Consolas"/>
                <a:cs typeface="Consolas"/>
              </a:rPr>
              <a:t>=</a:t>
            </a:r>
            <a:r>
              <a:rPr lang="en" sz="1600" dirty="0" smtClean="0">
                <a:latin typeface="Consolas"/>
                <a:cs typeface="Consolas"/>
              </a:rPr>
              <a:t> </a:t>
            </a:r>
            <a:r>
              <a:rPr lang="en" sz="1600" dirty="0" smtClean="0">
                <a:solidFill>
                  <a:srgbClr val="0000FF"/>
                </a:solidFill>
                <a:latin typeface="Consolas"/>
                <a:cs typeface="Consolas"/>
              </a:rPr>
              <a:t>rnn.third_layer</a:t>
            </a:r>
            <a:r>
              <a:rPr lang="en" sz="1600" dirty="0" smtClean="0">
                <a:latin typeface="Consolas"/>
                <a:cs typeface="Consolas"/>
              </a:rPr>
              <a:t>(h2, h3)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sz="1600" dirty="0">
                <a:solidFill>
                  <a:schemeClr val="dk1"/>
                </a:solidFill>
                <a:latin typeface="Consolas"/>
                <a:cs typeface="Consolas"/>
              </a:rPr>
              <a:t> </a:t>
            </a:r>
            <a:r>
              <a:rPr lang="en" sz="1600" dirty="0" smtClean="0">
                <a:solidFill>
                  <a:schemeClr val="dk1"/>
                </a:solidFill>
                <a:latin typeface="Consolas"/>
                <a:cs typeface="Consolas"/>
              </a:rPr>
              <a:t> y  </a:t>
            </a:r>
            <a:r>
              <a:rPr lang="en" sz="1600" dirty="0" smtClean="0">
                <a:solidFill>
                  <a:srgbClr val="38761D"/>
                </a:solidFill>
                <a:latin typeface="Consolas"/>
                <a:cs typeface="Consolas"/>
              </a:rPr>
              <a:t>=</a:t>
            </a:r>
            <a:r>
              <a:rPr lang="en" sz="1600" dirty="0" smtClean="0">
                <a:solidFill>
                  <a:schemeClr val="dk1"/>
                </a:solidFill>
                <a:latin typeface="Consolas"/>
                <a:cs typeface="Consolas"/>
              </a:rPr>
              <a:t> </a:t>
            </a:r>
            <a:r>
              <a:rPr lang="en" sz="1600" dirty="0" smtClean="0">
                <a:solidFill>
                  <a:srgbClr val="0000FF"/>
                </a:solidFill>
                <a:latin typeface="Consolas"/>
                <a:cs typeface="Consolas"/>
              </a:rPr>
              <a:t>rnn.fourth_layer</a:t>
            </a:r>
            <a:r>
              <a:rPr lang="en" sz="1600" dirty="0" smtClean="0">
                <a:solidFill>
                  <a:schemeClr val="dk1"/>
                </a:solidFill>
                <a:latin typeface="Consolas"/>
                <a:cs typeface="Consolas"/>
              </a:rPr>
              <a:t>(h3)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" sz="1600" dirty="0">
              <a:latin typeface="Consolas"/>
              <a:cs typeface="Consolas"/>
            </a:endParaRPr>
          </a:p>
        </p:txBody>
      </p:sp>
      <p:sp>
        <p:nvSpPr>
          <p:cNvPr id="126" name="Shape 488"/>
          <p:cNvSpPr txBox="1"/>
          <p:nvPr/>
        </p:nvSpPr>
        <p:spPr>
          <a:xfrm>
            <a:off x="1176180" y="40447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x</a:t>
            </a:r>
            <a:r>
              <a:rPr lang="en-US" dirty="0" smtClean="0"/>
              <a:t>[0]</a:t>
            </a:r>
            <a:endParaRPr lang="en" baseline="-25000" dirty="0"/>
          </a:p>
        </p:txBody>
      </p:sp>
      <p:sp>
        <p:nvSpPr>
          <p:cNvPr id="127" name="Shape 495"/>
          <p:cNvSpPr txBox="1"/>
          <p:nvPr/>
        </p:nvSpPr>
        <p:spPr>
          <a:xfrm>
            <a:off x="604680" y="2228679"/>
            <a:ext cx="42780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</a:t>
            </a:r>
            <a:r>
              <a:rPr lang="en" baseline="-25000"/>
              <a:t>3</a:t>
            </a:r>
          </a:p>
        </p:txBody>
      </p:sp>
      <p:sp>
        <p:nvSpPr>
          <p:cNvPr id="128" name="Shape 496"/>
          <p:cNvSpPr txBox="1"/>
          <p:nvPr/>
        </p:nvSpPr>
        <p:spPr>
          <a:xfrm>
            <a:off x="604680" y="2901779"/>
            <a:ext cx="42780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</a:t>
            </a:r>
            <a:r>
              <a:rPr lang="en" baseline="-25000"/>
              <a:t>2</a:t>
            </a:r>
          </a:p>
        </p:txBody>
      </p:sp>
      <p:sp>
        <p:nvSpPr>
          <p:cNvPr id="129" name="Shape 497"/>
          <p:cNvSpPr txBox="1"/>
          <p:nvPr/>
        </p:nvSpPr>
        <p:spPr>
          <a:xfrm>
            <a:off x="604680" y="3498679"/>
            <a:ext cx="42780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</a:t>
            </a:r>
            <a:r>
              <a:rPr lang="en" baseline="-25000"/>
              <a:t>1</a:t>
            </a:r>
          </a:p>
        </p:txBody>
      </p:sp>
      <p:sp>
        <p:nvSpPr>
          <p:cNvPr id="130" name="Shape 488"/>
          <p:cNvSpPr txBox="1"/>
          <p:nvPr/>
        </p:nvSpPr>
        <p:spPr>
          <a:xfrm>
            <a:off x="1861980" y="40574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x</a:t>
            </a:r>
            <a:r>
              <a:rPr lang="en-US" dirty="0" smtClean="0"/>
              <a:t>[1]</a:t>
            </a:r>
            <a:endParaRPr lang="en" baseline="-25000" dirty="0"/>
          </a:p>
        </p:txBody>
      </p:sp>
      <p:sp>
        <p:nvSpPr>
          <p:cNvPr id="131" name="Shape 488"/>
          <p:cNvSpPr txBox="1"/>
          <p:nvPr/>
        </p:nvSpPr>
        <p:spPr>
          <a:xfrm>
            <a:off x="2585880" y="40574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x</a:t>
            </a:r>
            <a:r>
              <a:rPr lang="en-US" dirty="0" smtClean="0"/>
              <a:t>[2]</a:t>
            </a:r>
            <a:endParaRPr lang="en" baseline="-25000" dirty="0"/>
          </a:p>
        </p:txBody>
      </p:sp>
      <p:sp>
        <p:nvSpPr>
          <p:cNvPr id="77" name="Shape 536"/>
          <p:cNvSpPr txBox="1"/>
          <p:nvPr/>
        </p:nvSpPr>
        <p:spPr>
          <a:xfrm>
            <a:off x="5420600" y="3430975"/>
            <a:ext cx="753900" cy="69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 b="1" dirty="0">
                <a:latin typeface="Consolas"/>
                <a:ea typeface="Consolas"/>
                <a:cs typeface="Consolas"/>
                <a:sym typeface="Consolas"/>
              </a:rPr>
              <a:t>t = </a:t>
            </a:r>
            <a:r>
              <a:rPr lang="en-US" sz="1400" b="1" dirty="0" smtClean="0">
                <a:latin typeface="Consolas"/>
                <a:ea typeface="Consolas"/>
                <a:cs typeface="Consolas"/>
                <a:sym typeface="Consolas"/>
              </a:rPr>
              <a:t>1</a:t>
            </a:r>
            <a:endParaRPr lang="en" sz="1400" b="1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1238250" y="3556000"/>
            <a:ext cx="419100" cy="419100"/>
          </a:xfrm>
          <a:prstGeom prst="ellipse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927100" y="375920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663700" y="375920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1454150" y="334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1454150" y="39648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1235075" y="2962275"/>
            <a:ext cx="419100" cy="381000"/>
          </a:xfrm>
          <a:prstGeom prst="rect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657350" y="315595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1454150" y="274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920750" y="315595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923925" y="252095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660525" y="252095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1454150" y="207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Diamond 22"/>
          <p:cNvSpPr/>
          <p:nvPr/>
        </p:nvSpPr>
        <p:spPr>
          <a:xfrm>
            <a:off x="1231900" y="2289175"/>
            <a:ext cx="444500" cy="457200"/>
          </a:xfrm>
          <a:prstGeom prst="diamond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Hexagon 23"/>
          <p:cNvSpPr/>
          <p:nvPr/>
        </p:nvSpPr>
        <p:spPr>
          <a:xfrm>
            <a:off x="1244600" y="1701800"/>
            <a:ext cx="419100" cy="381000"/>
          </a:xfrm>
          <a:prstGeom prst="hexagon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 flipH="1" flipV="1">
            <a:off x="1454150" y="147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Shape 488"/>
          <p:cNvSpPr txBox="1"/>
          <p:nvPr/>
        </p:nvSpPr>
        <p:spPr>
          <a:xfrm>
            <a:off x="1188880" y="10602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y[0]</a:t>
            </a:r>
            <a:endParaRPr lang="en" baseline="-25000" dirty="0"/>
          </a:p>
        </p:txBody>
      </p:sp>
      <p:sp>
        <p:nvSpPr>
          <p:cNvPr id="27" name="Oval 26"/>
          <p:cNvSpPr/>
          <p:nvPr/>
        </p:nvSpPr>
        <p:spPr>
          <a:xfrm>
            <a:off x="1949450" y="3556000"/>
            <a:ext cx="419100" cy="419100"/>
          </a:xfrm>
          <a:prstGeom prst="ellipse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2362200" y="375920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 flipV="1">
            <a:off x="2152650" y="334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 flipV="1">
            <a:off x="2152650" y="39648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31382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Network Modularity</a:t>
            </a:r>
          </a:p>
        </p:txBody>
      </p:sp>
      <p:sp>
        <p:nvSpPr>
          <p:cNvPr id="410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9863" y="1236663"/>
            <a:ext cx="8850312" cy="3394075"/>
          </a:xfrm>
        </p:spPr>
        <p:txBody>
          <a:bodyPr/>
          <a:lstStyle/>
          <a:p>
            <a:pPr>
              <a:buFontTx/>
              <a:buNone/>
            </a:pPr>
            <a:r>
              <a:rPr lang="en-US" dirty="0"/>
              <a:t>Like software modularity, but with a twist:</a:t>
            </a:r>
          </a:p>
          <a:p>
            <a:pPr lvl="3">
              <a:buFontTx/>
              <a:buNone/>
            </a:pPr>
            <a:endParaRPr lang="en-US" dirty="0"/>
          </a:p>
          <a:p>
            <a:r>
              <a:rPr lang="en-US" dirty="0"/>
              <a:t>Implementation distributed across routers and hosts</a:t>
            </a:r>
          </a:p>
          <a:p>
            <a:pPr lvl="3"/>
            <a:endParaRPr lang="en-US" dirty="0"/>
          </a:p>
          <a:p>
            <a:r>
              <a:rPr lang="en-US" dirty="0"/>
              <a:t>Must decide:</a:t>
            </a:r>
          </a:p>
          <a:p>
            <a:pPr lvl="1"/>
            <a:r>
              <a:rPr lang="en-US" dirty="0"/>
              <a:t>How to break system into modules</a:t>
            </a:r>
          </a:p>
          <a:p>
            <a:pPr lvl="1"/>
            <a:r>
              <a:rPr lang="en-US" dirty="0"/>
              <a:t>Where modules are </a:t>
            </a:r>
            <a:r>
              <a:rPr lang="en-US" dirty="0" smtClean="0"/>
              <a:t>implemented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81460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Example: </a:t>
            </a:r>
            <a:r>
              <a:rPr lang="en-US" dirty="0" smtClean="0"/>
              <a:t>R</a:t>
            </a:r>
            <a:r>
              <a:rPr lang="en" dirty="0" smtClean="0"/>
              <a:t>ecurrent </a:t>
            </a:r>
            <a:r>
              <a:rPr lang="en-US" dirty="0" smtClean="0"/>
              <a:t>N</a:t>
            </a:r>
            <a:r>
              <a:rPr lang="en" dirty="0" smtClean="0"/>
              <a:t>eural </a:t>
            </a:r>
            <a:r>
              <a:rPr lang="en-US" dirty="0" smtClean="0"/>
              <a:t>N</a:t>
            </a:r>
            <a:r>
              <a:rPr lang="en" dirty="0" smtClean="0"/>
              <a:t>etworks</a:t>
            </a:r>
            <a:endParaRPr lang="en-US" dirty="0"/>
          </a:p>
        </p:txBody>
      </p:sp>
      <p:sp>
        <p:nvSpPr>
          <p:cNvPr id="86" name="Shape 511"/>
          <p:cNvSpPr txBox="1">
            <a:spLocks/>
          </p:cNvSpPr>
          <p:nvPr/>
        </p:nvSpPr>
        <p:spPr bwMode="auto">
          <a:xfrm>
            <a:off x="5203225" y="1754575"/>
            <a:ext cx="3940775" cy="185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90000"/>
              <a:buFont typeface="Arial" pitchFamily="34" charset="0"/>
              <a:defRPr sz="2400" b="0" i="0" kern="1200">
                <a:solidFill>
                  <a:srgbClr val="404040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1pPr>
            <a:lvl2pPr marL="628650" indent="-1714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90000"/>
              <a:buFont typeface="Arial" pitchFamily="34" charset="0"/>
              <a:buChar char="•"/>
              <a:defRPr sz="2000" b="0" i="0" kern="1200">
                <a:solidFill>
                  <a:srgbClr val="404040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2pPr>
            <a:lvl3pPr marL="1089025" indent="-174625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Lucida Grande" charset="0"/>
              <a:buChar char="–"/>
              <a:defRPr b="0" i="0" kern="1200">
                <a:solidFill>
                  <a:srgbClr val="404040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3pPr>
            <a:lvl4pPr marL="1541463" indent="-169863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90000"/>
              <a:buFont typeface="Arial" pitchFamily="34" charset="0"/>
              <a:buChar char="•"/>
              <a:defRPr b="0" i="0" kern="1200">
                <a:solidFill>
                  <a:srgbClr val="404040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4pPr>
            <a:lvl5pPr marL="2001838" indent="-173038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Lucida Grande" charset="0"/>
              <a:buChar char="-"/>
              <a:defRPr b="0" i="0" kern="1200">
                <a:solidFill>
                  <a:srgbClr val="404040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sz="1600" b="1" dirty="0" smtClean="0">
                <a:solidFill>
                  <a:srgbClr val="38761D"/>
                </a:solidFill>
                <a:latin typeface="Consolas"/>
                <a:cs typeface="Consolas"/>
              </a:rPr>
              <a:t>for</a:t>
            </a:r>
            <a:r>
              <a:rPr lang="en" sz="1600" dirty="0" smtClean="0">
                <a:latin typeface="Consolas"/>
                <a:cs typeface="Consolas"/>
              </a:rPr>
              <a:t> t </a:t>
            </a:r>
            <a:r>
              <a:rPr lang="en" sz="1600" b="1" dirty="0" smtClean="0">
                <a:solidFill>
                  <a:srgbClr val="38761D"/>
                </a:solidFill>
                <a:latin typeface="Consolas"/>
                <a:cs typeface="Consolas"/>
              </a:rPr>
              <a:t>in</a:t>
            </a:r>
            <a:r>
              <a:rPr lang="en" sz="1600" dirty="0" smtClean="0">
                <a:latin typeface="Consolas"/>
                <a:cs typeface="Consolas"/>
              </a:rPr>
              <a:t> range(num_steps):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sz="1600" dirty="0">
                <a:latin typeface="Consolas"/>
                <a:cs typeface="Consolas"/>
              </a:rPr>
              <a:t> </a:t>
            </a:r>
            <a:r>
              <a:rPr lang="en" sz="1600" dirty="0" smtClean="0">
                <a:latin typeface="Consolas"/>
                <a:cs typeface="Consolas"/>
              </a:rPr>
              <a:t> h1 </a:t>
            </a:r>
            <a:r>
              <a:rPr lang="en" sz="1600" dirty="0" smtClean="0">
                <a:solidFill>
                  <a:srgbClr val="38761D"/>
                </a:solidFill>
                <a:latin typeface="Consolas"/>
                <a:cs typeface="Consolas"/>
              </a:rPr>
              <a:t>=</a:t>
            </a:r>
            <a:r>
              <a:rPr lang="en" sz="1600" dirty="0" smtClean="0">
                <a:latin typeface="Consolas"/>
                <a:cs typeface="Consolas"/>
              </a:rPr>
              <a:t> </a:t>
            </a:r>
            <a:r>
              <a:rPr lang="en" sz="1600" dirty="0" smtClean="0">
                <a:solidFill>
                  <a:srgbClr val="0000FF"/>
                </a:solidFill>
                <a:latin typeface="Consolas"/>
                <a:cs typeface="Consolas"/>
              </a:rPr>
              <a:t>rnn.first_layer</a:t>
            </a:r>
            <a:r>
              <a:rPr lang="en" sz="1600" dirty="0" smtClean="0">
                <a:latin typeface="Consolas"/>
                <a:cs typeface="Consolas"/>
              </a:rPr>
              <a:t>(x[t], h1)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sz="1600" b="1" dirty="0" smtClean="0">
                <a:latin typeface="Consolas"/>
                <a:cs typeface="Consolas"/>
              </a:rPr>
              <a:t>&gt; h2 </a:t>
            </a:r>
            <a:r>
              <a:rPr lang="en" sz="1600" b="1" dirty="0" smtClean="0">
                <a:solidFill>
                  <a:srgbClr val="38761D"/>
                </a:solidFill>
                <a:latin typeface="Consolas"/>
                <a:cs typeface="Consolas"/>
              </a:rPr>
              <a:t>=</a:t>
            </a:r>
            <a:r>
              <a:rPr lang="en" sz="1600" b="1" dirty="0" smtClean="0">
                <a:latin typeface="Consolas"/>
                <a:cs typeface="Consolas"/>
              </a:rPr>
              <a:t> </a:t>
            </a:r>
            <a:r>
              <a:rPr lang="en" sz="1600" b="1" dirty="0" smtClean="0">
                <a:solidFill>
                  <a:srgbClr val="0000FF"/>
                </a:solidFill>
                <a:latin typeface="Consolas"/>
                <a:cs typeface="Consolas"/>
              </a:rPr>
              <a:t>rnn.second_layer</a:t>
            </a:r>
            <a:r>
              <a:rPr lang="en" sz="1600" b="1" dirty="0" smtClean="0">
                <a:latin typeface="Consolas"/>
                <a:cs typeface="Consolas"/>
              </a:rPr>
              <a:t>(h1, h2)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sz="1600" b="1" dirty="0">
                <a:latin typeface="Consolas"/>
                <a:cs typeface="Consolas"/>
              </a:rPr>
              <a:t> </a:t>
            </a:r>
            <a:r>
              <a:rPr lang="en" sz="1600" b="1" dirty="0" smtClean="0">
                <a:latin typeface="Consolas"/>
                <a:cs typeface="Consolas"/>
              </a:rPr>
              <a:t> </a:t>
            </a:r>
            <a:r>
              <a:rPr lang="en" sz="1600" dirty="0" smtClean="0">
                <a:latin typeface="Consolas"/>
                <a:cs typeface="Consolas"/>
              </a:rPr>
              <a:t>h3 </a:t>
            </a:r>
            <a:r>
              <a:rPr lang="en" sz="1600" dirty="0" smtClean="0">
                <a:solidFill>
                  <a:srgbClr val="38761D"/>
                </a:solidFill>
                <a:latin typeface="Consolas"/>
                <a:cs typeface="Consolas"/>
              </a:rPr>
              <a:t>=</a:t>
            </a:r>
            <a:r>
              <a:rPr lang="en" sz="1600" dirty="0" smtClean="0">
                <a:latin typeface="Consolas"/>
                <a:cs typeface="Consolas"/>
              </a:rPr>
              <a:t> </a:t>
            </a:r>
            <a:r>
              <a:rPr lang="en" sz="1600" dirty="0" smtClean="0">
                <a:solidFill>
                  <a:srgbClr val="0000FF"/>
                </a:solidFill>
                <a:latin typeface="Consolas"/>
                <a:cs typeface="Consolas"/>
              </a:rPr>
              <a:t>rnn.third_layer</a:t>
            </a:r>
            <a:r>
              <a:rPr lang="en" sz="1600" dirty="0" smtClean="0">
                <a:latin typeface="Consolas"/>
                <a:cs typeface="Consolas"/>
              </a:rPr>
              <a:t>(h2, h3)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sz="1600" dirty="0">
                <a:solidFill>
                  <a:schemeClr val="dk1"/>
                </a:solidFill>
                <a:latin typeface="Consolas"/>
                <a:cs typeface="Consolas"/>
              </a:rPr>
              <a:t> </a:t>
            </a:r>
            <a:r>
              <a:rPr lang="en" sz="1600" dirty="0" smtClean="0">
                <a:solidFill>
                  <a:schemeClr val="dk1"/>
                </a:solidFill>
                <a:latin typeface="Consolas"/>
                <a:cs typeface="Consolas"/>
              </a:rPr>
              <a:t> y  </a:t>
            </a:r>
            <a:r>
              <a:rPr lang="en" sz="1600" dirty="0" smtClean="0">
                <a:solidFill>
                  <a:srgbClr val="38761D"/>
                </a:solidFill>
                <a:latin typeface="Consolas"/>
                <a:cs typeface="Consolas"/>
              </a:rPr>
              <a:t>=</a:t>
            </a:r>
            <a:r>
              <a:rPr lang="en" sz="1600" dirty="0" smtClean="0">
                <a:solidFill>
                  <a:schemeClr val="dk1"/>
                </a:solidFill>
                <a:latin typeface="Consolas"/>
                <a:cs typeface="Consolas"/>
              </a:rPr>
              <a:t> </a:t>
            </a:r>
            <a:r>
              <a:rPr lang="en" sz="1600" dirty="0" smtClean="0">
                <a:solidFill>
                  <a:srgbClr val="0000FF"/>
                </a:solidFill>
                <a:latin typeface="Consolas"/>
                <a:cs typeface="Consolas"/>
              </a:rPr>
              <a:t>rnn.fourth_layer</a:t>
            </a:r>
            <a:r>
              <a:rPr lang="en" sz="1600" dirty="0" smtClean="0">
                <a:solidFill>
                  <a:schemeClr val="dk1"/>
                </a:solidFill>
                <a:latin typeface="Consolas"/>
                <a:cs typeface="Consolas"/>
              </a:rPr>
              <a:t>(h3)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" sz="1600" dirty="0">
              <a:latin typeface="Consolas"/>
              <a:cs typeface="Consolas"/>
            </a:endParaRPr>
          </a:p>
        </p:txBody>
      </p:sp>
      <p:sp>
        <p:nvSpPr>
          <p:cNvPr id="126" name="Shape 488"/>
          <p:cNvSpPr txBox="1"/>
          <p:nvPr/>
        </p:nvSpPr>
        <p:spPr>
          <a:xfrm>
            <a:off x="1176180" y="40447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x</a:t>
            </a:r>
            <a:r>
              <a:rPr lang="en-US" dirty="0" smtClean="0"/>
              <a:t>[0]</a:t>
            </a:r>
            <a:endParaRPr lang="en" baseline="-25000" dirty="0"/>
          </a:p>
        </p:txBody>
      </p:sp>
      <p:sp>
        <p:nvSpPr>
          <p:cNvPr id="127" name="Shape 495"/>
          <p:cNvSpPr txBox="1"/>
          <p:nvPr/>
        </p:nvSpPr>
        <p:spPr>
          <a:xfrm>
            <a:off x="604680" y="2228679"/>
            <a:ext cx="42780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</a:t>
            </a:r>
            <a:r>
              <a:rPr lang="en" baseline="-25000"/>
              <a:t>3</a:t>
            </a:r>
          </a:p>
        </p:txBody>
      </p:sp>
      <p:sp>
        <p:nvSpPr>
          <p:cNvPr id="128" name="Shape 496"/>
          <p:cNvSpPr txBox="1"/>
          <p:nvPr/>
        </p:nvSpPr>
        <p:spPr>
          <a:xfrm>
            <a:off x="604680" y="2901779"/>
            <a:ext cx="42780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</a:t>
            </a:r>
            <a:r>
              <a:rPr lang="en" baseline="-25000"/>
              <a:t>2</a:t>
            </a:r>
          </a:p>
        </p:txBody>
      </p:sp>
      <p:sp>
        <p:nvSpPr>
          <p:cNvPr id="129" name="Shape 497"/>
          <p:cNvSpPr txBox="1"/>
          <p:nvPr/>
        </p:nvSpPr>
        <p:spPr>
          <a:xfrm>
            <a:off x="604680" y="3498679"/>
            <a:ext cx="42780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</a:t>
            </a:r>
            <a:r>
              <a:rPr lang="en" baseline="-25000"/>
              <a:t>1</a:t>
            </a:r>
          </a:p>
        </p:txBody>
      </p:sp>
      <p:sp>
        <p:nvSpPr>
          <p:cNvPr id="130" name="Shape 488"/>
          <p:cNvSpPr txBox="1"/>
          <p:nvPr/>
        </p:nvSpPr>
        <p:spPr>
          <a:xfrm>
            <a:off x="1861980" y="40574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x</a:t>
            </a:r>
            <a:r>
              <a:rPr lang="en-US" dirty="0" smtClean="0"/>
              <a:t>[1]</a:t>
            </a:r>
            <a:endParaRPr lang="en" baseline="-25000" dirty="0"/>
          </a:p>
        </p:txBody>
      </p:sp>
      <p:sp>
        <p:nvSpPr>
          <p:cNvPr id="131" name="Shape 488"/>
          <p:cNvSpPr txBox="1"/>
          <p:nvPr/>
        </p:nvSpPr>
        <p:spPr>
          <a:xfrm>
            <a:off x="2585880" y="40574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x</a:t>
            </a:r>
            <a:r>
              <a:rPr lang="en-US" dirty="0" smtClean="0"/>
              <a:t>[2]</a:t>
            </a:r>
            <a:endParaRPr lang="en" baseline="-25000" dirty="0"/>
          </a:p>
        </p:txBody>
      </p:sp>
      <p:sp>
        <p:nvSpPr>
          <p:cNvPr id="77" name="Shape 536"/>
          <p:cNvSpPr txBox="1"/>
          <p:nvPr/>
        </p:nvSpPr>
        <p:spPr>
          <a:xfrm>
            <a:off x="5420600" y="3430975"/>
            <a:ext cx="753900" cy="69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 b="1" dirty="0">
                <a:latin typeface="Consolas"/>
                <a:ea typeface="Consolas"/>
                <a:cs typeface="Consolas"/>
                <a:sym typeface="Consolas"/>
              </a:rPr>
              <a:t>t = </a:t>
            </a:r>
            <a:r>
              <a:rPr lang="en-US" sz="1400" b="1" dirty="0" smtClean="0">
                <a:latin typeface="Consolas"/>
                <a:ea typeface="Consolas"/>
                <a:cs typeface="Consolas"/>
                <a:sym typeface="Consolas"/>
              </a:rPr>
              <a:t>1</a:t>
            </a:r>
            <a:endParaRPr lang="en" sz="1400" b="1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1238250" y="3556000"/>
            <a:ext cx="419100" cy="419100"/>
          </a:xfrm>
          <a:prstGeom prst="ellipse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927100" y="375920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663700" y="375920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1454150" y="334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1454150" y="39648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1235075" y="2962275"/>
            <a:ext cx="419100" cy="381000"/>
          </a:xfrm>
          <a:prstGeom prst="rect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657350" y="315595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1454150" y="274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920750" y="315595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923925" y="252095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660525" y="252095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1454150" y="207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Diamond 22"/>
          <p:cNvSpPr/>
          <p:nvPr/>
        </p:nvSpPr>
        <p:spPr>
          <a:xfrm>
            <a:off x="1231900" y="2289175"/>
            <a:ext cx="444500" cy="457200"/>
          </a:xfrm>
          <a:prstGeom prst="diamond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Hexagon 23"/>
          <p:cNvSpPr/>
          <p:nvPr/>
        </p:nvSpPr>
        <p:spPr>
          <a:xfrm>
            <a:off x="1244600" y="1701800"/>
            <a:ext cx="419100" cy="381000"/>
          </a:xfrm>
          <a:prstGeom prst="hexagon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 flipH="1" flipV="1">
            <a:off x="1454150" y="147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Shape 488"/>
          <p:cNvSpPr txBox="1"/>
          <p:nvPr/>
        </p:nvSpPr>
        <p:spPr>
          <a:xfrm>
            <a:off x="1188880" y="10602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y[0]</a:t>
            </a:r>
            <a:endParaRPr lang="en" baseline="-25000" dirty="0"/>
          </a:p>
        </p:txBody>
      </p:sp>
      <p:sp>
        <p:nvSpPr>
          <p:cNvPr id="27" name="Oval 26"/>
          <p:cNvSpPr/>
          <p:nvPr/>
        </p:nvSpPr>
        <p:spPr>
          <a:xfrm>
            <a:off x="1949450" y="3556000"/>
            <a:ext cx="419100" cy="419100"/>
          </a:xfrm>
          <a:prstGeom prst="ellipse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2362200" y="375920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 flipV="1">
            <a:off x="2152650" y="334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 flipV="1">
            <a:off x="2152650" y="39648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1946275" y="2962275"/>
            <a:ext cx="419100" cy="381000"/>
          </a:xfrm>
          <a:prstGeom prst="rect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2355850" y="315595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 flipV="1">
            <a:off x="2152650" y="274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91585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Example: </a:t>
            </a:r>
            <a:r>
              <a:rPr lang="en-US" dirty="0" smtClean="0"/>
              <a:t>R</a:t>
            </a:r>
            <a:r>
              <a:rPr lang="en" dirty="0" smtClean="0"/>
              <a:t>ecurrent </a:t>
            </a:r>
            <a:r>
              <a:rPr lang="en-US" dirty="0" smtClean="0"/>
              <a:t>N</a:t>
            </a:r>
            <a:r>
              <a:rPr lang="en" dirty="0" smtClean="0"/>
              <a:t>eural </a:t>
            </a:r>
            <a:r>
              <a:rPr lang="en-US" dirty="0" smtClean="0"/>
              <a:t>N</a:t>
            </a:r>
            <a:r>
              <a:rPr lang="en" dirty="0" smtClean="0"/>
              <a:t>etworks</a:t>
            </a:r>
            <a:endParaRPr lang="en-US" dirty="0"/>
          </a:p>
        </p:txBody>
      </p:sp>
      <p:sp>
        <p:nvSpPr>
          <p:cNvPr id="86" name="Shape 511"/>
          <p:cNvSpPr txBox="1">
            <a:spLocks/>
          </p:cNvSpPr>
          <p:nvPr/>
        </p:nvSpPr>
        <p:spPr bwMode="auto">
          <a:xfrm>
            <a:off x="5203225" y="1754575"/>
            <a:ext cx="3940775" cy="185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90000"/>
              <a:buFont typeface="Arial" pitchFamily="34" charset="0"/>
              <a:defRPr sz="2400" b="0" i="0" kern="1200">
                <a:solidFill>
                  <a:srgbClr val="404040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1pPr>
            <a:lvl2pPr marL="628650" indent="-1714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90000"/>
              <a:buFont typeface="Arial" pitchFamily="34" charset="0"/>
              <a:buChar char="•"/>
              <a:defRPr sz="2000" b="0" i="0" kern="1200">
                <a:solidFill>
                  <a:srgbClr val="404040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2pPr>
            <a:lvl3pPr marL="1089025" indent="-174625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Lucida Grande" charset="0"/>
              <a:buChar char="–"/>
              <a:defRPr b="0" i="0" kern="1200">
                <a:solidFill>
                  <a:srgbClr val="404040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3pPr>
            <a:lvl4pPr marL="1541463" indent="-169863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90000"/>
              <a:buFont typeface="Arial" pitchFamily="34" charset="0"/>
              <a:buChar char="•"/>
              <a:defRPr b="0" i="0" kern="1200">
                <a:solidFill>
                  <a:srgbClr val="404040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4pPr>
            <a:lvl5pPr marL="2001838" indent="-173038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Lucida Grande" charset="0"/>
              <a:buChar char="-"/>
              <a:defRPr b="0" i="0" kern="1200">
                <a:solidFill>
                  <a:srgbClr val="404040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sz="1600" b="1" dirty="0" smtClean="0">
                <a:solidFill>
                  <a:srgbClr val="38761D"/>
                </a:solidFill>
                <a:latin typeface="Consolas"/>
                <a:cs typeface="Consolas"/>
              </a:rPr>
              <a:t>for</a:t>
            </a:r>
            <a:r>
              <a:rPr lang="en" sz="1600" dirty="0" smtClean="0">
                <a:latin typeface="Consolas"/>
                <a:cs typeface="Consolas"/>
              </a:rPr>
              <a:t> t </a:t>
            </a:r>
            <a:r>
              <a:rPr lang="en" sz="1600" b="1" dirty="0" smtClean="0">
                <a:solidFill>
                  <a:srgbClr val="38761D"/>
                </a:solidFill>
                <a:latin typeface="Consolas"/>
                <a:cs typeface="Consolas"/>
              </a:rPr>
              <a:t>in</a:t>
            </a:r>
            <a:r>
              <a:rPr lang="en" sz="1600" dirty="0" smtClean="0">
                <a:latin typeface="Consolas"/>
                <a:cs typeface="Consolas"/>
              </a:rPr>
              <a:t> range(num_steps):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sz="1600" dirty="0">
                <a:latin typeface="Consolas"/>
                <a:cs typeface="Consolas"/>
              </a:rPr>
              <a:t> </a:t>
            </a:r>
            <a:r>
              <a:rPr lang="en" sz="1600" dirty="0" smtClean="0">
                <a:latin typeface="Consolas"/>
                <a:cs typeface="Consolas"/>
              </a:rPr>
              <a:t> h1 </a:t>
            </a:r>
            <a:r>
              <a:rPr lang="en" sz="1600" dirty="0" smtClean="0">
                <a:solidFill>
                  <a:srgbClr val="38761D"/>
                </a:solidFill>
                <a:latin typeface="Consolas"/>
                <a:cs typeface="Consolas"/>
              </a:rPr>
              <a:t>=</a:t>
            </a:r>
            <a:r>
              <a:rPr lang="en" sz="1600" dirty="0" smtClean="0">
                <a:latin typeface="Consolas"/>
                <a:cs typeface="Consolas"/>
              </a:rPr>
              <a:t> </a:t>
            </a:r>
            <a:r>
              <a:rPr lang="en" sz="1600" dirty="0" smtClean="0">
                <a:solidFill>
                  <a:srgbClr val="0000FF"/>
                </a:solidFill>
                <a:latin typeface="Consolas"/>
                <a:cs typeface="Consolas"/>
              </a:rPr>
              <a:t>rnn.first_layer</a:t>
            </a:r>
            <a:r>
              <a:rPr lang="en" sz="1600" dirty="0" smtClean="0">
                <a:latin typeface="Consolas"/>
                <a:cs typeface="Consolas"/>
              </a:rPr>
              <a:t>(x[t], h1)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sz="1600" dirty="0">
                <a:latin typeface="Consolas"/>
                <a:cs typeface="Consolas"/>
              </a:rPr>
              <a:t> </a:t>
            </a:r>
            <a:r>
              <a:rPr lang="en" sz="1600" dirty="0" smtClean="0">
                <a:latin typeface="Consolas"/>
                <a:cs typeface="Consolas"/>
              </a:rPr>
              <a:t> h2 </a:t>
            </a:r>
            <a:r>
              <a:rPr lang="en" sz="1600" dirty="0" smtClean="0">
                <a:solidFill>
                  <a:srgbClr val="38761D"/>
                </a:solidFill>
                <a:latin typeface="Consolas"/>
                <a:cs typeface="Consolas"/>
              </a:rPr>
              <a:t>=</a:t>
            </a:r>
            <a:r>
              <a:rPr lang="en" sz="1600" dirty="0" smtClean="0">
                <a:latin typeface="Consolas"/>
                <a:cs typeface="Consolas"/>
              </a:rPr>
              <a:t> </a:t>
            </a:r>
            <a:r>
              <a:rPr lang="en" sz="1600" dirty="0" smtClean="0">
                <a:solidFill>
                  <a:srgbClr val="0000FF"/>
                </a:solidFill>
                <a:latin typeface="Consolas"/>
                <a:cs typeface="Consolas"/>
              </a:rPr>
              <a:t>rnn.second_layer</a:t>
            </a:r>
            <a:r>
              <a:rPr lang="en" sz="1600" dirty="0" smtClean="0">
                <a:latin typeface="Consolas"/>
                <a:cs typeface="Consolas"/>
              </a:rPr>
              <a:t>(h1, h2)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sz="1600" b="1" dirty="0" smtClean="0">
                <a:latin typeface="Consolas"/>
                <a:cs typeface="Consolas"/>
              </a:rPr>
              <a:t>&gt; h3 </a:t>
            </a:r>
            <a:r>
              <a:rPr lang="en" sz="1600" b="1" dirty="0" smtClean="0">
                <a:solidFill>
                  <a:srgbClr val="38761D"/>
                </a:solidFill>
                <a:latin typeface="Consolas"/>
                <a:cs typeface="Consolas"/>
              </a:rPr>
              <a:t>=</a:t>
            </a:r>
            <a:r>
              <a:rPr lang="en" sz="1600" b="1" dirty="0" smtClean="0">
                <a:latin typeface="Consolas"/>
                <a:cs typeface="Consolas"/>
              </a:rPr>
              <a:t> </a:t>
            </a:r>
            <a:r>
              <a:rPr lang="en" sz="1600" b="1" dirty="0" smtClean="0">
                <a:solidFill>
                  <a:srgbClr val="0000FF"/>
                </a:solidFill>
                <a:latin typeface="Consolas"/>
                <a:cs typeface="Consolas"/>
              </a:rPr>
              <a:t>rnn.third_layer</a:t>
            </a:r>
            <a:r>
              <a:rPr lang="en" sz="1600" b="1" dirty="0" smtClean="0">
                <a:latin typeface="Consolas"/>
                <a:cs typeface="Consolas"/>
              </a:rPr>
              <a:t>(h2, h3)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sz="1600" dirty="0">
                <a:solidFill>
                  <a:schemeClr val="dk1"/>
                </a:solidFill>
                <a:latin typeface="Consolas"/>
                <a:cs typeface="Consolas"/>
              </a:rPr>
              <a:t> </a:t>
            </a:r>
            <a:r>
              <a:rPr lang="en" sz="1600" dirty="0" smtClean="0">
                <a:solidFill>
                  <a:schemeClr val="dk1"/>
                </a:solidFill>
                <a:latin typeface="Consolas"/>
                <a:cs typeface="Consolas"/>
              </a:rPr>
              <a:t> y  </a:t>
            </a:r>
            <a:r>
              <a:rPr lang="en" sz="1600" dirty="0" smtClean="0">
                <a:solidFill>
                  <a:srgbClr val="38761D"/>
                </a:solidFill>
                <a:latin typeface="Consolas"/>
                <a:cs typeface="Consolas"/>
              </a:rPr>
              <a:t>=</a:t>
            </a:r>
            <a:r>
              <a:rPr lang="en" sz="1600" dirty="0" smtClean="0">
                <a:solidFill>
                  <a:schemeClr val="dk1"/>
                </a:solidFill>
                <a:latin typeface="Consolas"/>
                <a:cs typeface="Consolas"/>
              </a:rPr>
              <a:t> </a:t>
            </a:r>
            <a:r>
              <a:rPr lang="en" sz="1600" dirty="0" smtClean="0">
                <a:solidFill>
                  <a:srgbClr val="0000FF"/>
                </a:solidFill>
                <a:latin typeface="Consolas"/>
                <a:cs typeface="Consolas"/>
              </a:rPr>
              <a:t>rnn.fourth_layer</a:t>
            </a:r>
            <a:r>
              <a:rPr lang="en" sz="1600" dirty="0" smtClean="0">
                <a:solidFill>
                  <a:schemeClr val="dk1"/>
                </a:solidFill>
                <a:latin typeface="Consolas"/>
                <a:cs typeface="Consolas"/>
              </a:rPr>
              <a:t>(h3)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" sz="1600" dirty="0">
              <a:latin typeface="Consolas"/>
              <a:cs typeface="Consolas"/>
            </a:endParaRPr>
          </a:p>
        </p:txBody>
      </p:sp>
      <p:sp>
        <p:nvSpPr>
          <p:cNvPr id="126" name="Shape 488"/>
          <p:cNvSpPr txBox="1"/>
          <p:nvPr/>
        </p:nvSpPr>
        <p:spPr>
          <a:xfrm>
            <a:off x="1176180" y="40447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x</a:t>
            </a:r>
            <a:r>
              <a:rPr lang="en-US" dirty="0" smtClean="0"/>
              <a:t>[0]</a:t>
            </a:r>
            <a:endParaRPr lang="en" baseline="-25000" dirty="0"/>
          </a:p>
        </p:txBody>
      </p:sp>
      <p:sp>
        <p:nvSpPr>
          <p:cNvPr id="127" name="Shape 495"/>
          <p:cNvSpPr txBox="1"/>
          <p:nvPr/>
        </p:nvSpPr>
        <p:spPr>
          <a:xfrm>
            <a:off x="604680" y="2228679"/>
            <a:ext cx="42780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</a:t>
            </a:r>
            <a:r>
              <a:rPr lang="en" baseline="-25000"/>
              <a:t>3</a:t>
            </a:r>
          </a:p>
        </p:txBody>
      </p:sp>
      <p:sp>
        <p:nvSpPr>
          <p:cNvPr id="128" name="Shape 496"/>
          <p:cNvSpPr txBox="1"/>
          <p:nvPr/>
        </p:nvSpPr>
        <p:spPr>
          <a:xfrm>
            <a:off x="604680" y="2901779"/>
            <a:ext cx="42780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</a:t>
            </a:r>
            <a:r>
              <a:rPr lang="en" baseline="-25000"/>
              <a:t>2</a:t>
            </a:r>
          </a:p>
        </p:txBody>
      </p:sp>
      <p:sp>
        <p:nvSpPr>
          <p:cNvPr id="129" name="Shape 497"/>
          <p:cNvSpPr txBox="1"/>
          <p:nvPr/>
        </p:nvSpPr>
        <p:spPr>
          <a:xfrm>
            <a:off x="604680" y="3498679"/>
            <a:ext cx="42780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</a:t>
            </a:r>
            <a:r>
              <a:rPr lang="en" baseline="-25000"/>
              <a:t>1</a:t>
            </a:r>
          </a:p>
        </p:txBody>
      </p:sp>
      <p:sp>
        <p:nvSpPr>
          <p:cNvPr id="130" name="Shape 488"/>
          <p:cNvSpPr txBox="1"/>
          <p:nvPr/>
        </p:nvSpPr>
        <p:spPr>
          <a:xfrm>
            <a:off x="1861980" y="40574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x</a:t>
            </a:r>
            <a:r>
              <a:rPr lang="en-US" dirty="0" smtClean="0"/>
              <a:t>[1]</a:t>
            </a:r>
            <a:endParaRPr lang="en" baseline="-25000" dirty="0"/>
          </a:p>
        </p:txBody>
      </p:sp>
      <p:sp>
        <p:nvSpPr>
          <p:cNvPr id="131" name="Shape 488"/>
          <p:cNvSpPr txBox="1"/>
          <p:nvPr/>
        </p:nvSpPr>
        <p:spPr>
          <a:xfrm>
            <a:off x="2585880" y="40574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x</a:t>
            </a:r>
            <a:r>
              <a:rPr lang="en-US" dirty="0" smtClean="0"/>
              <a:t>[2]</a:t>
            </a:r>
            <a:endParaRPr lang="en" baseline="-25000" dirty="0"/>
          </a:p>
        </p:txBody>
      </p:sp>
      <p:sp>
        <p:nvSpPr>
          <p:cNvPr id="77" name="Shape 536"/>
          <p:cNvSpPr txBox="1"/>
          <p:nvPr/>
        </p:nvSpPr>
        <p:spPr>
          <a:xfrm>
            <a:off x="5420600" y="3430975"/>
            <a:ext cx="753900" cy="69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 b="1" dirty="0">
                <a:latin typeface="Consolas"/>
                <a:ea typeface="Consolas"/>
                <a:cs typeface="Consolas"/>
                <a:sym typeface="Consolas"/>
              </a:rPr>
              <a:t>t = </a:t>
            </a:r>
            <a:r>
              <a:rPr lang="en-US" sz="1400" b="1" dirty="0" smtClean="0">
                <a:latin typeface="Consolas"/>
                <a:ea typeface="Consolas"/>
                <a:cs typeface="Consolas"/>
                <a:sym typeface="Consolas"/>
              </a:rPr>
              <a:t>1</a:t>
            </a:r>
            <a:endParaRPr lang="en" sz="1400" b="1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1238250" y="3556000"/>
            <a:ext cx="419100" cy="419100"/>
          </a:xfrm>
          <a:prstGeom prst="ellipse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927100" y="375920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663700" y="375920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1454150" y="334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1454150" y="39648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1235075" y="2962275"/>
            <a:ext cx="419100" cy="381000"/>
          </a:xfrm>
          <a:prstGeom prst="rect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657350" y="315595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1454150" y="274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920750" y="315595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923925" y="252095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660525" y="252095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1454150" y="207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Diamond 22"/>
          <p:cNvSpPr/>
          <p:nvPr/>
        </p:nvSpPr>
        <p:spPr>
          <a:xfrm>
            <a:off x="1231900" y="2289175"/>
            <a:ext cx="444500" cy="457200"/>
          </a:xfrm>
          <a:prstGeom prst="diamond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Hexagon 23"/>
          <p:cNvSpPr/>
          <p:nvPr/>
        </p:nvSpPr>
        <p:spPr>
          <a:xfrm>
            <a:off x="1244600" y="1701800"/>
            <a:ext cx="419100" cy="381000"/>
          </a:xfrm>
          <a:prstGeom prst="hexagon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 flipH="1" flipV="1">
            <a:off x="1454150" y="147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Shape 488"/>
          <p:cNvSpPr txBox="1"/>
          <p:nvPr/>
        </p:nvSpPr>
        <p:spPr>
          <a:xfrm>
            <a:off x="1188880" y="10602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y[0]</a:t>
            </a:r>
            <a:endParaRPr lang="en" baseline="-25000" dirty="0"/>
          </a:p>
        </p:txBody>
      </p:sp>
      <p:sp>
        <p:nvSpPr>
          <p:cNvPr id="27" name="Oval 26"/>
          <p:cNvSpPr/>
          <p:nvPr/>
        </p:nvSpPr>
        <p:spPr>
          <a:xfrm>
            <a:off x="1949450" y="3556000"/>
            <a:ext cx="419100" cy="419100"/>
          </a:xfrm>
          <a:prstGeom prst="ellipse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2362200" y="375920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 flipV="1">
            <a:off x="2152650" y="334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 flipV="1">
            <a:off x="2152650" y="39648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1946275" y="2962275"/>
            <a:ext cx="419100" cy="381000"/>
          </a:xfrm>
          <a:prstGeom prst="rect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2355850" y="315595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 flipV="1">
            <a:off x="2152650" y="274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Diamond 33"/>
          <p:cNvSpPr/>
          <p:nvPr/>
        </p:nvSpPr>
        <p:spPr>
          <a:xfrm>
            <a:off x="1943100" y="2289175"/>
            <a:ext cx="444500" cy="457200"/>
          </a:xfrm>
          <a:prstGeom prst="diamond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2384425" y="252095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 flipV="1">
            <a:off x="2152650" y="207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 flipV="1">
            <a:off x="2152650" y="207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2364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Example: </a:t>
            </a:r>
            <a:r>
              <a:rPr lang="en-US" dirty="0" smtClean="0"/>
              <a:t>R</a:t>
            </a:r>
            <a:r>
              <a:rPr lang="en" dirty="0" smtClean="0"/>
              <a:t>ecurrent </a:t>
            </a:r>
            <a:r>
              <a:rPr lang="en-US" dirty="0" smtClean="0"/>
              <a:t>N</a:t>
            </a:r>
            <a:r>
              <a:rPr lang="en" dirty="0" smtClean="0"/>
              <a:t>eural </a:t>
            </a:r>
            <a:r>
              <a:rPr lang="en-US" dirty="0" smtClean="0"/>
              <a:t>N</a:t>
            </a:r>
            <a:r>
              <a:rPr lang="en" dirty="0" smtClean="0"/>
              <a:t>etworks</a:t>
            </a:r>
            <a:endParaRPr lang="en-US" dirty="0"/>
          </a:p>
        </p:txBody>
      </p:sp>
      <p:sp>
        <p:nvSpPr>
          <p:cNvPr id="86" name="Shape 511"/>
          <p:cNvSpPr txBox="1">
            <a:spLocks/>
          </p:cNvSpPr>
          <p:nvPr/>
        </p:nvSpPr>
        <p:spPr bwMode="auto">
          <a:xfrm>
            <a:off x="5203225" y="1754575"/>
            <a:ext cx="3940775" cy="185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90000"/>
              <a:buFont typeface="Arial" pitchFamily="34" charset="0"/>
              <a:defRPr sz="2400" b="0" i="0" kern="1200">
                <a:solidFill>
                  <a:srgbClr val="404040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1pPr>
            <a:lvl2pPr marL="628650" indent="-1714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90000"/>
              <a:buFont typeface="Arial" pitchFamily="34" charset="0"/>
              <a:buChar char="•"/>
              <a:defRPr sz="2000" b="0" i="0" kern="1200">
                <a:solidFill>
                  <a:srgbClr val="404040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2pPr>
            <a:lvl3pPr marL="1089025" indent="-174625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Lucida Grande" charset="0"/>
              <a:buChar char="–"/>
              <a:defRPr b="0" i="0" kern="1200">
                <a:solidFill>
                  <a:srgbClr val="404040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3pPr>
            <a:lvl4pPr marL="1541463" indent="-169863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90000"/>
              <a:buFont typeface="Arial" pitchFamily="34" charset="0"/>
              <a:buChar char="•"/>
              <a:defRPr b="0" i="0" kern="1200">
                <a:solidFill>
                  <a:srgbClr val="404040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4pPr>
            <a:lvl5pPr marL="2001838" indent="-173038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Lucida Grande" charset="0"/>
              <a:buChar char="-"/>
              <a:defRPr b="0" i="0" kern="1200">
                <a:solidFill>
                  <a:srgbClr val="404040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sz="1600" b="1" dirty="0" smtClean="0">
                <a:solidFill>
                  <a:srgbClr val="38761D"/>
                </a:solidFill>
                <a:latin typeface="Consolas"/>
                <a:cs typeface="Consolas"/>
              </a:rPr>
              <a:t>for</a:t>
            </a:r>
            <a:r>
              <a:rPr lang="en" sz="1600" dirty="0" smtClean="0">
                <a:latin typeface="Consolas"/>
                <a:cs typeface="Consolas"/>
              </a:rPr>
              <a:t> t </a:t>
            </a:r>
            <a:r>
              <a:rPr lang="en" sz="1600" b="1" dirty="0" smtClean="0">
                <a:solidFill>
                  <a:srgbClr val="38761D"/>
                </a:solidFill>
                <a:latin typeface="Consolas"/>
                <a:cs typeface="Consolas"/>
              </a:rPr>
              <a:t>in</a:t>
            </a:r>
            <a:r>
              <a:rPr lang="en" sz="1600" dirty="0" smtClean="0">
                <a:latin typeface="Consolas"/>
                <a:cs typeface="Consolas"/>
              </a:rPr>
              <a:t> range(num_steps):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sz="1600" dirty="0">
                <a:latin typeface="Consolas"/>
                <a:cs typeface="Consolas"/>
              </a:rPr>
              <a:t> </a:t>
            </a:r>
            <a:r>
              <a:rPr lang="en" sz="1600" dirty="0" smtClean="0">
                <a:latin typeface="Consolas"/>
                <a:cs typeface="Consolas"/>
              </a:rPr>
              <a:t> h1 </a:t>
            </a:r>
            <a:r>
              <a:rPr lang="en" sz="1600" dirty="0" smtClean="0">
                <a:solidFill>
                  <a:srgbClr val="38761D"/>
                </a:solidFill>
                <a:latin typeface="Consolas"/>
                <a:cs typeface="Consolas"/>
              </a:rPr>
              <a:t>=</a:t>
            </a:r>
            <a:r>
              <a:rPr lang="en" sz="1600" dirty="0" smtClean="0">
                <a:latin typeface="Consolas"/>
                <a:cs typeface="Consolas"/>
              </a:rPr>
              <a:t> </a:t>
            </a:r>
            <a:r>
              <a:rPr lang="en" sz="1600" dirty="0" smtClean="0">
                <a:solidFill>
                  <a:srgbClr val="0000FF"/>
                </a:solidFill>
                <a:latin typeface="Consolas"/>
                <a:cs typeface="Consolas"/>
              </a:rPr>
              <a:t>rnn.first_layer</a:t>
            </a:r>
            <a:r>
              <a:rPr lang="en" sz="1600" dirty="0" smtClean="0">
                <a:latin typeface="Consolas"/>
                <a:cs typeface="Consolas"/>
              </a:rPr>
              <a:t>(x[t], h1)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sz="1600" dirty="0">
                <a:latin typeface="Consolas"/>
                <a:cs typeface="Consolas"/>
              </a:rPr>
              <a:t> </a:t>
            </a:r>
            <a:r>
              <a:rPr lang="en" sz="1600" dirty="0" smtClean="0">
                <a:latin typeface="Consolas"/>
                <a:cs typeface="Consolas"/>
              </a:rPr>
              <a:t> h2 </a:t>
            </a:r>
            <a:r>
              <a:rPr lang="en" sz="1600" dirty="0" smtClean="0">
                <a:solidFill>
                  <a:srgbClr val="38761D"/>
                </a:solidFill>
                <a:latin typeface="Consolas"/>
                <a:cs typeface="Consolas"/>
              </a:rPr>
              <a:t>=</a:t>
            </a:r>
            <a:r>
              <a:rPr lang="en" sz="1600" dirty="0" smtClean="0">
                <a:latin typeface="Consolas"/>
                <a:cs typeface="Consolas"/>
              </a:rPr>
              <a:t> </a:t>
            </a:r>
            <a:r>
              <a:rPr lang="en" sz="1600" dirty="0" smtClean="0">
                <a:solidFill>
                  <a:srgbClr val="0000FF"/>
                </a:solidFill>
                <a:latin typeface="Consolas"/>
                <a:cs typeface="Consolas"/>
              </a:rPr>
              <a:t>rnn.second_layer</a:t>
            </a:r>
            <a:r>
              <a:rPr lang="en" sz="1600" dirty="0" smtClean="0">
                <a:latin typeface="Consolas"/>
                <a:cs typeface="Consolas"/>
              </a:rPr>
              <a:t>(h1, h2)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sz="1600" dirty="0">
                <a:latin typeface="Consolas"/>
                <a:cs typeface="Consolas"/>
              </a:rPr>
              <a:t> </a:t>
            </a:r>
            <a:r>
              <a:rPr lang="en" sz="1600" dirty="0" smtClean="0">
                <a:latin typeface="Consolas"/>
                <a:cs typeface="Consolas"/>
              </a:rPr>
              <a:t> h3 </a:t>
            </a:r>
            <a:r>
              <a:rPr lang="en" sz="1600" dirty="0" smtClean="0">
                <a:solidFill>
                  <a:srgbClr val="38761D"/>
                </a:solidFill>
                <a:latin typeface="Consolas"/>
                <a:cs typeface="Consolas"/>
              </a:rPr>
              <a:t>=</a:t>
            </a:r>
            <a:r>
              <a:rPr lang="en" sz="1600" dirty="0" smtClean="0">
                <a:latin typeface="Consolas"/>
                <a:cs typeface="Consolas"/>
              </a:rPr>
              <a:t> </a:t>
            </a:r>
            <a:r>
              <a:rPr lang="en" sz="1600" dirty="0" smtClean="0">
                <a:solidFill>
                  <a:srgbClr val="0000FF"/>
                </a:solidFill>
                <a:latin typeface="Consolas"/>
                <a:cs typeface="Consolas"/>
              </a:rPr>
              <a:t>rnn.third_layer</a:t>
            </a:r>
            <a:r>
              <a:rPr lang="en" sz="1600" dirty="0" smtClean="0">
                <a:latin typeface="Consolas"/>
                <a:cs typeface="Consolas"/>
              </a:rPr>
              <a:t>(h2, h3)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sz="1600" b="1" dirty="0" smtClean="0">
                <a:solidFill>
                  <a:schemeClr val="dk1"/>
                </a:solidFill>
                <a:latin typeface="Consolas"/>
                <a:cs typeface="Consolas"/>
              </a:rPr>
              <a:t>&gt; y  </a:t>
            </a:r>
            <a:r>
              <a:rPr lang="en" sz="1600" b="1" dirty="0" smtClean="0">
                <a:solidFill>
                  <a:srgbClr val="38761D"/>
                </a:solidFill>
                <a:latin typeface="Consolas"/>
                <a:cs typeface="Consolas"/>
              </a:rPr>
              <a:t>=</a:t>
            </a:r>
            <a:r>
              <a:rPr lang="en" sz="1600" b="1" dirty="0" smtClean="0">
                <a:solidFill>
                  <a:schemeClr val="dk1"/>
                </a:solidFill>
                <a:latin typeface="Consolas"/>
                <a:cs typeface="Consolas"/>
              </a:rPr>
              <a:t> </a:t>
            </a:r>
            <a:r>
              <a:rPr lang="en" sz="1600" b="1" dirty="0" smtClean="0">
                <a:solidFill>
                  <a:srgbClr val="0000FF"/>
                </a:solidFill>
                <a:latin typeface="Consolas"/>
                <a:cs typeface="Consolas"/>
              </a:rPr>
              <a:t>rnn.fourth_layer</a:t>
            </a:r>
            <a:r>
              <a:rPr lang="en" sz="1600" b="1" dirty="0" smtClean="0">
                <a:solidFill>
                  <a:schemeClr val="dk1"/>
                </a:solidFill>
                <a:latin typeface="Consolas"/>
                <a:cs typeface="Consolas"/>
              </a:rPr>
              <a:t>(h3)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" sz="1600" dirty="0">
              <a:latin typeface="Consolas"/>
              <a:cs typeface="Consolas"/>
            </a:endParaRPr>
          </a:p>
        </p:txBody>
      </p:sp>
      <p:sp>
        <p:nvSpPr>
          <p:cNvPr id="126" name="Shape 488"/>
          <p:cNvSpPr txBox="1"/>
          <p:nvPr/>
        </p:nvSpPr>
        <p:spPr>
          <a:xfrm>
            <a:off x="1176180" y="40447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x</a:t>
            </a:r>
            <a:r>
              <a:rPr lang="en-US" dirty="0" smtClean="0"/>
              <a:t>[0]</a:t>
            </a:r>
            <a:endParaRPr lang="en" baseline="-25000" dirty="0"/>
          </a:p>
        </p:txBody>
      </p:sp>
      <p:sp>
        <p:nvSpPr>
          <p:cNvPr id="127" name="Shape 495"/>
          <p:cNvSpPr txBox="1"/>
          <p:nvPr/>
        </p:nvSpPr>
        <p:spPr>
          <a:xfrm>
            <a:off x="604680" y="2228679"/>
            <a:ext cx="42780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</a:t>
            </a:r>
            <a:r>
              <a:rPr lang="en" baseline="-25000"/>
              <a:t>3</a:t>
            </a:r>
          </a:p>
        </p:txBody>
      </p:sp>
      <p:sp>
        <p:nvSpPr>
          <p:cNvPr id="128" name="Shape 496"/>
          <p:cNvSpPr txBox="1"/>
          <p:nvPr/>
        </p:nvSpPr>
        <p:spPr>
          <a:xfrm>
            <a:off x="604680" y="2901779"/>
            <a:ext cx="42780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</a:t>
            </a:r>
            <a:r>
              <a:rPr lang="en" baseline="-25000"/>
              <a:t>2</a:t>
            </a:r>
          </a:p>
        </p:txBody>
      </p:sp>
      <p:sp>
        <p:nvSpPr>
          <p:cNvPr id="129" name="Shape 497"/>
          <p:cNvSpPr txBox="1"/>
          <p:nvPr/>
        </p:nvSpPr>
        <p:spPr>
          <a:xfrm>
            <a:off x="604680" y="3498679"/>
            <a:ext cx="42780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</a:t>
            </a:r>
            <a:r>
              <a:rPr lang="en" baseline="-25000"/>
              <a:t>1</a:t>
            </a:r>
          </a:p>
        </p:txBody>
      </p:sp>
      <p:sp>
        <p:nvSpPr>
          <p:cNvPr id="130" name="Shape 488"/>
          <p:cNvSpPr txBox="1"/>
          <p:nvPr/>
        </p:nvSpPr>
        <p:spPr>
          <a:xfrm>
            <a:off x="1861980" y="40574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x</a:t>
            </a:r>
            <a:r>
              <a:rPr lang="en-US" dirty="0" smtClean="0"/>
              <a:t>[1]</a:t>
            </a:r>
            <a:endParaRPr lang="en" baseline="-25000" dirty="0"/>
          </a:p>
        </p:txBody>
      </p:sp>
      <p:sp>
        <p:nvSpPr>
          <p:cNvPr id="131" name="Shape 488"/>
          <p:cNvSpPr txBox="1"/>
          <p:nvPr/>
        </p:nvSpPr>
        <p:spPr>
          <a:xfrm>
            <a:off x="2585880" y="40574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x</a:t>
            </a:r>
            <a:r>
              <a:rPr lang="en-US" dirty="0" smtClean="0"/>
              <a:t>[2]</a:t>
            </a:r>
            <a:endParaRPr lang="en" baseline="-25000" dirty="0"/>
          </a:p>
        </p:txBody>
      </p:sp>
      <p:sp>
        <p:nvSpPr>
          <p:cNvPr id="77" name="Shape 536"/>
          <p:cNvSpPr txBox="1"/>
          <p:nvPr/>
        </p:nvSpPr>
        <p:spPr>
          <a:xfrm>
            <a:off x="5420600" y="3430975"/>
            <a:ext cx="753900" cy="69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 b="1" dirty="0">
                <a:latin typeface="Consolas"/>
                <a:ea typeface="Consolas"/>
                <a:cs typeface="Consolas"/>
                <a:sym typeface="Consolas"/>
              </a:rPr>
              <a:t>t = </a:t>
            </a:r>
            <a:r>
              <a:rPr lang="en-US" sz="1400" b="1" dirty="0" smtClean="0">
                <a:latin typeface="Consolas"/>
                <a:ea typeface="Consolas"/>
                <a:cs typeface="Consolas"/>
                <a:sym typeface="Consolas"/>
              </a:rPr>
              <a:t>1</a:t>
            </a:r>
            <a:endParaRPr lang="en" sz="1400" b="1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1238250" y="3556000"/>
            <a:ext cx="419100" cy="419100"/>
          </a:xfrm>
          <a:prstGeom prst="ellipse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927100" y="375920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663700" y="375920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1454150" y="334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1454150" y="39648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1235075" y="2962275"/>
            <a:ext cx="419100" cy="381000"/>
          </a:xfrm>
          <a:prstGeom prst="rect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657350" y="315595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1454150" y="274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920750" y="315595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923925" y="252095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660525" y="252095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1454150" y="207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Diamond 22"/>
          <p:cNvSpPr/>
          <p:nvPr/>
        </p:nvSpPr>
        <p:spPr>
          <a:xfrm>
            <a:off x="1231900" y="2289175"/>
            <a:ext cx="444500" cy="457200"/>
          </a:xfrm>
          <a:prstGeom prst="diamond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Hexagon 23"/>
          <p:cNvSpPr/>
          <p:nvPr/>
        </p:nvSpPr>
        <p:spPr>
          <a:xfrm>
            <a:off x="1244600" y="1701800"/>
            <a:ext cx="419100" cy="381000"/>
          </a:xfrm>
          <a:prstGeom prst="hexagon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 flipH="1" flipV="1">
            <a:off x="1454150" y="147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Shape 488"/>
          <p:cNvSpPr txBox="1"/>
          <p:nvPr/>
        </p:nvSpPr>
        <p:spPr>
          <a:xfrm>
            <a:off x="1188880" y="10602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y[0]</a:t>
            </a:r>
            <a:endParaRPr lang="en" baseline="-25000" dirty="0"/>
          </a:p>
        </p:txBody>
      </p:sp>
      <p:sp>
        <p:nvSpPr>
          <p:cNvPr id="27" name="Oval 26"/>
          <p:cNvSpPr/>
          <p:nvPr/>
        </p:nvSpPr>
        <p:spPr>
          <a:xfrm>
            <a:off x="1949450" y="3556000"/>
            <a:ext cx="419100" cy="419100"/>
          </a:xfrm>
          <a:prstGeom prst="ellipse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2362200" y="375920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 flipV="1">
            <a:off x="2152650" y="334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 flipV="1">
            <a:off x="2152650" y="39648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1946275" y="2962275"/>
            <a:ext cx="419100" cy="381000"/>
          </a:xfrm>
          <a:prstGeom prst="rect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2355850" y="315595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 flipV="1">
            <a:off x="2152650" y="274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Diamond 33"/>
          <p:cNvSpPr/>
          <p:nvPr/>
        </p:nvSpPr>
        <p:spPr>
          <a:xfrm>
            <a:off x="1943100" y="2289175"/>
            <a:ext cx="444500" cy="457200"/>
          </a:xfrm>
          <a:prstGeom prst="diamond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2384425" y="252095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 flipV="1">
            <a:off x="2152650" y="207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Hexagon 36"/>
          <p:cNvSpPr/>
          <p:nvPr/>
        </p:nvSpPr>
        <p:spPr>
          <a:xfrm>
            <a:off x="1943100" y="1698625"/>
            <a:ext cx="419100" cy="381000"/>
          </a:xfrm>
          <a:prstGeom prst="hexagon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/>
          <p:cNvCxnSpPr/>
          <p:nvPr/>
        </p:nvCxnSpPr>
        <p:spPr>
          <a:xfrm flipH="1" flipV="1">
            <a:off x="2152650" y="147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Shape 488"/>
          <p:cNvSpPr txBox="1"/>
          <p:nvPr/>
        </p:nvSpPr>
        <p:spPr>
          <a:xfrm>
            <a:off x="1874680" y="10729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y[1]</a:t>
            </a:r>
            <a:endParaRPr lang="en" baseline="-25000" dirty="0"/>
          </a:p>
        </p:txBody>
      </p:sp>
    </p:spTree>
    <p:extLst>
      <p:ext uri="{BB962C8B-B14F-4D97-AF65-F5344CB8AC3E}">
        <p14:creationId xmlns:p14="http://schemas.microsoft.com/office/powerpoint/2010/main" val="18832913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Example: </a:t>
            </a:r>
            <a:r>
              <a:rPr lang="en-US" dirty="0" smtClean="0"/>
              <a:t>R</a:t>
            </a:r>
            <a:r>
              <a:rPr lang="en" dirty="0" smtClean="0"/>
              <a:t>ecurrent </a:t>
            </a:r>
            <a:r>
              <a:rPr lang="en-US" dirty="0" smtClean="0"/>
              <a:t>N</a:t>
            </a:r>
            <a:r>
              <a:rPr lang="en" dirty="0" smtClean="0"/>
              <a:t>eural </a:t>
            </a:r>
            <a:r>
              <a:rPr lang="en-US" dirty="0" smtClean="0"/>
              <a:t>N</a:t>
            </a:r>
            <a:r>
              <a:rPr lang="en" dirty="0" smtClean="0"/>
              <a:t>etworks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35075" y="2962275"/>
            <a:ext cx="419100" cy="381000"/>
          </a:xfrm>
          <a:prstGeom prst="rect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238250" y="3556000"/>
            <a:ext cx="419100" cy="419100"/>
          </a:xfrm>
          <a:prstGeom prst="ellipse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iamond 7"/>
          <p:cNvSpPr/>
          <p:nvPr/>
        </p:nvSpPr>
        <p:spPr>
          <a:xfrm>
            <a:off x="1231900" y="2289175"/>
            <a:ext cx="444500" cy="457200"/>
          </a:xfrm>
          <a:prstGeom prst="diamond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927100" y="375920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920750" y="315595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923925" y="252095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946275" y="2962275"/>
            <a:ext cx="419100" cy="381000"/>
          </a:xfrm>
          <a:prstGeom prst="rect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1949450" y="3556000"/>
            <a:ext cx="419100" cy="419100"/>
          </a:xfrm>
          <a:prstGeom prst="ellipse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Diamond 42"/>
          <p:cNvSpPr/>
          <p:nvPr/>
        </p:nvSpPr>
        <p:spPr>
          <a:xfrm>
            <a:off x="1943100" y="2289175"/>
            <a:ext cx="444500" cy="457200"/>
          </a:xfrm>
          <a:prstGeom prst="diamond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1663700" y="375920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1657350" y="315595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660525" y="252095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2644775" y="2962275"/>
            <a:ext cx="419100" cy="381000"/>
          </a:xfrm>
          <a:prstGeom prst="rect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2647950" y="3556000"/>
            <a:ext cx="419100" cy="419100"/>
          </a:xfrm>
          <a:prstGeom prst="ellipse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Diamond 52"/>
          <p:cNvSpPr/>
          <p:nvPr/>
        </p:nvSpPr>
        <p:spPr>
          <a:xfrm>
            <a:off x="2644775" y="2289175"/>
            <a:ext cx="444500" cy="457200"/>
          </a:xfrm>
          <a:prstGeom prst="diamond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2362200" y="375920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2355850" y="315595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2384425" y="252095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3355975" y="2962275"/>
            <a:ext cx="419100" cy="381000"/>
          </a:xfrm>
          <a:prstGeom prst="rect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3359150" y="3556000"/>
            <a:ext cx="419100" cy="419100"/>
          </a:xfrm>
          <a:prstGeom prst="ellipse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Diamond 62"/>
          <p:cNvSpPr/>
          <p:nvPr/>
        </p:nvSpPr>
        <p:spPr>
          <a:xfrm>
            <a:off x="3340100" y="2289175"/>
            <a:ext cx="444500" cy="457200"/>
          </a:xfrm>
          <a:prstGeom prst="diamond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Arrow Connector 64"/>
          <p:cNvCxnSpPr>
            <a:stCxn id="52" idx="6"/>
            <a:endCxn id="62" idx="2"/>
          </p:cNvCxnSpPr>
          <p:nvPr/>
        </p:nvCxnSpPr>
        <p:spPr>
          <a:xfrm>
            <a:off x="3067050" y="3765550"/>
            <a:ext cx="2921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51" idx="3"/>
            <a:endCxn id="61" idx="1"/>
          </p:cNvCxnSpPr>
          <p:nvPr/>
        </p:nvCxnSpPr>
        <p:spPr>
          <a:xfrm>
            <a:off x="3063875" y="3152775"/>
            <a:ext cx="2921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53" idx="3"/>
            <a:endCxn id="63" idx="1"/>
          </p:cNvCxnSpPr>
          <p:nvPr/>
        </p:nvCxnSpPr>
        <p:spPr>
          <a:xfrm>
            <a:off x="3089275" y="2517775"/>
            <a:ext cx="250825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4054475" y="2962275"/>
            <a:ext cx="419100" cy="381000"/>
          </a:xfrm>
          <a:prstGeom prst="rect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4057650" y="3556000"/>
            <a:ext cx="419100" cy="419100"/>
          </a:xfrm>
          <a:prstGeom prst="ellipse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Diamond 72"/>
          <p:cNvSpPr/>
          <p:nvPr/>
        </p:nvSpPr>
        <p:spPr>
          <a:xfrm>
            <a:off x="4038600" y="2289175"/>
            <a:ext cx="444500" cy="457200"/>
          </a:xfrm>
          <a:prstGeom prst="diamond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/>
          <p:cNvCxnSpPr>
            <a:stCxn id="62" idx="6"/>
            <a:endCxn id="72" idx="2"/>
          </p:cNvCxnSpPr>
          <p:nvPr/>
        </p:nvCxnSpPr>
        <p:spPr>
          <a:xfrm>
            <a:off x="3778250" y="3765550"/>
            <a:ext cx="2794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61" idx="3"/>
            <a:endCxn id="71" idx="1"/>
          </p:cNvCxnSpPr>
          <p:nvPr/>
        </p:nvCxnSpPr>
        <p:spPr>
          <a:xfrm>
            <a:off x="3775075" y="3152775"/>
            <a:ext cx="2794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63" idx="3"/>
            <a:endCxn id="73" idx="1"/>
          </p:cNvCxnSpPr>
          <p:nvPr/>
        </p:nvCxnSpPr>
        <p:spPr>
          <a:xfrm>
            <a:off x="3784600" y="2517775"/>
            <a:ext cx="2540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Shape 488"/>
          <p:cNvSpPr txBox="1"/>
          <p:nvPr/>
        </p:nvSpPr>
        <p:spPr>
          <a:xfrm>
            <a:off x="1176180" y="40447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x</a:t>
            </a:r>
            <a:r>
              <a:rPr lang="en-US" dirty="0" smtClean="0"/>
              <a:t>[0]</a:t>
            </a:r>
            <a:endParaRPr lang="en" baseline="-25000" dirty="0"/>
          </a:p>
        </p:txBody>
      </p:sp>
      <p:sp>
        <p:nvSpPr>
          <p:cNvPr id="93" name="Shape 495"/>
          <p:cNvSpPr txBox="1"/>
          <p:nvPr/>
        </p:nvSpPr>
        <p:spPr>
          <a:xfrm>
            <a:off x="604680" y="2228679"/>
            <a:ext cx="42780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</a:t>
            </a:r>
            <a:r>
              <a:rPr lang="en" baseline="-25000"/>
              <a:t>3</a:t>
            </a:r>
          </a:p>
        </p:txBody>
      </p:sp>
      <p:sp>
        <p:nvSpPr>
          <p:cNvPr id="94" name="Shape 496"/>
          <p:cNvSpPr txBox="1"/>
          <p:nvPr/>
        </p:nvSpPr>
        <p:spPr>
          <a:xfrm>
            <a:off x="604680" y="2901779"/>
            <a:ext cx="42780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</a:t>
            </a:r>
            <a:r>
              <a:rPr lang="en" baseline="-25000"/>
              <a:t>2</a:t>
            </a:r>
          </a:p>
        </p:txBody>
      </p:sp>
      <p:sp>
        <p:nvSpPr>
          <p:cNvPr id="95" name="Shape 497"/>
          <p:cNvSpPr txBox="1"/>
          <p:nvPr/>
        </p:nvSpPr>
        <p:spPr>
          <a:xfrm>
            <a:off x="604680" y="3498679"/>
            <a:ext cx="42780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</a:t>
            </a:r>
            <a:r>
              <a:rPr lang="en" baseline="-25000"/>
              <a:t>1</a:t>
            </a:r>
          </a:p>
        </p:txBody>
      </p:sp>
      <p:sp>
        <p:nvSpPr>
          <p:cNvPr id="96" name="Shape 505"/>
          <p:cNvSpPr txBox="1"/>
          <p:nvPr/>
        </p:nvSpPr>
        <p:spPr>
          <a:xfrm>
            <a:off x="5834550" y="1414924"/>
            <a:ext cx="3182400" cy="31824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Font typeface="Consolas"/>
              <a:buChar char="●"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dirty="0" smtClean="0">
                <a:latin typeface="Consolas"/>
                <a:ea typeface="Consolas"/>
                <a:cs typeface="Consolas"/>
                <a:sym typeface="Consolas"/>
              </a:rPr>
              <a:t>[t]</a:t>
            </a:r>
            <a:r>
              <a:rPr lang="en-US" dirty="0" smtClean="0">
                <a:latin typeface="Helvetica Neue Light"/>
                <a:ea typeface="Consolas"/>
                <a:cs typeface="Helvetica Neue Light"/>
                <a:sym typeface="Consolas"/>
              </a:rPr>
              <a:t>:</a:t>
            </a:r>
            <a:r>
              <a:rPr lang="en" dirty="0" smtClean="0">
                <a:latin typeface="Helvetica Neue Light"/>
                <a:ea typeface="Consolas"/>
                <a:cs typeface="Helvetica Neue Light"/>
                <a:sym typeface="Consolas"/>
              </a:rPr>
              <a:t> </a:t>
            </a:r>
            <a:r>
              <a:rPr lang="en" dirty="0">
                <a:latin typeface="Helvetica Neue Light"/>
                <a:ea typeface="Consolas"/>
                <a:cs typeface="Helvetica Neue Light"/>
                <a:sym typeface="Consolas"/>
              </a:rPr>
              <a:t>input vector at time 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dirty="0">
                <a:latin typeface="Helvetica Neue Light"/>
                <a:ea typeface="Consolas"/>
                <a:cs typeface="Helvetica Neue Light"/>
                <a:sym typeface="Consolas"/>
              </a:rPr>
              <a:t> (e.g., a frame in a video)</a:t>
            </a:r>
          </a:p>
          <a:p>
            <a:pPr lvl="0" rtl="0">
              <a:spcBef>
                <a:spcPts val="0"/>
              </a:spcBef>
              <a:buNone/>
            </a:pPr>
            <a:endParaRPr dirty="0">
              <a:latin typeface="Helvetica Neue Light"/>
              <a:ea typeface="Consolas"/>
              <a:cs typeface="Helvetica Neue Light"/>
              <a:sym typeface="Consolas"/>
            </a:endParaRPr>
          </a:p>
          <a:p>
            <a:pPr marL="457200" lvl="0" indent="-228600" rtl="0">
              <a:spcBef>
                <a:spcPts val="0"/>
              </a:spcBef>
              <a:buFont typeface="Consolas"/>
              <a:buChar char="●"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n-US" dirty="0" smtClean="0">
                <a:latin typeface="Consolas"/>
                <a:ea typeface="Consolas"/>
                <a:cs typeface="Consolas"/>
                <a:sym typeface="Consolas"/>
              </a:rPr>
              <a:t>[t]</a:t>
            </a:r>
            <a:r>
              <a:rPr lang="en-US" dirty="0" smtClean="0">
                <a:latin typeface="Helvetica Neue Light"/>
                <a:ea typeface="Consolas"/>
                <a:cs typeface="Helvetica Neue Light"/>
                <a:sym typeface="Consolas"/>
              </a:rPr>
              <a:t>:</a:t>
            </a:r>
            <a:r>
              <a:rPr lang="en" dirty="0" smtClean="0">
                <a:latin typeface="Helvetica Neue Light"/>
                <a:ea typeface="Consolas"/>
                <a:cs typeface="Helvetica Neue Light"/>
                <a:sym typeface="Consolas"/>
              </a:rPr>
              <a:t> </a:t>
            </a:r>
            <a:r>
              <a:rPr lang="en" dirty="0">
                <a:latin typeface="Helvetica Neue Light"/>
                <a:ea typeface="Consolas"/>
                <a:cs typeface="Helvetica Neue Light"/>
                <a:sym typeface="Consolas"/>
              </a:rPr>
              <a:t>output at time 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dirty="0">
                <a:latin typeface="Helvetica Neue Light"/>
                <a:ea typeface="Consolas"/>
                <a:cs typeface="Helvetica Neue Light"/>
                <a:sym typeface="Consolas"/>
              </a:rPr>
              <a:t> (e.g., a prediction about the activity in the video)</a:t>
            </a:r>
          </a:p>
          <a:p>
            <a:pPr lvl="0" rtl="0">
              <a:spcBef>
                <a:spcPts val="0"/>
              </a:spcBef>
              <a:buNone/>
            </a:pPr>
            <a:endParaRPr dirty="0">
              <a:latin typeface="Helvetica Neue Light"/>
              <a:ea typeface="Consolas"/>
              <a:cs typeface="Helvetica Neue Light"/>
              <a:sym typeface="Consolas"/>
            </a:endParaRPr>
          </a:p>
          <a:p>
            <a:pPr marL="457200" lvl="0" indent="-228600" rtl="0">
              <a:spcBef>
                <a:spcPts val="0"/>
              </a:spcBef>
              <a:buFont typeface="Consolas"/>
              <a:buChar char="●"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h</a:t>
            </a:r>
            <a:r>
              <a:rPr lang="en" baseline="-25000" dirty="0" smtClean="0">
                <a:latin typeface="Consolas"/>
                <a:ea typeface="Consolas"/>
                <a:cs typeface="Consolas"/>
                <a:sym typeface="Consolas"/>
              </a:rPr>
              <a:t>l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dirty="0" smtClean="0">
                <a:latin typeface="Helvetica Neue Light"/>
                <a:ea typeface="Consolas"/>
                <a:cs typeface="Helvetica Neue Light"/>
                <a:sym typeface="Consolas"/>
              </a:rPr>
              <a:t> </a:t>
            </a:r>
            <a:r>
              <a:rPr lang="en" dirty="0">
                <a:latin typeface="Helvetica Neue Light"/>
                <a:ea typeface="Consolas"/>
                <a:cs typeface="Helvetica Neue Light"/>
                <a:sym typeface="Consolas"/>
              </a:rPr>
              <a:t>initial hidden state for layer 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l</a:t>
            </a:r>
          </a:p>
        </p:txBody>
      </p:sp>
      <p:sp>
        <p:nvSpPr>
          <p:cNvPr id="112" name="Shape 488"/>
          <p:cNvSpPr txBox="1"/>
          <p:nvPr/>
        </p:nvSpPr>
        <p:spPr>
          <a:xfrm>
            <a:off x="1861980" y="40574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x</a:t>
            </a:r>
            <a:r>
              <a:rPr lang="en-US" dirty="0" smtClean="0"/>
              <a:t>[1]</a:t>
            </a:r>
            <a:endParaRPr lang="en" baseline="-25000" dirty="0"/>
          </a:p>
        </p:txBody>
      </p:sp>
      <p:sp>
        <p:nvSpPr>
          <p:cNvPr id="113" name="Shape 488"/>
          <p:cNvSpPr txBox="1"/>
          <p:nvPr/>
        </p:nvSpPr>
        <p:spPr>
          <a:xfrm>
            <a:off x="2585880" y="40574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x</a:t>
            </a:r>
            <a:r>
              <a:rPr lang="en-US" dirty="0" smtClean="0"/>
              <a:t>[2]</a:t>
            </a:r>
            <a:endParaRPr lang="en" baseline="-25000" dirty="0"/>
          </a:p>
        </p:txBody>
      </p:sp>
      <p:sp>
        <p:nvSpPr>
          <p:cNvPr id="114" name="Shape 488"/>
          <p:cNvSpPr txBox="1"/>
          <p:nvPr/>
        </p:nvSpPr>
        <p:spPr>
          <a:xfrm>
            <a:off x="3271680" y="40701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x</a:t>
            </a:r>
            <a:r>
              <a:rPr lang="en-US" dirty="0" smtClean="0"/>
              <a:t>[3]</a:t>
            </a:r>
            <a:endParaRPr lang="en" baseline="-25000" dirty="0"/>
          </a:p>
        </p:txBody>
      </p:sp>
      <p:sp>
        <p:nvSpPr>
          <p:cNvPr id="115" name="Shape 488"/>
          <p:cNvSpPr txBox="1"/>
          <p:nvPr/>
        </p:nvSpPr>
        <p:spPr>
          <a:xfrm>
            <a:off x="3982880" y="40701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x</a:t>
            </a:r>
            <a:r>
              <a:rPr lang="en-US" dirty="0" smtClean="0"/>
              <a:t>[4]</a:t>
            </a:r>
            <a:endParaRPr lang="en" baseline="-25000" dirty="0"/>
          </a:p>
        </p:txBody>
      </p:sp>
      <p:sp>
        <p:nvSpPr>
          <p:cNvPr id="116" name="Hexagon 115"/>
          <p:cNvSpPr/>
          <p:nvPr/>
        </p:nvSpPr>
        <p:spPr>
          <a:xfrm>
            <a:off x="1244600" y="1701800"/>
            <a:ext cx="419100" cy="381000"/>
          </a:xfrm>
          <a:prstGeom prst="hexagon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Hexagon 116"/>
          <p:cNvSpPr/>
          <p:nvPr/>
        </p:nvSpPr>
        <p:spPr>
          <a:xfrm>
            <a:off x="1943100" y="1698625"/>
            <a:ext cx="419100" cy="381000"/>
          </a:xfrm>
          <a:prstGeom prst="hexagon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Hexagon 117"/>
          <p:cNvSpPr/>
          <p:nvPr/>
        </p:nvSpPr>
        <p:spPr>
          <a:xfrm>
            <a:off x="2647950" y="1695450"/>
            <a:ext cx="419100" cy="381000"/>
          </a:xfrm>
          <a:prstGeom prst="hexagon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Hexagon 118"/>
          <p:cNvSpPr/>
          <p:nvPr/>
        </p:nvSpPr>
        <p:spPr>
          <a:xfrm>
            <a:off x="3346450" y="1695450"/>
            <a:ext cx="419100" cy="381000"/>
          </a:xfrm>
          <a:prstGeom prst="hexagon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Hexagon 119"/>
          <p:cNvSpPr/>
          <p:nvPr/>
        </p:nvSpPr>
        <p:spPr>
          <a:xfrm>
            <a:off x="4057650" y="1701800"/>
            <a:ext cx="419100" cy="381000"/>
          </a:xfrm>
          <a:prstGeom prst="hexagon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6" name="Straight Arrow Connector 135"/>
          <p:cNvCxnSpPr/>
          <p:nvPr/>
        </p:nvCxnSpPr>
        <p:spPr>
          <a:xfrm flipH="1" flipV="1">
            <a:off x="4260850" y="334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 flipH="1" flipV="1">
            <a:off x="3562350" y="334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 flipH="1" flipV="1">
            <a:off x="2854325" y="334010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 flipH="1" flipV="1">
            <a:off x="2152650" y="334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 flipH="1" flipV="1">
            <a:off x="1454150" y="334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/>
          <p:nvPr/>
        </p:nvCxnSpPr>
        <p:spPr>
          <a:xfrm flipH="1" flipV="1">
            <a:off x="4260850" y="274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/>
          <p:nvPr/>
        </p:nvCxnSpPr>
        <p:spPr>
          <a:xfrm flipH="1" flipV="1">
            <a:off x="3562350" y="274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/>
          <p:nvPr/>
        </p:nvCxnSpPr>
        <p:spPr>
          <a:xfrm flipH="1" flipV="1">
            <a:off x="2854325" y="274320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/>
          <p:nvPr/>
        </p:nvCxnSpPr>
        <p:spPr>
          <a:xfrm flipH="1" flipV="1">
            <a:off x="2152650" y="274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/>
          <p:nvPr/>
        </p:nvCxnSpPr>
        <p:spPr>
          <a:xfrm flipH="1" flipV="1">
            <a:off x="1454150" y="274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 flipH="1" flipV="1">
            <a:off x="4260850" y="207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 flipH="1" flipV="1">
            <a:off x="3552825" y="207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/>
          <p:nvPr/>
        </p:nvCxnSpPr>
        <p:spPr>
          <a:xfrm flipH="1" flipV="1">
            <a:off x="2854325" y="207010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/>
          <p:nvPr/>
        </p:nvCxnSpPr>
        <p:spPr>
          <a:xfrm flipH="1" flipV="1">
            <a:off x="2152650" y="207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/>
          <p:nvPr/>
        </p:nvCxnSpPr>
        <p:spPr>
          <a:xfrm flipH="1" flipV="1">
            <a:off x="1454150" y="207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/>
          <p:nvPr/>
        </p:nvCxnSpPr>
        <p:spPr>
          <a:xfrm flipH="1" flipV="1">
            <a:off x="4260850" y="147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/>
          <p:nvPr/>
        </p:nvCxnSpPr>
        <p:spPr>
          <a:xfrm flipH="1" flipV="1">
            <a:off x="3552825" y="147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 flipH="1" flipV="1">
            <a:off x="2854325" y="147320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/>
          <p:nvPr/>
        </p:nvCxnSpPr>
        <p:spPr>
          <a:xfrm flipH="1" flipV="1">
            <a:off x="2152650" y="147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/>
          <p:nvPr/>
        </p:nvCxnSpPr>
        <p:spPr>
          <a:xfrm flipH="1" flipV="1">
            <a:off x="1454150" y="147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/>
          <p:nvPr/>
        </p:nvCxnSpPr>
        <p:spPr>
          <a:xfrm flipH="1" flipV="1">
            <a:off x="4260850" y="39648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/>
          <p:nvPr/>
        </p:nvCxnSpPr>
        <p:spPr>
          <a:xfrm flipH="1" flipV="1">
            <a:off x="3552825" y="39648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/>
          <p:nvPr/>
        </p:nvCxnSpPr>
        <p:spPr>
          <a:xfrm flipH="1" flipV="1">
            <a:off x="2854325" y="396240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/>
          <p:nvPr/>
        </p:nvCxnSpPr>
        <p:spPr>
          <a:xfrm flipH="1" flipV="1">
            <a:off x="2152650" y="39648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/>
          <p:nvPr/>
        </p:nvCxnSpPr>
        <p:spPr>
          <a:xfrm flipH="1" flipV="1">
            <a:off x="1454150" y="39648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8" name="Shape 488"/>
          <p:cNvSpPr txBox="1"/>
          <p:nvPr/>
        </p:nvSpPr>
        <p:spPr>
          <a:xfrm>
            <a:off x="1188880" y="10602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y[0]</a:t>
            </a:r>
            <a:endParaRPr lang="en" baseline="-25000" dirty="0"/>
          </a:p>
        </p:txBody>
      </p:sp>
      <p:sp>
        <p:nvSpPr>
          <p:cNvPr id="179" name="Shape 488"/>
          <p:cNvSpPr txBox="1"/>
          <p:nvPr/>
        </p:nvSpPr>
        <p:spPr>
          <a:xfrm>
            <a:off x="1874680" y="10729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y[1]</a:t>
            </a:r>
            <a:endParaRPr lang="en" baseline="-25000" dirty="0"/>
          </a:p>
        </p:txBody>
      </p:sp>
      <p:sp>
        <p:nvSpPr>
          <p:cNvPr id="180" name="Shape 488"/>
          <p:cNvSpPr txBox="1"/>
          <p:nvPr/>
        </p:nvSpPr>
        <p:spPr>
          <a:xfrm>
            <a:off x="2598580" y="10729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y[2]</a:t>
            </a:r>
            <a:endParaRPr lang="en" baseline="-25000" dirty="0"/>
          </a:p>
        </p:txBody>
      </p:sp>
      <p:sp>
        <p:nvSpPr>
          <p:cNvPr id="181" name="Shape 488"/>
          <p:cNvSpPr txBox="1"/>
          <p:nvPr/>
        </p:nvSpPr>
        <p:spPr>
          <a:xfrm>
            <a:off x="3284380" y="10856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y[3]</a:t>
            </a:r>
            <a:endParaRPr lang="en" baseline="-25000" dirty="0"/>
          </a:p>
        </p:txBody>
      </p:sp>
      <p:sp>
        <p:nvSpPr>
          <p:cNvPr id="182" name="Shape 488"/>
          <p:cNvSpPr txBox="1"/>
          <p:nvPr/>
        </p:nvSpPr>
        <p:spPr>
          <a:xfrm>
            <a:off x="3995580" y="10856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y[4]</a:t>
            </a:r>
            <a:endParaRPr lang="en" baseline="-25000" dirty="0"/>
          </a:p>
        </p:txBody>
      </p:sp>
      <p:sp>
        <p:nvSpPr>
          <p:cNvPr id="77" name="Shape 1063"/>
          <p:cNvSpPr txBox="1"/>
          <p:nvPr/>
        </p:nvSpPr>
        <p:spPr>
          <a:xfrm>
            <a:off x="6315825" y="4040500"/>
            <a:ext cx="2447100" cy="69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 b="1">
                <a:solidFill>
                  <a:srgbClr val="0000FF"/>
                </a:solidFill>
                <a:latin typeface="Helvetica Neue Light"/>
                <a:cs typeface="Helvetica Neue Light"/>
              </a:rPr>
              <a:t>blue</a:t>
            </a:r>
            <a:r>
              <a:rPr lang="en" sz="1400">
                <a:latin typeface="Helvetica Neue Light"/>
                <a:cs typeface="Helvetica Neue Light"/>
              </a:rPr>
              <a:t> - task completed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 b="1">
                <a:solidFill>
                  <a:srgbClr val="FF0000"/>
                </a:solidFill>
                <a:latin typeface="Helvetica Neue Light"/>
                <a:cs typeface="Helvetica Neue Light"/>
              </a:rPr>
              <a:t>red</a:t>
            </a:r>
            <a:r>
              <a:rPr lang="en" sz="1400">
                <a:latin typeface="Helvetica Neue Light"/>
                <a:cs typeface="Helvetica Neue Light"/>
              </a:rPr>
              <a:t> - task running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latin typeface="Helvetica Neue Light"/>
                <a:cs typeface="Helvetica Neue Light"/>
              </a:rPr>
              <a:t>         - dependence ready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latin typeface="Helvetica Neue Light"/>
                <a:cs typeface="Helvetica Neue Light"/>
              </a:rPr>
              <a:t>         - dependence unready</a:t>
            </a:r>
          </a:p>
        </p:txBody>
      </p:sp>
      <p:cxnSp>
        <p:nvCxnSpPr>
          <p:cNvPr id="80" name="Shape 1064"/>
          <p:cNvCxnSpPr/>
          <p:nvPr/>
        </p:nvCxnSpPr>
        <p:spPr>
          <a:xfrm>
            <a:off x="6431623" y="4676196"/>
            <a:ext cx="3342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82" name="Shape 1065"/>
          <p:cNvCxnSpPr/>
          <p:nvPr/>
        </p:nvCxnSpPr>
        <p:spPr>
          <a:xfrm>
            <a:off x="6431623" y="4884345"/>
            <a:ext cx="334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37633408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Example: </a:t>
            </a:r>
            <a:r>
              <a:rPr lang="en-US" dirty="0" smtClean="0"/>
              <a:t>R</a:t>
            </a:r>
            <a:r>
              <a:rPr lang="en" dirty="0" smtClean="0"/>
              <a:t>ecurrent </a:t>
            </a:r>
            <a:r>
              <a:rPr lang="en-US" dirty="0" smtClean="0"/>
              <a:t>N</a:t>
            </a:r>
            <a:r>
              <a:rPr lang="en" dirty="0" smtClean="0"/>
              <a:t>eural </a:t>
            </a:r>
            <a:r>
              <a:rPr lang="en-US" dirty="0" smtClean="0"/>
              <a:t>N</a:t>
            </a:r>
            <a:r>
              <a:rPr lang="en" dirty="0" smtClean="0"/>
              <a:t>etworks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35075" y="2962275"/>
            <a:ext cx="419100" cy="381000"/>
          </a:xfrm>
          <a:prstGeom prst="rect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238250" y="3556000"/>
            <a:ext cx="419100" cy="419100"/>
          </a:xfrm>
          <a:prstGeom prst="ellipse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iamond 7"/>
          <p:cNvSpPr/>
          <p:nvPr/>
        </p:nvSpPr>
        <p:spPr>
          <a:xfrm>
            <a:off x="1231900" y="2289175"/>
            <a:ext cx="444500" cy="457200"/>
          </a:xfrm>
          <a:prstGeom prst="diamond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927100" y="375920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920750" y="315595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923925" y="252095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946275" y="2962275"/>
            <a:ext cx="419100" cy="381000"/>
          </a:xfrm>
          <a:prstGeom prst="rect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1949450" y="3556000"/>
            <a:ext cx="419100" cy="419100"/>
          </a:xfrm>
          <a:prstGeom prst="ellipse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Diamond 42"/>
          <p:cNvSpPr/>
          <p:nvPr/>
        </p:nvSpPr>
        <p:spPr>
          <a:xfrm>
            <a:off x="1943100" y="2289175"/>
            <a:ext cx="444500" cy="457200"/>
          </a:xfrm>
          <a:prstGeom prst="diamond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1663700" y="375920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1657350" y="315595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660525" y="252095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2644775" y="2962275"/>
            <a:ext cx="419100" cy="381000"/>
          </a:xfrm>
          <a:prstGeom prst="rect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2647950" y="3556000"/>
            <a:ext cx="419100" cy="419100"/>
          </a:xfrm>
          <a:prstGeom prst="ellipse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Diamond 52"/>
          <p:cNvSpPr/>
          <p:nvPr/>
        </p:nvSpPr>
        <p:spPr>
          <a:xfrm>
            <a:off x="2644775" y="2289175"/>
            <a:ext cx="444500" cy="457200"/>
          </a:xfrm>
          <a:prstGeom prst="diamond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2362200" y="375920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2355850" y="315595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2384425" y="252095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3355975" y="2962275"/>
            <a:ext cx="419100" cy="381000"/>
          </a:xfrm>
          <a:prstGeom prst="rect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3359150" y="3556000"/>
            <a:ext cx="419100" cy="419100"/>
          </a:xfrm>
          <a:prstGeom prst="ellipse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Diamond 62"/>
          <p:cNvSpPr/>
          <p:nvPr/>
        </p:nvSpPr>
        <p:spPr>
          <a:xfrm>
            <a:off x="3340100" y="2289175"/>
            <a:ext cx="444500" cy="457200"/>
          </a:xfrm>
          <a:prstGeom prst="diamond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Arrow Connector 64"/>
          <p:cNvCxnSpPr>
            <a:stCxn id="52" idx="6"/>
            <a:endCxn id="62" idx="2"/>
          </p:cNvCxnSpPr>
          <p:nvPr/>
        </p:nvCxnSpPr>
        <p:spPr>
          <a:xfrm>
            <a:off x="3067050" y="3765550"/>
            <a:ext cx="2921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51" idx="3"/>
            <a:endCxn id="61" idx="1"/>
          </p:cNvCxnSpPr>
          <p:nvPr/>
        </p:nvCxnSpPr>
        <p:spPr>
          <a:xfrm>
            <a:off x="3063875" y="3152775"/>
            <a:ext cx="2921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53" idx="3"/>
            <a:endCxn id="63" idx="1"/>
          </p:cNvCxnSpPr>
          <p:nvPr/>
        </p:nvCxnSpPr>
        <p:spPr>
          <a:xfrm>
            <a:off x="3089275" y="2517775"/>
            <a:ext cx="250825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4054475" y="2962275"/>
            <a:ext cx="419100" cy="381000"/>
          </a:xfrm>
          <a:prstGeom prst="rect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4057650" y="3556000"/>
            <a:ext cx="419100" cy="419100"/>
          </a:xfrm>
          <a:prstGeom prst="ellipse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Diamond 72"/>
          <p:cNvSpPr/>
          <p:nvPr/>
        </p:nvSpPr>
        <p:spPr>
          <a:xfrm>
            <a:off x="4038600" y="2289175"/>
            <a:ext cx="444500" cy="457200"/>
          </a:xfrm>
          <a:prstGeom prst="diamond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/>
          <p:cNvCxnSpPr>
            <a:stCxn id="62" idx="6"/>
            <a:endCxn id="72" idx="2"/>
          </p:cNvCxnSpPr>
          <p:nvPr/>
        </p:nvCxnSpPr>
        <p:spPr>
          <a:xfrm>
            <a:off x="3778250" y="3765550"/>
            <a:ext cx="2794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61" idx="3"/>
            <a:endCxn id="71" idx="1"/>
          </p:cNvCxnSpPr>
          <p:nvPr/>
        </p:nvCxnSpPr>
        <p:spPr>
          <a:xfrm>
            <a:off x="3775075" y="3152775"/>
            <a:ext cx="2794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63" idx="3"/>
            <a:endCxn id="73" idx="1"/>
          </p:cNvCxnSpPr>
          <p:nvPr/>
        </p:nvCxnSpPr>
        <p:spPr>
          <a:xfrm>
            <a:off x="3784600" y="2517775"/>
            <a:ext cx="2540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Shape 488"/>
          <p:cNvSpPr txBox="1"/>
          <p:nvPr/>
        </p:nvSpPr>
        <p:spPr>
          <a:xfrm>
            <a:off x="1176180" y="40447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x</a:t>
            </a:r>
            <a:r>
              <a:rPr lang="en-US" dirty="0" smtClean="0"/>
              <a:t>[0]</a:t>
            </a:r>
            <a:endParaRPr lang="en" baseline="-25000" dirty="0"/>
          </a:p>
        </p:txBody>
      </p:sp>
      <p:sp>
        <p:nvSpPr>
          <p:cNvPr id="93" name="Shape 495"/>
          <p:cNvSpPr txBox="1"/>
          <p:nvPr/>
        </p:nvSpPr>
        <p:spPr>
          <a:xfrm>
            <a:off x="604680" y="2228679"/>
            <a:ext cx="42780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</a:t>
            </a:r>
            <a:r>
              <a:rPr lang="en" baseline="-25000"/>
              <a:t>3</a:t>
            </a:r>
          </a:p>
        </p:txBody>
      </p:sp>
      <p:sp>
        <p:nvSpPr>
          <p:cNvPr id="94" name="Shape 496"/>
          <p:cNvSpPr txBox="1"/>
          <p:nvPr/>
        </p:nvSpPr>
        <p:spPr>
          <a:xfrm>
            <a:off x="604680" y="2901779"/>
            <a:ext cx="42780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</a:t>
            </a:r>
            <a:r>
              <a:rPr lang="en" baseline="-25000"/>
              <a:t>2</a:t>
            </a:r>
          </a:p>
        </p:txBody>
      </p:sp>
      <p:sp>
        <p:nvSpPr>
          <p:cNvPr id="95" name="Shape 497"/>
          <p:cNvSpPr txBox="1"/>
          <p:nvPr/>
        </p:nvSpPr>
        <p:spPr>
          <a:xfrm>
            <a:off x="604680" y="3498679"/>
            <a:ext cx="42780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</a:t>
            </a:r>
            <a:r>
              <a:rPr lang="en" baseline="-25000"/>
              <a:t>1</a:t>
            </a:r>
          </a:p>
        </p:txBody>
      </p:sp>
      <p:sp>
        <p:nvSpPr>
          <p:cNvPr id="96" name="Shape 505"/>
          <p:cNvSpPr txBox="1"/>
          <p:nvPr/>
        </p:nvSpPr>
        <p:spPr>
          <a:xfrm>
            <a:off x="5834550" y="1414924"/>
            <a:ext cx="3182400" cy="31824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Font typeface="Consolas"/>
              <a:buChar char="●"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dirty="0" smtClean="0">
                <a:latin typeface="Consolas"/>
                <a:ea typeface="Consolas"/>
                <a:cs typeface="Consolas"/>
                <a:sym typeface="Consolas"/>
              </a:rPr>
              <a:t>[t]</a:t>
            </a:r>
            <a:r>
              <a:rPr lang="en-US" dirty="0" smtClean="0">
                <a:latin typeface="Helvetica Neue Light"/>
                <a:ea typeface="Consolas"/>
                <a:cs typeface="Helvetica Neue Light"/>
                <a:sym typeface="Consolas"/>
              </a:rPr>
              <a:t>:</a:t>
            </a:r>
            <a:r>
              <a:rPr lang="en" dirty="0" smtClean="0">
                <a:latin typeface="Helvetica Neue Light"/>
                <a:ea typeface="Consolas"/>
                <a:cs typeface="Helvetica Neue Light"/>
                <a:sym typeface="Consolas"/>
              </a:rPr>
              <a:t> </a:t>
            </a:r>
            <a:r>
              <a:rPr lang="en" dirty="0">
                <a:latin typeface="Helvetica Neue Light"/>
                <a:ea typeface="Consolas"/>
                <a:cs typeface="Helvetica Neue Light"/>
                <a:sym typeface="Consolas"/>
              </a:rPr>
              <a:t>input vector at time 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dirty="0">
                <a:latin typeface="Helvetica Neue Light"/>
                <a:ea typeface="Consolas"/>
                <a:cs typeface="Helvetica Neue Light"/>
                <a:sym typeface="Consolas"/>
              </a:rPr>
              <a:t> (e.g., a frame in a video)</a:t>
            </a:r>
          </a:p>
          <a:p>
            <a:pPr lvl="0" rtl="0">
              <a:spcBef>
                <a:spcPts val="0"/>
              </a:spcBef>
              <a:buNone/>
            </a:pPr>
            <a:endParaRPr dirty="0">
              <a:latin typeface="Helvetica Neue Light"/>
              <a:ea typeface="Consolas"/>
              <a:cs typeface="Helvetica Neue Light"/>
              <a:sym typeface="Consolas"/>
            </a:endParaRPr>
          </a:p>
          <a:p>
            <a:pPr marL="457200" lvl="0" indent="-228600" rtl="0">
              <a:spcBef>
                <a:spcPts val="0"/>
              </a:spcBef>
              <a:buFont typeface="Consolas"/>
              <a:buChar char="●"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n-US" dirty="0" smtClean="0">
                <a:latin typeface="Consolas"/>
                <a:ea typeface="Consolas"/>
                <a:cs typeface="Consolas"/>
                <a:sym typeface="Consolas"/>
              </a:rPr>
              <a:t>[t]</a:t>
            </a:r>
            <a:r>
              <a:rPr lang="en-US" dirty="0" smtClean="0">
                <a:latin typeface="Helvetica Neue Light"/>
                <a:ea typeface="Consolas"/>
                <a:cs typeface="Helvetica Neue Light"/>
                <a:sym typeface="Consolas"/>
              </a:rPr>
              <a:t>:</a:t>
            </a:r>
            <a:r>
              <a:rPr lang="en" dirty="0" smtClean="0">
                <a:latin typeface="Helvetica Neue Light"/>
                <a:ea typeface="Consolas"/>
                <a:cs typeface="Helvetica Neue Light"/>
                <a:sym typeface="Consolas"/>
              </a:rPr>
              <a:t> </a:t>
            </a:r>
            <a:r>
              <a:rPr lang="en" dirty="0">
                <a:latin typeface="Helvetica Neue Light"/>
                <a:ea typeface="Consolas"/>
                <a:cs typeface="Helvetica Neue Light"/>
                <a:sym typeface="Consolas"/>
              </a:rPr>
              <a:t>output at time 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dirty="0">
                <a:latin typeface="Helvetica Neue Light"/>
                <a:ea typeface="Consolas"/>
                <a:cs typeface="Helvetica Neue Light"/>
                <a:sym typeface="Consolas"/>
              </a:rPr>
              <a:t> (e.g., a prediction about the activity in the video)</a:t>
            </a:r>
          </a:p>
          <a:p>
            <a:pPr lvl="0" rtl="0">
              <a:spcBef>
                <a:spcPts val="0"/>
              </a:spcBef>
              <a:buNone/>
            </a:pPr>
            <a:endParaRPr dirty="0">
              <a:latin typeface="Helvetica Neue Light"/>
              <a:ea typeface="Consolas"/>
              <a:cs typeface="Helvetica Neue Light"/>
              <a:sym typeface="Consolas"/>
            </a:endParaRPr>
          </a:p>
          <a:p>
            <a:pPr marL="457200" lvl="0" indent="-228600" rtl="0">
              <a:spcBef>
                <a:spcPts val="0"/>
              </a:spcBef>
              <a:buFont typeface="Consolas"/>
              <a:buChar char="●"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h</a:t>
            </a:r>
            <a:r>
              <a:rPr lang="en" baseline="-25000" dirty="0" smtClean="0">
                <a:latin typeface="Consolas"/>
                <a:ea typeface="Consolas"/>
                <a:cs typeface="Consolas"/>
                <a:sym typeface="Consolas"/>
              </a:rPr>
              <a:t>l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dirty="0" smtClean="0">
                <a:latin typeface="Helvetica Neue Light"/>
                <a:ea typeface="Consolas"/>
                <a:cs typeface="Helvetica Neue Light"/>
                <a:sym typeface="Consolas"/>
              </a:rPr>
              <a:t> </a:t>
            </a:r>
            <a:r>
              <a:rPr lang="en" dirty="0">
                <a:latin typeface="Helvetica Neue Light"/>
                <a:ea typeface="Consolas"/>
                <a:cs typeface="Helvetica Neue Light"/>
                <a:sym typeface="Consolas"/>
              </a:rPr>
              <a:t>initial hidden state for layer 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l</a:t>
            </a:r>
          </a:p>
        </p:txBody>
      </p:sp>
      <p:sp>
        <p:nvSpPr>
          <p:cNvPr id="112" name="Shape 488"/>
          <p:cNvSpPr txBox="1"/>
          <p:nvPr/>
        </p:nvSpPr>
        <p:spPr>
          <a:xfrm>
            <a:off x="1861980" y="40574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x</a:t>
            </a:r>
            <a:r>
              <a:rPr lang="en-US" dirty="0" smtClean="0"/>
              <a:t>[1]</a:t>
            </a:r>
            <a:endParaRPr lang="en" baseline="-25000" dirty="0"/>
          </a:p>
        </p:txBody>
      </p:sp>
      <p:sp>
        <p:nvSpPr>
          <p:cNvPr id="113" name="Shape 488"/>
          <p:cNvSpPr txBox="1"/>
          <p:nvPr/>
        </p:nvSpPr>
        <p:spPr>
          <a:xfrm>
            <a:off x="2585880" y="40574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x</a:t>
            </a:r>
            <a:r>
              <a:rPr lang="en-US" dirty="0" smtClean="0"/>
              <a:t>[2]</a:t>
            </a:r>
            <a:endParaRPr lang="en" baseline="-25000" dirty="0"/>
          </a:p>
        </p:txBody>
      </p:sp>
      <p:sp>
        <p:nvSpPr>
          <p:cNvPr id="114" name="Shape 488"/>
          <p:cNvSpPr txBox="1"/>
          <p:nvPr/>
        </p:nvSpPr>
        <p:spPr>
          <a:xfrm>
            <a:off x="3271680" y="40701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x</a:t>
            </a:r>
            <a:r>
              <a:rPr lang="en-US" dirty="0" smtClean="0"/>
              <a:t>[3]</a:t>
            </a:r>
            <a:endParaRPr lang="en" baseline="-25000" dirty="0"/>
          </a:p>
        </p:txBody>
      </p:sp>
      <p:sp>
        <p:nvSpPr>
          <p:cNvPr id="115" name="Shape 488"/>
          <p:cNvSpPr txBox="1"/>
          <p:nvPr/>
        </p:nvSpPr>
        <p:spPr>
          <a:xfrm>
            <a:off x="3982880" y="40701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x</a:t>
            </a:r>
            <a:r>
              <a:rPr lang="en-US" dirty="0" smtClean="0"/>
              <a:t>[4]</a:t>
            </a:r>
            <a:endParaRPr lang="en" baseline="-25000" dirty="0"/>
          </a:p>
        </p:txBody>
      </p:sp>
      <p:sp>
        <p:nvSpPr>
          <p:cNvPr id="116" name="Hexagon 115"/>
          <p:cNvSpPr/>
          <p:nvPr/>
        </p:nvSpPr>
        <p:spPr>
          <a:xfrm>
            <a:off x="1244600" y="1701800"/>
            <a:ext cx="419100" cy="381000"/>
          </a:xfrm>
          <a:prstGeom prst="hexagon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Hexagon 116"/>
          <p:cNvSpPr/>
          <p:nvPr/>
        </p:nvSpPr>
        <p:spPr>
          <a:xfrm>
            <a:off x="1943100" y="1698625"/>
            <a:ext cx="419100" cy="381000"/>
          </a:xfrm>
          <a:prstGeom prst="hexagon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Hexagon 117"/>
          <p:cNvSpPr/>
          <p:nvPr/>
        </p:nvSpPr>
        <p:spPr>
          <a:xfrm>
            <a:off x="2647950" y="1695450"/>
            <a:ext cx="419100" cy="381000"/>
          </a:xfrm>
          <a:prstGeom prst="hexagon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Hexagon 118"/>
          <p:cNvSpPr/>
          <p:nvPr/>
        </p:nvSpPr>
        <p:spPr>
          <a:xfrm>
            <a:off x="3346450" y="1695450"/>
            <a:ext cx="419100" cy="381000"/>
          </a:xfrm>
          <a:prstGeom prst="hexagon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Hexagon 119"/>
          <p:cNvSpPr/>
          <p:nvPr/>
        </p:nvSpPr>
        <p:spPr>
          <a:xfrm>
            <a:off x="4057650" y="1701800"/>
            <a:ext cx="419100" cy="381000"/>
          </a:xfrm>
          <a:prstGeom prst="hexagon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6" name="Straight Arrow Connector 135"/>
          <p:cNvCxnSpPr/>
          <p:nvPr/>
        </p:nvCxnSpPr>
        <p:spPr>
          <a:xfrm flipH="1" flipV="1">
            <a:off x="4260850" y="334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 flipH="1" flipV="1">
            <a:off x="3562350" y="334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 flipH="1" flipV="1">
            <a:off x="2854325" y="334010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 flipH="1" flipV="1">
            <a:off x="2152650" y="334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 flipH="1" flipV="1">
            <a:off x="1454150" y="334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/>
          <p:nvPr/>
        </p:nvCxnSpPr>
        <p:spPr>
          <a:xfrm flipH="1" flipV="1">
            <a:off x="4260850" y="274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/>
          <p:nvPr/>
        </p:nvCxnSpPr>
        <p:spPr>
          <a:xfrm flipH="1" flipV="1">
            <a:off x="3562350" y="274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/>
          <p:nvPr/>
        </p:nvCxnSpPr>
        <p:spPr>
          <a:xfrm flipH="1" flipV="1">
            <a:off x="2854325" y="274320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/>
          <p:nvPr/>
        </p:nvCxnSpPr>
        <p:spPr>
          <a:xfrm flipH="1" flipV="1">
            <a:off x="2152650" y="274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/>
          <p:nvPr/>
        </p:nvCxnSpPr>
        <p:spPr>
          <a:xfrm flipH="1" flipV="1">
            <a:off x="1454150" y="274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 flipH="1" flipV="1">
            <a:off x="4260850" y="207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 flipH="1" flipV="1">
            <a:off x="3552825" y="207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/>
          <p:nvPr/>
        </p:nvCxnSpPr>
        <p:spPr>
          <a:xfrm flipH="1" flipV="1">
            <a:off x="2854325" y="207010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/>
          <p:nvPr/>
        </p:nvCxnSpPr>
        <p:spPr>
          <a:xfrm flipH="1" flipV="1">
            <a:off x="2152650" y="207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/>
          <p:nvPr/>
        </p:nvCxnSpPr>
        <p:spPr>
          <a:xfrm flipH="1" flipV="1">
            <a:off x="1454150" y="207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/>
          <p:nvPr/>
        </p:nvCxnSpPr>
        <p:spPr>
          <a:xfrm flipH="1" flipV="1">
            <a:off x="4260850" y="147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/>
          <p:nvPr/>
        </p:nvCxnSpPr>
        <p:spPr>
          <a:xfrm flipH="1" flipV="1">
            <a:off x="3552825" y="147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 flipH="1" flipV="1">
            <a:off x="2854325" y="147320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/>
          <p:nvPr/>
        </p:nvCxnSpPr>
        <p:spPr>
          <a:xfrm flipH="1" flipV="1">
            <a:off x="2152650" y="147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/>
          <p:nvPr/>
        </p:nvCxnSpPr>
        <p:spPr>
          <a:xfrm flipH="1" flipV="1">
            <a:off x="1454150" y="147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/>
          <p:nvPr/>
        </p:nvCxnSpPr>
        <p:spPr>
          <a:xfrm flipH="1" flipV="1">
            <a:off x="4260850" y="39648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/>
          <p:nvPr/>
        </p:nvCxnSpPr>
        <p:spPr>
          <a:xfrm flipH="1" flipV="1">
            <a:off x="3552825" y="39648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/>
          <p:nvPr/>
        </p:nvCxnSpPr>
        <p:spPr>
          <a:xfrm flipH="1" flipV="1">
            <a:off x="2854325" y="396240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/>
          <p:nvPr/>
        </p:nvCxnSpPr>
        <p:spPr>
          <a:xfrm flipH="1" flipV="1">
            <a:off x="2152650" y="39648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/>
          <p:nvPr/>
        </p:nvCxnSpPr>
        <p:spPr>
          <a:xfrm flipH="1" flipV="1">
            <a:off x="1454150" y="39648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8" name="Shape 488"/>
          <p:cNvSpPr txBox="1"/>
          <p:nvPr/>
        </p:nvSpPr>
        <p:spPr>
          <a:xfrm>
            <a:off x="1188880" y="10602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y[0]</a:t>
            </a:r>
            <a:endParaRPr lang="en" baseline="-25000" dirty="0"/>
          </a:p>
        </p:txBody>
      </p:sp>
      <p:sp>
        <p:nvSpPr>
          <p:cNvPr id="179" name="Shape 488"/>
          <p:cNvSpPr txBox="1"/>
          <p:nvPr/>
        </p:nvSpPr>
        <p:spPr>
          <a:xfrm>
            <a:off x="1874680" y="10729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y[1]</a:t>
            </a:r>
            <a:endParaRPr lang="en" baseline="-25000" dirty="0"/>
          </a:p>
        </p:txBody>
      </p:sp>
      <p:sp>
        <p:nvSpPr>
          <p:cNvPr id="180" name="Shape 488"/>
          <p:cNvSpPr txBox="1"/>
          <p:nvPr/>
        </p:nvSpPr>
        <p:spPr>
          <a:xfrm>
            <a:off x="2598580" y="10729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y[2]</a:t>
            </a:r>
            <a:endParaRPr lang="en" baseline="-25000" dirty="0"/>
          </a:p>
        </p:txBody>
      </p:sp>
      <p:sp>
        <p:nvSpPr>
          <p:cNvPr id="181" name="Shape 488"/>
          <p:cNvSpPr txBox="1"/>
          <p:nvPr/>
        </p:nvSpPr>
        <p:spPr>
          <a:xfrm>
            <a:off x="3284380" y="10856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y[3]</a:t>
            </a:r>
            <a:endParaRPr lang="en" baseline="-25000" dirty="0"/>
          </a:p>
        </p:txBody>
      </p:sp>
      <p:sp>
        <p:nvSpPr>
          <p:cNvPr id="182" name="Shape 488"/>
          <p:cNvSpPr txBox="1"/>
          <p:nvPr/>
        </p:nvSpPr>
        <p:spPr>
          <a:xfrm>
            <a:off x="3995580" y="10856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y[4]</a:t>
            </a:r>
            <a:endParaRPr lang="en" baseline="-25000" dirty="0"/>
          </a:p>
        </p:txBody>
      </p:sp>
      <p:sp>
        <p:nvSpPr>
          <p:cNvPr id="77" name="Shape 1063"/>
          <p:cNvSpPr txBox="1"/>
          <p:nvPr/>
        </p:nvSpPr>
        <p:spPr>
          <a:xfrm>
            <a:off x="6315825" y="4040500"/>
            <a:ext cx="2447100" cy="69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 b="1">
                <a:solidFill>
                  <a:srgbClr val="0000FF"/>
                </a:solidFill>
                <a:latin typeface="Helvetica Neue Light"/>
                <a:cs typeface="Helvetica Neue Light"/>
              </a:rPr>
              <a:t>blue</a:t>
            </a:r>
            <a:r>
              <a:rPr lang="en" sz="1400">
                <a:latin typeface="Helvetica Neue Light"/>
                <a:cs typeface="Helvetica Neue Light"/>
              </a:rPr>
              <a:t> - task completed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 b="1">
                <a:solidFill>
                  <a:srgbClr val="FF0000"/>
                </a:solidFill>
                <a:latin typeface="Helvetica Neue Light"/>
                <a:cs typeface="Helvetica Neue Light"/>
              </a:rPr>
              <a:t>red</a:t>
            </a:r>
            <a:r>
              <a:rPr lang="en" sz="1400">
                <a:latin typeface="Helvetica Neue Light"/>
                <a:cs typeface="Helvetica Neue Light"/>
              </a:rPr>
              <a:t> - task running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latin typeface="Helvetica Neue Light"/>
                <a:cs typeface="Helvetica Neue Light"/>
              </a:rPr>
              <a:t>         - dependence ready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latin typeface="Helvetica Neue Light"/>
                <a:cs typeface="Helvetica Neue Light"/>
              </a:rPr>
              <a:t>         - dependence unready</a:t>
            </a:r>
          </a:p>
        </p:txBody>
      </p:sp>
      <p:cxnSp>
        <p:nvCxnSpPr>
          <p:cNvPr id="80" name="Shape 1064"/>
          <p:cNvCxnSpPr/>
          <p:nvPr/>
        </p:nvCxnSpPr>
        <p:spPr>
          <a:xfrm>
            <a:off x="6431623" y="4676196"/>
            <a:ext cx="3342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82" name="Shape 1065"/>
          <p:cNvCxnSpPr/>
          <p:nvPr/>
        </p:nvCxnSpPr>
        <p:spPr>
          <a:xfrm>
            <a:off x="6431623" y="4884345"/>
            <a:ext cx="334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5932467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Example: </a:t>
            </a:r>
            <a:r>
              <a:rPr lang="en-US" dirty="0" smtClean="0"/>
              <a:t>R</a:t>
            </a:r>
            <a:r>
              <a:rPr lang="en" dirty="0" smtClean="0"/>
              <a:t>ecurrent </a:t>
            </a:r>
            <a:r>
              <a:rPr lang="en-US" dirty="0" smtClean="0"/>
              <a:t>N</a:t>
            </a:r>
            <a:r>
              <a:rPr lang="en" dirty="0" smtClean="0"/>
              <a:t>eural </a:t>
            </a:r>
            <a:r>
              <a:rPr lang="en-US" dirty="0" smtClean="0"/>
              <a:t>N</a:t>
            </a:r>
            <a:r>
              <a:rPr lang="en" dirty="0" smtClean="0"/>
              <a:t>etworks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35075" y="2962275"/>
            <a:ext cx="419100" cy="381000"/>
          </a:xfrm>
          <a:prstGeom prst="rect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238250" y="3556000"/>
            <a:ext cx="419100" cy="419100"/>
          </a:xfrm>
          <a:prstGeom prst="ellipse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iamond 7"/>
          <p:cNvSpPr/>
          <p:nvPr/>
        </p:nvSpPr>
        <p:spPr>
          <a:xfrm>
            <a:off x="1231900" y="2289175"/>
            <a:ext cx="444500" cy="457200"/>
          </a:xfrm>
          <a:prstGeom prst="diamond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927100" y="3759200"/>
            <a:ext cx="317500" cy="0"/>
          </a:xfrm>
          <a:prstGeom prst="straightConnector1">
            <a:avLst/>
          </a:prstGeom>
          <a:ln w="19050" cmpd="sng">
            <a:solidFill>
              <a:srgbClr val="3366F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920750" y="3155950"/>
            <a:ext cx="317500" cy="0"/>
          </a:xfrm>
          <a:prstGeom prst="straightConnector1">
            <a:avLst/>
          </a:prstGeom>
          <a:ln w="19050" cmpd="sng">
            <a:solidFill>
              <a:srgbClr val="3366F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923925" y="2520950"/>
            <a:ext cx="317500" cy="0"/>
          </a:xfrm>
          <a:prstGeom prst="straightConnector1">
            <a:avLst/>
          </a:prstGeom>
          <a:ln w="19050" cmpd="sng">
            <a:solidFill>
              <a:srgbClr val="3366F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946275" y="2962275"/>
            <a:ext cx="419100" cy="381000"/>
          </a:xfrm>
          <a:prstGeom prst="rect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1949450" y="3556000"/>
            <a:ext cx="419100" cy="419100"/>
          </a:xfrm>
          <a:prstGeom prst="ellipse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Diamond 42"/>
          <p:cNvSpPr/>
          <p:nvPr/>
        </p:nvSpPr>
        <p:spPr>
          <a:xfrm>
            <a:off x="1943100" y="2289175"/>
            <a:ext cx="444500" cy="457200"/>
          </a:xfrm>
          <a:prstGeom prst="diamond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1663700" y="375920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1657350" y="315595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660525" y="252095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2644775" y="2962275"/>
            <a:ext cx="419100" cy="381000"/>
          </a:xfrm>
          <a:prstGeom prst="rect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2647950" y="3556000"/>
            <a:ext cx="419100" cy="419100"/>
          </a:xfrm>
          <a:prstGeom prst="ellipse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Diamond 52"/>
          <p:cNvSpPr/>
          <p:nvPr/>
        </p:nvSpPr>
        <p:spPr>
          <a:xfrm>
            <a:off x="2644775" y="2289175"/>
            <a:ext cx="444500" cy="457200"/>
          </a:xfrm>
          <a:prstGeom prst="diamond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2362200" y="375920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2355850" y="315595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2384425" y="252095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3355975" y="2962275"/>
            <a:ext cx="419100" cy="381000"/>
          </a:xfrm>
          <a:prstGeom prst="rect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3359150" y="3556000"/>
            <a:ext cx="419100" cy="419100"/>
          </a:xfrm>
          <a:prstGeom prst="ellipse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Diamond 62"/>
          <p:cNvSpPr/>
          <p:nvPr/>
        </p:nvSpPr>
        <p:spPr>
          <a:xfrm>
            <a:off x="3340100" y="2289175"/>
            <a:ext cx="444500" cy="457200"/>
          </a:xfrm>
          <a:prstGeom prst="diamond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Arrow Connector 64"/>
          <p:cNvCxnSpPr>
            <a:stCxn id="52" idx="6"/>
            <a:endCxn id="62" idx="2"/>
          </p:cNvCxnSpPr>
          <p:nvPr/>
        </p:nvCxnSpPr>
        <p:spPr>
          <a:xfrm>
            <a:off x="3067050" y="3765550"/>
            <a:ext cx="2921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51" idx="3"/>
            <a:endCxn id="61" idx="1"/>
          </p:cNvCxnSpPr>
          <p:nvPr/>
        </p:nvCxnSpPr>
        <p:spPr>
          <a:xfrm>
            <a:off x="3063875" y="3152775"/>
            <a:ext cx="2921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53" idx="3"/>
            <a:endCxn id="63" idx="1"/>
          </p:cNvCxnSpPr>
          <p:nvPr/>
        </p:nvCxnSpPr>
        <p:spPr>
          <a:xfrm>
            <a:off x="3089275" y="2517775"/>
            <a:ext cx="250825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4054475" y="2962275"/>
            <a:ext cx="419100" cy="381000"/>
          </a:xfrm>
          <a:prstGeom prst="rect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4057650" y="3556000"/>
            <a:ext cx="419100" cy="419100"/>
          </a:xfrm>
          <a:prstGeom prst="ellipse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Diamond 72"/>
          <p:cNvSpPr/>
          <p:nvPr/>
        </p:nvSpPr>
        <p:spPr>
          <a:xfrm>
            <a:off x="4038600" y="2289175"/>
            <a:ext cx="444500" cy="457200"/>
          </a:xfrm>
          <a:prstGeom prst="diamond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/>
          <p:cNvCxnSpPr>
            <a:stCxn id="62" idx="6"/>
            <a:endCxn id="72" idx="2"/>
          </p:cNvCxnSpPr>
          <p:nvPr/>
        </p:nvCxnSpPr>
        <p:spPr>
          <a:xfrm>
            <a:off x="3778250" y="3765550"/>
            <a:ext cx="2794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61" idx="3"/>
            <a:endCxn id="71" idx="1"/>
          </p:cNvCxnSpPr>
          <p:nvPr/>
        </p:nvCxnSpPr>
        <p:spPr>
          <a:xfrm>
            <a:off x="3775075" y="3152775"/>
            <a:ext cx="2794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63" idx="3"/>
            <a:endCxn id="73" idx="1"/>
          </p:cNvCxnSpPr>
          <p:nvPr/>
        </p:nvCxnSpPr>
        <p:spPr>
          <a:xfrm>
            <a:off x="3784600" y="2517775"/>
            <a:ext cx="2540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Shape 488"/>
          <p:cNvSpPr txBox="1"/>
          <p:nvPr/>
        </p:nvSpPr>
        <p:spPr>
          <a:xfrm>
            <a:off x="1176180" y="40447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x</a:t>
            </a:r>
            <a:r>
              <a:rPr lang="en-US" dirty="0" smtClean="0"/>
              <a:t>[0]</a:t>
            </a:r>
            <a:endParaRPr lang="en" baseline="-25000" dirty="0"/>
          </a:p>
        </p:txBody>
      </p:sp>
      <p:sp>
        <p:nvSpPr>
          <p:cNvPr id="93" name="Shape 495"/>
          <p:cNvSpPr txBox="1"/>
          <p:nvPr/>
        </p:nvSpPr>
        <p:spPr>
          <a:xfrm>
            <a:off x="604680" y="2228679"/>
            <a:ext cx="42780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</a:t>
            </a:r>
            <a:r>
              <a:rPr lang="en" baseline="-25000"/>
              <a:t>3</a:t>
            </a:r>
          </a:p>
        </p:txBody>
      </p:sp>
      <p:sp>
        <p:nvSpPr>
          <p:cNvPr id="94" name="Shape 496"/>
          <p:cNvSpPr txBox="1"/>
          <p:nvPr/>
        </p:nvSpPr>
        <p:spPr>
          <a:xfrm>
            <a:off x="604680" y="2901779"/>
            <a:ext cx="42780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</a:t>
            </a:r>
            <a:r>
              <a:rPr lang="en" baseline="-25000"/>
              <a:t>2</a:t>
            </a:r>
          </a:p>
        </p:txBody>
      </p:sp>
      <p:sp>
        <p:nvSpPr>
          <p:cNvPr id="95" name="Shape 497"/>
          <p:cNvSpPr txBox="1"/>
          <p:nvPr/>
        </p:nvSpPr>
        <p:spPr>
          <a:xfrm>
            <a:off x="604680" y="3498679"/>
            <a:ext cx="42780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</a:t>
            </a:r>
            <a:r>
              <a:rPr lang="en" baseline="-25000"/>
              <a:t>1</a:t>
            </a:r>
          </a:p>
        </p:txBody>
      </p:sp>
      <p:sp>
        <p:nvSpPr>
          <p:cNvPr id="96" name="Shape 505"/>
          <p:cNvSpPr txBox="1"/>
          <p:nvPr/>
        </p:nvSpPr>
        <p:spPr>
          <a:xfrm>
            <a:off x="5834550" y="1414924"/>
            <a:ext cx="3182400" cy="31824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Font typeface="Consolas"/>
              <a:buChar char="●"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dirty="0" smtClean="0">
                <a:latin typeface="Consolas"/>
                <a:ea typeface="Consolas"/>
                <a:cs typeface="Consolas"/>
                <a:sym typeface="Consolas"/>
              </a:rPr>
              <a:t>[t]</a:t>
            </a:r>
            <a:r>
              <a:rPr lang="en-US" dirty="0" smtClean="0">
                <a:latin typeface="Helvetica Neue Light"/>
                <a:ea typeface="Consolas"/>
                <a:cs typeface="Helvetica Neue Light"/>
                <a:sym typeface="Consolas"/>
              </a:rPr>
              <a:t>:</a:t>
            </a:r>
            <a:r>
              <a:rPr lang="en" dirty="0" smtClean="0">
                <a:latin typeface="Helvetica Neue Light"/>
                <a:ea typeface="Consolas"/>
                <a:cs typeface="Helvetica Neue Light"/>
                <a:sym typeface="Consolas"/>
              </a:rPr>
              <a:t> </a:t>
            </a:r>
            <a:r>
              <a:rPr lang="en" dirty="0">
                <a:latin typeface="Helvetica Neue Light"/>
                <a:ea typeface="Consolas"/>
                <a:cs typeface="Helvetica Neue Light"/>
                <a:sym typeface="Consolas"/>
              </a:rPr>
              <a:t>input vector at time 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dirty="0">
                <a:latin typeface="Helvetica Neue Light"/>
                <a:ea typeface="Consolas"/>
                <a:cs typeface="Helvetica Neue Light"/>
                <a:sym typeface="Consolas"/>
              </a:rPr>
              <a:t> (e.g., a frame in a video)</a:t>
            </a:r>
          </a:p>
          <a:p>
            <a:pPr lvl="0" rtl="0">
              <a:spcBef>
                <a:spcPts val="0"/>
              </a:spcBef>
              <a:buNone/>
            </a:pPr>
            <a:endParaRPr dirty="0">
              <a:latin typeface="Helvetica Neue Light"/>
              <a:ea typeface="Consolas"/>
              <a:cs typeface="Helvetica Neue Light"/>
              <a:sym typeface="Consolas"/>
            </a:endParaRPr>
          </a:p>
          <a:p>
            <a:pPr marL="457200" lvl="0" indent="-228600" rtl="0">
              <a:spcBef>
                <a:spcPts val="0"/>
              </a:spcBef>
              <a:buFont typeface="Consolas"/>
              <a:buChar char="●"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n-US" dirty="0" smtClean="0">
                <a:latin typeface="Consolas"/>
                <a:ea typeface="Consolas"/>
                <a:cs typeface="Consolas"/>
                <a:sym typeface="Consolas"/>
              </a:rPr>
              <a:t>[t]</a:t>
            </a:r>
            <a:r>
              <a:rPr lang="en-US" dirty="0" smtClean="0">
                <a:latin typeface="Helvetica Neue Light"/>
                <a:ea typeface="Consolas"/>
                <a:cs typeface="Helvetica Neue Light"/>
                <a:sym typeface="Consolas"/>
              </a:rPr>
              <a:t>:</a:t>
            </a:r>
            <a:r>
              <a:rPr lang="en" dirty="0" smtClean="0">
                <a:latin typeface="Helvetica Neue Light"/>
                <a:ea typeface="Consolas"/>
                <a:cs typeface="Helvetica Neue Light"/>
                <a:sym typeface="Consolas"/>
              </a:rPr>
              <a:t> </a:t>
            </a:r>
            <a:r>
              <a:rPr lang="en" dirty="0">
                <a:latin typeface="Helvetica Neue Light"/>
                <a:ea typeface="Consolas"/>
                <a:cs typeface="Helvetica Neue Light"/>
                <a:sym typeface="Consolas"/>
              </a:rPr>
              <a:t>output at time 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dirty="0">
                <a:latin typeface="Helvetica Neue Light"/>
                <a:ea typeface="Consolas"/>
                <a:cs typeface="Helvetica Neue Light"/>
                <a:sym typeface="Consolas"/>
              </a:rPr>
              <a:t> (e.g., a prediction about the activity in the video)</a:t>
            </a:r>
          </a:p>
          <a:p>
            <a:pPr lvl="0" rtl="0">
              <a:spcBef>
                <a:spcPts val="0"/>
              </a:spcBef>
              <a:buNone/>
            </a:pPr>
            <a:endParaRPr dirty="0">
              <a:latin typeface="Helvetica Neue Light"/>
              <a:ea typeface="Consolas"/>
              <a:cs typeface="Helvetica Neue Light"/>
              <a:sym typeface="Consolas"/>
            </a:endParaRPr>
          </a:p>
          <a:p>
            <a:pPr marL="457200" lvl="0" indent="-228600" rtl="0">
              <a:spcBef>
                <a:spcPts val="0"/>
              </a:spcBef>
              <a:buFont typeface="Consolas"/>
              <a:buChar char="●"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h</a:t>
            </a:r>
            <a:r>
              <a:rPr lang="en" baseline="-25000" dirty="0" smtClean="0">
                <a:latin typeface="Consolas"/>
                <a:ea typeface="Consolas"/>
                <a:cs typeface="Consolas"/>
                <a:sym typeface="Consolas"/>
              </a:rPr>
              <a:t>l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dirty="0" smtClean="0">
                <a:latin typeface="Helvetica Neue Light"/>
                <a:ea typeface="Consolas"/>
                <a:cs typeface="Helvetica Neue Light"/>
                <a:sym typeface="Consolas"/>
              </a:rPr>
              <a:t> </a:t>
            </a:r>
            <a:r>
              <a:rPr lang="en" dirty="0">
                <a:latin typeface="Helvetica Neue Light"/>
                <a:ea typeface="Consolas"/>
                <a:cs typeface="Helvetica Neue Light"/>
                <a:sym typeface="Consolas"/>
              </a:rPr>
              <a:t>initial hidden state for layer 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l</a:t>
            </a:r>
          </a:p>
        </p:txBody>
      </p:sp>
      <p:sp>
        <p:nvSpPr>
          <p:cNvPr id="112" name="Shape 488"/>
          <p:cNvSpPr txBox="1"/>
          <p:nvPr/>
        </p:nvSpPr>
        <p:spPr>
          <a:xfrm>
            <a:off x="1861980" y="40574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x</a:t>
            </a:r>
            <a:r>
              <a:rPr lang="en-US" dirty="0" smtClean="0"/>
              <a:t>[1]</a:t>
            </a:r>
            <a:endParaRPr lang="en" baseline="-25000" dirty="0"/>
          </a:p>
        </p:txBody>
      </p:sp>
      <p:sp>
        <p:nvSpPr>
          <p:cNvPr id="113" name="Shape 488"/>
          <p:cNvSpPr txBox="1"/>
          <p:nvPr/>
        </p:nvSpPr>
        <p:spPr>
          <a:xfrm>
            <a:off x="2585880" y="40574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x</a:t>
            </a:r>
            <a:r>
              <a:rPr lang="en-US" dirty="0" smtClean="0"/>
              <a:t>[2]</a:t>
            </a:r>
            <a:endParaRPr lang="en" baseline="-25000" dirty="0"/>
          </a:p>
        </p:txBody>
      </p:sp>
      <p:sp>
        <p:nvSpPr>
          <p:cNvPr id="114" name="Shape 488"/>
          <p:cNvSpPr txBox="1"/>
          <p:nvPr/>
        </p:nvSpPr>
        <p:spPr>
          <a:xfrm>
            <a:off x="3271680" y="40701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x</a:t>
            </a:r>
            <a:r>
              <a:rPr lang="en-US" dirty="0" smtClean="0"/>
              <a:t>[3]</a:t>
            </a:r>
            <a:endParaRPr lang="en" baseline="-25000" dirty="0"/>
          </a:p>
        </p:txBody>
      </p:sp>
      <p:sp>
        <p:nvSpPr>
          <p:cNvPr id="115" name="Shape 488"/>
          <p:cNvSpPr txBox="1"/>
          <p:nvPr/>
        </p:nvSpPr>
        <p:spPr>
          <a:xfrm>
            <a:off x="3982880" y="40701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x</a:t>
            </a:r>
            <a:r>
              <a:rPr lang="en-US" dirty="0" smtClean="0"/>
              <a:t>[4]</a:t>
            </a:r>
            <a:endParaRPr lang="en" baseline="-25000" dirty="0"/>
          </a:p>
        </p:txBody>
      </p:sp>
      <p:sp>
        <p:nvSpPr>
          <p:cNvPr id="116" name="Hexagon 115"/>
          <p:cNvSpPr/>
          <p:nvPr/>
        </p:nvSpPr>
        <p:spPr>
          <a:xfrm>
            <a:off x="1244600" y="1701800"/>
            <a:ext cx="419100" cy="381000"/>
          </a:xfrm>
          <a:prstGeom prst="hexagon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Hexagon 116"/>
          <p:cNvSpPr/>
          <p:nvPr/>
        </p:nvSpPr>
        <p:spPr>
          <a:xfrm>
            <a:off x="1943100" y="1698625"/>
            <a:ext cx="419100" cy="381000"/>
          </a:xfrm>
          <a:prstGeom prst="hexagon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Hexagon 117"/>
          <p:cNvSpPr/>
          <p:nvPr/>
        </p:nvSpPr>
        <p:spPr>
          <a:xfrm>
            <a:off x="2647950" y="1695450"/>
            <a:ext cx="419100" cy="381000"/>
          </a:xfrm>
          <a:prstGeom prst="hexagon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Hexagon 118"/>
          <p:cNvSpPr/>
          <p:nvPr/>
        </p:nvSpPr>
        <p:spPr>
          <a:xfrm>
            <a:off x="3346450" y="1695450"/>
            <a:ext cx="419100" cy="381000"/>
          </a:xfrm>
          <a:prstGeom prst="hexagon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Hexagon 119"/>
          <p:cNvSpPr/>
          <p:nvPr/>
        </p:nvSpPr>
        <p:spPr>
          <a:xfrm>
            <a:off x="4057650" y="1701800"/>
            <a:ext cx="419100" cy="381000"/>
          </a:xfrm>
          <a:prstGeom prst="hexagon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6" name="Straight Arrow Connector 135"/>
          <p:cNvCxnSpPr/>
          <p:nvPr/>
        </p:nvCxnSpPr>
        <p:spPr>
          <a:xfrm flipH="1" flipV="1">
            <a:off x="4260850" y="334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 flipH="1" flipV="1">
            <a:off x="3562350" y="334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 flipH="1" flipV="1">
            <a:off x="2854325" y="334010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 flipH="1" flipV="1">
            <a:off x="2152650" y="334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 flipH="1" flipV="1">
            <a:off x="1454150" y="334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/>
          <p:nvPr/>
        </p:nvCxnSpPr>
        <p:spPr>
          <a:xfrm flipH="1" flipV="1">
            <a:off x="4260850" y="274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/>
          <p:nvPr/>
        </p:nvCxnSpPr>
        <p:spPr>
          <a:xfrm flipH="1" flipV="1">
            <a:off x="3562350" y="274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/>
          <p:nvPr/>
        </p:nvCxnSpPr>
        <p:spPr>
          <a:xfrm flipH="1" flipV="1">
            <a:off x="2854325" y="274320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/>
          <p:nvPr/>
        </p:nvCxnSpPr>
        <p:spPr>
          <a:xfrm flipH="1" flipV="1">
            <a:off x="2152650" y="274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/>
          <p:nvPr/>
        </p:nvCxnSpPr>
        <p:spPr>
          <a:xfrm flipH="1" flipV="1">
            <a:off x="1454150" y="274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 flipH="1" flipV="1">
            <a:off x="4260850" y="207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 flipH="1" flipV="1">
            <a:off x="3552825" y="207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/>
          <p:nvPr/>
        </p:nvCxnSpPr>
        <p:spPr>
          <a:xfrm flipH="1" flipV="1">
            <a:off x="2854325" y="207010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/>
          <p:nvPr/>
        </p:nvCxnSpPr>
        <p:spPr>
          <a:xfrm flipH="1" flipV="1">
            <a:off x="2152650" y="207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/>
          <p:nvPr/>
        </p:nvCxnSpPr>
        <p:spPr>
          <a:xfrm flipH="1" flipV="1">
            <a:off x="1454150" y="207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/>
          <p:nvPr/>
        </p:nvCxnSpPr>
        <p:spPr>
          <a:xfrm flipH="1" flipV="1">
            <a:off x="4260850" y="147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/>
          <p:nvPr/>
        </p:nvCxnSpPr>
        <p:spPr>
          <a:xfrm flipH="1" flipV="1">
            <a:off x="3552825" y="147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 flipH="1" flipV="1">
            <a:off x="2854325" y="147320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/>
          <p:nvPr/>
        </p:nvCxnSpPr>
        <p:spPr>
          <a:xfrm flipH="1" flipV="1">
            <a:off x="2152650" y="147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/>
          <p:nvPr/>
        </p:nvCxnSpPr>
        <p:spPr>
          <a:xfrm flipH="1" flipV="1">
            <a:off x="1454150" y="147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/>
          <p:nvPr/>
        </p:nvCxnSpPr>
        <p:spPr>
          <a:xfrm flipH="1" flipV="1">
            <a:off x="4260850" y="3964850"/>
            <a:ext cx="3175" cy="222974"/>
          </a:xfrm>
          <a:prstGeom prst="straightConnector1">
            <a:avLst/>
          </a:prstGeom>
          <a:ln w="19050" cmpd="sng">
            <a:solidFill>
              <a:srgbClr val="3366F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/>
          <p:nvPr/>
        </p:nvCxnSpPr>
        <p:spPr>
          <a:xfrm flipH="1" flipV="1">
            <a:off x="3552825" y="3964850"/>
            <a:ext cx="3175" cy="222974"/>
          </a:xfrm>
          <a:prstGeom prst="straightConnector1">
            <a:avLst/>
          </a:prstGeom>
          <a:ln w="19050" cmpd="sng">
            <a:solidFill>
              <a:srgbClr val="3366F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/>
          <p:nvPr/>
        </p:nvCxnSpPr>
        <p:spPr>
          <a:xfrm flipH="1" flipV="1">
            <a:off x="2854325" y="3962400"/>
            <a:ext cx="3175" cy="222974"/>
          </a:xfrm>
          <a:prstGeom prst="straightConnector1">
            <a:avLst/>
          </a:prstGeom>
          <a:ln w="19050" cmpd="sng">
            <a:solidFill>
              <a:srgbClr val="3366F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/>
          <p:nvPr/>
        </p:nvCxnSpPr>
        <p:spPr>
          <a:xfrm flipH="1" flipV="1">
            <a:off x="2152650" y="3964850"/>
            <a:ext cx="3175" cy="222974"/>
          </a:xfrm>
          <a:prstGeom prst="straightConnector1">
            <a:avLst/>
          </a:prstGeom>
          <a:ln w="19050" cmpd="sng">
            <a:solidFill>
              <a:srgbClr val="3366F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/>
          <p:nvPr/>
        </p:nvCxnSpPr>
        <p:spPr>
          <a:xfrm flipH="1" flipV="1">
            <a:off x="1454150" y="3964850"/>
            <a:ext cx="3175" cy="222974"/>
          </a:xfrm>
          <a:prstGeom prst="straightConnector1">
            <a:avLst/>
          </a:prstGeom>
          <a:ln w="19050" cmpd="sng">
            <a:solidFill>
              <a:srgbClr val="3366F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8" name="Shape 488"/>
          <p:cNvSpPr txBox="1"/>
          <p:nvPr/>
        </p:nvSpPr>
        <p:spPr>
          <a:xfrm>
            <a:off x="1188880" y="10602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y[0]</a:t>
            </a:r>
            <a:endParaRPr lang="en" baseline="-25000" dirty="0"/>
          </a:p>
        </p:txBody>
      </p:sp>
      <p:sp>
        <p:nvSpPr>
          <p:cNvPr id="179" name="Shape 488"/>
          <p:cNvSpPr txBox="1"/>
          <p:nvPr/>
        </p:nvSpPr>
        <p:spPr>
          <a:xfrm>
            <a:off x="1874680" y="10729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y[1]</a:t>
            </a:r>
            <a:endParaRPr lang="en" baseline="-25000" dirty="0"/>
          </a:p>
        </p:txBody>
      </p:sp>
      <p:sp>
        <p:nvSpPr>
          <p:cNvPr id="180" name="Shape 488"/>
          <p:cNvSpPr txBox="1"/>
          <p:nvPr/>
        </p:nvSpPr>
        <p:spPr>
          <a:xfrm>
            <a:off x="2598580" y="10729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y[2]</a:t>
            </a:r>
            <a:endParaRPr lang="en" baseline="-25000" dirty="0"/>
          </a:p>
        </p:txBody>
      </p:sp>
      <p:sp>
        <p:nvSpPr>
          <p:cNvPr id="181" name="Shape 488"/>
          <p:cNvSpPr txBox="1"/>
          <p:nvPr/>
        </p:nvSpPr>
        <p:spPr>
          <a:xfrm>
            <a:off x="3284380" y="10856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y[3]</a:t>
            </a:r>
            <a:endParaRPr lang="en" baseline="-25000" dirty="0"/>
          </a:p>
        </p:txBody>
      </p:sp>
      <p:sp>
        <p:nvSpPr>
          <p:cNvPr id="182" name="Shape 488"/>
          <p:cNvSpPr txBox="1"/>
          <p:nvPr/>
        </p:nvSpPr>
        <p:spPr>
          <a:xfrm>
            <a:off x="3995580" y="10856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y[4]</a:t>
            </a:r>
            <a:endParaRPr lang="en" baseline="-25000" dirty="0"/>
          </a:p>
        </p:txBody>
      </p:sp>
      <p:sp>
        <p:nvSpPr>
          <p:cNvPr id="77" name="Shape 1063"/>
          <p:cNvSpPr txBox="1"/>
          <p:nvPr/>
        </p:nvSpPr>
        <p:spPr>
          <a:xfrm>
            <a:off x="6315825" y="4040500"/>
            <a:ext cx="2447100" cy="69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 b="1">
                <a:solidFill>
                  <a:srgbClr val="0000FF"/>
                </a:solidFill>
                <a:latin typeface="Helvetica Neue Light"/>
                <a:cs typeface="Helvetica Neue Light"/>
              </a:rPr>
              <a:t>blue</a:t>
            </a:r>
            <a:r>
              <a:rPr lang="en" sz="1400">
                <a:latin typeface="Helvetica Neue Light"/>
                <a:cs typeface="Helvetica Neue Light"/>
              </a:rPr>
              <a:t> - task completed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 b="1">
                <a:solidFill>
                  <a:srgbClr val="FF0000"/>
                </a:solidFill>
                <a:latin typeface="Helvetica Neue Light"/>
                <a:cs typeface="Helvetica Neue Light"/>
              </a:rPr>
              <a:t>red</a:t>
            </a:r>
            <a:r>
              <a:rPr lang="en" sz="1400">
                <a:latin typeface="Helvetica Neue Light"/>
                <a:cs typeface="Helvetica Neue Light"/>
              </a:rPr>
              <a:t> - task running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latin typeface="Helvetica Neue Light"/>
                <a:cs typeface="Helvetica Neue Light"/>
              </a:rPr>
              <a:t>         - dependence ready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latin typeface="Helvetica Neue Light"/>
                <a:cs typeface="Helvetica Neue Light"/>
              </a:rPr>
              <a:t>         - dependence unready</a:t>
            </a:r>
          </a:p>
        </p:txBody>
      </p:sp>
      <p:cxnSp>
        <p:nvCxnSpPr>
          <p:cNvPr id="80" name="Shape 1064"/>
          <p:cNvCxnSpPr/>
          <p:nvPr/>
        </p:nvCxnSpPr>
        <p:spPr>
          <a:xfrm>
            <a:off x="6431623" y="4676196"/>
            <a:ext cx="3342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82" name="Shape 1065"/>
          <p:cNvCxnSpPr/>
          <p:nvPr/>
        </p:nvCxnSpPr>
        <p:spPr>
          <a:xfrm>
            <a:off x="6431623" y="4884345"/>
            <a:ext cx="334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31447845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Example: </a:t>
            </a:r>
            <a:r>
              <a:rPr lang="en-US" dirty="0" smtClean="0"/>
              <a:t>R</a:t>
            </a:r>
            <a:r>
              <a:rPr lang="en" dirty="0" smtClean="0"/>
              <a:t>ecurrent </a:t>
            </a:r>
            <a:r>
              <a:rPr lang="en-US" dirty="0" smtClean="0"/>
              <a:t>N</a:t>
            </a:r>
            <a:r>
              <a:rPr lang="en" dirty="0" smtClean="0"/>
              <a:t>eural </a:t>
            </a:r>
            <a:r>
              <a:rPr lang="en-US" dirty="0" smtClean="0"/>
              <a:t>N</a:t>
            </a:r>
            <a:r>
              <a:rPr lang="en" dirty="0" smtClean="0"/>
              <a:t>etworks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35075" y="2962275"/>
            <a:ext cx="419100" cy="381000"/>
          </a:xfrm>
          <a:prstGeom prst="rect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238250" y="3556000"/>
            <a:ext cx="419100" cy="419100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iamond 7"/>
          <p:cNvSpPr/>
          <p:nvPr/>
        </p:nvSpPr>
        <p:spPr>
          <a:xfrm>
            <a:off x="1231900" y="2289175"/>
            <a:ext cx="444500" cy="457200"/>
          </a:xfrm>
          <a:prstGeom prst="diamond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927100" y="3759200"/>
            <a:ext cx="317500" cy="0"/>
          </a:xfrm>
          <a:prstGeom prst="straightConnector1">
            <a:avLst/>
          </a:prstGeom>
          <a:ln w="19050" cmpd="sng">
            <a:solidFill>
              <a:srgbClr val="3366F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920750" y="3155950"/>
            <a:ext cx="317500" cy="0"/>
          </a:xfrm>
          <a:prstGeom prst="straightConnector1">
            <a:avLst/>
          </a:prstGeom>
          <a:ln w="19050" cmpd="sng">
            <a:solidFill>
              <a:srgbClr val="3366F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923925" y="2520950"/>
            <a:ext cx="317500" cy="0"/>
          </a:xfrm>
          <a:prstGeom prst="straightConnector1">
            <a:avLst/>
          </a:prstGeom>
          <a:ln w="19050" cmpd="sng">
            <a:solidFill>
              <a:srgbClr val="3366F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946275" y="2962275"/>
            <a:ext cx="419100" cy="381000"/>
          </a:xfrm>
          <a:prstGeom prst="rect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1949450" y="3556000"/>
            <a:ext cx="419100" cy="419100"/>
          </a:xfrm>
          <a:prstGeom prst="ellipse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Diamond 42"/>
          <p:cNvSpPr/>
          <p:nvPr/>
        </p:nvSpPr>
        <p:spPr>
          <a:xfrm>
            <a:off x="1943100" y="2289175"/>
            <a:ext cx="444500" cy="457200"/>
          </a:xfrm>
          <a:prstGeom prst="diamond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1663700" y="375920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1657350" y="315595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660525" y="252095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2644775" y="2962275"/>
            <a:ext cx="419100" cy="381000"/>
          </a:xfrm>
          <a:prstGeom prst="rect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2647950" y="3556000"/>
            <a:ext cx="419100" cy="419100"/>
          </a:xfrm>
          <a:prstGeom prst="ellipse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Diamond 52"/>
          <p:cNvSpPr/>
          <p:nvPr/>
        </p:nvSpPr>
        <p:spPr>
          <a:xfrm>
            <a:off x="2644775" y="2289175"/>
            <a:ext cx="444500" cy="457200"/>
          </a:xfrm>
          <a:prstGeom prst="diamond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2362200" y="375920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2355850" y="315595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2384425" y="252095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3355975" y="2962275"/>
            <a:ext cx="419100" cy="381000"/>
          </a:xfrm>
          <a:prstGeom prst="rect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3359150" y="3556000"/>
            <a:ext cx="419100" cy="419100"/>
          </a:xfrm>
          <a:prstGeom prst="ellipse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Diamond 62"/>
          <p:cNvSpPr/>
          <p:nvPr/>
        </p:nvSpPr>
        <p:spPr>
          <a:xfrm>
            <a:off x="3340100" y="2289175"/>
            <a:ext cx="444500" cy="457200"/>
          </a:xfrm>
          <a:prstGeom prst="diamond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Arrow Connector 64"/>
          <p:cNvCxnSpPr>
            <a:stCxn id="52" idx="6"/>
            <a:endCxn id="62" idx="2"/>
          </p:cNvCxnSpPr>
          <p:nvPr/>
        </p:nvCxnSpPr>
        <p:spPr>
          <a:xfrm>
            <a:off x="3067050" y="3765550"/>
            <a:ext cx="2921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51" idx="3"/>
            <a:endCxn id="61" idx="1"/>
          </p:cNvCxnSpPr>
          <p:nvPr/>
        </p:nvCxnSpPr>
        <p:spPr>
          <a:xfrm>
            <a:off x="3063875" y="3152775"/>
            <a:ext cx="2921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53" idx="3"/>
            <a:endCxn id="63" idx="1"/>
          </p:cNvCxnSpPr>
          <p:nvPr/>
        </p:nvCxnSpPr>
        <p:spPr>
          <a:xfrm>
            <a:off x="3089275" y="2517775"/>
            <a:ext cx="250825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4054475" y="2962275"/>
            <a:ext cx="419100" cy="381000"/>
          </a:xfrm>
          <a:prstGeom prst="rect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4057650" y="3556000"/>
            <a:ext cx="419100" cy="419100"/>
          </a:xfrm>
          <a:prstGeom prst="ellipse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Diamond 72"/>
          <p:cNvSpPr/>
          <p:nvPr/>
        </p:nvSpPr>
        <p:spPr>
          <a:xfrm>
            <a:off x="4038600" y="2289175"/>
            <a:ext cx="444500" cy="457200"/>
          </a:xfrm>
          <a:prstGeom prst="diamond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/>
          <p:cNvCxnSpPr>
            <a:stCxn id="62" idx="6"/>
            <a:endCxn id="72" idx="2"/>
          </p:cNvCxnSpPr>
          <p:nvPr/>
        </p:nvCxnSpPr>
        <p:spPr>
          <a:xfrm>
            <a:off x="3778250" y="3765550"/>
            <a:ext cx="2794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61" idx="3"/>
            <a:endCxn id="71" idx="1"/>
          </p:cNvCxnSpPr>
          <p:nvPr/>
        </p:nvCxnSpPr>
        <p:spPr>
          <a:xfrm>
            <a:off x="3775075" y="3152775"/>
            <a:ext cx="2794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63" idx="3"/>
            <a:endCxn id="73" idx="1"/>
          </p:cNvCxnSpPr>
          <p:nvPr/>
        </p:nvCxnSpPr>
        <p:spPr>
          <a:xfrm>
            <a:off x="3784600" y="2517775"/>
            <a:ext cx="2540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Shape 488"/>
          <p:cNvSpPr txBox="1"/>
          <p:nvPr/>
        </p:nvSpPr>
        <p:spPr>
          <a:xfrm>
            <a:off x="1176180" y="40447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x</a:t>
            </a:r>
            <a:r>
              <a:rPr lang="en-US" dirty="0" smtClean="0"/>
              <a:t>[0]</a:t>
            </a:r>
            <a:endParaRPr lang="en" baseline="-25000" dirty="0"/>
          </a:p>
        </p:txBody>
      </p:sp>
      <p:sp>
        <p:nvSpPr>
          <p:cNvPr id="93" name="Shape 495"/>
          <p:cNvSpPr txBox="1"/>
          <p:nvPr/>
        </p:nvSpPr>
        <p:spPr>
          <a:xfrm>
            <a:off x="604680" y="2228679"/>
            <a:ext cx="42780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</a:t>
            </a:r>
            <a:r>
              <a:rPr lang="en" baseline="-25000"/>
              <a:t>3</a:t>
            </a:r>
          </a:p>
        </p:txBody>
      </p:sp>
      <p:sp>
        <p:nvSpPr>
          <p:cNvPr id="94" name="Shape 496"/>
          <p:cNvSpPr txBox="1"/>
          <p:nvPr/>
        </p:nvSpPr>
        <p:spPr>
          <a:xfrm>
            <a:off x="604680" y="2901779"/>
            <a:ext cx="42780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</a:t>
            </a:r>
            <a:r>
              <a:rPr lang="en" baseline="-25000"/>
              <a:t>2</a:t>
            </a:r>
          </a:p>
        </p:txBody>
      </p:sp>
      <p:sp>
        <p:nvSpPr>
          <p:cNvPr id="95" name="Shape 497"/>
          <p:cNvSpPr txBox="1"/>
          <p:nvPr/>
        </p:nvSpPr>
        <p:spPr>
          <a:xfrm>
            <a:off x="604680" y="3498679"/>
            <a:ext cx="42780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</a:t>
            </a:r>
            <a:r>
              <a:rPr lang="en" baseline="-25000"/>
              <a:t>1</a:t>
            </a:r>
          </a:p>
        </p:txBody>
      </p:sp>
      <p:sp>
        <p:nvSpPr>
          <p:cNvPr id="96" name="Shape 505"/>
          <p:cNvSpPr txBox="1"/>
          <p:nvPr/>
        </p:nvSpPr>
        <p:spPr>
          <a:xfrm>
            <a:off x="5834550" y="1414924"/>
            <a:ext cx="3182400" cy="31824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Font typeface="Consolas"/>
              <a:buChar char="●"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dirty="0" smtClean="0">
                <a:latin typeface="Consolas"/>
                <a:ea typeface="Consolas"/>
                <a:cs typeface="Consolas"/>
                <a:sym typeface="Consolas"/>
              </a:rPr>
              <a:t>[t]</a:t>
            </a:r>
            <a:r>
              <a:rPr lang="en-US" dirty="0" smtClean="0">
                <a:latin typeface="Helvetica Neue Light"/>
                <a:ea typeface="Consolas"/>
                <a:cs typeface="Helvetica Neue Light"/>
                <a:sym typeface="Consolas"/>
              </a:rPr>
              <a:t>:</a:t>
            </a:r>
            <a:r>
              <a:rPr lang="en" dirty="0" smtClean="0">
                <a:latin typeface="Helvetica Neue Light"/>
                <a:ea typeface="Consolas"/>
                <a:cs typeface="Helvetica Neue Light"/>
                <a:sym typeface="Consolas"/>
              </a:rPr>
              <a:t> </a:t>
            </a:r>
            <a:r>
              <a:rPr lang="en" dirty="0">
                <a:latin typeface="Helvetica Neue Light"/>
                <a:ea typeface="Consolas"/>
                <a:cs typeface="Helvetica Neue Light"/>
                <a:sym typeface="Consolas"/>
              </a:rPr>
              <a:t>input vector at time 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dirty="0">
                <a:latin typeface="Helvetica Neue Light"/>
                <a:ea typeface="Consolas"/>
                <a:cs typeface="Helvetica Neue Light"/>
                <a:sym typeface="Consolas"/>
              </a:rPr>
              <a:t> (e.g., a frame in a video)</a:t>
            </a:r>
          </a:p>
          <a:p>
            <a:pPr lvl="0" rtl="0">
              <a:spcBef>
                <a:spcPts val="0"/>
              </a:spcBef>
              <a:buNone/>
            </a:pPr>
            <a:endParaRPr dirty="0">
              <a:latin typeface="Helvetica Neue Light"/>
              <a:ea typeface="Consolas"/>
              <a:cs typeface="Helvetica Neue Light"/>
              <a:sym typeface="Consolas"/>
            </a:endParaRPr>
          </a:p>
          <a:p>
            <a:pPr marL="457200" lvl="0" indent="-228600" rtl="0">
              <a:spcBef>
                <a:spcPts val="0"/>
              </a:spcBef>
              <a:buFont typeface="Consolas"/>
              <a:buChar char="●"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n-US" dirty="0" smtClean="0">
                <a:latin typeface="Consolas"/>
                <a:ea typeface="Consolas"/>
                <a:cs typeface="Consolas"/>
                <a:sym typeface="Consolas"/>
              </a:rPr>
              <a:t>[t]</a:t>
            </a:r>
            <a:r>
              <a:rPr lang="en-US" dirty="0" smtClean="0">
                <a:latin typeface="Helvetica Neue Light"/>
                <a:ea typeface="Consolas"/>
                <a:cs typeface="Helvetica Neue Light"/>
                <a:sym typeface="Consolas"/>
              </a:rPr>
              <a:t>:</a:t>
            </a:r>
            <a:r>
              <a:rPr lang="en" dirty="0" smtClean="0">
                <a:latin typeface="Helvetica Neue Light"/>
                <a:ea typeface="Consolas"/>
                <a:cs typeface="Helvetica Neue Light"/>
                <a:sym typeface="Consolas"/>
              </a:rPr>
              <a:t> </a:t>
            </a:r>
            <a:r>
              <a:rPr lang="en" dirty="0">
                <a:latin typeface="Helvetica Neue Light"/>
                <a:ea typeface="Consolas"/>
                <a:cs typeface="Helvetica Neue Light"/>
                <a:sym typeface="Consolas"/>
              </a:rPr>
              <a:t>output at time 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dirty="0">
                <a:latin typeface="Helvetica Neue Light"/>
                <a:ea typeface="Consolas"/>
                <a:cs typeface="Helvetica Neue Light"/>
                <a:sym typeface="Consolas"/>
              </a:rPr>
              <a:t> (e.g., a prediction about the activity in the video)</a:t>
            </a:r>
          </a:p>
          <a:p>
            <a:pPr lvl="0" rtl="0">
              <a:spcBef>
                <a:spcPts val="0"/>
              </a:spcBef>
              <a:buNone/>
            </a:pPr>
            <a:endParaRPr dirty="0">
              <a:latin typeface="Helvetica Neue Light"/>
              <a:ea typeface="Consolas"/>
              <a:cs typeface="Helvetica Neue Light"/>
              <a:sym typeface="Consolas"/>
            </a:endParaRPr>
          </a:p>
          <a:p>
            <a:pPr marL="457200" lvl="0" indent="-228600" rtl="0">
              <a:spcBef>
                <a:spcPts val="0"/>
              </a:spcBef>
              <a:buFont typeface="Consolas"/>
              <a:buChar char="●"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h</a:t>
            </a:r>
            <a:r>
              <a:rPr lang="en" baseline="-25000" dirty="0" smtClean="0">
                <a:latin typeface="Consolas"/>
                <a:ea typeface="Consolas"/>
                <a:cs typeface="Consolas"/>
                <a:sym typeface="Consolas"/>
              </a:rPr>
              <a:t>l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dirty="0" smtClean="0">
                <a:latin typeface="Helvetica Neue Light"/>
                <a:ea typeface="Consolas"/>
                <a:cs typeface="Helvetica Neue Light"/>
                <a:sym typeface="Consolas"/>
              </a:rPr>
              <a:t> </a:t>
            </a:r>
            <a:r>
              <a:rPr lang="en" dirty="0">
                <a:latin typeface="Helvetica Neue Light"/>
                <a:ea typeface="Consolas"/>
                <a:cs typeface="Helvetica Neue Light"/>
                <a:sym typeface="Consolas"/>
              </a:rPr>
              <a:t>initial hidden state for layer 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l</a:t>
            </a:r>
          </a:p>
        </p:txBody>
      </p:sp>
      <p:sp>
        <p:nvSpPr>
          <p:cNvPr id="112" name="Shape 488"/>
          <p:cNvSpPr txBox="1"/>
          <p:nvPr/>
        </p:nvSpPr>
        <p:spPr>
          <a:xfrm>
            <a:off x="1861980" y="40574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x</a:t>
            </a:r>
            <a:r>
              <a:rPr lang="en-US" dirty="0" smtClean="0"/>
              <a:t>[1]</a:t>
            </a:r>
            <a:endParaRPr lang="en" baseline="-25000" dirty="0"/>
          </a:p>
        </p:txBody>
      </p:sp>
      <p:sp>
        <p:nvSpPr>
          <p:cNvPr id="113" name="Shape 488"/>
          <p:cNvSpPr txBox="1"/>
          <p:nvPr/>
        </p:nvSpPr>
        <p:spPr>
          <a:xfrm>
            <a:off x="2585880" y="40574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x</a:t>
            </a:r>
            <a:r>
              <a:rPr lang="en-US" dirty="0" smtClean="0"/>
              <a:t>[2]</a:t>
            </a:r>
            <a:endParaRPr lang="en" baseline="-25000" dirty="0"/>
          </a:p>
        </p:txBody>
      </p:sp>
      <p:sp>
        <p:nvSpPr>
          <p:cNvPr id="114" name="Shape 488"/>
          <p:cNvSpPr txBox="1"/>
          <p:nvPr/>
        </p:nvSpPr>
        <p:spPr>
          <a:xfrm>
            <a:off x="3271680" y="40701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x</a:t>
            </a:r>
            <a:r>
              <a:rPr lang="en-US" dirty="0" smtClean="0"/>
              <a:t>[3]</a:t>
            </a:r>
            <a:endParaRPr lang="en" baseline="-25000" dirty="0"/>
          </a:p>
        </p:txBody>
      </p:sp>
      <p:sp>
        <p:nvSpPr>
          <p:cNvPr id="115" name="Shape 488"/>
          <p:cNvSpPr txBox="1"/>
          <p:nvPr/>
        </p:nvSpPr>
        <p:spPr>
          <a:xfrm>
            <a:off x="3982880" y="40701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x</a:t>
            </a:r>
            <a:r>
              <a:rPr lang="en-US" dirty="0" smtClean="0"/>
              <a:t>[4]</a:t>
            </a:r>
            <a:endParaRPr lang="en" baseline="-25000" dirty="0"/>
          </a:p>
        </p:txBody>
      </p:sp>
      <p:sp>
        <p:nvSpPr>
          <p:cNvPr id="116" name="Hexagon 115"/>
          <p:cNvSpPr/>
          <p:nvPr/>
        </p:nvSpPr>
        <p:spPr>
          <a:xfrm>
            <a:off x="1244600" y="1701800"/>
            <a:ext cx="419100" cy="381000"/>
          </a:xfrm>
          <a:prstGeom prst="hexagon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Hexagon 116"/>
          <p:cNvSpPr/>
          <p:nvPr/>
        </p:nvSpPr>
        <p:spPr>
          <a:xfrm>
            <a:off x="1943100" y="1698625"/>
            <a:ext cx="419100" cy="381000"/>
          </a:xfrm>
          <a:prstGeom prst="hexagon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Hexagon 117"/>
          <p:cNvSpPr/>
          <p:nvPr/>
        </p:nvSpPr>
        <p:spPr>
          <a:xfrm>
            <a:off x="2647950" y="1695450"/>
            <a:ext cx="419100" cy="381000"/>
          </a:xfrm>
          <a:prstGeom prst="hexagon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Hexagon 118"/>
          <p:cNvSpPr/>
          <p:nvPr/>
        </p:nvSpPr>
        <p:spPr>
          <a:xfrm>
            <a:off x="3346450" y="1695450"/>
            <a:ext cx="419100" cy="381000"/>
          </a:xfrm>
          <a:prstGeom prst="hexagon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Hexagon 119"/>
          <p:cNvSpPr/>
          <p:nvPr/>
        </p:nvSpPr>
        <p:spPr>
          <a:xfrm>
            <a:off x="4057650" y="1701800"/>
            <a:ext cx="419100" cy="381000"/>
          </a:xfrm>
          <a:prstGeom prst="hexagon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6" name="Straight Arrow Connector 135"/>
          <p:cNvCxnSpPr/>
          <p:nvPr/>
        </p:nvCxnSpPr>
        <p:spPr>
          <a:xfrm flipH="1" flipV="1">
            <a:off x="4260850" y="334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 flipH="1" flipV="1">
            <a:off x="3562350" y="334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 flipH="1" flipV="1">
            <a:off x="2854325" y="334010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 flipH="1" flipV="1">
            <a:off x="2152650" y="334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 flipH="1" flipV="1">
            <a:off x="1454150" y="334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/>
          <p:nvPr/>
        </p:nvCxnSpPr>
        <p:spPr>
          <a:xfrm flipH="1" flipV="1">
            <a:off x="4260850" y="274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/>
          <p:nvPr/>
        </p:nvCxnSpPr>
        <p:spPr>
          <a:xfrm flipH="1" flipV="1">
            <a:off x="3562350" y="274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/>
          <p:nvPr/>
        </p:nvCxnSpPr>
        <p:spPr>
          <a:xfrm flipH="1" flipV="1">
            <a:off x="2854325" y="274320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/>
          <p:nvPr/>
        </p:nvCxnSpPr>
        <p:spPr>
          <a:xfrm flipH="1" flipV="1">
            <a:off x="2152650" y="274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/>
          <p:nvPr/>
        </p:nvCxnSpPr>
        <p:spPr>
          <a:xfrm flipH="1" flipV="1">
            <a:off x="1454150" y="274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 flipH="1" flipV="1">
            <a:off x="4260850" y="207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 flipH="1" flipV="1">
            <a:off x="3552825" y="207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/>
          <p:nvPr/>
        </p:nvCxnSpPr>
        <p:spPr>
          <a:xfrm flipH="1" flipV="1">
            <a:off x="2854325" y="207010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/>
          <p:nvPr/>
        </p:nvCxnSpPr>
        <p:spPr>
          <a:xfrm flipH="1" flipV="1">
            <a:off x="2152650" y="207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/>
          <p:nvPr/>
        </p:nvCxnSpPr>
        <p:spPr>
          <a:xfrm flipH="1" flipV="1">
            <a:off x="1454150" y="207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/>
          <p:nvPr/>
        </p:nvCxnSpPr>
        <p:spPr>
          <a:xfrm flipH="1" flipV="1">
            <a:off x="4260850" y="147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/>
          <p:nvPr/>
        </p:nvCxnSpPr>
        <p:spPr>
          <a:xfrm flipH="1" flipV="1">
            <a:off x="3552825" y="147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 flipH="1" flipV="1">
            <a:off x="2854325" y="147320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/>
          <p:nvPr/>
        </p:nvCxnSpPr>
        <p:spPr>
          <a:xfrm flipH="1" flipV="1">
            <a:off x="2152650" y="147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/>
          <p:nvPr/>
        </p:nvCxnSpPr>
        <p:spPr>
          <a:xfrm flipH="1" flipV="1">
            <a:off x="1454150" y="147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/>
          <p:nvPr/>
        </p:nvCxnSpPr>
        <p:spPr>
          <a:xfrm flipH="1" flipV="1">
            <a:off x="4260850" y="3964850"/>
            <a:ext cx="3175" cy="222974"/>
          </a:xfrm>
          <a:prstGeom prst="straightConnector1">
            <a:avLst/>
          </a:prstGeom>
          <a:ln w="19050" cmpd="sng">
            <a:solidFill>
              <a:srgbClr val="3366F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/>
          <p:nvPr/>
        </p:nvCxnSpPr>
        <p:spPr>
          <a:xfrm flipH="1" flipV="1">
            <a:off x="3552825" y="3964850"/>
            <a:ext cx="3175" cy="222974"/>
          </a:xfrm>
          <a:prstGeom prst="straightConnector1">
            <a:avLst/>
          </a:prstGeom>
          <a:ln w="19050" cmpd="sng">
            <a:solidFill>
              <a:srgbClr val="3366F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/>
          <p:nvPr/>
        </p:nvCxnSpPr>
        <p:spPr>
          <a:xfrm flipH="1" flipV="1">
            <a:off x="2854325" y="3962400"/>
            <a:ext cx="3175" cy="222974"/>
          </a:xfrm>
          <a:prstGeom prst="straightConnector1">
            <a:avLst/>
          </a:prstGeom>
          <a:ln w="19050" cmpd="sng">
            <a:solidFill>
              <a:srgbClr val="3366F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/>
          <p:nvPr/>
        </p:nvCxnSpPr>
        <p:spPr>
          <a:xfrm flipH="1" flipV="1">
            <a:off x="2152650" y="3964850"/>
            <a:ext cx="3175" cy="222974"/>
          </a:xfrm>
          <a:prstGeom prst="straightConnector1">
            <a:avLst/>
          </a:prstGeom>
          <a:ln w="19050" cmpd="sng">
            <a:solidFill>
              <a:srgbClr val="3366F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/>
          <p:nvPr/>
        </p:nvCxnSpPr>
        <p:spPr>
          <a:xfrm flipH="1" flipV="1">
            <a:off x="1454150" y="3964850"/>
            <a:ext cx="3175" cy="222974"/>
          </a:xfrm>
          <a:prstGeom prst="straightConnector1">
            <a:avLst/>
          </a:prstGeom>
          <a:ln w="19050" cmpd="sng">
            <a:solidFill>
              <a:srgbClr val="3366F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8" name="Shape 488"/>
          <p:cNvSpPr txBox="1"/>
          <p:nvPr/>
        </p:nvSpPr>
        <p:spPr>
          <a:xfrm>
            <a:off x="1188880" y="10602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y[0]</a:t>
            </a:r>
            <a:endParaRPr lang="en" baseline="-25000" dirty="0"/>
          </a:p>
        </p:txBody>
      </p:sp>
      <p:sp>
        <p:nvSpPr>
          <p:cNvPr id="179" name="Shape 488"/>
          <p:cNvSpPr txBox="1"/>
          <p:nvPr/>
        </p:nvSpPr>
        <p:spPr>
          <a:xfrm>
            <a:off x="1874680" y="10729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y[1]</a:t>
            </a:r>
            <a:endParaRPr lang="en" baseline="-25000" dirty="0"/>
          </a:p>
        </p:txBody>
      </p:sp>
      <p:sp>
        <p:nvSpPr>
          <p:cNvPr id="180" name="Shape 488"/>
          <p:cNvSpPr txBox="1"/>
          <p:nvPr/>
        </p:nvSpPr>
        <p:spPr>
          <a:xfrm>
            <a:off x="2598580" y="10729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y[2]</a:t>
            </a:r>
            <a:endParaRPr lang="en" baseline="-25000" dirty="0"/>
          </a:p>
        </p:txBody>
      </p:sp>
      <p:sp>
        <p:nvSpPr>
          <p:cNvPr id="181" name="Shape 488"/>
          <p:cNvSpPr txBox="1"/>
          <p:nvPr/>
        </p:nvSpPr>
        <p:spPr>
          <a:xfrm>
            <a:off x="3284380" y="10856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y[3]</a:t>
            </a:r>
            <a:endParaRPr lang="en" baseline="-25000" dirty="0"/>
          </a:p>
        </p:txBody>
      </p:sp>
      <p:sp>
        <p:nvSpPr>
          <p:cNvPr id="182" name="Shape 488"/>
          <p:cNvSpPr txBox="1"/>
          <p:nvPr/>
        </p:nvSpPr>
        <p:spPr>
          <a:xfrm>
            <a:off x="3995580" y="10856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y[4]</a:t>
            </a:r>
            <a:endParaRPr lang="en" baseline="-25000" dirty="0"/>
          </a:p>
        </p:txBody>
      </p:sp>
      <p:sp>
        <p:nvSpPr>
          <p:cNvPr id="77" name="Shape 1063"/>
          <p:cNvSpPr txBox="1"/>
          <p:nvPr/>
        </p:nvSpPr>
        <p:spPr>
          <a:xfrm>
            <a:off x="6315825" y="4040500"/>
            <a:ext cx="2447100" cy="69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 b="1">
                <a:solidFill>
                  <a:srgbClr val="0000FF"/>
                </a:solidFill>
                <a:latin typeface="Helvetica Neue Light"/>
                <a:cs typeface="Helvetica Neue Light"/>
              </a:rPr>
              <a:t>blue</a:t>
            </a:r>
            <a:r>
              <a:rPr lang="en" sz="1400">
                <a:latin typeface="Helvetica Neue Light"/>
                <a:cs typeface="Helvetica Neue Light"/>
              </a:rPr>
              <a:t> - task completed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 b="1">
                <a:solidFill>
                  <a:srgbClr val="FF0000"/>
                </a:solidFill>
                <a:latin typeface="Helvetica Neue Light"/>
                <a:cs typeface="Helvetica Neue Light"/>
              </a:rPr>
              <a:t>red</a:t>
            </a:r>
            <a:r>
              <a:rPr lang="en" sz="1400">
                <a:latin typeface="Helvetica Neue Light"/>
                <a:cs typeface="Helvetica Neue Light"/>
              </a:rPr>
              <a:t> - task running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latin typeface="Helvetica Neue Light"/>
                <a:cs typeface="Helvetica Neue Light"/>
              </a:rPr>
              <a:t>         - dependence ready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latin typeface="Helvetica Neue Light"/>
                <a:cs typeface="Helvetica Neue Light"/>
              </a:rPr>
              <a:t>         - dependence unready</a:t>
            </a:r>
          </a:p>
        </p:txBody>
      </p:sp>
      <p:cxnSp>
        <p:nvCxnSpPr>
          <p:cNvPr id="80" name="Shape 1064"/>
          <p:cNvCxnSpPr/>
          <p:nvPr/>
        </p:nvCxnSpPr>
        <p:spPr>
          <a:xfrm>
            <a:off x="6431623" y="4676196"/>
            <a:ext cx="3342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82" name="Shape 1065"/>
          <p:cNvCxnSpPr/>
          <p:nvPr/>
        </p:nvCxnSpPr>
        <p:spPr>
          <a:xfrm>
            <a:off x="6431623" y="4884345"/>
            <a:ext cx="334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18379418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Example: </a:t>
            </a:r>
            <a:r>
              <a:rPr lang="en-US" dirty="0" smtClean="0"/>
              <a:t>R</a:t>
            </a:r>
            <a:r>
              <a:rPr lang="en" dirty="0" smtClean="0"/>
              <a:t>ecurrent </a:t>
            </a:r>
            <a:r>
              <a:rPr lang="en-US" dirty="0" smtClean="0"/>
              <a:t>N</a:t>
            </a:r>
            <a:r>
              <a:rPr lang="en" dirty="0" smtClean="0"/>
              <a:t>eural </a:t>
            </a:r>
            <a:r>
              <a:rPr lang="en-US" dirty="0" smtClean="0"/>
              <a:t>N</a:t>
            </a:r>
            <a:r>
              <a:rPr lang="en" dirty="0" smtClean="0"/>
              <a:t>etworks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35075" y="2962275"/>
            <a:ext cx="419100" cy="3810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238250" y="3556000"/>
            <a:ext cx="419100" cy="419100"/>
          </a:xfrm>
          <a:prstGeom prst="ellipse">
            <a:avLst/>
          </a:prstGeom>
          <a:solidFill>
            <a:srgbClr val="3366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iamond 7"/>
          <p:cNvSpPr/>
          <p:nvPr/>
        </p:nvSpPr>
        <p:spPr>
          <a:xfrm>
            <a:off x="1231900" y="2289175"/>
            <a:ext cx="444500" cy="457200"/>
          </a:xfrm>
          <a:prstGeom prst="diamond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927100" y="3759200"/>
            <a:ext cx="317500" cy="0"/>
          </a:xfrm>
          <a:prstGeom prst="straightConnector1">
            <a:avLst/>
          </a:prstGeom>
          <a:ln w="19050" cmpd="sng">
            <a:solidFill>
              <a:srgbClr val="3366F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920750" y="3155950"/>
            <a:ext cx="317500" cy="0"/>
          </a:xfrm>
          <a:prstGeom prst="straightConnector1">
            <a:avLst/>
          </a:prstGeom>
          <a:ln w="19050" cmpd="sng">
            <a:solidFill>
              <a:srgbClr val="3366F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923925" y="2520950"/>
            <a:ext cx="317500" cy="0"/>
          </a:xfrm>
          <a:prstGeom prst="straightConnector1">
            <a:avLst/>
          </a:prstGeom>
          <a:ln w="19050" cmpd="sng">
            <a:solidFill>
              <a:srgbClr val="3366F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946275" y="2962275"/>
            <a:ext cx="419100" cy="381000"/>
          </a:xfrm>
          <a:prstGeom prst="rect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1949450" y="3556000"/>
            <a:ext cx="419100" cy="419100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Diamond 42"/>
          <p:cNvSpPr/>
          <p:nvPr/>
        </p:nvSpPr>
        <p:spPr>
          <a:xfrm>
            <a:off x="1943100" y="2289175"/>
            <a:ext cx="444500" cy="457200"/>
          </a:xfrm>
          <a:prstGeom prst="diamond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1663700" y="3759200"/>
            <a:ext cx="317500" cy="0"/>
          </a:xfrm>
          <a:prstGeom prst="straightConnector1">
            <a:avLst/>
          </a:prstGeom>
          <a:ln w="19050" cmpd="sng">
            <a:solidFill>
              <a:srgbClr val="3366F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1657350" y="3155950"/>
            <a:ext cx="317500" cy="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660525" y="252095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2644775" y="2962275"/>
            <a:ext cx="419100" cy="381000"/>
          </a:xfrm>
          <a:prstGeom prst="rect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2647950" y="3556000"/>
            <a:ext cx="419100" cy="419100"/>
          </a:xfrm>
          <a:prstGeom prst="ellipse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Diamond 52"/>
          <p:cNvSpPr/>
          <p:nvPr/>
        </p:nvSpPr>
        <p:spPr>
          <a:xfrm>
            <a:off x="2644775" y="2289175"/>
            <a:ext cx="444500" cy="457200"/>
          </a:xfrm>
          <a:prstGeom prst="diamond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2362200" y="3759200"/>
            <a:ext cx="317500" cy="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2355850" y="315595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2384425" y="252095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3355975" y="2962275"/>
            <a:ext cx="419100" cy="381000"/>
          </a:xfrm>
          <a:prstGeom prst="rect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3359150" y="3556000"/>
            <a:ext cx="419100" cy="419100"/>
          </a:xfrm>
          <a:prstGeom prst="ellipse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Diamond 62"/>
          <p:cNvSpPr/>
          <p:nvPr/>
        </p:nvSpPr>
        <p:spPr>
          <a:xfrm>
            <a:off x="3340100" y="2289175"/>
            <a:ext cx="444500" cy="457200"/>
          </a:xfrm>
          <a:prstGeom prst="diamond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Arrow Connector 64"/>
          <p:cNvCxnSpPr>
            <a:stCxn id="52" idx="6"/>
            <a:endCxn id="62" idx="2"/>
          </p:cNvCxnSpPr>
          <p:nvPr/>
        </p:nvCxnSpPr>
        <p:spPr>
          <a:xfrm>
            <a:off x="3067050" y="3765550"/>
            <a:ext cx="2921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51" idx="3"/>
            <a:endCxn id="61" idx="1"/>
          </p:cNvCxnSpPr>
          <p:nvPr/>
        </p:nvCxnSpPr>
        <p:spPr>
          <a:xfrm>
            <a:off x="3063875" y="3152775"/>
            <a:ext cx="2921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53" idx="3"/>
            <a:endCxn id="63" idx="1"/>
          </p:cNvCxnSpPr>
          <p:nvPr/>
        </p:nvCxnSpPr>
        <p:spPr>
          <a:xfrm>
            <a:off x="3089275" y="2517775"/>
            <a:ext cx="250825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4054475" y="2962275"/>
            <a:ext cx="419100" cy="381000"/>
          </a:xfrm>
          <a:prstGeom prst="rect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4057650" y="3556000"/>
            <a:ext cx="419100" cy="419100"/>
          </a:xfrm>
          <a:prstGeom prst="ellipse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Diamond 72"/>
          <p:cNvSpPr/>
          <p:nvPr/>
        </p:nvSpPr>
        <p:spPr>
          <a:xfrm>
            <a:off x="4038600" y="2289175"/>
            <a:ext cx="444500" cy="457200"/>
          </a:xfrm>
          <a:prstGeom prst="diamond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/>
          <p:cNvCxnSpPr>
            <a:stCxn id="62" idx="6"/>
            <a:endCxn id="72" idx="2"/>
          </p:cNvCxnSpPr>
          <p:nvPr/>
        </p:nvCxnSpPr>
        <p:spPr>
          <a:xfrm>
            <a:off x="3778250" y="3765550"/>
            <a:ext cx="2794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61" idx="3"/>
            <a:endCxn id="71" idx="1"/>
          </p:cNvCxnSpPr>
          <p:nvPr/>
        </p:nvCxnSpPr>
        <p:spPr>
          <a:xfrm>
            <a:off x="3775075" y="3152775"/>
            <a:ext cx="2794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63" idx="3"/>
            <a:endCxn id="73" idx="1"/>
          </p:cNvCxnSpPr>
          <p:nvPr/>
        </p:nvCxnSpPr>
        <p:spPr>
          <a:xfrm>
            <a:off x="3784600" y="2517775"/>
            <a:ext cx="2540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Shape 488"/>
          <p:cNvSpPr txBox="1"/>
          <p:nvPr/>
        </p:nvSpPr>
        <p:spPr>
          <a:xfrm>
            <a:off x="1176180" y="40447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x</a:t>
            </a:r>
            <a:r>
              <a:rPr lang="en-US" dirty="0" smtClean="0"/>
              <a:t>[0]</a:t>
            </a:r>
            <a:endParaRPr lang="en" baseline="-25000" dirty="0"/>
          </a:p>
        </p:txBody>
      </p:sp>
      <p:sp>
        <p:nvSpPr>
          <p:cNvPr id="93" name="Shape 495"/>
          <p:cNvSpPr txBox="1"/>
          <p:nvPr/>
        </p:nvSpPr>
        <p:spPr>
          <a:xfrm>
            <a:off x="604680" y="2228679"/>
            <a:ext cx="42780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</a:t>
            </a:r>
            <a:r>
              <a:rPr lang="en" baseline="-25000"/>
              <a:t>3</a:t>
            </a:r>
          </a:p>
        </p:txBody>
      </p:sp>
      <p:sp>
        <p:nvSpPr>
          <p:cNvPr id="94" name="Shape 496"/>
          <p:cNvSpPr txBox="1"/>
          <p:nvPr/>
        </p:nvSpPr>
        <p:spPr>
          <a:xfrm>
            <a:off x="604680" y="2901779"/>
            <a:ext cx="42780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</a:t>
            </a:r>
            <a:r>
              <a:rPr lang="en" baseline="-25000"/>
              <a:t>2</a:t>
            </a:r>
          </a:p>
        </p:txBody>
      </p:sp>
      <p:sp>
        <p:nvSpPr>
          <p:cNvPr id="95" name="Shape 497"/>
          <p:cNvSpPr txBox="1"/>
          <p:nvPr/>
        </p:nvSpPr>
        <p:spPr>
          <a:xfrm>
            <a:off x="604680" y="3498679"/>
            <a:ext cx="42780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</a:t>
            </a:r>
            <a:r>
              <a:rPr lang="en" baseline="-25000"/>
              <a:t>1</a:t>
            </a:r>
          </a:p>
        </p:txBody>
      </p:sp>
      <p:sp>
        <p:nvSpPr>
          <p:cNvPr id="96" name="Shape 505"/>
          <p:cNvSpPr txBox="1"/>
          <p:nvPr/>
        </p:nvSpPr>
        <p:spPr>
          <a:xfrm>
            <a:off x="5834550" y="1414924"/>
            <a:ext cx="3182400" cy="31824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Font typeface="Consolas"/>
              <a:buChar char="●"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dirty="0" smtClean="0">
                <a:latin typeface="Consolas"/>
                <a:ea typeface="Consolas"/>
                <a:cs typeface="Consolas"/>
                <a:sym typeface="Consolas"/>
              </a:rPr>
              <a:t>[t]</a:t>
            </a:r>
            <a:r>
              <a:rPr lang="en-US" dirty="0" smtClean="0">
                <a:latin typeface="Helvetica Neue Light"/>
                <a:ea typeface="Consolas"/>
                <a:cs typeface="Helvetica Neue Light"/>
                <a:sym typeface="Consolas"/>
              </a:rPr>
              <a:t>:</a:t>
            </a:r>
            <a:r>
              <a:rPr lang="en" dirty="0" smtClean="0">
                <a:latin typeface="Helvetica Neue Light"/>
                <a:ea typeface="Consolas"/>
                <a:cs typeface="Helvetica Neue Light"/>
                <a:sym typeface="Consolas"/>
              </a:rPr>
              <a:t> </a:t>
            </a:r>
            <a:r>
              <a:rPr lang="en" dirty="0">
                <a:latin typeface="Helvetica Neue Light"/>
                <a:ea typeface="Consolas"/>
                <a:cs typeface="Helvetica Neue Light"/>
                <a:sym typeface="Consolas"/>
              </a:rPr>
              <a:t>input vector at time 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dirty="0">
                <a:latin typeface="Helvetica Neue Light"/>
                <a:ea typeface="Consolas"/>
                <a:cs typeface="Helvetica Neue Light"/>
                <a:sym typeface="Consolas"/>
              </a:rPr>
              <a:t> (e.g., a frame in a video)</a:t>
            </a:r>
          </a:p>
          <a:p>
            <a:pPr lvl="0" rtl="0">
              <a:spcBef>
                <a:spcPts val="0"/>
              </a:spcBef>
              <a:buNone/>
            </a:pPr>
            <a:endParaRPr dirty="0">
              <a:latin typeface="Helvetica Neue Light"/>
              <a:ea typeface="Consolas"/>
              <a:cs typeface="Helvetica Neue Light"/>
              <a:sym typeface="Consolas"/>
            </a:endParaRPr>
          </a:p>
          <a:p>
            <a:pPr marL="457200" lvl="0" indent="-228600" rtl="0">
              <a:spcBef>
                <a:spcPts val="0"/>
              </a:spcBef>
              <a:buFont typeface="Consolas"/>
              <a:buChar char="●"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n-US" dirty="0" smtClean="0">
                <a:latin typeface="Consolas"/>
                <a:ea typeface="Consolas"/>
                <a:cs typeface="Consolas"/>
                <a:sym typeface="Consolas"/>
              </a:rPr>
              <a:t>[t]</a:t>
            </a:r>
            <a:r>
              <a:rPr lang="en-US" dirty="0" smtClean="0">
                <a:latin typeface="Helvetica Neue Light"/>
                <a:ea typeface="Consolas"/>
                <a:cs typeface="Helvetica Neue Light"/>
                <a:sym typeface="Consolas"/>
              </a:rPr>
              <a:t>:</a:t>
            </a:r>
            <a:r>
              <a:rPr lang="en" dirty="0" smtClean="0">
                <a:latin typeface="Helvetica Neue Light"/>
                <a:ea typeface="Consolas"/>
                <a:cs typeface="Helvetica Neue Light"/>
                <a:sym typeface="Consolas"/>
              </a:rPr>
              <a:t> </a:t>
            </a:r>
            <a:r>
              <a:rPr lang="en" dirty="0">
                <a:latin typeface="Helvetica Neue Light"/>
                <a:ea typeface="Consolas"/>
                <a:cs typeface="Helvetica Neue Light"/>
                <a:sym typeface="Consolas"/>
              </a:rPr>
              <a:t>output at time 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dirty="0">
                <a:latin typeface="Helvetica Neue Light"/>
                <a:ea typeface="Consolas"/>
                <a:cs typeface="Helvetica Neue Light"/>
                <a:sym typeface="Consolas"/>
              </a:rPr>
              <a:t> (e.g., a prediction about the activity in the video)</a:t>
            </a:r>
          </a:p>
          <a:p>
            <a:pPr lvl="0" rtl="0">
              <a:spcBef>
                <a:spcPts val="0"/>
              </a:spcBef>
              <a:buNone/>
            </a:pPr>
            <a:endParaRPr dirty="0">
              <a:latin typeface="Helvetica Neue Light"/>
              <a:ea typeface="Consolas"/>
              <a:cs typeface="Helvetica Neue Light"/>
              <a:sym typeface="Consolas"/>
            </a:endParaRPr>
          </a:p>
          <a:p>
            <a:pPr marL="457200" lvl="0" indent="-228600" rtl="0">
              <a:spcBef>
                <a:spcPts val="0"/>
              </a:spcBef>
              <a:buFont typeface="Consolas"/>
              <a:buChar char="●"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h</a:t>
            </a:r>
            <a:r>
              <a:rPr lang="en" baseline="-25000" dirty="0" smtClean="0">
                <a:latin typeface="Consolas"/>
                <a:ea typeface="Consolas"/>
                <a:cs typeface="Consolas"/>
                <a:sym typeface="Consolas"/>
              </a:rPr>
              <a:t>l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dirty="0" smtClean="0">
                <a:latin typeface="Helvetica Neue Light"/>
                <a:ea typeface="Consolas"/>
                <a:cs typeface="Helvetica Neue Light"/>
                <a:sym typeface="Consolas"/>
              </a:rPr>
              <a:t> </a:t>
            </a:r>
            <a:r>
              <a:rPr lang="en" dirty="0">
                <a:latin typeface="Helvetica Neue Light"/>
                <a:ea typeface="Consolas"/>
                <a:cs typeface="Helvetica Neue Light"/>
                <a:sym typeface="Consolas"/>
              </a:rPr>
              <a:t>initial hidden state for layer 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l</a:t>
            </a:r>
          </a:p>
        </p:txBody>
      </p:sp>
      <p:sp>
        <p:nvSpPr>
          <p:cNvPr id="112" name="Shape 488"/>
          <p:cNvSpPr txBox="1"/>
          <p:nvPr/>
        </p:nvSpPr>
        <p:spPr>
          <a:xfrm>
            <a:off x="1861980" y="40574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x</a:t>
            </a:r>
            <a:r>
              <a:rPr lang="en-US" dirty="0" smtClean="0"/>
              <a:t>[1]</a:t>
            </a:r>
            <a:endParaRPr lang="en" baseline="-25000" dirty="0"/>
          </a:p>
        </p:txBody>
      </p:sp>
      <p:sp>
        <p:nvSpPr>
          <p:cNvPr id="113" name="Shape 488"/>
          <p:cNvSpPr txBox="1"/>
          <p:nvPr/>
        </p:nvSpPr>
        <p:spPr>
          <a:xfrm>
            <a:off x="2585880" y="40574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x</a:t>
            </a:r>
            <a:r>
              <a:rPr lang="en-US" dirty="0" smtClean="0"/>
              <a:t>[2]</a:t>
            </a:r>
            <a:endParaRPr lang="en" baseline="-25000" dirty="0"/>
          </a:p>
        </p:txBody>
      </p:sp>
      <p:sp>
        <p:nvSpPr>
          <p:cNvPr id="114" name="Shape 488"/>
          <p:cNvSpPr txBox="1"/>
          <p:nvPr/>
        </p:nvSpPr>
        <p:spPr>
          <a:xfrm>
            <a:off x="3271680" y="40701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x</a:t>
            </a:r>
            <a:r>
              <a:rPr lang="en-US" dirty="0" smtClean="0"/>
              <a:t>[3]</a:t>
            </a:r>
            <a:endParaRPr lang="en" baseline="-25000" dirty="0"/>
          </a:p>
        </p:txBody>
      </p:sp>
      <p:sp>
        <p:nvSpPr>
          <p:cNvPr id="115" name="Shape 488"/>
          <p:cNvSpPr txBox="1"/>
          <p:nvPr/>
        </p:nvSpPr>
        <p:spPr>
          <a:xfrm>
            <a:off x="3982880" y="40701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x</a:t>
            </a:r>
            <a:r>
              <a:rPr lang="en-US" dirty="0" smtClean="0"/>
              <a:t>[4]</a:t>
            </a:r>
            <a:endParaRPr lang="en" baseline="-25000" dirty="0"/>
          </a:p>
        </p:txBody>
      </p:sp>
      <p:sp>
        <p:nvSpPr>
          <p:cNvPr id="116" name="Hexagon 115"/>
          <p:cNvSpPr/>
          <p:nvPr/>
        </p:nvSpPr>
        <p:spPr>
          <a:xfrm>
            <a:off x="1244600" y="1701800"/>
            <a:ext cx="419100" cy="381000"/>
          </a:xfrm>
          <a:prstGeom prst="hexagon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Hexagon 116"/>
          <p:cNvSpPr/>
          <p:nvPr/>
        </p:nvSpPr>
        <p:spPr>
          <a:xfrm>
            <a:off x="1943100" y="1698625"/>
            <a:ext cx="419100" cy="381000"/>
          </a:xfrm>
          <a:prstGeom prst="hexagon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Hexagon 117"/>
          <p:cNvSpPr/>
          <p:nvPr/>
        </p:nvSpPr>
        <p:spPr>
          <a:xfrm>
            <a:off x="2647950" y="1695450"/>
            <a:ext cx="419100" cy="381000"/>
          </a:xfrm>
          <a:prstGeom prst="hexagon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Hexagon 118"/>
          <p:cNvSpPr/>
          <p:nvPr/>
        </p:nvSpPr>
        <p:spPr>
          <a:xfrm>
            <a:off x="3346450" y="1695450"/>
            <a:ext cx="419100" cy="381000"/>
          </a:xfrm>
          <a:prstGeom prst="hexagon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Hexagon 119"/>
          <p:cNvSpPr/>
          <p:nvPr/>
        </p:nvSpPr>
        <p:spPr>
          <a:xfrm>
            <a:off x="4057650" y="1701800"/>
            <a:ext cx="419100" cy="381000"/>
          </a:xfrm>
          <a:prstGeom prst="hexagon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6" name="Straight Arrow Connector 135"/>
          <p:cNvCxnSpPr/>
          <p:nvPr/>
        </p:nvCxnSpPr>
        <p:spPr>
          <a:xfrm flipH="1" flipV="1">
            <a:off x="4260850" y="334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 flipH="1" flipV="1">
            <a:off x="3562350" y="334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 flipH="1" flipV="1">
            <a:off x="2854325" y="334010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 flipH="1" flipV="1">
            <a:off x="2152650" y="3342550"/>
            <a:ext cx="3175" cy="222974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 flipH="1" flipV="1">
            <a:off x="1454150" y="3342550"/>
            <a:ext cx="3175" cy="222974"/>
          </a:xfrm>
          <a:prstGeom prst="straightConnector1">
            <a:avLst/>
          </a:prstGeom>
          <a:ln w="19050" cmpd="sng">
            <a:solidFill>
              <a:srgbClr val="3366F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/>
          <p:nvPr/>
        </p:nvCxnSpPr>
        <p:spPr>
          <a:xfrm flipH="1" flipV="1">
            <a:off x="4260850" y="274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/>
          <p:nvPr/>
        </p:nvCxnSpPr>
        <p:spPr>
          <a:xfrm flipH="1" flipV="1">
            <a:off x="3562350" y="274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/>
          <p:nvPr/>
        </p:nvCxnSpPr>
        <p:spPr>
          <a:xfrm flipH="1" flipV="1">
            <a:off x="2854325" y="274320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/>
          <p:nvPr/>
        </p:nvCxnSpPr>
        <p:spPr>
          <a:xfrm flipH="1" flipV="1">
            <a:off x="2152650" y="274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/>
          <p:nvPr/>
        </p:nvCxnSpPr>
        <p:spPr>
          <a:xfrm flipH="1" flipV="1">
            <a:off x="1454150" y="2745650"/>
            <a:ext cx="3175" cy="222974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 flipH="1" flipV="1">
            <a:off x="4260850" y="207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 flipH="1" flipV="1">
            <a:off x="3552825" y="207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/>
          <p:nvPr/>
        </p:nvCxnSpPr>
        <p:spPr>
          <a:xfrm flipH="1" flipV="1">
            <a:off x="2854325" y="207010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/>
          <p:nvPr/>
        </p:nvCxnSpPr>
        <p:spPr>
          <a:xfrm flipH="1" flipV="1">
            <a:off x="2152650" y="207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/>
          <p:nvPr/>
        </p:nvCxnSpPr>
        <p:spPr>
          <a:xfrm flipH="1" flipV="1">
            <a:off x="1454150" y="207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/>
          <p:nvPr/>
        </p:nvCxnSpPr>
        <p:spPr>
          <a:xfrm flipH="1" flipV="1">
            <a:off x="4260850" y="147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/>
          <p:nvPr/>
        </p:nvCxnSpPr>
        <p:spPr>
          <a:xfrm flipH="1" flipV="1">
            <a:off x="3552825" y="147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 flipH="1" flipV="1">
            <a:off x="2854325" y="147320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/>
          <p:nvPr/>
        </p:nvCxnSpPr>
        <p:spPr>
          <a:xfrm flipH="1" flipV="1">
            <a:off x="2152650" y="147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/>
          <p:nvPr/>
        </p:nvCxnSpPr>
        <p:spPr>
          <a:xfrm flipH="1" flipV="1">
            <a:off x="1454150" y="147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/>
          <p:nvPr/>
        </p:nvCxnSpPr>
        <p:spPr>
          <a:xfrm flipH="1" flipV="1">
            <a:off x="4260850" y="3964850"/>
            <a:ext cx="3175" cy="222974"/>
          </a:xfrm>
          <a:prstGeom prst="straightConnector1">
            <a:avLst/>
          </a:prstGeom>
          <a:ln w="19050" cmpd="sng">
            <a:solidFill>
              <a:srgbClr val="3366F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/>
          <p:nvPr/>
        </p:nvCxnSpPr>
        <p:spPr>
          <a:xfrm flipH="1" flipV="1">
            <a:off x="3552825" y="3964850"/>
            <a:ext cx="3175" cy="222974"/>
          </a:xfrm>
          <a:prstGeom prst="straightConnector1">
            <a:avLst/>
          </a:prstGeom>
          <a:ln w="19050" cmpd="sng">
            <a:solidFill>
              <a:srgbClr val="3366F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/>
          <p:nvPr/>
        </p:nvCxnSpPr>
        <p:spPr>
          <a:xfrm flipH="1" flipV="1">
            <a:off x="2854325" y="3962400"/>
            <a:ext cx="3175" cy="222974"/>
          </a:xfrm>
          <a:prstGeom prst="straightConnector1">
            <a:avLst/>
          </a:prstGeom>
          <a:ln w="19050" cmpd="sng">
            <a:solidFill>
              <a:srgbClr val="3366F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/>
          <p:nvPr/>
        </p:nvCxnSpPr>
        <p:spPr>
          <a:xfrm flipH="1" flipV="1">
            <a:off x="2152650" y="3964850"/>
            <a:ext cx="3175" cy="222974"/>
          </a:xfrm>
          <a:prstGeom prst="straightConnector1">
            <a:avLst/>
          </a:prstGeom>
          <a:ln w="19050" cmpd="sng">
            <a:solidFill>
              <a:srgbClr val="3366F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/>
          <p:nvPr/>
        </p:nvCxnSpPr>
        <p:spPr>
          <a:xfrm flipH="1" flipV="1">
            <a:off x="1454150" y="3964850"/>
            <a:ext cx="3175" cy="222974"/>
          </a:xfrm>
          <a:prstGeom prst="straightConnector1">
            <a:avLst/>
          </a:prstGeom>
          <a:ln w="19050" cmpd="sng">
            <a:solidFill>
              <a:srgbClr val="3366F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8" name="Shape 488"/>
          <p:cNvSpPr txBox="1"/>
          <p:nvPr/>
        </p:nvSpPr>
        <p:spPr>
          <a:xfrm>
            <a:off x="1188880" y="10602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y[0]</a:t>
            </a:r>
            <a:endParaRPr lang="en" baseline="-25000" dirty="0"/>
          </a:p>
        </p:txBody>
      </p:sp>
      <p:sp>
        <p:nvSpPr>
          <p:cNvPr id="179" name="Shape 488"/>
          <p:cNvSpPr txBox="1"/>
          <p:nvPr/>
        </p:nvSpPr>
        <p:spPr>
          <a:xfrm>
            <a:off x="1874680" y="10729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y[1]</a:t>
            </a:r>
            <a:endParaRPr lang="en" baseline="-25000" dirty="0"/>
          </a:p>
        </p:txBody>
      </p:sp>
      <p:sp>
        <p:nvSpPr>
          <p:cNvPr id="180" name="Shape 488"/>
          <p:cNvSpPr txBox="1"/>
          <p:nvPr/>
        </p:nvSpPr>
        <p:spPr>
          <a:xfrm>
            <a:off x="2598580" y="10729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y[2]</a:t>
            </a:r>
            <a:endParaRPr lang="en" baseline="-25000" dirty="0"/>
          </a:p>
        </p:txBody>
      </p:sp>
      <p:sp>
        <p:nvSpPr>
          <p:cNvPr id="181" name="Shape 488"/>
          <p:cNvSpPr txBox="1"/>
          <p:nvPr/>
        </p:nvSpPr>
        <p:spPr>
          <a:xfrm>
            <a:off x="3284380" y="10856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y[3]</a:t>
            </a:r>
            <a:endParaRPr lang="en" baseline="-25000" dirty="0"/>
          </a:p>
        </p:txBody>
      </p:sp>
      <p:sp>
        <p:nvSpPr>
          <p:cNvPr id="182" name="Shape 488"/>
          <p:cNvSpPr txBox="1"/>
          <p:nvPr/>
        </p:nvSpPr>
        <p:spPr>
          <a:xfrm>
            <a:off x="3995580" y="10856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y[4]</a:t>
            </a:r>
            <a:endParaRPr lang="en" baseline="-25000" dirty="0"/>
          </a:p>
        </p:txBody>
      </p:sp>
      <p:sp>
        <p:nvSpPr>
          <p:cNvPr id="77" name="Shape 1063"/>
          <p:cNvSpPr txBox="1"/>
          <p:nvPr/>
        </p:nvSpPr>
        <p:spPr>
          <a:xfrm>
            <a:off x="6315825" y="4040500"/>
            <a:ext cx="2447100" cy="69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 b="1">
                <a:solidFill>
                  <a:srgbClr val="0000FF"/>
                </a:solidFill>
                <a:latin typeface="Helvetica Neue Light"/>
                <a:cs typeface="Helvetica Neue Light"/>
              </a:rPr>
              <a:t>blue</a:t>
            </a:r>
            <a:r>
              <a:rPr lang="en" sz="1400">
                <a:latin typeface="Helvetica Neue Light"/>
                <a:cs typeface="Helvetica Neue Light"/>
              </a:rPr>
              <a:t> - task completed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 b="1">
                <a:solidFill>
                  <a:srgbClr val="FF0000"/>
                </a:solidFill>
                <a:latin typeface="Helvetica Neue Light"/>
                <a:cs typeface="Helvetica Neue Light"/>
              </a:rPr>
              <a:t>red</a:t>
            </a:r>
            <a:r>
              <a:rPr lang="en" sz="1400">
                <a:latin typeface="Helvetica Neue Light"/>
                <a:cs typeface="Helvetica Neue Light"/>
              </a:rPr>
              <a:t> - task running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latin typeface="Helvetica Neue Light"/>
                <a:cs typeface="Helvetica Neue Light"/>
              </a:rPr>
              <a:t>         - dependence ready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latin typeface="Helvetica Neue Light"/>
                <a:cs typeface="Helvetica Neue Light"/>
              </a:rPr>
              <a:t>         - dependence unready</a:t>
            </a:r>
          </a:p>
        </p:txBody>
      </p:sp>
      <p:cxnSp>
        <p:nvCxnSpPr>
          <p:cNvPr id="80" name="Shape 1064"/>
          <p:cNvCxnSpPr/>
          <p:nvPr/>
        </p:nvCxnSpPr>
        <p:spPr>
          <a:xfrm>
            <a:off x="6431623" y="4676196"/>
            <a:ext cx="3342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82" name="Shape 1065"/>
          <p:cNvCxnSpPr/>
          <p:nvPr/>
        </p:nvCxnSpPr>
        <p:spPr>
          <a:xfrm>
            <a:off x="6431623" y="4884345"/>
            <a:ext cx="334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28591421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Example: </a:t>
            </a:r>
            <a:r>
              <a:rPr lang="en-US" dirty="0" smtClean="0"/>
              <a:t>R</a:t>
            </a:r>
            <a:r>
              <a:rPr lang="en" dirty="0" smtClean="0"/>
              <a:t>ecurrent </a:t>
            </a:r>
            <a:r>
              <a:rPr lang="en-US" dirty="0" smtClean="0"/>
              <a:t>N</a:t>
            </a:r>
            <a:r>
              <a:rPr lang="en" dirty="0" smtClean="0"/>
              <a:t>eural </a:t>
            </a:r>
            <a:r>
              <a:rPr lang="en-US" dirty="0" smtClean="0"/>
              <a:t>N</a:t>
            </a:r>
            <a:r>
              <a:rPr lang="en" dirty="0" smtClean="0"/>
              <a:t>etworks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35075" y="2962275"/>
            <a:ext cx="419100" cy="3810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238250" y="3556000"/>
            <a:ext cx="419100" cy="419100"/>
          </a:xfrm>
          <a:prstGeom prst="ellipse">
            <a:avLst/>
          </a:prstGeom>
          <a:solidFill>
            <a:srgbClr val="3366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iamond 7"/>
          <p:cNvSpPr/>
          <p:nvPr/>
        </p:nvSpPr>
        <p:spPr>
          <a:xfrm>
            <a:off x="1231900" y="2289175"/>
            <a:ext cx="444500" cy="457200"/>
          </a:xfrm>
          <a:prstGeom prst="diamond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927100" y="3759200"/>
            <a:ext cx="317500" cy="0"/>
          </a:xfrm>
          <a:prstGeom prst="straightConnector1">
            <a:avLst/>
          </a:prstGeom>
          <a:ln w="19050" cmpd="sng">
            <a:solidFill>
              <a:srgbClr val="3366F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920750" y="3155950"/>
            <a:ext cx="317500" cy="0"/>
          </a:xfrm>
          <a:prstGeom prst="straightConnector1">
            <a:avLst/>
          </a:prstGeom>
          <a:ln w="19050" cmpd="sng">
            <a:solidFill>
              <a:srgbClr val="3366F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923925" y="2520950"/>
            <a:ext cx="317500" cy="0"/>
          </a:xfrm>
          <a:prstGeom prst="straightConnector1">
            <a:avLst/>
          </a:prstGeom>
          <a:ln w="19050" cmpd="sng">
            <a:solidFill>
              <a:srgbClr val="3366F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946275" y="2962275"/>
            <a:ext cx="419100" cy="381000"/>
          </a:xfrm>
          <a:prstGeom prst="rect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1949450" y="3556000"/>
            <a:ext cx="419100" cy="419100"/>
          </a:xfrm>
          <a:prstGeom prst="ellipse">
            <a:avLst/>
          </a:prstGeom>
          <a:solidFill>
            <a:srgbClr val="3366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Diamond 42"/>
          <p:cNvSpPr/>
          <p:nvPr/>
        </p:nvSpPr>
        <p:spPr>
          <a:xfrm>
            <a:off x="1943100" y="2289175"/>
            <a:ext cx="444500" cy="457200"/>
          </a:xfrm>
          <a:prstGeom prst="diamond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1663700" y="3759200"/>
            <a:ext cx="317500" cy="0"/>
          </a:xfrm>
          <a:prstGeom prst="straightConnector1">
            <a:avLst/>
          </a:prstGeom>
          <a:ln w="19050" cmpd="sng">
            <a:solidFill>
              <a:srgbClr val="3366F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1657350" y="3155950"/>
            <a:ext cx="317500" cy="0"/>
          </a:xfrm>
          <a:prstGeom prst="straightConnector1">
            <a:avLst/>
          </a:prstGeom>
          <a:ln w="19050" cmpd="sng">
            <a:solidFill>
              <a:srgbClr val="3366F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660525" y="252095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2644775" y="2962275"/>
            <a:ext cx="419100" cy="381000"/>
          </a:xfrm>
          <a:prstGeom prst="rect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2647950" y="3556000"/>
            <a:ext cx="419100" cy="419100"/>
          </a:xfrm>
          <a:prstGeom prst="ellipse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Diamond 52"/>
          <p:cNvSpPr/>
          <p:nvPr/>
        </p:nvSpPr>
        <p:spPr>
          <a:xfrm>
            <a:off x="2644775" y="2289175"/>
            <a:ext cx="444500" cy="457200"/>
          </a:xfrm>
          <a:prstGeom prst="diamond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2362200" y="3759200"/>
            <a:ext cx="317500" cy="0"/>
          </a:xfrm>
          <a:prstGeom prst="straightConnector1">
            <a:avLst/>
          </a:prstGeom>
          <a:ln w="19050" cmpd="sng">
            <a:solidFill>
              <a:srgbClr val="3366F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2355850" y="315595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2384425" y="252095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3355975" y="2962275"/>
            <a:ext cx="419100" cy="381000"/>
          </a:xfrm>
          <a:prstGeom prst="rect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3359150" y="3556000"/>
            <a:ext cx="419100" cy="419100"/>
          </a:xfrm>
          <a:prstGeom prst="ellipse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Diamond 62"/>
          <p:cNvSpPr/>
          <p:nvPr/>
        </p:nvSpPr>
        <p:spPr>
          <a:xfrm>
            <a:off x="3340100" y="2289175"/>
            <a:ext cx="444500" cy="457200"/>
          </a:xfrm>
          <a:prstGeom prst="diamond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Arrow Connector 64"/>
          <p:cNvCxnSpPr>
            <a:stCxn id="52" idx="6"/>
            <a:endCxn id="62" idx="2"/>
          </p:cNvCxnSpPr>
          <p:nvPr/>
        </p:nvCxnSpPr>
        <p:spPr>
          <a:xfrm>
            <a:off x="3067050" y="3765550"/>
            <a:ext cx="2921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51" idx="3"/>
            <a:endCxn id="61" idx="1"/>
          </p:cNvCxnSpPr>
          <p:nvPr/>
        </p:nvCxnSpPr>
        <p:spPr>
          <a:xfrm>
            <a:off x="3063875" y="3152775"/>
            <a:ext cx="2921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53" idx="3"/>
            <a:endCxn id="63" idx="1"/>
          </p:cNvCxnSpPr>
          <p:nvPr/>
        </p:nvCxnSpPr>
        <p:spPr>
          <a:xfrm>
            <a:off x="3089275" y="2517775"/>
            <a:ext cx="250825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4054475" y="2962275"/>
            <a:ext cx="419100" cy="381000"/>
          </a:xfrm>
          <a:prstGeom prst="rect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4057650" y="3556000"/>
            <a:ext cx="419100" cy="419100"/>
          </a:xfrm>
          <a:prstGeom prst="ellipse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Diamond 72"/>
          <p:cNvSpPr/>
          <p:nvPr/>
        </p:nvSpPr>
        <p:spPr>
          <a:xfrm>
            <a:off x="4038600" y="2289175"/>
            <a:ext cx="444500" cy="457200"/>
          </a:xfrm>
          <a:prstGeom prst="diamond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/>
          <p:cNvCxnSpPr>
            <a:stCxn id="62" idx="6"/>
            <a:endCxn id="72" idx="2"/>
          </p:cNvCxnSpPr>
          <p:nvPr/>
        </p:nvCxnSpPr>
        <p:spPr>
          <a:xfrm>
            <a:off x="3778250" y="3765550"/>
            <a:ext cx="2794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61" idx="3"/>
            <a:endCxn id="71" idx="1"/>
          </p:cNvCxnSpPr>
          <p:nvPr/>
        </p:nvCxnSpPr>
        <p:spPr>
          <a:xfrm>
            <a:off x="3775075" y="3152775"/>
            <a:ext cx="2794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63" idx="3"/>
            <a:endCxn id="73" idx="1"/>
          </p:cNvCxnSpPr>
          <p:nvPr/>
        </p:nvCxnSpPr>
        <p:spPr>
          <a:xfrm>
            <a:off x="3784600" y="2517775"/>
            <a:ext cx="2540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Shape 488"/>
          <p:cNvSpPr txBox="1"/>
          <p:nvPr/>
        </p:nvSpPr>
        <p:spPr>
          <a:xfrm>
            <a:off x="1176180" y="40447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x</a:t>
            </a:r>
            <a:r>
              <a:rPr lang="en-US" dirty="0" smtClean="0"/>
              <a:t>[0]</a:t>
            </a:r>
            <a:endParaRPr lang="en" baseline="-25000" dirty="0"/>
          </a:p>
        </p:txBody>
      </p:sp>
      <p:sp>
        <p:nvSpPr>
          <p:cNvPr id="93" name="Shape 495"/>
          <p:cNvSpPr txBox="1"/>
          <p:nvPr/>
        </p:nvSpPr>
        <p:spPr>
          <a:xfrm>
            <a:off x="604680" y="2228679"/>
            <a:ext cx="42780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</a:t>
            </a:r>
            <a:r>
              <a:rPr lang="en" baseline="-25000"/>
              <a:t>3</a:t>
            </a:r>
          </a:p>
        </p:txBody>
      </p:sp>
      <p:sp>
        <p:nvSpPr>
          <p:cNvPr id="94" name="Shape 496"/>
          <p:cNvSpPr txBox="1"/>
          <p:nvPr/>
        </p:nvSpPr>
        <p:spPr>
          <a:xfrm>
            <a:off x="604680" y="2901779"/>
            <a:ext cx="42780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</a:t>
            </a:r>
            <a:r>
              <a:rPr lang="en" baseline="-25000"/>
              <a:t>2</a:t>
            </a:r>
          </a:p>
        </p:txBody>
      </p:sp>
      <p:sp>
        <p:nvSpPr>
          <p:cNvPr id="95" name="Shape 497"/>
          <p:cNvSpPr txBox="1"/>
          <p:nvPr/>
        </p:nvSpPr>
        <p:spPr>
          <a:xfrm>
            <a:off x="604680" y="3498679"/>
            <a:ext cx="42780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</a:t>
            </a:r>
            <a:r>
              <a:rPr lang="en" baseline="-25000"/>
              <a:t>1</a:t>
            </a:r>
          </a:p>
        </p:txBody>
      </p:sp>
      <p:sp>
        <p:nvSpPr>
          <p:cNvPr id="96" name="Shape 505"/>
          <p:cNvSpPr txBox="1"/>
          <p:nvPr/>
        </p:nvSpPr>
        <p:spPr>
          <a:xfrm>
            <a:off x="5834550" y="1414924"/>
            <a:ext cx="3182400" cy="31824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Font typeface="Consolas"/>
              <a:buChar char="●"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dirty="0" smtClean="0">
                <a:latin typeface="Consolas"/>
                <a:ea typeface="Consolas"/>
                <a:cs typeface="Consolas"/>
                <a:sym typeface="Consolas"/>
              </a:rPr>
              <a:t>[t]</a:t>
            </a:r>
            <a:r>
              <a:rPr lang="en-US" dirty="0" smtClean="0">
                <a:latin typeface="Helvetica Neue Light"/>
                <a:ea typeface="Consolas"/>
                <a:cs typeface="Helvetica Neue Light"/>
                <a:sym typeface="Consolas"/>
              </a:rPr>
              <a:t>:</a:t>
            </a:r>
            <a:r>
              <a:rPr lang="en" dirty="0" smtClean="0">
                <a:latin typeface="Helvetica Neue Light"/>
                <a:ea typeface="Consolas"/>
                <a:cs typeface="Helvetica Neue Light"/>
                <a:sym typeface="Consolas"/>
              </a:rPr>
              <a:t> </a:t>
            </a:r>
            <a:r>
              <a:rPr lang="en" dirty="0">
                <a:latin typeface="Helvetica Neue Light"/>
                <a:ea typeface="Consolas"/>
                <a:cs typeface="Helvetica Neue Light"/>
                <a:sym typeface="Consolas"/>
              </a:rPr>
              <a:t>input vector at time 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dirty="0">
                <a:latin typeface="Helvetica Neue Light"/>
                <a:ea typeface="Consolas"/>
                <a:cs typeface="Helvetica Neue Light"/>
                <a:sym typeface="Consolas"/>
              </a:rPr>
              <a:t> (e.g., a frame in a video)</a:t>
            </a:r>
          </a:p>
          <a:p>
            <a:pPr lvl="0" rtl="0">
              <a:spcBef>
                <a:spcPts val="0"/>
              </a:spcBef>
              <a:buNone/>
            </a:pPr>
            <a:endParaRPr dirty="0">
              <a:latin typeface="Helvetica Neue Light"/>
              <a:ea typeface="Consolas"/>
              <a:cs typeface="Helvetica Neue Light"/>
              <a:sym typeface="Consolas"/>
            </a:endParaRPr>
          </a:p>
          <a:p>
            <a:pPr marL="457200" lvl="0" indent="-228600" rtl="0">
              <a:spcBef>
                <a:spcPts val="0"/>
              </a:spcBef>
              <a:buFont typeface="Consolas"/>
              <a:buChar char="●"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n-US" dirty="0" smtClean="0">
                <a:latin typeface="Consolas"/>
                <a:ea typeface="Consolas"/>
                <a:cs typeface="Consolas"/>
                <a:sym typeface="Consolas"/>
              </a:rPr>
              <a:t>[t]</a:t>
            </a:r>
            <a:r>
              <a:rPr lang="en-US" dirty="0" smtClean="0">
                <a:latin typeface="Helvetica Neue Light"/>
                <a:ea typeface="Consolas"/>
                <a:cs typeface="Helvetica Neue Light"/>
                <a:sym typeface="Consolas"/>
              </a:rPr>
              <a:t>:</a:t>
            </a:r>
            <a:r>
              <a:rPr lang="en" dirty="0" smtClean="0">
                <a:latin typeface="Helvetica Neue Light"/>
                <a:ea typeface="Consolas"/>
                <a:cs typeface="Helvetica Neue Light"/>
                <a:sym typeface="Consolas"/>
              </a:rPr>
              <a:t> </a:t>
            </a:r>
            <a:r>
              <a:rPr lang="en" dirty="0">
                <a:latin typeface="Helvetica Neue Light"/>
                <a:ea typeface="Consolas"/>
                <a:cs typeface="Helvetica Neue Light"/>
                <a:sym typeface="Consolas"/>
              </a:rPr>
              <a:t>output at time 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dirty="0">
                <a:latin typeface="Helvetica Neue Light"/>
                <a:ea typeface="Consolas"/>
                <a:cs typeface="Helvetica Neue Light"/>
                <a:sym typeface="Consolas"/>
              </a:rPr>
              <a:t> (e.g., a prediction about the activity in the video)</a:t>
            </a:r>
          </a:p>
          <a:p>
            <a:pPr lvl="0" rtl="0">
              <a:spcBef>
                <a:spcPts val="0"/>
              </a:spcBef>
              <a:buNone/>
            </a:pPr>
            <a:endParaRPr dirty="0">
              <a:latin typeface="Helvetica Neue Light"/>
              <a:ea typeface="Consolas"/>
              <a:cs typeface="Helvetica Neue Light"/>
              <a:sym typeface="Consolas"/>
            </a:endParaRPr>
          </a:p>
          <a:p>
            <a:pPr marL="457200" lvl="0" indent="-228600" rtl="0">
              <a:spcBef>
                <a:spcPts val="0"/>
              </a:spcBef>
              <a:buFont typeface="Consolas"/>
              <a:buChar char="●"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h</a:t>
            </a:r>
            <a:r>
              <a:rPr lang="en" baseline="-25000" dirty="0" smtClean="0">
                <a:latin typeface="Consolas"/>
                <a:ea typeface="Consolas"/>
                <a:cs typeface="Consolas"/>
                <a:sym typeface="Consolas"/>
              </a:rPr>
              <a:t>l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dirty="0" smtClean="0">
                <a:latin typeface="Helvetica Neue Light"/>
                <a:ea typeface="Consolas"/>
                <a:cs typeface="Helvetica Neue Light"/>
                <a:sym typeface="Consolas"/>
              </a:rPr>
              <a:t> </a:t>
            </a:r>
            <a:r>
              <a:rPr lang="en" dirty="0">
                <a:latin typeface="Helvetica Neue Light"/>
                <a:ea typeface="Consolas"/>
                <a:cs typeface="Helvetica Neue Light"/>
                <a:sym typeface="Consolas"/>
              </a:rPr>
              <a:t>initial hidden state for layer 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l</a:t>
            </a:r>
          </a:p>
        </p:txBody>
      </p:sp>
      <p:sp>
        <p:nvSpPr>
          <p:cNvPr id="112" name="Shape 488"/>
          <p:cNvSpPr txBox="1"/>
          <p:nvPr/>
        </p:nvSpPr>
        <p:spPr>
          <a:xfrm>
            <a:off x="1861980" y="40574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x</a:t>
            </a:r>
            <a:r>
              <a:rPr lang="en-US" dirty="0" smtClean="0"/>
              <a:t>[1]</a:t>
            </a:r>
            <a:endParaRPr lang="en" baseline="-25000" dirty="0"/>
          </a:p>
        </p:txBody>
      </p:sp>
      <p:sp>
        <p:nvSpPr>
          <p:cNvPr id="113" name="Shape 488"/>
          <p:cNvSpPr txBox="1"/>
          <p:nvPr/>
        </p:nvSpPr>
        <p:spPr>
          <a:xfrm>
            <a:off x="2585880" y="40574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x</a:t>
            </a:r>
            <a:r>
              <a:rPr lang="en-US" dirty="0" smtClean="0"/>
              <a:t>[2]</a:t>
            </a:r>
            <a:endParaRPr lang="en" baseline="-25000" dirty="0"/>
          </a:p>
        </p:txBody>
      </p:sp>
      <p:sp>
        <p:nvSpPr>
          <p:cNvPr id="114" name="Shape 488"/>
          <p:cNvSpPr txBox="1"/>
          <p:nvPr/>
        </p:nvSpPr>
        <p:spPr>
          <a:xfrm>
            <a:off x="3271680" y="40701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x</a:t>
            </a:r>
            <a:r>
              <a:rPr lang="en-US" dirty="0" smtClean="0"/>
              <a:t>[3]</a:t>
            </a:r>
            <a:endParaRPr lang="en" baseline="-25000" dirty="0"/>
          </a:p>
        </p:txBody>
      </p:sp>
      <p:sp>
        <p:nvSpPr>
          <p:cNvPr id="115" name="Shape 488"/>
          <p:cNvSpPr txBox="1"/>
          <p:nvPr/>
        </p:nvSpPr>
        <p:spPr>
          <a:xfrm>
            <a:off x="3982880" y="40701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x</a:t>
            </a:r>
            <a:r>
              <a:rPr lang="en-US" dirty="0" smtClean="0"/>
              <a:t>[4]</a:t>
            </a:r>
            <a:endParaRPr lang="en" baseline="-25000" dirty="0"/>
          </a:p>
        </p:txBody>
      </p:sp>
      <p:sp>
        <p:nvSpPr>
          <p:cNvPr id="116" name="Hexagon 115"/>
          <p:cNvSpPr/>
          <p:nvPr/>
        </p:nvSpPr>
        <p:spPr>
          <a:xfrm>
            <a:off x="1244600" y="1701800"/>
            <a:ext cx="419100" cy="381000"/>
          </a:xfrm>
          <a:prstGeom prst="hexagon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Hexagon 116"/>
          <p:cNvSpPr/>
          <p:nvPr/>
        </p:nvSpPr>
        <p:spPr>
          <a:xfrm>
            <a:off x="1943100" y="1698625"/>
            <a:ext cx="419100" cy="381000"/>
          </a:xfrm>
          <a:prstGeom prst="hexagon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Hexagon 117"/>
          <p:cNvSpPr/>
          <p:nvPr/>
        </p:nvSpPr>
        <p:spPr>
          <a:xfrm>
            <a:off x="2647950" y="1695450"/>
            <a:ext cx="419100" cy="381000"/>
          </a:xfrm>
          <a:prstGeom prst="hexagon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Hexagon 118"/>
          <p:cNvSpPr/>
          <p:nvPr/>
        </p:nvSpPr>
        <p:spPr>
          <a:xfrm>
            <a:off x="3346450" y="1695450"/>
            <a:ext cx="419100" cy="381000"/>
          </a:xfrm>
          <a:prstGeom prst="hexagon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Hexagon 119"/>
          <p:cNvSpPr/>
          <p:nvPr/>
        </p:nvSpPr>
        <p:spPr>
          <a:xfrm>
            <a:off x="4057650" y="1701800"/>
            <a:ext cx="419100" cy="381000"/>
          </a:xfrm>
          <a:prstGeom prst="hexagon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6" name="Straight Arrow Connector 135"/>
          <p:cNvCxnSpPr/>
          <p:nvPr/>
        </p:nvCxnSpPr>
        <p:spPr>
          <a:xfrm flipH="1" flipV="1">
            <a:off x="4260850" y="334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 flipH="1" flipV="1">
            <a:off x="3562350" y="334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 flipH="1" flipV="1">
            <a:off x="2854325" y="334010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 flipH="1" flipV="1">
            <a:off x="2152650" y="3342550"/>
            <a:ext cx="3175" cy="222974"/>
          </a:xfrm>
          <a:prstGeom prst="straightConnector1">
            <a:avLst/>
          </a:prstGeom>
          <a:ln w="19050" cmpd="sng">
            <a:solidFill>
              <a:srgbClr val="3366F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 flipH="1" flipV="1">
            <a:off x="1454150" y="3342550"/>
            <a:ext cx="3175" cy="222974"/>
          </a:xfrm>
          <a:prstGeom prst="straightConnector1">
            <a:avLst/>
          </a:prstGeom>
          <a:ln w="19050" cmpd="sng">
            <a:solidFill>
              <a:srgbClr val="3366F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/>
          <p:nvPr/>
        </p:nvCxnSpPr>
        <p:spPr>
          <a:xfrm flipH="1" flipV="1">
            <a:off x="4260850" y="274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/>
          <p:nvPr/>
        </p:nvCxnSpPr>
        <p:spPr>
          <a:xfrm flipH="1" flipV="1">
            <a:off x="3562350" y="274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/>
          <p:nvPr/>
        </p:nvCxnSpPr>
        <p:spPr>
          <a:xfrm flipH="1" flipV="1">
            <a:off x="2854325" y="274320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/>
          <p:nvPr/>
        </p:nvCxnSpPr>
        <p:spPr>
          <a:xfrm flipH="1" flipV="1">
            <a:off x="2152650" y="274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/>
          <p:nvPr/>
        </p:nvCxnSpPr>
        <p:spPr>
          <a:xfrm flipH="1" flipV="1">
            <a:off x="1454150" y="2745650"/>
            <a:ext cx="3175" cy="222974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 flipH="1" flipV="1">
            <a:off x="4260850" y="207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 flipH="1" flipV="1">
            <a:off x="3552825" y="207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/>
          <p:nvPr/>
        </p:nvCxnSpPr>
        <p:spPr>
          <a:xfrm flipH="1" flipV="1">
            <a:off x="2854325" y="207010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/>
          <p:nvPr/>
        </p:nvCxnSpPr>
        <p:spPr>
          <a:xfrm flipH="1" flipV="1">
            <a:off x="2152650" y="207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/>
          <p:nvPr/>
        </p:nvCxnSpPr>
        <p:spPr>
          <a:xfrm flipH="1" flipV="1">
            <a:off x="1454150" y="207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/>
          <p:nvPr/>
        </p:nvCxnSpPr>
        <p:spPr>
          <a:xfrm flipH="1" flipV="1">
            <a:off x="4260850" y="147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/>
          <p:nvPr/>
        </p:nvCxnSpPr>
        <p:spPr>
          <a:xfrm flipH="1" flipV="1">
            <a:off x="3552825" y="147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 flipH="1" flipV="1">
            <a:off x="2854325" y="147320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/>
          <p:nvPr/>
        </p:nvCxnSpPr>
        <p:spPr>
          <a:xfrm flipH="1" flipV="1">
            <a:off x="2152650" y="147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/>
          <p:nvPr/>
        </p:nvCxnSpPr>
        <p:spPr>
          <a:xfrm flipH="1" flipV="1">
            <a:off x="1454150" y="147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/>
          <p:nvPr/>
        </p:nvCxnSpPr>
        <p:spPr>
          <a:xfrm flipH="1" flipV="1">
            <a:off x="4260850" y="3964850"/>
            <a:ext cx="3175" cy="222974"/>
          </a:xfrm>
          <a:prstGeom prst="straightConnector1">
            <a:avLst/>
          </a:prstGeom>
          <a:ln w="19050" cmpd="sng">
            <a:solidFill>
              <a:srgbClr val="3366F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/>
          <p:nvPr/>
        </p:nvCxnSpPr>
        <p:spPr>
          <a:xfrm flipH="1" flipV="1">
            <a:off x="3552825" y="3964850"/>
            <a:ext cx="3175" cy="222974"/>
          </a:xfrm>
          <a:prstGeom prst="straightConnector1">
            <a:avLst/>
          </a:prstGeom>
          <a:ln w="19050" cmpd="sng">
            <a:solidFill>
              <a:srgbClr val="3366F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/>
          <p:nvPr/>
        </p:nvCxnSpPr>
        <p:spPr>
          <a:xfrm flipH="1" flipV="1">
            <a:off x="2854325" y="3962400"/>
            <a:ext cx="3175" cy="222974"/>
          </a:xfrm>
          <a:prstGeom prst="straightConnector1">
            <a:avLst/>
          </a:prstGeom>
          <a:ln w="19050" cmpd="sng">
            <a:solidFill>
              <a:srgbClr val="3366F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/>
          <p:nvPr/>
        </p:nvCxnSpPr>
        <p:spPr>
          <a:xfrm flipH="1" flipV="1">
            <a:off x="2152650" y="3964850"/>
            <a:ext cx="3175" cy="222974"/>
          </a:xfrm>
          <a:prstGeom prst="straightConnector1">
            <a:avLst/>
          </a:prstGeom>
          <a:ln w="19050" cmpd="sng">
            <a:solidFill>
              <a:srgbClr val="3366F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/>
          <p:nvPr/>
        </p:nvCxnSpPr>
        <p:spPr>
          <a:xfrm flipH="1" flipV="1">
            <a:off x="1454150" y="3964850"/>
            <a:ext cx="3175" cy="222974"/>
          </a:xfrm>
          <a:prstGeom prst="straightConnector1">
            <a:avLst/>
          </a:prstGeom>
          <a:ln w="19050" cmpd="sng">
            <a:solidFill>
              <a:srgbClr val="3366F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8" name="Shape 488"/>
          <p:cNvSpPr txBox="1"/>
          <p:nvPr/>
        </p:nvSpPr>
        <p:spPr>
          <a:xfrm>
            <a:off x="1188880" y="10602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y[0]</a:t>
            </a:r>
            <a:endParaRPr lang="en" baseline="-25000" dirty="0"/>
          </a:p>
        </p:txBody>
      </p:sp>
      <p:sp>
        <p:nvSpPr>
          <p:cNvPr id="179" name="Shape 488"/>
          <p:cNvSpPr txBox="1"/>
          <p:nvPr/>
        </p:nvSpPr>
        <p:spPr>
          <a:xfrm>
            <a:off x="1874680" y="10729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y[1]</a:t>
            </a:r>
            <a:endParaRPr lang="en" baseline="-25000" dirty="0"/>
          </a:p>
        </p:txBody>
      </p:sp>
      <p:sp>
        <p:nvSpPr>
          <p:cNvPr id="180" name="Shape 488"/>
          <p:cNvSpPr txBox="1"/>
          <p:nvPr/>
        </p:nvSpPr>
        <p:spPr>
          <a:xfrm>
            <a:off x="2598580" y="10729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y[2]</a:t>
            </a:r>
            <a:endParaRPr lang="en" baseline="-25000" dirty="0"/>
          </a:p>
        </p:txBody>
      </p:sp>
      <p:sp>
        <p:nvSpPr>
          <p:cNvPr id="181" name="Shape 488"/>
          <p:cNvSpPr txBox="1"/>
          <p:nvPr/>
        </p:nvSpPr>
        <p:spPr>
          <a:xfrm>
            <a:off x="3284380" y="10856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y[3]</a:t>
            </a:r>
            <a:endParaRPr lang="en" baseline="-25000" dirty="0"/>
          </a:p>
        </p:txBody>
      </p:sp>
      <p:sp>
        <p:nvSpPr>
          <p:cNvPr id="182" name="Shape 488"/>
          <p:cNvSpPr txBox="1"/>
          <p:nvPr/>
        </p:nvSpPr>
        <p:spPr>
          <a:xfrm>
            <a:off x="3995580" y="10856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y[4]</a:t>
            </a:r>
            <a:endParaRPr lang="en" baseline="-25000" dirty="0"/>
          </a:p>
        </p:txBody>
      </p:sp>
      <p:sp>
        <p:nvSpPr>
          <p:cNvPr id="77" name="Shape 1063"/>
          <p:cNvSpPr txBox="1"/>
          <p:nvPr/>
        </p:nvSpPr>
        <p:spPr>
          <a:xfrm>
            <a:off x="6315825" y="4040500"/>
            <a:ext cx="2447100" cy="69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 b="1">
                <a:solidFill>
                  <a:srgbClr val="0000FF"/>
                </a:solidFill>
                <a:latin typeface="Helvetica Neue Light"/>
                <a:cs typeface="Helvetica Neue Light"/>
              </a:rPr>
              <a:t>blue</a:t>
            </a:r>
            <a:r>
              <a:rPr lang="en" sz="1400">
                <a:latin typeface="Helvetica Neue Light"/>
                <a:cs typeface="Helvetica Neue Light"/>
              </a:rPr>
              <a:t> - task completed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 b="1">
                <a:solidFill>
                  <a:srgbClr val="FF0000"/>
                </a:solidFill>
                <a:latin typeface="Helvetica Neue Light"/>
                <a:cs typeface="Helvetica Neue Light"/>
              </a:rPr>
              <a:t>red</a:t>
            </a:r>
            <a:r>
              <a:rPr lang="en" sz="1400">
                <a:latin typeface="Helvetica Neue Light"/>
                <a:cs typeface="Helvetica Neue Light"/>
              </a:rPr>
              <a:t> - task running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latin typeface="Helvetica Neue Light"/>
                <a:cs typeface="Helvetica Neue Light"/>
              </a:rPr>
              <a:t>         - dependence ready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latin typeface="Helvetica Neue Light"/>
                <a:cs typeface="Helvetica Neue Light"/>
              </a:rPr>
              <a:t>         - dependence unready</a:t>
            </a:r>
          </a:p>
        </p:txBody>
      </p:sp>
      <p:cxnSp>
        <p:nvCxnSpPr>
          <p:cNvPr id="80" name="Shape 1064"/>
          <p:cNvCxnSpPr/>
          <p:nvPr/>
        </p:nvCxnSpPr>
        <p:spPr>
          <a:xfrm>
            <a:off x="6431623" y="4676196"/>
            <a:ext cx="3342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82" name="Shape 1065"/>
          <p:cNvCxnSpPr/>
          <p:nvPr/>
        </p:nvCxnSpPr>
        <p:spPr>
          <a:xfrm>
            <a:off x="6431623" y="4884345"/>
            <a:ext cx="334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33298959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Example: </a:t>
            </a:r>
            <a:r>
              <a:rPr lang="en-US" dirty="0" smtClean="0"/>
              <a:t>R</a:t>
            </a:r>
            <a:r>
              <a:rPr lang="en" dirty="0" smtClean="0"/>
              <a:t>ecurrent </a:t>
            </a:r>
            <a:r>
              <a:rPr lang="en-US" dirty="0" smtClean="0"/>
              <a:t>N</a:t>
            </a:r>
            <a:r>
              <a:rPr lang="en" dirty="0" smtClean="0"/>
              <a:t>eural </a:t>
            </a:r>
            <a:r>
              <a:rPr lang="en-US" dirty="0" smtClean="0"/>
              <a:t>N</a:t>
            </a:r>
            <a:r>
              <a:rPr lang="en" dirty="0" smtClean="0"/>
              <a:t>etworks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35075" y="2962275"/>
            <a:ext cx="419100" cy="3810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238250" y="3556000"/>
            <a:ext cx="419100" cy="419100"/>
          </a:xfrm>
          <a:prstGeom prst="ellipse">
            <a:avLst/>
          </a:prstGeom>
          <a:solidFill>
            <a:srgbClr val="3366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iamond 7"/>
          <p:cNvSpPr/>
          <p:nvPr/>
        </p:nvSpPr>
        <p:spPr>
          <a:xfrm>
            <a:off x="1231900" y="2289175"/>
            <a:ext cx="444500" cy="457200"/>
          </a:xfrm>
          <a:prstGeom prst="diamond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927100" y="3759200"/>
            <a:ext cx="317500" cy="0"/>
          </a:xfrm>
          <a:prstGeom prst="straightConnector1">
            <a:avLst/>
          </a:prstGeom>
          <a:ln w="19050" cmpd="sng">
            <a:solidFill>
              <a:srgbClr val="3366F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920750" y="3155950"/>
            <a:ext cx="317500" cy="0"/>
          </a:xfrm>
          <a:prstGeom prst="straightConnector1">
            <a:avLst/>
          </a:prstGeom>
          <a:ln w="19050" cmpd="sng">
            <a:solidFill>
              <a:srgbClr val="3366F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923925" y="2520950"/>
            <a:ext cx="317500" cy="0"/>
          </a:xfrm>
          <a:prstGeom prst="straightConnector1">
            <a:avLst/>
          </a:prstGeom>
          <a:ln w="19050" cmpd="sng">
            <a:solidFill>
              <a:srgbClr val="3366F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946275" y="2962275"/>
            <a:ext cx="419100" cy="3810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1949450" y="3556000"/>
            <a:ext cx="419100" cy="419100"/>
          </a:xfrm>
          <a:prstGeom prst="ellipse">
            <a:avLst/>
          </a:prstGeom>
          <a:solidFill>
            <a:srgbClr val="3366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Diamond 42"/>
          <p:cNvSpPr/>
          <p:nvPr/>
        </p:nvSpPr>
        <p:spPr>
          <a:xfrm>
            <a:off x="1943100" y="2289175"/>
            <a:ext cx="444500" cy="457200"/>
          </a:xfrm>
          <a:prstGeom prst="diamond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1663700" y="3759200"/>
            <a:ext cx="317500" cy="0"/>
          </a:xfrm>
          <a:prstGeom prst="straightConnector1">
            <a:avLst/>
          </a:prstGeom>
          <a:ln w="19050" cmpd="sng">
            <a:solidFill>
              <a:srgbClr val="3366F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1657350" y="3155950"/>
            <a:ext cx="317500" cy="0"/>
          </a:xfrm>
          <a:prstGeom prst="straightConnector1">
            <a:avLst/>
          </a:prstGeom>
          <a:ln w="19050" cmpd="sng">
            <a:solidFill>
              <a:srgbClr val="3366F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660525" y="252095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2644775" y="2962275"/>
            <a:ext cx="419100" cy="381000"/>
          </a:xfrm>
          <a:prstGeom prst="rect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2647950" y="3556000"/>
            <a:ext cx="419100" cy="419100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Diamond 52"/>
          <p:cNvSpPr/>
          <p:nvPr/>
        </p:nvSpPr>
        <p:spPr>
          <a:xfrm>
            <a:off x="2644775" y="2289175"/>
            <a:ext cx="444500" cy="457200"/>
          </a:xfrm>
          <a:prstGeom prst="diamond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2362200" y="3759200"/>
            <a:ext cx="317500" cy="0"/>
          </a:xfrm>
          <a:prstGeom prst="straightConnector1">
            <a:avLst/>
          </a:prstGeom>
          <a:ln w="19050" cmpd="sng">
            <a:solidFill>
              <a:srgbClr val="3366F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2355850" y="315595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2384425" y="252095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3355975" y="2962275"/>
            <a:ext cx="419100" cy="381000"/>
          </a:xfrm>
          <a:prstGeom prst="rect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3359150" y="3556000"/>
            <a:ext cx="419100" cy="419100"/>
          </a:xfrm>
          <a:prstGeom prst="ellipse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Diamond 62"/>
          <p:cNvSpPr/>
          <p:nvPr/>
        </p:nvSpPr>
        <p:spPr>
          <a:xfrm>
            <a:off x="3340100" y="2289175"/>
            <a:ext cx="444500" cy="457200"/>
          </a:xfrm>
          <a:prstGeom prst="diamond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Arrow Connector 64"/>
          <p:cNvCxnSpPr>
            <a:stCxn id="52" idx="6"/>
            <a:endCxn id="62" idx="2"/>
          </p:cNvCxnSpPr>
          <p:nvPr/>
        </p:nvCxnSpPr>
        <p:spPr>
          <a:xfrm>
            <a:off x="3067050" y="3765550"/>
            <a:ext cx="2921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51" idx="3"/>
            <a:endCxn id="61" idx="1"/>
          </p:cNvCxnSpPr>
          <p:nvPr/>
        </p:nvCxnSpPr>
        <p:spPr>
          <a:xfrm>
            <a:off x="3063875" y="3152775"/>
            <a:ext cx="2921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53" idx="3"/>
            <a:endCxn id="63" idx="1"/>
          </p:cNvCxnSpPr>
          <p:nvPr/>
        </p:nvCxnSpPr>
        <p:spPr>
          <a:xfrm>
            <a:off x="3089275" y="2517775"/>
            <a:ext cx="250825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4054475" y="2962275"/>
            <a:ext cx="419100" cy="381000"/>
          </a:xfrm>
          <a:prstGeom prst="rect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4057650" y="3556000"/>
            <a:ext cx="419100" cy="419100"/>
          </a:xfrm>
          <a:prstGeom prst="ellipse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Diamond 72"/>
          <p:cNvSpPr/>
          <p:nvPr/>
        </p:nvSpPr>
        <p:spPr>
          <a:xfrm>
            <a:off x="4038600" y="2289175"/>
            <a:ext cx="444500" cy="457200"/>
          </a:xfrm>
          <a:prstGeom prst="diamond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/>
          <p:cNvCxnSpPr>
            <a:stCxn id="62" idx="6"/>
            <a:endCxn id="72" idx="2"/>
          </p:cNvCxnSpPr>
          <p:nvPr/>
        </p:nvCxnSpPr>
        <p:spPr>
          <a:xfrm>
            <a:off x="3778250" y="3765550"/>
            <a:ext cx="2794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61" idx="3"/>
            <a:endCxn id="71" idx="1"/>
          </p:cNvCxnSpPr>
          <p:nvPr/>
        </p:nvCxnSpPr>
        <p:spPr>
          <a:xfrm>
            <a:off x="3775075" y="3152775"/>
            <a:ext cx="2794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63" idx="3"/>
            <a:endCxn id="73" idx="1"/>
          </p:cNvCxnSpPr>
          <p:nvPr/>
        </p:nvCxnSpPr>
        <p:spPr>
          <a:xfrm>
            <a:off x="3784600" y="2517775"/>
            <a:ext cx="2540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Shape 488"/>
          <p:cNvSpPr txBox="1"/>
          <p:nvPr/>
        </p:nvSpPr>
        <p:spPr>
          <a:xfrm>
            <a:off x="1176180" y="40447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x</a:t>
            </a:r>
            <a:r>
              <a:rPr lang="en-US" dirty="0" smtClean="0"/>
              <a:t>[0]</a:t>
            </a:r>
            <a:endParaRPr lang="en" baseline="-25000" dirty="0"/>
          </a:p>
        </p:txBody>
      </p:sp>
      <p:sp>
        <p:nvSpPr>
          <p:cNvPr id="93" name="Shape 495"/>
          <p:cNvSpPr txBox="1"/>
          <p:nvPr/>
        </p:nvSpPr>
        <p:spPr>
          <a:xfrm>
            <a:off x="604680" y="2228679"/>
            <a:ext cx="42780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</a:t>
            </a:r>
            <a:r>
              <a:rPr lang="en" baseline="-25000"/>
              <a:t>3</a:t>
            </a:r>
          </a:p>
        </p:txBody>
      </p:sp>
      <p:sp>
        <p:nvSpPr>
          <p:cNvPr id="94" name="Shape 496"/>
          <p:cNvSpPr txBox="1"/>
          <p:nvPr/>
        </p:nvSpPr>
        <p:spPr>
          <a:xfrm>
            <a:off x="604680" y="2901779"/>
            <a:ext cx="42780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</a:t>
            </a:r>
            <a:r>
              <a:rPr lang="en" baseline="-25000"/>
              <a:t>2</a:t>
            </a:r>
          </a:p>
        </p:txBody>
      </p:sp>
      <p:sp>
        <p:nvSpPr>
          <p:cNvPr id="95" name="Shape 497"/>
          <p:cNvSpPr txBox="1"/>
          <p:nvPr/>
        </p:nvSpPr>
        <p:spPr>
          <a:xfrm>
            <a:off x="604680" y="3498679"/>
            <a:ext cx="42780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</a:t>
            </a:r>
            <a:r>
              <a:rPr lang="en" baseline="-25000"/>
              <a:t>1</a:t>
            </a:r>
          </a:p>
        </p:txBody>
      </p:sp>
      <p:sp>
        <p:nvSpPr>
          <p:cNvPr id="96" name="Shape 505"/>
          <p:cNvSpPr txBox="1"/>
          <p:nvPr/>
        </p:nvSpPr>
        <p:spPr>
          <a:xfrm>
            <a:off x="5834550" y="1414924"/>
            <a:ext cx="3182400" cy="31824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Font typeface="Consolas"/>
              <a:buChar char="●"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dirty="0" smtClean="0">
                <a:latin typeface="Consolas"/>
                <a:ea typeface="Consolas"/>
                <a:cs typeface="Consolas"/>
                <a:sym typeface="Consolas"/>
              </a:rPr>
              <a:t>[t]</a:t>
            </a:r>
            <a:r>
              <a:rPr lang="en-US" dirty="0" smtClean="0">
                <a:latin typeface="Helvetica Neue Light"/>
                <a:ea typeface="Consolas"/>
                <a:cs typeface="Helvetica Neue Light"/>
                <a:sym typeface="Consolas"/>
              </a:rPr>
              <a:t>:</a:t>
            </a:r>
            <a:r>
              <a:rPr lang="en" dirty="0" smtClean="0">
                <a:latin typeface="Helvetica Neue Light"/>
                <a:ea typeface="Consolas"/>
                <a:cs typeface="Helvetica Neue Light"/>
                <a:sym typeface="Consolas"/>
              </a:rPr>
              <a:t> </a:t>
            </a:r>
            <a:r>
              <a:rPr lang="en" dirty="0">
                <a:latin typeface="Helvetica Neue Light"/>
                <a:ea typeface="Consolas"/>
                <a:cs typeface="Helvetica Neue Light"/>
                <a:sym typeface="Consolas"/>
              </a:rPr>
              <a:t>input vector at time 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dirty="0">
                <a:latin typeface="Helvetica Neue Light"/>
                <a:ea typeface="Consolas"/>
                <a:cs typeface="Helvetica Neue Light"/>
                <a:sym typeface="Consolas"/>
              </a:rPr>
              <a:t> (e.g., a frame in a video)</a:t>
            </a:r>
          </a:p>
          <a:p>
            <a:pPr lvl="0" rtl="0">
              <a:spcBef>
                <a:spcPts val="0"/>
              </a:spcBef>
              <a:buNone/>
            </a:pPr>
            <a:endParaRPr dirty="0">
              <a:latin typeface="Helvetica Neue Light"/>
              <a:ea typeface="Consolas"/>
              <a:cs typeface="Helvetica Neue Light"/>
              <a:sym typeface="Consolas"/>
            </a:endParaRPr>
          </a:p>
          <a:p>
            <a:pPr marL="457200" lvl="0" indent="-228600" rtl="0">
              <a:spcBef>
                <a:spcPts val="0"/>
              </a:spcBef>
              <a:buFont typeface="Consolas"/>
              <a:buChar char="●"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n-US" dirty="0" smtClean="0">
                <a:latin typeface="Consolas"/>
                <a:ea typeface="Consolas"/>
                <a:cs typeface="Consolas"/>
                <a:sym typeface="Consolas"/>
              </a:rPr>
              <a:t>[t]</a:t>
            </a:r>
            <a:r>
              <a:rPr lang="en-US" dirty="0" smtClean="0">
                <a:latin typeface="Helvetica Neue Light"/>
                <a:ea typeface="Consolas"/>
                <a:cs typeface="Helvetica Neue Light"/>
                <a:sym typeface="Consolas"/>
              </a:rPr>
              <a:t>:</a:t>
            </a:r>
            <a:r>
              <a:rPr lang="en" dirty="0" smtClean="0">
                <a:latin typeface="Helvetica Neue Light"/>
                <a:ea typeface="Consolas"/>
                <a:cs typeface="Helvetica Neue Light"/>
                <a:sym typeface="Consolas"/>
              </a:rPr>
              <a:t> </a:t>
            </a:r>
            <a:r>
              <a:rPr lang="en" dirty="0">
                <a:latin typeface="Helvetica Neue Light"/>
                <a:ea typeface="Consolas"/>
                <a:cs typeface="Helvetica Neue Light"/>
                <a:sym typeface="Consolas"/>
              </a:rPr>
              <a:t>output at time 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dirty="0">
                <a:latin typeface="Helvetica Neue Light"/>
                <a:ea typeface="Consolas"/>
                <a:cs typeface="Helvetica Neue Light"/>
                <a:sym typeface="Consolas"/>
              </a:rPr>
              <a:t> (e.g., a prediction about the activity in the video)</a:t>
            </a:r>
          </a:p>
          <a:p>
            <a:pPr lvl="0" rtl="0">
              <a:spcBef>
                <a:spcPts val="0"/>
              </a:spcBef>
              <a:buNone/>
            </a:pPr>
            <a:endParaRPr dirty="0">
              <a:latin typeface="Helvetica Neue Light"/>
              <a:ea typeface="Consolas"/>
              <a:cs typeface="Helvetica Neue Light"/>
              <a:sym typeface="Consolas"/>
            </a:endParaRPr>
          </a:p>
          <a:p>
            <a:pPr marL="457200" lvl="0" indent="-228600" rtl="0">
              <a:spcBef>
                <a:spcPts val="0"/>
              </a:spcBef>
              <a:buFont typeface="Consolas"/>
              <a:buChar char="●"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h</a:t>
            </a:r>
            <a:r>
              <a:rPr lang="en" baseline="-25000" dirty="0" smtClean="0">
                <a:latin typeface="Consolas"/>
                <a:ea typeface="Consolas"/>
                <a:cs typeface="Consolas"/>
                <a:sym typeface="Consolas"/>
              </a:rPr>
              <a:t>l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dirty="0" smtClean="0">
                <a:latin typeface="Helvetica Neue Light"/>
                <a:ea typeface="Consolas"/>
                <a:cs typeface="Helvetica Neue Light"/>
                <a:sym typeface="Consolas"/>
              </a:rPr>
              <a:t> </a:t>
            </a:r>
            <a:r>
              <a:rPr lang="en" dirty="0">
                <a:latin typeface="Helvetica Neue Light"/>
                <a:ea typeface="Consolas"/>
                <a:cs typeface="Helvetica Neue Light"/>
                <a:sym typeface="Consolas"/>
              </a:rPr>
              <a:t>initial hidden state for layer 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l</a:t>
            </a:r>
          </a:p>
        </p:txBody>
      </p:sp>
      <p:sp>
        <p:nvSpPr>
          <p:cNvPr id="112" name="Shape 488"/>
          <p:cNvSpPr txBox="1"/>
          <p:nvPr/>
        </p:nvSpPr>
        <p:spPr>
          <a:xfrm>
            <a:off x="1861980" y="40574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x</a:t>
            </a:r>
            <a:r>
              <a:rPr lang="en-US" dirty="0" smtClean="0"/>
              <a:t>[1]</a:t>
            </a:r>
            <a:endParaRPr lang="en" baseline="-25000" dirty="0"/>
          </a:p>
        </p:txBody>
      </p:sp>
      <p:sp>
        <p:nvSpPr>
          <p:cNvPr id="113" name="Shape 488"/>
          <p:cNvSpPr txBox="1"/>
          <p:nvPr/>
        </p:nvSpPr>
        <p:spPr>
          <a:xfrm>
            <a:off x="2585880" y="40574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x</a:t>
            </a:r>
            <a:r>
              <a:rPr lang="en-US" dirty="0" smtClean="0"/>
              <a:t>[2]</a:t>
            </a:r>
            <a:endParaRPr lang="en" baseline="-25000" dirty="0"/>
          </a:p>
        </p:txBody>
      </p:sp>
      <p:sp>
        <p:nvSpPr>
          <p:cNvPr id="114" name="Shape 488"/>
          <p:cNvSpPr txBox="1"/>
          <p:nvPr/>
        </p:nvSpPr>
        <p:spPr>
          <a:xfrm>
            <a:off x="3271680" y="40701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x</a:t>
            </a:r>
            <a:r>
              <a:rPr lang="en-US" dirty="0" smtClean="0"/>
              <a:t>[3]</a:t>
            </a:r>
            <a:endParaRPr lang="en" baseline="-25000" dirty="0"/>
          </a:p>
        </p:txBody>
      </p:sp>
      <p:sp>
        <p:nvSpPr>
          <p:cNvPr id="115" name="Shape 488"/>
          <p:cNvSpPr txBox="1"/>
          <p:nvPr/>
        </p:nvSpPr>
        <p:spPr>
          <a:xfrm>
            <a:off x="3982880" y="40701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x</a:t>
            </a:r>
            <a:r>
              <a:rPr lang="en-US" dirty="0" smtClean="0"/>
              <a:t>[4]</a:t>
            </a:r>
            <a:endParaRPr lang="en" baseline="-25000" dirty="0"/>
          </a:p>
        </p:txBody>
      </p:sp>
      <p:sp>
        <p:nvSpPr>
          <p:cNvPr id="116" name="Hexagon 115"/>
          <p:cNvSpPr/>
          <p:nvPr/>
        </p:nvSpPr>
        <p:spPr>
          <a:xfrm>
            <a:off x="1244600" y="1701800"/>
            <a:ext cx="419100" cy="381000"/>
          </a:xfrm>
          <a:prstGeom prst="hexagon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Hexagon 116"/>
          <p:cNvSpPr/>
          <p:nvPr/>
        </p:nvSpPr>
        <p:spPr>
          <a:xfrm>
            <a:off x="1943100" y="1698625"/>
            <a:ext cx="419100" cy="381000"/>
          </a:xfrm>
          <a:prstGeom prst="hexagon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Hexagon 117"/>
          <p:cNvSpPr/>
          <p:nvPr/>
        </p:nvSpPr>
        <p:spPr>
          <a:xfrm>
            <a:off x="2647950" y="1695450"/>
            <a:ext cx="419100" cy="381000"/>
          </a:xfrm>
          <a:prstGeom prst="hexagon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Hexagon 118"/>
          <p:cNvSpPr/>
          <p:nvPr/>
        </p:nvSpPr>
        <p:spPr>
          <a:xfrm>
            <a:off x="3346450" y="1695450"/>
            <a:ext cx="419100" cy="381000"/>
          </a:xfrm>
          <a:prstGeom prst="hexagon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Hexagon 119"/>
          <p:cNvSpPr/>
          <p:nvPr/>
        </p:nvSpPr>
        <p:spPr>
          <a:xfrm>
            <a:off x="4057650" y="1701800"/>
            <a:ext cx="419100" cy="381000"/>
          </a:xfrm>
          <a:prstGeom prst="hexagon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6" name="Straight Arrow Connector 135"/>
          <p:cNvCxnSpPr/>
          <p:nvPr/>
        </p:nvCxnSpPr>
        <p:spPr>
          <a:xfrm flipH="1" flipV="1">
            <a:off x="4260850" y="334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 flipH="1" flipV="1">
            <a:off x="3562350" y="334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 flipH="1" flipV="1">
            <a:off x="2854325" y="334010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 flipH="1" flipV="1">
            <a:off x="2152650" y="3342550"/>
            <a:ext cx="3175" cy="222974"/>
          </a:xfrm>
          <a:prstGeom prst="straightConnector1">
            <a:avLst/>
          </a:prstGeom>
          <a:ln w="19050" cmpd="sng">
            <a:solidFill>
              <a:srgbClr val="3366F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 flipH="1" flipV="1">
            <a:off x="1454150" y="3342550"/>
            <a:ext cx="3175" cy="222974"/>
          </a:xfrm>
          <a:prstGeom prst="straightConnector1">
            <a:avLst/>
          </a:prstGeom>
          <a:ln w="19050" cmpd="sng">
            <a:solidFill>
              <a:srgbClr val="3366F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/>
          <p:nvPr/>
        </p:nvCxnSpPr>
        <p:spPr>
          <a:xfrm flipH="1" flipV="1">
            <a:off x="4260850" y="274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/>
          <p:nvPr/>
        </p:nvCxnSpPr>
        <p:spPr>
          <a:xfrm flipH="1" flipV="1">
            <a:off x="3562350" y="274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/>
          <p:nvPr/>
        </p:nvCxnSpPr>
        <p:spPr>
          <a:xfrm flipH="1" flipV="1">
            <a:off x="2854325" y="274320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/>
          <p:nvPr/>
        </p:nvCxnSpPr>
        <p:spPr>
          <a:xfrm flipH="1" flipV="1">
            <a:off x="2152650" y="274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/>
          <p:nvPr/>
        </p:nvCxnSpPr>
        <p:spPr>
          <a:xfrm flipH="1" flipV="1">
            <a:off x="1454150" y="2745650"/>
            <a:ext cx="3175" cy="222974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 flipH="1" flipV="1">
            <a:off x="4260850" y="207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 flipH="1" flipV="1">
            <a:off x="3552825" y="207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/>
          <p:nvPr/>
        </p:nvCxnSpPr>
        <p:spPr>
          <a:xfrm flipH="1" flipV="1">
            <a:off x="2854325" y="207010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/>
          <p:nvPr/>
        </p:nvCxnSpPr>
        <p:spPr>
          <a:xfrm flipH="1" flipV="1">
            <a:off x="2152650" y="207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/>
          <p:nvPr/>
        </p:nvCxnSpPr>
        <p:spPr>
          <a:xfrm flipH="1" flipV="1">
            <a:off x="1454150" y="207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/>
          <p:nvPr/>
        </p:nvCxnSpPr>
        <p:spPr>
          <a:xfrm flipH="1" flipV="1">
            <a:off x="4260850" y="147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/>
          <p:nvPr/>
        </p:nvCxnSpPr>
        <p:spPr>
          <a:xfrm flipH="1" flipV="1">
            <a:off x="3552825" y="147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 flipH="1" flipV="1">
            <a:off x="2854325" y="147320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/>
          <p:nvPr/>
        </p:nvCxnSpPr>
        <p:spPr>
          <a:xfrm flipH="1" flipV="1">
            <a:off x="2152650" y="147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/>
          <p:nvPr/>
        </p:nvCxnSpPr>
        <p:spPr>
          <a:xfrm flipH="1" flipV="1">
            <a:off x="1454150" y="147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/>
          <p:nvPr/>
        </p:nvCxnSpPr>
        <p:spPr>
          <a:xfrm flipH="1" flipV="1">
            <a:off x="4260850" y="3964850"/>
            <a:ext cx="3175" cy="222974"/>
          </a:xfrm>
          <a:prstGeom prst="straightConnector1">
            <a:avLst/>
          </a:prstGeom>
          <a:ln w="19050" cmpd="sng">
            <a:solidFill>
              <a:srgbClr val="3366F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/>
          <p:nvPr/>
        </p:nvCxnSpPr>
        <p:spPr>
          <a:xfrm flipH="1" flipV="1">
            <a:off x="3552825" y="3964850"/>
            <a:ext cx="3175" cy="222974"/>
          </a:xfrm>
          <a:prstGeom prst="straightConnector1">
            <a:avLst/>
          </a:prstGeom>
          <a:ln w="19050" cmpd="sng">
            <a:solidFill>
              <a:srgbClr val="3366F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/>
          <p:nvPr/>
        </p:nvCxnSpPr>
        <p:spPr>
          <a:xfrm flipH="1" flipV="1">
            <a:off x="2854325" y="3962400"/>
            <a:ext cx="3175" cy="222974"/>
          </a:xfrm>
          <a:prstGeom prst="straightConnector1">
            <a:avLst/>
          </a:prstGeom>
          <a:ln w="19050" cmpd="sng">
            <a:solidFill>
              <a:srgbClr val="3366F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/>
          <p:nvPr/>
        </p:nvCxnSpPr>
        <p:spPr>
          <a:xfrm flipH="1" flipV="1">
            <a:off x="2152650" y="3964850"/>
            <a:ext cx="3175" cy="222974"/>
          </a:xfrm>
          <a:prstGeom prst="straightConnector1">
            <a:avLst/>
          </a:prstGeom>
          <a:ln w="19050" cmpd="sng">
            <a:solidFill>
              <a:srgbClr val="3366F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/>
          <p:nvPr/>
        </p:nvCxnSpPr>
        <p:spPr>
          <a:xfrm flipH="1" flipV="1">
            <a:off x="1454150" y="3964850"/>
            <a:ext cx="3175" cy="222974"/>
          </a:xfrm>
          <a:prstGeom prst="straightConnector1">
            <a:avLst/>
          </a:prstGeom>
          <a:ln w="19050" cmpd="sng">
            <a:solidFill>
              <a:srgbClr val="3366F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8" name="Shape 488"/>
          <p:cNvSpPr txBox="1"/>
          <p:nvPr/>
        </p:nvSpPr>
        <p:spPr>
          <a:xfrm>
            <a:off x="1188880" y="10602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y[0]</a:t>
            </a:r>
            <a:endParaRPr lang="en" baseline="-25000" dirty="0"/>
          </a:p>
        </p:txBody>
      </p:sp>
      <p:sp>
        <p:nvSpPr>
          <p:cNvPr id="179" name="Shape 488"/>
          <p:cNvSpPr txBox="1"/>
          <p:nvPr/>
        </p:nvSpPr>
        <p:spPr>
          <a:xfrm>
            <a:off x="1874680" y="10729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y[1]</a:t>
            </a:r>
            <a:endParaRPr lang="en" baseline="-25000" dirty="0"/>
          </a:p>
        </p:txBody>
      </p:sp>
      <p:sp>
        <p:nvSpPr>
          <p:cNvPr id="180" name="Shape 488"/>
          <p:cNvSpPr txBox="1"/>
          <p:nvPr/>
        </p:nvSpPr>
        <p:spPr>
          <a:xfrm>
            <a:off x="2598580" y="10729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y[2]</a:t>
            </a:r>
            <a:endParaRPr lang="en" baseline="-25000" dirty="0"/>
          </a:p>
        </p:txBody>
      </p:sp>
      <p:sp>
        <p:nvSpPr>
          <p:cNvPr id="181" name="Shape 488"/>
          <p:cNvSpPr txBox="1"/>
          <p:nvPr/>
        </p:nvSpPr>
        <p:spPr>
          <a:xfrm>
            <a:off x="3284380" y="10856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y[3]</a:t>
            </a:r>
            <a:endParaRPr lang="en" baseline="-25000" dirty="0"/>
          </a:p>
        </p:txBody>
      </p:sp>
      <p:sp>
        <p:nvSpPr>
          <p:cNvPr id="182" name="Shape 488"/>
          <p:cNvSpPr txBox="1"/>
          <p:nvPr/>
        </p:nvSpPr>
        <p:spPr>
          <a:xfrm>
            <a:off x="3995580" y="10856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y[4]</a:t>
            </a:r>
            <a:endParaRPr lang="en" baseline="-25000" dirty="0"/>
          </a:p>
        </p:txBody>
      </p:sp>
      <p:sp>
        <p:nvSpPr>
          <p:cNvPr id="77" name="Shape 1063"/>
          <p:cNvSpPr txBox="1"/>
          <p:nvPr/>
        </p:nvSpPr>
        <p:spPr>
          <a:xfrm>
            <a:off x="6315825" y="4040500"/>
            <a:ext cx="2447100" cy="69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 b="1">
                <a:solidFill>
                  <a:srgbClr val="0000FF"/>
                </a:solidFill>
                <a:latin typeface="Helvetica Neue Light"/>
                <a:cs typeface="Helvetica Neue Light"/>
              </a:rPr>
              <a:t>blue</a:t>
            </a:r>
            <a:r>
              <a:rPr lang="en" sz="1400">
                <a:latin typeface="Helvetica Neue Light"/>
                <a:cs typeface="Helvetica Neue Light"/>
              </a:rPr>
              <a:t> - task completed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 b="1">
                <a:solidFill>
                  <a:srgbClr val="FF0000"/>
                </a:solidFill>
                <a:latin typeface="Helvetica Neue Light"/>
                <a:cs typeface="Helvetica Neue Light"/>
              </a:rPr>
              <a:t>red</a:t>
            </a:r>
            <a:r>
              <a:rPr lang="en" sz="1400">
                <a:latin typeface="Helvetica Neue Light"/>
                <a:cs typeface="Helvetica Neue Light"/>
              </a:rPr>
              <a:t> - task running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latin typeface="Helvetica Neue Light"/>
                <a:cs typeface="Helvetica Neue Light"/>
              </a:rPr>
              <a:t>         - dependence ready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latin typeface="Helvetica Neue Light"/>
                <a:cs typeface="Helvetica Neue Light"/>
              </a:rPr>
              <a:t>         - dependence unready</a:t>
            </a:r>
          </a:p>
        </p:txBody>
      </p:sp>
      <p:cxnSp>
        <p:nvCxnSpPr>
          <p:cNvPr id="80" name="Shape 1064"/>
          <p:cNvCxnSpPr/>
          <p:nvPr/>
        </p:nvCxnSpPr>
        <p:spPr>
          <a:xfrm>
            <a:off x="6431623" y="4676196"/>
            <a:ext cx="3342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82" name="Shape 1065"/>
          <p:cNvCxnSpPr/>
          <p:nvPr/>
        </p:nvCxnSpPr>
        <p:spPr>
          <a:xfrm>
            <a:off x="6431623" y="4884345"/>
            <a:ext cx="334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25970799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Layering</a:t>
            </a:r>
          </a:p>
        </p:txBody>
      </p:sp>
      <p:sp>
        <p:nvSpPr>
          <p:cNvPr id="317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2100" y="1257353"/>
            <a:ext cx="8661400" cy="3477329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dirty="0" smtClean="0"/>
              <a:t>Layering </a:t>
            </a:r>
            <a:r>
              <a:rPr lang="en-US" dirty="0"/>
              <a:t>is a particular form of modularization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System is broken into a </a:t>
            </a:r>
            <a:r>
              <a:rPr lang="en-US" dirty="0">
                <a:solidFill>
                  <a:srgbClr val="FF0000"/>
                </a:solidFill>
              </a:rPr>
              <a:t>vertical hierarchy </a:t>
            </a:r>
            <a:r>
              <a:rPr lang="en-US" dirty="0"/>
              <a:t>of logically distinct entities (layers)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Service provided by one layer is based </a:t>
            </a:r>
            <a:r>
              <a:rPr lang="en-US" dirty="0">
                <a:solidFill>
                  <a:srgbClr val="FF0000"/>
                </a:solidFill>
              </a:rPr>
              <a:t>solely</a:t>
            </a:r>
            <a:r>
              <a:rPr lang="en-US" dirty="0"/>
              <a:t> on the service provided by layer below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Rigid structure: easy reuse, performance suffers</a:t>
            </a:r>
          </a:p>
        </p:txBody>
      </p:sp>
    </p:spTree>
    <p:extLst>
      <p:ext uri="{BB962C8B-B14F-4D97-AF65-F5344CB8AC3E}">
        <p14:creationId xmlns:p14="http://schemas.microsoft.com/office/powerpoint/2010/main" val="15143037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43" grpId="0" build="p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Example: </a:t>
            </a:r>
            <a:r>
              <a:rPr lang="en-US" dirty="0" smtClean="0"/>
              <a:t>R</a:t>
            </a:r>
            <a:r>
              <a:rPr lang="en" dirty="0" smtClean="0"/>
              <a:t>ecurrent </a:t>
            </a:r>
            <a:r>
              <a:rPr lang="en-US" dirty="0" smtClean="0"/>
              <a:t>N</a:t>
            </a:r>
            <a:r>
              <a:rPr lang="en" dirty="0" smtClean="0"/>
              <a:t>eural </a:t>
            </a:r>
            <a:r>
              <a:rPr lang="en-US" dirty="0" smtClean="0"/>
              <a:t>N</a:t>
            </a:r>
            <a:r>
              <a:rPr lang="en" dirty="0" smtClean="0"/>
              <a:t>etworks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35075" y="2962275"/>
            <a:ext cx="419100" cy="381000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238250" y="3556000"/>
            <a:ext cx="419100" cy="419100"/>
          </a:xfrm>
          <a:prstGeom prst="ellipse">
            <a:avLst/>
          </a:prstGeom>
          <a:solidFill>
            <a:srgbClr val="3366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iamond 7"/>
          <p:cNvSpPr/>
          <p:nvPr/>
        </p:nvSpPr>
        <p:spPr>
          <a:xfrm>
            <a:off x="1231900" y="2289175"/>
            <a:ext cx="444500" cy="457200"/>
          </a:xfrm>
          <a:prstGeom prst="diamond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927100" y="3759200"/>
            <a:ext cx="317500" cy="0"/>
          </a:xfrm>
          <a:prstGeom prst="straightConnector1">
            <a:avLst/>
          </a:prstGeom>
          <a:ln w="19050" cmpd="sng">
            <a:solidFill>
              <a:srgbClr val="3366F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920750" y="3155950"/>
            <a:ext cx="317500" cy="0"/>
          </a:xfrm>
          <a:prstGeom prst="straightConnector1">
            <a:avLst/>
          </a:prstGeom>
          <a:ln w="19050" cmpd="sng">
            <a:solidFill>
              <a:srgbClr val="3366F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923925" y="2520950"/>
            <a:ext cx="317500" cy="0"/>
          </a:xfrm>
          <a:prstGeom prst="straightConnector1">
            <a:avLst/>
          </a:prstGeom>
          <a:ln w="19050" cmpd="sng">
            <a:solidFill>
              <a:srgbClr val="3366F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946275" y="2962275"/>
            <a:ext cx="419100" cy="3810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1949450" y="3556000"/>
            <a:ext cx="419100" cy="419100"/>
          </a:xfrm>
          <a:prstGeom prst="ellipse">
            <a:avLst/>
          </a:prstGeom>
          <a:solidFill>
            <a:srgbClr val="3366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Diamond 42"/>
          <p:cNvSpPr/>
          <p:nvPr/>
        </p:nvSpPr>
        <p:spPr>
          <a:xfrm>
            <a:off x="1943100" y="2289175"/>
            <a:ext cx="444500" cy="457200"/>
          </a:xfrm>
          <a:prstGeom prst="diamond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1663700" y="3759200"/>
            <a:ext cx="317500" cy="0"/>
          </a:xfrm>
          <a:prstGeom prst="straightConnector1">
            <a:avLst/>
          </a:prstGeom>
          <a:ln w="19050" cmpd="sng">
            <a:solidFill>
              <a:srgbClr val="3366F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1657350" y="3155950"/>
            <a:ext cx="317500" cy="0"/>
          </a:xfrm>
          <a:prstGeom prst="straightConnector1">
            <a:avLst/>
          </a:prstGeom>
          <a:ln w="19050" cmpd="sng">
            <a:solidFill>
              <a:srgbClr val="3366F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660525" y="252095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2644775" y="2962275"/>
            <a:ext cx="419100" cy="381000"/>
          </a:xfrm>
          <a:prstGeom prst="rect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2647950" y="3556000"/>
            <a:ext cx="419100" cy="419100"/>
          </a:xfrm>
          <a:prstGeom prst="ellipse">
            <a:avLst/>
          </a:prstGeom>
          <a:solidFill>
            <a:srgbClr val="3366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Diamond 52"/>
          <p:cNvSpPr/>
          <p:nvPr/>
        </p:nvSpPr>
        <p:spPr>
          <a:xfrm>
            <a:off x="2644775" y="2289175"/>
            <a:ext cx="444500" cy="457200"/>
          </a:xfrm>
          <a:prstGeom prst="diamond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2362200" y="3759200"/>
            <a:ext cx="317500" cy="0"/>
          </a:xfrm>
          <a:prstGeom prst="straightConnector1">
            <a:avLst/>
          </a:prstGeom>
          <a:ln w="19050" cmpd="sng">
            <a:solidFill>
              <a:srgbClr val="3366F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2355850" y="315595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2384425" y="252095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3355975" y="2962275"/>
            <a:ext cx="419100" cy="381000"/>
          </a:xfrm>
          <a:prstGeom prst="rect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3359150" y="3556000"/>
            <a:ext cx="419100" cy="419100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Diamond 62"/>
          <p:cNvSpPr/>
          <p:nvPr/>
        </p:nvSpPr>
        <p:spPr>
          <a:xfrm>
            <a:off x="3340100" y="2289175"/>
            <a:ext cx="444500" cy="457200"/>
          </a:xfrm>
          <a:prstGeom prst="diamond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Arrow Connector 64"/>
          <p:cNvCxnSpPr>
            <a:stCxn id="52" idx="6"/>
            <a:endCxn id="62" idx="2"/>
          </p:cNvCxnSpPr>
          <p:nvPr/>
        </p:nvCxnSpPr>
        <p:spPr>
          <a:xfrm>
            <a:off x="3067050" y="3765550"/>
            <a:ext cx="292100" cy="0"/>
          </a:xfrm>
          <a:prstGeom prst="straightConnector1">
            <a:avLst/>
          </a:prstGeom>
          <a:ln w="19050" cmpd="sng">
            <a:solidFill>
              <a:srgbClr val="3366F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51" idx="3"/>
            <a:endCxn id="61" idx="1"/>
          </p:cNvCxnSpPr>
          <p:nvPr/>
        </p:nvCxnSpPr>
        <p:spPr>
          <a:xfrm>
            <a:off x="3063875" y="3152775"/>
            <a:ext cx="2921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53" idx="3"/>
            <a:endCxn id="63" idx="1"/>
          </p:cNvCxnSpPr>
          <p:nvPr/>
        </p:nvCxnSpPr>
        <p:spPr>
          <a:xfrm>
            <a:off x="3089275" y="2517775"/>
            <a:ext cx="250825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4054475" y="2962275"/>
            <a:ext cx="419100" cy="381000"/>
          </a:xfrm>
          <a:prstGeom prst="rect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4057650" y="3556000"/>
            <a:ext cx="419100" cy="419100"/>
          </a:xfrm>
          <a:prstGeom prst="ellipse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Diamond 72"/>
          <p:cNvSpPr/>
          <p:nvPr/>
        </p:nvSpPr>
        <p:spPr>
          <a:xfrm>
            <a:off x="4038600" y="2289175"/>
            <a:ext cx="444500" cy="457200"/>
          </a:xfrm>
          <a:prstGeom prst="diamond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/>
          <p:cNvCxnSpPr>
            <a:stCxn id="62" idx="6"/>
            <a:endCxn id="72" idx="2"/>
          </p:cNvCxnSpPr>
          <p:nvPr/>
        </p:nvCxnSpPr>
        <p:spPr>
          <a:xfrm>
            <a:off x="3778250" y="3765550"/>
            <a:ext cx="2794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61" idx="3"/>
            <a:endCxn id="71" idx="1"/>
          </p:cNvCxnSpPr>
          <p:nvPr/>
        </p:nvCxnSpPr>
        <p:spPr>
          <a:xfrm>
            <a:off x="3775075" y="3152775"/>
            <a:ext cx="2794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63" idx="3"/>
            <a:endCxn id="73" idx="1"/>
          </p:cNvCxnSpPr>
          <p:nvPr/>
        </p:nvCxnSpPr>
        <p:spPr>
          <a:xfrm>
            <a:off x="3784600" y="2517775"/>
            <a:ext cx="2540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Shape 488"/>
          <p:cNvSpPr txBox="1"/>
          <p:nvPr/>
        </p:nvSpPr>
        <p:spPr>
          <a:xfrm>
            <a:off x="1176180" y="40447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x</a:t>
            </a:r>
            <a:r>
              <a:rPr lang="en-US" dirty="0" smtClean="0"/>
              <a:t>[0]</a:t>
            </a:r>
            <a:endParaRPr lang="en" baseline="-25000" dirty="0"/>
          </a:p>
        </p:txBody>
      </p:sp>
      <p:sp>
        <p:nvSpPr>
          <p:cNvPr id="93" name="Shape 495"/>
          <p:cNvSpPr txBox="1"/>
          <p:nvPr/>
        </p:nvSpPr>
        <p:spPr>
          <a:xfrm>
            <a:off x="604680" y="2228679"/>
            <a:ext cx="42780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</a:t>
            </a:r>
            <a:r>
              <a:rPr lang="en" baseline="-25000"/>
              <a:t>3</a:t>
            </a:r>
          </a:p>
        </p:txBody>
      </p:sp>
      <p:sp>
        <p:nvSpPr>
          <p:cNvPr id="94" name="Shape 496"/>
          <p:cNvSpPr txBox="1"/>
          <p:nvPr/>
        </p:nvSpPr>
        <p:spPr>
          <a:xfrm>
            <a:off x="604680" y="2901779"/>
            <a:ext cx="42780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</a:t>
            </a:r>
            <a:r>
              <a:rPr lang="en" baseline="-25000"/>
              <a:t>2</a:t>
            </a:r>
          </a:p>
        </p:txBody>
      </p:sp>
      <p:sp>
        <p:nvSpPr>
          <p:cNvPr id="95" name="Shape 497"/>
          <p:cNvSpPr txBox="1"/>
          <p:nvPr/>
        </p:nvSpPr>
        <p:spPr>
          <a:xfrm>
            <a:off x="604680" y="3498679"/>
            <a:ext cx="42780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</a:t>
            </a:r>
            <a:r>
              <a:rPr lang="en" baseline="-25000"/>
              <a:t>1</a:t>
            </a:r>
          </a:p>
        </p:txBody>
      </p:sp>
      <p:sp>
        <p:nvSpPr>
          <p:cNvPr id="96" name="Shape 505"/>
          <p:cNvSpPr txBox="1"/>
          <p:nvPr/>
        </p:nvSpPr>
        <p:spPr>
          <a:xfrm>
            <a:off x="5834550" y="1414924"/>
            <a:ext cx="3182400" cy="31824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Font typeface="Consolas"/>
              <a:buChar char="●"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dirty="0" smtClean="0">
                <a:latin typeface="Consolas"/>
                <a:ea typeface="Consolas"/>
                <a:cs typeface="Consolas"/>
                <a:sym typeface="Consolas"/>
              </a:rPr>
              <a:t>[t]</a:t>
            </a:r>
            <a:r>
              <a:rPr lang="en-US" dirty="0" smtClean="0">
                <a:latin typeface="Helvetica Neue Light"/>
                <a:ea typeface="Consolas"/>
                <a:cs typeface="Helvetica Neue Light"/>
                <a:sym typeface="Consolas"/>
              </a:rPr>
              <a:t>:</a:t>
            </a:r>
            <a:r>
              <a:rPr lang="en" dirty="0" smtClean="0">
                <a:latin typeface="Helvetica Neue Light"/>
                <a:ea typeface="Consolas"/>
                <a:cs typeface="Helvetica Neue Light"/>
                <a:sym typeface="Consolas"/>
              </a:rPr>
              <a:t> </a:t>
            </a:r>
            <a:r>
              <a:rPr lang="en" dirty="0">
                <a:latin typeface="Helvetica Neue Light"/>
                <a:ea typeface="Consolas"/>
                <a:cs typeface="Helvetica Neue Light"/>
                <a:sym typeface="Consolas"/>
              </a:rPr>
              <a:t>input vector at time 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dirty="0">
                <a:latin typeface="Helvetica Neue Light"/>
                <a:ea typeface="Consolas"/>
                <a:cs typeface="Helvetica Neue Light"/>
                <a:sym typeface="Consolas"/>
              </a:rPr>
              <a:t> (e.g., a frame in a video)</a:t>
            </a:r>
          </a:p>
          <a:p>
            <a:pPr lvl="0" rtl="0">
              <a:spcBef>
                <a:spcPts val="0"/>
              </a:spcBef>
              <a:buNone/>
            </a:pPr>
            <a:endParaRPr dirty="0">
              <a:latin typeface="Helvetica Neue Light"/>
              <a:ea typeface="Consolas"/>
              <a:cs typeface="Helvetica Neue Light"/>
              <a:sym typeface="Consolas"/>
            </a:endParaRPr>
          </a:p>
          <a:p>
            <a:pPr marL="457200" lvl="0" indent="-228600" rtl="0">
              <a:spcBef>
                <a:spcPts val="0"/>
              </a:spcBef>
              <a:buFont typeface="Consolas"/>
              <a:buChar char="●"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n-US" dirty="0" smtClean="0">
                <a:latin typeface="Consolas"/>
                <a:ea typeface="Consolas"/>
                <a:cs typeface="Consolas"/>
                <a:sym typeface="Consolas"/>
              </a:rPr>
              <a:t>[t]</a:t>
            </a:r>
            <a:r>
              <a:rPr lang="en-US" dirty="0" smtClean="0">
                <a:latin typeface="Helvetica Neue Light"/>
                <a:ea typeface="Consolas"/>
                <a:cs typeface="Helvetica Neue Light"/>
                <a:sym typeface="Consolas"/>
              </a:rPr>
              <a:t>:</a:t>
            </a:r>
            <a:r>
              <a:rPr lang="en" dirty="0" smtClean="0">
                <a:latin typeface="Helvetica Neue Light"/>
                <a:ea typeface="Consolas"/>
                <a:cs typeface="Helvetica Neue Light"/>
                <a:sym typeface="Consolas"/>
              </a:rPr>
              <a:t> </a:t>
            </a:r>
            <a:r>
              <a:rPr lang="en" dirty="0">
                <a:latin typeface="Helvetica Neue Light"/>
                <a:ea typeface="Consolas"/>
                <a:cs typeface="Helvetica Neue Light"/>
                <a:sym typeface="Consolas"/>
              </a:rPr>
              <a:t>output at time 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dirty="0">
                <a:latin typeface="Helvetica Neue Light"/>
                <a:ea typeface="Consolas"/>
                <a:cs typeface="Helvetica Neue Light"/>
                <a:sym typeface="Consolas"/>
              </a:rPr>
              <a:t> (e.g., a prediction about the activity in the video)</a:t>
            </a:r>
          </a:p>
          <a:p>
            <a:pPr lvl="0" rtl="0">
              <a:spcBef>
                <a:spcPts val="0"/>
              </a:spcBef>
              <a:buNone/>
            </a:pPr>
            <a:endParaRPr dirty="0">
              <a:latin typeface="Helvetica Neue Light"/>
              <a:ea typeface="Consolas"/>
              <a:cs typeface="Helvetica Neue Light"/>
              <a:sym typeface="Consolas"/>
            </a:endParaRPr>
          </a:p>
          <a:p>
            <a:pPr marL="457200" lvl="0" indent="-228600" rtl="0">
              <a:spcBef>
                <a:spcPts val="0"/>
              </a:spcBef>
              <a:buFont typeface="Consolas"/>
              <a:buChar char="●"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h</a:t>
            </a:r>
            <a:r>
              <a:rPr lang="en" baseline="-25000" dirty="0" smtClean="0">
                <a:latin typeface="Consolas"/>
                <a:ea typeface="Consolas"/>
                <a:cs typeface="Consolas"/>
                <a:sym typeface="Consolas"/>
              </a:rPr>
              <a:t>l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dirty="0" smtClean="0">
                <a:latin typeface="Helvetica Neue Light"/>
                <a:ea typeface="Consolas"/>
                <a:cs typeface="Helvetica Neue Light"/>
                <a:sym typeface="Consolas"/>
              </a:rPr>
              <a:t> </a:t>
            </a:r>
            <a:r>
              <a:rPr lang="en" dirty="0">
                <a:latin typeface="Helvetica Neue Light"/>
                <a:ea typeface="Consolas"/>
                <a:cs typeface="Helvetica Neue Light"/>
                <a:sym typeface="Consolas"/>
              </a:rPr>
              <a:t>initial hidden state for layer 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l</a:t>
            </a:r>
          </a:p>
        </p:txBody>
      </p:sp>
      <p:sp>
        <p:nvSpPr>
          <p:cNvPr id="112" name="Shape 488"/>
          <p:cNvSpPr txBox="1"/>
          <p:nvPr/>
        </p:nvSpPr>
        <p:spPr>
          <a:xfrm>
            <a:off x="1861980" y="40574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x</a:t>
            </a:r>
            <a:r>
              <a:rPr lang="en-US" dirty="0" smtClean="0"/>
              <a:t>[1]</a:t>
            </a:r>
            <a:endParaRPr lang="en" baseline="-25000" dirty="0"/>
          </a:p>
        </p:txBody>
      </p:sp>
      <p:sp>
        <p:nvSpPr>
          <p:cNvPr id="113" name="Shape 488"/>
          <p:cNvSpPr txBox="1"/>
          <p:nvPr/>
        </p:nvSpPr>
        <p:spPr>
          <a:xfrm>
            <a:off x="2585880" y="40574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x</a:t>
            </a:r>
            <a:r>
              <a:rPr lang="en-US" dirty="0" smtClean="0"/>
              <a:t>[2]</a:t>
            </a:r>
            <a:endParaRPr lang="en" baseline="-25000" dirty="0"/>
          </a:p>
        </p:txBody>
      </p:sp>
      <p:sp>
        <p:nvSpPr>
          <p:cNvPr id="114" name="Shape 488"/>
          <p:cNvSpPr txBox="1"/>
          <p:nvPr/>
        </p:nvSpPr>
        <p:spPr>
          <a:xfrm>
            <a:off x="3271680" y="40701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x</a:t>
            </a:r>
            <a:r>
              <a:rPr lang="en-US" dirty="0" smtClean="0"/>
              <a:t>[3]</a:t>
            </a:r>
            <a:endParaRPr lang="en" baseline="-25000" dirty="0"/>
          </a:p>
        </p:txBody>
      </p:sp>
      <p:sp>
        <p:nvSpPr>
          <p:cNvPr id="115" name="Shape 488"/>
          <p:cNvSpPr txBox="1"/>
          <p:nvPr/>
        </p:nvSpPr>
        <p:spPr>
          <a:xfrm>
            <a:off x="3982880" y="40701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x</a:t>
            </a:r>
            <a:r>
              <a:rPr lang="en-US" dirty="0" smtClean="0"/>
              <a:t>[4]</a:t>
            </a:r>
            <a:endParaRPr lang="en" baseline="-25000" dirty="0"/>
          </a:p>
        </p:txBody>
      </p:sp>
      <p:sp>
        <p:nvSpPr>
          <p:cNvPr id="116" name="Hexagon 115"/>
          <p:cNvSpPr/>
          <p:nvPr/>
        </p:nvSpPr>
        <p:spPr>
          <a:xfrm>
            <a:off x="1244600" y="1701800"/>
            <a:ext cx="419100" cy="381000"/>
          </a:xfrm>
          <a:prstGeom prst="hexagon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Hexagon 116"/>
          <p:cNvSpPr/>
          <p:nvPr/>
        </p:nvSpPr>
        <p:spPr>
          <a:xfrm>
            <a:off x="1943100" y="1698625"/>
            <a:ext cx="419100" cy="381000"/>
          </a:xfrm>
          <a:prstGeom prst="hexagon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Hexagon 117"/>
          <p:cNvSpPr/>
          <p:nvPr/>
        </p:nvSpPr>
        <p:spPr>
          <a:xfrm>
            <a:off x="2647950" y="1695450"/>
            <a:ext cx="419100" cy="381000"/>
          </a:xfrm>
          <a:prstGeom prst="hexagon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Hexagon 118"/>
          <p:cNvSpPr/>
          <p:nvPr/>
        </p:nvSpPr>
        <p:spPr>
          <a:xfrm>
            <a:off x="3346450" y="1695450"/>
            <a:ext cx="419100" cy="381000"/>
          </a:xfrm>
          <a:prstGeom prst="hexagon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Hexagon 119"/>
          <p:cNvSpPr/>
          <p:nvPr/>
        </p:nvSpPr>
        <p:spPr>
          <a:xfrm>
            <a:off x="4057650" y="1701800"/>
            <a:ext cx="419100" cy="381000"/>
          </a:xfrm>
          <a:prstGeom prst="hexagon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6" name="Straight Arrow Connector 135"/>
          <p:cNvCxnSpPr/>
          <p:nvPr/>
        </p:nvCxnSpPr>
        <p:spPr>
          <a:xfrm flipH="1" flipV="1">
            <a:off x="4260850" y="334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 flipH="1" flipV="1">
            <a:off x="3562350" y="334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 flipH="1" flipV="1">
            <a:off x="2854325" y="3340100"/>
            <a:ext cx="3175" cy="222974"/>
          </a:xfrm>
          <a:prstGeom prst="straightConnector1">
            <a:avLst/>
          </a:prstGeom>
          <a:ln w="19050" cmpd="sng">
            <a:solidFill>
              <a:srgbClr val="3366F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 flipH="1" flipV="1">
            <a:off x="2152650" y="3342550"/>
            <a:ext cx="3175" cy="222974"/>
          </a:xfrm>
          <a:prstGeom prst="straightConnector1">
            <a:avLst/>
          </a:prstGeom>
          <a:ln w="19050" cmpd="sng">
            <a:solidFill>
              <a:srgbClr val="3366F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 flipH="1" flipV="1">
            <a:off x="1454150" y="3342550"/>
            <a:ext cx="3175" cy="222974"/>
          </a:xfrm>
          <a:prstGeom prst="straightConnector1">
            <a:avLst/>
          </a:prstGeom>
          <a:ln w="19050" cmpd="sng">
            <a:solidFill>
              <a:srgbClr val="3366F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/>
          <p:nvPr/>
        </p:nvCxnSpPr>
        <p:spPr>
          <a:xfrm flipH="1" flipV="1">
            <a:off x="4260850" y="274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/>
          <p:nvPr/>
        </p:nvCxnSpPr>
        <p:spPr>
          <a:xfrm flipH="1" flipV="1">
            <a:off x="3562350" y="274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/>
          <p:nvPr/>
        </p:nvCxnSpPr>
        <p:spPr>
          <a:xfrm flipH="1" flipV="1">
            <a:off x="2854325" y="274320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/>
          <p:nvPr/>
        </p:nvCxnSpPr>
        <p:spPr>
          <a:xfrm flipH="1" flipV="1">
            <a:off x="2152650" y="274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/>
          <p:nvPr/>
        </p:nvCxnSpPr>
        <p:spPr>
          <a:xfrm flipH="1" flipV="1">
            <a:off x="1454150" y="2745650"/>
            <a:ext cx="3175" cy="222974"/>
          </a:xfrm>
          <a:prstGeom prst="straightConnector1">
            <a:avLst/>
          </a:prstGeom>
          <a:ln w="19050" cmpd="sng">
            <a:solidFill>
              <a:srgbClr val="3366F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 flipH="1" flipV="1">
            <a:off x="4260850" y="207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 flipH="1" flipV="1">
            <a:off x="3552825" y="207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/>
          <p:nvPr/>
        </p:nvCxnSpPr>
        <p:spPr>
          <a:xfrm flipH="1" flipV="1">
            <a:off x="2854325" y="207010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/>
          <p:nvPr/>
        </p:nvCxnSpPr>
        <p:spPr>
          <a:xfrm flipH="1" flipV="1">
            <a:off x="2152650" y="207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/>
          <p:nvPr/>
        </p:nvCxnSpPr>
        <p:spPr>
          <a:xfrm flipH="1" flipV="1">
            <a:off x="1454150" y="207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/>
          <p:nvPr/>
        </p:nvCxnSpPr>
        <p:spPr>
          <a:xfrm flipH="1" flipV="1">
            <a:off x="4260850" y="147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/>
          <p:nvPr/>
        </p:nvCxnSpPr>
        <p:spPr>
          <a:xfrm flipH="1" flipV="1">
            <a:off x="3552825" y="147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 flipH="1" flipV="1">
            <a:off x="2854325" y="147320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/>
          <p:nvPr/>
        </p:nvCxnSpPr>
        <p:spPr>
          <a:xfrm flipH="1" flipV="1">
            <a:off x="2152650" y="147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/>
          <p:nvPr/>
        </p:nvCxnSpPr>
        <p:spPr>
          <a:xfrm flipH="1" flipV="1">
            <a:off x="1454150" y="147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/>
          <p:nvPr/>
        </p:nvCxnSpPr>
        <p:spPr>
          <a:xfrm flipH="1" flipV="1">
            <a:off x="4260850" y="3964850"/>
            <a:ext cx="3175" cy="222974"/>
          </a:xfrm>
          <a:prstGeom prst="straightConnector1">
            <a:avLst/>
          </a:prstGeom>
          <a:ln w="19050" cmpd="sng">
            <a:solidFill>
              <a:srgbClr val="3366F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/>
          <p:nvPr/>
        </p:nvCxnSpPr>
        <p:spPr>
          <a:xfrm flipH="1" flipV="1">
            <a:off x="3552825" y="3964850"/>
            <a:ext cx="3175" cy="222974"/>
          </a:xfrm>
          <a:prstGeom prst="straightConnector1">
            <a:avLst/>
          </a:prstGeom>
          <a:ln w="19050" cmpd="sng">
            <a:solidFill>
              <a:srgbClr val="3366F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/>
          <p:nvPr/>
        </p:nvCxnSpPr>
        <p:spPr>
          <a:xfrm flipH="1" flipV="1">
            <a:off x="2854325" y="3962400"/>
            <a:ext cx="3175" cy="222974"/>
          </a:xfrm>
          <a:prstGeom prst="straightConnector1">
            <a:avLst/>
          </a:prstGeom>
          <a:ln w="19050" cmpd="sng">
            <a:solidFill>
              <a:srgbClr val="3366F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/>
          <p:nvPr/>
        </p:nvCxnSpPr>
        <p:spPr>
          <a:xfrm flipH="1" flipV="1">
            <a:off x="2152650" y="3964850"/>
            <a:ext cx="3175" cy="222974"/>
          </a:xfrm>
          <a:prstGeom prst="straightConnector1">
            <a:avLst/>
          </a:prstGeom>
          <a:ln w="19050" cmpd="sng">
            <a:solidFill>
              <a:srgbClr val="3366F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/>
          <p:nvPr/>
        </p:nvCxnSpPr>
        <p:spPr>
          <a:xfrm flipH="1" flipV="1">
            <a:off x="1454150" y="3964850"/>
            <a:ext cx="3175" cy="222974"/>
          </a:xfrm>
          <a:prstGeom prst="straightConnector1">
            <a:avLst/>
          </a:prstGeom>
          <a:ln w="19050" cmpd="sng">
            <a:solidFill>
              <a:srgbClr val="3366F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8" name="Shape 488"/>
          <p:cNvSpPr txBox="1"/>
          <p:nvPr/>
        </p:nvSpPr>
        <p:spPr>
          <a:xfrm>
            <a:off x="1188880" y="10602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y[0]</a:t>
            </a:r>
            <a:endParaRPr lang="en" baseline="-25000" dirty="0"/>
          </a:p>
        </p:txBody>
      </p:sp>
      <p:sp>
        <p:nvSpPr>
          <p:cNvPr id="179" name="Shape 488"/>
          <p:cNvSpPr txBox="1"/>
          <p:nvPr/>
        </p:nvSpPr>
        <p:spPr>
          <a:xfrm>
            <a:off x="1874680" y="10729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y[1]</a:t>
            </a:r>
            <a:endParaRPr lang="en" baseline="-25000" dirty="0"/>
          </a:p>
        </p:txBody>
      </p:sp>
      <p:sp>
        <p:nvSpPr>
          <p:cNvPr id="180" name="Shape 488"/>
          <p:cNvSpPr txBox="1"/>
          <p:nvPr/>
        </p:nvSpPr>
        <p:spPr>
          <a:xfrm>
            <a:off x="2598580" y="10729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y[2]</a:t>
            </a:r>
            <a:endParaRPr lang="en" baseline="-25000" dirty="0"/>
          </a:p>
        </p:txBody>
      </p:sp>
      <p:sp>
        <p:nvSpPr>
          <p:cNvPr id="181" name="Shape 488"/>
          <p:cNvSpPr txBox="1"/>
          <p:nvPr/>
        </p:nvSpPr>
        <p:spPr>
          <a:xfrm>
            <a:off x="3284380" y="10856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y[3]</a:t>
            </a:r>
            <a:endParaRPr lang="en" baseline="-25000" dirty="0"/>
          </a:p>
        </p:txBody>
      </p:sp>
      <p:sp>
        <p:nvSpPr>
          <p:cNvPr id="182" name="Shape 488"/>
          <p:cNvSpPr txBox="1"/>
          <p:nvPr/>
        </p:nvSpPr>
        <p:spPr>
          <a:xfrm>
            <a:off x="3995580" y="10856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y[4]</a:t>
            </a:r>
            <a:endParaRPr lang="en" baseline="-25000" dirty="0"/>
          </a:p>
        </p:txBody>
      </p:sp>
      <p:sp>
        <p:nvSpPr>
          <p:cNvPr id="77" name="Shape 1063"/>
          <p:cNvSpPr txBox="1"/>
          <p:nvPr/>
        </p:nvSpPr>
        <p:spPr>
          <a:xfrm>
            <a:off x="6315825" y="4040500"/>
            <a:ext cx="2447100" cy="69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 b="1">
                <a:solidFill>
                  <a:srgbClr val="0000FF"/>
                </a:solidFill>
                <a:latin typeface="Helvetica Neue Light"/>
                <a:cs typeface="Helvetica Neue Light"/>
              </a:rPr>
              <a:t>blue</a:t>
            </a:r>
            <a:r>
              <a:rPr lang="en" sz="1400">
                <a:latin typeface="Helvetica Neue Light"/>
                <a:cs typeface="Helvetica Neue Light"/>
              </a:rPr>
              <a:t> - task completed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 b="1">
                <a:solidFill>
                  <a:srgbClr val="FF0000"/>
                </a:solidFill>
                <a:latin typeface="Helvetica Neue Light"/>
                <a:cs typeface="Helvetica Neue Light"/>
              </a:rPr>
              <a:t>red</a:t>
            </a:r>
            <a:r>
              <a:rPr lang="en" sz="1400">
                <a:latin typeface="Helvetica Neue Light"/>
                <a:cs typeface="Helvetica Neue Light"/>
              </a:rPr>
              <a:t> - task running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latin typeface="Helvetica Neue Light"/>
                <a:cs typeface="Helvetica Neue Light"/>
              </a:rPr>
              <a:t>         - dependence ready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latin typeface="Helvetica Neue Light"/>
                <a:cs typeface="Helvetica Neue Light"/>
              </a:rPr>
              <a:t>         - dependence unready</a:t>
            </a:r>
          </a:p>
        </p:txBody>
      </p:sp>
      <p:cxnSp>
        <p:nvCxnSpPr>
          <p:cNvPr id="80" name="Shape 1064"/>
          <p:cNvCxnSpPr/>
          <p:nvPr/>
        </p:nvCxnSpPr>
        <p:spPr>
          <a:xfrm>
            <a:off x="6431623" y="4676196"/>
            <a:ext cx="3342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82" name="Shape 1065"/>
          <p:cNvCxnSpPr/>
          <p:nvPr/>
        </p:nvCxnSpPr>
        <p:spPr>
          <a:xfrm>
            <a:off x="6431623" y="4884345"/>
            <a:ext cx="334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13098358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Example: </a:t>
            </a:r>
            <a:r>
              <a:rPr lang="en-US" dirty="0" smtClean="0"/>
              <a:t>R</a:t>
            </a:r>
            <a:r>
              <a:rPr lang="en" dirty="0" smtClean="0"/>
              <a:t>ecurrent </a:t>
            </a:r>
            <a:r>
              <a:rPr lang="en-US" dirty="0" smtClean="0"/>
              <a:t>N</a:t>
            </a:r>
            <a:r>
              <a:rPr lang="en" dirty="0" smtClean="0"/>
              <a:t>eural </a:t>
            </a:r>
            <a:r>
              <a:rPr lang="en-US" dirty="0" smtClean="0"/>
              <a:t>N</a:t>
            </a:r>
            <a:r>
              <a:rPr lang="en" dirty="0" smtClean="0"/>
              <a:t>etworks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35075" y="2962275"/>
            <a:ext cx="419100" cy="381000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238250" y="3556000"/>
            <a:ext cx="419100" cy="419100"/>
          </a:xfrm>
          <a:prstGeom prst="ellipse">
            <a:avLst/>
          </a:prstGeom>
          <a:solidFill>
            <a:srgbClr val="3366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iamond 7"/>
          <p:cNvSpPr/>
          <p:nvPr/>
        </p:nvSpPr>
        <p:spPr>
          <a:xfrm>
            <a:off x="1231900" y="2289175"/>
            <a:ext cx="444500" cy="457200"/>
          </a:xfrm>
          <a:prstGeom prst="diamond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927100" y="3759200"/>
            <a:ext cx="317500" cy="0"/>
          </a:xfrm>
          <a:prstGeom prst="straightConnector1">
            <a:avLst/>
          </a:prstGeom>
          <a:ln w="19050" cmpd="sng">
            <a:solidFill>
              <a:srgbClr val="3366F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920750" y="3155950"/>
            <a:ext cx="317500" cy="0"/>
          </a:xfrm>
          <a:prstGeom prst="straightConnector1">
            <a:avLst/>
          </a:prstGeom>
          <a:ln w="19050" cmpd="sng">
            <a:solidFill>
              <a:srgbClr val="3366F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923925" y="2520950"/>
            <a:ext cx="317500" cy="0"/>
          </a:xfrm>
          <a:prstGeom prst="straightConnector1">
            <a:avLst/>
          </a:prstGeom>
          <a:ln w="19050" cmpd="sng">
            <a:solidFill>
              <a:srgbClr val="3366F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946275" y="2962275"/>
            <a:ext cx="419100" cy="381000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1949450" y="3556000"/>
            <a:ext cx="419100" cy="419100"/>
          </a:xfrm>
          <a:prstGeom prst="ellipse">
            <a:avLst/>
          </a:prstGeom>
          <a:solidFill>
            <a:srgbClr val="3366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Diamond 42"/>
          <p:cNvSpPr/>
          <p:nvPr/>
        </p:nvSpPr>
        <p:spPr>
          <a:xfrm>
            <a:off x="1943100" y="2289175"/>
            <a:ext cx="444500" cy="457200"/>
          </a:xfrm>
          <a:prstGeom prst="diamond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1663700" y="3759200"/>
            <a:ext cx="317500" cy="0"/>
          </a:xfrm>
          <a:prstGeom prst="straightConnector1">
            <a:avLst/>
          </a:prstGeom>
          <a:ln w="19050" cmpd="sng">
            <a:solidFill>
              <a:srgbClr val="3366F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1657350" y="3155950"/>
            <a:ext cx="317500" cy="0"/>
          </a:xfrm>
          <a:prstGeom prst="straightConnector1">
            <a:avLst/>
          </a:prstGeom>
          <a:ln w="19050" cmpd="sng">
            <a:solidFill>
              <a:srgbClr val="3366F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660525" y="252095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2644775" y="2962275"/>
            <a:ext cx="419100" cy="3810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2647950" y="3556000"/>
            <a:ext cx="419100" cy="419100"/>
          </a:xfrm>
          <a:prstGeom prst="ellipse">
            <a:avLst/>
          </a:prstGeom>
          <a:solidFill>
            <a:srgbClr val="3366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Diamond 52"/>
          <p:cNvSpPr/>
          <p:nvPr/>
        </p:nvSpPr>
        <p:spPr>
          <a:xfrm>
            <a:off x="2644775" y="2289175"/>
            <a:ext cx="444500" cy="457200"/>
          </a:xfrm>
          <a:prstGeom prst="diamond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2362200" y="3759200"/>
            <a:ext cx="317500" cy="0"/>
          </a:xfrm>
          <a:prstGeom prst="straightConnector1">
            <a:avLst/>
          </a:prstGeom>
          <a:ln w="19050" cmpd="sng">
            <a:solidFill>
              <a:srgbClr val="3366F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2355850" y="315595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2384425" y="252095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3355975" y="2962275"/>
            <a:ext cx="419100" cy="381000"/>
          </a:xfrm>
          <a:prstGeom prst="rect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3359150" y="3556000"/>
            <a:ext cx="419100" cy="419100"/>
          </a:xfrm>
          <a:prstGeom prst="ellipse">
            <a:avLst/>
          </a:prstGeom>
          <a:solidFill>
            <a:srgbClr val="3366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Diamond 62"/>
          <p:cNvSpPr/>
          <p:nvPr/>
        </p:nvSpPr>
        <p:spPr>
          <a:xfrm>
            <a:off x="3340100" y="2289175"/>
            <a:ext cx="444500" cy="457200"/>
          </a:xfrm>
          <a:prstGeom prst="diamond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Arrow Connector 64"/>
          <p:cNvCxnSpPr>
            <a:stCxn id="52" idx="6"/>
            <a:endCxn id="62" idx="2"/>
          </p:cNvCxnSpPr>
          <p:nvPr/>
        </p:nvCxnSpPr>
        <p:spPr>
          <a:xfrm>
            <a:off x="3067050" y="3765550"/>
            <a:ext cx="292100" cy="0"/>
          </a:xfrm>
          <a:prstGeom prst="straightConnector1">
            <a:avLst/>
          </a:prstGeom>
          <a:ln w="19050" cmpd="sng">
            <a:solidFill>
              <a:srgbClr val="3366F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51" idx="3"/>
            <a:endCxn id="61" idx="1"/>
          </p:cNvCxnSpPr>
          <p:nvPr/>
        </p:nvCxnSpPr>
        <p:spPr>
          <a:xfrm>
            <a:off x="3063875" y="3152775"/>
            <a:ext cx="2921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53" idx="3"/>
            <a:endCxn id="63" idx="1"/>
          </p:cNvCxnSpPr>
          <p:nvPr/>
        </p:nvCxnSpPr>
        <p:spPr>
          <a:xfrm>
            <a:off x="3089275" y="2517775"/>
            <a:ext cx="250825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4054475" y="2962275"/>
            <a:ext cx="419100" cy="381000"/>
          </a:xfrm>
          <a:prstGeom prst="rect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4057650" y="3556000"/>
            <a:ext cx="419100" cy="419100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Diamond 72"/>
          <p:cNvSpPr/>
          <p:nvPr/>
        </p:nvSpPr>
        <p:spPr>
          <a:xfrm>
            <a:off x="4038600" y="2289175"/>
            <a:ext cx="444500" cy="457200"/>
          </a:xfrm>
          <a:prstGeom prst="diamond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/>
          <p:cNvCxnSpPr>
            <a:stCxn id="62" idx="6"/>
            <a:endCxn id="72" idx="2"/>
          </p:cNvCxnSpPr>
          <p:nvPr/>
        </p:nvCxnSpPr>
        <p:spPr>
          <a:xfrm>
            <a:off x="3778250" y="3765550"/>
            <a:ext cx="279400" cy="0"/>
          </a:xfrm>
          <a:prstGeom prst="straightConnector1">
            <a:avLst/>
          </a:prstGeom>
          <a:ln w="19050" cmpd="sng">
            <a:solidFill>
              <a:srgbClr val="3366F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61" idx="3"/>
            <a:endCxn id="71" idx="1"/>
          </p:cNvCxnSpPr>
          <p:nvPr/>
        </p:nvCxnSpPr>
        <p:spPr>
          <a:xfrm>
            <a:off x="3775075" y="3152775"/>
            <a:ext cx="2794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63" idx="3"/>
            <a:endCxn id="73" idx="1"/>
          </p:cNvCxnSpPr>
          <p:nvPr/>
        </p:nvCxnSpPr>
        <p:spPr>
          <a:xfrm>
            <a:off x="3784600" y="2517775"/>
            <a:ext cx="2540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Shape 488"/>
          <p:cNvSpPr txBox="1"/>
          <p:nvPr/>
        </p:nvSpPr>
        <p:spPr>
          <a:xfrm>
            <a:off x="1176180" y="40447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x</a:t>
            </a:r>
            <a:r>
              <a:rPr lang="en-US" dirty="0" smtClean="0"/>
              <a:t>[0]</a:t>
            </a:r>
            <a:endParaRPr lang="en" baseline="-25000" dirty="0"/>
          </a:p>
        </p:txBody>
      </p:sp>
      <p:sp>
        <p:nvSpPr>
          <p:cNvPr id="93" name="Shape 495"/>
          <p:cNvSpPr txBox="1"/>
          <p:nvPr/>
        </p:nvSpPr>
        <p:spPr>
          <a:xfrm>
            <a:off x="604680" y="2228679"/>
            <a:ext cx="42780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</a:t>
            </a:r>
            <a:r>
              <a:rPr lang="en" baseline="-25000"/>
              <a:t>3</a:t>
            </a:r>
          </a:p>
        </p:txBody>
      </p:sp>
      <p:sp>
        <p:nvSpPr>
          <p:cNvPr id="94" name="Shape 496"/>
          <p:cNvSpPr txBox="1"/>
          <p:nvPr/>
        </p:nvSpPr>
        <p:spPr>
          <a:xfrm>
            <a:off x="604680" y="2901779"/>
            <a:ext cx="42780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</a:t>
            </a:r>
            <a:r>
              <a:rPr lang="en" baseline="-25000"/>
              <a:t>2</a:t>
            </a:r>
          </a:p>
        </p:txBody>
      </p:sp>
      <p:sp>
        <p:nvSpPr>
          <p:cNvPr id="95" name="Shape 497"/>
          <p:cNvSpPr txBox="1"/>
          <p:nvPr/>
        </p:nvSpPr>
        <p:spPr>
          <a:xfrm>
            <a:off x="604680" y="3498679"/>
            <a:ext cx="42780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</a:t>
            </a:r>
            <a:r>
              <a:rPr lang="en" baseline="-25000"/>
              <a:t>1</a:t>
            </a:r>
          </a:p>
        </p:txBody>
      </p:sp>
      <p:sp>
        <p:nvSpPr>
          <p:cNvPr id="96" name="Shape 505"/>
          <p:cNvSpPr txBox="1"/>
          <p:nvPr/>
        </p:nvSpPr>
        <p:spPr>
          <a:xfrm>
            <a:off x="5834550" y="1414924"/>
            <a:ext cx="3182400" cy="31824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Font typeface="Consolas"/>
              <a:buChar char="●"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dirty="0" smtClean="0">
                <a:latin typeface="Consolas"/>
                <a:ea typeface="Consolas"/>
                <a:cs typeface="Consolas"/>
                <a:sym typeface="Consolas"/>
              </a:rPr>
              <a:t>[t]</a:t>
            </a:r>
            <a:r>
              <a:rPr lang="en-US" dirty="0" smtClean="0">
                <a:latin typeface="Helvetica Neue Light"/>
                <a:ea typeface="Consolas"/>
                <a:cs typeface="Helvetica Neue Light"/>
                <a:sym typeface="Consolas"/>
              </a:rPr>
              <a:t>:</a:t>
            </a:r>
            <a:r>
              <a:rPr lang="en" dirty="0" smtClean="0">
                <a:latin typeface="Helvetica Neue Light"/>
                <a:ea typeface="Consolas"/>
                <a:cs typeface="Helvetica Neue Light"/>
                <a:sym typeface="Consolas"/>
              </a:rPr>
              <a:t> </a:t>
            </a:r>
            <a:r>
              <a:rPr lang="en" dirty="0">
                <a:latin typeface="Helvetica Neue Light"/>
                <a:ea typeface="Consolas"/>
                <a:cs typeface="Helvetica Neue Light"/>
                <a:sym typeface="Consolas"/>
              </a:rPr>
              <a:t>input vector at time 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dirty="0">
                <a:latin typeface="Helvetica Neue Light"/>
                <a:ea typeface="Consolas"/>
                <a:cs typeface="Helvetica Neue Light"/>
                <a:sym typeface="Consolas"/>
              </a:rPr>
              <a:t> (e.g., a frame in a video)</a:t>
            </a:r>
          </a:p>
          <a:p>
            <a:pPr lvl="0" rtl="0">
              <a:spcBef>
                <a:spcPts val="0"/>
              </a:spcBef>
              <a:buNone/>
            </a:pPr>
            <a:endParaRPr dirty="0">
              <a:latin typeface="Helvetica Neue Light"/>
              <a:ea typeface="Consolas"/>
              <a:cs typeface="Helvetica Neue Light"/>
              <a:sym typeface="Consolas"/>
            </a:endParaRPr>
          </a:p>
          <a:p>
            <a:pPr marL="457200" lvl="0" indent="-228600" rtl="0">
              <a:spcBef>
                <a:spcPts val="0"/>
              </a:spcBef>
              <a:buFont typeface="Consolas"/>
              <a:buChar char="●"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n-US" dirty="0" smtClean="0">
                <a:latin typeface="Consolas"/>
                <a:ea typeface="Consolas"/>
                <a:cs typeface="Consolas"/>
                <a:sym typeface="Consolas"/>
              </a:rPr>
              <a:t>[t]</a:t>
            </a:r>
            <a:r>
              <a:rPr lang="en-US" dirty="0" smtClean="0">
                <a:latin typeface="Helvetica Neue Light"/>
                <a:ea typeface="Consolas"/>
                <a:cs typeface="Helvetica Neue Light"/>
                <a:sym typeface="Consolas"/>
              </a:rPr>
              <a:t>:</a:t>
            </a:r>
            <a:r>
              <a:rPr lang="en" dirty="0" smtClean="0">
                <a:latin typeface="Helvetica Neue Light"/>
                <a:ea typeface="Consolas"/>
                <a:cs typeface="Helvetica Neue Light"/>
                <a:sym typeface="Consolas"/>
              </a:rPr>
              <a:t> </a:t>
            </a:r>
            <a:r>
              <a:rPr lang="en" dirty="0">
                <a:latin typeface="Helvetica Neue Light"/>
                <a:ea typeface="Consolas"/>
                <a:cs typeface="Helvetica Neue Light"/>
                <a:sym typeface="Consolas"/>
              </a:rPr>
              <a:t>output at time 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dirty="0">
                <a:latin typeface="Helvetica Neue Light"/>
                <a:ea typeface="Consolas"/>
                <a:cs typeface="Helvetica Neue Light"/>
                <a:sym typeface="Consolas"/>
              </a:rPr>
              <a:t> (e.g., a prediction about the activity in the video)</a:t>
            </a:r>
          </a:p>
          <a:p>
            <a:pPr lvl="0" rtl="0">
              <a:spcBef>
                <a:spcPts val="0"/>
              </a:spcBef>
              <a:buNone/>
            </a:pPr>
            <a:endParaRPr dirty="0">
              <a:latin typeface="Helvetica Neue Light"/>
              <a:ea typeface="Consolas"/>
              <a:cs typeface="Helvetica Neue Light"/>
              <a:sym typeface="Consolas"/>
            </a:endParaRPr>
          </a:p>
          <a:p>
            <a:pPr marL="457200" lvl="0" indent="-228600" rtl="0">
              <a:spcBef>
                <a:spcPts val="0"/>
              </a:spcBef>
              <a:buFont typeface="Consolas"/>
              <a:buChar char="●"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h</a:t>
            </a:r>
            <a:r>
              <a:rPr lang="en" baseline="-25000" dirty="0" smtClean="0">
                <a:latin typeface="Consolas"/>
                <a:ea typeface="Consolas"/>
                <a:cs typeface="Consolas"/>
                <a:sym typeface="Consolas"/>
              </a:rPr>
              <a:t>l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dirty="0" smtClean="0">
                <a:latin typeface="Helvetica Neue Light"/>
                <a:ea typeface="Consolas"/>
                <a:cs typeface="Helvetica Neue Light"/>
                <a:sym typeface="Consolas"/>
              </a:rPr>
              <a:t> </a:t>
            </a:r>
            <a:r>
              <a:rPr lang="en" dirty="0">
                <a:latin typeface="Helvetica Neue Light"/>
                <a:ea typeface="Consolas"/>
                <a:cs typeface="Helvetica Neue Light"/>
                <a:sym typeface="Consolas"/>
              </a:rPr>
              <a:t>initial hidden state for layer 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l</a:t>
            </a:r>
          </a:p>
        </p:txBody>
      </p:sp>
      <p:sp>
        <p:nvSpPr>
          <p:cNvPr id="112" name="Shape 488"/>
          <p:cNvSpPr txBox="1"/>
          <p:nvPr/>
        </p:nvSpPr>
        <p:spPr>
          <a:xfrm>
            <a:off x="1861980" y="40574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x</a:t>
            </a:r>
            <a:r>
              <a:rPr lang="en-US" dirty="0" smtClean="0"/>
              <a:t>[1]</a:t>
            </a:r>
            <a:endParaRPr lang="en" baseline="-25000" dirty="0"/>
          </a:p>
        </p:txBody>
      </p:sp>
      <p:sp>
        <p:nvSpPr>
          <p:cNvPr id="113" name="Shape 488"/>
          <p:cNvSpPr txBox="1"/>
          <p:nvPr/>
        </p:nvSpPr>
        <p:spPr>
          <a:xfrm>
            <a:off x="2585880" y="40574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x</a:t>
            </a:r>
            <a:r>
              <a:rPr lang="en-US" dirty="0" smtClean="0"/>
              <a:t>[2]</a:t>
            </a:r>
            <a:endParaRPr lang="en" baseline="-25000" dirty="0"/>
          </a:p>
        </p:txBody>
      </p:sp>
      <p:sp>
        <p:nvSpPr>
          <p:cNvPr id="114" name="Shape 488"/>
          <p:cNvSpPr txBox="1"/>
          <p:nvPr/>
        </p:nvSpPr>
        <p:spPr>
          <a:xfrm>
            <a:off x="3271680" y="40701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x</a:t>
            </a:r>
            <a:r>
              <a:rPr lang="en-US" dirty="0" smtClean="0"/>
              <a:t>[3]</a:t>
            </a:r>
            <a:endParaRPr lang="en" baseline="-25000" dirty="0"/>
          </a:p>
        </p:txBody>
      </p:sp>
      <p:sp>
        <p:nvSpPr>
          <p:cNvPr id="115" name="Shape 488"/>
          <p:cNvSpPr txBox="1"/>
          <p:nvPr/>
        </p:nvSpPr>
        <p:spPr>
          <a:xfrm>
            <a:off x="3982880" y="40701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x</a:t>
            </a:r>
            <a:r>
              <a:rPr lang="en-US" dirty="0" smtClean="0"/>
              <a:t>[4]</a:t>
            </a:r>
            <a:endParaRPr lang="en" baseline="-25000" dirty="0"/>
          </a:p>
        </p:txBody>
      </p:sp>
      <p:sp>
        <p:nvSpPr>
          <p:cNvPr id="116" name="Hexagon 115"/>
          <p:cNvSpPr/>
          <p:nvPr/>
        </p:nvSpPr>
        <p:spPr>
          <a:xfrm>
            <a:off x="1244600" y="1701800"/>
            <a:ext cx="419100" cy="381000"/>
          </a:xfrm>
          <a:prstGeom prst="hexagon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Hexagon 116"/>
          <p:cNvSpPr/>
          <p:nvPr/>
        </p:nvSpPr>
        <p:spPr>
          <a:xfrm>
            <a:off x="1943100" y="1698625"/>
            <a:ext cx="419100" cy="381000"/>
          </a:xfrm>
          <a:prstGeom prst="hexagon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Hexagon 117"/>
          <p:cNvSpPr/>
          <p:nvPr/>
        </p:nvSpPr>
        <p:spPr>
          <a:xfrm>
            <a:off x="2647950" y="1695450"/>
            <a:ext cx="419100" cy="381000"/>
          </a:xfrm>
          <a:prstGeom prst="hexagon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Hexagon 118"/>
          <p:cNvSpPr/>
          <p:nvPr/>
        </p:nvSpPr>
        <p:spPr>
          <a:xfrm>
            <a:off x="3346450" y="1695450"/>
            <a:ext cx="419100" cy="381000"/>
          </a:xfrm>
          <a:prstGeom prst="hexagon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Hexagon 119"/>
          <p:cNvSpPr/>
          <p:nvPr/>
        </p:nvSpPr>
        <p:spPr>
          <a:xfrm>
            <a:off x="4057650" y="1701800"/>
            <a:ext cx="419100" cy="381000"/>
          </a:xfrm>
          <a:prstGeom prst="hexagon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6" name="Straight Arrow Connector 135"/>
          <p:cNvCxnSpPr/>
          <p:nvPr/>
        </p:nvCxnSpPr>
        <p:spPr>
          <a:xfrm flipH="1" flipV="1">
            <a:off x="4260850" y="334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 flipH="1" flipV="1">
            <a:off x="3562350" y="3342550"/>
            <a:ext cx="3175" cy="222974"/>
          </a:xfrm>
          <a:prstGeom prst="straightConnector1">
            <a:avLst/>
          </a:prstGeom>
          <a:ln w="19050" cmpd="sng">
            <a:solidFill>
              <a:srgbClr val="3366F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 flipH="1" flipV="1">
            <a:off x="2854325" y="3340100"/>
            <a:ext cx="3175" cy="222974"/>
          </a:xfrm>
          <a:prstGeom prst="straightConnector1">
            <a:avLst/>
          </a:prstGeom>
          <a:ln w="19050" cmpd="sng">
            <a:solidFill>
              <a:srgbClr val="3366F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 flipH="1" flipV="1">
            <a:off x="2152650" y="3342550"/>
            <a:ext cx="3175" cy="222974"/>
          </a:xfrm>
          <a:prstGeom prst="straightConnector1">
            <a:avLst/>
          </a:prstGeom>
          <a:ln w="19050" cmpd="sng">
            <a:solidFill>
              <a:srgbClr val="3366F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 flipH="1" flipV="1">
            <a:off x="1454150" y="3342550"/>
            <a:ext cx="3175" cy="222974"/>
          </a:xfrm>
          <a:prstGeom prst="straightConnector1">
            <a:avLst/>
          </a:prstGeom>
          <a:ln w="19050" cmpd="sng">
            <a:solidFill>
              <a:srgbClr val="3366F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/>
          <p:nvPr/>
        </p:nvCxnSpPr>
        <p:spPr>
          <a:xfrm flipH="1" flipV="1">
            <a:off x="4260850" y="274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/>
          <p:nvPr/>
        </p:nvCxnSpPr>
        <p:spPr>
          <a:xfrm flipH="1" flipV="1">
            <a:off x="3562350" y="274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/>
          <p:nvPr/>
        </p:nvCxnSpPr>
        <p:spPr>
          <a:xfrm flipH="1" flipV="1">
            <a:off x="2854325" y="274320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/>
          <p:nvPr/>
        </p:nvCxnSpPr>
        <p:spPr>
          <a:xfrm flipH="1" flipV="1">
            <a:off x="2152650" y="2745650"/>
            <a:ext cx="3175" cy="222974"/>
          </a:xfrm>
          <a:prstGeom prst="straightConnector1">
            <a:avLst/>
          </a:prstGeom>
          <a:ln w="19050" cmpd="sng">
            <a:solidFill>
              <a:srgbClr val="3366F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/>
          <p:nvPr/>
        </p:nvCxnSpPr>
        <p:spPr>
          <a:xfrm flipH="1" flipV="1">
            <a:off x="1454150" y="2745650"/>
            <a:ext cx="3175" cy="222974"/>
          </a:xfrm>
          <a:prstGeom prst="straightConnector1">
            <a:avLst/>
          </a:prstGeom>
          <a:ln w="19050" cmpd="sng">
            <a:solidFill>
              <a:srgbClr val="3366F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 flipH="1" flipV="1">
            <a:off x="4260850" y="207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 flipH="1" flipV="1">
            <a:off x="3552825" y="207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/>
          <p:nvPr/>
        </p:nvCxnSpPr>
        <p:spPr>
          <a:xfrm flipH="1" flipV="1">
            <a:off x="2854325" y="207010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/>
          <p:nvPr/>
        </p:nvCxnSpPr>
        <p:spPr>
          <a:xfrm flipH="1" flipV="1">
            <a:off x="2152650" y="207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/>
          <p:nvPr/>
        </p:nvCxnSpPr>
        <p:spPr>
          <a:xfrm flipH="1" flipV="1">
            <a:off x="1454150" y="207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/>
          <p:nvPr/>
        </p:nvCxnSpPr>
        <p:spPr>
          <a:xfrm flipH="1" flipV="1">
            <a:off x="4260850" y="147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/>
          <p:nvPr/>
        </p:nvCxnSpPr>
        <p:spPr>
          <a:xfrm flipH="1" flipV="1">
            <a:off x="3552825" y="147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 flipH="1" flipV="1">
            <a:off x="2854325" y="147320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/>
          <p:nvPr/>
        </p:nvCxnSpPr>
        <p:spPr>
          <a:xfrm flipH="1" flipV="1">
            <a:off x="2152650" y="147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/>
          <p:nvPr/>
        </p:nvCxnSpPr>
        <p:spPr>
          <a:xfrm flipH="1" flipV="1">
            <a:off x="1454150" y="147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/>
          <p:nvPr/>
        </p:nvCxnSpPr>
        <p:spPr>
          <a:xfrm flipH="1" flipV="1">
            <a:off x="4260850" y="3964850"/>
            <a:ext cx="3175" cy="222974"/>
          </a:xfrm>
          <a:prstGeom prst="straightConnector1">
            <a:avLst/>
          </a:prstGeom>
          <a:ln w="19050" cmpd="sng">
            <a:solidFill>
              <a:srgbClr val="3366F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/>
          <p:nvPr/>
        </p:nvCxnSpPr>
        <p:spPr>
          <a:xfrm flipH="1" flipV="1">
            <a:off x="3552825" y="3964850"/>
            <a:ext cx="3175" cy="222974"/>
          </a:xfrm>
          <a:prstGeom prst="straightConnector1">
            <a:avLst/>
          </a:prstGeom>
          <a:ln w="19050" cmpd="sng">
            <a:solidFill>
              <a:srgbClr val="3366F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/>
          <p:nvPr/>
        </p:nvCxnSpPr>
        <p:spPr>
          <a:xfrm flipH="1" flipV="1">
            <a:off x="2854325" y="3962400"/>
            <a:ext cx="3175" cy="222974"/>
          </a:xfrm>
          <a:prstGeom prst="straightConnector1">
            <a:avLst/>
          </a:prstGeom>
          <a:ln w="19050" cmpd="sng">
            <a:solidFill>
              <a:srgbClr val="3366F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/>
          <p:nvPr/>
        </p:nvCxnSpPr>
        <p:spPr>
          <a:xfrm flipH="1" flipV="1">
            <a:off x="2152650" y="3964850"/>
            <a:ext cx="3175" cy="222974"/>
          </a:xfrm>
          <a:prstGeom prst="straightConnector1">
            <a:avLst/>
          </a:prstGeom>
          <a:ln w="19050" cmpd="sng">
            <a:solidFill>
              <a:srgbClr val="3366F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/>
          <p:nvPr/>
        </p:nvCxnSpPr>
        <p:spPr>
          <a:xfrm flipH="1" flipV="1">
            <a:off x="1454150" y="3964850"/>
            <a:ext cx="3175" cy="222974"/>
          </a:xfrm>
          <a:prstGeom prst="straightConnector1">
            <a:avLst/>
          </a:prstGeom>
          <a:ln w="19050" cmpd="sng">
            <a:solidFill>
              <a:srgbClr val="3366F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8" name="Shape 488"/>
          <p:cNvSpPr txBox="1"/>
          <p:nvPr/>
        </p:nvSpPr>
        <p:spPr>
          <a:xfrm>
            <a:off x="1188880" y="10602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y[0]</a:t>
            </a:r>
            <a:endParaRPr lang="en" baseline="-25000" dirty="0"/>
          </a:p>
        </p:txBody>
      </p:sp>
      <p:sp>
        <p:nvSpPr>
          <p:cNvPr id="179" name="Shape 488"/>
          <p:cNvSpPr txBox="1"/>
          <p:nvPr/>
        </p:nvSpPr>
        <p:spPr>
          <a:xfrm>
            <a:off x="1874680" y="10729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y[1]</a:t>
            </a:r>
            <a:endParaRPr lang="en" baseline="-25000" dirty="0"/>
          </a:p>
        </p:txBody>
      </p:sp>
      <p:sp>
        <p:nvSpPr>
          <p:cNvPr id="180" name="Shape 488"/>
          <p:cNvSpPr txBox="1"/>
          <p:nvPr/>
        </p:nvSpPr>
        <p:spPr>
          <a:xfrm>
            <a:off x="2598580" y="10729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y[2]</a:t>
            </a:r>
            <a:endParaRPr lang="en" baseline="-25000" dirty="0"/>
          </a:p>
        </p:txBody>
      </p:sp>
      <p:sp>
        <p:nvSpPr>
          <p:cNvPr id="181" name="Shape 488"/>
          <p:cNvSpPr txBox="1"/>
          <p:nvPr/>
        </p:nvSpPr>
        <p:spPr>
          <a:xfrm>
            <a:off x="3284380" y="10856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y[3]</a:t>
            </a:r>
            <a:endParaRPr lang="en" baseline="-25000" dirty="0"/>
          </a:p>
        </p:txBody>
      </p:sp>
      <p:sp>
        <p:nvSpPr>
          <p:cNvPr id="182" name="Shape 488"/>
          <p:cNvSpPr txBox="1"/>
          <p:nvPr/>
        </p:nvSpPr>
        <p:spPr>
          <a:xfrm>
            <a:off x="3995580" y="10856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y[4]</a:t>
            </a:r>
            <a:endParaRPr lang="en" baseline="-25000" dirty="0"/>
          </a:p>
        </p:txBody>
      </p:sp>
      <p:sp>
        <p:nvSpPr>
          <p:cNvPr id="77" name="Shape 1063"/>
          <p:cNvSpPr txBox="1"/>
          <p:nvPr/>
        </p:nvSpPr>
        <p:spPr>
          <a:xfrm>
            <a:off x="6315825" y="4040500"/>
            <a:ext cx="2447100" cy="69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 b="1">
                <a:solidFill>
                  <a:srgbClr val="0000FF"/>
                </a:solidFill>
                <a:latin typeface="Helvetica Neue Light"/>
                <a:cs typeface="Helvetica Neue Light"/>
              </a:rPr>
              <a:t>blue</a:t>
            </a:r>
            <a:r>
              <a:rPr lang="en" sz="1400">
                <a:latin typeface="Helvetica Neue Light"/>
                <a:cs typeface="Helvetica Neue Light"/>
              </a:rPr>
              <a:t> - task completed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 b="1">
                <a:solidFill>
                  <a:srgbClr val="FF0000"/>
                </a:solidFill>
                <a:latin typeface="Helvetica Neue Light"/>
                <a:cs typeface="Helvetica Neue Light"/>
              </a:rPr>
              <a:t>red</a:t>
            </a:r>
            <a:r>
              <a:rPr lang="en" sz="1400">
                <a:latin typeface="Helvetica Neue Light"/>
                <a:cs typeface="Helvetica Neue Light"/>
              </a:rPr>
              <a:t> - task running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latin typeface="Helvetica Neue Light"/>
                <a:cs typeface="Helvetica Neue Light"/>
              </a:rPr>
              <a:t>         - dependence ready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latin typeface="Helvetica Neue Light"/>
                <a:cs typeface="Helvetica Neue Light"/>
              </a:rPr>
              <a:t>         - dependence unready</a:t>
            </a:r>
          </a:p>
        </p:txBody>
      </p:sp>
      <p:cxnSp>
        <p:nvCxnSpPr>
          <p:cNvPr id="80" name="Shape 1064"/>
          <p:cNvCxnSpPr/>
          <p:nvPr/>
        </p:nvCxnSpPr>
        <p:spPr>
          <a:xfrm>
            <a:off x="6431623" y="4676196"/>
            <a:ext cx="3342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82" name="Shape 1065"/>
          <p:cNvCxnSpPr/>
          <p:nvPr/>
        </p:nvCxnSpPr>
        <p:spPr>
          <a:xfrm>
            <a:off x="6431623" y="4884345"/>
            <a:ext cx="334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6595582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would BPS work?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35075" y="2962275"/>
            <a:ext cx="419100" cy="381000"/>
          </a:xfrm>
          <a:prstGeom prst="rect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238250" y="3556000"/>
            <a:ext cx="419100" cy="419100"/>
          </a:xfrm>
          <a:prstGeom prst="ellipse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iamond 7"/>
          <p:cNvSpPr/>
          <p:nvPr/>
        </p:nvSpPr>
        <p:spPr>
          <a:xfrm>
            <a:off x="1231900" y="2289175"/>
            <a:ext cx="444500" cy="457200"/>
          </a:xfrm>
          <a:prstGeom prst="diamond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927100" y="3759200"/>
            <a:ext cx="317500" cy="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920750" y="3155950"/>
            <a:ext cx="317500" cy="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923925" y="2520950"/>
            <a:ext cx="317500" cy="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946275" y="2962275"/>
            <a:ext cx="419100" cy="381000"/>
          </a:xfrm>
          <a:prstGeom prst="rect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1949450" y="3556000"/>
            <a:ext cx="419100" cy="419100"/>
          </a:xfrm>
          <a:prstGeom prst="ellipse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Diamond 42"/>
          <p:cNvSpPr/>
          <p:nvPr/>
        </p:nvSpPr>
        <p:spPr>
          <a:xfrm>
            <a:off x="1943100" y="2289175"/>
            <a:ext cx="444500" cy="457200"/>
          </a:xfrm>
          <a:prstGeom prst="diamond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1663700" y="375920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1657350" y="315595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660525" y="252095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2644775" y="2962275"/>
            <a:ext cx="419100" cy="381000"/>
          </a:xfrm>
          <a:prstGeom prst="rect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2647950" y="3556000"/>
            <a:ext cx="419100" cy="419100"/>
          </a:xfrm>
          <a:prstGeom prst="ellipse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Diamond 52"/>
          <p:cNvSpPr/>
          <p:nvPr/>
        </p:nvSpPr>
        <p:spPr>
          <a:xfrm>
            <a:off x="2644775" y="2289175"/>
            <a:ext cx="444500" cy="457200"/>
          </a:xfrm>
          <a:prstGeom prst="diamond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2362200" y="375920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2355850" y="315595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2384425" y="252095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3355975" y="2962275"/>
            <a:ext cx="419100" cy="381000"/>
          </a:xfrm>
          <a:prstGeom prst="rect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3359150" y="3556000"/>
            <a:ext cx="419100" cy="419100"/>
          </a:xfrm>
          <a:prstGeom prst="ellipse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Diamond 62"/>
          <p:cNvSpPr/>
          <p:nvPr/>
        </p:nvSpPr>
        <p:spPr>
          <a:xfrm>
            <a:off x="3340100" y="2289175"/>
            <a:ext cx="444500" cy="457200"/>
          </a:xfrm>
          <a:prstGeom prst="diamond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Arrow Connector 64"/>
          <p:cNvCxnSpPr>
            <a:stCxn id="52" idx="6"/>
          </p:cNvCxnSpPr>
          <p:nvPr/>
        </p:nvCxnSpPr>
        <p:spPr>
          <a:xfrm>
            <a:off x="3067050" y="3765550"/>
            <a:ext cx="2921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51" idx="3"/>
          </p:cNvCxnSpPr>
          <p:nvPr/>
        </p:nvCxnSpPr>
        <p:spPr>
          <a:xfrm>
            <a:off x="3063875" y="3152775"/>
            <a:ext cx="2921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53" idx="3"/>
          </p:cNvCxnSpPr>
          <p:nvPr/>
        </p:nvCxnSpPr>
        <p:spPr>
          <a:xfrm>
            <a:off x="3089275" y="2517775"/>
            <a:ext cx="250825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4054475" y="2962275"/>
            <a:ext cx="419100" cy="381000"/>
          </a:xfrm>
          <a:prstGeom prst="rect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4057650" y="3556000"/>
            <a:ext cx="419100" cy="419100"/>
          </a:xfrm>
          <a:prstGeom prst="ellipse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Diamond 72"/>
          <p:cNvSpPr/>
          <p:nvPr/>
        </p:nvSpPr>
        <p:spPr>
          <a:xfrm>
            <a:off x="4038600" y="2289175"/>
            <a:ext cx="444500" cy="457200"/>
          </a:xfrm>
          <a:prstGeom prst="diamond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/>
          <p:cNvCxnSpPr>
            <a:stCxn id="62" idx="6"/>
            <a:endCxn id="72" idx="2"/>
          </p:cNvCxnSpPr>
          <p:nvPr/>
        </p:nvCxnSpPr>
        <p:spPr>
          <a:xfrm>
            <a:off x="3778250" y="3765550"/>
            <a:ext cx="2794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61" idx="3"/>
            <a:endCxn id="71" idx="1"/>
          </p:cNvCxnSpPr>
          <p:nvPr/>
        </p:nvCxnSpPr>
        <p:spPr>
          <a:xfrm>
            <a:off x="3775075" y="3152775"/>
            <a:ext cx="2794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63" idx="3"/>
            <a:endCxn id="73" idx="1"/>
          </p:cNvCxnSpPr>
          <p:nvPr/>
        </p:nvCxnSpPr>
        <p:spPr>
          <a:xfrm>
            <a:off x="3784600" y="2517775"/>
            <a:ext cx="2540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Shape 488"/>
          <p:cNvSpPr txBox="1"/>
          <p:nvPr/>
        </p:nvSpPr>
        <p:spPr>
          <a:xfrm>
            <a:off x="1176180" y="40447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x</a:t>
            </a:r>
            <a:r>
              <a:rPr lang="en-US" dirty="0" smtClean="0"/>
              <a:t>[0]</a:t>
            </a:r>
            <a:endParaRPr lang="en" baseline="-25000" dirty="0"/>
          </a:p>
        </p:txBody>
      </p:sp>
      <p:sp>
        <p:nvSpPr>
          <p:cNvPr id="93" name="Shape 495"/>
          <p:cNvSpPr txBox="1"/>
          <p:nvPr/>
        </p:nvSpPr>
        <p:spPr>
          <a:xfrm>
            <a:off x="604680" y="2228679"/>
            <a:ext cx="42780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</a:t>
            </a:r>
            <a:r>
              <a:rPr lang="en" baseline="-25000"/>
              <a:t>3</a:t>
            </a:r>
          </a:p>
        </p:txBody>
      </p:sp>
      <p:sp>
        <p:nvSpPr>
          <p:cNvPr id="94" name="Shape 496"/>
          <p:cNvSpPr txBox="1"/>
          <p:nvPr/>
        </p:nvSpPr>
        <p:spPr>
          <a:xfrm>
            <a:off x="604680" y="2901779"/>
            <a:ext cx="42780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</a:t>
            </a:r>
            <a:r>
              <a:rPr lang="en" baseline="-25000"/>
              <a:t>2</a:t>
            </a:r>
          </a:p>
        </p:txBody>
      </p:sp>
      <p:sp>
        <p:nvSpPr>
          <p:cNvPr id="95" name="Shape 497"/>
          <p:cNvSpPr txBox="1"/>
          <p:nvPr/>
        </p:nvSpPr>
        <p:spPr>
          <a:xfrm>
            <a:off x="604680" y="3498679"/>
            <a:ext cx="42780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</a:t>
            </a:r>
            <a:r>
              <a:rPr lang="en" baseline="-25000"/>
              <a:t>1</a:t>
            </a:r>
          </a:p>
        </p:txBody>
      </p:sp>
      <p:sp>
        <p:nvSpPr>
          <p:cNvPr id="112" name="Shape 488"/>
          <p:cNvSpPr txBox="1"/>
          <p:nvPr/>
        </p:nvSpPr>
        <p:spPr>
          <a:xfrm>
            <a:off x="1861980" y="40574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x</a:t>
            </a:r>
            <a:r>
              <a:rPr lang="en-US" dirty="0" smtClean="0"/>
              <a:t>[1]</a:t>
            </a:r>
            <a:endParaRPr lang="en" baseline="-25000" dirty="0"/>
          </a:p>
        </p:txBody>
      </p:sp>
      <p:sp>
        <p:nvSpPr>
          <p:cNvPr id="113" name="Shape 488"/>
          <p:cNvSpPr txBox="1"/>
          <p:nvPr/>
        </p:nvSpPr>
        <p:spPr>
          <a:xfrm>
            <a:off x="2585880" y="40574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x</a:t>
            </a:r>
            <a:r>
              <a:rPr lang="en-US" dirty="0" smtClean="0"/>
              <a:t>[2]</a:t>
            </a:r>
            <a:endParaRPr lang="en" baseline="-25000" dirty="0"/>
          </a:p>
        </p:txBody>
      </p:sp>
      <p:sp>
        <p:nvSpPr>
          <p:cNvPr id="114" name="Shape 488"/>
          <p:cNvSpPr txBox="1"/>
          <p:nvPr/>
        </p:nvSpPr>
        <p:spPr>
          <a:xfrm>
            <a:off x="3271680" y="40701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x</a:t>
            </a:r>
            <a:r>
              <a:rPr lang="en-US" dirty="0" smtClean="0"/>
              <a:t>[3]</a:t>
            </a:r>
            <a:endParaRPr lang="en" baseline="-25000" dirty="0"/>
          </a:p>
        </p:txBody>
      </p:sp>
      <p:sp>
        <p:nvSpPr>
          <p:cNvPr id="115" name="Shape 488"/>
          <p:cNvSpPr txBox="1"/>
          <p:nvPr/>
        </p:nvSpPr>
        <p:spPr>
          <a:xfrm>
            <a:off x="3982880" y="40701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x</a:t>
            </a:r>
            <a:r>
              <a:rPr lang="en-US" dirty="0" smtClean="0"/>
              <a:t>[4]</a:t>
            </a:r>
            <a:endParaRPr lang="en" baseline="-25000" dirty="0"/>
          </a:p>
        </p:txBody>
      </p:sp>
      <p:sp>
        <p:nvSpPr>
          <p:cNvPr id="116" name="Hexagon 115"/>
          <p:cNvSpPr/>
          <p:nvPr/>
        </p:nvSpPr>
        <p:spPr>
          <a:xfrm>
            <a:off x="1244600" y="1701800"/>
            <a:ext cx="419100" cy="381000"/>
          </a:xfrm>
          <a:prstGeom prst="hexagon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Hexagon 116"/>
          <p:cNvSpPr/>
          <p:nvPr/>
        </p:nvSpPr>
        <p:spPr>
          <a:xfrm>
            <a:off x="1943100" y="1698625"/>
            <a:ext cx="419100" cy="381000"/>
          </a:xfrm>
          <a:prstGeom prst="hexagon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Hexagon 117"/>
          <p:cNvSpPr/>
          <p:nvPr/>
        </p:nvSpPr>
        <p:spPr>
          <a:xfrm>
            <a:off x="2647950" y="1695450"/>
            <a:ext cx="419100" cy="381000"/>
          </a:xfrm>
          <a:prstGeom prst="hexagon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Hexagon 118"/>
          <p:cNvSpPr/>
          <p:nvPr/>
        </p:nvSpPr>
        <p:spPr>
          <a:xfrm>
            <a:off x="3346450" y="1695450"/>
            <a:ext cx="419100" cy="381000"/>
          </a:xfrm>
          <a:prstGeom prst="hexagon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Hexagon 119"/>
          <p:cNvSpPr/>
          <p:nvPr/>
        </p:nvSpPr>
        <p:spPr>
          <a:xfrm>
            <a:off x="4057650" y="1701800"/>
            <a:ext cx="419100" cy="381000"/>
          </a:xfrm>
          <a:prstGeom prst="hexagon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6" name="Straight Arrow Connector 135"/>
          <p:cNvCxnSpPr/>
          <p:nvPr/>
        </p:nvCxnSpPr>
        <p:spPr>
          <a:xfrm flipH="1" flipV="1">
            <a:off x="4260850" y="334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 flipH="1" flipV="1">
            <a:off x="3562350" y="334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 flipH="1" flipV="1">
            <a:off x="2854325" y="334010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 flipH="1" flipV="1">
            <a:off x="2152650" y="334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 flipH="1" flipV="1">
            <a:off x="1454150" y="334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/>
          <p:nvPr/>
        </p:nvCxnSpPr>
        <p:spPr>
          <a:xfrm flipH="1" flipV="1">
            <a:off x="4260850" y="274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/>
          <p:nvPr/>
        </p:nvCxnSpPr>
        <p:spPr>
          <a:xfrm flipH="1" flipV="1">
            <a:off x="3562350" y="274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/>
          <p:nvPr/>
        </p:nvCxnSpPr>
        <p:spPr>
          <a:xfrm flipH="1" flipV="1">
            <a:off x="2854325" y="274320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/>
          <p:nvPr/>
        </p:nvCxnSpPr>
        <p:spPr>
          <a:xfrm flipH="1" flipV="1">
            <a:off x="2152650" y="274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/>
          <p:nvPr/>
        </p:nvCxnSpPr>
        <p:spPr>
          <a:xfrm flipH="1" flipV="1">
            <a:off x="1454150" y="274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 flipH="1" flipV="1">
            <a:off x="4260850" y="207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 flipH="1" flipV="1">
            <a:off x="3552825" y="207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/>
          <p:nvPr/>
        </p:nvCxnSpPr>
        <p:spPr>
          <a:xfrm flipH="1" flipV="1">
            <a:off x="2854325" y="207010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/>
          <p:nvPr/>
        </p:nvCxnSpPr>
        <p:spPr>
          <a:xfrm flipH="1" flipV="1">
            <a:off x="2152650" y="207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/>
          <p:nvPr/>
        </p:nvCxnSpPr>
        <p:spPr>
          <a:xfrm flipH="1" flipV="1">
            <a:off x="1454150" y="207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/>
          <p:nvPr/>
        </p:nvCxnSpPr>
        <p:spPr>
          <a:xfrm flipH="1" flipV="1">
            <a:off x="4260850" y="147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/>
          <p:nvPr/>
        </p:nvCxnSpPr>
        <p:spPr>
          <a:xfrm flipH="1" flipV="1">
            <a:off x="3552825" y="147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 flipH="1" flipV="1">
            <a:off x="2854325" y="147320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/>
          <p:nvPr/>
        </p:nvCxnSpPr>
        <p:spPr>
          <a:xfrm flipH="1" flipV="1">
            <a:off x="2152650" y="147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/>
          <p:nvPr/>
        </p:nvCxnSpPr>
        <p:spPr>
          <a:xfrm flipH="1" flipV="1">
            <a:off x="1454150" y="147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/>
          <p:nvPr/>
        </p:nvCxnSpPr>
        <p:spPr>
          <a:xfrm flipH="1" flipV="1">
            <a:off x="4260850" y="3964850"/>
            <a:ext cx="3175" cy="222974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/>
          <p:nvPr/>
        </p:nvCxnSpPr>
        <p:spPr>
          <a:xfrm flipH="1" flipV="1">
            <a:off x="3552825" y="3964850"/>
            <a:ext cx="3175" cy="222974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/>
          <p:nvPr/>
        </p:nvCxnSpPr>
        <p:spPr>
          <a:xfrm flipH="1" flipV="1">
            <a:off x="2854325" y="3962400"/>
            <a:ext cx="3175" cy="222974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/>
          <p:nvPr/>
        </p:nvCxnSpPr>
        <p:spPr>
          <a:xfrm flipH="1" flipV="1">
            <a:off x="2152650" y="3964850"/>
            <a:ext cx="3175" cy="222974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/>
          <p:nvPr/>
        </p:nvCxnSpPr>
        <p:spPr>
          <a:xfrm flipH="1" flipV="1">
            <a:off x="1454150" y="3964850"/>
            <a:ext cx="3175" cy="222974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8" name="Shape 488"/>
          <p:cNvSpPr txBox="1"/>
          <p:nvPr/>
        </p:nvSpPr>
        <p:spPr>
          <a:xfrm>
            <a:off x="1188880" y="10602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y[0]</a:t>
            </a:r>
            <a:endParaRPr lang="en" baseline="-25000" dirty="0"/>
          </a:p>
        </p:txBody>
      </p:sp>
      <p:sp>
        <p:nvSpPr>
          <p:cNvPr id="179" name="Shape 488"/>
          <p:cNvSpPr txBox="1"/>
          <p:nvPr/>
        </p:nvSpPr>
        <p:spPr>
          <a:xfrm>
            <a:off x="1874680" y="10729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y[1]</a:t>
            </a:r>
            <a:endParaRPr lang="en" baseline="-25000" dirty="0"/>
          </a:p>
        </p:txBody>
      </p:sp>
      <p:sp>
        <p:nvSpPr>
          <p:cNvPr id="180" name="Shape 488"/>
          <p:cNvSpPr txBox="1"/>
          <p:nvPr/>
        </p:nvSpPr>
        <p:spPr>
          <a:xfrm>
            <a:off x="2598580" y="10729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y[2]</a:t>
            </a:r>
            <a:endParaRPr lang="en" baseline="-25000" dirty="0"/>
          </a:p>
        </p:txBody>
      </p:sp>
      <p:sp>
        <p:nvSpPr>
          <p:cNvPr id="181" name="Shape 488"/>
          <p:cNvSpPr txBox="1"/>
          <p:nvPr/>
        </p:nvSpPr>
        <p:spPr>
          <a:xfrm>
            <a:off x="3284380" y="10856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y[3]</a:t>
            </a:r>
            <a:endParaRPr lang="en" baseline="-25000" dirty="0"/>
          </a:p>
        </p:txBody>
      </p:sp>
      <p:sp>
        <p:nvSpPr>
          <p:cNvPr id="182" name="Shape 488"/>
          <p:cNvSpPr txBox="1"/>
          <p:nvPr/>
        </p:nvSpPr>
        <p:spPr>
          <a:xfrm>
            <a:off x="3995580" y="10856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y[4]</a:t>
            </a:r>
            <a:endParaRPr lang="en" baseline="-2500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19200" y="1689100"/>
            <a:ext cx="2641600" cy="2349500"/>
          </a:xfrm>
          <a:prstGeom prst="line">
            <a:avLst/>
          </a:prstGeom>
          <a:ln w="38100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1892300" y="1625600"/>
            <a:ext cx="2641600" cy="2349500"/>
          </a:xfrm>
          <a:prstGeom prst="line">
            <a:avLst/>
          </a:prstGeom>
          <a:ln w="38100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1206500" y="2298700"/>
            <a:ext cx="1955800" cy="1739900"/>
          </a:xfrm>
          <a:prstGeom prst="line">
            <a:avLst/>
          </a:prstGeom>
          <a:ln w="38100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1206500" y="2959100"/>
            <a:ext cx="1244600" cy="1079500"/>
          </a:xfrm>
          <a:prstGeom prst="line">
            <a:avLst/>
          </a:prstGeom>
          <a:ln w="38100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1130300" y="3530600"/>
            <a:ext cx="596900" cy="520700"/>
          </a:xfrm>
          <a:prstGeom prst="line">
            <a:avLst/>
          </a:prstGeom>
          <a:ln w="38100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55766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would BPS work?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35075" y="2962275"/>
            <a:ext cx="419100" cy="381000"/>
          </a:xfrm>
          <a:prstGeom prst="rect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238250" y="3556000"/>
            <a:ext cx="419100" cy="419100"/>
          </a:xfrm>
          <a:prstGeom prst="ellipse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iamond 7"/>
          <p:cNvSpPr/>
          <p:nvPr/>
        </p:nvSpPr>
        <p:spPr>
          <a:xfrm>
            <a:off x="1231900" y="2289175"/>
            <a:ext cx="444500" cy="457200"/>
          </a:xfrm>
          <a:prstGeom prst="diamond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927100" y="3759200"/>
            <a:ext cx="317500" cy="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920750" y="3155950"/>
            <a:ext cx="317500" cy="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923925" y="2520950"/>
            <a:ext cx="317500" cy="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946275" y="2962275"/>
            <a:ext cx="419100" cy="381000"/>
          </a:xfrm>
          <a:prstGeom prst="rect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1949450" y="3556000"/>
            <a:ext cx="419100" cy="419100"/>
          </a:xfrm>
          <a:prstGeom prst="ellipse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Diamond 42"/>
          <p:cNvSpPr/>
          <p:nvPr/>
        </p:nvSpPr>
        <p:spPr>
          <a:xfrm>
            <a:off x="1943100" y="2289175"/>
            <a:ext cx="444500" cy="457200"/>
          </a:xfrm>
          <a:prstGeom prst="diamond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1663700" y="375920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1657350" y="315595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660525" y="252095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2644775" y="2962275"/>
            <a:ext cx="419100" cy="381000"/>
          </a:xfrm>
          <a:prstGeom prst="rect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2647950" y="3556000"/>
            <a:ext cx="419100" cy="419100"/>
          </a:xfrm>
          <a:prstGeom prst="ellipse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Diamond 52"/>
          <p:cNvSpPr/>
          <p:nvPr/>
        </p:nvSpPr>
        <p:spPr>
          <a:xfrm>
            <a:off x="2644775" y="2289175"/>
            <a:ext cx="444500" cy="457200"/>
          </a:xfrm>
          <a:prstGeom prst="diamond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2362200" y="375920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2355850" y="315595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2384425" y="252095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3355975" y="2962275"/>
            <a:ext cx="419100" cy="381000"/>
          </a:xfrm>
          <a:prstGeom prst="rect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3359150" y="3556000"/>
            <a:ext cx="419100" cy="419100"/>
          </a:xfrm>
          <a:prstGeom prst="ellipse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Diamond 62"/>
          <p:cNvSpPr/>
          <p:nvPr/>
        </p:nvSpPr>
        <p:spPr>
          <a:xfrm>
            <a:off x="3340100" y="2289175"/>
            <a:ext cx="444500" cy="457200"/>
          </a:xfrm>
          <a:prstGeom prst="diamond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Arrow Connector 64"/>
          <p:cNvCxnSpPr>
            <a:stCxn id="52" idx="6"/>
          </p:cNvCxnSpPr>
          <p:nvPr/>
        </p:nvCxnSpPr>
        <p:spPr>
          <a:xfrm>
            <a:off x="3067050" y="3765550"/>
            <a:ext cx="2921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51" idx="3"/>
          </p:cNvCxnSpPr>
          <p:nvPr/>
        </p:nvCxnSpPr>
        <p:spPr>
          <a:xfrm>
            <a:off x="3063875" y="3152775"/>
            <a:ext cx="2921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53" idx="3"/>
          </p:cNvCxnSpPr>
          <p:nvPr/>
        </p:nvCxnSpPr>
        <p:spPr>
          <a:xfrm>
            <a:off x="3089275" y="2517775"/>
            <a:ext cx="250825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4054475" y="2962275"/>
            <a:ext cx="419100" cy="381000"/>
          </a:xfrm>
          <a:prstGeom prst="rect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4057650" y="3556000"/>
            <a:ext cx="419100" cy="419100"/>
          </a:xfrm>
          <a:prstGeom prst="ellipse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Diamond 72"/>
          <p:cNvSpPr/>
          <p:nvPr/>
        </p:nvSpPr>
        <p:spPr>
          <a:xfrm>
            <a:off x="4038600" y="2289175"/>
            <a:ext cx="444500" cy="457200"/>
          </a:xfrm>
          <a:prstGeom prst="diamond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/>
          <p:cNvCxnSpPr>
            <a:stCxn id="62" idx="6"/>
            <a:endCxn id="72" idx="2"/>
          </p:cNvCxnSpPr>
          <p:nvPr/>
        </p:nvCxnSpPr>
        <p:spPr>
          <a:xfrm>
            <a:off x="3778250" y="3765550"/>
            <a:ext cx="2794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61" idx="3"/>
            <a:endCxn id="71" idx="1"/>
          </p:cNvCxnSpPr>
          <p:nvPr/>
        </p:nvCxnSpPr>
        <p:spPr>
          <a:xfrm>
            <a:off x="3775075" y="3152775"/>
            <a:ext cx="2794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63" idx="3"/>
            <a:endCxn id="73" idx="1"/>
          </p:cNvCxnSpPr>
          <p:nvPr/>
        </p:nvCxnSpPr>
        <p:spPr>
          <a:xfrm>
            <a:off x="3784600" y="2517775"/>
            <a:ext cx="2540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Shape 488"/>
          <p:cNvSpPr txBox="1"/>
          <p:nvPr/>
        </p:nvSpPr>
        <p:spPr>
          <a:xfrm>
            <a:off x="1176180" y="40447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x</a:t>
            </a:r>
            <a:r>
              <a:rPr lang="en-US" dirty="0" smtClean="0"/>
              <a:t>[0]</a:t>
            </a:r>
            <a:endParaRPr lang="en" baseline="-25000" dirty="0"/>
          </a:p>
        </p:txBody>
      </p:sp>
      <p:sp>
        <p:nvSpPr>
          <p:cNvPr id="93" name="Shape 495"/>
          <p:cNvSpPr txBox="1"/>
          <p:nvPr/>
        </p:nvSpPr>
        <p:spPr>
          <a:xfrm>
            <a:off x="604680" y="2228679"/>
            <a:ext cx="42780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</a:t>
            </a:r>
            <a:r>
              <a:rPr lang="en" baseline="-25000"/>
              <a:t>3</a:t>
            </a:r>
          </a:p>
        </p:txBody>
      </p:sp>
      <p:sp>
        <p:nvSpPr>
          <p:cNvPr id="94" name="Shape 496"/>
          <p:cNvSpPr txBox="1"/>
          <p:nvPr/>
        </p:nvSpPr>
        <p:spPr>
          <a:xfrm>
            <a:off x="604680" y="2901779"/>
            <a:ext cx="42780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</a:t>
            </a:r>
            <a:r>
              <a:rPr lang="en" baseline="-25000"/>
              <a:t>2</a:t>
            </a:r>
          </a:p>
        </p:txBody>
      </p:sp>
      <p:sp>
        <p:nvSpPr>
          <p:cNvPr id="95" name="Shape 497"/>
          <p:cNvSpPr txBox="1"/>
          <p:nvPr/>
        </p:nvSpPr>
        <p:spPr>
          <a:xfrm>
            <a:off x="604680" y="3498679"/>
            <a:ext cx="42780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</a:t>
            </a:r>
            <a:r>
              <a:rPr lang="en" baseline="-25000"/>
              <a:t>1</a:t>
            </a:r>
          </a:p>
        </p:txBody>
      </p:sp>
      <p:sp>
        <p:nvSpPr>
          <p:cNvPr id="112" name="Shape 488"/>
          <p:cNvSpPr txBox="1"/>
          <p:nvPr/>
        </p:nvSpPr>
        <p:spPr>
          <a:xfrm>
            <a:off x="1861980" y="40574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x</a:t>
            </a:r>
            <a:r>
              <a:rPr lang="en-US" dirty="0" smtClean="0"/>
              <a:t>[1]</a:t>
            </a:r>
            <a:endParaRPr lang="en" baseline="-25000" dirty="0"/>
          </a:p>
        </p:txBody>
      </p:sp>
      <p:sp>
        <p:nvSpPr>
          <p:cNvPr id="113" name="Shape 488"/>
          <p:cNvSpPr txBox="1"/>
          <p:nvPr/>
        </p:nvSpPr>
        <p:spPr>
          <a:xfrm>
            <a:off x="2585880" y="40574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x</a:t>
            </a:r>
            <a:r>
              <a:rPr lang="en-US" dirty="0" smtClean="0"/>
              <a:t>[2]</a:t>
            </a:r>
            <a:endParaRPr lang="en" baseline="-25000" dirty="0"/>
          </a:p>
        </p:txBody>
      </p:sp>
      <p:sp>
        <p:nvSpPr>
          <p:cNvPr id="114" name="Shape 488"/>
          <p:cNvSpPr txBox="1"/>
          <p:nvPr/>
        </p:nvSpPr>
        <p:spPr>
          <a:xfrm>
            <a:off x="3271680" y="40701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x</a:t>
            </a:r>
            <a:r>
              <a:rPr lang="en-US" dirty="0" smtClean="0"/>
              <a:t>[3]</a:t>
            </a:r>
            <a:endParaRPr lang="en" baseline="-25000" dirty="0"/>
          </a:p>
        </p:txBody>
      </p:sp>
      <p:sp>
        <p:nvSpPr>
          <p:cNvPr id="115" name="Shape 488"/>
          <p:cNvSpPr txBox="1"/>
          <p:nvPr/>
        </p:nvSpPr>
        <p:spPr>
          <a:xfrm>
            <a:off x="3982880" y="40701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x</a:t>
            </a:r>
            <a:r>
              <a:rPr lang="en-US" dirty="0" smtClean="0"/>
              <a:t>[4]</a:t>
            </a:r>
            <a:endParaRPr lang="en" baseline="-25000" dirty="0"/>
          </a:p>
        </p:txBody>
      </p:sp>
      <p:sp>
        <p:nvSpPr>
          <p:cNvPr id="116" name="Hexagon 115"/>
          <p:cNvSpPr/>
          <p:nvPr/>
        </p:nvSpPr>
        <p:spPr>
          <a:xfrm>
            <a:off x="1244600" y="1701800"/>
            <a:ext cx="419100" cy="381000"/>
          </a:xfrm>
          <a:prstGeom prst="hexagon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Hexagon 116"/>
          <p:cNvSpPr/>
          <p:nvPr/>
        </p:nvSpPr>
        <p:spPr>
          <a:xfrm>
            <a:off x="1943100" y="1698625"/>
            <a:ext cx="419100" cy="381000"/>
          </a:xfrm>
          <a:prstGeom prst="hexagon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Hexagon 117"/>
          <p:cNvSpPr/>
          <p:nvPr/>
        </p:nvSpPr>
        <p:spPr>
          <a:xfrm>
            <a:off x="2647950" y="1695450"/>
            <a:ext cx="419100" cy="381000"/>
          </a:xfrm>
          <a:prstGeom prst="hexagon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Hexagon 118"/>
          <p:cNvSpPr/>
          <p:nvPr/>
        </p:nvSpPr>
        <p:spPr>
          <a:xfrm>
            <a:off x="3346450" y="1695450"/>
            <a:ext cx="419100" cy="381000"/>
          </a:xfrm>
          <a:prstGeom prst="hexagon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Hexagon 119"/>
          <p:cNvSpPr/>
          <p:nvPr/>
        </p:nvSpPr>
        <p:spPr>
          <a:xfrm>
            <a:off x="4057650" y="1701800"/>
            <a:ext cx="419100" cy="381000"/>
          </a:xfrm>
          <a:prstGeom prst="hexagon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6" name="Straight Arrow Connector 135"/>
          <p:cNvCxnSpPr/>
          <p:nvPr/>
        </p:nvCxnSpPr>
        <p:spPr>
          <a:xfrm flipH="1" flipV="1">
            <a:off x="4260850" y="334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 flipH="1" flipV="1">
            <a:off x="3562350" y="334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 flipH="1" flipV="1">
            <a:off x="2854325" y="334010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 flipH="1" flipV="1">
            <a:off x="2152650" y="334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 flipH="1" flipV="1">
            <a:off x="1454150" y="334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/>
          <p:nvPr/>
        </p:nvCxnSpPr>
        <p:spPr>
          <a:xfrm flipH="1" flipV="1">
            <a:off x="4260850" y="274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/>
          <p:nvPr/>
        </p:nvCxnSpPr>
        <p:spPr>
          <a:xfrm flipH="1" flipV="1">
            <a:off x="3562350" y="274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/>
          <p:nvPr/>
        </p:nvCxnSpPr>
        <p:spPr>
          <a:xfrm flipH="1" flipV="1">
            <a:off x="2854325" y="274320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/>
          <p:nvPr/>
        </p:nvCxnSpPr>
        <p:spPr>
          <a:xfrm flipH="1" flipV="1">
            <a:off x="2152650" y="274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/>
          <p:nvPr/>
        </p:nvCxnSpPr>
        <p:spPr>
          <a:xfrm flipH="1" flipV="1">
            <a:off x="1454150" y="274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 flipH="1" flipV="1">
            <a:off x="4260850" y="207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 flipH="1" flipV="1">
            <a:off x="3552825" y="207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/>
          <p:nvPr/>
        </p:nvCxnSpPr>
        <p:spPr>
          <a:xfrm flipH="1" flipV="1">
            <a:off x="2854325" y="207010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/>
          <p:nvPr/>
        </p:nvCxnSpPr>
        <p:spPr>
          <a:xfrm flipH="1" flipV="1">
            <a:off x="2152650" y="207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/>
          <p:nvPr/>
        </p:nvCxnSpPr>
        <p:spPr>
          <a:xfrm flipH="1" flipV="1">
            <a:off x="1454150" y="207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/>
          <p:nvPr/>
        </p:nvCxnSpPr>
        <p:spPr>
          <a:xfrm flipH="1" flipV="1">
            <a:off x="4260850" y="147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/>
          <p:nvPr/>
        </p:nvCxnSpPr>
        <p:spPr>
          <a:xfrm flipH="1" flipV="1">
            <a:off x="3552825" y="147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 flipH="1" flipV="1">
            <a:off x="2854325" y="147320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/>
          <p:nvPr/>
        </p:nvCxnSpPr>
        <p:spPr>
          <a:xfrm flipH="1" flipV="1">
            <a:off x="2152650" y="147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/>
          <p:nvPr/>
        </p:nvCxnSpPr>
        <p:spPr>
          <a:xfrm flipH="1" flipV="1">
            <a:off x="1454150" y="147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/>
          <p:nvPr/>
        </p:nvCxnSpPr>
        <p:spPr>
          <a:xfrm flipH="1" flipV="1">
            <a:off x="4260850" y="3964850"/>
            <a:ext cx="3175" cy="222974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/>
          <p:nvPr/>
        </p:nvCxnSpPr>
        <p:spPr>
          <a:xfrm flipH="1" flipV="1">
            <a:off x="3552825" y="3964850"/>
            <a:ext cx="3175" cy="222974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/>
          <p:nvPr/>
        </p:nvCxnSpPr>
        <p:spPr>
          <a:xfrm flipH="1" flipV="1">
            <a:off x="2854325" y="3962400"/>
            <a:ext cx="3175" cy="222974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/>
          <p:nvPr/>
        </p:nvCxnSpPr>
        <p:spPr>
          <a:xfrm flipH="1" flipV="1">
            <a:off x="2152650" y="3964850"/>
            <a:ext cx="3175" cy="222974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/>
          <p:nvPr/>
        </p:nvCxnSpPr>
        <p:spPr>
          <a:xfrm flipH="1" flipV="1">
            <a:off x="1454150" y="3964850"/>
            <a:ext cx="3175" cy="222974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8" name="Shape 488"/>
          <p:cNvSpPr txBox="1"/>
          <p:nvPr/>
        </p:nvSpPr>
        <p:spPr>
          <a:xfrm>
            <a:off x="1188880" y="10602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y[0]</a:t>
            </a:r>
            <a:endParaRPr lang="en" baseline="-25000" dirty="0"/>
          </a:p>
        </p:txBody>
      </p:sp>
      <p:sp>
        <p:nvSpPr>
          <p:cNvPr id="179" name="Shape 488"/>
          <p:cNvSpPr txBox="1"/>
          <p:nvPr/>
        </p:nvSpPr>
        <p:spPr>
          <a:xfrm>
            <a:off x="1874680" y="10729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y[1]</a:t>
            </a:r>
            <a:endParaRPr lang="en" baseline="-25000" dirty="0"/>
          </a:p>
        </p:txBody>
      </p:sp>
      <p:sp>
        <p:nvSpPr>
          <p:cNvPr id="180" name="Shape 488"/>
          <p:cNvSpPr txBox="1"/>
          <p:nvPr/>
        </p:nvSpPr>
        <p:spPr>
          <a:xfrm>
            <a:off x="2598580" y="10729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y[2]</a:t>
            </a:r>
            <a:endParaRPr lang="en" baseline="-25000" dirty="0"/>
          </a:p>
        </p:txBody>
      </p:sp>
      <p:sp>
        <p:nvSpPr>
          <p:cNvPr id="181" name="Shape 488"/>
          <p:cNvSpPr txBox="1"/>
          <p:nvPr/>
        </p:nvSpPr>
        <p:spPr>
          <a:xfrm>
            <a:off x="3284380" y="10856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y[3]</a:t>
            </a:r>
            <a:endParaRPr lang="en" baseline="-25000" dirty="0"/>
          </a:p>
        </p:txBody>
      </p:sp>
      <p:sp>
        <p:nvSpPr>
          <p:cNvPr id="182" name="Shape 488"/>
          <p:cNvSpPr txBox="1"/>
          <p:nvPr/>
        </p:nvSpPr>
        <p:spPr>
          <a:xfrm>
            <a:off x="3995580" y="10856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y[4]</a:t>
            </a:r>
            <a:endParaRPr lang="en" baseline="-2500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19200" y="1689100"/>
            <a:ext cx="2641600" cy="2349500"/>
          </a:xfrm>
          <a:prstGeom prst="line">
            <a:avLst/>
          </a:prstGeom>
          <a:ln w="38100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1892300" y="1625600"/>
            <a:ext cx="2641600" cy="2349500"/>
          </a:xfrm>
          <a:prstGeom prst="line">
            <a:avLst/>
          </a:prstGeom>
          <a:ln w="38100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1206500" y="2298700"/>
            <a:ext cx="1955800" cy="1739900"/>
          </a:xfrm>
          <a:prstGeom prst="line">
            <a:avLst/>
          </a:prstGeom>
          <a:ln w="38100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1206500" y="2959100"/>
            <a:ext cx="1244600" cy="1079500"/>
          </a:xfrm>
          <a:prstGeom prst="line">
            <a:avLst/>
          </a:prstGeom>
          <a:ln w="38100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1130300" y="3530600"/>
            <a:ext cx="596900" cy="520700"/>
          </a:xfrm>
          <a:prstGeom prst="line">
            <a:avLst/>
          </a:prstGeom>
          <a:ln w="38100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4813300" y="1485900"/>
            <a:ext cx="3784600" cy="1257300"/>
          </a:xfrm>
          <a:prstGeom prst="roundRect">
            <a:avLst/>
          </a:prstGeom>
          <a:noFill/>
          <a:ln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rgbClr val="FF6600"/>
                </a:solidFill>
                <a:latin typeface="Helvetica Neue Light"/>
                <a:cs typeface="Helvetica Neue Light"/>
              </a:rPr>
              <a:t>BSP assumes all tasks in </a:t>
            </a:r>
            <a:br>
              <a:rPr lang="en-US" sz="2000" dirty="0" smtClean="0">
                <a:solidFill>
                  <a:srgbClr val="FF6600"/>
                </a:solidFill>
                <a:latin typeface="Helvetica Neue Light"/>
                <a:cs typeface="Helvetica Neue Light"/>
              </a:rPr>
            </a:br>
            <a:r>
              <a:rPr lang="en-US" sz="2000" dirty="0" smtClean="0">
                <a:solidFill>
                  <a:srgbClr val="FF6600"/>
                </a:solidFill>
                <a:latin typeface="Helvetica Neue Light"/>
                <a:cs typeface="Helvetica Neue Light"/>
              </a:rPr>
              <a:t>same stage run same function: </a:t>
            </a:r>
          </a:p>
          <a:p>
            <a:r>
              <a:rPr lang="en-US" sz="2000" dirty="0" smtClean="0">
                <a:solidFill>
                  <a:srgbClr val="FF6600"/>
                </a:solidFill>
                <a:latin typeface="Helvetica Neue Light"/>
                <a:cs typeface="Helvetica Neue Light"/>
              </a:rPr>
              <a:t>Not the case here!</a:t>
            </a:r>
            <a:endParaRPr lang="en-US" sz="2000" dirty="0">
              <a:solidFill>
                <a:srgbClr val="FF6600"/>
              </a:solidFill>
              <a:latin typeface="Helvetica Neue Light"/>
              <a:cs typeface="Helvetica Neue Light"/>
            </a:endParaRPr>
          </a:p>
        </p:txBody>
      </p:sp>
      <p:sp>
        <p:nvSpPr>
          <p:cNvPr id="20" name="Freeform 19"/>
          <p:cNvSpPr/>
          <p:nvPr/>
        </p:nvSpPr>
        <p:spPr>
          <a:xfrm>
            <a:off x="1638300" y="1611027"/>
            <a:ext cx="3187700" cy="370173"/>
          </a:xfrm>
          <a:custGeom>
            <a:avLst/>
            <a:gdLst>
              <a:gd name="connsiteX0" fmla="*/ 3187700 w 3187700"/>
              <a:gd name="connsiteY0" fmla="*/ 370173 h 370173"/>
              <a:gd name="connsiteX1" fmla="*/ 1485900 w 3187700"/>
              <a:gd name="connsiteY1" fmla="*/ 1873 h 370173"/>
              <a:gd name="connsiteX2" fmla="*/ 0 w 3187700"/>
              <a:gd name="connsiteY2" fmla="*/ 217773 h 370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87700" h="370173">
                <a:moveTo>
                  <a:pt x="3187700" y="370173"/>
                </a:moveTo>
                <a:cubicBezTo>
                  <a:pt x="2602441" y="198723"/>
                  <a:pt x="2017183" y="27273"/>
                  <a:pt x="1485900" y="1873"/>
                </a:cubicBezTo>
                <a:cubicBezTo>
                  <a:pt x="954617" y="-23527"/>
                  <a:pt x="0" y="217773"/>
                  <a:pt x="0" y="217773"/>
                </a:cubicBezTo>
              </a:path>
            </a:pathLst>
          </a:custGeom>
          <a:ln w="12700" cmpd="sng">
            <a:solidFill>
              <a:srgbClr val="FF6600"/>
            </a:solidFill>
            <a:prstDash val="solid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2276474" y="2010525"/>
            <a:ext cx="2524125" cy="383425"/>
          </a:xfrm>
          <a:custGeom>
            <a:avLst/>
            <a:gdLst>
              <a:gd name="connsiteX0" fmla="*/ 2514600 w 2514600"/>
              <a:gd name="connsiteY0" fmla="*/ 59575 h 351675"/>
              <a:gd name="connsiteX1" fmla="*/ 762000 w 2514600"/>
              <a:gd name="connsiteY1" fmla="*/ 21475 h 351675"/>
              <a:gd name="connsiteX2" fmla="*/ 0 w 2514600"/>
              <a:gd name="connsiteY2" fmla="*/ 351675 h 351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14600" h="351675">
                <a:moveTo>
                  <a:pt x="2514600" y="59575"/>
                </a:moveTo>
                <a:cubicBezTo>
                  <a:pt x="1847850" y="16183"/>
                  <a:pt x="1181100" y="-27208"/>
                  <a:pt x="762000" y="21475"/>
                </a:cubicBezTo>
                <a:cubicBezTo>
                  <a:pt x="342900" y="70158"/>
                  <a:pt x="0" y="351675"/>
                  <a:pt x="0" y="351675"/>
                </a:cubicBezTo>
              </a:path>
            </a:pathLst>
          </a:custGeom>
          <a:ln w="12700" cmpd="sng">
            <a:solidFill>
              <a:srgbClr val="FF66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3060700" y="2159000"/>
            <a:ext cx="1739900" cy="812800"/>
          </a:xfrm>
          <a:custGeom>
            <a:avLst/>
            <a:gdLst>
              <a:gd name="connsiteX0" fmla="*/ 1739900 w 1739900"/>
              <a:gd name="connsiteY0" fmla="*/ 0 h 812800"/>
              <a:gd name="connsiteX1" fmla="*/ 647700 w 1739900"/>
              <a:gd name="connsiteY1" fmla="*/ 330200 h 812800"/>
              <a:gd name="connsiteX2" fmla="*/ 0 w 1739900"/>
              <a:gd name="connsiteY2" fmla="*/ 812800 h 81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9900" h="812800">
                <a:moveTo>
                  <a:pt x="1739900" y="0"/>
                </a:moveTo>
                <a:cubicBezTo>
                  <a:pt x="1338791" y="97366"/>
                  <a:pt x="937683" y="194733"/>
                  <a:pt x="647700" y="330200"/>
                </a:cubicBezTo>
                <a:cubicBezTo>
                  <a:pt x="357717" y="465667"/>
                  <a:pt x="0" y="812800"/>
                  <a:pt x="0" y="812800"/>
                </a:cubicBezTo>
              </a:path>
            </a:pathLst>
          </a:custGeom>
          <a:ln w="12700" cmpd="sng">
            <a:solidFill>
              <a:srgbClr val="FF66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3733800" y="2286000"/>
            <a:ext cx="1054100" cy="1320800"/>
          </a:xfrm>
          <a:custGeom>
            <a:avLst/>
            <a:gdLst>
              <a:gd name="connsiteX0" fmla="*/ 1054100 w 1054100"/>
              <a:gd name="connsiteY0" fmla="*/ 0 h 1320800"/>
              <a:gd name="connsiteX1" fmla="*/ 342900 w 1054100"/>
              <a:gd name="connsiteY1" fmla="*/ 571500 h 1320800"/>
              <a:gd name="connsiteX2" fmla="*/ 0 w 1054100"/>
              <a:gd name="connsiteY2" fmla="*/ 1320800 h 132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54100" h="1320800">
                <a:moveTo>
                  <a:pt x="1054100" y="0"/>
                </a:moveTo>
                <a:cubicBezTo>
                  <a:pt x="786341" y="175683"/>
                  <a:pt x="518583" y="351367"/>
                  <a:pt x="342900" y="571500"/>
                </a:cubicBezTo>
                <a:cubicBezTo>
                  <a:pt x="167217" y="791633"/>
                  <a:pt x="0" y="1320800"/>
                  <a:pt x="0" y="1320800"/>
                </a:cubicBezTo>
              </a:path>
            </a:pathLst>
          </a:custGeom>
          <a:ln w="12700" cmpd="sng">
            <a:solidFill>
              <a:srgbClr val="FF66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992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would BPS work?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35075" y="2962275"/>
            <a:ext cx="419100" cy="381000"/>
          </a:xfrm>
          <a:prstGeom prst="rect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238250" y="3556000"/>
            <a:ext cx="419100" cy="419100"/>
          </a:xfrm>
          <a:prstGeom prst="ellipse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iamond 7"/>
          <p:cNvSpPr/>
          <p:nvPr/>
        </p:nvSpPr>
        <p:spPr>
          <a:xfrm>
            <a:off x="1231900" y="2289175"/>
            <a:ext cx="444500" cy="457200"/>
          </a:xfrm>
          <a:prstGeom prst="diamond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927100" y="3759200"/>
            <a:ext cx="317500" cy="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920750" y="3155950"/>
            <a:ext cx="317500" cy="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923925" y="2520950"/>
            <a:ext cx="317500" cy="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946275" y="2962275"/>
            <a:ext cx="419100" cy="381000"/>
          </a:xfrm>
          <a:prstGeom prst="rect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1949450" y="3556000"/>
            <a:ext cx="419100" cy="419100"/>
          </a:xfrm>
          <a:prstGeom prst="ellipse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Diamond 42"/>
          <p:cNvSpPr/>
          <p:nvPr/>
        </p:nvSpPr>
        <p:spPr>
          <a:xfrm>
            <a:off x="1943100" y="2289175"/>
            <a:ext cx="444500" cy="457200"/>
          </a:xfrm>
          <a:prstGeom prst="diamond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1663700" y="375920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1657350" y="315595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660525" y="252095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2644775" y="2962275"/>
            <a:ext cx="419100" cy="381000"/>
          </a:xfrm>
          <a:prstGeom prst="rect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2647950" y="3556000"/>
            <a:ext cx="419100" cy="419100"/>
          </a:xfrm>
          <a:prstGeom prst="ellipse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Diamond 52"/>
          <p:cNvSpPr/>
          <p:nvPr/>
        </p:nvSpPr>
        <p:spPr>
          <a:xfrm>
            <a:off x="2644775" y="2289175"/>
            <a:ext cx="444500" cy="457200"/>
          </a:xfrm>
          <a:prstGeom prst="diamond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2362200" y="375920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2355850" y="315595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2384425" y="252095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3355975" y="2962275"/>
            <a:ext cx="419100" cy="381000"/>
          </a:xfrm>
          <a:prstGeom prst="rect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3359150" y="3556000"/>
            <a:ext cx="419100" cy="419100"/>
          </a:xfrm>
          <a:prstGeom prst="ellipse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Diamond 62"/>
          <p:cNvSpPr/>
          <p:nvPr/>
        </p:nvSpPr>
        <p:spPr>
          <a:xfrm>
            <a:off x="3340100" y="2289175"/>
            <a:ext cx="444500" cy="457200"/>
          </a:xfrm>
          <a:prstGeom prst="diamond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Arrow Connector 64"/>
          <p:cNvCxnSpPr>
            <a:stCxn id="52" idx="6"/>
          </p:cNvCxnSpPr>
          <p:nvPr/>
        </p:nvCxnSpPr>
        <p:spPr>
          <a:xfrm>
            <a:off x="3067050" y="3765550"/>
            <a:ext cx="2921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51" idx="3"/>
          </p:cNvCxnSpPr>
          <p:nvPr/>
        </p:nvCxnSpPr>
        <p:spPr>
          <a:xfrm>
            <a:off x="3063875" y="3152775"/>
            <a:ext cx="2921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53" idx="3"/>
          </p:cNvCxnSpPr>
          <p:nvPr/>
        </p:nvCxnSpPr>
        <p:spPr>
          <a:xfrm>
            <a:off x="3089275" y="2517775"/>
            <a:ext cx="250825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4054475" y="2962275"/>
            <a:ext cx="419100" cy="381000"/>
          </a:xfrm>
          <a:prstGeom prst="rect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4057650" y="3556000"/>
            <a:ext cx="419100" cy="419100"/>
          </a:xfrm>
          <a:prstGeom prst="ellipse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Diamond 72"/>
          <p:cNvSpPr/>
          <p:nvPr/>
        </p:nvSpPr>
        <p:spPr>
          <a:xfrm>
            <a:off x="4038600" y="2289175"/>
            <a:ext cx="444500" cy="457200"/>
          </a:xfrm>
          <a:prstGeom prst="diamond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/>
          <p:cNvCxnSpPr>
            <a:stCxn id="62" idx="6"/>
            <a:endCxn id="72" idx="2"/>
          </p:cNvCxnSpPr>
          <p:nvPr/>
        </p:nvCxnSpPr>
        <p:spPr>
          <a:xfrm>
            <a:off x="3778250" y="3765550"/>
            <a:ext cx="2794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61" idx="3"/>
            <a:endCxn id="71" idx="1"/>
          </p:cNvCxnSpPr>
          <p:nvPr/>
        </p:nvCxnSpPr>
        <p:spPr>
          <a:xfrm>
            <a:off x="3775075" y="3152775"/>
            <a:ext cx="2794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63" idx="3"/>
            <a:endCxn id="73" idx="1"/>
          </p:cNvCxnSpPr>
          <p:nvPr/>
        </p:nvCxnSpPr>
        <p:spPr>
          <a:xfrm>
            <a:off x="3784600" y="2517775"/>
            <a:ext cx="2540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Shape 488"/>
          <p:cNvSpPr txBox="1"/>
          <p:nvPr/>
        </p:nvSpPr>
        <p:spPr>
          <a:xfrm>
            <a:off x="1176180" y="40447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x</a:t>
            </a:r>
            <a:r>
              <a:rPr lang="en-US" dirty="0" smtClean="0"/>
              <a:t>[0]</a:t>
            </a:r>
            <a:endParaRPr lang="en" baseline="-25000" dirty="0"/>
          </a:p>
        </p:txBody>
      </p:sp>
      <p:sp>
        <p:nvSpPr>
          <p:cNvPr id="93" name="Shape 495"/>
          <p:cNvSpPr txBox="1"/>
          <p:nvPr/>
        </p:nvSpPr>
        <p:spPr>
          <a:xfrm>
            <a:off x="604680" y="2228679"/>
            <a:ext cx="42780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</a:t>
            </a:r>
            <a:r>
              <a:rPr lang="en" baseline="-25000"/>
              <a:t>3</a:t>
            </a:r>
          </a:p>
        </p:txBody>
      </p:sp>
      <p:sp>
        <p:nvSpPr>
          <p:cNvPr id="94" name="Shape 496"/>
          <p:cNvSpPr txBox="1"/>
          <p:nvPr/>
        </p:nvSpPr>
        <p:spPr>
          <a:xfrm>
            <a:off x="604680" y="2901779"/>
            <a:ext cx="42780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</a:t>
            </a:r>
            <a:r>
              <a:rPr lang="en" baseline="-25000"/>
              <a:t>2</a:t>
            </a:r>
          </a:p>
        </p:txBody>
      </p:sp>
      <p:sp>
        <p:nvSpPr>
          <p:cNvPr id="95" name="Shape 497"/>
          <p:cNvSpPr txBox="1"/>
          <p:nvPr/>
        </p:nvSpPr>
        <p:spPr>
          <a:xfrm>
            <a:off x="604680" y="3498679"/>
            <a:ext cx="42780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</a:t>
            </a:r>
            <a:r>
              <a:rPr lang="en" baseline="-25000"/>
              <a:t>1</a:t>
            </a:r>
          </a:p>
        </p:txBody>
      </p:sp>
      <p:sp>
        <p:nvSpPr>
          <p:cNvPr id="112" name="Shape 488"/>
          <p:cNvSpPr txBox="1"/>
          <p:nvPr/>
        </p:nvSpPr>
        <p:spPr>
          <a:xfrm>
            <a:off x="1861980" y="40574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x</a:t>
            </a:r>
            <a:r>
              <a:rPr lang="en-US" dirty="0" smtClean="0"/>
              <a:t>[1]</a:t>
            </a:r>
            <a:endParaRPr lang="en" baseline="-25000" dirty="0"/>
          </a:p>
        </p:txBody>
      </p:sp>
      <p:sp>
        <p:nvSpPr>
          <p:cNvPr id="113" name="Shape 488"/>
          <p:cNvSpPr txBox="1"/>
          <p:nvPr/>
        </p:nvSpPr>
        <p:spPr>
          <a:xfrm>
            <a:off x="2585880" y="40574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x</a:t>
            </a:r>
            <a:r>
              <a:rPr lang="en-US" dirty="0" smtClean="0"/>
              <a:t>[2]</a:t>
            </a:r>
            <a:endParaRPr lang="en" baseline="-25000" dirty="0"/>
          </a:p>
        </p:txBody>
      </p:sp>
      <p:sp>
        <p:nvSpPr>
          <p:cNvPr id="114" name="Shape 488"/>
          <p:cNvSpPr txBox="1"/>
          <p:nvPr/>
        </p:nvSpPr>
        <p:spPr>
          <a:xfrm>
            <a:off x="3271680" y="40701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x</a:t>
            </a:r>
            <a:r>
              <a:rPr lang="en-US" dirty="0" smtClean="0"/>
              <a:t>[3]</a:t>
            </a:r>
            <a:endParaRPr lang="en" baseline="-25000" dirty="0"/>
          </a:p>
        </p:txBody>
      </p:sp>
      <p:sp>
        <p:nvSpPr>
          <p:cNvPr id="115" name="Shape 488"/>
          <p:cNvSpPr txBox="1"/>
          <p:nvPr/>
        </p:nvSpPr>
        <p:spPr>
          <a:xfrm>
            <a:off x="3982880" y="40701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x</a:t>
            </a:r>
            <a:r>
              <a:rPr lang="en-US" dirty="0" smtClean="0"/>
              <a:t>[4]</a:t>
            </a:r>
            <a:endParaRPr lang="en" baseline="-25000" dirty="0"/>
          </a:p>
        </p:txBody>
      </p:sp>
      <p:sp>
        <p:nvSpPr>
          <p:cNvPr id="116" name="Hexagon 115"/>
          <p:cNvSpPr/>
          <p:nvPr/>
        </p:nvSpPr>
        <p:spPr>
          <a:xfrm>
            <a:off x="1244600" y="1701800"/>
            <a:ext cx="419100" cy="381000"/>
          </a:xfrm>
          <a:prstGeom prst="hexagon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Hexagon 116"/>
          <p:cNvSpPr/>
          <p:nvPr/>
        </p:nvSpPr>
        <p:spPr>
          <a:xfrm>
            <a:off x="1943100" y="1698625"/>
            <a:ext cx="419100" cy="381000"/>
          </a:xfrm>
          <a:prstGeom prst="hexagon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Hexagon 117"/>
          <p:cNvSpPr/>
          <p:nvPr/>
        </p:nvSpPr>
        <p:spPr>
          <a:xfrm>
            <a:off x="2647950" y="1695450"/>
            <a:ext cx="419100" cy="381000"/>
          </a:xfrm>
          <a:prstGeom prst="hexagon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Hexagon 118"/>
          <p:cNvSpPr/>
          <p:nvPr/>
        </p:nvSpPr>
        <p:spPr>
          <a:xfrm>
            <a:off x="3346450" y="1695450"/>
            <a:ext cx="419100" cy="381000"/>
          </a:xfrm>
          <a:prstGeom prst="hexagon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Hexagon 119"/>
          <p:cNvSpPr/>
          <p:nvPr/>
        </p:nvSpPr>
        <p:spPr>
          <a:xfrm>
            <a:off x="4057650" y="1701800"/>
            <a:ext cx="419100" cy="381000"/>
          </a:xfrm>
          <a:prstGeom prst="hexagon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6" name="Straight Arrow Connector 135"/>
          <p:cNvCxnSpPr/>
          <p:nvPr/>
        </p:nvCxnSpPr>
        <p:spPr>
          <a:xfrm flipH="1" flipV="1">
            <a:off x="4260850" y="334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 flipH="1" flipV="1">
            <a:off x="3562350" y="334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 flipH="1" flipV="1">
            <a:off x="2854325" y="334010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 flipH="1" flipV="1">
            <a:off x="2152650" y="334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 flipH="1" flipV="1">
            <a:off x="1454150" y="334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/>
          <p:nvPr/>
        </p:nvCxnSpPr>
        <p:spPr>
          <a:xfrm flipH="1" flipV="1">
            <a:off x="4260850" y="274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/>
          <p:nvPr/>
        </p:nvCxnSpPr>
        <p:spPr>
          <a:xfrm flipH="1" flipV="1">
            <a:off x="3562350" y="274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/>
          <p:nvPr/>
        </p:nvCxnSpPr>
        <p:spPr>
          <a:xfrm flipH="1" flipV="1">
            <a:off x="2854325" y="274320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/>
          <p:nvPr/>
        </p:nvCxnSpPr>
        <p:spPr>
          <a:xfrm flipH="1" flipV="1">
            <a:off x="2152650" y="274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/>
          <p:nvPr/>
        </p:nvCxnSpPr>
        <p:spPr>
          <a:xfrm flipH="1" flipV="1">
            <a:off x="1454150" y="274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 flipH="1" flipV="1">
            <a:off x="4260850" y="207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 flipH="1" flipV="1">
            <a:off x="3552825" y="207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/>
          <p:nvPr/>
        </p:nvCxnSpPr>
        <p:spPr>
          <a:xfrm flipH="1" flipV="1">
            <a:off x="2854325" y="207010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/>
          <p:nvPr/>
        </p:nvCxnSpPr>
        <p:spPr>
          <a:xfrm flipH="1" flipV="1">
            <a:off x="2152650" y="207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/>
          <p:nvPr/>
        </p:nvCxnSpPr>
        <p:spPr>
          <a:xfrm flipH="1" flipV="1">
            <a:off x="1454150" y="207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/>
          <p:nvPr/>
        </p:nvCxnSpPr>
        <p:spPr>
          <a:xfrm flipH="1" flipV="1">
            <a:off x="4260850" y="147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/>
          <p:nvPr/>
        </p:nvCxnSpPr>
        <p:spPr>
          <a:xfrm flipH="1" flipV="1">
            <a:off x="3552825" y="147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 flipH="1" flipV="1">
            <a:off x="2854325" y="147320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/>
          <p:nvPr/>
        </p:nvCxnSpPr>
        <p:spPr>
          <a:xfrm flipH="1" flipV="1">
            <a:off x="2152650" y="147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/>
          <p:nvPr/>
        </p:nvCxnSpPr>
        <p:spPr>
          <a:xfrm flipH="1" flipV="1">
            <a:off x="1454150" y="147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/>
          <p:nvPr/>
        </p:nvCxnSpPr>
        <p:spPr>
          <a:xfrm flipH="1" flipV="1">
            <a:off x="4260850" y="3964850"/>
            <a:ext cx="3175" cy="222974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/>
          <p:nvPr/>
        </p:nvCxnSpPr>
        <p:spPr>
          <a:xfrm flipH="1" flipV="1">
            <a:off x="3552825" y="3964850"/>
            <a:ext cx="3175" cy="222974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/>
          <p:nvPr/>
        </p:nvCxnSpPr>
        <p:spPr>
          <a:xfrm flipH="1" flipV="1">
            <a:off x="2854325" y="3962400"/>
            <a:ext cx="3175" cy="222974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/>
          <p:nvPr/>
        </p:nvCxnSpPr>
        <p:spPr>
          <a:xfrm flipH="1" flipV="1">
            <a:off x="2152650" y="3964850"/>
            <a:ext cx="3175" cy="222974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/>
          <p:nvPr/>
        </p:nvCxnSpPr>
        <p:spPr>
          <a:xfrm flipH="1" flipV="1">
            <a:off x="1454150" y="3964850"/>
            <a:ext cx="3175" cy="222974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8" name="Shape 488"/>
          <p:cNvSpPr txBox="1"/>
          <p:nvPr/>
        </p:nvSpPr>
        <p:spPr>
          <a:xfrm>
            <a:off x="1188880" y="10602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y[0]</a:t>
            </a:r>
            <a:endParaRPr lang="en" baseline="-25000" dirty="0"/>
          </a:p>
        </p:txBody>
      </p:sp>
      <p:sp>
        <p:nvSpPr>
          <p:cNvPr id="179" name="Shape 488"/>
          <p:cNvSpPr txBox="1"/>
          <p:nvPr/>
        </p:nvSpPr>
        <p:spPr>
          <a:xfrm>
            <a:off x="1874680" y="10729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y[1]</a:t>
            </a:r>
            <a:endParaRPr lang="en" baseline="-25000" dirty="0"/>
          </a:p>
        </p:txBody>
      </p:sp>
      <p:sp>
        <p:nvSpPr>
          <p:cNvPr id="180" name="Shape 488"/>
          <p:cNvSpPr txBox="1"/>
          <p:nvPr/>
        </p:nvSpPr>
        <p:spPr>
          <a:xfrm>
            <a:off x="2598580" y="10729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y[2]</a:t>
            </a:r>
            <a:endParaRPr lang="en" baseline="-25000" dirty="0"/>
          </a:p>
        </p:txBody>
      </p:sp>
      <p:sp>
        <p:nvSpPr>
          <p:cNvPr id="181" name="Shape 488"/>
          <p:cNvSpPr txBox="1"/>
          <p:nvPr/>
        </p:nvSpPr>
        <p:spPr>
          <a:xfrm>
            <a:off x="3284380" y="10856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y[3]</a:t>
            </a:r>
            <a:endParaRPr lang="en" baseline="-25000" dirty="0"/>
          </a:p>
        </p:txBody>
      </p:sp>
      <p:sp>
        <p:nvSpPr>
          <p:cNvPr id="182" name="Shape 488"/>
          <p:cNvSpPr txBox="1"/>
          <p:nvPr/>
        </p:nvSpPr>
        <p:spPr>
          <a:xfrm>
            <a:off x="3995580" y="10856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y[4]</a:t>
            </a:r>
            <a:endParaRPr lang="en" baseline="-25000" dirty="0"/>
          </a:p>
        </p:txBody>
      </p:sp>
      <p:cxnSp>
        <p:nvCxnSpPr>
          <p:cNvPr id="90" name="Straight Connector 89"/>
          <p:cNvCxnSpPr/>
          <p:nvPr/>
        </p:nvCxnSpPr>
        <p:spPr>
          <a:xfrm>
            <a:off x="1244600" y="2413000"/>
            <a:ext cx="3276600" cy="0"/>
          </a:xfrm>
          <a:prstGeom prst="line">
            <a:avLst/>
          </a:prstGeom>
          <a:ln w="38100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1193800" y="3073400"/>
            <a:ext cx="3279775" cy="3175"/>
          </a:xfrm>
          <a:prstGeom prst="line">
            <a:avLst/>
          </a:prstGeom>
          <a:ln w="38100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1130300" y="3683000"/>
            <a:ext cx="3416300" cy="12700"/>
          </a:xfrm>
          <a:prstGeom prst="line">
            <a:avLst/>
          </a:prstGeom>
          <a:ln w="38100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V="1">
            <a:off x="1219200" y="1816100"/>
            <a:ext cx="3302000" cy="12700"/>
          </a:xfrm>
          <a:prstGeom prst="line">
            <a:avLst/>
          </a:prstGeom>
          <a:ln w="38100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26283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would BPS work?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35075" y="2962275"/>
            <a:ext cx="419100" cy="381000"/>
          </a:xfrm>
          <a:prstGeom prst="rect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238250" y="3556000"/>
            <a:ext cx="419100" cy="419100"/>
          </a:xfrm>
          <a:prstGeom prst="ellipse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iamond 7"/>
          <p:cNvSpPr/>
          <p:nvPr/>
        </p:nvSpPr>
        <p:spPr>
          <a:xfrm>
            <a:off x="1231900" y="2289175"/>
            <a:ext cx="444500" cy="457200"/>
          </a:xfrm>
          <a:prstGeom prst="diamond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927100" y="3759200"/>
            <a:ext cx="317500" cy="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920750" y="3155950"/>
            <a:ext cx="317500" cy="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923925" y="2520950"/>
            <a:ext cx="317500" cy="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946275" y="2962275"/>
            <a:ext cx="419100" cy="381000"/>
          </a:xfrm>
          <a:prstGeom prst="rect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1949450" y="3556000"/>
            <a:ext cx="419100" cy="419100"/>
          </a:xfrm>
          <a:prstGeom prst="ellipse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Diamond 42"/>
          <p:cNvSpPr/>
          <p:nvPr/>
        </p:nvSpPr>
        <p:spPr>
          <a:xfrm>
            <a:off x="1943100" y="2289175"/>
            <a:ext cx="444500" cy="457200"/>
          </a:xfrm>
          <a:prstGeom prst="diamond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1663700" y="375920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1657350" y="315595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660525" y="2520950"/>
            <a:ext cx="317500" cy="0"/>
          </a:xfrm>
          <a:prstGeom prst="straightConnector1">
            <a:avLst/>
          </a:prstGeom>
          <a:ln w="19050" cmpd="sng">
            <a:solidFill>
              <a:srgbClr val="FF66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2644775" y="2962275"/>
            <a:ext cx="419100" cy="381000"/>
          </a:xfrm>
          <a:prstGeom prst="rect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2647950" y="3556000"/>
            <a:ext cx="419100" cy="419100"/>
          </a:xfrm>
          <a:prstGeom prst="ellipse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Diamond 52"/>
          <p:cNvSpPr/>
          <p:nvPr/>
        </p:nvSpPr>
        <p:spPr>
          <a:xfrm>
            <a:off x="2644775" y="2289175"/>
            <a:ext cx="444500" cy="457200"/>
          </a:xfrm>
          <a:prstGeom prst="diamond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2362200" y="375920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2355850" y="315595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2384425" y="2520950"/>
            <a:ext cx="317500" cy="0"/>
          </a:xfrm>
          <a:prstGeom prst="straightConnector1">
            <a:avLst/>
          </a:prstGeom>
          <a:ln w="19050" cmpd="sng">
            <a:solidFill>
              <a:srgbClr val="FF66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3355975" y="2962275"/>
            <a:ext cx="419100" cy="381000"/>
          </a:xfrm>
          <a:prstGeom prst="rect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3359150" y="3556000"/>
            <a:ext cx="419100" cy="419100"/>
          </a:xfrm>
          <a:prstGeom prst="ellipse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Diamond 62"/>
          <p:cNvSpPr/>
          <p:nvPr/>
        </p:nvSpPr>
        <p:spPr>
          <a:xfrm>
            <a:off x="3340100" y="2289175"/>
            <a:ext cx="444500" cy="457200"/>
          </a:xfrm>
          <a:prstGeom prst="diamond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Arrow Connector 64"/>
          <p:cNvCxnSpPr>
            <a:stCxn id="52" idx="6"/>
          </p:cNvCxnSpPr>
          <p:nvPr/>
        </p:nvCxnSpPr>
        <p:spPr>
          <a:xfrm>
            <a:off x="3067050" y="3765550"/>
            <a:ext cx="2921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51" idx="3"/>
          </p:cNvCxnSpPr>
          <p:nvPr/>
        </p:nvCxnSpPr>
        <p:spPr>
          <a:xfrm>
            <a:off x="3063875" y="3152775"/>
            <a:ext cx="2921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53" idx="3"/>
          </p:cNvCxnSpPr>
          <p:nvPr/>
        </p:nvCxnSpPr>
        <p:spPr>
          <a:xfrm>
            <a:off x="3089275" y="2517775"/>
            <a:ext cx="250825" cy="0"/>
          </a:xfrm>
          <a:prstGeom prst="straightConnector1">
            <a:avLst/>
          </a:prstGeom>
          <a:ln w="19050" cmpd="sng">
            <a:solidFill>
              <a:srgbClr val="FF66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4054475" y="2962275"/>
            <a:ext cx="419100" cy="381000"/>
          </a:xfrm>
          <a:prstGeom prst="rect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4057650" y="3556000"/>
            <a:ext cx="419100" cy="419100"/>
          </a:xfrm>
          <a:prstGeom prst="ellipse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Diamond 72"/>
          <p:cNvSpPr/>
          <p:nvPr/>
        </p:nvSpPr>
        <p:spPr>
          <a:xfrm>
            <a:off x="4038600" y="2289175"/>
            <a:ext cx="444500" cy="457200"/>
          </a:xfrm>
          <a:prstGeom prst="diamond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/>
          <p:cNvCxnSpPr>
            <a:stCxn id="62" idx="6"/>
            <a:endCxn id="72" idx="2"/>
          </p:cNvCxnSpPr>
          <p:nvPr/>
        </p:nvCxnSpPr>
        <p:spPr>
          <a:xfrm>
            <a:off x="3778250" y="3765550"/>
            <a:ext cx="2794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61" idx="3"/>
            <a:endCxn id="71" idx="1"/>
          </p:cNvCxnSpPr>
          <p:nvPr/>
        </p:nvCxnSpPr>
        <p:spPr>
          <a:xfrm>
            <a:off x="3775075" y="3152775"/>
            <a:ext cx="2794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63" idx="3"/>
            <a:endCxn id="73" idx="1"/>
          </p:cNvCxnSpPr>
          <p:nvPr/>
        </p:nvCxnSpPr>
        <p:spPr>
          <a:xfrm>
            <a:off x="3784600" y="2517775"/>
            <a:ext cx="254000" cy="0"/>
          </a:xfrm>
          <a:prstGeom prst="straightConnector1">
            <a:avLst/>
          </a:prstGeom>
          <a:ln w="19050" cmpd="sng">
            <a:solidFill>
              <a:srgbClr val="FF66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Shape 488"/>
          <p:cNvSpPr txBox="1"/>
          <p:nvPr/>
        </p:nvSpPr>
        <p:spPr>
          <a:xfrm>
            <a:off x="1176180" y="40447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x</a:t>
            </a:r>
            <a:r>
              <a:rPr lang="en-US" dirty="0" smtClean="0"/>
              <a:t>[0]</a:t>
            </a:r>
            <a:endParaRPr lang="en" baseline="-25000" dirty="0"/>
          </a:p>
        </p:txBody>
      </p:sp>
      <p:sp>
        <p:nvSpPr>
          <p:cNvPr id="93" name="Shape 495"/>
          <p:cNvSpPr txBox="1"/>
          <p:nvPr/>
        </p:nvSpPr>
        <p:spPr>
          <a:xfrm>
            <a:off x="604680" y="2228679"/>
            <a:ext cx="42780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</a:t>
            </a:r>
            <a:r>
              <a:rPr lang="en" baseline="-25000"/>
              <a:t>3</a:t>
            </a:r>
          </a:p>
        </p:txBody>
      </p:sp>
      <p:sp>
        <p:nvSpPr>
          <p:cNvPr id="94" name="Shape 496"/>
          <p:cNvSpPr txBox="1"/>
          <p:nvPr/>
        </p:nvSpPr>
        <p:spPr>
          <a:xfrm>
            <a:off x="604680" y="2901779"/>
            <a:ext cx="42780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</a:t>
            </a:r>
            <a:r>
              <a:rPr lang="en" baseline="-25000"/>
              <a:t>2</a:t>
            </a:r>
          </a:p>
        </p:txBody>
      </p:sp>
      <p:sp>
        <p:nvSpPr>
          <p:cNvPr id="95" name="Shape 497"/>
          <p:cNvSpPr txBox="1"/>
          <p:nvPr/>
        </p:nvSpPr>
        <p:spPr>
          <a:xfrm>
            <a:off x="604680" y="3498679"/>
            <a:ext cx="42780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</a:t>
            </a:r>
            <a:r>
              <a:rPr lang="en" baseline="-25000"/>
              <a:t>1</a:t>
            </a:r>
          </a:p>
        </p:txBody>
      </p:sp>
      <p:sp>
        <p:nvSpPr>
          <p:cNvPr id="112" name="Shape 488"/>
          <p:cNvSpPr txBox="1"/>
          <p:nvPr/>
        </p:nvSpPr>
        <p:spPr>
          <a:xfrm>
            <a:off x="1861980" y="40574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x</a:t>
            </a:r>
            <a:r>
              <a:rPr lang="en-US" dirty="0" smtClean="0"/>
              <a:t>[1]</a:t>
            </a:r>
            <a:endParaRPr lang="en" baseline="-25000" dirty="0"/>
          </a:p>
        </p:txBody>
      </p:sp>
      <p:sp>
        <p:nvSpPr>
          <p:cNvPr id="113" name="Shape 488"/>
          <p:cNvSpPr txBox="1"/>
          <p:nvPr/>
        </p:nvSpPr>
        <p:spPr>
          <a:xfrm>
            <a:off x="2585880" y="40574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x</a:t>
            </a:r>
            <a:r>
              <a:rPr lang="en-US" dirty="0" smtClean="0"/>
              <a:t>[2]</a:t>
            </a:r>
            <a:endParaRPr lang="en" baseline="-25000" dirty="0"/>
          </a:p>
        </p:txBody>
      </p:sp>
      <p:sp>
        <p:nvSpPr>
          <p:cNvPr id="114" name="Shape 488"/>
          <p:cNvSpPr txBox="1"/>
          <p:nvPr/>
        </p:nvSpPr>
        <p:spPr>
          <a:xfrm>
            <a:off x="3271680" y="40701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x</a:t>
            </a:r>
            <a:r>
              <a:rPr lang="en-US" dirty="0" smtClean="0"/>
              <a:t>[3]</a:t>
            </a:r>
            <a:endParaRPr lang="en" baseline="-25000" dirty="0"/>
          </a:p>
        </p:txBody>
      </p:sp>
      <p:sp>
        <p:nvSpPr>
          <p:cNvPr id="115" name="Shape 488"/>
          <p:cNvSpPr txBox="1"/>
          <p:nvPr/>
        </p:nvSpPr>
        <p:spPr>
          <a:xfrm>
            <a:off x="3982880" y="40701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x</a:t>
            </a:r>
            <a:r>
              <a:rPr lang="en-US" dirty="0" smtClean="0"/>
              <a:t>[4]</a:t>
            </a:r>
            <a:endParaRPr lang="en" baseline="-25000" dirty="0"/>
          </a:p>
        </p:txBody>
      </p:sp>
      <p:sp>
        <p:nvSpPr>
          <p:cNvPr id="116" name="Hexagon 115"/>
          <p:cNvSpPr/>
          <p:nvPr/>
        </p:nvSpPr>
        <p:spPr>
          <a:xfrm>
            <a:off x="1244600" y="1701800"/>
            <a:ext cx="419100" cy="381000"/>
          </a:xfrm>
          <a:prstGeom prst="hexagon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Hexagon 116"/>
          <p:cNvSpPr/>
          <p:nvPr/>
        </p:nvSpPr>
        <p:spPr>
          <a:xfrm>
            <a:off x="1943100" y="1698625"/>
            <a:ext cx="419100" cy="381000"/>
          </a:xfrm>
          <a:prstGeom prst="hexagon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Hexagon 117"/>
          <p:cNvSpPr/>
          <p:nvPr/>
        </p:nvSpPr>
        <p:spPr>
          <a:xfrm>
            <a:off x="2647950" y="1695450"/>
            <a:ext cx="419100" cy="381000"/>
          </a:xfrm>
          <a:prstGeom prst="hexagon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Hexagon 118"/>
          <p:cNvSpPr/>
          <p:nvPr/>
        </p:nvSpPr>
        <p:spPr>
          <a:xfrm>
            <a:off x="3346450" y="1695450"/>
            <a:ext cx="419100" cy="381000"/>
          </a:xfrm>
          <a:prstGeom prst="hexagon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Hexagon 119"/>
          <p:cNvSpPr/>
          <p:nvPr/>
        </p:nvSpPr>
        <p:spPr>
          <a:xfrm>
            <a:off x="4057650" y="1701800"/>
            <a:ext cx="419100" cy="381000"/>
          </a:xfrm>
          <a:prstGeom prst="hexagon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6" name="Straight Arrow Connector 135"/>
          <p:cNvCxnSpPr/>
          <p:nvPr/>
        </p:nvCxnSpPr>
        <p:spPr>
          <a:xfrm flipH="1" flipV="1">
            <a:off x="4260850" y="334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 flipH="1" flipV="1">
            <a:off x="3562350" y="334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 flipH="1" flipV="1">
            <a:off x="2854325" y="334010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 flipH="1" flipV="1">
            <a:off x="2152650" y="334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 flipH="1" flipV="1">
            <a:off x="1454150" y="334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/>
          <p:nvPr/>
        </p:nvCxnSpPr>
        <p:spPr>
          <a:xfrm flipH="1" flipV="1">
            <a:off x="4260850" y="274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/>
          <p:nvPr/>
        </p:nvCxnSpPr>
        <p:spPr>
          <a:xfrm flipH="1" flipV="1">
            <a:off x="3562350" y="274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/>
          <p:nvPr/>
        </p:nvCxnSpPr>
        <p:spPr>
          <a:xfrm flipH="1" flipV="1">
            <a:off x="2854325" y="274320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/>
          <p:nvPr/>
        </p:nvCxnSpPr>
        <p:spPr>
          <a:xfrm flipH="1" flipV="1">
            <a:off x="2152650" y="274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/>
          <p:nvPr/>
        </p:nvCxnSpPr>
        <p:spPr>
          <a:xfrm flipH="1" flipV="1">
            <a:off x="1454150" y="274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 flipH="1" flipV="1">
            <a:off x="4260850" y="207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 flipH="1" flipV="1">
            <a:off x="3552825" y="207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/>
          <p:nvPr/>
        </p:nvCxnSpPr>
        <p:spPr>
          <a:xfrm flipH="1" flipV="1">
            <a:off x="2854325" y="207010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/>
          <p:nvPr/>
        </p:nvCxnSpPr>
        <p:spPr>
          <a:xfrm flipH="1" flipV="1">
            <a:off x="2152650" y="207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/>
          <p:nvPr/>
        </p:nvCxnSpPr>
        <p:spPr>
          <a:xfrm flipH="1" flipV="1">
            <a:off x="1454150" y="207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/>
          <p:nvPr/>
        </p:nvCxnSpPr>
        <p:spPr>
          <a:xfrm flipH="1" flipV="1">
            <a:off x="4260850" y="147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/>
          <p:nvPr/>
        </p:nvCxnSpPr>
        <p:spPr>
          <a:xfrm flipH="1" flipV="1">
            <a:off x="3552825" y="147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 flipH="1" flipV="1">
            <a:off x="2854325" y="147320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/>
          <p:nvPr/>
        </p:nvCxnSpPr>
        <p:spPr>
          <a:xfrm flipH="1" flipV="1">
            <a:off x="2152650" y="147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/>
          <p:nvPr/>
        </p:nvCxnSpPr>
        <p:spPr>
          <a:xfrm flipH="1" flipV="1">
            <a:off x="1454150" y="147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/>
          <p:nvPr/>
        </p:nvCxnSpPr>
        <p:spPr>
          <a:xfrm flipH="1" flipV="1">
            <a:off x="4260850" y="3964850"/>
            <a:ext cx="3175" cy="222974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/>
          <p:nvPr/>
        </p:nvCxnSpPr>
        <p:spPr>
          <a:xfrm flipH="1" flipV="1">
            <a:off x="3552825" y="3964850"/>
            <a:ext cx="3175" cy="222974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/>
          <p:nvPr/>
        </p:nvCxnSpPr>
        <p:spPr>
          <a:xfrm flipH="1" flipV="1">
            <a:off x="2854325" y="3962400"/>
            <a:ext cx="3175" cy="222974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/>
          <p:nvPr/>
        </p:nvCxnSpPr>
        <p:spPr>
          <a:xfrm flipH="1" flipV="1">
            <a:off x="2152650" y="3964850"/>
            <a:ext cx="3175" cy="222974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/>
          <p:nvPr/>
        </p:nvCxnSpPr>
        <p:spPr>
          <a:xfrm flipH="1" flipV="1">
            <a:off x="1454150" y="3964850"/>
            <a:ext cx="3175" cy="222974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8" name="Shape 488"/>
          <p:cNvSpPr txBox="1"/>
          <p:nvPr/>
        </p:nvSpPr>
        <p:spPr>
          <a:xfrm>
            <a:off x="1188880" y="10602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y[0]</a:t>
            </a:r>
            <a:endParaRPr lang="en" baseline="-25000" dirty="0"/>
          </a:p>
        </p:txBody>
      </p:sp>
      <p:sp>
        <p:nvSpPr>
          <p:cNvPr id="179" name="Shape 488"/>
          <p:cNvSpPr txBox="1"/>
          <p:nvPr/>
        </p:nvSpPr>
        <p:spPr>
          <a:xfrm>
            <a:off x="1874680" y="10729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y[1]</a:t>
            </a:r>
            <a:endParaRPr lang="en" baseline="-25000" dirty="0"/>
          </a:p>
        </p:txBody>
      </p:sp>
      <p:sp>
        <p:nvSpPr>
          <p:cNvPr id="180" name="Shape 488"/>
          <p:cNvSpPr txBox="1"/>
          <p:nvPr/>
        </p:nvSpPr>
        <p:spPr>
          <a:xfrm>
            <a:off x="2598580" y="10729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y[2]</a:t>
            </a:r>
            <a:endParaRPr lang="en" baseline="-25000" dirty="0"/>
          </a:p>
        </p:txBody>
      </p:sp>
      <p:sp>
        <p:nvSpPr>
          <p:cNvPr id="181" name="Shape 488"/>
          <p:cNvSpPr txBox="1"/>
          <p:nvPr/>
        </p:nvSpPr>
        <p:spPr>
          <a:xfrm>
            <a:off x="3284380" y="10856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y[3]</a:t>
            </a:r>
            <a:endParaRPr lang="en" baseline="-25000" dirty="0"/>
          </a:p>
        </p:txBody>
      </p:sp>
      <p:sp>
        <p:nvSpPr>
          <p:cNvPr id="182" name="Shape 488"/>
          <p:cNvSpPr txBox="1"/>
          <p:nvPr/>
        </p:nvSpPr>
        <p:spPr>
          <a:xfrm>
            <a:off x="3995580" y="10856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y[4]</a:t>
            </a:r>
            <a:endParaRPr lang="en" baseline="-25000" dirty="0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1219200" y="1816100"/>
            <a:ext cx="3302000" cy="12700"/>
          </a:xfrm>
          <a:prstGeom prst="line">
            <a:avLst/>
          </a:prstGeom>
          <a:ln w="38100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V="1">
            <a:off x="1244600" y="2400300"/>
            <a:ext cx="3251200" cy="12700"/>
          </a:xfrm>
          <a:prstGeom prst="line">
            <a:avLst/>
          </a:prstGeom>
          <a:ln w="38100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1193800" y="3073400"/>
            <a:ext cx="3279775" cy="3175"/>
          </a:xfrm>
          <a:prstGeom prst="line">
            <a:avLst/>
          </a:prstGeom>
          <a:ln w="38100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1130300" y="3683000"/>
            <a:ext cx="3416300" cy="12700"/>
          </a:xfrm>
          <a:prstGeom prst="line">
            <a:avLst/>
          </a:prstGeom>
          <a:ln w="38100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Rounded Rectangle 79"/>
          <p:cNvSpPr/>
          <p:nvPr/>
        </p:nvSpPr>
        <p:spPr>
          <a:xfrm>
            <a:off x="4940300" y="1638300"/>
            <a:ext cx="3175000" cy="1397000"/>
          </a:xfrm>
          <a:prstGeom prst="roundRect">
            <a:avLst/>
          </a:prstGeom>
          <a:noFill/>
          <a:ln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rgbClr val="FF6600"/>
                </a:solidFill>
                <a:latin typeface="Helvetica Neue Light"/>
                <a:cs typeface="Helvetica Neue Light"/>
              </a:rPr>
              <a:t>BSP assumes all tasks in </a:t>
            </a:r>
            <a:br>
              <a:rPr lang="en-US" sz="2000" dirty="0" smtClean="0">
                <a:solidFill>
                  <a:srgbClr val="FF6600"/>
                </a:solidFill>
                <a:latin typeface="Helvetica Neue Light"/>
                <a:cs typeface="Helvetica Neue Light"/>
              </a:rPr>
            </a:br>
            <a:r>
              <a:rPr lang="en-US" sz="2000" dirty="0" smtClean="0">
                <a:solidFill>
                  <a:srgbClr val="FF6600"/>
                </a:solidFill>
                <a:latin typeface="Helvetica Neue Light"/>
                <a:cs typeface="Helvetica Neue Light"/>
              </a:rPr>
              <a:t>same stage operate only on local data: </a:t>
            </a:r>
          </a:p>
          <a:p>
            <a:r>
              <a:rPr lang="en-US" sz="2000" dirty="0" smtClean="0">
                <a:solidFill>
                  <a:srgbClr val="FF6600"/>
                </a:solidFill>
                <a:latin typeface="Helvetica Neue Light"/>
                <a:cs typeface="Helvetica Neue Light"/>
              </a:rPr>
              <a:t>Not the case here!</a:t>
            </a:r>
            <a:endParaRPr lang="en-US" sz="2000" dirty="0">
              <a:solidFill>
                <a:srgbClr val="FF6600"/>
              </a:solidFill>
              <a:latin typeface="Helvetica Neue Light"/>
              <a:cs typeface="Helvetica Neue Light"/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1803400" y="2000706"/>
            <a:ext cx="3133726" cy="501194"/>
          </a:xfrm>
          <a:custGeom>
            <a:avLst/>
            <a:gdLst>
              <a:gd name="connsiteX0" fmla="*/ 3124200 w 3124200"/>
              <a:gd name="connsiteY0" fmla="*/ 43994 h 501194"/>
              <a:gd name="connsiteX1" fmla="*/ 1066800 w 3124200"/>
              <a:gd name="connsiteY1" fmla="*/ 43994 h 501194"/>
              <a:gd name="connsiteX2" fmla="*/ 0 w 3124200"/>
              <a:gd name="connsiteY2" fmla="*/ 501194 h 501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24200" h="501194">
                <a:moveTo>
                  <a:pt x="3124200" y="43994"/>
                </a:moveTo>
                <a:cubicBezTo>
                  <a:pt x="2355850" y="5894"/>
                  <a:pt x="1587500" y="-32206"/>
                  <a:pt x="1066800" y="43994"/>
                </a:cubicBezTo>
                <a:cubicBezTo>
                  <a:pt x="546100" y="120194"/>
                  <a:pt x="0" y="501194"/>
                  <a:pt x="0" y="501194"/>
                </a:cubicBezTo>
              </a:path>
            </a:pathLst>
          </a:custGeom>
          <a:ln w="12700" cmpd="sng">
            <a:solidFill>
              <a:srgbClr val="FF66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Freeform 82"/>
          <p:cNvSpPr/>
          <p:nvPr/>
        </p:nvSpPr>
        <p:spPr>
          <a:xfrm>
            <a:off x="2476500" y="2095500"/>
            <a:ext cx="2470150" cy="406400"/>
          </a:xfrm>
          <a:custGeom>
            <a:avLst/>
            <a:gdLst>
              <a:gd name="connsiteX0" fmla="*/ 3124200 w 3124200"/>
              <a:gd name="connsiteY0" fmla="*/ 43994 h 501194"/>
              <a:gd name="connsiteX1" fmla="*/ 1066800 w 3124200"/>
              <a:gd name="connsiteY1" fmla="*/ 43994 h 501194"/>
              <a:gd name="connsiteX2" fmla="*/ 0 w 3124200"/>
              <a:gd name="connsiteY2" fmla="*/ 501194 h 501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24200" h="501194">
                <a:moveTo>
                  <a:pt x="3124200" y="43994"/>
                </a:moveTo>
                <a:cubicBezTo>
                  <a:pt x="2355850" y="5894"/>
                  <a:pt x="1587500" y="-32206"/>
                  <a:pt x="1066800" y="43994"/>
                </a:cubicBezTo>
                <a:cubicBezTo>
                  <a:pt x="546100" y="120194"/>
                  <a:pt x="0" y="501194"/>
                  <a:pt x="0" y="501194"/>
                </a:cubicBezTo>
              </a:path>
            </a:pathLst>
          </a:custGeom>
          <a:ln w="12700" cmpd="sng">
            <a:solidFill>
              <a:srgbClr val="FF66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Freeform 83"/>
          <p:cNvSpPr/>
          <p:nvPr/>
        </p:nvSpPr>
        <p:spPr>
          <a:xfrm>
            <a:off x="3174999" y="2197100"/>
            <a:ext cx="1768475" cy="330200"/>
          </a:xfrm>
          <a:custGeom>
            <a:avLst/>
            <a:gdLst>
              <a:gd name="connsiteX0" fmla="*/ 3124200 w 3124200"/>
              <a:gd name="connsiteY0" fmla="*/ 43994 h 501194"/>
              <a:gd name="connsiteX1" fmla="*/ 1066800 w 3124200"/>
              <a:gd name="connsiteY1" fmla="*/ 43994 h 501194"/>
              <a:gd name="connsiteX2" fmla="*/ 0 w 3124200"/>
              <a:gd name="connsiteY2" fmla="*/ 501194 h 501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24200" h="501194">
                <a:moveTo>
                  <a:pt x="3124200" y="43994"/>
                </a:moveTo>
                <a:cubicBezTo>
                  <a:pt x="2355850" y="5894"/>
                  <a:pt x="1587500" y="-32206"/>
                  <a:pt x="1066800" y="43994"/>
                </a:cubicBezTo>
                <a:cubicBezTo>
                  <a:pt x="546100" y="120194"/>
                  <a:pt x="0" y="501194"/>
                  <a:pt x="0" y="501194"/>
                </a:cubicBezTo>
              </a:path>
            </a:pathLst>
          </a:custGeom>
          <a:ln w="12700" cmpd="sng">
            <a:solidFill>
              <a:srgbClr val="FF66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Freeform 84"/>
          <p:cNvSpPr/>
          <p:nvPr/>
        </p:nvSpPr>
        <p:spPr>
          <a:xfrm>
            <a:off x="3873500" y="2298700"/>
            <a:ext cx="1063625" cy="203200"/>
          </a:xfrm>
          <a:custGeom>
            <a:avLst/>
            <a:gdLst>
              <a:gd name="connsiteX0" fmla="*/ 3124200 w 3124200"/>
              <a:gd name="connsiteY0" fmla="*/ 43994 h 501194"/>
              <a:gd name="connsiteX1" fmla="*/ 1066800 w 3124200"/>
              <a:gd name="connsiteY1" fmla="*/ 43994 h 501194"/>
              <a:gd name="connsiteX2" fmla="*/ 0 w 3124200"/>
              <a:gd name="connsiteY2" fmla="*/ 501194 h 501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24200" h="501194">
                <a:moveTo>
                  <a:pt x="3124200" y="43994"/>
                </a:moveTo>
                <a:cubicBezTo>
                  <a:pt x="2355850" y="5894"/>
                  <a:pt x="1587500" y="-32206"/>
                  <a:pt x="1066800" y="43994"/>
                </a:cubicBezTo>
                <a:cubicBezTo>
                  <a:pt x="546100" y="120194"/>
                  <a:pt x="0" y="501194"/>
                  <a:pt x="0" y="501194"/>
                </a:cubicBezTo>
              </a:path>
            </a:pathLst>
          </a:custGeom>
          <a:ln w="12700" cmpd="sng">
            <a:solidFill>
              <a:srgbClr val="FF66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164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Ray: Fine grained </a:t>
            </a:r>
            <a:r>
              <a:rPr lang="en-US" dirty="0"/>
              <a:t>p</a:t>
            </a:r>
            <a:r>
              <a:rPr lang="en-US" dirty="0" smtClean="0"/>
              <a:t>arallel </a:t>
            </a:r>
            <a:r>
              <a:rPr lang="en-US" dirty="0"/>
              <a:t>e</a:t>
            </a:r>
            <a:r>
              <a:rPr lang="en-US" dirty="0" smtClean="0"/>
              <a:t>xecution </a:t>
            </a:r>
            <a:r>
              <a:rPr lang="en-US" dirty="0"/>
              <a:t>e</a:t>
            </a:r>
            <a:r>
              <a:rPr lang="en-US" dirty="0" smtClean="0"/>
              <a:t>ngine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863" y="1312863"/>
            <a:ext cx="8850312" cy="1062037"/>
          </a:xfrm>
        </p:spPr>
        <p:txBody>
          <a:bodyPr/>
          <a:lstStyle/>
          <a:p>
            <a:r>
              <a:rPr lang="en-US" dirty="0" smtClean="0"/>
              <a:t>Goal: make it easier to parallelize Python programs, in particular ML algorithms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774700" y="2070100"/>
            <a:ext cx="3124200" cy="2514600"/>
            <a:chOff x="774700" y="2070100"/>
            <a:chExt cx="3124200" cy="2514600"/>
          </a:xfrm>
        </p:grpSpPr>
        <p:sp>
          <p:nvSpPr>
            <p:cNvPr id="7" name="Rectangle 6"/>
            <p:cNvSpPr/>
            <p:nvPr/>
          </p:nvSpPr>
          <p:spPr>
            <a:xfrm>
              <a:off x="774700" y="2527300"/>
              <a:ext cx="3124200" cy="2057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838200" y="2959100"/>
              <a:ext cx="2215270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/>
                  <a:cs typeface="Consolas"/>
                </a:rPr>
                <a:t>a</a:t>
              </a:r>
              <a:r>
                <a:rPr lang="en-US" dirty="0" smtClean="0">
                  <a:latin typeface="Consolas"/>
                  <a:cs typeface="Consolas"/>
                </a:rPr>
                <a:t>dd(a, b):</a:t>
              </a:r>
            </a:p>
            <a:p>
              <a:r>
                <a:rPr lang="en-US" dirty="0">
                  <a:latin typeface="Consolas"/>
                  <a:cs typeface="Consolas"/>
                </a:rPr>
                <a:t> </a:t>
              </a:r>
              <a:r>
                <a:rPr lang="en-US" dirty="0" smtClean="0">
                  <a:latin typeface="Consolas"/>
                  <a:cs typeface="Consolas"/>
                </a:rPr>
                <a:t>   return a + b</a:t>
              </a:r>
            </a:p>
            <a:p>
              <a:endParaRPr lang="en-US" dirty="0">
                <a:latin typeface="Consolas"/>
                <a:cs typeface="Consolas"/>
              </a:endParaRPr>
            </a:p>
            <a:p>
              <a:r>
                <a:rPr lang="is-IS" dirty="0" smtClean="0">
                  <a:latin typeface="Consolas"/>
                  <a:cs typeface="Consolas"/>
                </a:rPr>
                <a:t>…</a:t>
              </a:r>
              <a:endParaRPr lang="is-IS" dirty="0">
                <a:latin typeface="Consolas"/>
                <a:cs typeface="Consolas"/>
              </a:endParaRPr>
            </a:p>
            <a:p>
              <a:r>
                <a:rPr lang="en-US" dirty="0">
                  <a:latin typeface="Consolas"/>
                  <a:cs typeface="Consolas"/>
                </a:rPr>
                <a:t>x</a:t>
              </a:r>
              <a:r>
                <a:rPr lang="en-US" dirty="0" smtClean="0">
                  <a:latin typeface="Consolas"/>
                  <a:cs typeface="Consolas"/>
                </a:rPr>
                <a:t> = add(3, 4)</a:t>
              </a:r>
              <a:r>
                <a:rPr lang="is-IS" dirty="0" smtClean="0">
                  <a:latin typeface="Consolas"/>
                  <a:cs typeface="Consolas"/>
                </a:rPr>
                <a:t> </a:t>
              </a:r>
              <a:endParaRPr lang="en-US" dirty="0">
                <a:latin typeface="Consolas"/>
                <a:cs typeface="Consolas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714500" y="2070100"/>
              <a:ext cx="10717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Python</a:t>
              </a:r>
              <a:endParaRPr lang="en-US" sz="24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318000" y="2095500"/>
            <a:ext cx="3903759" cy="2540000"/>
            <a:chOff x="4318000" y="2095500"/>
            <a:chExt cx="3903759" cy="2540000"/>
          </a:xfrm>
        </p:grpSpPr>
        <p:sp>
          <p:nvSpPr>
            <p:cNvPr id="6" name="Rectangle 5"/>
            <p:cNvSpPr/>
            <p:nvPr/>
          </p:nvSpPr>
          <p:spPr>
            <a:xfrm>
              <a:off x="5016500" y="2578100"/>
              <a:ext cx="3124200" cy="2057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118100" y="2565400"/>
              <a:ext cx="3103659" cy="20313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6600"/>
                  </a:solidFill>
                  <a:latin typeface="Consolas"/>
                  <a:cs typeface="Consolas"/>
                </a:rPr>
                <a:t>@</a:t>
              </a:r>
              <a:r>
                <a:rPr lang="en-US" dirty="0" err="1" smtClean="0">
                  <a:solidFill>
                    <a:srgbClr val="FF6600"/>
                  </a:solidFill>
                  <a:latin typeface="Consolas"/>
                  <a:cs typeface="Consolas"/>
                </a:rPr>
                <a:t>ray.remote</a:t>
              </a:r>
              <a:endParaRPr lang="en-US" dirty="0" smtClean="0">
                <a:solidFill>
                  <a:srgbClr val="FF6600"/>
                </a:solidFill>
                <a:latin typeface="Consolas"/>
                <a:cs typeface="Consolas"/>
              </a:endParaRPr>
            </a:p>
            <a:p>
              <a:r>
                <a:rPr lang="en-US" dirty="0" smtClean="0">
                  <a:latin typeface="Consolas"/>
                  <a:cs typeface="Consolas"/>
                </a:rPr>
                <a:t>add(a, b):</a:t>
              </a:r>
            </a:p>
            <a:p>
              <a:r>
                <a:rPr lang="en-US" dirty="0">
                  <a:latin typeface="Consolas"/>
                  <a:cs typeface="Consolas"/>
                </a:rPr>
                <a:t> </a:t>
              </a:r>
              <a:r>
                <a:rPr lang="en-US" dirty="0" smtClean="0">
                  <a:latin typeface="Consolas"/>
                  <a:cs typeface="Consolas"/>
                </a:rPr>
                <a:t>   return a + b</a:t>
              </a:r>
            </a:p>
            <a:p>
              <a:endParaRPr lang="en-US" dirty="0">
                <a:latin typeface="Consolas"/>
                <a:cs typeface="Consolas"/>
              </a:endParaRPr>
            </a:p>
            <a:p>
              <a:r>
                <a:rPr lang="is-IS" dirty="0" smtClean="0">
                  <a:latin typeface="Consolas"/>
                  <a:cs typeface="Consolas"/>
                </a:rPr>
                <a:t>…</a:t>
              </a:r>
              <a:endParaRPr lang="is-IS" dirty="0">
                <a:latin typeface="Consolas"/>
                <a:cs typeface="Consolas"/>
              </a:endParaRPr>
            </a:p>
            <a:p>
              <a:r>
                <a:rPr lang="en-US" dirty="0" err="1" smtClean="0">
                  <a:solidFill>
                    <a:srgbClr val="FF6600"/>
                  </a:solidFill>
                  <a:latin typeface="Consolas"/>
                  <a:cs typeface="Consolas"/>
                </a:rPr>
                <a:t>x_id</a:t>
              </a:r>
              <a:r>
                <a:rPr lang="en-US" dirty="0" smtClean="0">
                  <a:latin typeface="Consolas"/>
                  <a:cs typeface="Consolas"/>
                </a:rPr>
                <a:t> = </a:t>
              </a:r>
              <a:r>
                <a:rPr lang="en-US" dirty="0" err="1" smtClean="0">
                  <a:latin typeface="Consolas"/>
                  <a:cs typeface="Consolas"/>
                </a:rPr>
                <a:t>add.</a:t>
              </a:r>
              <a:r>
                <a:rPr lang="en-US" dirty="0" err="1" smtClean="0">
                  <a:solidFill>
                    <a:srgbClr val="FF6600"/>
                  </a:solidFill>
                  <a:latin typeface="Consolas"/>
                  <a:cs typeface="Consolas"/>
                </a:rPr>
                <a:t>remote</a:t>
              </a:r>
              <a:r>
                <a:rPr lang="en-US" dirty="0" smtClean="0">
                  <a:latin typeface="Consolas"/>
                  <a:cs typeface="Consolas"/>
                </a:rPr>
                <a:t>(3, 4)</a:t>
              </a:r>
            </a:p>
            <a:p>
              <a:r>
                <a:rPr lang="en-US" dirty="0">
                  <a:latin typeface="Consolas"/>
                  <a:cs typeface="Consolas"/>
                </a:rPr>
                <a:t>x</a:t>
              </a:r>
              <a:r>
                <a:rPr lang="en-US" dirty="0" smtClean="0">
                  <a:latin typeface="Consolas"/>
                  <a:cs typeface="Consolas"/>
                </a:rPr>
                <a:t> = </a:t>
              </a:r>
              <a:r>
                <a:rPr lang="en-US" dirty="0" err="1" smtClean="0">
                  <a:solidFill>
                    <a:srgbClr val="FF6600"/>
                  </a:solidFill>
                  <a:latin typeface="Consolas"/>
                  <a:cs typeface="Consolas"/>
                </a:rPr>
                <a:t>ray.get</a:t>
              </a:r>
              <a:r>
                <a:rPr lang="en-US" dirty="0" smtClean="0">
                  <a:latin typeface="Consolas"/>
                  <a:cs typeface="Consolas"/>
                </a:rPr>
                <a:t>(</a:t>
              </a:r>
              <a:r>
                <a:rPr lang="en-US" dirty="0" err="1" smtClean="0">
                  <a:latin typeface="Consolas"/>
                  <a:cs typeface="Consolas"/>
                </a:rPr>
                <a:t>x_id</a:t>
              </a:r>
              <a:r>
                <a:rPr lang="en-US" dirty="0" smtClean="0">
                  <a:latin typeface="Consolas"/>
                  <a:cs typeface="Consolas"/>
                </a:rPr>
                <a:t>)</a:t>
              </a:r>
              <a:r>
                <a:rPr lang="is-IS" dirty="0" smtClean="0">
                  <a:latin typeface="Consolas"/>
                  <a:cs typeface="Consolas"/>
                </a:rPr>
                <a:t> </a:t>
              </a:r>
              <a:endParaRPr lang="en-US" dirty="0">
                <a:latin typeface="Consolas"/>
                <a:cs typeface="Consolas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146800" y="2095500"/>
              <a:ext cx="6463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Ray</a:t>
              </a:r>
              <a:endParaRPr lang="en-US" sz="2400" dirty="0"/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4318000" y="3340100"/>
              <a:ext cx="393700" cy="355600"/>
            </a:xfrm>
            <a:prstGeom prst="rightArrow">
              <a:avLst/>
            </a:prstGeom>
            <a:solidFill>
              <a:srgbClr val="D9D9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844510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Example</a:t>
            </a:r>
            <a:endParaRPr lang="en-US" dirty="0"/>
          </a:p>
        </p:txBody>
      </p:sp>
      <p:sp>
        <p:nvSpPr>
          <p:cNvPr id="4" name="Shape 270"/>
          <p:cNvSpPr txBox="1">
            <a:spLocks noGrp="1"/>
          </p:cNvSpPr>
          <p:nvPr>
            <p:ph idx="1"/>
          </p:nvPr>
        </p:nvSpPr>
        <p:spPr>
          <a:xfrm>
            <a:off x="169863" y="1312863"/>
            <a:ext cx="8850312" cy="35131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rmAutofit lnSpcReduction="10000"/>
          </a:bodyPr>
          <a:lstStyle/>
          <a:p>
            <a:pPr lvl="0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rgbClr val="FF6600"/>
                </a:solidFill>
                <a:highlight>
                  <a:srgbClr val="FFFF00"/>
                </a:highlight>
                <a:latin typeface="Consolas"/>
                <a:cs typeface="Consolas"/>
              </a:rPr>
              <a:t>import ray</a:t>
            </a:r>
          </a:p>
          <a:p>
            <a:pPr lvl="0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dirty="0">
              <a:solidFill>
                <a:srgbClr val="795DA3"/>
              </a:solidFill>
              <a:highlight>
                <a:srgbClr val="FFFF00"/>
              </a:highlight>
              <a:latin typeface="Consolas"/>
              <a:cs typeface="Consolas"/>
            </a:endParaRPr>
          </a:p>
          <a:p>
            <a:pPr lvl="0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rgbClr val="FF6600"/>
                </a:solidFill>
                <a:highlight>
                  <a:srgbClr val="FFFF00"/>
                </a:highlight>
                <a:latin typeface="Consolas"/>
                <a:cs typeface="Consolas"/>
              </a:rPr>
              <a:t>@ray.remote</a:t>
            </a:r>
          </a:p>
          <a:p>
            <a:pPr lvl="0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rgbClr val="A71D5D"/>
                </a:solidFill>
                <a:latin typeface="Consolas"/>
                <a:cs typeface="Consolas"/>
              </a:rPr>
              <a:t>def</a:t>
            </a:r>
            <a:r>
              <a:rPr lang="en" sz="1400" b="1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lang="en" sz="1400" b="1" dirty="0">
                <a:solidFill>
                  <a:srgbClr val="795DA3"/>
                </a:solidFill>
                <a:latin typeface="Consolas"/>
                <a:cs typeface="Consolas"/>
              </a:rPr>
              <a:t>f</a:t>
            </a:r>
            <a:r>
              <a:rPr lang="en" sz="1400" b="1" dirty="0">
                <a:solidFill>
                  <a:srgbClr val="333333"/>
                </a:solidFill>
                <a:latin typeface="Consolas"/>
                <a:cs typeface="Consolas"/>
              </a:rPr>
              <a:t>(stepsize):</a:t>
            </a:r>
          </a:p>
          <a:p>
            <a:pPr lvl="0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rgbClr val="333333"/>
                </a:solidFill>
                <a:latin typeface="Consolas"/>
                <a:cs typeface="Consolas"/>
              </a:rPr>
              <a:t>  </a:t>
            </a:r>
            <a:r>
              <a:rPr lang="en" sz="1400" b="1" dirty="0">
                <a:solidFill>
                  <a:srgbClr val="969896"/>
                </a:solidFill>
                <a:latin typeface="Consolas"/>
                <a:cs typeface="Consolas"/>
              </a:rPr>
              <a:t># do computation…</a:t>
            </a:r>
          </a:p>
          <a:p>
            <a:pPr lvl="0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rgbClr val="333333"/>
                </a:solidFill>
                <a:latin typeface="Consolas"/>
                <a:cs typeface="Consolas"/>
              </a:rPr>
              <a:t>  </a:t>
            </a:r>
            <a:r>
              <a:rPr lang="en" sz="1400" b="1" dirty="0">
                <a:solidFill>
                  <a:srgbClr val="A71D5D"/>
                </a:solidFill>
                <a:latin typeface="Consolas"/>
                <a:cs typeface="Consolas"/>
              </a:rPr>
              <a:t>return</a:t>
            </a:r>
            <a:r>
              <a:rPr lang="en" sz="1400" b="1" dirty="0">
                <a:solidFill>
                  <a:srgbClr val="333333"/>
                </a:solidFill>
                <a:latin typeface="Consolas"/>
                <a:cs typeface="Consolas"/>
              </a:rPr>
              <a:t> result</a:t>
            </a:r>
          </a:p>
          <a:p>
            <a:pPr lvl="0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dirty="0">
              <a:solidFill>
                <a:srgbClr val="333333"/>
              </a:solidFill>
              <a:latin typeface="Consolas"/>
              <a:cs typeface="Consolas"/>
            </a:endParaRPr>
          </a:p>
          <a:p>
            <a:pPr lvl="0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rgbClr val="969896"/>
                </a:solidFill>
                <a:latin typeface="Consolas"/>
                <a:cs typeface="Consolas"/>
              </a:rPr>
              <a:t># Run 4 experiments in parallel</a:t>
            </a:r>
          </a:p>
          <a:p>
            <a:pPr lvl="0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rgbClr val="333333"/>
                </a:solidFill>
                <a:latin typeface="Consolas"/>
                <a:cs typeface="Consolas"/>
              </a:rPr>
              <a:t>results </a:t>
            </a:r>
            <a:r>
              <a:rPr lang="en" sz="1400" b="1" dirty="0">
                <a:solidFill>
                  <a:srgbClr val="A71D5D"/>
                </a:solidFill>
                <a:latin typeface="Consolas"/>
                <a:cs typeface="Consolas"/>
              </a:rPr>
              <a:t>=</a:t>
            </a:r>
            <a:r>
              <a:rPr lang="en" sz="1400" b="1" dirty="0">
                <a:solidFill>
                  <a:srgbClr val="333333"/>
                </a:solidFill>
                <a:latin typeface="Consolas"/>
                <a:cs typeface="Consolas"/>
              </a:rPr>
              <a:t> [f</a:t>
            </a:r>
            <a:r>
              <a:rPr lang="en" sz="1400" b="1" dirty="0">
                <a:solidFill>
                  <a:srgbClr val="333333"/>
                </a:solidFill>
                <a:highlight>
                  <a:srgbClr val="FFFF00"/>
                </a:highlight>
                <a:latin typeface="Consolas"/>
                <a:cs typeface="Consolas"/>
              </a:rPr>
              <a:t>.</a:t>
            </a:r>
            <a:r>
              <a:rPr lang="en" sz="1400" b="1" dirty="0">
                <a:solidFill>
                  <a:srgbClr val="FF6600"/>
                </a:solidFill>
                <a:highlight>
                  <a:srgbClr val="FFFF00"/>
                </a:highlight>
                <a:latin typeface="Consolas"/>
                <a:cs typeface="Consolas"/>
              </a:rPr>
              <a:t>remote</a:t>
            </a:r>
            <a:r>
              <a:rPr lang="en" sz="1400" b="1" dirty="0">
                <a:solidFill>
                  <a:srgbClr val="333333"/>
                </a:solidFill>
                <a:latin typeface="Consolas"/>
                <a:cs typeface="Consolas"/>
              </a:rPr>
              <a:t>(stepsize) </a:t>
            </a:r>
            <a:r>
              <a:rPr lang="en" sz="1400" b="1" dirty="0">
                <a:solidFill>
                  <a:srgbClr val="A71D5D"/>
                </a:solidFill>
                <a:latin typeface="Consolas"/>
                <a:cs typeface="Consolas"/>
              </a:rPr>
              <a:t>for</a:t>
            </a:r>
            <a:r>
              <a:rPr lang="en" sz="1400" b="1" dirty="0">
                <a:solidFill>
                  <a:srgbClr val="333333"/>
                </a:solidFill>
                <a:latin typeface="Consolas"/>
                <a:cs typeface="Consolas"/>
              </a:rPr>
              <a:t> stepsize </a:t>
            </a:r>
            <a:r>
              <a:rPr lang="en" sz="1400" b="1" dirty="0">
                <a:solidFill>
                  <a:srgbClr val="A71D5D"/>
                </a:solidFill>
                <a:latin typeface="Consolas"/>
                <a:cs typeface="Consolas"/>
              </a:rPr>
              <a:t>in</a:t>
            </a:r>
            <a:r>
              <a:rPr lang="en" sz="1400" b="1" dirty="0">
                <a:solidFill>
                  <a:srgbClr val="333333"/>
                </a:solidFill>
                <a:latin typeface="Consolas"/>
                <a:cs typeface="Consolas"/>
              </a:rPr>
              <a:t> [</a:t>
            </a:r>
            <a:r>
              <a:rPr lang="en" sz="1400" b="1" dirty="0">
                <a:solidFill>
                  <a:srgbClr val="0086B3"/>
                </a:solidFill>
                <a:latin typeface="Consolas"/>
                <a:cs typeface="Consolas"/>
              </a:rPr>
              <a:t>0.001</a:t>
            </a:r>
            <a:r>
              <a:rPr lang="en" sz="1400" b="1" dirty="0">
                <a:solidFill>
                  <a:srgbClr val="333333"/>
                </a:solidFill>
                <a:latin typeface="Consolas"/>
                <a:cs typeface="Consolas"/>
              </a:rPr>
              <a:t>, </a:t>
            </a:r>
            <a:r>
              <a:rPr lang="en" sz="1400" b="1" dirty="0">
                <a:solidFill>
                  <a:srgbClr val="0086B3"/>
                </a:solidFill>
                <a:latin typeface="Consolas"/>
                <a:cs typeface="Consolas"/>
              </a:rPr>
              <a:t>0.01</a:t>
            </a:r>
            <a:r>
              <a:rPr lang="en" sz="1400" b="1" dirty="0">
                <a:solidFill>
                  <a:srgbClr val="333333"/>
                </a:solidFill>
                <a:latin typeface="Consolas"/>
                <a:cs typeface="Consolas"/>
              </a:rPr>
              <a:t>, </a:t>
            </a:r>
            <a:r>
              <a:rPr lang="en" sz="1400" b="1" dirty="0">
                <a:solidFill>
                  <a:srgbClr val="0086B3"/>
                </a:solidFill>
                <a:latin typeface="Consolas"/>
                <a:cs typeface="Consolas"/>
              </a:rPr>
              <a:t>0.1</a:t>
            </a:r>
            <a:r>
              <a:rPr lang="en" sz="1400" b="1" dirty="0">
                <a:solidFill>
                  <a:srgbClr val="333333"/>
                </a:solidFill>
                <a:latin typeface="Consolas"/>
                <a:cs typeface="Consolas"/>
              </a:rPr>
              <a:t>, </a:t>
            </a:r>
            <a:r>
              <a:rPr lang="en" sz="1400" b="1" dirty="0">
                <a:solidFill>
                  <a:srgbClr val="0086B3"/>
                </a:solidFill>
                <a:latin typeface="Consolas"/>
                <a:cs typeface="Consolas"/>
              </a:rPr>
              <a:t>1.0</a:t>
            </a:r>
            <a:r>
              <a:rPr lang="en" sz="1400" b="1" dirty="0">
                <a:solidFill>
                  <a:srgbClr val="333333"/>
                </a:solidFill>
                <a:latin typeface="Consolas"/>
                <a:cs typeface="Consolas"/>
              </a:rPr>
              <a:t>]]</a:t>
            </a:r>
          </a:p>
          <a:p>
            <a:pPr lvl="0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rgbClr val="969896"/>
                </a:solidFill>
                <a:latin typeface="Consolas"/>
                <a:cs typeface="Consolas"/>
              </a:rPr>
              <a:t># Get the results</a:t>
            </a:r>
          </a:p>
          <a:p>
            <a:pPr lvl="0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rgbClr val="FF6600"/>
                </a:solidFill>
                <a:latin typeface="Consolas"/>
                <a:cs typeface="Consolas"/>
              </a:rPr>
              <a:t>ray.get</a:t>
            </a:r>
            <a:r>
              <a:rPr lang="en" sz="1400" b="1" dirty="0">
                <a:solidFill>
                  <a:srgbClr val="333333"/>
                </a:solidFill>
                <a:latin typeface="Consolas"/>
                <a:cs typeface="Consolas"/>
              </a:rPr>
              <a:t>(results)</a:t>
            </a:r>
          </a:p>
        </p:txBody>
      </p:sp>
    </p:spTree>
    <p:extLst>
      <p:ext uri="{BB962C8B-B14F-4D97-AF65-F5344CB8AC3E}">
        <p14:creationId xmlns:p14="http://schemas.microsoft.com/office/powerpoint/2010/main" val="15365020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ounded Rectangle 57"/>
          <p:cNvSpPr/>
          <p:nvPr/>
        </p:nvSpPr>
        <p:spPr>
          <a:xfrm>
            <a:off x="508000" y="1333500"/>
            <a:ext cx="2946400" cy="252730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ounded Rectangle 56"/>
          <p:cNvSpPr/>
          <p:nvPr/>
        </p:nvSpPr>
        <p:spPr>
          <a:xfrm>
            <a:off x="393700" y="1435100"/>
            <a:ext cx="2946400" cy="252730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863" y="206375"/>
            <a:ext cx="5684837" cy="857250"/>
          </a:xfrm>
        </p:spPr>
        <p:txBody>
          <a:bodyPr/>
          <a:lstStyle/>
          <a:p>
            <a:r>
              <a:rPr lang="en-US" dirty="0" smtClean="0"/>
              <a:t>Ray Architecture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92100" y="1536700"/>
            <a:ext cx="2946400" cy="2527300"/>
          </a:xfrm>
          <a:prstGeom prst="roundRect">
            <a:avLst/>
          </a:prstGeom>
          <a:solidFill>
            <a:srgbClr val="FFFFFF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19100" y="1714500"/>
            <a:ext cx="2692400" cy="647700"/>
          </a:xfrm>
          <a:prstGeom prst="roundRect">
            <a:avLst/>
          </a:prstGeom>
          <a:solidFill>
            <a:srgbClr val="FFFFFF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Neue Light"/>
                <a:cs typeface="Helvetica Neue Light"/>
              </a:rPr>
              <a:t>Object Store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2184400" y="2552700"/>
            <a:ext cx="901700" cy="520700"/>
          </a:xfrm>
          <a:prstGeom prst="roundRect">
            <a:avLst/>
          </a:prstGeom>
          <a:solidFill>
            <a:srgbClr val="FFFFFF"/>
          </a:solidFill>
          <a:ln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Light"/>
                <a:cs typeface="Helvetica Neue Light"/>
              </a:rPr>
              <a:t>Object</a:t>
            </a:r>
          </a:p>
          <a:p>
            <a:pPr algn="ctr"/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Light"/>
                <a:cs typeface="Helvetica Neue Light"/>
              </a:rPr>
              <a:t>Manager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elvetica Neue Light"/>
              <a:cs typeface="Helvetica Neue Light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2184400" y="3251200"/>
            <a:ext cx="901700" cy="520700"/>
          </a:xfrm>
          <a:prstGeom prst="roundRect">
            <a:avLst/>
          </a:prstGeom>
          <a:solidFill>
            <a:srgbClr val="FFFFFF"/>
          </a:solidFill>
          <a:ln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Light"/>
                <a:cs typeface="Helvetica Neue Light"/>
              </a:rPr>
              <a:t>Local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elvetica Neue Light"/>
              <a:cs typeface="Helvetica Neue Light"/>
            </a:endParaRPr>
          </a:p>
          <a:p>
            <a:pPr algn="ctr"/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Light"/>
                <a:cs typeface="Helvetica Neue Light"/>
              </a:rPr>
              <a:t>Scheduler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elvetica Neue Light"/>
              <a:cs typeface="Helvetica Neue Ligh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695700" y="1562100"/>
            <a:ext cx="2095500" cy="2159000"/>
          </a:xfrm>
          <a:prstGeom prst="rect">
            <a:avLst/>
          </a:prstGeom>
          <a:noFill/>
          <a:ln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11200" y="990600"/>
            <a:ext cx="838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 Light"/>
                <a:cs typeface="Helvetica Neue Light"/>
              </a:rPr>
              <a:t>Nodes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848100" y="1714500"/>
            <a:ext cx="17907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404040"/>
                </a:solidFill>
                <a:latin typeface="Helvetica Neue Light"/>
                <a:cs typeface="Helvetica Neue Light"/>
              </a:rPr>
              <a:t>Object Table</a:t>
            </a:r>
            <a:endParaRPr lang="en-US" sz="1600" dirty="0">
              <a:solidFill>
                <a:srgbClr val="404040"/>
              </a:solidFill>
              <a:latin typeface="Helvetica Neue Light"/>
              <a:cs typeface="Helvetica Neue Light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860800" y="2146300"/>
            <a:ext cx="17907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404040"/>
                </a:solidFill>
                <a:latin typeface="Helvetica Neue Light"/>
                <a:cs typeface="Helvetica Neue Light"/>
              </a:rPr>
              <a:t>Function Table</a:t>
            </a:r>
            <a:endParaRPr lang="en-US" sz="1600" dirty="0">
              <a:solidFill>
                <a:srgbClr val="404040"/>
              </a:solidFill>
              <a:latin typeface="Helvetica Neue Light"/>
              <a:cs typeface="Helvetica Neue Light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873500" y="2603500"/>
            <a:ext cx="1790700" cy="330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404040"/>
                </a:solidFill>
                <a:latin typeface="Helvetica Neue Light"/>
                <a:cs typeface="Helvetica Neue Light"/>
              </a:rPr>
              <a:t>Task Table</a:t>
            </a:r>
            <a:endParaRPr lang="en-US" sz="1600" dirty="0">
              <a:solidFill>
                <a:srgbClr val="404040"/>
              </a:solidFill>
              <a:latin typeface="Helvetica Neue Light"/>
              <a:cs typeface="Helvetica Neue Light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860800" y="3251200"/>
            <a:ext cx="1790700" cy="330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404040"/>
                </a:solidFill>
                <a:latin typeface="Helvetica Neue Light"/>
                <a:cs typeface="Helvetica Neue Light"/>
              </a:rPr>
              <a:t>Event Table</a:t>
            </a:r>
            <a:endParaRPr lang="en-US" sz="1600" dirty="0">
              <a:solidFill>
                <a:srgbClr val="404040"/>
              </a:solidFill>
              <a:latin typeface="Helvetica Neue Light"/>
              <a:cs typeface="Helvetica Neue Light"/>
            </a:endParaRPr>
          </a:p>
        </p:txBody>
      </p:sp>
      <p:sp>
        <p:nvSpPr>
          <p:cNvPr id="22" name="TextBox 21"/>
          <p:cNvSpPr txBox="1"/>
          <p:nvPr/>
        </p:nvSpPr>
        <p:spPr>
          <a:xfrm rot="16200000">
            <a:off x="4432299" y="2857500"/>
            <a:ext cx="3971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z="2400" dirty="0" smtClean="0">
                <a:solidFill>
                  <a:srgbClr val="404040"/>
                </a:solidFill>
              </a:rPr>
              <a:t>…</a:t>
            </a:r>
            <a:endParaRPr lang="en-US" sz="2400" dirty="0">
              <a:solidFill>
                <a:srgbClr val="404040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3889981" y="3931686"/>
            <a:ext cx="1691669" cy="773663"/>
          </a:xfrm>
          <a:prstGeom prst="ellipse">
            <a:avLst/>
          </a:prstGeom>
          <a:solidFill>
            <a:schemeClr val="bg1"/>
          </a:solidFill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elvetica Neue Light"/>
                <a:cs typeface="Helvetica Neue Light"/>
              </a:rPr>
              <a:t>Global Scheduler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Helvetica Neue Light"/>
              <a:cs typeface="Helvetica Neue Light"/>
            </a:endParaRPr>
          </a:p>
        </p:txBody>
      </p:sp>
      <p:sp>
        <p:nvSpPr>
          <p:cNvPr id="55" name="Oval 54"/>
          <p:cNvSpPr/>
          <p:nvPr/>
        </p:nvSpPr>
        <p:spPr>
          <a:xfrm>
            <a:off x="3845531" y="4020586"/>
            <a:ext cx="1691669" cy="773663"/>
          </a:xfrm>
          <a:prstGeom prst="ellipse">
            <a:avLst/>
          </a:prstGeom>
          <a:solidFill>
            <a:schemeClr val="bg1"/>
          </a:solidFill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elvetica Neue Light"/>
                <a:cs typeface="Helvetica Neue Light"/>
              </a:rPr>
              <a:t>Global Scheduler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Helvetica Neue Light"/>
              <a:cs typeface="Helvetica Neue Light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3794731" y="4103136"/>
            <a:ext cx="1691669" cy="773663"/>
          </a:xfrm>
          <a:prstGeom prst="ellipse">
            <a:avLst/>
          </a:prstGeom>
          <a:solidFill>
            <a:schemeClr val="bg1"/>
          </a:solidFill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elvetica Neue Light"/>
                <a:cs typeface="Helvetica Neue Light"/>
              </a:rPr>
              <a:t>Global Scheduler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Helvetica Neue Light"/>
              <a:cs typeface="Helvetica Neue Light"/>
            </a:endParaRPr>
          </a:p>
        </p:txBody>
      </p:sp>
      <p:sp>
        <p:nvSpPr>
          <p:cNvPr id="30" name="Oval 29"/>
          <p:cNvSpPr/>
          <p:nvPr/>
        </p:nvSpPr>
        <p:spPr>
          <a:xfrm rot="16200000">
            <a:off x="251431" y="2883936"/>
            <a:ext cx="1298971" cy="457200"/>
          </a:xfrm>
          <a:prstGeom prst="ellipse">
            <a:avLst/>
          </a:prstGeom>
          <a:solidFill>
            <a:srgbClr val="FFFFFF"/>
          </a:solidFill>
          <a:ln w="9525" cmpd="sng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Helvetica Neue Light"/>
                <a:cs typeface="Helvetica Neue Light"/>
              </a:rPr>
              <a:t>Driver</a:t>
            </a:r>
            <a:endParaRPr lang="en-US" dirty="0">
              <a:solidFill>
                <a:schemeClr val="bg1"/>
              </a:solidFill>
              <a:latin typeface="Helvetica Neue Light"/>
              <a:cs typeface="Helvetica Neue Light"/>
            </a:endParaRPr>
          </a:p>
        </p:txBody>
      </p:sp>
      <p:sp>
        <p:nvSpPr>
          <p:cNvPr id="29" name="Oval 28"/>
          <p:cNvSpPr/>
          <p:nvPr/>
        </p:nvSpPr>
        <p:spPr>
          <a:xfrm rot="16200000">
            <a:off x="149831" y="2934736"/>
            <a:ext cx="1298971" cy="457200"/>
          </a:xfrm>
          <a:prstGeom prst="ellipse">
            <a:avLst/>
          </a:prstGeom>
          <a:solidFill>
            <a:srgbClr val="FFFFFF"/>
          </a:solidFill>
          <a:ln w="9525" cmpd="sng"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262626"/>
                </a:solidFill>
                <a:latin typeface="Helvetica Neue Light"/>
                <a:cs typeface="Helvetica Neue Light"/>
              </a:rPr>
              <a:t>Driver</a:t>
            </a:r>
            <a:endParaRPr lang="en-US" dirty="0">
              <a:solidFill>
                <a:srgbClr val="262626"/>
              </a:solidFill>
              <a:latin typeface="Helvetica Neue Light"/>
              <a:cs typeface="Helvetica Neue Light"/>
            </a:endParaRPr>
          </a:p>
        </p:txBody>
      </p:sp>
      <p:sp>
        <p:nvSpPr>
          <p:cNvPr id="6" name="Oval 5"/>
          <p:cNvSpPr/>
          <p:nvPr/>
        </p:nvSpPr>
        <p:spPr>
          <a:xfrm rot="16200000">
            <a:off x="35531" y="2985537"/>
            <a:ext cx="1298971" cy="457200"/>
          </a:xfrm>
          <a:prstGeom prst="ellipse">
            <a:avLst/>
          </a:prstGeom>
          <a:solidFill>
            <a:srgbClr val="FFFFFF"/>
          </a:solidFill>
          <a:ln w="9525" cmpd="sng"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262626"/>
                </a:solidFill>
                <a:latin typeface="Helvetica Neue Light"/>
                <a:cs typeface="Helvetica Neue Light"/>
              </a:rPr>
              <a:t>Driver</a:t>
            </a:r>
            <a:endParaRPr lang="en-US" dirty="0">
              <a:solidFill>
                <a:srgbClr val="262626"/>
              </a:solidFill>
              <a:latin typeface="Helvetica Neue Light"/>
              <a:cs typeface="Helvetica Neue Light"/>
            </a:endParaRPr>
          </a:p>
        </p:txBody>
      </p:sp>
      <p:sp>
        <p:nvSpPr>
          <p:cNvPr id="31" name="Oval 30"/>
          <p:cNvSpPr/>
          <p:nvPr/>
        </p:nvSpPr>
        <p:spPr>
          <a:xfrm rot="16200000">
            <a:off x="1140431" y="2896636"/>
            <a:ext cx="1298971" cy="457200"/>
          </a:xfrm>
          <a:prstGeom prst="ellipse">
            <a:avLst/>
          </a:prstGeom>
          <a:solidFill>
            <a:srgbClr val="FFFFFF"/>
          </a:solidFill>
          <a:ln w="9525" cmpd="sng"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262626"/>
                </a:solidFill>
                <a:latin typeface="Helvetica Neue Light"/>
                <a:cs typeface="Helvetica Neue Light"/>
              </a:rPr>
              <a:t>Driver</a:t>
            </a:r>
            <a:endParaRPr lang="en-US" dirty="0">
              <a:solidFill>
                <a:srgbClr val="262626"/>
              </a:solidFill>
              <a:latin typeface="Helvetica Neue Light"/>
              <a:cs typeface="Helvetica Neue Light"/>
            </a:endParaRPr>
          </a:p>
        </p:txBody>
      </p:sp>
      <p:sp>
        <p:nvSpPr>
          <p:cNvPr id="41" name="Oval 40"/>
          <p:cNvSpPr/>
          <p:nvPr/>
        </p:nvSpPr>
        <p:spPr>
          <a:xfrm rot="16200000">
            <a:off x="1038831" y="2947436"/>
            <a:ext cx="1298971" cy="457200"/>
          </a:xfrm>
          <a:prstGeom prst="ellipse">
            <a:avLst/>
          </a:prstGeom>
          <a:solidFill>
            <a:srgbClr val="FFFFFF"/>
          </a:solidFill>
          <a:ln w="9525" cmpd="sng"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262626"/>
                </a:solidFill>
                <a:latin typeface="Helvetica Neue Light"/>
                <a:cs typeface="Helvetica Neue Light"/>
              </a:rPr>
              <a:t>Driver</a:t>
            </a:r>
            <a:endParaRPr lang="en-US" dirty="0">
              <a:solidFill>
                <a:srgbClr val="262626"/>
              </a:solidFill>
              <a:latin typeface="Helvetica Neue Light"/>
              <a:cs typeface="Helvetica Neue Light"/>
            </a:endParaRPr>
          </a:p>
        </p:txBody>
      </p:sp>
      <p:sp>
        <p:nvSpPr>
          <p:cNvPr id="43" name="Oval 42"/>
          <p:cNvSpPr/>
          <p:nvPr/>
        </p:nvSpPr>
        <p:spPr>
          <a:xfrm rot="16200000">
            <a:off x="924531" y="2998237"/>
            <a:ext cx="1298971" cy="457200"/>
          </a:xfrm>
          <a:prstGeom prst="ellipse">
            <a:avLst/>
          </a:prstGeom>
          <a:solidFill>
            <a:srgbClr val="FFFFFF"/>
          </a:solidFill>
          <a:ln w="9525" cmpd="sng"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262626"/>
                </a:solidFill>
                <a:latin typeface="Helvetica Neue Light"/>
                <a:cs typeface="Helvetica Neue Light"/>
              </a:rPr>
              <a:t>Worker</a:t>
            </a:r>
            <a:endParaRPr lang="en-US" sz="1600" dirty="0">
              <a:solidFill>
                <a:srgbClr val="262626"/>
              </a:solidFill>
              <a:latin typeface="Helvetica Neue Light"/>
              <a:cs typeface="Helvetica Neue Ligh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070600" y="596900"/>
            <a:ext cx="3073400" cy="42291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rgbClr val="262626"/>
                </a:solidFill>
                <a:latin typeface="Helvetica Neue "/>
                <a:cs typeface="Helvetica Neue "/>
              </a:rPr>
              <a:t>Driver</a:t>
            </a:r>
            <a:r>
              <a:rPr lang="en-US" sz="1600" dirty="0" smtClean="0">
                <a:solidFill>
                  <a:srgbClr val="262626"/>
                </a:solidFill>
                <a:latin typeface="Helvetica Neue Light"/>
                <a:cs typeface="Helvetica Neue Light"/>
              </a:rPr>
              <a:t>: run a Ray program</a:t>
            </a:r>
          </a:p>
          <a:p>
            <a:endParaRPr lang="en-US" sz="800" dirty="0" smtClean="0">
              <a:solidFill>
                <a:srgbClr val="262626"/>
              </a:solidFill>
              <a:latin typeface="Helvetica Neue Light"/>
              <a:cs typeface="Helvetica Neue Light"/>
            </a:endParaRPr>
          </a:p>
          <a:p>
            <a:r>
              <a:rPr lang="en-US" sz="1600" dirty="0" smtClean="0">
                <a:solidFill>
                  <a:srgbClr val="262626"/>
                </a:solidFill>
                <a:latin typeface="Helvetica Neue "/>
                <a:cs typeface="Helvetica Neue "/>
              </a:rPr>
              <a:t>Worker</a:t>
            </a:r>
            <a:r>
              <a:rPr lang="en-US" sz="1600" dirty="0" smtClean="0">
                <a:solidFill>
                  <a:srgbClr val="262626"/>
                </a:solidFill>
                <a:latin typeface="Helvetica Neue Light"/>
                <a:cs typeface="Helvetica Neue Light"/>
              </a:rPr>
              <a:t>: execute Python functions (tasks)</a:t>
            </a:r>
          </a:p>
          <a:p>
            <a:endParaRPr lang="en-US" sz="800" dirty="0" smtClean="0">
              <a:latin typeface="Helvetica Neue Light"/>
              <a:cs typeface="Helvetica Neue Light"/>
            </a:endParaRPr>
          </a:p>
          <a:p>
            <a:r>
              <a:rPr lang="en-US" sz="1600" dirty="0" smtClean="0">
                <a:solidFill>
                  <a:srgbClr val="262626"/>
                </a:solidFill>
                <a:latin typeface="Helvetica Neue "/>
                <a:cs typeface="Helvetica Neue "/>
              </a:rPr>
              <a:t>Object </a:t>
            </a:r>
            <a:r>
              <a:rPr lang="en-US" sz="1600" dirty="0">
                <a:solidFill>
                  <a:srgbClr val="262626"/>
                </a:solidFill>
                <a:latin typeface="Helvetica Neue "/>
                <a:cs typeface="Helvetica Neue "/>
              </a:rPr>
              <a:t>Store</a:t>
            </a:r>
            <a:r>
              <a:rPr lang="en-US" sz="1600" dirty="0">
                <a:solidFill>
                  <a:srgbClr val="262626"/>
                </a:solidFill>
                <a:latin typeface="Helvetica Neue Light"/>
                <a:cs typeface="Helvetica Neue Light"/>
              </a:rPr>
              <a:t>:</a:t>
            </a:r>
          </a:p>
          <a:p>
            <a:pPr marL="182880" indent="-182880">
              <a:buFont typeface="Arial"/>
              <a:buChar char="•"/>
            </a:pPr>
            <a:r>
              <a:rPr lang="en-US" sz="1600" dirty="0">
                <a:solidFill>
                  <a:srgbClr val="262626"/>
                </a:solidFill>
                <a:latin typeface="Helvetica Neue Light"/>
                <a:cs typeface="Helvetica Neue Light"/>
              </a:rPr>
              <a:t>Stores python objects</a:t>
            </a:r>
          </a:p>
          <a:p>
            <a:pPr marL="182880" indent="-182880">
              <a:buFont typeface="Arial"/>
              <a:buChar char="•"/>
            </a:pPr>
            <a:r>
              <a:rPr lang="en-US" sz="1600" dirty="0">
                <a:solidFill>
                  <a:srgbClr val="262626"/>
                </a:solidFill>
                <a:latin typeface="Helvetica Neue Light"/>
                <a:cs typeface="Helvetica Neue Light"/>
              </a:rPr>
              <a:t>Use shared memory on</a:t>
            </a:r>
            <a:br>
              <a:rPr lang="en-US" sz="1600" dirty="0">
                <a:solidFill>
                  <a:srgbClr val="262626"/>
                </a:solidFill>
                <a:latin typeface="Helvetica Neue Light"/>
                <a:cs typeface="Helvetica Neue Light"/>
              </a:rPr>
            </a:br>
            <a:r>
              <a:rPr lang="en-US" sz="1600" dirty="0">
                <a:solidFill>
                  <a:srgbClr val="262626"/>
                </a:solidFill>
                <a:latin typeface="Helvetica Neue Light"/>
                <a:cs typeface="Helvetica Neue Light"/>
              </a:rPr>
              <a:t>same node</a:t>
            </a:r>
          </a:p>
          <a:p>
            <a:pPr marL="182880" indent="-182880">
              <a:buFont typeface="Arial"/>
              <a:buChar char="•"/>
            </a:pPr>
            <a:endParaRPr lang="en-US" sz="800" dirty="0">
              <a:solidFill>
                <a:srgbClr val="262626"/>
              </a:solidFill>
              <a:latin typeface="Helvetica Neue Light"/>
              <a:cs typeface="Helvetica Neue Light"/>
            </a:endParaRPr>
          </a:p>
          <a:p>
            <a:r>
              <a:rPr lang="en-US" sz="1600" dirty="0">
                <a:solidFill>
                  <a:srgbClr val="262626"/>
                </a:solidFill>
                <a:latin typeface="Helvetica Neue "/>
                <a:cs typeface="Helvetica Neue "/>
              </a:rPr>
              <a:t>Global scheduler</a:t>
            </a:r>
            <a:r>
              <a:rPr lang="en-US" sz="1600" dirty="0">
                <a:solidFill>
                  <a:srgbClr val="262626"/>
                </a:solidFill>
                <a:latin typeface="Helvetica Neue Light"/>
                <a:cs typeface="Helvetica Neue Light"/>
              </a:rPr>
              <a:t>: schedule tasks based on global state</a:t>
            </a:r>
          </a:p>
          <a:p>
            <a:endParaRPr lang="en-US" sz="800" dirty="0">
              <a:solidFill>
                <a:srgbClr val="262626"/>
              </a:solidFill>
              <a:latin typeface="Helvetica Neue Light"/>
              <a:cs typeface="Helvetica Neue Light"/>
            </a:endParaRPr>
          </a:p>
          <a:p>
            <a:r>
              <a:rPr lang="en-US" sz="1600" dirty="0">
                <a:solidFill>
                  <a:srgbClr val="262626"/>
                </a:solidFill>
                <a:latin typeface="Helvetica Neue "/>
                <a:cs typeface="Helvetica Neue "/>
              </a:rPr>
              <a:t>Local scheduler</a:t>
            </a:r>
            <a:r>
              <a:rPr lang="en-US" sz="1600" dirty="0">
                <a:solidFill>
                  <a:srgbClr val="262626"/>
                </a:solidFill>
                <a:latin typeface="Helvetica Neue Light"/>
                <a:cs typeface="Helvetica Neue Light"/>
              </a:rPr>
              <a:t>: schedule </a:t>
            </a:r>
            <a:br>
              <a:rPr lang="en-US" sz="1600" dirty="0">
                <a:solidFill>
                  <a:srgbClr val="262626"/>
                </a:solidFill>
                <a:latin typeface="Helvetica Neue Light"/>
                <a:cs typeface="Helvetica Neue Light"/>
              </a:rPr>
            </a:br>
            <a:r>
              <a:rPr lang="en-US" sz="1600" dirty="0">
                <a:solidFill>
                  <a:srgbClr val="262626"/>
                </a:solidFill>
                <a:latin typeface="Helvetica Neue Light"/>
                <a:cs typeface="Helvetica Neue Light"/>
              </a:rPr>
              <a:t>tasks </a:t>
            </a:r>
            <a:r>
              <a:rPr lang="en-US" sz="1600" dirty="0" smtClean="0">
                <a:solidFill>
                  <a:srgbClr val="262626"/>
                </a:solidFill>
                <a:latin typeface="Helvetica Neue Light"/>
                <a:cs typeface="Helvetica Neue Light"/>
              </a:rPr>
              <a:t>locally</a:t>
            </a:r>
          </a:p>
          <a:p>
            <a:endParaRPr lang="en-US" sz="800" dirty="0" smtClean="0">
              <a:solidFill>
                <a:srgbClr val="262626"/>
              </a:solidFill>
              <a:latin typeface="Helvetica Neue Light"/>
              <a:cs typeface="Helvetica Neue Light"/>
            </a:endParaRPr>
          </a:p>
          <a:p>
            <a:r>
              <a:rPr lang="en-US" sz="1600" dirty="0" smtClean="0">
                <a:solidFill>
                  <a:srgbClr val="262626"/>
                </a:solidFill>
                <a:latin typeface="Helvetica Neue "/>
                <a:cs typeface="Helvetica Neue "/>
              </a:rPr>
              <a:t>System State &amp; </a:t>
            </a:r>
            <a:r>
              <a:rPr lang="en-US" sz="1600" dirty="0" err="1" smtClean="0">
                <a:solidFill>
                  <a:srgbClr val="262626"/>
                </a:solidFill>
                <a:latin typeface="Helvetica Neue "/>
                <a:cs typeface="Helvetica Neue "/>
              </a:rPr>
              <a:t>Msg</a:t>
            </a:r>
            <a:r>
              <a:rPr lang="en-US" sz="1600" dirty="0" smtClean="0">
                <a:solidFill>
                  <a:srgbClr val="262626"/>
                </a:solidFill>
                <a:latin typeface="Helvetica Neue "/>
                <a:cs typeface="Helvetica Neue "/>
              </a:rPr>
              <a:t> Bus</a:t>
            </a:r>
            <a:r>
              <a:rPr lang="en-US" sz="1600" dirty="0" smtClean="0">
                <a:solidFill>
                  <a:srgbClr val="262626"/>
                </a:solidFill>
                <a:latin typeface="Helvetica Neue Light"/>
                <a:cs typeface="Helvetica Neue Light"/>
              </a:rPr>
              <a:t>: </a:t>
            </a:r>
            <a:r>
              <a:rPr lang="en-US" sz="1600" dirty="0">
                <a:solidFill>
                  <a:srgbClr val="262626"/>
                </a:solidFill>
                <a:latin typeface="Helvetica Neue Light"/>
                <a:cs typeface="Helvetica Neue Light"/>
              </a:rPr>
              <a:t>store </a:t>
            </a:r>
            <a:r>
              <a:rPr lang="en-US" sz="1600" dirty="0" smtClean="0">
                <a:solidFill>
                  <a:srgbClr val="262626"/>
                </a:solidFill>
                <a:latin typeface="Helvetica Neue Light"/>
                <a:cs typeface="Helvetica Neue Light"/>
              </a:rPr>
              <a:t>up</a:t>
            </a:r>
            <a:r>
              <a:rPr lang="en-US" sz="1600" dirty="0">
                <a:solidFill>
                  <a:srgbClr val="262626"/>
                </a:solidFill>
                <a:latin typeface="Helvetica Neue Light"/>
                <a:cs typeface="Helvetica Neue Light"/>
              </a:rPr>
              <a:t>-to-date state control state </a:t>
            </a:r>
            <a:r>
              <a:rPr lang="en-US" sz="1600" dirty="0" smtClean="0">
                <a:solidFill>
                  <a:srgbClr val="262626"/>
                </a:solidFill>
                <a:latin typeface="Helvetica Neue Light"/>
                <a:cs typeface="Helvetica Neue Light"/>
              </a:rPr>
              <a:t>of </a:t>
            </a:r>
            <a:r>
              <a:rPr lang="en-US" sz="1600" dirty="0">
                <a:solidFill>
                  <a:srgbClr val="262626"/>
                </a:solidFill>
                <a:latin typeface="Helvetica Neue Light"/>
                <a:cs typeface="Helvetica Neue Light"/>
              </a:rPr>
              <a:t>entire </a:t>
            </a:r>
            <a:r>
              <a:rPr lang="en-US" sz="1600" dirty="0" smtClean="0">
                <a:solidFill>
                  <a:srgbClr val="262626"/>
                </a:solidFill>
                <a:latin typeface="Helvetica Neue Light"/>
                <a:cs typeface="Helvetica Neue Light"/>
              </a:rPr>
              <a:t>system and relay events between components</a:t>
            </a:r>
            <a:endParaRPr lang="en-US" sz="1600" dirty="0">
              <a:solidFill>
                <a:srgbClr val="262626"/>
              </a:solidFill>
              <a:latin typeface="Helvetica Neue Light"/>
              <a:cs typeface="Helvetica Neue Light"/>
            </a:endParaRPr>
          </a:p>
          <a:p>
            <a:endParaRPr lang="en-US" sz="1600" dirty="0">
              <a:solidFill>
                <a:srgbClr val="262626"/>
              </a:solidFill>
              <a:latin typeface="Helvetica Neue Light"/>
              <a:cs typeface="Helvetica Neue Light"/>
            </a:endParaRPr>
          </a:p>
          <a:p>
            <a:endParaRPr lang="en-US" sz="1600" dirty="0">
              <a:solidFill>
                <a:srgbClr val="262626"/>
              </a:solidFill>
              <a:latin typeface="Helvetica Neue Light"/>
              <a:cs typeface="Helvetica Neue Light"/>
            </a:endParaRPr>
          </a:p>
          <a:p>
            <a:r>
              <a:rPr lang="en-US" sz="1600" dirty="0" smtClean="0">
                <a:latin typeface="Helvetica Neue Light"/>
                <a:cs typeface="Helvetica Neue Light"/>
              </a:rPr>
              <a:t> </a:t>
            </a:r>
            <a:endParaRPr lang="en-US" sz="1600" dirty="0">
              <a:latin typeface="Helvetica Neue Light"/>
              <a:cs typeface="Helvetica Neue Light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911600" y="965200"/>
            <a:ext cx="17363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 Light"/>
                <a:cs typeface="Helvetica Neue Light"/>
              </a:rPr>
              <a:t>System State &amp; </a:t>
            </a:r>
          </a:p>
          <a:p>
            <a:r>
              <a:rPr lang="en-US" dirty="0" smtClean="0">
                <a:latin typeface="Helvetica Neue Light"/>
                <a:cs typeface="Helvetica Neue Light"/>
              </a:rPr>
              <a:t>Message Bus</a:t>
            </a:r>
            <a:endParaRPr lang="en-US" dirty="0"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8522340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ounded Rectangle 57"/>
          <p:cNvSpPr/>
          <p:nvPr/>
        </p:nvSpPr>
        <p:spPr>
          <a:xfrm>
            <a:off x="508000" y="1333500"/>
            <a:ext cx="2946400" cy="252730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ounded Rectangle 56"/>
          <p:cNvSpPr/>
          <p:nvPr/>
        </p:nvSpPr>
        <p:spPr>
          <a:xfrm>
            <a:off x="393700" y="1435100"/>
            <a:ext cx="2946400" cy="252730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Ray Architecture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92100" y="1536700"/>
            <a:ext cx="2946400" cy="2527300"/>
          </a:xfrm>
          <a:prstGeom prst="roundRect">
            <a:avLst/>
          </a:prstGeom>
          <a:solidFill>
            <a:srgbClr val="FFFFFF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19100" y="1714500"/>
            <a:ext cx="2692400" cy="647700"/>
          </a:xfrm>
          <a:prstGeom prst="roundRect">
            <a:avLst/>
          </a:prstGeom>
          <a:solidFill>
            <a:srgbClr val="3D84C7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Helvetica Neue Light"/>
                <a:cs typeface="Helvetica Neue Light"/>
              </a:rPr>
              <a:t>Object Store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2184400" y="2552700"/>
            <a:ext cx="901700" cy="520700"/>
          </a:xfrm>
          <a:prstGeom prst="roundRect">
            <a:avLst/>
          </a:prstGeom>
          <a:solidFill>
            <a:srgbClr val="FF6600"/>
          </a:solidFill>
          <a:ln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FFFF"/>
                </a:solidFill>
                <a:latin typeface="Helvetica Neue Light"/>
                <a:cs typeface="Helvetica Neue Light"/>
              </a:rPr>
              <a:t>Object</a:t>
            </a:r>
          </a:p>
          <a:p>
            <a:pPr algn="ctr"/>
            <a:r>
              <a:rPr lang="en-US" sz="1200" dirty="0" smtClean="0">
                <a:solidFill>
                  <a:srgbClr val="FFFFFF"/>
                </a:solidFill>
                <a:latin typeface="Helvetica Neue Light"/>
                <a:cs typeface="Helvetica Neue Light"/>
              </a:rPr>
              <a:t>Manager</a:t>
            </a:r>
            <a:endParaRPr lang="en-US" sz="1200" dirty="0">
              <a:solidFill>
                <a:srgbClr val="FFFFFF"/>
              </a:solidFill>
              <a:latin typeface="Helvetica Neue Light"/>
              <a:cs typeface="Helvetica Neue Light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2184400" y="3251200"/>
            <a:ext cx="901700" cy="520700"/>
          </a:xfrm>
          <a:prstGeom prst="roundRect">
            <a:avLst/>
          </a:prstGeom>
          <a:solidFill>
            <a:srgbClr val="FF6600"/>
          </a:solidFill>
          <a:ln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FFFF"/>
                </a:solidFill>
                <a:latin typeface="Helvetica Neue Light"/>
                <a:cs typeface="Helvetica Neue Light"/>
              </a:rPr>
              <a:t>Local</a:t>
            </a:r>
            <a:endParaRPr lang="en-US" sz="1200" dirty="0">
              <a:solidFill>
                <a:srgbClr val="FFFFFF"/>
              </a:solidFill>
              <a:latin typeface="Helvetica Neue Light"/>
              <a:cs typeface="Helvetica Neue Light"/>
            </a:endParaRPr>
          </a:p>
          <a:p>
            <a:pPr algn="ctr"/>
            <a:r>
              <a:rPr lang="en-US" sz="1200" dirty="0" smtClean="0">
                <a:solidFill>
                  <a:srgbClr val="FFFFFF"/>
                </a:solidFill>
                <a:latin typeface="Helvetica Neue Light"/>
                <a:cs typeface="Helvetica Neue Light"/>
              </a:rPr>
              <a:t>Scheduler</a:t>
            </a:r>
            <a:endParaRPr lang="en-US" sz="1200" dirty="0">
              <a:solidFill>
                <a:srgbClr val="FFFFFF"/>
              </a:solidFill>
              <a:latin typeface="Helvetica Neue Light"/>
              <a:cs typeface="Helvetica Neue Ligh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695700" y="1562100"/>
            <a:ext cx="2095500" cy="2159000"/>
          </a:xfrm>
          <a:prstGeom prst="rect">
            <a:avLst/>
          </a:prstGeom>
          <a:solidFill>
            <a:srgbClr val="FF6600">
              <a:alpha val="50000"/>
            </a:srgbClr>
          </a:solidFill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911600" y="965200"/>
            <a:ext cx="17363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 Light"/>
                <a:cs typeface="Helvetica Neue Light"/>
              </a:rPr>
              <a:t>System State &amp; </a:t>
            </a:r>
          </a:p>
          <a:p>
            <a:r>
              <a:rPr lang="en-US" dirty="0" smtClean="0">
                <a:latin typeface="Helvetica Neue Light"/>
                <a:cs typeface="Helvetica Neue Light"/>
              </a:rPr>
              <a:t>Message Bus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11200" y="990600"/>
            <a:ext cx="838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 Light"/>
                <a:cs typeface="Helvetica Neue Light"/>
              </a:rPr>
              <a:t>Nodes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848100" y="1714500"/>
            <a:ext cx="1790700" cy="304800"/>
          </a:xfrm>
          <a:prstGeom prst="rect">
            <a:avLst/>
          </a:prstGeom>
          <a:solidFill>
            <a:srgbClr val="FF6600"/>
          </a:solidFill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Helvetica Neue Light"/>
                <a:cs typeface="Helvetica Neue Light"/>
              </a:rPr>
              <a:t>Object Table</a:t>
            </a:r>
            <a:endParaRPr lang="en-US" sz="1600" dirty="0">
              <a:solidFill>
                <a:srgbClr val="FFFFFF"/>
              </a:solidFill>
              <a:latin typeface="Helvetica Neue Light"/>
              <a:cs typeface="Helvetica Neue Light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860800" y="2146300"/>
            <a:ext cx="1790700" cy="304800"/>
          </a:xfrm>
          <a:prstGeom prst="rect">
            <a:avLst/>
          </a:prstGeom>
          <a:solidFill>
            <a:srgbClr val="FF6600"/>
          </a:solidFill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Helvetica Neue Light"/>
                <a:cs typeface="Helvetica Neue Light"/>
              </a:rPr>
              <a:t>Function Table</a:t>
            </a:r>
            <a:endParaRPr lang="en-US" sz="1600" dirty="0">
              <a:solidFill>
                <a:srgbClr val="FFFFFF"/>
              </a:solidFill>
              <a:latin typeface="Helvetica Neue Light"/>
              <a:cs typeface="Helvetica Neue Light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873500" y="2603500"/>
            <a:ext cx="1790700" cy="330200"/>
          </a:xfrm>
          <a:prstGeom prst="rect">
            <a:avLst/>
          </a:prstGeom>
          <a:solidFill>
            <a:srgbClr val="FF6600"/>
          </a:solidFill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Helvetica Neue Light"/>
                <a:cs typeface="Helvetica Neue Light"/>
              </a:rPr>
              <a:t>Task Table</a:t>
            </a:r>
            <a:endParaRPr lang="en-US" sz="1600" dirty="0">
              <a:solidFill>
                <a:srgbClr val="FFFFFF"/>
              </a:solidFill>
              <a:latin typeface="Helvetica Neue Light"/>
              <a:cs typeface="Helvetica Neue Light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860800" y="3251200"/>
            <a:ext cx="1790700" cy="330200"/>
          </a:xfrm>
          <a:prstGeom prst="rect">
            <a:avLst/>
          </a:prstGeom>
          <a:solidFill>
            <a:srgbClr val="FF6600"/>
          </a:solidFill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Helvetica Neue Light"/>
                <a:cs typeface="Helvetica Neue Light"/>
              </a:rPr>
              <a:t>Event Table</a:t>
            </a:r>
            <a:endParaRPr lang="en-US" sz="1600" dirty="0">
              <a:solidFill>
                <a:srgbClr val="FFFFFF"/>
              </a:solidFill>
              <a:latin typeface="Helvetica Neue Light"/>
              <a:cs typeface="Helvetica Neue Light"/>
            </a:endParaRPr>
          </a:p>
        </p:txBody>
      </p:sp>
      <p:sp>
        <p:nvSpPr>
          <p:cNvPr id="22" name="TextBox 21"/>
          <p:cNvSpPr txBox="1"/>
          <p:nvPr/>
        </p:nvSpPr>
        <p:spPr>
          <a:xfrm rot="16200000">
            <a:off x="4432299" y="2857500"/>
            <a:ext cx="397164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is-IS" sz="2400" dirty="0" smtClean="0">
                <a:solidFill>
                  <a:srgbClr val="FFFFFF"/>
                </a:solidFill>
              </a:rPr>
              <a:t>…</a:t>
            </a: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3889981" y="3931686"/>
            <a:ext cx="1691669" cy="773663"/>
          </a:xfrm>
          <a:prstGeom prst="ellipse">
            <a:avLst/>
          </a:prstGeom>
          <a:solidFill>
            <a:srgbClr val="FF6600"/>
          </a:solidFill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elvetica Neue Light"/>
                <a:cs typeface="Helvetica Neue Light"/>
              </a:rPr>
              <a:t>Global Scheduler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Helvetica Neue Light"/>
              <a:cs typeface="Helvetica Neue Light"/>
            </a:endParaRPr>
          </a:p>
        </p:txBody>
      </p:sp>
      <p:sp>
        <p:nvSpPr>
          <p:cNvPr id="55" name="Oval 54"/>
          <p:cNvSpPr/>
          <p:nvPr/>
        </p:nvSpPr>
        <p:spPr>
          <a:xfrm>
            <a:off x="3845531" y="4020586"/>
            <a:ext cx="1691669" cy="773663"/>
          </a:xfrm>
          <a:prstGeom prst="ellipse">
            <a:avLst/>
          </a:prstGeom>
          <a:solidFill>
            <a:srgbClr val="FF6600"/>
          </a:solidFill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elvetica Neue Light"/>
                <a:cs typeface="Helvetica Neue Light"/>
              </a:rPr>
              <a:t>Global Scheduler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Helvetica Neue Light"/>
              <a:cs typeface="Helvetica Neue Light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3794731" y="4103136"/>
            <a:ext cx="1691669" cy="773663"/>
          </a:xfrm>
          <a:prstGeom prst="ellipse">
            <a:avLst/>
          </a:prstGeom>
          <a:solidFill>
            <a:srgbClr val="FF6600"/>
          </a:solidFill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Helvetica Neue Light"/>
                <a:cs typeface="Helvetica Neue Light"/>
              </a:rPr>
              <a:t>Global Scheduler</a:t>
            </a:r>
            <a:endParaRPr lang="en-US" dirty="0">
              <a:solidFill>
                <a:srgbClr val="FFFFFF"/>
              </a:solidFill>
              <a:latin typeface="Helvetica Neue Light"/>
              <a:cs typeface="Helvetica Neue Light"/>
            </a:endParaRPr>
          </a:p>
        </p:txBody>
      </p:sp>
      <p:sp>
        <p:nvSpPr>
          <p:cNvPr id="30" name="Oval 29"/>
          <p:cNvSpPr/>
          <p:nvPr/>
        </p:nvSpPr>
        <p:spPr>
          <a:xfrm rot="16200000">
            <a:off x="251431" y="2883936"/>
            <a:ext cx="1298971" cy="457200"/>
          </a:xfrm>
          <a:prstGeom prst="ellipse">
            <a:avLst/>
          </a:prstGeom>
          <a:solidFill>
            <a:srgbClr val="FFFFFF"/>
          </a:solidFill>
          <a:ln w="9525" cmpd="sng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Helvetica Neue Light"/>
                <a:cs typeface="Helvetica Neue Light"/>
              </a:rPr>
              <a:t>Driver</a:t>
            </a:r>
            <a:endParaRPr lang="en-US" dirty="0">
              <a:solidFill>
                <a:schemeClr val="bg1"/>
              </a:solidFill>
              <a:latin typeface="Helvetica Neue Light"/>
              <a:cs typeface="Helvetica Neue Light"/>
            </a:endParaRPr>
          </a:p>
        </p:txBody>
      </p:sp>
      <p:sp>
        <p:nvSpPr>
          <p:cNvPr id="29" name="Oval 28"/>
          <p:cNvSpPr/>
          <p:nvPr/>
        </p:nvSpPr>
        <p:spPr>
          <a:xfrm rot="16200000">
            <a:off x="149831" y="2934736"/>
            <a:ext cx="1298971" cy="457200"/>
          </a:xfrm>
          <a:prstGeom prst="ellipse">
            <a:avLst/>
          </a:prstGeom>
          <a:solidFill>
            <a:srgbClr val="FFFFFF"/>
          </a:solidFill>
          <a:ln w="9525" cmpd="sng"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262626"/>
                </a:solidFill>
                <a:latin typeface="Helvetica Neue Light"/>
                <a:cs typeface="Helvetica Neue Light"/>
              </a:rPr>
              <a:t>Driver</a:t>
            </a:r>
            <a:endParaRPr lang="en-US" dirty="0">
              <a:solidFill>
                <a:srgbClr val="262626"/>
              </a:solidFill>
              <a:latin typeface="Helvetica Neue Light"/>
              <a:cs typeface="Helvetica Neue Light"/>
            </a:endParaRPr>
          </a:p>
        </p:txBody>
      </p:sp>
      <p:sp>
        <p:nvSpPr>
          <p:cNvPr id="6" name="Oval 5"/>
          <p:cNvSpPr/>
          <p:nvPr/>
        </p:nvSpPr>
        <p:spPr>
          <a:xfrm rot="16200000">
            <a:off x="35531" y="2985537"/>
            <a:ext cx="1298971" cy="457200"/>
          </a:xfrm>
          <a:prstGeom prst="ellipse">
            <a:avLst/>
          </a:prstGeom>
          <a:solidFill>
            <a:srgbClr val="FFFFFF"/>
          </a:solidFill>
          <a:ln w="9525" cmpd="sng"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262626"/>
                </a:solidFill>
                <a:latin typeface="Helvetica Neue Light"/>
                <a:cs typeface="Helvetica Neue Light"/>
              </a:rPr>
              <a:t>Driver</a:t>
            </a:r>
            <a:endParaRPr lang="en-US" dirty="0">
              <a:solidFill>
                <a:srgbClr val="262626"/>
              </a:solidFill>
              <a:latin typeface="Helvetica Neue Light"/>
              <a:cs typeface="Helvetica Neue Light"/>
            </a:endParaRPr>
          </a:p>
        </p:txBody>
      </p:sp>
      <p:sp>
        <p:nvSpPr>
          <p:cNvPr id="31" name="Oval 30"/>
          <p:cNvSpPr/>
          <p:nvPr/>
        </p:nvSpPr>
        <p:spPr>
          <a:xfrm rot="16200000">
            <a:off x="1140431" y="2896636"/>
            <a:ext cx="1298971" cy="457200"/>
          </a:xfrm>
          <a:prstGeom prst="ellipse">
            <a:avLst/>
          </a:prstGeom>
          <a:solidFill>
            <a:srgbClr val="FFFFFF"/>
          </a:solidFill>
          <a:ln w="9525" cmpd="sng"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262626"/>
                </a:solidFill>
                <a:latin typeface="Helvetica Neue Light"/>
                <a:cs typeface="Helvetica Neue Light"/>
              </a:rPr>
              <a:t>Driver</a:t>
            </a:r>
            <a:endParaRPr lang="en-US" dirty="0">
              <a:solidFill>
                <a:srgbClr val="262626"/>
              </a:solidFill>
              <a:latin typeface="Helvetica Neue Light"/>
              <a:cs typeface="Helvetica Neue Light"/>
            </a:endParaRPr>
          </a:p>
        </p:txBody>
      </p:sp>
      <p:sp>
        <p:nvSpPr>
          <p:cNvPr id="41" name="Oval 40"/>
          <p:cNvSpPr/>
          <p:nvPr/>
        </p:nvSpPr>
        <p:spPr>
          <a:xfrm rot="16200000">
            <a:off x="1038831" y="2947436"/>
            <a:ext cx="1298971" cy="457200"/>
          </a:xfrm>
          <a:prstGeom prst="ellipse">
            <a:avLst/>
          </a:prstGeom>
          <a:solidFill>
            <a:srgbClr val="FFFFFF"/>
          </a:solidFill>
          <a:ln w="9525" cmpd="sng"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262626"/>
                </a:solidFill>
                <a:latin typeface="Helvetica Neue Light"/>
                <a:cs typeface="Helvetica Neue Light"/>
              </a:rPr>
              <a:t>Driver</a:t>
            </a:r>
            <a:endParaRPr lang="en-US" dirty="0">
              <a:solidFill>
                <a:srgbClr val="262626"/>
              </a:solidFill>
              <a:latin typeface="Helvetica Neue Light"/>
              <a:cs typeface="Helvetica Neue Light"/>
            </a:endParaRPr>
          </a:p>
        </p:txBody>
      </p:sp>
      <p:sp>
        <p:nvSpPr>
          <p:cNvPr id="43" name="Oval 42"/>
          <p:cNvSpPr/>
          <p:nvPr/>
        </p:nvSpPr>
        <p:spPr>
          <a:xfrm rot="16200000">
            <a:off x="924531" y="2998237"/>
            <a:ext cx="1298971" cy="457200"/>
          </a:xfrm>
          <a:prstGeom prst="ellipse">
            <a:avLst/>
          </a:prstGeom>
          <a:solidFill>
            <a:srgbClr val="FFFFFF"/>
          </a:solidFill>
          <a:ln w="9525" cmpd="sng"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262626"/>
                </a:solidFill>
                <a:latin typeface="Helvetica Neue Light"/>
                <a:cs typeface="Helvetica Neue Light"/>
              </a:rPr>
              <a:t>Worker</a:t>
            </a:r>
            <a:endParaRPr lang="en-US" sz="1600" dirty="0">
              <a:solidFill>
                <a:srgbClr val="262626"/>
              </a:solidFill>
              <a:latin typeface="Helvetica Neue Light"/>
              <a:cs typeface="Helvetica Neue Ligh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680200" y="1828800"/>
            <a:ext cx="2463800" cy="17018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rgbClr val="262626"/>
                </a:solidFill>
                <a:latin typeface="Helvetica Neue"/>
                <a:cs typeface="Helvetica Neue"/>
              </a:rPr>
              <a:t>Object Store</a:t>
            </a:r>
            <a:r>
              <a:rPr lang="en-US" dirty="0" smtClean="0">
                <a:solidFill>
                  <a:srgbClr val="262626"/>
                </a:solidFill>
                <a:latin typeface="Helvetica Neue Light"/>
                <a:cs typeface="Helvetica Neue Light"/>
              </a:rPr>
              <a:t>: could evolve into storage for Arrow</a:t>
            </a:r>
          </a:p>
          <a:p>
            <a:endParaRPr lang="en-US" dirty="0" smtClean="0">
              <a:solidFill>
                <a:srgbClr val="262626"/>
              </a:solidFill>
              <a:latin typeface="Helvetica Neue Light"/>
              <a:cs typeface="Helvetica Neue Light"/>
            </a:endParaRPr>
          </a:p>
          <a:p>
            <a:r>
              <a:rPr lang="en-US" dirty="0" smtClean="0">
                <a:solidFill>
                  <a:srgbClr val="262626"/>
                </a:solidFill>
                <a:latin typeface="Helvetica Neue"/>
                <a:cs typeface="Helvetica Neue"/>
              </a:rPr>
              <a:t>Backend</a:t>
            </a:r>
            <a:r>
              <a:rPr lang="en-US" dirty="0" smtClean="0">
                <a:solidFill>
                  <a:srgbClr val="262626"/>
                </a:solidFill>
                <a:latin typeface="Helvetica Neue Light"/>
                <a:cs typeface="Helvetica Neue Light"/>
              </a:rPr>
              <a:t>: could evolve into RISE microkernel</a:t>
            </a:r>
          </a:p>
        </p:txBody>
      </p:sp>
      <p:sp>
        <p:nvSpPr>
          <p:cNvPr id="3" name="Rectangle 2"/>
          <p:cNvSpPr/>
          <p:nvPr/>
        </p:nvSpPr>
        <p:spPr>
          <a:xfrm>
            <a:off x="6400800" y="1930400"/>
            <a:ext cx="292100" cy="279400"/>
          </a:xfrm>
          <a:prstGeom prst="rect">
            <a:avLst/>
          </a:prstGeom>
          <a:solidFill>
            <a:srgbClr val="3D84C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6400800" y="3009900"/>
            <a:ext cx="292100" cy="279400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7450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0" name="Rectangle 2"/>
          <p:cNvSpPr>
            <a:spLocks noChangeArrowheads="1"/>
          </p:cNvSpPr>
          <p:nvPr/>
        </p:nvSpPr>
        <p:spPr bwMode="auto">
          <a:xfrm>
            <a:off x="4876377" y="1542575"/>
            <a:ext cx="838623" cy="343455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1510" tIns="40755" rIns="81510" bIns="40755" anchor="ctr"/>
          <a:lstStyle/>
          <a:p>
            <a:endParaRPr lang="en-US">
              <a:latin typeface="Helvetica Neue "/>
              <a:cs typeface="Helvetica Neue "/>
            </a:endParaRPr>
          </a:p>
        </p:txBody>
      </p:sp>
      <p:sp>
        <p:nvSpPr>
          <p:cNvPr id="41165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Problem</a:t>
            </a:r>
          </a:p>
        </p:txBody>
      </p:sp>
      <p:sp>
        <p:nvSpPr>
          <p:cNvPr id="41165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762529" y="3314515"/>
            <a:ext cx="7924905" cy="1306078"/>
          </a:xfrm>
        </p:spPr>
        <p:txBody>
          <a:bodyPr/>
          <a:lstStyle/>
          <a:p>
            <a:r>
              <a:rPr lang="en-US"/>
              <a:t>Re-implement every application for every technology?</a:t>
            </a:r>
          </a:p>
          <a:p>
            <a:r>
              <a:rPr lang="en-US"/>
              <a:t>No! But how does the Internet architecture avoid this?</a:t>
            </a:r>
          </a:p>
        </p:txBody>
      </p:sp>
      <p:sp>
        <p:nvSpPr>
          <p:cNvPr id="411653" name="Rectangle 5"/>
          <p:cNvSpPr>
            <a:spLocks noChangeArrowheads="1"/>
          </p:cNvSpPr>
          <p:nvPr/>
        </p:nvSpPr>
        <p:spPr bwMode="auto">
          <a:xfrm>
            <a:off x="2818660" y="1542575"/>
            <a:ext cx="914718" cy="343455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1510" tIns="40755" rIns="81510" bIns="40755" anchor="ctr"/>
          <a:lstStyle/>
          <a:p>
            <a:endParaRPr lang="en-US">
              <a:latin typeface="Helvetica Neue "/>
              <a:cs typeface="Helvetica Neue "/>
            </a:endParaRPr>
          </a:p>
        </p:txBody>
      </p:sp>
      <p:sp>
        <p:nvSpPr>
          <p:cNvPr id="411654" name="Rectangle 6"/>
          <p:cNvSpPr>
            <a:spLocks noChangeArrowheads="1"/>
          </p:cNvSpPr>
          <p:nvPr/>
        </p:nvSpPr>
        <p:spPr bwMode="auto">
          <a:xfrm>
            <a:off x="3961661" y="1542575"/>
            <a:ext cx="686434" cy="343455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1510" tIns="40755" rIns="81510" bIns="40755" anchor="ctr"/>
          <a:lstStyle/>
          <a:p>
            <a:endParaRPr lang="en-US">
              <a:latin typeface="Helvetica Neue "/>
              <a:cs typeface="Helvetica Neue "/>
            </a:endParaRPr>
          </a:p>
        </p:txBody>
      </p:sp>
      <p:sp>
        <p:nvSpPr>
          <p:cNvPr id="411655" name="Text Box 7"/>
          <p:cNvSpPr txBox="1">
            <a:spLocks noChangeArrowheads="1"/>
          </p:cNvSpPr>
          <p:nvPr/>
        </p:nvSpPr>
        <p:spPr bwMode="auto">
          <a:xfrm>
            <a:off x="2975838" y="1513894"/>
            <a:ext cx="575240" cy="359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1632" tIns="40816" rIns="81632" bIns="40816">
            <a:spAutoFit/>
          </a:bodyPr>
          <a:lstStyle>
            <a:lvl1pPr algn="l" defTabSz="9159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algn="l" defTabSz="9159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5988" algn="l" defTabSz="9159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3188" algn="l" defTabSz="9159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31975" algn="l" defTabSz="9159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9175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6375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203575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60775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800" b="1" dirty="0" smtClean="0">
                <a:latin typeface="Helvetica Neue "/>
                <a:cs typeface="Helvetica Neue "/>
              </a:rPr>
              <a:t>p2p </a:t>
            </a:r>
            <a:endParaRPr lang="en-US" sz="1800" b="1" dirty="0">
              <a:latin typeface="Helvetica Neue "/>
              <a:cs typeface="Helvetica Neue "/>
            </a:endParaRPr>
          </a:p>
        </p:txBody>
      </p:sp>
      <p:sp>
        <p:nvSpPr>
          <p:cNvPr id="411656" name="Text Box 8"/>
          <p:cNvSpPr txBox="1">
            <a:spLocks noChangeArrowheads="1"/>
          </p:cNvSpPr>
          <p:nvPr/>
        </p:nvSpPr>
        <p:spPr bwMode="auto">
          <a:xfrm>
            <a:off x="4002936" y="1536935"/>
            <a:ext cx="596655" cy="359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1632" tIns="40816" rIns="81632" bIns="40816">
            <a:spAutoFit/>
          </a:bodyPr>
          <a:lstStyle>
            <a:lvl1pPr algn="l" defTabSz="9159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algn="l" defTabSz="9159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5988" algn="l" defTabSz="9159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3188" algn="l" defTabSz="9159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31975" algn="l" defTabSz="9159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9175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6375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203575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60775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800" b="1" dirty="0">
                <a:latin typeface="Helvetica Neue "/>
                <a:cs typeface="Helvetica Neue "/>
              </a:rPr>
              <a:t>FTP</a:t>
            </a:r>
          </a:p>
        </p:txBody>
      </p:sp>
      <p:sp>
        <p:nvSpPr>
          <p:cNvPr id="411657" name="Text Box 9"/>
          <p:cNvSpPr txBox="1">
            <a:spLocks noChangeArrowheads="1"/>
          </p:cNvSpPr>
          <p:nvPr/>
        </p:nvSpPr>
        <p:spPr bwMode="auto">
          <a:xfrm>
            <a:off x="4982646" y="1524235"/>
            <a:ext cx="626523" cy="359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1632" tIns="40816" rIns="81632" bIns="40816">
            <a:spAutoFit/>
          </a:bodyPr>
          <a:lstStyle>
            <a:lvl1pPr algn="l" defTabSz="9159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algn="l" defTabSz="9159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5988" algn="l" defTabSz="9159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3188" algn="l" defTabSz="9159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31975" algn="l" defTabSz="9159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9175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6375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203575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60775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800" b="1" dirty="0">
                <a:latin typeface="Helvetica Neue "/>
                <a:cs typeface="Helvetica Neue "/>
              </a:rPr>
              <a:t>NFS</a:t>
            </a:r>
          </a:p>
        </p:txBody>
      </p:sp>
      <p:grpSp>
        <p:nvGrpSpPr>
          <p:cNvPr id="411658" name="Group 10"/>
          <p:cNvGrpSpPr>
            <a:grpSpLocks/>
          </p:cNvGrpSpPr>
          <p:nvPr/>
        </p:nvGrpSpPr>
        <p:grpSpPr bwMode="auto">
          <a:xfrm>
            <a:off x="5943283" y="2286527"/>
            <a:ext cx="1019275" cy="654822"/>
            <a:chOff x="3456" y="2400"/>
            <a:chExt cx="642" cy="551"/>
          </a:xfrm>
        </p:grpSpPr>
        <p:sp>
          <p:nvSpPr>
            <p:cNvPr id="411659" name="Rectangle 11"/>
            <p:cNvSpPr>
              <a:spLocks noChangeArrowheads="1"/>
            </p:cNvSpPr>
            <p:nvPr/>
          </p:nvSpPr>
          <p:spPr bwMode="auto">
            <a:xfrm>
              <a:off x="3456" y="2400"/>
              <a:ext cx="642" cy="51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91577" tIns="45789" rIns="91577" bIns="45789">
              <a:spAutoFit/>
            </a:bodyPr>
            <a:lstStyle/>
            <a:p>
              <a:endParaRPr lang="en-US">
                <a:latin typeface="Helvetica Neue "/>
                <a:cs typeface="Helvetica Neue "/>
              </a:endParaRPr>
            </a:p>
          </p:txBody>
        </p:sp>
        <p:sp>
          <p:nvSpPr>
            <p:cNvPr id="411660" name="Text Box 12"/>
            <p:cNvSpPr txBox="1">
              <a:spLocks noChangeArrowheads="1"/>
            </p:cNvSpPr>
            <p:nvPr/>
          </p:nvSpPr>
          <p:spPr bwMode="auto">
            <a:xfrm>
              <a:off x="3494" y="2407"/>
              <a:ext cx="585" cy="5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1577" tIns="45789" rIns="91577" bIns="45789">
              <a:spAutoFit/>
            </a:bodyPr>
            <a:lstStyle>
              <a:lvl1pPr algn="l" defTabSz="91598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algn="l" defTabSz="91598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915988" algn="l" defTabSz="91598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373188" algn="l" defTabSz="91598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831975" algn="l" defTabSz="91598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289175" defTabSz="9159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746375" defTabSz="9159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203575" defTabSz="9159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660775" defTabSz="9159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 sz="1800" b="1" dirty="0">
                  <a:latin typeface="Helvetica Neue "/>
                  <a:cs typeface="Helvetica Neue "/>
                </a:rPr>
                <a:t>Packet</a:t>
              </a:r>
            </a:p>
            <a:p>
              <a:r>
                <a:rPr lang="en-US" sz="1800" b="1" dirty="0">
                  <a:latin typeface="Helvetica Neue "/>
                  <a:cs typeface="Helvetica Neue "/>
                </a:rPr>
                <a:t>radio</a:t>
              </a:r>
            </a:p>
          </p:txBody>
        </p:sp>
      </p:grpSp>
      <p:sp>
        <p:nvSpPr>
          <p:cNvPr id="411661" name="Rectangle 13"/>
          <p:cNvSpPr>
            <a:spLocks noChangeArrowheads="1"/>
          </p:cNvSpPr>
          <p:nvPr/>
        </p:nvSpPr>
        <p:spPr bwMode="auto">
          <a:xfrm>
            <a:off x="3276812" y="2286528"/>
            <a:ext cx="1143000" cy="570444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1510" tIns="40755" rIns="81510" bIns="40755" anchor="ctr"/>
          <a:lstStyle/>
          <a:p>
            <a:endParaRPr lang="en-US">
              <a:latin typeface="Helvetica Neue "/>
              <a:cs typeface="Helvetica Neue "/>
            </a:endParaRPr>
          </a:p>
        </p:txBody>
      </p:sp>
      <p:sp>
        <p:nvSpPr>
          <p:cNvPr id="411662" name="Text Box 14"/>
          <p:cNvSpPr txBox="1">
            <a:spLocks noChangeArrowheads="1"/>
          </p:cNvSpPr>
          <p:nvPr/>
        </p:nvSpPr>
        <p:spPr bwMode="auto">
          <a:xfrm>
            <a:off x="3375154" y="2256748"/>
            <a:ext cx="985959" cy="636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1632" tIns="40816" rIns="81632" bIns="40816">
            <a:spAutoFit/>
          </a:bodyPr>
          <a:lstStyle>
            <a:lvl1pPr algn="l" defTabSz="9159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algn="l" defTabSz="9159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5988" algn="l" defTabSz="9159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3188" algn="l" defTabSz="9159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31975" algn="l" defTabSz="9159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9175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6375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203575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60775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800" b="1" dirty="0">
                <a:latin typeface="Helvetica Neue "/>
                <a:cs typeface="Helvetica Neue "/>
              </a:rPr>
              <a:t>Coaxial </a:t>
            </a:r>
          </a:p>
          <a:p>
            <a:r>
              <a:rPr lang="en-US" sz="1800" b="1" dirty="0">
                <a:latin typeface="Helvetica Neue "/>
                <a:cs typeface="Helvetica Neue "/>
              </a:rPr>
              <a:t>cable</a:t>
            </a:r>
          </a:p>
        </p:txBody>
      </p:sp>
      <p:sp>
        <p:nvSpPr>
          <p:cNvPr id="411663" name="Rectangle 15"/>
          <p:cNvSpPr>
            <a:spLocks noChangeArrowheads="1"/>
          </p:cNvSpPr>
          <p:nvPr/>
        </p:nvSpPr>
        <p:spPr bwMode="auto">
          <a:xfrm>
            <a:off x="4724189" y="2286528"/>
            <a:ext cx="990812" cy="570444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1510" tIns="40755" rIns="81510" bIns="40755" anchor="ctr"/>
          <a:lstStyle/>
          <a:p>
            <a:endParaRPr lang="en-US">
              <a:latin typeface="Helvetica Neue "/>
              <a:cs typeface="Helvetica Neue "/>
            </a:endParaRPr>
          </a:p>
        </p:txBody>
      </p:sp>
      <p:sp>
        <p:nvSpPr>
          <p:cNvPr id="411664" name="Text Box 16"/>
          <p:cNvSpPr txBox="1">
            <a:spLocks noChangeArrowheads="1"/>
          </p:cNvSpPr>
          <p:nvPr/>
        </p:nvSpPr>
        <p:spPr bwMode="auto">
          <a:xfrm>
            <a:off x="4835230" y="2256748"/>
            <a:ext cx="729203" cy="636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1632" tIns="40816" rIns="81632" bIns="40816">
            <a:spAutoFit/>
          </a:bodyPr>
          <a:lstStyle>
            <a:lvl1pPr algn="l" defTabSz="9159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algn="l" defTabSz="9159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5988" algn="l" defTabSz="9159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3188" algn="l" defTabSz="9159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31975" algn="l" defTabSz="9159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9175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6375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203575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60775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800" b="1" dirty="0">
                <a:latin typeface="Helvetica Neue "/>
                <a:cs typeface="Helvetica Neue "/>
              </a:rPr>
              <a:t>Fiber</a:t>
            </a:r>
          </a:p>
          <a:p>
            <a:r>
              <a:rPr lang="en-US" sz="1800" b="1" dirty="0">
                <a:latin typeface="Helvetica Neue "/>
                <a:cs typeface="Helvetica Neue "/>
              </a:rPr>
              <a:t>optic</a:t>
            </a:r>
          </a:p>
        </p:txBody>
      </p:sp>
      <p:sp>
        <p:nvSpPr>
          <p:cNvPr id="411665" name="Line 17"/>
          <p:cNvSpPr>
            <a:spLocks noChangeShapeType="1"/>
          </p:cNvSpPr>
          <p:nvPr/>
        </p:nvSpPr>
        <p:spPr bwMode="auto">
          <a:xfrm>
            <a:off x="2438188" y="2114207"/>
            <a:ext cx="4495906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1510" tIns="40755" rIns="81510" bIns="40755" anchor="ctr"/>
          <a:lstStyle/>
          <a:p>
            <a:endParaRPr lang="en-US">
              <a:latin typeface="Helvetica Neue "/>
              <a:cs typeface="Helvetica Neue "/>
            </a:endParaRPr>
          </a:p>
        </p:txBody>
      </p:sp>
      <p:sp>
        <p:nvSpPr>
          <p:cNvPr id="411666" name="Text Box 18"/>
          <p:cNvSpPr txBox="1">
            <a:spLocks noChangeArrowheads="1"/>
          </p:cNvSpPr>
          <p:nvPr/>
        </p:nvSpPr>
        <p:spPr bwMode="auto">
          <a:xfrm>
            <a:off x="871914" y="1609127"/>
            <a:ext cx="1421588" cy="359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1632" tIns="40816" rIns="81632" bIns="40816">
            <a:spAutoFit/>
          </a:bodyPr>
          <a:lstStyle>
            <a:lvl1pPr algn="l" defTabSz="9159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algn="l" defTabSz="9159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5988" algn="l" defTabSz="9159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3188" algn="l" defTabSz="9159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31975" algn="l" defTabSz="9159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9175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6375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203575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60775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800" b="1">
                <a:latin typeface="Helvetica Neue "/>
                <a:cs typeface="Helvetica Neue "/>
              </a:rPr>
              <a:t>Application</a:t>
            </a:r>
          </a:p>
        </p:txBody>
      </p:sp>
      <p:sp>
        <p:nvSpPr>
          <p:cNvPr id="411667" name="Text Box 19"/>
          <p:cNvSpPr txBox="1">
            <a:spLocks noChangeArrowheads="1"/>
          </p:cNvSpPr>
          <p:nvPr/>
        </p:nvSpPr>
        <p:spPr bwMode="auto">
          <a:xfrm>
            <a:off x="898864" y="2343573"/>
            <a:ext cx="1652984" cy="636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1632" tIns="40816" rIns="81632" bIns="40816">
            <a:spAutoFit/>
          </a:bodyPr>
          <a:lstStyle>
            <a:lvl1pPr algn="l" defTabSz="9159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algn="l" defTabSz="9159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5988" algn="l" defTabSz="9159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3188" algn="l" defTabSz="9159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31975" algn="l" defTabSz="9159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9175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6375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203575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60775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800" b="1" dirty="0">
                <a:latin typeface="Helvetica Neue "/>
                <a:cs typeface="Helvetica Neue "/>
              </a:rPr>
              <a:t>Transmission</a:t>
            </a:r>
          </a:p>
          <a:p>
            <a:r>
              <a:rPr lang="en-US" sz="1800" b="1" dirty="0">
                <a:latin typeface="Helvetica Neue "/>
                <a:cs typeface="Helvetica Neue "/>
              </a:rPr>
              <a:t>Media</a:t>
            </a:r>
          </a:p>
        </p:txBody>
      </p:sp>
      <p:cxnSp>
        <p:nvCxnSpPr>
          <p:cNvPr id="411668" name="AutoShape 20"/>
          <p:cNvCxnSpPr>
            <a:cxnSpLocks noChangeShapeType="1"/>
            <a:stCxn id="411655" idx="2"/>
            <a:endCxn id="411662" idx="0"/>
          </p:cNvCxnSpPr>
          <p:nvPr/>
        </p:nvCxnSpPr>
        <p:spPr bwMode="auto">
          <a:xfrm>
            <a:off x="3263458" y="1873322"/>
            <a:ext cx="604676" cy="383426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11669" name="AutoShape 21"/>
          <p:cNvCxnSpPr>
            <a:cxnSpLocks noChangeShapeType="1"/>
            <a:stCxn id="411655" idx="2"/>
            <a:endCxn id="411663" idx="0"/>
          </p:cNvCxnSpPr>
          <p:nvPr/>
        </p:nvCxnSpPr>
        <p:spPr bwMode="auto">
          <a:xfrm>
            <a:off x="3263458" y="1873322"/>
            <a:ext cx="1956137" cy="413206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11670" name="AutoShape 22"/>
          <p:cNvCxnSpPr>
            <a:cxnSpLocks noChangeShapeType="1"/>
            <a:stCxn id="411656" idx="2"/>
            <a:endCxn id="411661" idx="0"/>
          </p:cNvCxnSpPr>
          <p:nvPr/>
        </p:nvCxnSpPr>
        <p:spPr bwMode="auto">
          <a:xfrm flipH="1">
            <a:off x="3848312" y="1896363"/>
            <a:ext cx="452952" cy="39016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11671" name="AutoShape 23"/>
          <p:cNvCxnSpPr>
            <a:cxnSpLocks noChangeShapeType="1"/>
            <a:stCxn id="411654" idx="2"/>
            <a:endCxn id="411663" idx="0"/>
          </p:cNvCxnSpPr>
          <p:nvPr/>
        </p:nvCxnSpPr>
        <p:spPr bwMode="auto">
          <a:xfrm>
            <a:off x="4305670" y="1893161"/>
            <a:ext cx="914718" cy="38623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11672" name="AutoShape 24"/>
          <p:cNvCxnSpPr>
            <a:cxnSpLocks noChangeShapeType="1"/>
            <a:stCxn id="411650" idx="2"/>
            <a:endCxn id="411661" idx="0"/>
          </p:cNvCxnSpPr>
          <p:nvPr/>
        </p:nvCxnSpPr>
        <p:spPr bwMode="auto">
          <a:xfrm flipH="1">
            <a:off x="3849104" y="1893161"/>
            <a:ext cx="1447378" cy="38623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11673" name="AutoShape 25"/>
          <p:cNvCxnSpPr>
            <a:cxnSpLocks noChangeShapeType="1"/>
            <a:stCxn id="411650" idx="2"/>
            <a:endCxn id="411663" idx="0"/>
          </p:cNvCxnSpPr>
          <p:nvPr/>
        </p:nvCxnSpPr>
        <p:spPr bwMode="auto">
          <a:xfrm flipH="1">
            <a:off x="5220388" y="1893161"/>
            <a:ext cx="76094" cy="38623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411674" name="Group 26"/>
          <p:cNvGrpSpPr>
            <a:grpSpLocks/>
          </p:cNvGrpSpPr>
          <p:nvPr/>
        </p:nvGrpSpPr>
        <p:grpSpPr bwMode="auto">
          <a:xfrm>
            <a:off x="5943280" y="1535409"/>
            <a:ext cx="810013" cy="376845"/>
            <a:chOff x="3456" y="1770"/>
            <a:chExt cx="510" cy="316"/>
          </a:xfrm>
        </p:grpSpPr>
        <p:sp>
          <p:nvSpPr>
            <p:cNvPr id="411675" name="Rectangle 27"/>
            <p:cNvSpPr>
              <a:spLocks noChangeArrowheads="1"/>
            </p:cNvSpPr>
            <p:nvPr/>
          </p:nvSpPr>
          <p:spPr bwMode="auto">
            <a:xfrm>
              <a:off x="3463" y="1776"/>
              <a:ext cx="503" cy="310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91577" tIns="45789" rIns="91577" bIns="45789">
              <a:spAutoFit/>
            </a:bodyPr>
            <a:lstStyle/>
            <a:p>
              <a:endParaRPr lang="en-US">
                <a:latin typeface="Helvetica Neue "/>
                <a:cs typeface="Helvetica Neue "/>
              </a:endParaRPr>
            </a:p>
          </p:txBody>
        </p:sp>
        <p:sp>
          <p:nvSpPr>
            <p:cNvPr id="411676" name="Text Box 28"/>
            <p:cNvSpPr txBox="1">
              <a:spLocks noChangeArrowheads="1"/>
            </p:cNvSpPr>
            <p:nvPr/>
          </p:nvSpPr>
          <p:spPr bwMode="auto">
            <a:xfrm>
              <a:off x="3456" y="1770"/>
              <a:ext cx="493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1577" tIns="45789" rIns="91577" bIns="45789">
              <a:spAutoFit/>
            </a:bodyPr>
            <a:lstStyle>
              <a:lvl1pPr algn="l" defTabSz="91598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algn="l" defTabSz="91598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915988" algn="l" defTabSz="91598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373188" algn="l" defTabSz="91598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831975" algn="l" defTabSz="91598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289175" defTabSz="9159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746375" defTabSz="9159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203575" defTabSz="9159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660775" defTabSz="9159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 sz="1800" b="1" dirty="0">
                  <a:latin typeface="Helvetica Neue "/>
                  <a:cs typeface="Helvetica Neue "/>
                </a:rPr>
                <a:t>HTTP</a:t>
              </a:r>
            </a:p>
          </p:txBody>
        </p:sp>
      </p:grpSp>
      <p:grpSp>
        <p:nvGrpSpPr>
          <p:cNvPr id="411677" name="Group 29"/>
          <p:cNvGrpSpPr>
            <a:grpSpLocks/>
          </p:cNvGrpSpPr>
          <p:nvPr/>
        </p:nvGrpSpPr>
        <p:grpSpPr bwMode="auto">
          <a:xfrm>
            <a:off x="3276812" y="1893161"/>
            <a:ext cx="3200717" cy="386237"/>
            <a:chOff x="1776" y="2070"/>
            <a:chExt cx="2016" cy="324"/>
          </a:xfrm>
        </p:grpSpPr>
        <p:cxnSp>
          <p:nvCxnSpPr>
            <p:cNvPr id="411678" name="AutoShape 30"/>
            <p:cNvCxnSpPr>
              <a:cxnSpLocks noChangeShapeType="1"/>
            </p:cNvCxnSpPr>
            <p:nvPr/>
          </p:nvCxnSpPr>
          <p:spPr bwMode="auto">
            <a:xfrm>
              <a:off x="1776" y="2070"/>
              <a:ext cx="2016" cy="324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11679" name="AutoShape 31"/>
            <p:cNvCxnSpPr>
              <a:cxnSpLocks noChangeShapeType="1"/>
            </p:cNvCxnSpPr>
            <p:nvPr/>
          </p:nvCxnSpPr>
          <p:spPr bwMode="auto">
            <a:xfrm>
              <a:off x="2424" y="2070"/>
              <a:ext cx="1368" cy="324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11680" name="AutoShape 32"/>
            <p:cNvCxnSpPr>
              <a:cxnSpLocks noChangeShapeType="1"/>
            </p:cNvCxnSpPr>
            <p:nvPr/>
          </p:nvCxnSpPr>
          <p:spPr bwMode="auto">
            <a:xfrm>
              <a:off x="3048" y="2070"/>
              <a:ext cx="744" cy="324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11681" name="AutoShape 33"/>
            <p:cNvCxnSpPr>
              <a:cxnSpLocks noChangeShapeType="1"/>
              <a:stCxn id="411675" idx="2"/>
            </p:cNvCxnSpPr>
            <p:nvPr/>
          </p:nvCxnSpPr>
          <p:spPr bwMode="auto">
            <a:xfrm>
              <a:off x="3714" y="2086"/>
              <a:ext cx="78" cy="308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411682" name="Group 34"/>
          <p:cNvGrpSpPr>
            <a:grpSpLocks/>
          </p:cNvGrpSpPr>
          <p:nvPr/>
        </p:nvGrpSpPr>
        <p:grpSpPr bwMode="auto">
          <a:xfrm>
            <a:off x="3847521" y="1912251"/>
            <a:ext cx="2506318" cy="367143"/>
            <a:chOff x="2136" y="2086"/>
            <a:chExt cx="1578" cy="308"/>
          </a:xfrm>
        </p:grpSpPr>
        <p:cxnSp>
          <p:nvCxnSpPr>
            <p:cNvPr id="411683" name="AutoShape 35"/>
            <p:cNvCxnSpPr>
              <a:cxnSpLocks noChangeShapeType="1"/>
              <a:stCxn id="411675" idx="2"/>
            </p:cNvCxnSpPr>
            <p:nvPr/>
          </p:nvCxnSpPr>
          <p:spPr bwMode="auto">
            <a:xfrm flipH="1">
              <a:off x="2136" y="2086"/>
              <a:ext cx="1578" cy="308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11684" name="AutoShape 36"/>
            <p:cNvCxnSpPr>
              <a:cxnSpLocks noChangeShapeType="1"/>
              <a:stCxn id="411675" idx="2"/>
            </p:cNvCxnSpPr>
            <p:nvPr/>
          </p:nvCxnSpPr>
          <p:spPr bwMode="auto">
            <a:xfrm flipH="1">
              <a:off x="3000" y="2086"/>
              <a:ext cx="714" cy="308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05292082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1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1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1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1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1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1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1652" grpId="0" build="p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Ray System Instantiation &amp; Interaction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69900" y="1536700"/>
            <a:ext cx="2768600" cy="2349500"/>
          </a:xfrm>
          <a:prstGeom prst="roundRect">
            <a:avLst/>
          </a:prstGeom>
          <a:solidFill>
            <a:srgbClr val="FFFFFF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1803400" y="3276600"/>
            <a:ext cx="901700" cy="520700"/>
          </a:xfrm>
          <a:prstGeom prst="roundRect">
            <a:avLst/>
          </a:prstGeom>
          <a:solidFill>
            <a:srgbClr val="FF6600"/>
          </a:solidFill>
          <a:ln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FFFF"/>
                </a:solidFill>
                <a:latin typeface="Helvetica Neue Light"/>
                <a:cs typeface="Helvetica Neue Light"/>
              </a:rPr>
              <a:t>Local</a:t>
            </a:r>
            <a:endParaRPr lang="en-US" sz="1200" dirty="0">
              <a:solidFill>
                <a:srgbClr val="FFFFFF"/>
              </a:solidFill>
              <a:latin typeface="Helvetica Neue Light"/>
              <a:cs typeface="Helvetica Neue Light"/>
            </a:endParaRPr>
          </a:p>
          <a:p>
            <a:pPr algn="ctr"/>
            <a:r>
              <a:rPr lang="en-US" sz="1200" dirty="0" smtClean="0">
                <a:solidFill>
                  <a:srgbClr val="FFFFFF"/>
                </a:solidFill>
                <a:latin typeface="Helvetica Neue Light"/>
                <a:cs typeface="Helvetica Neue Light"/>
              </a:rPr>
              <a:t>Scheduler</a:t>
            </a:r>
            <a:endParaRPr lang="en-US" sz="1200" dirty="0">
              <a:solidFill>
                <a:srgbClr val="FFFFFF"/>
              </a:solidFill>
              <a:latin typeface="Helvetica Neue Light"/>
              <a:cs typeface="Helvetica Neue Light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118100" y="1536700"/>
            <a:ext cx="3352800" cy="2349500"/>
          </a:xfrm>
          <a:prstGeom prst="roundRect">
            <a:avLst/>
          </a:prstGeom>
          <a:solidFill>
            <a:srgbClr val="FFFFFF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5651500" y="3251200"/>
            <a:ext cx="901700" cy="520700"/>
          </a:xfrm>
          <a:prstGeom prst="roundRect">
            <a:avLst/>
          </a:prstGeom>
          <a:solidFill>
            <a:srgbClr val="FF6600"/>
          </a:solidFill>
          <a:ln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FFFF"/>
                </a:solidFill>
                <a:latin typeface="Helvetica Neue Light"/>
                <a:cs typeface="Helvetica Neue Light"/>
              </a:rPr>
              <a:t>Local</a:t>
            </a:r>
            <a:endParaRPr lang="en-US" sz="1200" dirty="0">
              <a:solidFill>
                <a:srgbClr val="FFFFFF"/>
              </a:solidFill>
              <a:latin typeface="Helvetica Neue Light"/>
              <a:cs typeface="Helvetica Neue Light"/>
            </a:endParaRPr>
          </a:p>
          <a:p>
            <a:pPr algn="ctr"/>
            <a:r>
              <a:rPr lang="en-US" sz="1200" dirty="0" smtClean="0">
                <a:solidFill>
                  <a:srgbClr val="FFFFFF"/>
                </a:solidFill>
                <a:latin typeface="Helvetica Neue Light"/>
                <a:cs typeface="Helvetica Neue Light"/>
              </a:rPr>
              <a:t>Scheduler</a:t>
            </a:r>
            <a:endParaRPr lang="en-US" sz="1200" dirty="0">
              <a:solidFill>
                <a:srgbClr val="FFFFFF"/>
              </a:solidFill>
              <a:latin typeface="Helvetica Neue Light"/>
              <a:cs typeface="Helvetica Neue Light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032000" y="1701800"/>
            <a:ext cx="4305300" cy="1358900"/>
          </a:xfrm>
          <a:prstGeom prst="roundRect">
            <a:avLst/>
          </a:prstGeom>
          <a:solidFill>
            <a:schemeClr val="accent2">
              <a:alpha val="30000"/>
            </a:schemeClr>
          </a:solidFill>
          <a:ln w="19050" cmpd="sng">
            <a:solidFill>
              <a:srgbClr val="3366FF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2184400" y="2463800"/>
            <a:ext cx="901700" cy="520700"/>
          </a:xfrm>
          <a:prstGeom prst="roundRect">
            <a:avLst/>
          </a:prstGeom>
          <a:solidFill>
            <a:srgbClr val="FF6600"/>
          </a:solidFill>
          <a:ln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FFFF"/>
                </a:solidFill>
                <a:latin typeface="Helvetica Neue Light"/>
                <a:cs typeface="Helvetica Neue Light"/>
              </a:rPr>
              <a:t>Object</a:t>
            </a:r>
          </a:p>
          <a:p>
            <a:pPr algn="ctr"/>
            <a:r>
              <a:rPr lang="en-US" sz="1200" dirty="0" smtClean="0">
                <a:solidFill>
                  <a:srgbClr val="FFFFFF"/>
                </a:solidFill>
                <a:latin typeface="Helvetica Neue Light"/>
                <a:cs typeface="Helvetica Neue Light"/>
              </a:rPr>
              <a:t>Manager</a:t>
            </a:r>
            <a:endParaRPr lang="en-US" sz="1200" dirty="0">
              <a:solidFill>
                <a:srgbClr val="FFFFFF"/>
              </a:solidFill>
              <a:latin typeface="Helvetica Neue Light"/>
              <a:cs typeface="Helvetica Neue Light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184400" y="1854200"/>
            <a:ext cx="901700" cy="520700"/>
          </a:xfrm>
          <a:prstGeom prst="roundRect">
            <a:avLst/>
          </a:prstGeom>
          <a:solidFill>
            <a:srgbClr val="3D84C7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FFFF"/>
                </a:solidFill>
                <a:latin typeface="Helvetica Neue Light"/>
                <a:cs typeface="Helvetica Neue Light"/>
              </a:rPr>
              <a:t>Object Store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5295900" y="2463800"/>
            <a:ext cx="901700" cy="520700"/>
          </a:xfrm>
          <a:prstGeom prst="roundRect">
            <a:avLst/>
          </a:prstGeom>
          <a:solidFill>
            <a:srgbClr val="FF6600"/>
          </a:solidFill>
          <a:ln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FFFF"/>
                </a:solidFill>
                <a:latin typeface="Helvetica Neue Light"/>
                <a:cs typeface="Helvetica Neue Light"/>
              </a:rPr>
              <a:t>Object</a:t>
            </a:r>
          </a:p>
          <a:p>
            <a:pPr algn="ctr"/>
            <a:r>
              <a:rPr lang="en-US" sz="1200" dirty="0" smtClean="0">
                <a:solidFill>
                  <a:srgbClr val="FFFFFF"/>
                </a:solidFill>
                <a:latin typeface="Helvetica Neue Light"/>
                <a:cs typeface="Helvetica Neue Light"/>
              </a:rPr>
              <a:t>Manager</a:t>
            </a:r>
            <a:endParaRPr lang="en-US" sz="1200" dirty="0">
              <a:solidFill>
                <a:srgbClr val="FFFFFF"/>
              </a:solidFill>
              <a:latin typeface="Helvetica Neue Light"/>
              <a:cs typeface="Helvetica Neue Light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5295900" y="1854200"/>
            <a:ext cx="901700" cy="520700"/>
          </a:xfrm>
          <a:prstGeom prst="roundRect">
            <a:avLst/>
          </a:prstGeom>
          <a:solidFill>
            <a:srgbClr val="3D84C7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FFFF"/>
                </a:solidFill>
                <a:latin typeface="Helvetica Neue Light"/>
                <a:cs typeface="Helvetica Neue Light"/>
              </a:rPr>
              <a:t>Object Store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327400" y="3403600"/>
            <a:ext cx="1676400" cy="660400"/>
          </a:xfrm>
          <a:prstGeom prst="rect">
            <a:avLst/>
          </a:prstGeom>
          <a:solidFill>
            <a:srgbClr val="FF6600">
              <a:alpha val="50000"/>
            </a:srgbClr>
          </a:solidFill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Helvetica Neue Light"/>
                <a:cs typeface="Helvetica Neue Light"/>
              </a:rPr>
              <a:t>System State &amp; Message Bus</a:t>
            </a:r>
            <a:endParaRPr lang="en-US" sz="1400" dirty="0">
              <a:solidFill>
                <a:schemeClr val="tx1"/>
              </a:solidFill>
              <a:latin typeface="Helvetica Neue Light"/>
              <a:cs typeface="Helvetica Neue Light"/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Helvetica Neue Light"/>
                <a:cs typeface="Helvetica Neue Light"/>
              </a:rPr>
              <a:t>(shared, </a:t>
            </a:r>
            <a:r>
              <a:rPr lang="en-US" sz="1400" dirty="0" err="1">
                <a:solidFill>
                  <a:schemeClr val="tx1"/>
                </a:solidFill>
                <a:latin typeface="Helvetica Neue Light"/>
                <a:cs typeface="Helvetica Neue Light"/>
              </a:rPr>
              <a:t>sharded</a:t>
            </a:r>
            <a:r>
              <a:rPr lang="en-US" sz="1400" dirty="0" smtClean="0">
                <a:solidFill>
                  <a:schemeClr val="tx1"/>
                </a:solidFill>
                <a:latin typeface="Helvetica Neue Light"/>
                <a:cs typeface="Helvetica Neue Light"/>
              </a:rPr>
              <a:t>)</a:t>
            </a:r>
            <a:endParaRPr lang="en-US" sz="1400" dirty="0">
              <a:solidFill>
                <a:schemeClr val="tx1"/>
              </a:solidFill>
              <a:latin typeface="Helvetica Neue Light"/>
              <a:cs typeface="Helvetica Neue Ligh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11200" y="1181100"/>
            <a:ext cx="920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 Light"/>
                <a:cs typeface="Helvetica Neue Light"/>
              </a:rPr>
              <a:t>Node 1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334000" y="1181100"/>
            <a:ext cx="920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 Light"/>
                <a:cs typeface="Helvetica Neue Light"/>
              </a:rPr>
              <a:t>Node 2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399198" y="2070100"/>
            <a:ext cx="14676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FF6600"/>
                </a:solidFill>
                <a:latin typeface="Helvetica Neue "/>
                <a:cs typeface="Helvetica Neue "/>
              </a:rPr>
              <a:t>Distributed </a:t>
            </a:r>
          </a:p>
          <a:p>
            <a:pPr algn="ctr"/>
            <a:r>
              <a:rPr lang="en-US" dirty="0" smtClean="0">
                <a:solidFill>
                  <a:srgbClr val="FF6600"/>
                </a:solidFill>
                <a:latin typeface="Helvetica Neue "/>
                <a:cs typeface="Helvetica Neue "/>
              </a:rPr>
              <a:t>Object Store</a:t>
            </a:r>
            <a:endParaRPr lang="en-US" dirty="0">
              <a:solidFill>
                <a:srgbClr val="FF6600"/>
              </a:solidFill>
              <a:latin typeface="Helvetica Neue "/>
              <a:cs typeface="Helvetica Neue 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3337531" y="4293637"/>
            <a:ext cx="1691669" cy="672064"/>
          </a:xfrm>
          <a:prstGeom prst="ellipse">
            <a:avLst/>
          </a:prstGeom>
          <a:solidFill>
            <a:srgbClr val="FF6600"/>
          </a:solidFill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Helvetica Neue Light"/>
                <a:cs typeface="Helvetica Neue Light"/>
              </a:rPr>
              <a:t>Global Scheduler</a:t>
            </a:r>
            <a:endParaRPr lang="en-US" sz="1600" dirty="0">
              <a:solidFill>
                <a:srgbClr val="FFFFFF"/>
              </a:solidFill>
              <a:latin typeface="Helvetica Neue Light"/>
              <a:cs typeface="Helvetica Neue Light"/>
            </a:endParaRPr>
          </a:p>
        </p:txBody>
      </p:sp>
      <p:sp>
        <p:nvSpPr>
          <p:cNvPr id="23" name="Oval 22"/>
          <p:cNvSpPr/>
          <p:nvPr/>
        </p:nvSpPr>
        <p:spPr>
          <a:xfrm rot="16200000">
            <a:off x="187932" y="2299737"/>
            <a:ext cx="1298971" cy="457200"/>
          </a:xfrm>
          <a:prstGeom prst="ellipse">
            <a:avLst/>
          </a:prstGeom>
          <a:solidFill>
            <a:srgbClr val="FFFFFF"/>
          </a:solidFill>
          <a:ln w="9525" cmpd="sng"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262626"/>
                </a:solidFill>
                <a:latin typeface="Helvetica Neue Light"/>
                <a:cs typeface="Helvetica Neue Light"/>
              </a:rPr>
              <a:t>Driver</a:t>
            </a:r>
            <a:endParaRPr lang="en-US" dirty="0">
              <a:solidFill>
                <a:srgbClr val="262626"/>
              </a:solidFill>
              <a:latin typeface="Helvetica Neue Light"/>
              <a:cs typeface="Helvetica Neue Light"/>
            </a:endParaRPr>
          </a:p>
        </p:txBody>
      </p:sp>
      <p:sp>
        <p:nvSpPr>
          <p:cNvPr id="24" name="Oval 23"/>
          <p:cNvSpPr/>
          <p:nvPr/>
        </p:nvSpPr>
        <p:spPr>
          <a:xfrm rot="16200000">
            <a:off x="6468457" y="2255662"/>
            <a:ext cx="1615724" cy="457200"/>
          </a:xfrm>
          <a:prstGeom prst="ellipse">
            <a:avLst/>
          </a:prstGeom>
          <a:solidFill>
            <a:srgbClr val="FFFFFF"/>
          </a:solidFill>
          <a:ln w="9525" cmpd="sng"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262626"/>
                </a:solidFill>
                <a:latin typeface="Helvetica Neue Light"/>
                <a:cs typeface="Helvetica Neue Light"/>
              </a:rPr>
              <a:t>Worker 1</a:t>
            </a:r>
            <a:endParaRPr lang="en-US" dirty="0">
              <a:solidFill>
                <a:srgbClr val="262626"/>
              </a:solidFill>
              <a:latin typeface="Helvetica Neue Light"/>
              <a:cs typeface="Helvetica Neue Light"/>
            </a:endParaRPr>
          </a:p>
        </p:txBody>
      </p:sp>
      <p:sp>
        <p:nvSpPr>
          <p:cNvPr id="25" name="Oval 24"/>
          <p:cNvSpPr/>
          <p:nvPr/>
        </p:nvSpPr>
        <p:spPr>
          <a:xfrm rot="16200000">
            <a:off x="7268557" y="2268362"/>
            <a:ext cx="1615724" cy="457200"/>
          </a:xfrm>
          <a:prstGeom prst="ellipse">
            <a:avLst/>
          </a:prstGeom>
          <a:solidFill>
            <a:srgbClr val="FFFFFF"/>
          </a:solidFill>
          <a:ln w="9525" cmpd="sng"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262626"/>
                </a:solidFill>
                <a:latin typeface="Helvetica Neue Light"/>
                <a:cs typeface="Helvetica Neue Light"/>
              </a:rPr>
              <a:t>Worker 2</a:t>
            </a:r>
            <a:endParaRPr lang="en-US" dirty="0">
              <a:solidFill>
                <a:srgbClr val="262626"/>
              </a:solidFill>
              <a:latin typeface="Helvetica Neue Light"/>
              <a:cs typeface="Helvetica Neue Light"/>
            </a:endParaRPr>
          </a:p>
        </p:txBody>
      </p:sp>
      <p:cxnSp>
        <p:nvCxnSpPr>
          <p:cNvPr id="26" name="Straight Arrow Connector 25"/>
          <p:cNvCxnSpPr>
            <a:stCxn id="23" idx="5"/>
            <a:endCxn id="16" idx="1"/>
          </p:cNvCxnSpPr>
          <p:nvPr/>
        </p:nvCxnSpPr>
        <p:spPr>
          <a:xfrm>
            <a:off x="999063" y="2069082"/>
            <a:ext cx="1032937" cy="312168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 rot="1116584">
            <a:off x="1143000" y="1955800"/>
            <a:ext cx="8615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/>
                <a:cs typeface="Consolas"/>
              </a:rPr>
              <a:t>p</a:t>
            </a:r>
            <a:r>
              <a:rPr lang="en-US" sz="1200" dirty="0" smtClean="0">
                <a:latin typeface="Consolas"/>
                <a:cs typeface="Consolas"/>
              </a:rPr>
              <a:t>ut, get</a:t>
            </a:r>
            <a:endParaRPr lang="en-US" sz="1200" dirty="0">
              <a:latin typeface="Consolas"/>
              <a:cs typeface="Consolas"/>
            </a:endParaRPr>
          </a:p>
        </p:txBody>
      </p:sp>
      <p:cxnSp>
        <p:nvCxnSpPr>
          <p:cNvPr id="31" name="Straight Arrow Connector 30"/>
          <p:cNvCxnSpPr>
            <a:stCxn id="23" idx="3"/>
            <a:endCxn id="10" idx="1"/>
          </p:cNvCxnSpPr>
          <p:nvPr/>
        </p:nvCxnSpPr>
        <p:spPr>
          <a:xfrm>
            <a:off x="999063" y="2987593"/>
            <a:ext cx="804337" cy="549357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 rot="2136798">
            <a:off x="1062511" y="2984500"/>
            <a:ext cx="6923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Consolas"/>
                <a:cs typeface="Consolas"/>
              </a:rPr>
              <a:t>submit</a:t>
            </a:r>
            <a:endParaRPr lang="en-US" sz="1200" dirty="0">
              <a:latin typeface="Consolas"/>
              <a:cs typeface="Consolas"/>
            </a:endParaRPr>
          </a:p>
        </p:txBody>
      </p:sp>
      <p:sp>
        <p:nvSpPr>
          <p:cNvPr id="48" name="TextBox 47"/>
          <p:cNvSpPr txBox="1"/>
          <p:nvPr/>
        </p:nvSpPr>
        <p:spPr>
          <a:xfrm rot="231222">
            <a:off x="2650012" y="3352800"/>
            <a:ext cx="6923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Consolas"/>
                <a:cs typeface="Consolas"/>
              </a:rPr>
              <a:t>submit</a:t>
            </a:r>
            <a:endParaRPr lang="en-US" sz="1200" dirty="0">
              <a:latin typeface="Consolas"/>
              <a:cs typeface="Consolas"/>
            </a:endParaRPr>
          </a:p>
        </p:txBody>
      </p:sp>
      <p:cxnSp>
        <p:nvCxnSpPr>
          <p:cNvPr id="52" name="Straight Arrow Connector 51"/>
          <p:cNvCxnSpPr>
            <a:endCxn id="24" idx="1"/>
          </p:cNvCxnSpPr>
          <p:nvPr/>
        </p:nvCxnSpPr>
        <p:spPr>
          <a:xfrm flipV="1">
            <a:off x="6565900" y="3055507"/>
            <a:ext cx="548774" cy="424293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Freeform 53"/>
          <p:cNvSpPr/>
          <p:nvPr/>
        </p:nvSpPr>
        <p:spPr>
          <a:xfrm>
            <a:off x="2717800" y="3594100"/>
            <a:ext cx="812800" cy="800100"/>
          </a:xfrm>
          <a:custGeom>
            <a:avLst/>
            <a:gdLst>
              <a:gd name="connsiteX0" fmla="*/ 0 w 850900"/>
              <a:gd name="connsiteY0" fmla="*/ 0 h 863600"/>
              <a:gd name="connsiteX1" fmla="*/ 635000 w 850900"/>
              <a:gd name="connsiteY1" fmla="*/ 177800 h 863600"/>
              <a:gd name="connsiteX2" fmla="*/ 850900 w 850900"/>
              <a:gd name="connsiteY2" fmla="*/ 863600 h 86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50900" h="863600">
                <a:moveTo>
                  <a:pt x="0" y="0"/>
                </a:moveTo>
                <a:cubicBezTo>
                  <a:pt x="246591" y="16933"/>
                  <a:pt x="493183" y="33867"/>
                  <a:pt x="635000" y="177800"/>
                </a:cubicBezTo>
                <a:cubicBezTo>
                  <a:pt x="776817" y="321733"/>
                  <a:pt x="850900" y="863600"/>
                  <a:pt x="850900" y="863600"/>
                </a:cubicBezTo>
              </a:path>
            </a:pathLst>
          </a:custGeom>
          <a:ln w="9525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 54"/>
          <p:cNvSpPr/>
          <p:nvPr/>
        </p:nvSpPr>
        <p:spPr>
          <a:xfrm flipH="1">
            <a:off x="4838700" y="3606800"/>
            <a:ext cx="812800" cy="800100"/>
          </a:xfrm>
          <a:custGeom>
            <a:avLst/>
            <a:gdLst>
              <a:gd name="connsiteX0" fmla="*/ 0 w 850900"/>
              <a:gd name="connsiteY0" fmla="*/ 0 h 863600"/>
              <a:gd name="connsiteX1" fmla="*/ 635000 w 850900"/>
              <a:gd name="connsiteY1" fmla="*/ 177800 h 863600"/>
              <a:gd name="connsiteX2" fmla="*/ 850900 w 850900"/>
              <a:gd name="connsiteY2" fmla="*/ 863600 h 86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50900" h="863600">
                <a:moveTo>
                  <a:pt x="0" y="0"/>
                </a:moveTo>
                <a:cubicBezTo>
                  <a:pt x="246591" y="16933"/>
                  <a:pt x="493183" y="33867"/>
                  <a:pt x="635000" y="177800"/>
                </a:cubicBezTo>
                <a:cubicBezTo>
                  <a:pt x="776817" y="321733"/>
                  <a:pt x="850900" y="863600"/>
                  <a:pt x="850900" y="863600"/>
                </a:cubicBezTo>
              </a:path>
            </a:pathLst>
          </a:custGeom>
          <a:ln w="9525" cmpd="sng">
            <a:solidFill>
              <a:schemeClr val="tx1">
                <a:lumMod val="85000"/>
                <a:lumOff val="15000"/>
              </a:schemeClr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 rot="21198200">
            <a:off x="4957210" y="3390900"/>
            <a:ext cx="7769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Consolas"/>
                <a:cs typeface="Consolas"/>
              </a:rPr>
              <a:t>execute</a:t>
            </a:r>
            <a:endParaRPr lang="en-US" sz="1200" dirty="0">
              <a:latin typeface="Consolas"/>
              <a:cs typeface="Consolas"/>
            </a:endParaRPr>
          </a:p>
        </p:txBody>
      </p:sp>
      <p:sp>
        <p:nvSpPr>
          <p:cNvPr id="57" name="TextBox 56"/>
          <p:cNvSpPr txBox="1"/>
          <p:nvPr/>
        </p:nvSpPr>
        <p:spPr>
          <a:xfrm rot="19430295">
            <a:off x="6430410" y="2984500"/>
            <a:ext cx="7769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Consolas"/>
                <a:cs typeface="Consolas"/>
              </a:rPr>
              <a:t>execute</a:t>
            </a:r>
            <a:endParaRPr lang="en-US" sz="1200" dirty="0">
              <a:latin typeface="Consolas"/>
              <a:cs typeface="Consolas"/>
            </a:endParaRPr>
          </a:p>
        </p:txBody>
      </p:sp>
      <p:cxnSp>
        <p:nvCxnSpPr>
          <p:cNvPr id="59" name="Straight Arrow Connector 58"/>
          <p:cNvCxnSpPr/>
          <p:nvPr/>
        </p:nvCxnSpPr>
        <p:spPr>
          <a:xfrm flipV="1">
            <a:off x="6591300" y="3182507"/>
            <a:ext cx="548774" cy="424293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 rot="19430295">
            <a:off x="6599714" y="3289300"/>
            <a:ext cx="6923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Consolas"/>
                <a:cs typeface="Consolas"/>
              </a:rPr>
              <a:t>submit</a:t>
            </a:r>
            <a:endParaRPr lang="en-US" sz="1200" dirty="0">
              <a:latin typeface="Consolas"/>
              <a:cs typeface="Consolas"/>
            </a:endParaRPr>
          </a:p>
        </p:txBody>
      </p:sp>
      <p:sp>
        <p:nvSpPr>
          <p:cNvPr id="61" name="Freeform 60"/>
          <p:cNvSpPr/>
          <p:nvPr/>
        </p:nvSpPr>
        <p:spPr>
          <a:xfrm flipH="1">
            <a:off x="4940300" y="3695700"/>
            <a:ext cx="762000" cy="800100"/>
          </a:xfrm>
          <a:custGeom>
            <a:avLst/>
            <a:gdLst>
              <a:gd name="connsiteX0" fmla="*/ 0 w 850900"/>
              <a:gd name="connsiteY0" fmla="*/ 0 h 863600"/>
              <a:gd name="connsiteX1" fmla="*/ 635000 w 850900"/>
              <a:gd name="connsiteY1" fmla="*/ 177800 h 863600"/>
              <a:gd name="connsiteX2" fmla="*/ 850900 w 850900"/>
              <a:gd name="connsiteY2" fmla="*/ 863600 h 86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50900" h="863600">
                <a:moveTo>
                  <a:pt x="0" y="0"/>
                </a:moveTo>
                <a:cubicBezTo>
                  <a:pt x="246591" y="16933"/>
                  <a:pt x="493183" y="33867"/>
                  <a:pt x="635000" y="177800"/>
                </a:cubicBezTo>
                <a:cubicBezTo>
                  <a:pt x="776817" y="321733"/>
                  <a:pt x="850900" y="863600"/>
                  <a:pt x="850900" y="863600"/>
                </a:cubicBezTo>
              </a:path>
            </a:pathLst>
          </a:custGeom>
          <a:ln w="9525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 rot="21198200">
            <a:off x="5063014" y="3721100"/>
            <a:ext cx="6923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Consolas"/>
                <a:cs typeface="Consolas"/>
              </a:rPr>
              <a:t>submit</a:t>
            </a:r>
            <a:endParaRPr lang="en-US" sz="1200" dirty="0">
              <a:latin typeface="Consolas"/>
              <a:cs typeface="Consolas"/>
            </a:endParaRPr>
          </a:p>
        </p:txBody>
      </p:sp>
      <p:cxnSp>
        <p:nvCxnSpPr>
          <p:cNvPr id="65" name="Straight Arrow Connector 64"/>
          <p:cNvCxnSpPr>
            <a:stCxn id="17" idx="0"/>
            <a:endCxn id="16" idx="2"/>
          </p:cNvCxnSpPr>
          <p:nvPr/>
        </p:nvCxnSpPr>
        <p:spPr>
          <a:xfrm flipV="1">
            <a:off x="4165600" y="3060700"/>
            <a:ext cx="19050" cy="34290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3310674" y="3136900"/>
            <a:ext cx="14537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/>
                <a:cs typeface="Consolas"/>
              </a:rPr>
              <a:t>t</a:t>
            </a:r>
            <a:r>
              <a:rPr lang="en-US" sz="1200" dirty="0" smtClean="0">
                <a:latin typeface="Consolas"/>
                <a:cs typeface="Consolas"/>
              </a:rPr>
              <a:t>ransfer, evict</a:t>
            </a:r>
            <a:endParaRPr lang="en-US" sz="1200" dirty="0">
              <a:latin typeface="Consolas"/>
              <a:cs typeface="Consolas"/>
            </a:endParaRPr>
          </a:p>
        </p:txBody>
      </p:sp>
      <p:cxnSp>
        <p:nvCxnSpPr>
          <p:cNvPr id="69" name="Straight Arrow Connector 68"/>
          <p:cNvCxnSpPr>
            <a:stCxn id="17" idx="2"/>
            <a:endCxn id="22" idx="0"/>
          </p:cNvCxnSpPr>
          <p:nvPr/>
        </p:nvCxnSpPr>
        <p:spPr>
          <a:xfrm>
            <a:off x="4165600" y="4064000"/>
            <a:ext cx="17766" cy="229637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429500" y="213360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z="2400" dirty="0" smtClean="0">
                <a:latin typeface="Helvetica Neue Light"/>
                <a:cs typeface="Helvetica Neue Light"/>
              </a:rPr>
              <a:t>…</a:t>
            </a:r>
            <a:endParaRPr lang="en-US" sz="2400" dirty="0"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35456496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6616700" y="1651000"/>
            <a:ext cx="2133600" cy="28067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66700" y="1651000"/>
            <a:ext cx="2616200" cy="28067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863" y="206375"/>
            <a:ext cx="4351337" cy="857250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95300" y="2102188"/>
            <a:ext cx="24511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6600"/>
                </a:solidFill>
                <a:latin typeface="Consolas"/>
                <a:cs typeface="Consolas"/>
              </a:rPr>
              <a:t>@</a:t>
            </a:r>
            <a:r>
              <a:rPr lang="en-US" sz="1400" dirty="0" err="1">
                <a:solidFill>
                  <a:srgbClr val="FF6600"/>
                </a:solidFill>
                <a:latin typeface="Consolas"/>
                <a:cs typeface="Consolas"/>
              </a:rPr>
              <a:t>ray.remote</a:t>
            </a:r>
            <a:endParaRPr lang="en-US" sz="1400" dirty="0">
              <a:solidFill>
                <a:srgbClr val="FF6600"/>
              </a:solidFill>
              <a:latin typeface="Consolas"/>
              <a:cs typeface="Consolas"/>
            </a:endParaRPr>
          </a:p>
          <a:p>
            <a:r>
              <a:rPr lang="en-US" sz="1400" dirty="0">
                <a:latin typeface="Consolas"/>
                <a:cs typeface="Consolas"/>
              </a:rPr>
              <a:t>add(a, b):</a:t>
            </a:r>
          </a:p>
          <a:p>
            <a:r>
              <a:rPr lang="en-US" sz="1400" dirty="0">
                <a:latin typeface="Consolas"/>
                <a:cs typeface="Consolas"/>
              </a:rPr>
              <a:t>    return a + b</a:t>
            </a:r>
          </a:p>
          <a:p>
            <a:r>
              <a:rPr lang="is-IS" sz="1400" dirty="0">
                <a:latin typeface="Consolas"/>
                <a:cs typeface="Consolas"/>
              </a:rPr>
              <a:t>…</a:t>
            </a:r>
          </a:p>
          <a:p>
            <a:r>
              <a:rPr lang="en-US" sz="1400" dirty="0" err="1">
                <a:solidFill>
                  <a:srgbClr val="FF6600"/>
                </a:solidFill>
                <a:latin typeface="Consolas"/>
                <a:cs typeface="Consolas"/>
              </a:rPr>
              <a:t>v_id</a:t>
            </a:r>
            <a:r>
              <a:rPr lang="en-US" sz="1400" dirty="0">
                <a:latin typeface="Consolas"/>
                <a:cs typeface="Consolas"/>
              </a:rPr>
              <a:t> = </a:t>
            </a:r>
            <a:r>
              <a:rPr lang="en-US" sz="1400" dirty="0" err="1">
                <a:solidFill>
                  <a:srgbClr val="FF6600"/>
                </a:solidFill>
                <a:latin typeface="Consolas"/>
                <a:cs typeface="Consolas"/>
              </a:rPr>
              <a:t>ray.put</a:t>
            </a:r>
            <a:r>
              <a:rPr lang="en-US" sz="1400" dirty="0">
                <a:latin typeface="Consolas"/>
                <a:cs typeface="Consolas"/>
              </a:rPr>
              <a:t>(3)</a:t>
            </a:r>
            <a:endParaRPr lang="is-IS" sz="1400" dirty="0">
              <a:latin typeface="Consolas"/>
              <a:cs typeface="Consolas"/>
            </a:endParaRPr>
          </a:p>
          <a:p>
            <a:r>
              <a:rPr lang="en-US" sz="1400" dirty="0" err="1">
                <a:solidFill>
                  <a:srgbClr val="FF6600"/>
                </a:solidFill>
                <a:latin typeface="Consolas"/>
                <a:cs typeface="Consolas"/>
              </a:rPr>
              <a:t>x_id</a:t>
            </a:r>
            <a:r>
              <a:rPr lang="en-US" sz="1400" dirty="0">
                <a:latin typeface="Consolas"/>
                <a:cs typeface="Consolas"/>
              </a:rPr>
              <a:t> = </a:t>
            </a:r>
            <a:r>
              <a:rPr lang="en-US" sz="1400" dirty="0" err="1">
                <a:latin typeface="Consolas"/>
                <a:cs typeface="Consolas"/>
              </a:rPr>
              <a:t>add.</a:t>
            </a:r>
            <a:r>
              <a:rPr lang="en-US" sz="1400" dirty="0" err="1">
                <a:solidFill>
                  <a:srgbClr val="FF6600"/>
                </a:solidFill>
                <a:latin typeface="Consolas"/>
                <a:cs typeface="Consolas"/>
              </a:rPr>
              <a:t>remote</a:t>
            </a:r>
            <a:r>
              <a:rPr lang="en-US" sz="1400" dirty="0">
                <a:latin typeface="Consolas"/>
                <a:cs typeface="Consolas"/>
              </a:rPr>
              <a:t>(</a:t>
            </a:r>
          </a:p>
          <a:p>
            <a:r>
              <a:rPr lang="en-US" sz="1400" dirty="0">
                <a:latin typeface="Consolas"/>
                <a:cs typeface="Consolas"/>
              </a:rPr>
              <a:t>       </a:t>
            </a:r>
            <a:r>
              <a:rPr lang="en-US" sz="1400" dirty="0" err="1">
                <a:latin typeface="Consolas"/>
                <a:cs typeface="Consolas"/>
              </a:rPr>
              <a:t>v_id</a:t>
            </a:r>
            <a:r>
              <a:rPr lang="en-US" sz="1400" dirty="0">
                <a:latin typeface="Consolas"/>
                <a:cs typeface="Consolas"/>
              </a:rPr>
              <a:t>, 4)</a:t>
            </a:r>
          </a:p>
          <a:p>
            <a:r>
              <a:rPr lang="en-US" sz="1400" dirty="0">
                <a:latin typeface="Consolas"/>
                <a:cs typeface="Consolas"/>
              </a:rPr>
              <a:t>x = </a:t>
            </a:r>
            <a:r>
              <a:rPr lang="en-US" sz="1400" dirty="0" err="1">
                <a:solidFill>
                  <a:srgbClr val="FF6600"/>
                </a:solidFill>
                <a:latin typeface="Consolas"/>
                <a:cs typeface="Consolas"/>
              </a:rPr>
              <a:t>ray.get</a:t>
            </a:r>
            <a:r>
              <a:rPr lang="en-US" sz="1400" dirty="0">
                <a:latin typeface="Consolas"/>
                <a:cs typeface="Consolas"/>
              </a:rPr>
              <a:t>(</a:t>
            </a:r>
            <a:r>
              <a:rPr lang="en-US" sz="1400" dirty="0" err="1">
                <a:latin typeface="Consolas"/>
                <a:cs typeface="Consolas"/>
              </a:rPr>
              <a:t>x_id</a:t>
            </a:r>
            <a:r>
              <a:rPr lang="en-US" sz="1400" dirty="0">
                <a:latin typeface="Consolas"/>
                <a:cs typeface="Consolas"/>
              </a:rPr>
              <a:t>)</a:t>
            </a:r>
            <a:r>
              <a:rPr lang="is-IS" sz="1400" dirty="0">
                <a:latin typeface="Consolas"/>
                <a:cs typeface="Consolas"/>
              </a:rPr>
              <a:t> </a:t>
            </a:r>
            <a:endParaRPr lang="en-US" sz="1400" dirty="0">
              <a:latin typeface="Consolas"/>
              <a:cs typeface="Consola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289800" y="1270000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 Light"/>
                <a:cs typeface="Helvetica Neue Light"/>
              </a:rPr>
              <a:t>Worker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50900" y="130810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 Light"/>
                <a:cs typeface="Helvetica Neue Light"/>
              </a:rPr>
              <a:t>Driver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5588000" y="889000"/>
            <a:ext cx="3289300" cy="4051300"/>
          </a:xfrm>
          <a:prstGeom prst="roundRect">
            <a:avLst/>
          </a:prstGeom>
          <a:noFill/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165100" y="927100"/>
            <a:ext cx="2781300" cy="3962400"/>
          </a:xfrm>
          <a:prstGeom prst="roundRect">
            <a:avLst/>
          </a:prstGeom>
          <a:noFill/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057900" y="508000"/>
            <a:ext cx="475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 Light"/>
                <a:cs typeface="Helvetica Neue Light"/>
              </a:rPr>
              <a:t>N2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095500" y="558800"/>
            <a:ext cx="475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 Light"/>
                <a:cs typeface="Helvetica Neue Light"/>
              </a:rPr>
              <a:t>N1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625600" y="4178300"/>
            <a:ext cx="1143000" cy="584200"/>
          </a:xfrm>
          <a:prstGeom prst="roundRect">
            <a:avLst/>
          </a:prstGeom>
          <a:solidFill>
            <a:schemeClr val="bg1"/>
          </a:solidFill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Local</a:t>
            </a:r>
          </a:p>
          <a:p>
            <a:pPr algn="ctr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Scheduler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onsolas"/>
              <a:cs typeface="Consolas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5854700" y="4203700"/>
            <a:ext cx="1143000" cy="584200"/>
          </a:xfrm>
          <a:prstGeom prst="roundRect">
            <a:avLst/>
          </a:prstGeom>
          <a:solidFill>
            <a:srgbClr val="FFFFFF">
              <a:alpha val="34000"/>
            </a:srgbClr>
          </a:solidFill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Local</a:t>
            </a:r>
          </a:p>
          <a:p>
            <a:pPr algn="ctr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Scheduler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onsolas"/>
              <a:cs typeface="Consolas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701800" y="1231900"/>
            <a:ext cx="1079500" cy="863600"/>
          </a:xfrm>
          <a:prstGeom prst="roundRect">
            <a:avLst/>
          </a:prstGeom>
          <a:solidFill>
            <a:srgbClr val="FFFFFF"/>
          </a:solidFill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625600" y="939800"/>
            <a:ext cx="11559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Helvetica Neue Light"/>
                <a:cs typeface="Helvetica Neue Light"/>
              </a:rPr>
              <a:t>Object Store</a:t>
            </a:r>
            <a:endParaRPr lang="en-US" sz="1400" dirty="0">
              <a:latin typeface="Helvetica Neue Light"/>
              <a:cs typeface="Helvetica Neue Ligh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057900" y="508000"/>
            <a:ext cx="475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 Light"/>
                <a:cs typeface="Helvetica Neue Light"/>
              </a:rPr>
              <a:t>N2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086100" y="1447800"/>
            <a:ext cx="2362200" cy="2463800"/>
          </a:xfrm>
          <a:prstGeom prst="rect">
            <a:avLst/>
          </a:prstGeom>
          <a:noFill/>
          <a:ln w="952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3462339" y="850900"/>
            <a:ext cx="155683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Helvetica Neue Light"/>
                <a:cs typeface="Helvetica Neue Light"/>
              </a:rPr>
              <a:t>System State &amp; </a:t>
            </a:r>
            <a:endParaRPr lang="en-US" sz="1600" dirty="0" smtClean="0">
              <a:latin typeface="Helvetica Neue Light"/>
              <a:cs typeface="Helvetica Neue Light"/>
            </a:endParaRPr>
          </a:p>
          <a:p>
            <a:pPr algn="ctr"/>
            <a:r>
              <a:rPr lang="en-US" sz="1600" dirty="0" smtClean="0">
                <a:latin typeface="Helvetica Neue Light"/>
                <a:cs typeface="Helvetica Neue Light"/>
              </a:rPr>
              <a:t>Message Bus</a:t>
            </a:r>
            <a:endParaRPr lang="en-US" sz="1600" dirty="0">
              <a:latin typeface="Helvetica Neue Light"/>
              <a:cs typeface="Helvetica Neue Light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3759200" y="4343400"/>
            <a:ext cx="1143000" cy="584200"/>
          </a:xfrm>
          <a:prstGeom prst="roundRect">
            <a:avLst/>
          </a:prstGeom>
          <a:solidFill>
            <a:srgbClr val="FFFFFF">
              <a:alpha val="34000"/>
            </a:srgbClr>
          </a:solidFill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Global</a:t>
            </a:r>
          </a:p>
          <a:p>
            <a:pPr algn="ctr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Scheduler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onsolas"/>
              <a:cs typeface="Consolas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5778500" y="1244600"/>
            <a:ext cx="1079500" cy="863600"/>
          </a:xfrm>
          <a:prstGeom prst="roundRect">
            <a:avLst/>
          </a:prstGeom>
          <a:solidFill>
            <a:srgbClr val="FFFFFF"/>
          </a:solidFill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5702300" y="952500"/>
            <a:ext cx="11559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Helvetica Neue Light"/>
                <a:cs typeface="Helvetica Neue Light"/>
              </a:rPr>
              <a:t>Object Store</a:t>
            </a:r>
            <a:endParaRPr lang="en-US" sz="1400" dirty="0"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17839614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ounded Rectangle 38"/>
          <p:cNvSpPr/>
          <p:nvPr/>
        </p:nvSpPr>
        <p:spPr>
          <a:xfrm>
            <a:off x="5778500" y="1244600"/>
            <a:ext cx="1079500" cy="863600"/>
          </a:xfrm>
          <a:prstGeom prst="roundRect">
            <a:avLst/>
          </a:prstGeom>
          <a:solidFill>
            <a:srgbClr val="FFFFFF"/>
          </a:solidFill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5702300" y="952500"/>
            <a:ext cx="11559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Helvetica Neue Light"/>
                <a:cs typeface="Helvetica Neue Light"/>
              </a:rPr>
              <a:t>Object Store</a:t>
            </a:r>
            <a:endParaRPr lang="en-US" sz="1400" dirty="0">
              <a:latin typeface="Helvetica Neue Light"/>
              <a:cs typeface="Helvetica Neue Light"/>
            </a:endParaRPr>
          </a:p>
        </p:txBody>
      </p:sp>
      <p:sp>
        <p:nvSpPr>
          <p:cNvPr id="7" name="Oval 6"/>
          <p:cNvSpPr/>
          <p:nvPr/>
        </p:nvSpPr>
        <p:spPr>
          <a:xfrm>
            <a:off x="6616700" y="1651000"/>
            <a:ext cx="2133600" cy="28067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66700" y="1651000"/>
            <a:ext cx="2616200" cy="28067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863" y="206375"/>
            <a:ext cx="4211637" cy="857250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200400" y="1778000"/>
            <a:ext cx="787400" cy="266700"/>
          </a:xfrm>
          <a:prstGeom prst="rect">
            <a:avLst/>
          </a:prstGeom>
          <a:solidFill>
            <a:srgbClr val="FF6600">
              <a:alpha val="34000"/>
            </a:srgbClr>
          </a:solidFill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f</a:t>
            </a:r>
            <a:r>
              <a:rPr 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un_id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Consolas"/>
              <a:cs typeface="Consola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987800" y="1778000"/>
            <a:ext cx="1323975" cy="266700"/>
          </a:xfrm>
          <a:prstGeom prst="rect">
            <a:avLst/>
          </a:prstGeom>
          <a:solidFill>
            <a:srgbClr val="FF6600">
              <a:alpha val="34000"/>
            </a:srgbClr>
          </a:solidFill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262626"/>
                </a:solidFill>
                <a:latin typeface="Consolas"/>
                <a:cs typeface="Consolas"/>
              </a:rPr>
              <a:t>a</a:t>
            </a:r>
            <a:r>
              <a:rPr lang="en-US" sz="1400" dirty="0" smtClean="0">
                <a:solidFill>
                  <a:srgbClr val="262626"/>
                </a:solidFill>
                <a:latin typeface="Consolas"/>
                <a:cs typeface="Consolas"/>
              </a:rPr>
              <a:t>dd(a, b)</a:t>
            </a:r>
            <a:r>
              <a:rPr lang="is-IS" sz="1400" dirty="0" smtClean="0">
                <a:solidFill>
                  <a:srgbClr val="262626"/>
                </a:solidFill>
                <a:latin typeface="Consolas"/>
                <a:cs typeface="Consolas"/>
              </a:rPr>
              <a:t>…</a:t>
            </a:r>
            <a:endParaRPr lang="en-US" sz="1400" dirty="0">
              <a:solidFill>
                <a:srgbClr val="262626"/>
              </a:solidFill>
              <a:latin typeface="Consolas"/>
              <a:cs typeface="Consola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111500" y="1473200"/>
            <a:ext cx="1302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Helvetica Neue Light"/>
                <a:cs typeface="Helvetica Neue Light"/>
              </a:rPr>
              <a:t>Function Table</a:t>
            </a:r>
            <a:endParaRPr lang="en-US" sz="1400" dirty="0">
              <a:latin typeface="Helvetica Neue Light"/>
              <a:cs typeface="Helvetica Neue Ligh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58800" y="2400300"/>
            <a:ext cx="1816100" cy="4699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95300" y="2102188"/>
            <a:ext cx="24511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6600"/>
                </a:solidFill>
                <a:latin typeface="Consolas"/>
                <a:cs typeface="Consolas"/>
              </a:rPr>
              <a:t>@</a:t>
            </a:r>
            <a:r>
              <a:rPr lang="en-US" sz="1400" dirty="0" err="1">
                <a:solidFill>
                  <a:srgbClr val="FF6600"/>
                </a:solidFill>
                <a:latin typeface="Consolas"/>
                <a:cs typeface="Consolas"/>
              </a:rPr>
              <a:t>ray.remote</a:t>
            </a:r>
            <a:endParaRPr lang="en-US" sz="1400" dirty="0">
              <a:solidFill>
                <a:srgbClr val="FF6600"/>
              </a:solidFill>
              <a:latin typeface="Consolas"/>
              <a:cs typeface="Consolas"/>
            </a:endParaRPr>
          </a:p>
          <a:p>
            <a:r>
              <a:rPr lang="en-US" sz="1400" dirty="0">
                <a:latin typeface="Consolas"/>
                <a:cs typeface="Consolas"/>
              </a:rPr>
              <a:t>add(a, b):</a:t>
            </a:r>
          </a:p>
          <a:p>
            <a:r>
              <a:rPr lang="en-US" sz="1400" dirty="0">
                <a:latin typeface="Consolas"/>
                <a:cs typeface="Consolas"/>
              </a:rPr>
              <a:t>    return a + </a:t>
            </a:r>
            <a:r>
              <a:rPr lang="en-US" sz="1400" dirty="0" smtClean="0">
                <a:latin typeface="Consolas"/>
                <a:cs typeface="Consolas"/>
              </a:rPr>
              <a:t>b</a:t>
            </a:r>
            <a:endParaRPr lang="en-US" sz="1400" dirty="0">
              <a:latin typeface="Consolas"/>
              <a:cs typeface="Consolas"/>
            </a:endParaRPr>
          </a:p>
          <a:p>
            <a:r>
              <a:rPr lang="is-IS" sz="1400" dirty="0">
                <a:latin typeface="Consolas"/>
                <a:cs typeface="Consolas"/>
              </a:rPr>
              <a:t>…</a:t>
            </a:r>
          </a:p>
          <a:p>
            <a:r>
              <a:rPr lang="en-US" sz="1400" dirty="0" err="1">
                <a:solidFill>
                  <a:srgbClr val="FF6600"/>
                </a:solidFill>
                <a:latin typeface="Consolas"/>
                <a:cs typeface="Consolas"/>
              </a:rPr>
              <a:t>v_id</a:t>
            </a:r>
            <a:r>
              <a:rPr lang="en-US" sz="1400" dirty="0">
                <a:latin typeface="Consolas"/>
                <a:cs typeface="Consolas"/>
              </a:rPr>
              <a:t> = </a:t>
            </a:r>
            <a:r>
              <a:rPr lang="en-US" sz="1400" dirty="0" err="1">
                <a:solidFill>
                  <a:srgbClr val="FF6600"/>
                </a:solidFill>
                <a:latin typeface="Consolas"/>
                <a:cs typeface="Consolas"/>
              </a:rPr>
              <a:t>ray.put</a:t>
            </a:r>
            <a:r>
              <a:rPr lang="en-US" sz="1400" dirty="0">
                <a:solidFill>
                  <a:srgbClr val="FF6600"/>
                </a:solidFill>
                <a:latin typeface="Consolas"/>
                <a:cs typeface="Consolas"/>
              </a:rPr>
              <a:t>(3</a:t>
            </a:r>
            <a:r>
              <a:rPr lang="en-US" sz="1400" dirty="0">
                <a:latin typeface="Consolas"/>
                <a:cs typeface="Consolas"/>
              </a:rPr>
              <a:t>)</a:t>
            </a:r>
            <a:endParaRPr lang="is-IS" sz="1400" dirty="0">
              <a:latin typeface="Consolas"/>
              <a:cs typeface="Consolas"/>
            </a:endParaRPr>
          </a:p>
          <a:p>
            <a:r>
              <a:rPr lang="en-US" sz="1400" dirty="0" err="1">
                <a:solidFill>
                  <a:srgbClr val="FF6600"/>
                </a:solidFill>
                <a:latin typeface="Consolas"/>
                <a:cs typeface="Consolas"/>
              </a:rPr>
              <a:t>x_id</a:t>
            </a:r>
            <a:r>
              <a:rPr lang="en-US" sz="1400" dirty="0">
                <a:latin typeface="Consolas"/>
                <a:cs typeface="Consolas"/>
              </a:rPr>
              <a:t> = </a:t>
            </a:r>
            <a:r>
              <a:rPr lang="en-US" sz="1400" dirty="0" err="1">
                <a:latin typeface="Consolas"/>
                <a:cs typeface="Consolas"/>
              </a:rPr>
              <a:t>add.</a:t>
            </a:r>
            <a:r>
              <a:rPr lang="en-US" sz="1400" dirty="0" err="1">
                <a:solidFill>
                  <a:srgbClr val="FF6600"/>
                </a:solidFill>
                <a:latin typeface="Consolas"/>
                <a:cs typeface="Consolas"/>
              </a:rPr>
              <a:t>remote</a:t>
            </a:r>
            <a:r>
              <a:rPr lang="en-US" sz="1400" dirty="0">
                <a:latin typeface="Consolas"/>
                <a:cs typeface="Consolas"/>
              </a:rPr>
              <a:t>(</a:t>
            </a:r>
          </a:p>
          <a:p>
            <a:r>
              <a:rPr lang="en-US" sz="1400" dirty="0">
                <a:latin typeface="Consolas"/>
                <a:cs typeface="Consolas"/>
              </a:rPr>
              <a:t>       </a:t>
            </a:r>
            <a:r>
              <a:rPr lang="en-US" sz="1400" dirty="0" err="1">
                <a:latin typeface="Consolas"/>
                <a:cs typeface="Consolas"/>
              </a:rPr>
              <a:t>v_id</a:t>
            </a:r>
            <a:r>
              <a:rPr lang="en-US" sz="1400" dirty="0">
                <a:latin typeface="Consolas"/>
                <a:cs typeface="Consolas"/>
              </a:rPr>
              <a:t>, 4)</a:t>
            </a:r>
          </a:p>
          <a:p>
            <a:r>
              <a:rPr lang="en-US" sz="1400" dirty="0">
                <a:latin typeface="Consolas"/>
                <a:cs typeface="Consolas"/>
              </a:rPr>
              <a:t>x = </a:t>
            </a:r>
            <a:r>
              <a:rPr lang="en-US" sz="1400" dirty="0" err="1">
                <a:solidFill>
                  <a:srgbClr val="FF6600"/>
                </a:solidFill>
                <a:latin typeface="Consolas"/>
                <a:cs typeface="Consolas"/>
              </a:rPr>
              <a:t>ray.get</a:t>
            </a:r>
            <a:r>
              <a:rPr lang="en-US" sz="1400" dirty="0">
                <a:latin typeface="Consolas"/>
                <a:cs typeface="Consolas"/>
              </a:rPr>
              <a:t>(</a:t>
            </a:r>
            <a:r>
              <a:rPr lang="en-US" sz="1400" dirty="0" err="1">
                <a:latin typeface="Consolas"/>
                <a:cs typeface="Consolas"/>
              </a:rPr>
              <a:t>x_id</a:t>
            </a:r>
            <a:r>
              <a:rPr lang="en-US" sz="1400" dirty="0">
                <a:latin typeface="Consolas"/>
                <a:cs typeface="Consolas"/>
              </a:rPr>
              <a:t>)</a:t>
            </a:r>
            <a:r>
              <a:rPr lang="is-IS" sz="1400" dirty="0">
                <a:latin typeface="Consolas"/>
                <a:cs typeface="Consolas"/>
              </a:rPr>
              <a:t> </a:t>
            </a:r>
            <a:endParaRPr lang="en-US" sz="1400" dirty="0">
              <a:latin typeface="Consolas"/>
              <a:cs typeface="Consolas"/>
            </a:endParaRPr>
          </a:p>
        </p:txBody>
      </p:sp>
      <p:cxnSp>
        <p:nvCxnSpPr>
          <p:cNvPr id="13" name="Straight Arrow Connector 12"/>
          <p:cNvCxnSpPr>
            <a:endCxn id="8" idx="1"/>
          </p:cNvCxnSpPr>
          <p:nvPr/>
        </p:nvCxnSpPr>
        <p:spPr>
          <a:xfrm flipV="1">
            <a:off x="2387600" y="1911350"/>
            <a:ext cx="812800" cy="73025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5311775" y="1860888"/>
            <a:ext cx="3629025" cy="738664"/>
            <a:chOff x="5311775" y="1860888"/>
            <a:chExt cx="3629025" cy="738664"/>
          </a:xfrm>
        </p:grpSpPr>
        <p:sp>
          <p:nvSpPr>
            <p:cNvPr id="5" name="Rectangle 4"/>
            <p:cNvSpPr/>
            <p:nvPr/>
          </p:nvSpPr>
          <p:spPr>
            <a:xfrm>
              <a:off x="6959600" y="1860888"/>
              <a:ext cx="1981200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FF6600"/>
                  </a:solidFill>
                  <a:latin typeface="Consolas"/>
                  <a:cs typeface="Consolas"/>
                </a:rPr>
                <a:t>@</a:t>
              </a:r>
              <a:r>
                <a:rPr lang="en-US" sz="1400" dirty="0" err="1">
                  <a:solidFill>
                    <a:srgbClr val="FF6600"/>
                  </a:solidFill>
                  <a:latin typeface="Consolas"/>
                  <a:cs typeface="Consolas"/>
                </a:rPr>
                <a:t>ray.remote</a:t>
              </a:r>
              <a:endParaRPr lang="en-US" sz="1400" dirty="0">
                <a:solidFill>
                  <a:srgbClr val="FF6600"/>
                </a:solidFill>
                <a:latin typeface="Consolas"/>
                <a:cs typeface="Consolas"/>
              </a:endParaRPr>
            </a:p>
            <a:p>
              <a:r>
                <a:rPr lang="en-US" sz="1400" dirty="0">
                  <a:latin typeface="Consolas"/>
                  <a:cs typeface="Consolas"/>
                </a:rPr>
                <a:t>add(a, b):</a:t>
              </a:r>
            </a:p>
            <a:p>
              <a:r>
                <a:rPr lang="en-US" sz="1400" dirty="0">
                  <a:latin typeface="Consolas"/>
                  <a:cs typeface="Consolas"/>
                </a:rPr>
                <a:t>    return a + </a:t>
              </a:r>
              <a:r>
                <a:rPr lang="en-US" sz="1400" dirty="0" smtClean="0">
                  <a:latin typeface="Consolas"/>
                  <a:cs typeface="Consolas"/>
                </a:rPr>
                <a:t>b</a:t>
              </a:r>
              <a:endParaRPr lang="en-US" sz="1400" dirty="0">
                <a:latin typeface="Consolas"/>
                <a:cs typeface="Consolas"/>
              </a:endParaRPr>
            </a:p>
          </p:txBody>
        </p:sp>
        <p:cxnSp>
          <p:nvCxnSpPr>
            <p:cNvPr id="15" name="Straight Arrow Connector 14"/>
            <p:cNvCxnSpPr>
              <a:stCxn id="9" idx="3"/>
            </p:cNvCxnSpPr>
            <p:nvPr/>
          </p:nvCxnSpPr>
          <p:spPr>
            <a:xfrm>
              <a:off x="5311775" y="1911350"/>
              <a:ext cx="1673225" cy="34925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7289800" y="1270000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 Light"/>
                <a:cs typeface="Helvetica Neue Light"/>
              </a:rPr>
              <a:t>Worker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50900" y="130810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 Light"/>
                <a:cs typeface="Helvetica Neue Light"/>
              </a:rPr>
              <a:t>Driver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165100" y="927100"/>
            <a:ext cx="2781300" cy="3962400"/>
          </a:xfrm>
          <a:prstGeom prst="roundRect">
            <a:avLst/>
          </a:prstGeom>
          <a:noFill/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5588000" y="889000"/>
            <a:ext cx="3289300" cy="4051300"/>
          </a:xfrm>
          <a:prstGeom prst="roundRect">
            <a:avLst/>
          </a:prstGeom>
          <a:noFill/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095500" y="558800"/>
            <a:ext cx="475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 Light"/>
                <a:cs typeface="Helvetica Neue Light"/>
              </a:rPr>
              <a:t>N1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057900" y="508000"/>
            <a:ext cx="475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 Light"/>
                <a:cs typeface="Helvetica Neue Light"/>
              </a:rPr>
              <a:t>N2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1701800" y="1231900"/>
            <a:ext cx="1079500" cy="863600"/>
          </a:xfrm>
          <a:prstGeom prst="roundRect">
            <a:avLst/>
          </a:prstGeom>
          <a:solidFill>
            <a:srgbClr val="FFFFFF"/>
          </a:solidFill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1625600" y="939800"/>
            <a:ext cx="11559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Helvetica Neue Light"/>
                <a:cs typeface="Helvetica Neue Light"/>
              </a:rPr>
              <a:t>Object Store</a:t>
            </a:r>
            <a:endParaRPr lang="en-US" sz="1400" dirty="0">
              <a:latin typeface="Helvetica Neue Light"/>
              <a:cs typeface="Helvetica Neue Light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1625600" y="4178300"/>
            <a:ext cx="1143000" cy="584200"/>
          </a:xfrm>
          <a:prstGeom prst="roundRect">
            <a:avLst/>
          </a:prstGeom>
          <a:solidFill>
            <a:schemeClr val="bg1"/>
          </a:solidFill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Local</a:t>
            </a:r>
          </a:p>
          <a:p>
            <a:pPr algn="ctr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Scheduler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onsolas"/>
              <a:cs typeface="Consolas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5854700" y="4203700"/>
            <a:ext cx="1143000" cy="584200"/>
          </a:xfrm>
          <a:prstGeom prst="roundRect">
            <a:avLst/>
          </a:prstGeom>
          <a:solidFill>
            <a:srgbClr val="FFFFFF">
              <a:alpha val="34000"/>
            </a:srgbClr>
          </a:solidFill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Local</a:t>
            </a:r>
          </a:p>
          <a:p>
            <a:pPr algn="ctr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Scheduler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onsolas"/>
              <a:cs typeface="Consola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086100" y="1447800"/>
            <a:ext cx="2362200" cy="2463800"/>
          </a:xfrm>
          <a:prstGeom prst="rect">
            <a:avLst/>
          </a:prstGeom>
          <a:noFill/>
          <a:ln w="952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462339" y="850900"/>
            <a:ext cx="155683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Helvetica Neue Light"/>
                <a:cs typeface="Helvetica Neue Light"/>
              </a:rPr>
              <a:t>System State &amp; </a:t>
            </a:r>
            <a:endParaRPr lang="en-US" sz="1600" dirty="0" smtClean="0">
              <a:latin typeface="Helvetica Neue Light"/>
              <a:cs typeface="Helvetica Neue Light"/>
            </a:endParaRPr>
          </a:p>
          <a:p>
            <a:pPr algn="ctr"/>
            <a:r>
              <a:rPr lang="en-US" sz="1600" dirty="0" smtClean="0">
                <a:latin typeface="Helvetica Neue Light"/>
                <a:cs typeface="Helvetica Neue Light"/>
              </a:rPr>
              <a:t>Message Bus</a:t>
            </a:r>
            <a:endParaRPr lang="en-US" sz="1600" dirty="0">
              <a:latin typeface="Helvetica Neue Light"/>
              <a:cs typeface="Helvetica Neue Light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3759200" y="4343400"/>
            <a:ext cx="1143000" cy="584200"/>
          </a:xfrm>
          <a:prstGeom prst="roundRect">
            <a:avLst/>
          </a:prstGeom>
          <a:solidFill>
            <a:srgbClr val="FFFFFF">
              <a:alpha val="34000"/>
            </a:srgbClr>
          </a:solidFill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Global</a:t>
            </a:r>
          </a:p>
          <a:p>
            <a:pPr algn="ctr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Scheduler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4530184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6616700" y="1651000"/>
            <a:ext cx="2133600" cy="28067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66700" y="1651000"/>
            <a:ext cx="2616200" cy="28067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863" y="206375"/>
            <a:ext cx="1760537" cy="857250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959600" y="1860888"/>
            <a:ext cx="19812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6600"/>
                </a:solidFill>
                <a:latin typeface="Consolas"/>
                <a:cs typeface="Consolas"/>
              </a:rPr>
              <a:t>@</a:t>
            </a:r>
            <a:r>
              <a:rPr lang="en-US" sz="1400" dirty="0" err="1">
                <a:solidFill>
                  <a:srgbClr val="FF6600"/>
                </a:solidFill>
                <a:latin typeface="Consolas"/>
                <a:cs typeface="Consolas"/>
              </a:rPr>
              <a:t>ray.remote</a:t>
            </a:r>
            <a:endParaRPr lang="en-US" sz="1400" dirty="0">
              <a:solidFill>
                <a:srgbClr val="FF6600"/>
              </a:solidFill>
              <a:latin typeface="Consolas"/>
              <a:cs typeface="Consolas"/>
            </a:endParaRPr>
          </a:p>
          <a:p>
            <a:r>
              <a:rPr lang="en-US" sz="1400" dirty="0">
                <a:latin typeface="Consolas"/>
                <a:cs typeface="Consolas"/>
              </a:rPr>
              <a:t>add(a, b):</a:t>
            </a:r>
          </a:p>
          <a:p>
            <a:r>
              <a:rPr lang="en-US" sz="1400" dirty="0">
                <a:latin typeface="Consolas"/>
                <a:cs typeface="Consolas"/>
              </a:rPr>
              <a:t>    return a + </a:t>
            </a:r>
            <a:r>
              <a:rPr lang="en-US" sz="1400" dirty="0" smtClean="0">
                <a:latin typeface="Consolas"/>
                <a:cs typeface="Consolas"/>
              </a:rPr>
              <a:t>b</a:t>
            </a:r>
            <a:endParaRPr lang="en-US" sz="1400" dirty="0">
              <a:latin typeface="Consolas"/>
              <a:cs typeface="Consola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95300" y="2102188"/>
            <a:ext cx="24511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6600"/>
                </a:solidFill>
                <a:latin typeface="Consolas"/>
                <a:cs typeface="Consolas"/>
              </a:rPr>
              <a:t>@</a:t>
            </a:r>
            <a:r>
              <a:rPr lang="en-US" sz="1400" dirty="0" err="1">
                <a:solidFill>
                  <a:srgbClr val="FF6600"/>
                </a:solidFill>
                <a:latin typeface="Consolas"/>
                <a:cs typeface="Consolas"/>
              </a:rPr>
              <a:t>ray.remote</a:t>
            </a:r>
            <a:endParaRPr lang="en-US" sz="1400" dirty="0">
              <a:solidFill>
                <a:srgbClr val="FF6600"/>
              </a:solidFill>
              <a:latin typeface="Consolas"/>
              <a:cs typeface="Consolas"/>
            </a:endParaRPr>
          </a:p>
          <a:p>
            <a:r>
              <a:rPr lang="en-US" sz="1400" dirty="0">
                <a:latin typeface="Consolas"/>
                <a:cs typeface="Consolas"/>
              </a:rPr>
              <a:t>add(a, b):</a:t>
            </a:r>
          </a:p>
          <a:p>
            <a:r>
              <a:rPr lang="en-US" sz="1400" dirty="0">
                <a:latin typeface="Consolas"/>
                <a:cs typeface="Consolas"/>
              </a:rPr>
              <a:t>    return a + </a:t>
            </a:r>
            <a:r>
              <a:rPr lang="en-US" sz="1400" dirty="0" smtClean="0">
                <a:latin typeface="Consolas"/>
                <a:cs typeface="Consolas"/>
              </a:rPr>
              <a:t>b</a:t>
            </a:r>
            <a:endParaRPr lang="en-US" sz="1400" dirty="0">
              <a:latin typeface="Consolas"/>
              <a:cs typeface="Consolas"/>
            </a:endParaRPr>
          </a:p>
          <a:p>
            <a:r>
              <a:rPr lang="is-IS" sz="1400" dirty="0" smtClean="0">
                <a:latin typeface="Consolas"/>
                <a:cs typeface="Consolas"/>
              </a:rPr>
              <a:t>…</a:t>
            </a:r>
          </a:p>
          <a:p>
            <a:r>
              <a:rPr lang="en-US" sz="1400" dirty="0" err="1" smtClean="0">
                <a:solidFill>
                  <a:srgbClr val="FF6600"/>
                </a:solidFill>
                <a:latin typeface="Consolas"/>
                <a:cs typeface="Consolas"/>
              </a:rPr>
              <a:t>v_id</a:t>
            </a:r>
            <a:r>
              <a:rPr lang="en-US" sz="1400" dirty="0" smtClean="0">
                <a:latin typeface="Consolas"/>
                <a:cs typeface="Consolas"/>
              </a:rPr>
              <a:t> = </a:t>
            </a:r>
            <a:r>
              <a:rPr lang="en-US" sz="1400" dirty="0" err="1" smtClean="0">
                <a:solidFill>
                  <a:srgbClr val="FF6600"/>
                </a:solidFill>
                <a:latin typeface="Consolas"/>
                <a:cs typeface="Consolas"/>
              </a:rPr>
              <a:t>ray.put</a:t>
            </a:r>
            <a:r>
              <a:rPr lang="en-US" sz="1400" dirty="0" smtClean="0">
                <a:solidFill>
                  <a:srgbClr val="FF6600"/>
                </a:solidFill>
                <a:latin typeface="Consolas"/>
                <a:cs typeface="Consolas"/>
              </a:rPr>
              <a:t>(3)</a:t>
            </a:r>
            <a:endParaRPr lang="is-IS" sz="1400" dirty="0" smtClean="0">
              <a:solidFill>
                <a:srgbClr val="FF6600"/>
              </a:solidFill>
              <a:latin typeface="Consolas"/>
              <a:cs typeface="Consolas"/>
            </a:endParaRPr>
          </a:p>
          <a:p>
            <a:r>
              <a:rPr lang="en-US" sz="1400" dirty="0" err="1" smtClean="0">
                <a:solidFill>
                  <a:srgbClr val="FF6600"/>
                </a:solidFill>
                <a:latin typeface="Consolas"/>
                <a:cs typeface="Consolas"/>
              </a:rPr>
              <a:t>x_id</a:t>
            </a:r>
            <a:r>
              <a:rPr lang="en-US" sz="1400" dirty="0" smtClean="0">
                <a:latin typeface="Consolas"/>
                <a:cs typeface="Consolas"/>
              </a:rPr>
              <a:t> </a:t>
            </a:r>
            <a:r>
              <a:rPr lang="en-US" sz="1400" dirty="0">
                <a:latin typeface="Consolas"/>
                <a:cs typeface="Consolas"/>
              </a:rPr>
              <a:t>= </a:t>
            </a:r>
            <a:r>
              <a:rPr lang="en-US" sz="1400" dirty="0" err="1" smtClean="0">
                <a:latin typeface="Consolas"/>
                <a:cs typeface="Consolas"/>
              </a:rPr>
              <a:t>add.</a:t>
            </a:r>
            <a:r>
              <a:rPr lang="en-US" sz="1400" dirty="0" err="1" smtClean="0">
                <a:solidFill>
                  <a:srgbClr val="FF6600"/>
                </a:solidFill>
                <a:latin typeface="Consolas"/>
                <a:cs typeface="Consolas"/>
              </a:rPr>
              <a:t>remote</a:t>
            </a:r>
            <a:r>
              <a:rPr lang="en-US" sz="1400" dirty="0" smtClean="0">
                <a:latin typeface="Consolas"/>
                <a:cs typeface="Consolas"/>
              </a:rPr>
              <a:t>(</a:t>
            </a:r>
          </a:p>
          <a:p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smtClean="0">
                <a:latin typeface="Consolas"/>
                <a:cs typeface="Consolas"/>
              </a:rPr>
              <a:t>      </a:t>
            </a:r>
            <a:r>
              <a:rPr lang="en-US" sz="1400" dirty="0" err="1" smtClean="0">
                <a:latin typeface="Consolas"/>
                <a:cs typeface="Consolas"/>
              </a:rPr>
              <a:t>v_id</a:t>
            </a:r>
            <a:r>
              <a:rPr lang="en-US" sz="1400" dirty="0" smtClean="0">
                <a:latin typeface="Consolas"/>
                <a:cs typeface="Consolas"/>
              </a:rPr>
              <a:t>, 4)</a:t>
            </a:r>
            <a:endParaRPr lang="en-US" sz="1400" dirty="0">
              <a:latin typeface="Consolas"/>
              <a:cs typeface="Consolas"/>
            </a:endParaRPr>
          </a:p>
          <a:p>
            <a:r>
              <a:rPr lang="en-US" sz="1400" dirty="0">
                <a:latin typeface="Consolas"/>
                <a:cs typeface="Consolas"/>
              </a:rPr>
              <a:t>x = </a:t>
            </a:r>
            <a:r>
              <a:rPr lang="en-US" sz="1400" dirty="0" err="1">
                <a:solidFill>
                  <a:srgbClr val="FF6600"/>
                </a:solidFill>
                <a:latin typeface="Consolas"/>
                <a:cs typeface="Consolas"/>
              </a:rPr>
              <a:t>ray.get</a:t>
            </a:r>
            <a:r>
              <a:rPr lang="en-US" sz="1400" dirty="0" smtClean="0">
                <a:latin typeface="Consolas"/>
                <a:cs typeface="Consolas"/>
              </a:rPr>
              <a:t>(</a:t>
            </a:r>
            <a:r>
              <a:rPr lang="en-US" sz="1400" dirty="0" err="1" smtClean="0">
                <a:latin typeface="Consolas"/>
                <a:cs typeface="Consolas"/>
              </a:rPr>
              <a:t>x_id</a:t>
            </a:r>
            <a:r>
              <a:rPr lang="en-US" sz="1400" dirty="0" smtClean="0">
                <a:latin typeface="Consolas"/>
                <a:cs typeface="Consolas"/>
              </a:rPr>
              <a:t>)</a:t>
            </a:r>
            <a:r>
              <a:rPr lang="is-IS" sz="1400" dirty="0" smtClean="0">
                <a:latin typeface="Consolas"/>
                <a:cs typeface="Consolas"/>
              </a:rPr>
              <a:t> </a:t>
            </a:r>
            <a:endParaRPr lang="en-US" sz="1400" dirty="0">
              <a:latin typeface="Consolas"/>
              <a:cs typeface="Consola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289800" y="1270000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 Light"/>
                <a:cs typeface="Helvetica Neue Light"/>
              </a:rPr>
              <a:t>Worker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08000" y="3035300"/>
            <a:ext cx="1930400" cy="177800"/>
          </a:xfrm>
          <a:prstGeom prst="rect">
            <a:avLst/>
          </a:prstGeom>
          <a:solidFill>
            <a:srgbClr val="FFA63C">
              <a:alpha val="34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5588000" y="889000"/>
            <a:ext cx="3289300" cy="4051300"/>
          </a:xfrm>
          <a:prstGeom prst="roundRect">
            <a:avLst/>
          </a:prstGeom>
          <a:noFill/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850900" y="130810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 Light"/>
                <a:cs typeface="Helvetica Neue Light"/>
              </a:rPr>
              <a:t>Driver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165100" y="927100"/>
            <a:ext cx="2781300" cy="3962400"/>
          </a:xfrm>
          <a:prstGeom prst="roundRect">
            <a:avLst/>
          </a:prstGeom>
          <a:noFill/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2451100" y="2197100"/>
            <a:ext cx="2860675" cy="914400"/>
            <a:chOff x="2260600" y="2197100"/>
            <a:chExt cx="2860675" cy="914400"/>
          </a:xfrm>
        </p:grpSpPr>
        <p:sp>
          <p:nvSpPr>
            <p:cNvPr id="18" name="Rectangle 17"/>
            <p:cNvSpPr/>
            <p:nvPr/>
          </p:nvSpPr>
          <p:spPr>
            <a:xfrm>
              <a:off x="3009900" y="2501900"/>
              <a:ext cx="787400" cy="266700"/>
            </a:xfrm>
            <a:prstGeom prst="rect">
              <a:avLst/>
            </a:prstGeom>
            <a:solidFill>
              <a:srgbClr val="FFA63C">
                <a:alpha val="34000"/>
              </a:srgbClr>
            </a:solidFill>
            <a:ln>
              <a:solidFill>
                <a:srgbClr val="40404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/>
                  <a:cs typeface="Consolas"/>
                </a:rPr>
                <a:t>v_id</a:t>
              </a: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797300" y="2501900"/>
              <a:ext cx="1323975" cy="266700"/>
            </a:xfrm>
            <a:prstGeom prst="rect">
              <a:avLst/>
            </a:prstGeom>
            <a:solidFill>
              <a:srgbClr val="FFA63C">
                <a:alpha val="34000"/>
              </a:srgbClr>
            </a:solidFill>
            <a:ln>
              <a:solidFill>
                <a:srgbClr val="40404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>
                  <a:solidFill>
                    <a:srgbClr val="262626"/>
                  </a:solidFill>
                  <a:latin typeface="Consolas"/>
                  <a:cs typeface="Consolas"/>
                </a:rPr>
                <a:t>N1</a:t>
              </a:r>
              <a:endParaRPr lang="en-US" sz="1400" dirty="0">
                <a:solidFill>
                  <a:srgbClr val="262626"/>
                </a:solidFill>
                <a:latin typeface="Consolas"/>
                <a:cs typeface="Consolas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921000" y="2197100"/>
              <a:ext cx="11464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Helvetica Neue Light"/>
                  <a:cs typeface="Helvetica Neue Light"/>
                </a:rPr>
                <a:t>Object Table</a:t>
              </a:r>
              <a:endParaRPr lang="en-US" sz="1400" dirty="0">
                <a:latin typeface="Helvetica Neue Light"/>
                <a:cs typeface="Helvetica Neue Light"/>
              </a:endParaRP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 flipV="1">
              <a:off x="2260600" y="2768600"/>
              <a:ext cx="1143000" cy="34290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2095500" y="558800"/>
            <a:ext cx="475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 Light"/>
                <a:cs typeface="Helvetica Neue Light"/>
              </a:rPr>
              <a:t>N1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057900" y="508000"/>
            <a:ext cx="475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 Light"/>
                <a:cs typeface="Helvetica Neue Light"/>
              </a:rPr>
              <a:t>N2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1701800" y="1231900"/>
            <a:ext cx="1079500" cy="863600"/>
          </a:xfrm>
          <a:prstGeom prst="roundRect">
            <a:avLst/>
          </a:prstGeom>
          <a:solidFill>
            <a:srgbClr val="FFFFFF"/>
          </a:solidFill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1625600" y="939800"/>
            <a:ext cx="11559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Helvetica Neue Light"/>
                <a:cs typeface="Helvetica Neue Light"/>
              </a:rPr>
              <a:t>Object Store</a:t>
            </a:r>
            <a:endParaRPr lang="en-US" sz="1400" dirty="0">
              <a:latin typeface="Helvetica Neue Light"/>
              <a:cs typeface="Helvetica Neue Light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1714500" y="1295400"/>
            <a:ext cx="990600" cy="1828800"/>
            <a:chOff x="1714500" y="1295400"/>
            <a:chExt cx="990600" cy="1828800"/>
          </a:xfrm>
        </p:grpSpPr>
        <p:grpSp>
          <p:nvGrpSpPr>
            <p:cNvPr id="34" name="Group 33"/>
            <p:cNvGrpSpPr/>
            <p:nvPr/>
          </p:nvGrpSpPr>
          <p:grpSpPr>
            <a:xfrm>
              <a:off x="1714500" y="1295400"/>
              <a:ext cx="990600" cy="307777"/>
              <a:chOff x="5791200" y="1358900"/>
              <a:chExt cx="990600" cy="307777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5791200" y="1358900"/>
                <a:ext cx="57950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>
                    <a:latin typeface="Consolas"/>
                    <a:cs typeface="Consolas"/>
                  </a:rPr>
                  <a:t>v_id</a:t>
                </a:r>
                <a:endParaRPr lang="en-US" sz="1400" dirty="0">
                  <a:latin typeface="Consolas"/>
                  <a:cs typeface="Consolas"/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6502400" y="1384300"/>
                <a:ext cx="279400" cy="279400"/>
              </a:xfrm>
              <a:prstGeom prst="rect">
                <a:avLst/>
              </a:prstGeom>
              <a:solidFill>
                <a:srgbClr val="FFA63C">
                  <a:alpha val="34000"/>
                </a:srgbClr>
              </a:solidFill>
              <a:ln>
                <a:solidFill>
                  <a:srgbClr val="40404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262626"/>
                    </a:solidFill>
                    <a:latin typeface="Consolas"/>
                    <a:cs typeface="Consolas"/>
                  </a:rPr>
                  <a:t>3</a:t>
                </a:r>
              </a:p>
            </p:txBody>
          </p:sp>
        </p:grpSp>
        <p:cxnSp>
          <p:nvCxnSpPr>
            <p:cNvPr id="38" name="Straight Arrow Connector 37"/>
            <p:cNvCxnSpPr>
              <a:stCxn id="16" idx="3"/>
            </p:cNvCxnSpPr>
            <p:nvPr/>
          </p:nvCxnSpPr>
          <p:spPr>
            <a:xfrm flipV="1">
              <a:off x="2438400" y="1651000"/>
              <a:ext cx="0" cy="147320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Rounded Rectangle 42"/>
          <p:cNvSpPr/>
          <p:nvPr/>
        </p:nvSpPr>
        <p:spPr>
          <a:xfrm>
            <a:off x="1625600" y="4178300"/>
            <a:ext cx="1143000" cy="584200"/>
          </a:xfrm>
          <a:prstGeom prst="roundRect">
            <a:avLst/>
          </a:prstGeom>
          <a:solidFill>
            <a:schemeClr val="bg1"/>
          </a:solidFill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Local</a:t>
            </a:r>
          </a:p>
          <a:p>
            <a:pPr algn="ctr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Scheduler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onsolas"/>
              <a:cs typeface="Consolas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5740400" y="4051300"/>
            <a:ext cx="1143000" cy="584200"/>
          </a:xfrm>
          <a:prstGeom prst="roundRect">
            <a:avLst/>
          </a:prstGeom>
          <a:solidFill>
            <a:srgbClr val="FFFFFF">
              <a:alpha val="34000"/>
            </a:srgbClr>
          </a:solidFill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Local</a:t>
            </a:r>
          </a:p>
          <a:p>
            <a:pPr algn="ctr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Scheduler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onsolas"/>
              <a:cs typeface="Consolas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200400" y="1778000"/>
            <a:ext cx="787400" cy="266700"/>
          </a:xfrm>
          <a:prstGeom prst="rect">
            <a:avLst/>
          </a:prstGeom>
          <a:solidFill>
            <a:srgbClr val="FFFFFF">
              <a:alpha val="34000"/>
            </a:srgbClr>
          </a:solidFill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f</a:t>
            </a:r>
            <a:r>
              <a:rPr 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un_id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Consolas"/>
              <a:cs typeface="Consolas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3987800" y="1778000"/>
            <a:ext cx="1323975" cy="266700"/>
          </a:xfrm>
          <a:prstGeom prst="rect">
            <a:avLst/>
          </a:prstGeom>
          <a:solidFill>
            <a:srgbClr val="FFFFFF">
              <a:alpha val="34000"/>
            </a:srgbClr>
          </a:solidFill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262626"/>
                </a:solidFill>
                <a:latin typeface="Consolas"/>
                <a:cs typeface="Consolas"/>
              </a:rPr>
              <a:t>a</a:t>
            </a:r>
            <a:r>
              <a:rPr lang="en-US" sz="1400" dirty="0" smtClean="0">
                <a:solidFill>
                  <a:srgbClr val="262626"/>
                </a:solidFill>
                <a:latin typeface="Consolas"/>
                <a:cs typeface="Consolas"/>
              </a:rPr>
              <a:t>dd(a, b)</a:t>
            </a:r>
            <a:r>
              <a:rPr lang="is-IS" sz="1400" dirty="0" smtClean="0">
                <a:solidFill>
                  <a:srgbClr val="262626"/>
                </a:solidFill>
                <a:latin typeface="Consolas"/>
                <a:cs typeface="Consolas"/>
              </a:rPr>
              <a:t>…</a:t>
            </a:r>
            <a:endParaRPr lang="en-US" sz="1400" dirty="0">
              <a:solidFill>
                <a:srgbClr val="262626"/>
              </a:solidFill>
              <a:latin typeface="Consolas"/>
              <a:cs typeface="Consolas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111500" y="1473200"/>
            <a:ext cx="1302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Helvetica Neue Light"/>
                <a:cs typeface="Helvetica Neue Light"/>
              </a:rPr>
              <a:t>Function Table</a:t>
            </a:r>
            <a:endParaRPr lang="en-US" sz="1400" dirty="0">
              <a:latin typeface="Helvetica Neue Light"/>
              <a:cs typeface="Helvetica Neue Light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3086100" y="1447800"/>
            <a:ext cx="2362200" cy="2463800"/>
          </a:xfrm>
          <a:prstGeom prst="rect">
            <a:avLst/>
          </a:prstGeom>
          <a:noFill/>
          <a:ln w="952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3462339" y="850900"/>
            <a:ext cx="155683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Helvetica Neue Light"/>
                <a:cs typeface="Helvetica Neue Light"/>
              </a:rPr>
              <a:t>System State &amp; </a:t>
            </a:r>
            <a:endParaRPr lang="en-US" sz="1600" dirty="0" smtClean="0">
              <a:latin typeface="Helvetica Neue Light"/>
              <a:cs typeface="Helvetica Neue Light"/>
            </a:endParaRPr>
          </a:p>
          <a:p>
            <a:pPr algn="ctr"/>
            <a:r>
              <a:rPr lang="en-US" sz="1600" dirty="0" smtClean="0">
                <a:latin typeface="Helvetica Neue Light"/>
                <a:cs typeface="Helvetica Neue Light"/>
              </a:rPr>
              <a:t>Message Bus</a:t>
            </a:r>
            <a:endParaRPr lang="en-US" sz="1600" dirty="0">
              <a:latin typeface="Helvetica Neue Light"/>
              <a:cs typeface="Helvetica Neue Light"/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3759200" y="4343400"/>
            <a:ext cx="1143000" cy="584200"/>
          </a:xfrm>
          <a:prstGeom prst="roundRect">
            <a:avLst/>
          </a:prstGeom>
          <a:solidFill>
            <a:srgbClr val="FFFFFF">
              <a:alpha val="34000"/>
            </a:srgbClr>
          </a:solidFill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Global</a:t>
            </a:r>
          </a:p>
          <a:p>
            <a:pPr algn="ctr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Scheduler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onsolas"/>
              <a:cs typeface="Consolas"/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5778500" y="1244600"/>
            <a:ext cx="1079500" cy="863600"/>
          </a:xfrm>
          <a:prstGeom prst="roundRect">
            <a:avLst/>
          </a:prstGeom>
          <a:solidFill>
            <a:srgbClr val="FFFFFF"/>
          </a:solidFill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5702300" y="952500"/>
            <a:ext cx="11559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Helvetica Neue Light"/>
                <a:cs typeface="Helvetica Neue Light"/>
              </a:rPr>
              <a:t>Object Store</a:t>
            </a:r>
            <a:endParaRPr lang="en-US" sz="1400" dirty="0"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25732022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6616700" y="1651000"/>
            <a:ext cx="2133600" cy="28067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66700" y="1651000"/>
            <a:ext cx="2616200" cy="28067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863" y="206375"/>
            <a:ext cx="1760537" cy="857250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959600" y="1860888"/>
            <a:ext cx="19812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6600"/>
                </a:solidFill>
                <a:latin typeface="Consolas"/>
                <a:cs typeface="Consolas"/>
              </a:rPr>
              <a:t>@</a:t>
            </a:r>
            <a:r>
              <a:rPr lang="en-US" sz="1400" dirty="0" err="1">
                <a:solidFill>
                  <a:srgbClr val="FF6600"/>
                </a:solidFill>
                <a:latin typeface="Consolas"/>
                <a:cs typeface="Consolas"/>
              </a:rPr>
              <a:t>ray.remote</a:t>
            </a:r>
            <a:endParaRPr lang="en-US" sz="1400" dirty="0">
              <a:solidFill>
                <a:srgbClr val="FF6600"/>
              </a:solidFill>
              <a:latin typeface="Consolas"/>
              <a:cs typeface="Consolas"/>
            </a:endParaRPr>
          </a:p>
          <a:p>
            <a:r>
              <a:rPr lang="en-US" sz="1400" dirty="0">
                <a:latin typeface="Consolas"/>
                <a:cs typeface="Consolas"/>
              </a:rPr>
              <a:t>add(a, b):</a:t>
            </a:r>
          </a:p>
          <a:p>
            <a:r>
              <a:rPr lang="en-US" sz="1400" dirty="0">
                <a:latin typeface="Consolas"/>
                <a:cs typeface="Consolas"/>
              </a:rPr>
              <a:t>    return a + </a:t>
            </a:r>
            <a:r>
              <a:rPr lang="en-US" sz="1400" dirty="0" smtClean="0">
                <a:latin typeface="Consolas"/>
                <a:cs typeface="Consolas"/>
              </a:rPr>
              <a:t>b</a:t>
            </a:r>
            <a:endParaRPr lang="en-US" sz="1400" dirty="0">
              <a:latin typeface="Consolas"/>
              <a:cs typeface="Consola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95300" y="2102188"/>
            <a:ext cx="24511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6600"/>
                </a:solidFill>
                <a:latin typeface="Consolas"/>
                <a:cs typeface="Consolas"/>
              </a:rPr>
              <a:t>@</a:t>
            </a:r>
            <a:r>
              <a:rPr lang="en-US" sz="1400" dirty="0" err="1">
                <a:solidFill>
                  <a:srgbClr val="FF6600"/>
                </a:solidFill>
                <a:latin typeface="Consolas"/>
                <a:cs typeface="Consolas"/>
              </a:rPr>
              <a:t>ray.remote</a:t>
            </a:r>
            <a:endParaRPr lang="en-US" sz="1400" dirty="0">
              <a:solidFill>
                <a:srgbClr val="FF6600"/>
              </a:solidFill>
              <a:latin typeface="Consolas"/>
              <a:cs typeface="Consolas"/>
            </a:endParaRPr>
          </a:p>
          <a:p>
            <a:r>
              <a:rPr lang="en-US" sz="1400" dirty="0">
                <a:latin typeface="Consolas"/>
                <a:cs typeface="Consolas"/>
              </a:rPr>
              <a:t>add(a, b):</a:t>
            </a:r>
          </a:p>
          <a:p>
            <a:r>
              <a:rPr lang="en-US" sz="1400" dirty="0">
                <a:latin typeface="Consolas"/>
                <a:cs typeface="Consolas"/>
              </a:rPr>
              <a:t>    return a + </a:t>
            </a:r>
            <a:r>
              <a:rPr lang="en-US" sz="1400" dirty="0" smtClean="0">
                <a:latin typeface="Consolas"/>
                <a:cs typeface="Consolas"/>
              </a:rPr>
              <a:t>b</a:t>
            </a:r>
            <a:endParaRPr lang="en-US" sz="1400" dirty="0">
              <a:latin typeface="Consolas"/>
              <a:cs typeface="Consolas"/>
            </a:endParaRPr>
          </a:p>
          <a:p>
            <a:r>
              <a:rPr lang="is-IS" sz="1400" dirty="0" smtClean="0">
                <a:latin typeface="Consolas"/>
                <a:cs typeface="Consolas"/>
              </a:rPr>
              <a:t>…</a:t>
            </a:r>
          </a:p>
          <a:p>
            <a:r>
              <a:rPr lang="en-US" sz="1400" dirty="0" err="1" smtClean="0">
                <a:solidFill>
                  <a:srgbClr val="FF6600"/>
                </a:solidFill>
                <a:latin typeface="Consolas"/>
                <a:cs typeface="Consolas"/>
              </a:rPr>
              <a:t>v_id</a:t>
            </a:r>
            <a:r>
              <a:rPr lang="en-US" sz="1400" dirty="0" smtClean="0">
                <a:latin typeface="Consolas"/>
                <a:cs typeface="Consolas"/>
              </a:rPr>
              <a:t> = </a:t>
            </a:r>
            <a:r>
              <a:rPr lang="en-US" sz="1400" dirty="0" err="1" smtClean="0">
                <a:solidFill>
                  <a:srgbClr val="FF6600"/>
                </a:solidFill>
                <a:latin typeface="Consolas"/>
                <a:cs typeface="Consolas"/>
              </a:rPr>
              <a:t>ray.put</a:t>
            </a:r>
            <a:r>
              <a:rPr lang="en-US" sz="1400" dirty="0" smtClean="0">
                <a:solidFill>
                  <a:srgbClr val="FF6600"/>
                </a:solidFill>
                <a:latin typeface="Consolas"/>
                <a:cs typeface="Consolas"/>
              </a:rPr>
              <a:t>(3)</a:t>
            </a:r>
            <a:endParaRPr lang="is-IS" sz="1400" dirty="0" smtClean="0">
              <a:solidFill>
                <a:srgbClr val="FF6600"/>
              </a:solidFill>
              <a:latin typeface="Consolas"/>
              <a:cs typeface="Consolas"/>
            </a:endParaRPr>
          </a:p>
          <a:p>
            <a:r>
              <a:rPr lang="en-US" sz="1400" dirty="0" err="1" smtClean="0">
                <a:solidFill>
                  <a:srgbClr val="FF6600"/>
                </a:solidFill>
                <a:latin typeface="Consolas"/>
                <a:cs typeface="Consolas"/>
              </a:rPr>
              <a:t>x_id</a:t>
            </a:r>
            <a:r>
              <a:rPr lang="en-US" sz="1400" dirty="0" smtClean="0">
                <a:latin typeface="Consolas"/>
                <a:cs typeface="Consolas"/>
              </a:rPr>
              <a:t> </a:t>
            </a:r>
            <a:r>
              <a:rPr lang="en-US" sz="1400" dirty="0">
                <a:latin typeface="Consolas"/>
                <a:cs typeface="Consolas"/>
              </a:rPr>
              <a:t>= </a:t>
            </a:r>
            <a:r>
              <a:rPr lang="en-US" sz="1400" dirty="0" err="1" smtClean="0">
                <a:latin typeface="Consolas"/>
                <a:cs typeface="Consolas"/>
              </a:rPr>
              <a:t>add.</a:t>
            </a:r>
            <a:r>
              <a:rPr lang="en-US" sz="1400" dirty="0" err="1" smtClean="0">
                <a:solidFill>
                  <a:srgbClr val="FF6600"/>
                </a:solidFill>
                <a:latin typeface="Consolas"/>
                <a:cs typeface="Consolas"/>
              </a:rPr>
              <a:t>remote</a:t>
            </a:r>
            <a:r>
              <a:rPr lang="en-US" sz="1400" dirty="0" smtClean="0">
                <a:latin typeface="Consolas"/>
                <a:cs typeface="Consolas"/>
              </a:rPr>
              <a:t>(</a:t>
            </a:r>
          </a:p>
          <a:p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smtClean="0">
                <a:latin typeface="Consolas"/>
                <a:cs typeface="Consolas"/>
              </a:rPr>
              <a:t>      </a:t>
            </a:r>
            <a:r>
              <a:rPr lang="en-US" sz="1400" dirty="0" err="1" smtClean="0">
                <a:latin typeface="Consolas"/>
                <a:cs typeface="Consolas"/>
              </a:rPr>
              <a:t>v_id</a:t>
            </a:r>
            <a:r>
              <a:rPr lang="en-US" sz="1400" dirty="0" smtClean="0">
                <a:latin typeface="Consolas"/>
                <a:cs typeface="Consolas"/>
              </a:rPr>
              <a:t>, 4)</a:t>
            </a:r>
            <a:endParaRPr lang="en-US" sz="1400" dirty="0">
              <a:latin typeface="Consolas"/>
              <a:cs typeface="Consolas"/>
            </a:endParaRPr>
          </a:p>
          <a:p>
            <a:r>
              <a:rPr lang="en-US" sz="1400" dirty="0">
                <a:latin typeface="Consolas"/>
                <a:cs typeface="Consolas"/>
              </a:rPr>
              <a:t>x = </a:t>
            </a:r>
            <a:r>
              <a:rPr lang="en-US" sz="1400" dirty="0" err="1">
                <a:solidFill>
                  <a:srgbClr val="FF6600"/>
                </a:solidFill>
                <a:latin typeface="Consolas"/>
                <a:cs typeface="Consolas"/>
              </a:rPr>
              <a:t>ray.get</a:t>
            </a:r>
            <a:r>
              <a:rPr lang="en-US" sz="1400" dirty="0" smtClean="0">
                <a:latin typeface="Consolas"/>
                <a:cs typeface="Consolas"/>
              </a:rPr>
              <a:t>(</a:t>
            </a:r>
            <a:r>
              <a:rPr lang="en-US" sz="1400" dirty="0" err="1" smtClean="0">
                <a:latin typeface="Consolas"/>
                <a:cs typeface="Consolas"/>
              </a:rPr>
              <a:t>x_id</a:t>
            </a:r>
            <a:r>
              <a:rPr lang="en-US" sz="1400" dirty="0" smtClean="0">
                <a:latin typeface="Consolas"/>
                <a:cs typeface="Consolas"/>
              </a:rPr>
              <a:t>)</a:t>
            </a:r>
            <a:r>
              <a:rPr lang="is-IS" sz="1400" dirty="0" smtClean="0">
                <a:latin typeface="Consolas"/>
                <a:cs typeface="Consolas"/>
              </a:rPr>
              <a:t> </a:t>
            </a:r>
            <a:endParaRPr lang="en-US" sz="1400" dirty="0">
              <a:latin typeface="Consolas"/>
              <a:cs typeface="Consola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289800" y="1270000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 Light"/>
                <a:cs typeface="Helvetica Neue Light"/>
              </a:rPr>
              <a:t>Worker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08000" y="3263900"/>
            <a:ext cx="1930400" cy="393700"/>
          </a:xfrm>
          <a:prstGeom prst="rect">
            <a:avLst/>
          </a:prstGeom>
          <a:solidFill>
            <a:srgbClr val="FFA63C">
              <a:alpha val="34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5588000" y="889000"/>
            <a:ext cx="3289300" cy="4051300"/>
          </a:xfrm>
          <a:prstGeom prst="roundRect">
            <a:avLst/>
          </a:prstGeom>
          <a:noFill/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850900" y="130810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 Light"/>
                <a:cs typeface="Helvetica Neue Light"/>
              </a:rPr>
              <a:t>Driver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165100" y="927100"/>
            <a:ext cx="2781300" cy="3962400"/>
          </a:xfrm>
          <a:prstGeom prst="roundRect">
            <a:avLst/>
          </a:prstGeom>
          <a:noFill/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3111500" y="2197100"/>
            <a:ext cx="2200275" cy="571500"/>
            <a:chOff x="2921000" y="2197100"/>
            <a:chExt cx="2200275" cy="571500"/>
          </a:xfrm>
        </p:grpSpPr>
        <p:sp>
          <p:nvSpPr>
            <p:cNvPr id="18" name="Rectangle 17"/>
            <p:cNvSpPr/>
            <p:nvPr/>
          </p:nvSpPr>
          <p:spPr>
            <a:xfrm>
              <a:off x="3009900" y="2501900"/>
              <a:ext cx="787400" cy="266700"/>
            </a:xfrm>
            <a:prstGeom prst="rect">
              <a:avLst/>
            </a:prstGeom>
            <a:solidFill>
              <a:srgbClr val="FFFFFF">
                <a:alpha val="34000"/>
              </a:srgbClr>
            </a:solidFill>
            <a:ln>
              <a:solidFill>
                <a:srgbClr val="40404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/>
                  <a:cs typeface="Consolas"/>
                </a:rPr>
                <a:t>v_id</a:t>
              </a: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797300" y="2501900"/>
              <a:ext cx="1323975" cy="266700"/>
            </a:xfrm>
            <a:prstGeom prst="rect">
              <a:avLst/>
            </a:prstGeom>
            <a:solidFill>
              <a:srgbClr val="FFFFFF">
                <a:alpha val="34000"/>
              </a:srgbClr>
            </a:solidFill>
            <a:ln>
              <a:solidFill>
                <a:srgbClr val="40404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>
                  <a:solidFill>
                    <a:srgbClr val="262626"/>
                  </a:solidFill>
                  <a:latin typeface="Consolas"/>
                  <a:cs typeface="Consolas"/>
                </a:rPr>
                <a:t>N1</a:t>
              </a:r>
              <a:endParaRPr lang="en-US" sz="1400" dirty="0">
                <a:solidFill>
                  <a:srgbClr val="262626"/>
                </a:solidFill>
                <a:latin typeface="Consolas"/>
                <a:cs typeface="Consolas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921000" y="2197100"/>
              <a:ext cx="11464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Helvetica Neue Light"/>
                  <a:cs typeface="Helvetica Neue Light"/>
                </a:rPr>
                <a:t>Object Table</a:t>
              </a:r>
              <a:endParaRPr lang="en-US" sz="1400" dirty="0">
                <a:latin typeface="Helvetica Neue Light"/>
                <a:cs typeface="Helvetica Neue Light"/>
              </a:endParaRPr>
            </a:p>
          </p:txBody>
        </p:sp>
      </p:grpSp>
      <p:sp>
        <p:nvSpPr>
          <p:cNvPr id="28" name="Rounded Rectangle 27"/>
          <p:cNvSpPr/>
          <p:nvPr/>
        </p:nvSpPr>
        <p:spPr>
          <a:xfrm>
            <a:off x="5778500" y="1244600"/>
            <a:ext cx="1079500" cy="863600"/>
          </a:xfrm>
          <a:prstGeom prst="roundRect">
            <a:avLst/>
          </a:prstGeom>
          <a:solidFill>
            <a:srgbClr val="FFFFFF"/>
          </a:solidFill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5702300" y="952500"/>
            <a:ext cx="11559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Helvetica Neue Light"/>
                <a:cs typeface="Helvetica Neue Light"/>
              </a:rPr>
              <a:t>Object Store</a:t>
            </a:r>
            <a:endParaRPr lang="en-US" sz="1400" dirty="0">
              <a:latin typeface="Helvetica Neue Light"/>
              <a:cs typeface="Helvetica Neue Light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095500" y="558800"/>
            <a:ext cx="475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 Light"/>
                <a:cs typeface="Helvetica Neue Light"/>
              </a:rPr>
              <a:t>N1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057900" y="508000"/>
            <a:ext cx="475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 Light"/>
                <a:cs typeface="Helvetica Neue Light"/>
              </a:rPr>
              <a:t>N2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1701800" y="1231900"/>
            <a:ext cx="1079500" cy="863600"/>
          </a:xfrm>
          <a:prstGeom prst="roundRect">
            <a:avLst/>
          </a:prstGeom>
          <a:solidFill>
            <a:srgbClr val="FFFFFF"/>
          </a:solidFill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1625600" y="939800"/>
            <a:ext cx="11559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Helvetica Neue Light"/>
                <a:cs typeface="Helvetica Neue Light"/>
              </a:rPr>
              <a:t>Object Store</a:t>
            </a:r>
            <a:endParaRPr lang="en-US" sz="1400" dirty="0">
              <a:latin typeface="Helvetica Neue Light"/>
              <a:cs typeface="Helvetica Neue Light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1714500" y="1295400"/>
            <a:ext cx="990600" cy="307777"/>
            <a:chOff x="5791200" y="1358900"/>
            <a:chExt cx="990600" cy="307777"/>
          </a:xfrm>
        </p:grpSpPr>
        <p:sp>
          <p:nvSpPr>
            <p:cNvPr id="35" name="TextBox 34"/>
            <p:cNvSpPr txBox="1"/>
            <p:nvPr/>
          </p:nvSpPr>
          <p:spPr>
            <a:xfrm>
              <a:off x="5791200" y="1358900"/>
              <a:ext cx="5795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>
                  <a:latin typeface="Consolas"/>
                  <a:cs typeface="Consolas"/>
                </a:rPr>
                <a:t>v_id</a:t>
              </a:r>
              <a:endParaRPr lang="en-US" sz="1400" dirty="0">
                <a:latin typeface="Consolas"/>
                <a:cs typeface="Consolas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502400" y="1384300"/>
              <a:ext cx="279400" cy="279400"/>
            </a:xfrm>
            <a:prstGeom prst="rect">
              <a:avLst/>
            </a:prstGeom>
            <a:solidFill>
              <a:srgbClr val="FFFFFF">
                <a:alpha val="34000"/>
              </a:srgbClr>
            </a:solidFill>
            <a:ln>
              <a:solidFill>
                <a:srgbClr val="40404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262626"/>
                  </a:solidFill>
                  <a:latin typeface="Consolas"/>
                  <a:cs typeface="Consolas"/>
                </a:rPr>
                <a:t>3</a:t>
              </a:r>
            </a:p>
          </p:txBody>
        </p:sp>
      </p:grpSp>
      <p:sp>
        <p:nvSpPr>
          <p:cNvPr id="43" name="Rounded Rectangle 42"/>
          <p:cNvSpPr/>
          <p:nvPr/>
        </p:nvSpPr>
        <p:spPr>
          <a:xfrm>
            <a:off x="1625600" y="4178300"/>
            <a:ext cx="1143000" cy="584200"/>
          </a:xfrm>
          <a:prstGeom prst="roundRect">
            <a:avLst/>
          </a:prstGeom>
          <a:solidFill>
            <a:schemeClr val="bg1"/>
          </a:solidFill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Local</a:t>
            </a:r>
          </a:p>
          <a:p>
            <a:pPr algn="ctr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Scheduler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onsolas"/>
              <a:cs typeface="Consolas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5740400" y="4051300"/>
            <a:ext cx="1143000" cy="584200"/>
          </a:xfrm>
          <a:prstGeom prst="roundRect">
            <a:avLst/>
          </a:prstGeom>
          <a:solidFill>
            <a:srgbClr val="FFFFFF">
              <a:alpha val="34000"/>
            </a:srgbClr>
          </a:solidFill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Local</a:t>
            </a:r>
          </a:p>
          <a:p>
            <a:pPr algn="ctr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Scheduler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onsolas"/>
              <a:cs typeface="Consolas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200400" y="1778000"/>
            <a:ext cx="787400" cy="266700"/>
          </a:xfrm>
          <a:prstGeom prst="rect">
            <a:avLst/>
          </a:prstGeom>
          <a:solidFill>
            <a:srgbClr val="FFFFFF">
              <a:alpha val="34000"/>
            </a:srgbClr>
          </a:solidFill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f</a:t>
            </a:r>
            <a:r>
              <a:rPr 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un_id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Consolas"/>
              <a:cs typeface="Consolas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3987800" y="1778000"/>
            <a:ext cx="1323975" cy="266700"/>
          </a:xfrm>
          <a:prstGeom prst="rect">
            <a:avLst/>
          </a:prstGeom>
          <a:solidFill>
            <a:srgbClr val="FFFFFF">
              <a:alpha val="34000"/>
            </a:srgbClr>
          </a:solidFill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262626"/>
                </a:solidFill>
                <a:latin typeface="Consolas"/>
                <a:cs typeface="Consolas"/>
              </a:rPr>
              <a:t>a</a:t>
            </a:r>
            <a:r>
              <a:rPr lang="en-US" sz="1400" dirty="0" smtClean="0">
                <a:solidFill>
                  <a:srgbClr val="262626"/>
                </a:solidFill>
                <a:latin typeface="Consolas"/>
                <a:cs typeface="Consolas"/>
              </a:rPr>
              <a:t>dd(a, b)</a:t>
            </a:r>
            <a:r>
              <a:rPr lang="is-IS" sz="1400" dirty="0" smtClean="0">
                <a:solidFill>
                  <a:srgbClr val="262626"/>
                </a:solidFill>
                <a:latin typeface="Consolas"/>
                <a:cs typeface="Consolas"/>
              </a:rPr>
              <a:t>…</a:t>
            </a:r>
            <a:endParaRPr lang="en-US" sz="1400" dirty="0">
              <a:solidFill>
                <a:srgbClr val="262626"/>
              </a:solidFill>
              <a:latin typeface="Consolas"/>
              <a:cs typeface="Consolas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111500" y="1473200"/>
            <a:ext cx="1302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Helvetica Neue Light"/>
                <a:cs typeface="Helvetica Neue Light"/>
              </a:rPr>
              <a:t>Function Table</a:t>
            </a:r>
            <a:endParaRPr lang="en-US" sz="1400" dirty="0">
              <a:latin typeface="Helvetica Neue Light"/>
              <a:cs typeface="Helvetica Neue Light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3086100" y="1447800"/>
            <a:ext cx="2362200" cy="2463800"/>
          </a:xfrm>
          <a:prstGeom prst="rect">
            <a:avLst/>
          </a:prstGeom>
          <a:noFill/>
          <a:ln w="952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3462339" y="850900"/>
            <a:ext cx="155683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Helvetica Neue Light"/>
                <a:cs typeface="Helvetica Neue Light"/>
              </a:rPr>
              <a:t>System State &amp; </a:t>
            </a:r>
            <a:endParaRPr lang="en-US" sz="1600" dirty="0" smtClean="0">
              <a:latin typeface="Helvetica Neue Light"/>
              <a:cs typeface="Helvetica Neue Light"/>
            </a:endParaRPr>
          </a:p>
          <a:p>
            <a:pPr algn="ctr"/>
            <a:r>
              <a:rPr lang="en-US" sz="1600" dirty="0" smtClean="0">
                <a:latin typeface="Helvetica Neue Light"/>
                <a:cs typeface="Helvetica Neue Light"/>
              </a:rPr>
              <a:t>Message Bus</a:t>
            </a:r>
            <a:endParaRPr lang="en-US" sz="1600" dirty="0">
              <a:latin typeface="Helvetica Neue Light"/>
              <a:cs typeface="Helvetica Neue Light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2438400" y="3022600"/>
            <a:ext cx="2886075" cy="681566"/>
            <a:chOff x="2222500" y="3022600"/>
            <a:chExt cx="2886075" cy="681566"/>
          </a:xfrm>
        </p:grpSpPr>
        <p:sp>
          <p:nvSpPr>
            <p:cNvPr id="45" name="Rectangle 44"/>
            <p:cNvSpPr/>
            <p:nvPr/>
          </p:nvSpPr>
          <p:spPr>
            <a:xfrm>
              <a:off x="2997200" y="3327399"/>
              <a:ext cx="901700" cy="376767"/>
            </a:xfrm>
            <a:prstGeom prst="rect">
              <a:avLst/>
            </a:prstGeom>
            <a:solidFill>
              <a:srgbClr val="FFA63C">
                <a:alpha val="34000"/>
              </a:srgbClr>
            </a:solidFill>
            <a:ln>
              <a:solidFill>
                <a:srgbClr val="40404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/>
                  <a:cs typeface="Consolas"/>
                </a:rPr>
                <a:t>task_id</a:t>
              </a: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898900" y="3327399"/>
              <a:ext cx="1209675" cy="372533"/>
            </a:xfrm>
            <a:prstGeom prst="rect">
              <a:avLst/>
            </a:prstGeom>
            <a:solidFill>
              <a:srgbClr val="FFA63C">
                <a:alpha val="34000"/>
              </a:srgbClr>
            </a:solidFill>
            <a:ln>
              <a:solidFill>
                <a:srgbClr val="40404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 smtClean="0">
                  <a:solidFill>
                    <a:srgbClr val="262626"/>
                  </a:solidFill>
                  <a:latin typeface="Consolas"/>
                  <a:cs typeface="Consolas"/>
                </a:rPr>
                <a:t>fun_id</a:t>
              </a:r>
              <a:r>
                <a:rPr lang="en-US" sz="1200" dirty="0" smtClean="0">
                  <a:solidFill>
                    <a:srgbClr val="262626"/>
                  </a:solidFill>
                  <a:latin typeface="Consolas"/>
                  <a:cs typeface="Consolas"/>
                </a:rPr>
                <a:t>, </a:t>
              </a:r>
              <a:r>
                <a:rPr lang="en-US" sz="1200" dirty="0" err="1">
                  <a:solidFill>
                    <a:srgbClr val="262626"/>
                  </a:solidFill>
                  <a:latin typeface="Consolas"/>
                  <a:cs typeface="Consolas"/>
                </a:rPr>
                <a:t>v</a:t>
              </a:r>
              <a:r>
                <a:rPr lang="en-US" sz="1200" dirty="0" err="1" smtClean="0">
                  <a:solidFill>
                    <a:srgbClr val="262626"/>
                  </a:solidFill>
                  <a:latin typeface="Consolas"/>
                  <a:cs typeface="Consolas"/>
                </a:rPr>
                <a:t>_id</a:t>
              </a:r>
              <a:r>
                <a:rPr lang="en-US" sz="1200" dirty="0" smtClean="0">
                  <a:solidFill>
                    <a:srgbClr val="262626"/>
                  </a:solidFill>
                  <a:latin typeface="Consolas"/>
                  <a:cs typeface="Consolas"/>
                </a:rPr>
                <a:t>, 4 </a:t>
              </a:r>
              <a:endParaRPr lang="en-US" sz="1200" dirty="0">
                <a:solidFill>
                  <a:srgbClr val="262626"/>
                </a:solidFill>
                <a:latin typeface="Consolas"/>
                <a:cs typeface="Consolas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908300" y="3022600"/>
              <a:ext cx="9991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Helvetica Neue Light"/>
                  <a:cs typeface="Helvetica Neue Light"/>
                </a:rPr>
                <a:t>Task Table</a:t>
              </a:r>
              <a:endParaRPr lang="en-US" sz="1400" dirty="0">
                <a:latin typeface="Helvetica Neue Light"/>
                <a:cs typeface="Helvetica Neue Light"/>
              </a:endParaRPr>
            </a:p>
          </p:txBody>
        </p:sp>
        <p:cxnSp>
          <p:nvCxnSpPr>
            <p:cNvPr id="48" name="Straight Arrow Connector 47"/>
            <p:cNvCxnSpPr>
              <a:endCxn id="45" idx="1"/>
            </p:cNvCxnSpPr>
            <p:nvPr/>
          </p:nvCxnSpPr>
          <p:spPr>
            <a:xfrm>
              <a:off x="2222500" y="3467100"/>
              <a:ext cx="774700" cy="48683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Rounded Rectangle 48"/>
          <p:cNvSpPr/>
          <p:nvPr/>
        </p:nvSpPr>
        <p:spPr>
          <a:xfrm>
            <a:off x="3759200" y="4343400"/>
            <a:ext cx="1143000" cy="584200"/>
          </a:xfrm>
          <a:prstGeom prst="roundRect">
            <a:avLst/>
          </a:prstGeom>
          <a:solidFill>
            <a:srgbClr val="FFFFFF">
              <a:alpha val="34000"/>
            </a:srgbClr>
          </a:solidFill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Global</a:t>
            </a:r>
          </a:p>
          <a:p>
            <a:pPr algn="ctr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Scheduler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0149984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6616700" y="1651000"/>
            <a:ext cx="2133600" cy="28067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66700" y="1651000"/>
            <a:ext cx="2616200" cy="28067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863" y="206375"/>
            <a:ext cx="1760537" cy="857250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959600" y="1860888"/>
            <a:ext cx="19812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6600"/>
                </a:solidFill>
                <a:latin typeface="Consolas"/>
                <a:cs typeface="Consolas"/>
              </a:rPr>
              <a:t>@</a:t>
            </a:r>
            <a:r>
              <a:rPr lang="en-US" sz="1400" dirty="0" err="1">
                <a:solidFill>
                  <a:srgbClr val="FF6600"/>
                </a:solidFill>
                <a:latin typeface="Consolas"/>
                <a:cs typeface="Consolas"/>
              </a:rPr>
              <a:t>ray.remote</a:t>
            </a:r>
            <a:endParaRPr lang="en-US" sz="1400" dirty="0">
              <a:solidFill>
                <a:srgbClr val="FF6600"/>
              </a:solidFill>
              <a:latin typeface="Consolas"/>
              <a:cs typeface="Consolas"/>
            </a:endParaRPr>
          </a:p>
          <a:p>
            <a:r>
              <a:rPr lang="en-US" sz="1400" dirty="0">
                <a:latin typeface="Consolas"/>
                <a:cs typeface="Consolas"/>
              </a:rPr>
              <a:t>add(a, b):</a:t>
            </a:r>
          </a:p>
          <a:p>
            <a:r>
              <a:rPr lang="en-US" sz="1400" dirty="0">
                <a:latin typeface="Consolas"/>
                <a:cs typeface="Consolas"/>
              </a:rPr>
              <a:t>    return a + </a:t>
            </a:r>
            <a:r>
              <a:rPr lang="en-US" sz="1400" dirty="0" smtClean="0">
                <a:latin typeface="Consolas"/>
                <a:cs typeface="Consolas"/>
              </a:rPr>
              <a:t>b</a:t>
            </a:r>
            <a:endParaRPr lang="en-US" sz="1400" dirty="0">
              <a:latin typeface="Consolas"/>
              <a:cs typeface="Consola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95300" y="2102188"/>
            <a:ext cx="24511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6600"/>
                </a:solidFill>
                <a:latin typeface="Consolas"/>
                <a:cs typeface="Consolas"/>
              </a:rPr>
              <a:t>@</a:t>
            </a:r>
            <a:r>
              <a:rPr lang="en-US" sz="1400" dirty="0" err="1">
                <a:solidFill>
                  <a:srgbClr val="FF6600"/>
                </a:solidFill>
                <a:latin typeface="Consolas"/>
                <a:cs typeface="Consolas"/>
              </a:rPr>
              <a:t>ray.remote</a:t>
            </a:r>
            <a:endParaRPr lang="en-US" sz="1400" dirty="0">
              <a:solidFill>
                <a:srgbClr val="FF6600"/>
              </a:solidFill>
              <a:latin typeface="Consolas"/>
              <a:cs typeface="Consolas"/>
            </a:endParaRPr>
          </a:p>
          <a:p>
            <a:r>
              <a:rPr lang="en-US" sz="1400" dirty="0">
                <a:latin typeface="Consolas"/>
                <a:cs typeface="Consolas"/>
              </a:rPr>
              <a:t>add(a, b):</a:t>
            </a:r>
          </a:p>
          <a:p>
            <a:r>
              <a:rPr lang="en-US" sz="1400" dirty="0">
                <a:latin typeface="Consolas"/>
                <a:cs typeface="Consolas"/>
              </a:rPr>
              <a:t>    return a + </a:t>
            </a:r>
            <a:r>
              <a:rPr lang="en-US" sz="1400" dirty="0" smtClean="0">
                <a:latin typeface="Consolas"/>
                <a:cs typeface="Consolas"/>
              </a:rPr>
              <a:t>b</a:t>
            </a:r>
            <a:endParaRPr lang="en-US" sz="1400" dirty="0">
              <a:latin typeface="Consolas"/>
              <a:cs typeface="Consolas"/>
            </a:endParaRPr>
          </a:p>
          <a:p>
            <a:r>
              <a:rPr lang="is-IS" sz="1400" dirty="0" smtClean="0">
                <a:latin typeface="Consolas"/>
                <a:cs typeface="Consolas"/>
              </a:rPr>
              <a:t>…</a:t>
            </a:r>
          </a:p>
          <a:p>
            <a:r>
              <a:rPr lang="en-US" sz="1400" dirty="0" err="1" smtClean="0">
                <a:solidFill>
                  <a:srgbClr val="FF6600"/>
                </a:solidFill>
                <a:latin typeface="Consolas"/>
                <a:cs typeface="Consolas"/>
              </a:rPr>
              <a:t>v_id</a:t>
            </a:r>
            <a:r>
              <a:rPr lang="en-US" sz="1400" dirty="0" smtClean="0">
                <a:latin typeface="Consolas"/>
                <a:cs typeface="Consolas"/>
              </a:rPr>
              <a:t> = </a:t>
            </a:r>
            <a:r>
              <a:rPr lang="en-US" sz="1400" dirty="0" err="1" smtClean="0">
                <a:solidFill>
                  <a:srgbClr val="FF6600"/>
                </a:solidFill>
                <a:latin typeface="Consolas"/>
                <a:cs typeface="Consolas"/>
              </a:rPr>
              <a:t>ray.put</a:t>
            </a:r>
            <a:r>
              <a:rPr lang="en-US" sz="1400" dirty="0" smtClean="0">
                <a:solidFill>
                  <a:srgbClr val="FF6600"/>
                </a:solidFill>
                <a:latin typeface="Consolas"/>
                <a:cs typeface="Consolas"/>
              </a:rPr>
              <a:t>(3)</a:t>
            </a:r>
            <a:endParaRPr lang="is-IS" sz="1400" dirty="0" smtClean="0">
              <a:solidFill>
                <a:srgbClr val="FF6600"/>
              </a:solidFill>
              <a:latin typeface="Consolas"/>
              <a:cs typeface="Consolas"/>
            </a:endParaRPr>
          </a:p>
          <a:p>
            <a:r>
              <a:rPr lang="en-US" sz="1400" dirty="0" err="1" smtClean="0">
                <a:solidFill>
                  <a:srgbClr val="FF6600"/>
                </a:solidFill>
                <a:latin typeface="Consolas"/>
                <a:cs typeface="Consolas"/>
              </a:rPr>
              <a:t>x_id</a:t>
            </a:r>
            <a:r>
              <a:rPr lang="en-US" sz="1400" dirty="0" smtClean="0">
                <a:latin typeface="Consolas"/>
                <a:cs typeface="Consolas"/>
              </a:rPr>
              <a:t> </a:t>
            </a:r>
            <a:r>
              <a:rPr lang="en-US" sz="1400" dirty="0">
                <a:latin typeface="Consolas"/>
                <a:cs typeface="Consolas"/>
              </a:rPr>
              <a:t>= </a:t>
            </a:r>
            <a:r>
              <a:rPr lang="en-US" sz="1400" dirty="0" err="1" smtClean="0">
                <a:latin typeface="Consolas"/>
                <a:cs typeface="Consolas"/>
              </a:rPr>
              <a:t>add.</a:t>
            </a:r>
            <a:r>
              <a:rPr lang="en-US" sz="1400" dirty="0" err="1" smtClean="0">
                <a:solidFill>
                  <a:srgbClr val="FF6600"/>
                </a:solidFill>
                <a:latin typeface="Consolas"/>
                <a:cs typeface="Consolas"/>
              </a:rPr>
              <a:t>remote</a:t>
            </a:r>
            <a:r>
              <a:rPr lang="en-US" sz="1400" dirty="0" smtClean="0">
                <a:latin typeface="Consolas"/>
                <a:cs typeface="Consolas"/>
              </a:rPr>
              <a:t>(</a:t>
            </a:r>
          </a:p>
          <a:p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smtClean="0">
                <a:latin typeface="Consolas"/>
                <a:cs typeface="Consolas"/>
              </a:rPr>
              <a:t>      </a:t>
            </a:r>
            <a:r>
              <a:rPr lang="en-US" sz="1400" dirty="0" err="1" smtClean="0">
                <a:latin typeface="Consolas"/>
                <a:cs typeface="Consolas"/>
              </a:rPr>
              <a:t>v_id</a:t>
            </a:r>
            <a:r>
              <a:rPr lang="en-US" sz="1400" dirty="0" smtClean="0">
                <a:latin typeface="Consolas"/>
                <a:cs typeface="Consolas"/>
              </a:rPr>
              <a:t>, 4)</a:t>
            </a:r>
            <a:endParaRPr lang="en-US" sz="1400" dirty="0">
              <a:latin typeface="Consolas"/>
              <a:cs typeface="Consolas"/>
            </a:endParaRPr>
          </a:p>
          <a:p>
            <a:r>
              <a:rPr lang="en-US" sz="1400" dirty="0">
                <a:latin typeface="Consolas"/>
                <a:cs typeface="Consolas"/>
              </a:rPr>
              <a:t>x = </a:t>
            </a:r>
            <a:r>
              <a:rPr lang="en-US" sz="1400" dirty="0" err="1">
                <a:solidFill>
                  <a:srgbClr val="FF6600"/>
                </a:solidFill>
                <a:latin typeface="Consolas"/>
                <a:cs typeface="Consolas"/>
              </a:rPr>
              <a:t>ray.get</a:t>
            </a:r>
            <a:r>
              <a:rPr lang="en-US" sz="1400" dirty="0" smtClean="0">
                <a:latin typeface="Consolas"/>
                <a:cs typeface="Consolas"/>
              </a:rPr>
              <a:t>(</a:t>
            </a:r>
            <a:r>
              <a:rPr lang="en-US" sz="1400" dirty="0" err="1" smtClean="0">
                <a:latin typeface="Consolas"/>
                <a:cs typeface="Consolas"/>
              </a:rPr>
              <a:t>x_id</a:t>
            </a:r>
            <a:r>
              <a:rPr lang="en-US" sz="1400" dirty="0" smtClean="0">
                <a:latin typeface="Consolas"/>
                <a:cs typeface="Consolas"/>
              </a:rPr>
              <a:t>)</a:t>
            </a:r>
            <a:r>
              <a:rPr lang="is-IS" sz="1400" dirty="0" smtClean="0">
                <a:latin typeface="Consolas"/>
                <a:cs typeface="Consolas"/>
              </a:rPr>
              <a:t> </a:t>
            </a:r>
            <a:endParaRPr lang="en-US" sz="1400" dirty="0">
              <a:latin typeface="Consolas"/>
              <a:cs typeface="Consola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289800" y="1270000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 Light"/>
                <a:cs typeface="Helvetica Neue Light"/>
              </a:rPr>
              <a:t>Worker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08000" y="3263900"/>
            <a:ext cx="1930400" cy="393700"/>
          </a:xfrm>
          <a:prstGeom prst="rect">
            <a:avLst/>
          </a:prstGeom>
          <a:solidFill>
            <a:srgbClr val="FFA63C">
              <a:alpha val="34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5588000" y="889000"/>
            <a:ext cx="3289300" cy="4051300"/>
          </a:xfrm>
          <a:prstGeom prst="roundRect">
            <a:avLst/>
          </a:prstGeom>
          <a:noFill/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850900" y="130810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 Light"/>
                <a:cs typeface="Helvetica Neue Light"/>
              </a:rPr>
              <a:t>Driver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165100" y="927100"/>
            <a:ext cx="2781300" cy="3962400"/>
          </a:xfrm>
          <a:prstGeom prst="roundRect">
            <a:avLst/>
          </a:prstGeom>
          <a:noFill/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3111500" y="2197100"/>
            <a:ext cx="2200275" cy="571500"/>
            <a:chOff x="2921000" y="2197100"/>
            <a:chExt cx="2200275" cy="571500"/>
          </a:xfrm>
        </p:grpSpPr>
        <p:sp>
          <p:nvSpPr>
            <p:cNvPr id="18" name="Rectangle 17"/>
            <p:cNvSpPr/>
            <p:nvPr/>
          </p:nvSpPr>
          <p:spPr>
            <a:xfrm>
              <a:off x="3009900" y="2501900"/>
              <a:ext cx="787400" cy="266700"/>
            </a:xfrm>
            <a:prstGeom prst="rect">
              <a:avLst/>
            </a:prstGeom>
            <a:solidFill>
              <a:srgbClr val="FFFFFF">
                <a:alpha val="34000"/>
              </a:srgbClr>
            </a:solidFill>
            <a:ln>
              <a:solidFill>
                <a:srgbClr val="40404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/>
                  <a:cs typeface="Consolas"/>
                </a:rPr>
                <a:t>v_id</a:t>
              </a: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797300" y="2501900"/>
              <a:ext cx="1323975" cy="266700"/>
            </a:xfrm>
            <a:prstGeom prst="rect">
              <a:avLst/>
            </a:prstGeom>
            <a:solidFill>
              <a:srgbClr val="FFFFFF">
                <a:alpha val="34000"/>
              </a:srgbClr>
            </a:solidFill>
            <a:ln>
              <a:solidFill>
                <a:srgbClr val="40404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>
                  <a:solidFill>
                    <a:srgbClr val="262626"/>
                  </a:solidFill>
                  <a:latin typeface="Consolas"/>
                  <a:cs typeface="Consolas"/>
                </a:rPr>
                <a:t>N1</a:t>
              </a:r>
              <a:endParaRPr lang="en-US" sz="1400" dirty="0">
                <a:solidFill>
                  <a:srgbClr val="262626"/>
                </a:solidFill>
                <a:latin typeface="Consolas"/>
                <a:cs typeface="Consolas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921000" y="2197100"/>
              <a:ext cx="11464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Helvetica Neue Light"/>
                  <a:cs typeface="Helvetica Neue Light"/>
                </a:rPr>
                <a:t>Object Table</a:t>
              </a:r>
              <a:endParaRPr lang="en-US" sz="1400" dirty="0">
                <a:latin typeface="Helvetica Neue Light"/>
                <a:cs typeface="Helvetica Neue Light"/>
              </a:endParaRPr>
            </a:p>
          </p:txBody>
        </p:sp>
      </p:grpSp>
      <p:sp>
        <p:nvSpPr>
          <p:cNvPr id="28" name="Rounded Rectangle 27"/>
          <p:cNvSpPr/>
          <p:nvPr/>
        </p:nvSpPr>
        <p:spPr>
          <a:xfrm>
            <a:off x="5778500" y="1244600"/>
            <a:ext cx="1079500" cy="863600"/>
          </a:xfrm>
          <a:prstGeom prst="roundRect">
            <a:avLst/>
          </a:prstGeom>
          <a:solidFill>
            <a:srgbClr val="FFFFFF"/>
          </a:solidFill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5702300" y="952500"/>
            <a:ext cx="11559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Helvetica Neue Light"/>
                <a:cs typeface="Helvetica Neue Light"/>
              </a:rPr>
              <a:t>Object Store</a:t>
            </a:r>
            <a:endParaRPr lang="en-US" sz="1400" dirty="0">
              <a:latin typeface="Helvetica Neue Light"/>
              <a:cs typeface="Helvetica Neue Light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095500" y="558800"/>
            <a:ext cx="475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 Light"/>
                <a:cs typeface="Helvetica Neue Light"/>
              </a:rPr>
              <a:t>N1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057900" y="508000"/>
            <a:ext cx="475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 Light"/>
                <a:cs typeface="Helvetica Neue Light"/>
              </a:rPr>
              <a:t>N2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1701800" y="1231900"/>
            <a:ext cx="1079500" cy="863600"/>
          </a:xfrm>
          <a:prstGeom prst="roundRect">
            <a:avLst/>
          </a:prstGeom>
          <a:solidFill>
            <a:srgbClr val="FFFFFF"/>
          </a:solidFill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1625600" y="939800"/>
            <a:ext cx="11559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Helvetica Neue Light"/>
                <a:cs typeface="Helvetica Neue Light"/>
              </a:rPr>
              <a:t>Object Store</a:t>
            </a:r>
            <a:endParaRPr lang="en-US" sz="1400" dirty="0">
              <a:latin typeface="Helvetica Neue Light"/>
              <a:cs typeface="Helvetica Neue Light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1714500" y="1295400"/>
            <a:ext cx="990600" cy="307777"/>
            <a:chOff x="5791200" y="1358900"/>
            <a:chExt cx="990600" cy="307777"/>
          </a:xfrm>
        </p:grpSpPr>
        <p:sp>
          <p:nvSpPr>
            <p:cNvPr id="35" name="TextBox 34"/>
            <p:cNvSpPr txBox="1"/>
            <p:nvPr/>
          </p:nvSpPr>
          <p:spPr>
            <a:xfrm>
              <a:off x="5791200" y="1358900"/>
              <a:ext cx="5795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>
                  <a:latin typeface="Consolas"/>
                  <a:cs typeface="Consolas"/>
                </a:rPr>
                <a:t>v_id</a:t>
              </a:r>
              <a:endParaRPr lang="en-US" sz="1400" dirty="0">
                <a:latin typeface="Consolas"/>
                <a:cs typeface="Consolas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502400" y="1384300"/>
              <a:ext cx="279400" cy="279400"/>
            </a:xfrm>
            <a:prstGeom prst="rect">
              <a:avLst/>
            </a:prstGeom>
            <a:solidFill>
              <a:srgbClr val="FFFFFF">
                <a:alpha val="34000"/>
              </a:srgbClr>
            </a:solidFill>
            <a:ln>
              <a:solidFill>
                <a:srgbClr val="40404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262626"/>
                  </a:solidFill>
                  <a:latin typeface="Consolas"/>
                  <a:cs typeface="Consolas"/>
                </a:rPr>
                <a:t>3</a:t>
              </a:r>
            </a:p>
          </p:txBody>
        </p:sp>
      </p:grpSp>
      <p:sp>
        <p:nvSpPr>
          <p:cNvPr id="43" name="Rounded Rectangle 42"/>
          <p:cNvSpPr/>
          <p:nvPr/>
        </p:nvSpPr>
        <p:spPr>
          <a:xfrm>
            <a:off x="1625600" y="4178300"/>
            <a:ext cx="1143000" cy="584200"/>
          </a:xfrm>
          <a:prstGeom prst="roundRect">
            <a:avLst/>
          </a:prstGeom>
          <a:solidFill>
            <a:srgbClr val="FFDCB4"/>
          </a:solidFill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Local</a:t>
            </a:r>
          </a:p>
          <a:p>
            <a:pPr algn="ctr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Scheduler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onsolas"/>
              <a:cs typeface="Consolas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5740400" y="4051300"/>
            <a:ext cx="1143000" cy="584200"/>
          </a:xfrm>
          <a:prstGeom prst="roundRect">
            <a:avLst/>
          </a:prstGeom>
          <a:solidFill>
            <a:srgbClr val="FFDCB4"/>
          </a:solidFill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Local</a:t>
            </a:r>
          </a:p>
          <a:p>
            <a:pPr algn="ctr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Scheduler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onsolas"/>
              <a:cs typeface="Consolas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200400" y="1778000"/>
            <a:ext cx="787400" cy="266700"/>
          </a:xfrm>
          <a:prstGeom prst="rect">
            <a:avLst/>
          </a:prstGeom>
          <a:solidFill>
            <a:srgbClr val="FFFFFF">
              <a:alpha val="34000"/>
            </a:srgbClr>
          </a:solidFill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f</a:t>
            </a:r>
            <a:r>
              <a:rPr 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un_id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Consolas"/>
              <a:cs typeface="Consolas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3987800" y="1778000"/>
            <a:ext cx="1323975" cy="266700"/>
          </a:xfrm>
          <a:prstGeom prst="rect">
            <a:avLst/>
          </a:prstGeom>
          <a:solidFill>
            <a:srgbClr val="FFFFFF">
              <a:alpha val="34000"/>
            </a:srgbClr>
          </a:solidFill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262626"/>
                </a:solidFill>
                <a:latin typeface="Consolas"/>
                <a:cs typeface="Consolas"/>
              </a:rPr>
              <a:t>a</a:t>
            </a:r>
            <a:r>
              <a:rPr lang="en-US" sz="1400" dirty="0" smtClean="0">
                <a:solidFill>
                  <a:srgbClr val="262626"/>
                </a:solidFill>
                <a:latin typeface="Consolas"/>
                <a:cs typeface="Consolas"/>
              </a:rPr>
              <a:t>dd(a, b)</a:t>
            </a:r>
            <a:r>
              <a:rPr lang="is-IS" sz="1400" dirty="0" smtClean="0">
                <a:solidFill>
                  <a:srgbClr val="262626"/>
                </a:solidFill>
                <a:latin typeface="Consolas"/>
                <a:cs typeface="Consolas"/>
              </a:rPr>
              <a:t>…</a:t>
            </a:r>
            <a:endParaRPr lang="en-US" sz="1400" dirty="0">
              <a:solidFill>
                <a:srgbClr val="262626"/>
              </a:solidFill>
              <a:latin typeface="Consolas"/>
              <a:cs typeface="Consolas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111500" y="1473200"/>
            <a:ext cx="1302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Helvetica Neue Light"/>
                <a:cs typeface="Helvetica Neue Light"/>
              </a:rPr>
              <a:t>Function Table</a:t>
            </a:r>
            <a:endParaRPr lang="en-US" sz="1400" dirty="0">
              <a:latin typeface="Helvetica Neue Light"/>
              <a:cs typeface="Helvetica Neue Light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3086100" y="1447800"/>
            <a:ext cx="2362200" cy="2463800"/>
          </a:xfrm>
          <a:prstGeom prst="rect">
            <a:avLst/>
          </a:prstGeom>
          <a:noFill/>
          <a:ln w="952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3462339" y="850900"/>
            <a:ext cx="155683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Helvetica Neue Light"/>
                <a:cs typeface="Helvetica Neue Light"/>
              </a:rPr>
              <a:t>System State &amp; </a:t>
            </a:r>
            <a:endParaRPr lang="en-US" sz="1600" dirty="0" smtClean="0">
              <a:latin typeface="Helvetica Neue Light"/>
              <a:cs typeface="Helvetica Neue Light"/>
            </a:endParaRPr>
          </a:p>
          <a:p>
            <a:pPr algn="ctr"/>
            <a:r>
              <a:rPr lang="en-US" sz="1600" dirty="0" smtClean="0">
                <a:latin typeface="Helvetica Neue Light"/>
                <a:cs typeface="Helvetica Neue Light"/>
              </a:rPr>
              <a:t>Message Bus</a:t>
            </a:r>
            <a:endParaRPr lang="en-US" sz="1600" dirty="0">
              <a:latin typeface="Helvetica Neue Light"/>
              <a:cs typeface="Helvetica Neue Light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3124200" y="3022600"/>
            <a:ext cx="2200275" cy="681566"/>
            <a:chOff x="2908300" y="3022600"/>
            <a:chExt cx="2200275" cy="681566"/>
          </a:xfrm>
        </p:grpSpPr>
        <p:sp>
          <p:nvSpPr>
            <p:cNvPr id="45" name="Rectangle 44"/>
            <p:cNvSpPr/>
            <p:nvPr/>
          </p:nvSpPr>
          <p:spPr>
            <a:xfrm>
              <a:off x="2997200" y="3327399"/>
              <a:ext cx="901700" cy="376767"/>
            </a:xfrm>
            <a:prstGeom prst="rect">
              <a:avLst/>
            </a:prstGeom>
            <a:solidFill>
              <a:srgbClr val="FFFFFF">
                <a:alpha val="34000"/>
              </a:srgbClr>
            </a:solidFill>
            <a:ln>
              <a:solidFill>
                <a:srgbClr val="40404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/>
                  <a:cs typeface="Consolas"/>
                </a:rPr>
                <a:t>task_id</a:t>
              </a: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898900" y="3327399"/>
              <a:ext cx="1209675" cy="372533"/>
            </a:xfrm>
            <a:prstGeom prst="rect">
              <a:avLst/>
            </a:prstGeom>
            <a:solidFill>
              <a:srgbClr val="FFFFFF">
                <a:alpha val="34000"/>
              </a:srgbClr>
            </a:solidFill>
            <a:ln>
              <a:solidFill>
                <a:srgbClr val="40404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 smtClean="0">
                  <a:solidFill>
                    <a:srgbClr val="262626"/>
                  </a:solidFill>
                  <a:latin typeface="Consolas"/>
                  <a:cs typeface="Consolas"/>
                </a:rPr>
                <a:t>fun_id</a:t>
              </a:r>
              <a:r>
                <a:rPr lang="en-US" sz="1200" dirty="0" smtClean="0">
                  <a:solidFill>
                    <a:srgbClr val="262626"/>
                  </a:solidFill>
                  <a:latin typeface="Consolas"/>
                  <a:cs typeface="Consolas"/>
                </a:rPr>
                <a:t>, </a:t>
              </a:r>
              <a:r>
                <a:rPr lang="en-US" sz="1200" dirty="0" err="1">
                  <a:solidFill>
                    <a:srgbClr val="262626"/>
                  </a:solidFill>
                  <a:latin typeface="Consolas"/>
                  <a:cs typeface="Consolas"/>
                </a:rPr>
                <a:t>v</a:t>
              </a:r>
              <a:r>
                <a:rPr lang="en-US" sz="1200" dirty="0" err="1" smtClean="0">
                  <a:solidFill>
                    <a:srgbClr val="262626"/>
                  </a:solidFill>
                  <a:latin typeface="Consolas"/>
                  <a:cs typeface="Consolas"/>
                </a:rPr>
                <a:t>_id</a:t>
              </a:r>
              <a:r>
                <a:rPr lang="en-US" sz="1200" dirty="0" smtClean="0">
                  <a:solidFill>
                    <a:srgbClr val="262626"/>
                  </a:solidFill>
                  <a:latin typeface="Consolas"/>
                  <a:cs typeface="Consolas"/>
                </a:rPr>
                <a:t>, 4 </a:t>
              </a:r>
              <a:endParaRPr lang="en-US" sz="1200" dirty="0">
                <a:solidFill>
                  <a:srgbClr val="262626"/>
                </a:solidFill>
                <a:latin typeface="Consolas"/>
                <a:cs typeface="Consolas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908300" y="3022600"/>
              <a:ext cx="9991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Helvetica Neue Light"/>
                  <a:cs typeface="Helvetica Neue Light"/>
                </a:rPr>
                <a:t>Task Table</a:t>
              </a:r>
              <a:endParaRPr lang="en-US" sz="1400" dirty="0">
                <a:latin typeface="Helvetica Neue Light"/>
                <a:cs typeface="Helvetica Neue Light"/>
              </a:endParaRPr>
            </a:p>
          </p:txBody>
        </p:sp>
      </p:grpSp>
      <p:cxnSp>
        <p:nvCxnSpPr>
          <p:cNvPr id="38" name="Straight Arrow Connector 37"/>
          <p:cNvCxnSpPr/>
          <p:nvPr/>
        </p:nvCxnSpPr>
        <p:spPr>
          <a:xfrm>
            <a:off x="2286000" y="3670300"/>
            <a:ext cx="50800" cy="50800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Rounded Rectangle 54"/>
          <p:cNvSpPr/>
          <p:nvPr/>
        </p:nvSpPr>
        <p:spPr>
          <a:xfrm>
            <a:off x="3759200" y="4343400"/>
            <a:ext cx="1143000" cy="584200"/>
          </a:xfrm>
          <a:prstGeom prst="roundRect">
            <a:avLst/>
          </a:prstGeom>
          <a:solidFill>
            <a:srgbClr val="FFDCB4"/>
          </a:solidFill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Global</a:t>
            </a:r>
          </a:p>
          <a:p>
            <a:pPr algn="ctr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Scheduler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onsolas"/>
              <a:cs typeface="Consolas"/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5753100" y="1308100"/>
            <a:ext cx="990600" cy="307777"/>
            <a:chOff x="5791200" y="1358900"/>
            <a:chExt cx="990600" cy="307777"/>
          </a:xfrm>
        </p:grpSpPr>
        <p:sp>
          <p:nvSpPr>
            <p:cNvPr id="58" name="TextBox 57"/>
            <p:cNvSpPr txBox="1"/>
            <p:nvPr/>
          </p:nvSpPr>
          <p:spPr>
            <a:xfrm>
              <a:off x="5791200" y="1358900"/>
              <a:ext cx="5795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>
                  <a:latin typeface="Consolas"/>
                  <a:cs typeface="Consolas"/>
                </a:rPr>
                <a:t>v_id</a:t>
              </a:r>
              <a:endParaRPr lang="en-US" sz="1400" dirty="0">
                <a:latin typeface="Consolas"/>
                <a:cs typeface="Consolas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6502400" y="1384300"/>
              <a:ext cx="279400" cy="279400"/>
            </a:xfrm>
            <a:prstGeom prst="rect">
              <a:avLst/>
            </a:prstGeom>
            <a:solidFill>
              <a:srgbClr val="FFFFFF">
                <a:alpha val="34000"/>
              </a:srgbClr>
            </a:solidFill>
            <a:ln>
              <a:solidFill>
                <a:srgbClr val="40404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262626"/>
                  </a:solidFill>
                  <a:latin typeface="Consolas"/>
                  <a:cs typeface="Consolas"/>
                </a:rPr>
                <a:t>3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2768600" y="4019550"/>
            <a:ext cx="2971800" cy="615950"/>
            <a:chOff x="2768600" y="4019550"/>
            <a:chExt cx="2971800" cy="615950"/>
          </a:xfrm>
        </p:grpSpPr>
        <p:cxnSp>
          <p:nvCxnSpPr>
            <p:cNvPr id="49" name="Straight Arrow Connector 48"/>
            <p:cNvCxnSpPr>
              <a:stCxn id="43" idx="3"/>
              <a:endCxn id="55" idx="1"/>
            </p:cNvCxnSpPr>
            <p:nvPr/>
          </p:nvCxnSpPr>
          <p:spPr>
            <a:xfrm>
              <a:off x="2768600" y="4470400"/>
              <a:ext cx="990600" cy="16510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55" idx="3"/>
              <a:endCxn id="44" idx="1"/>
            </p:cNvCxnSpPr>
            <p:nvPr/>
          </p:nvCxnSpPr>
          <p:spPr>
            <a:xfrm flipV="1">
              <a:off x="4902200" y="4343400"/>
              <a:ext cx="838200" cy="29210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2911475" y="4019550"/>
              <a:ext cx="27511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>
                  <a:solidFill>
                    <a:srgbClr val="FF6600"/>
                  </a:solidFill>
                  <a:latin typeface="Consolas"/>
                  <a:cs typeface="Consolas"/>
                </a:rPr>
                <a:t>x</a:t>
              </a:r>
              <a:r>
                <a:rPr lang="en-US" sz="1400" dirty="0" err="1" smtClean="0">
                  <a:solidFill>
                    <a:srgbClr val="FF6600"/>
                  </a:solidFill>
                  <a:latin typeface="Consolas"/>
                  <a:cs typeface="Consolas"/>
                </a:rPr>
                <a:t>_id</a:t>
              </a:r>
              <a:r>
                <a:rPr lang="en-US" sz="1400" dirty="0" smtClean="0">
                  <a:solidFill>
                    <a:srgbClr val="FF6600"/>
                  </a:solidFill>
                  <a:latin typeface="Consolas"/>
                  <a:cs typeface="Consolas"/>
                </a:rPr>
                <a:t> = </a:t>
              </a:r>
              <a:r>
                <a:rPr lang="en-US" sz="1400" dirty="0" err="1" smtClean="0">
                  <a:solidFill>
                    <a:srgbClr val="FF6600"/>
                  </a:solidFill>
                  <a:latin typeface="Consolas"/>
                  <a:cs typeface="Consolas"/>
                </a:rPr>
                <a:t>add.remote</a:t>
              </a:r>
              <a:r>
                <a:rPr lang="en-US" sz="1400" dirty="0" smtClean="0">
                  <a:solidFill>
                    <a:srgbClr val="FF6600"/>
                  </a:solidFill>
                  <a:latin typeface="Consolas"/>
                  <a:cs typeface="Consolas"/>
                </a:rPr>
                <a:t>(</a:t>
              </a:r>
              <a:r>
                <a:rPr lang="en-US" sz="1400" dirty="0" err="1" smtClean="0">
                  <a:solidFill>
                    <a:srgbClr val="FF6600"/>
                  </a:solidFill>
                  <a:latin typeface="Consolas"/>
                  <a:cs typeface="Consolas"/>
                </a:rPr>
                <a:t>v_id</a:t>
              </a:r>
              <a:r>
                <a:rPr lang="en-US" sz="1400" dirty="0" smtClean="0">
                  <a:solidFill>
                    <a:srgbClr val="FF6600"/>
                  </a:solidFill>
                  <a:latin typeface="Consolas"/>
                  <a:cs typeface="Consolas"/>
                </a:rPr>
                <a:t>, 4)</a:t>
              </a:r>
              <a:endParaRPr lang="en-US" sz="1400" dirty="0">
                <a:solidFill>
                  <a:srgbClr val="FF6600"/>
                </a:solidFill>
                <a:latin typeface="Consolas"/>
                <a:cs typeface="Consola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51103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6616700" y="1651000"/>
            <a:ext cx="2133600" cy="28067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66700" y="1651000"/>
            <a:ext cx="2616200" cy="28067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863" y="206375"/>
            <a:ext cx="1760537" cy="857250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959600" y="1860888"/>
            <a:ext cx="19812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6600"/>
                </a:solidFill>
                <a:latin typeface="Consolas"/>
                <a:cs typeface="Consolas"/>
              </a:rPr>
              <a:t>@</a:t>
            </a:r>
            <a:r>
              <a:rPr lang="en-US" sz="1400" dirty="0" err="1">
                <a:solidFill>
                  <a:srgbClr val="FF6600"/>
                </a:solidFill>
                <a:latin typeface="Consolas"/>
                <a:cs typeface="Consolas"/>
              </a:rPr>
              <a:t>ray.remote</a:t>
            </a:r>
            <a:endParaRPr lang="en-US" sz="1400" dirty="0">
              <a:solidFill>
                <a:srgbClr val="FF6600"/>
              </a:solidFill>
              <a:latin typeface="Consolas"/>
              <a:cs typeface="Consolas"/>
            </a:endParaRPr>
          </a:p>
          <a:p>
            <a:r>
              <a:rPr lang="en-US" sz="1400" dirty="0">
                <a:latin typeface="Consolas"/>
                <a:cs typeface="Consolas"/>
              </a:rPr>
              <a:t>add(a, b):</a:t>
            </a:r>
          </a:p>
          <a:p>
            <a:r>
              <a:rPr lang="en-US" sz="1400" dirty="0">
                <a:latin typeface="Consolas"/>
                <a:cs typeface="Consolas"/>
              </a:rPr>
              <a:t>    return a + </a:t>
            </a:r>
            <a:r>
              <a:rPr lang="en-US" sz="1400" dirty="0" smtClean="0">
                <a:latin typeface="Consolas"/>
                <a:cs typeface="Consolas"/>
              </a:rPr>
              <a:t>b</a:t>
            </a:r>
            <a:endParaRPr lang="en-US" sz="1400" dirty="0">
              <a:latin typeface="Consolas"/>
              <a:cs typeface="Consola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95300" y="2102188"/>
            <a:ext cx="24511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6600"/>
                </a:solidFill>
                <a:latin typeface="Consolas"/>
                <a:cs typeface="Consolas"/>
              </a:rPr>
              <a:t>@</a:t>
            </a:r>
            <a:r>
              <a:rPr lang="en-US" sz="1400" dirty="0" err="1">
                <a:solidFill>
                  <a:srgbClr val="FF6600"/>
                </a:solidFill>
                <a:latin typeface="Consolas"/>
                <a:cs typeface="Consolas"/>
              </a:rPr>
              <a:t>ray.remote</a:t>
            </a:r>
            <a:endParaRPr lang="en-US" sz="1400" dirty="0">
              <a:solidFill>
                <a:srgbClr val="FF6600"/>
              </a:solidFill>
              <a:latin typeface="Consolas"/>
              <a:cs typeface="Consolas"/>
            </a:endParaRPr>
          </a:p>
          <a:p>
            <a:r>
              <a:rPr lang="en-US" sz="1400" dirty="0">
                <a:latin typeface="Consolas"/>
                <a:cs typeface="Consolas"/>
              </a:rPr>
              <a:t>add(a, b):</a:t>
            </a:r>
          </a:p>
          <a:p>
            <a:r>
              <a:rPr lang="en-US" sz="1400" dirty="0">
                <a:latin typeface="Consolas"/>
                <a:cs typeface="Consolas"/>
              </a:rPr>
              <a:t>    return a + </a:t>
            </a:r>
            <a:r>
              <a:rPr lang="en-US" sz="1400" dirty="0" smtClean="0">
                <a:latin typeface="Consolas"/>
                <a:cs typeface="Consolas"/>
              </a:rPr>
              <a:t>b</a:t>
            </a:r>
            <a:endParaRPr lang="en-US" sz="1400" dirty="0">
              <a:latin typeface="Consolas"/>
              <a:cs typeface="Consolas"/>
            </a:endParaRPr>
          </a:p>
          <a:p>
            <a:r>
              <a:rPr lang="is-IS" sz="1400" dirty="0" smtClean="0">
                <a:latin typeface="Consolas"/>
                <a:cs typeface="Consolas"/>
              </a:rPr>
              <a:t>…</a:t>
            </a:r>
          </a:p>
          <a:p>
            <a:r>
              <a:rPr lang="en-US" sz="1400" dirty="0" err="1" smtClean="0">
                <a:solidFill>
                  <a:srgbClr val="FF6600"/>
                </a:solidFill>
                <a:latin typeface="Consolas"/>
                <a:cs typeface="Consolas"/>
              </a:rPr>
              <a:t>v_id</a:t>
            </a:r>
            <a:r>
              <a:rPr lang="en-US" sz="1400" dirty="0" smtClean="0">
                <a:latin typeface="Consolas"/>
                <a:cs typeface="Consolas"/>
              </a:rPr>
              <a:t> = </a:t>
            </a:r>
            <a:r>
              <a:rPr lang="en-US" sz="1400" dirty="0" err="1" smtClean="0">
                <a:solidFill>
                  <a:srgbClr val="FF6600"/>
                </a:solidFill>
                <a:latin typeface="Consolas"/>
                <a:cs typeface="Consolas"/>
              </a:rPr>
              <a:t>ray.put</a:t>
            </a:r>
            <a:r>
              <a:rPr lang="en-US" sz="1400" dirty="0" smtClean="0">
                <a:solidFill>
                  <a:srgbClr val="FF6600"/>
                </a:solidFill>
                <a:latin typeface="Consolas"/>
                <a:cs typeface="Consolas"/>
              </a:rPr>
              <a:t>(3)</a:t>
            </a:r>
            <a:endParaRPr lang="is-IS" sz="1400" dirty="0" smtClean="0">
              <a:solidFill>
                <a:srgbClr val="FF6600"/>
              </a:solidFill>
              <a:latin typeface="Consolas"/>
              <a:cs typeface="Consolas"/>
            </a:endParaRPr>
          </a:p>
          <a:p>
            <a:r>
              <a:rPr lang="en-US" sz="1400" dirty="0" err="1" smtClean="0">
                <a:solidFill>
                  <a:srgbClr val="FF6600"/>
                </a:solidFill>
                <a:latin typeface="Consolas"/>
                <a:cs typeface="Consolas"/>
              </a:rPr>
              <a:t>x_id</a:t>
            </a:r>
            <a:r>
              <a:rPr lang="en-US" sz="1400" dirty="0" smtClean="0">
                <a:latin typeface="Consolas"/>
                <a:cs typeface="Consolas"/>
              </a:rPr>
              <a:t> </a:t>
            </a:r>
            <a:r>
              <a:rPr lang="en-US" sz="1400" dirty="0">
                <a:latin typeface="Consolas"/>
                <a:cs typeface="Consolas"/>
              </a:rPr>
              <a:t>= </a:t>
            </a:r>
            <a:r>
              <a:rPr lang="en-US" sz="1400" dirty="0" err="1" smtClean="0">
                <a:latin typeface="Consolas"/>
                <a:cs typeface="Consolas"/>
              </a:rPr>
              <a:t>add.</a:t>
            </a:r>
            <a:r>
              <a:rPr lang="en-US" sz="1400" dirty="0" err="1" smtClean="0">
                <a:solidFill>
                  <a:srgbClr val="FF6600"/>
                </a:solidFill>
                <a:latin typeface="Consolas"/>
                <a:cs typeface="Consolas"/>
              </a:rPr>
              <a:t>remote</a:t>
            </a:r>
            <a:r>
              <a:rPr lang="en-US" sz="1400" dirty="0" smtClean="0">
                <a:latin typeface="Consolas"/>
                <a:cs typeface="Consolas"/>
              </a:rPr>
              <a:t>(</a:t>
            </a:r>
          </a:p>
          <a:p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smtClean="0">
                <a:latin typeface="Consolas"/>
                <a:cs typeface="Consolas"/>
              </a:rPr>
              <a:t>      </a:t>
            </a:r>
            <a:r>
              <a:rPr lang="en-US" sz="1400" dirty="0" err="1" smtClean="0">
                <a:latin typeface="Consolas"/>
                <a:cs typeface="Consolas"/>
              </a:rPr>
              <a:t>v_id</a:t>
            </a:r>
            <a:r>
              <a:rPr lang="en-US" sz="1400" dirty="0" smtClean="0">
                <a:latin typeface="Consolas"/>
                <a:cs typeface="Consolas"/>
              </a:rPr>
              <a:t>, 4)</a:t>
            </a:r>
            <a:endParaRPr lang="en-US" sz="1400" dirty="0">
              <a:latin typeface="Consolas"/>
              <a:cs typeface="Consolas"/>
            </a:endParaRPr>
          </a:p>
          <a:p>
            <a:r>
              <a:rPr lang="en-US" sz="1400" dirty="0">
                <a:latin typeface="Consolas"/>
                <a:cs typeface="Consolas"/>
              </a:rPr>
              <a:t>x = </a:t>
            </a:r>
            <a:r>
              <a:rPr lang="en-US" sz="1400" dirty="0" err="1">
                <a:solidFill>
                  <a:srgbClr val="FF6600"/>
                </a:solidFill>
                <a:latin typeface="Consolas"/>
                <a:cs typeface="Consolas"/>
              </a:rPr>
              <a:t>ray.get</a:t>
            </a:r>
            <a:r>
              <a:rPr lang="en-US" sz="1400" dirty="0" smtClean="0">
                <a:latin typeface="Consolas"/>
                <a:cs typeface="Consolas"/>
              </a:rPr>
              <a:t>(</a:t>
            </a:r>
            <a:r>
              <a:rPr lang="en-US" sz="1400" dirty="0" err="1" smtClean="0">
                <a:latin typeface="Consolas"/>
                <a:cs typeface="Consolas"/>
              </a:rPr>
              <a:t>x_id</a:t>
            </a:r>
            <a:r>
              <a:rPr lang="en-US" sz="1400" dirty="0" smtClean="0">
                <a:latin typeface="Consolas"/>
                <a:cs typeface="Consolas"/>
              </a:rPr>
              <a:t>)</a:t>
            </a:r>
            <a:r>
              <a:rPr lang="is-IS" sz="1400" dirty="0" smtClean="0">
                <a:latin typeface="Consolas"/>
                <a:cs typeface="Consolas"/>
              </a:rPr>
              <a:t> </a:t>
            </a:r>
            <a:endParaRPr lang="en-US" sz="1400" dirty="0">
              <a:latin typeface="Consolas"/>
              <a:cs typeface="Consola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289800" y="1270000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 Light"/>
                <a:cs typeface="Helvetica Neue Light"/>
              </a:rPr>
              <a:t>Worker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5588000" y="889000"/>
            <a:ext cx="3289300" cy="4051300"/>
          </a:xfrm>
          <a:prstGeom prst="roundRect">
            <a:avLst/>
          </a:prstGeom>
          <a:noFill/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850900" y="130810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 Light"/>
                <a:cs typeface="Helvetica Neue Light"/>
              </a:rPr>
              <a:t>Driver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165100" y="927100"/>
            <a:ext cx="2781300" cy="3962400"/>
          </a:xfrm>
          <a:prstGeom prst="roundRect">
            <a:avLst/>
          </a:prstGeom>
          <a:noFill/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3111500" y="2197100"/>
            <a:ext cx="2200275" cy="571500"/>
            <a:chOff x="2921000" y="2197100"/>
            <a:chExt cx="2200275" cy="571500"/>
          </a:xfrm>
        </p:grpSpPr>
        <p:sp>
          <p:nvSpPr>
            <p:cNvPr id="18" name="Rectangle 17"/>
            <p:cNvSpPr/>
            <p:nvPr/>
          </p:nvSpPr>
          <p:spPr>
            <a:xfrm>
              <a:off x="3009900" y="2501900"/>
              <a:ext cx="787400" cy="266700"/>
            </a:xfrm>
            <a:prstGeom prst="rect">
              <a:avLst/>
            </a:prstGeom>
            <a:solidFill>
              <a:srgbClr val="FFFFFF">
                <a:alpha val="34000"/>
              </a:srgbClr>
            </a:solidFill>
            <a:ln>
              <a:solidFill>
                <a:srgbClr val="40404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/>
                  <a:cs typeface="Consolas"/>
                </a:rPr>
                <a:t>v_id</a:t>
              </a: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797300" y="2501900"/>
              <a:ext cx="1323975" cy="266700"/>
            </a:xfrm>
            <a:prstGeom prst="rect">
              <a:avLst/>
            </a:prstGeom>
            <a:solidFill>
              <a:srgbClr val="FFFFFF">
                <a:alpha val="34000"/>
              </a:srgbClr>
            </a:solidFill>
            <a:ln>
              <a:solidFill>
                <a:srgbClr val="40404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>
                  <a:solidFill>
                    <a:srgbClr val="262626"/>
                  </a:solidFill>
                  <a:latin typeface="Consolas"/>
                  <a:cs typeface="Consolas"/>
                </a:rPr>
                <a:t>N1</a:t>
              </a:r>
              <a:endParaRPr lang="en-US" sz="1400" dirty="0">
                <a:solidFill>
                  <a:srgbClr val="262626"/>
                </a:solidFill>
                <a:latin typeface="Consolas"/>
                <a:cs typeface="Consolas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921000" y="2197100"/>
              <a:ext cx="11464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Helvetica Neue Light"/>
                  <a:cs typeface="Helvetica Neue Light"/>
                </a:rPr>
                <a:t>Object Table</a:t>
              </a:r>
              <a:endParaRPr lang="en-US" sz="1400" dirty="0">
                <a:latin typeface="Helvetica Neue Light"/>
                <a:cs typeface="Helvetica Neue Light"/>
              </a:endParaRPr>
            </a:p>
          </p:txBody>
        </p:sp>
      </p:grpSp>
      <p:sp>
        <p:nvSpPr>
          <p:cNvPr id="28" name="Rounded Rectangle 27"/>
          <p:cNvSpPr/>
          <p:nvPr/>
        </p:nvSpPr>
        <p:spPr>
          <a:xfrm>
            <a:off x="5778500" y="1244600"/>
            <a:ext cx="1079500" cy="863600"/>
          </a:xfrm>
          <a:prstGeom prst="roundRect">
            <a:avLst/>
          </a:prstGeom>
          <a:solidFill>
            <a:srgbClr val="FFFFFF"/>
          </a:solidFill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5702300" y="952500"/>
            <a:ext cx="11559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Helvetica Neue Light"/>
                <a:cs typeface="Helvetica Neue Light"/>
              </a:rPr>
              <a:t>Object Store</a:t>
            </a:r>
            <a:endParaRPr lang="en-US" sz="1400" dirty="0">
              <a:latin typeface="Helvetica Neue Light"/>
              <a:cs typeface="Helvetica Neue Light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095500" y="558800"/>
            <a:ext cx="475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 Light"/>
                <a:cs typeface="Helvetica Neue Light"/>
              </a:rPr>
              <a:t>N1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057900" y="508000"/>
            <a:ext cx="475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 Light"/>
                <a:cs typeface="Helvetica Neue Light"/>
              </a:rPr>
              <a:t>N2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1701800" y="1231900"/>
            <a:ext cx="1079500" cy="863600"/>
          </a:xfrm>
          <a:prstGeom prst="roundRect">
            <a:avLst/>
          </a:prstGeom>
          <a:solidFill>
            <a:srgbClr val="FFFFFF"/>
          </a:solidFill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1625600" y="939800"/>
            <a:ext cx="11559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Helvetica Neue Light"/>
                <a:cs typeface="Helvetica Neue Light"/>
              </a:rPr>
              <a:t>Object Store</a:t>
            </a:r>
            <a:endParaRPr lang="en-US" sz="1400" dirty="0">
              <a:latin typeface="Helvetica Neue Light"/>
              <a:cs typeface="Helvetica Neue Light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1714500" y="1295400"/>
            <a:ext cx="990600" cy="307777"/>
            <a:chOff x="5791200" y="1358900"/>
            <a:chExt cx="990600" cy="307777"/>
          </a:xfrm>
        </p:grpSpPr>
        <p:sp>
          <p:nvSpPr>
            <p:cNvPr id="35" name="TextBox 34"/>
            <p:cNvSpPr txBox="1"/>
            <p:nvPr/>
          </p:nvSpPr>
          <p:spPr>
            <a:xfrm>
              <a:off x="5791200" y="1358900"/>
              <a:ext cx="5795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>
                  <a:latin typeface="Consolas"/>
                  <a:cs typeface="Consolas"/>
                </a:rPr>
                <a:t>v_id</a:t>
              </a:r>
              <a:endParaRPr lang="en-US" sz="1400" dirty="0">
                <a:latin typeface="Consolas"/>
                <a:cs typeface="Consolas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502400" y="1384300"/>
              <a:ext cx="279400" cy="279400"/>
            </a:xfrm>
            <a:prstGeom prst="rect">
              <a:avLst/>
            </a:prstGeom>
            <a:solidFill>
              <a:srgbClr val="FFFFFF">
                <a:alpha val="34000"/>
              </a:srgbClr>
            </a:solidFill>
            <a:ln>
              <a:solidFill>
                <a:srgbClr val="40404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262626"/>
                  </a:solidFill>
                  <a:latin typeface="Consolas"/>
                  <a:cs typeface="Consolas"/>
                </a:rPr>
                <a:t>3</a:t>
              </a:r>
            </a:p>
          </p:txBody>
        </p:sp>
      </p:grpSp>
      <p:sp>
        <p:nvSpPr>
          <p:cNvPr id="43" name="Rounded Rectangle 42"/>
          <p:cNvSpPr/>
          <p:nvPr/>
        </p:nvSpPr>
        <p:spPr>
          <a:xfrm>
            <a:off x="1625600" y="4178300"/>
            <a:ext cx="1143000" cy="584200"/>
          </a:xfrm>
          <a:prstGeom prst="roundRect">
            <a:avLst/>
          </a:prstGeom>
          <a:solidFill>
            <a:srgbClr val="FFFFFF"/>
          </a:solidFill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Local</a:t>
            </a:r>
          </a:p>
          <a:p>
            <a:pPr algn="ctr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Scheduler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onsolas"/>
              <a:cs typeface="Consolas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5740400" y="4051300"/>
            <a:ext cx="1143000" cy="584200"/>
          </a:xfrm>
          <a:prstGeom prst="roundRect">
            <a:avLst/>
          </a:prstGeom>
          <a:solidFill>
            <a:srgbClr val="FFDCB4"/>
          </a:solidFill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Local</a:t>
            </a:r>
          </a:p>
          <a:p>
            <a:pPr algn="ctr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Scheduler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onsolas"/>
              <a:cs typeface="Consolas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200400" y="1778000"/>
            <a:ext cx="787400" cy="266700"/>
          </a:xfrm>
          <a:prstGeom prst="rect">
            <a:avLst/>
          </a:prstGeom>
          <a:solidFill>
            <a:srgbClr val="FFFFFF">
              <a:alpha val="34000"/>
            </a:srgbClr>
          </a:solidFill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f</a:t>
            </a:r>
            <a:r>
              <a:rPr 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un_id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Consolas"/>
              <a:cs typeface="Consolas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3987800" y="1778000"/>
            <a:ext cx="1323975" cy="266700"/>
          </a:xfrm>
          <a:prstGeom prst="rect">
            <a:avLst/>
          </a:prstGeom>
          <a:solidFill>
            <a:srgbClr val="FFFFFF">
              <a:alpha val="34000"/>
            </a:srgbClr>
          </a:solidFill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262626"/>
                </a:solidFill>
                <a:latin typeface="Consolas"/>
                <a:cs typeface="Consolas"/>
              </a:rPr>
              <a:t>a</a:t>
            </a:r>
            <a:r>
              <a:rPr lang="en-US" sz="1400" dirty="0" smtClean="0">
                <a:solidFill>
                  <a:srgbClr val="262626"/>
                </a:solidFill>
                <a:latin typeface="Consolas"/>
                <a:cs typeface="Consolas"/>
              </a:rPr>
              <a:t>dd(a, b)</a:t>
            </a:r>
            <a:r>
              <a:rPr lang="is-IS" sz="1400" dirty="0" smtClean="0">
                <a:solidFill>
                  <a:srgbClr val="262626"/>
                </a:solidFill>
                <a:latin typeface="Consolas"/>
                <a:cs typeface="Consolas"/>
              </a:rPr>
              <a:t>…</a:t>
            </a:r>
            <a:endParaRPr lang="en-US" sz="1400" dirty="0">
              <a:solidFill>
                <a:srgbClr val="262626"/>
              </a:solidFill>
              <a:latin typeface="Consolas"/>
              <a:cs typeface="Consolas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111500" y="1473200"/>
            <a:ext cx="1302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Helvetica Neue Light"/>
                <a:cs typeface="Helvetica Neue Light"/>
              </a:rPr>
              <a:t>Function Table</a:t>
            </a:r>
            <a:endParaRPr lang="en-US" sz="1400" dirty="0">
              <a:latin typeface="Helvetica Neue Light"/>
              <a:cs typeface="Helvetica Neue Light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3086100" y="1447800"/>
            <a:ext cx="2362200" cy="2463800"/>
          </a:xfrm>
          <a:prstGeom prst="rect">
            <a:avLst/>
          </a:prstGeom>
          <a:noFill/>
          <a:ln w="952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3462339" y="850900"/>
            <a:ext cx="155683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Helvetica Neue Light"/>
                <a:cs typeface="Helvetica Neue Light"/>
              </a:rPr>
              <a:t>System State &amp; </a:t>
            </a:r>
            <a:endParaRPr lang="en-US" sz="1600" dirty="0" smtClean="0">
              <a:latin typeface="Helvetica Neue Light"/>
              <a:cs typeface="Helvetica Neue Light"/>
            </a:endParaRPr>
          </a:p>
          <a:p>
            <a:pPr algn="ctr"/>
            <a:r>
              <a:rPr lang="en-US" sz="1600" dirty="0" smtClean="0">
                <a:latin typeface="Helvetica Neue Light"/>
                <a:cs typeface="Helvetica Neue Light"/>
              </a:rPr>
              <a:t>Message Bus</a:t>
            </a:r>
            <a:endParaRPr lang="en-US" sz="1600" dirty="0">
              <a:latin typeface="Helvetica Neue Light"/>
              <a:cs typeface="Helvetica Neue Light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3124200" y="3022600"/>
            <a:ext cx="2200275" cy="681566"/>
            <a:chOff x="2908300" y="3022600"/>
            <a:chExt cx="2200275" cy="681566"/>
          </a:xfrm>
        </p:grpSpPr>
        <p:sp>
          <p:nvSpPr>
            <p:cNvPr id="45" name="Rectangle 44"/>
            <p:cNvSpPr/>
            <p:nvPr/>
          </p:nvSpPr>
          <p:spPr>
            <a:xfrm>
              <a:off x="2997200" y="3327399"/>
              <a:ext cx="901700" cy="376767"/>
            </a:xfrm>
            <a:prstGeom prst="rect">
              <a:avLst/>
            </a:prstGeom>
            <a:solidFill>
              <a:srgbClr val="FFFFFF">
                <a:alpha val="34000"/>
              </a:srgbClr>
            </a:solidFill>
            <a:ln>
              <a:solidFill>
                <a:srgbClr val="40404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/>
                  <a:cs typeface="Consolas"/>
                </a:rPr>
                <a:t>task_id</a:t>
              </a: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898900" y="3327399"/>
              <a:ext cx="1209675" cy="372533"/>
            </a:xfrm>
            <a:prstGeom prst="rect">
              <a:avLst/>
            </a:prstGeom>
            <a:solidFill>
              <a:srgbClr val="FFFFFF">
                <a:alpha val="34000"/>
              </a:srgbClr>
            </a:solidFill>
            <a:ln>
              <a:solidFill>
                <a:srgbClr val="40404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 smtClean="0">
                  <a:solidFill>
                    <a:srgbClr val="262626"/>
                  </a:solidFill>
                  <a:latin typeface="Consolas"/>
                  <a:cs typeface="Consolas"/>
                </a:rPr>
                <a:t>fun_id</a:t>
              </a:r>
              <a:r>
                <a:rPr lang="en-US" sz="1200" dirty="0" smtClean="0">
                  <a:solidFill>
                    <a:srgbClr val="262626"/>
                  </a:solidFill>
                  <a:latin typeface="Consolas"/>
                  <a:cs typeface="Consolas"/>
                </a:rPr>
                <a:t>, </a:t>
              </a:r>
              <a:r>
                <a:rPr lang="en-US" sz="1200" dirty="0" err="1">
                  <a:solidFill>
                    <a:srgbClr val="262626"/>
                  </a:solidFill>
                  <a:latin typeface="Consolas"/>
                  <a:cs typeface="Consolas"/>
                </a:rPr>
                <a:t>v</a:t>
              </a:r>
              <a:r>
                <a:rPr lang="en-US" sz="1200" dirty="0" err="1" smtClean="0">
                  <a:solidFill>
                    <a:srgbClr val="262626"/>
                  </a:solidFill>
                  <a:latin typeface="Consolas"/>
                  <a:cs typeface="Consolas"/>
                </a:rPr>
                <a:t>_id</a:t>
              </a:r>
              <a:r>
                <a:rPr lang="en-US" sz="1200" dirty="0" smtClean="0">
                  <a:solidFill>
                    <a:srgbClr val="262626"/>
                  </a:solidFill>
                  <a:latin typeface="Consolas"/>
                  <a:cs typeface="Consolas"/>
                </a:rPr>
                <a:t>, 4 </a:t>
              </a:r>
              <a:endParaRPr lang="en-US" sz="1200" dirty="0">
                <a:solidFill>
                  <a:srgbClr val="262626"/>
                </a:solidFill>
                <a:latin typeface="Consolas"/>
                <a:cs typeface="Consolas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908300" y="3022600"/>
              <a:ext cx="9991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Helvetica Neue Light"/>
                  <a:cs typeface="Helvetica Neue Light"/>
                </a:rPr>
                <a:t>Task Table</a:t>
              </a:r>
              <a:endParaRPr lang="en-US" sz="1400" dirty="0">
                <a:latin typeface="Helvetica Neue Light"/>
                <a:cs typeface="Helvetica Neue Light"/>
              </a:endParaRPr>
            </a:p>
          </p:txBody>
        </p:sp>
      </p:grpSp>
      <p:sp>
        <p:nvSpPr>
          <p:cNvPr id="55" name="Rounded Rectangle 54"/>
          <p:cNvSpPr/>
          <p:nvPr/>
        </p:nvSpPr>
        <p:spPr>
          <a:xfrm>
            <a:off x="3759200" y="4343400"/>
            <a:ext cx="1143000" cy="584200"/>
          </a:xfrm>
          <a:prstGeom prst="roundRect">
            <a:avLst/>
          </a:prstGeom>
          <a:solidFill>
            <a:srgbClr val="FFFFFF"/>
          </a:solidFill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Global</a:t>
            </a:r>
          </a:p>
          <a:p>
            <a:pPr algn="ctr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Scheduler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onsolas"/>
              <a:cs typeface="Consolas"/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5753100" y="1308100"/>
            <a:ext cx="990600" cy="307777"/>
            <a:chOff x="5791200" y="1358900"/>
            <a:chExt cx="990600" cy="307777"/>
          </a:xfrm>
        </p:grpSpPr>
        <p:sp>
          <p:nvSpPr>
            <p:cNvPr id="58" name="TextBox 57"/>
            <p:cNvSpPr txBox="1"/>
            <p:nvPr/>
          </p:nvSpPr>
          <p:spPr>
            <a:xfrm>
              <a:off x="5791200" y="1358900"/>
              <a:ext cx="5795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>
                  <a:latin typeface="Consolas"/>
                  <a:cs typeface="Consolas"/>
                </a:rPr>
                <a:t>v_id</a:t>
              </a:r>
              <a:endParaRPr lang="en-US" sz="1400" dirty="0">
                <a:latin typeface="Consolas"/>
                <a:cs typeface="Consolas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6502400" y="1384300"/>
              <a:ext cx="279400" cy="279400"/>
            </a:xfrm>
            <a:prstGeom prst="rect">
              <a:avLst/>
            </a:prstGeom>
            <a:solidFill>
              <a:srgbClr val="FFFFFF">
                <a:alpha val="34000"/>
              </a:srgbClr>
            </a:solidFill>
            <a:ln>
              <a:solidFill>
                <a:srgbClr val="40404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262626"/>
                  </a:solidFill>
                  <a:latin typeface="Consolas"/>
                  <a:cs typeface="Consolas"/>
                </a:rPr>
                <a:t>3</a:t>
              </a:r>
            </a:p>
          </p:txBody>
        </p:sp>
      </p:grpSp>
      <p:sp>
        <p:nvSpPr>
          <p:cNvPr id="48" name="Rectangle 47"/>
          <p:cNvSpPr/>
          <p:nvPr/>
        </p:nvSpPr>
        <p:spPr>
          <a:xfrm>
            <a:off x="507999" y="3644899"/>
            <a:ext cx="1943101" cy="215901"/>
          </a:xfrm>
          <a:prstGeom prst="rect">
            <a:avLst/>
          </a:prstGeom>
          <a:solidFill>
            <a:srgbClr val="FFA63C">
              <a:alpha val="34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ounded Rectangular Callout 60"/>
          <p:cNvSpPr/>
          <p:nvPr/>
        </p:nvSpPr>
        <p:spPr>
          <a:xfrm>
            <a:off x="241300" y="2374900"/>
            <a:ext cx="1536700" cy="749300"/>
          </a:xfrm>
          <a:prstGeom prst="wedgeRoundRectCallout">
            <a:avLst>
              <a:gd name="adj1" fmla="val -24132"/>
              <a:gd name="adj2" fmla="val 119871"/>
              <a:gd name="adj3" fmla="val 16667"/>
            </a:avLst>
          </a:prstGeom>
          <a:solidFill>
            <a:schemeClr val="bg1"/>
          </a:solidFill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rgbClr val="595959"/>
                </a:solidFill>
                <a:latin typeface="Helvetica Neue Light"/>
                <a:cs typeface="Helvetica Neue Light"/>
              </a:rPr>
              <a:t>r</a:t>
            </a:r>
            <a:r>
              <a:rPr lang="en-US" sz="1600" dirty="0" smtClean="0">
                <a:solidFill>
                  <a:srgbClr val="595959"/>
                </a:solidFill>
                <a:latin typeface="Helvetica Neue Light"/>
                <a:cs typeface="Helvetica Neue Light"/>
              </a:rPr>
              <a:t>emote() invocation</a:t>
            </a:r>
          </a:p>
          <a:p>
            <a:r>
              <a:rPr lang="en-US" sz="1600" dirty="0" smtClean="0">
                <a:solidFill>
                  <a:srgbClr val="595959"/>
                </a:solidFill>
                <a:latin typeface="Helvetica Neue Light"/>
                <a:cs typeface="Helvetica Neue Light"/>
              </a:rPr>
              <a:t>non-blocking</a:t>
            </a:r>
            <a:endParaRPr lang="en-US" sz="1600" dirty="0">
              <a:solidFill>
                <a:srgbClr val="595959"/>
              </a:solidFill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18102910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6616700" y="1651000"/>
            <a:ext cx="2133600" cy="28067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66700" y="1651000"/>
            <a:ext cx="2616200" cy="28067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863" y="206375"/>
            <a:ext cx="1760537" cy="857250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959600" y="1860888"/>
            <a:ext cx="19812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6600"/>
                </a:solidFill>
                <a:latin typeface="Consolas"/>
                <a:cs typeface="Consolas"/>
              </a:rPr>
              <a:t>@</a:t>
            </a:r>
            <a:r>
              <a:rPr lang="en-US" sz="1400" dirty="0" err="1">
                <a:solidFill>
                  <a:srgbClr val="FF6600"/>
                </a:solidFill>
                <a:latin typeface="Consolas"/>
                <a:cs typeface="Consolas"/>
              </a:rPr>
              <a:t>ray.remote</a:t>
            </a:r>
            <a:endParaRPr lang="en-US" sz="1400" dirty="0">
              <a:solidFill>
                <a:srgbClr val="FF6600"/>
              </a:solidFill>
              <a:latin typeface="Consolas"/>
              <a:cs typeface="Consolas"/>
            </a:endParaRPr>
          </a:p>
          <a:p>
            <a:r>
              <a:rPr lang="en-US" sz="1400" dirty="0">
                <a:latin typeface="Consolas"/>
                <a:cs typeface="Consolas"/>
              </a:rPr>
              <a:t>add(a, b):</a:t>
            </a:r>
          </a:p>
          <a:p>
            <a:r>
              <a:rPr lang="en-US" sz="1400" dirty="0">
                <a:latin typeface="Consolas"/>
                <a:cs typeface="Consolas"/>
              </a:rPr>
              <a:t>    return a + </a:t>
            </a:r>
            <a:r>
              <a:rPr lang="en-US" sz="1400" dirty="0" smtClean="0">
                <a:latin typeface="Consolas"/>
                <a:cs typeface="Consolas"/>
              </a:rPr>
              <a:t>b</a:t>
            </a:r>
            <a:endParaRPr lang="en-US" sz="1400" dirty="0">
              <a:latin typeface="Consolas"/>
              <a:cs typeface="Consola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95300" y="2102188"/>
            <a:ext cx="24511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6600"/>
                </a:solidFill>
                <a:latin typeface="Consolas"/>
                <a:cs typeface="Consolas"/>
              </a:rPr>
              <a:t>@</a:t>
            </a:r>
            <a:r>
              <a:rPr lang="en-US" sz="1400" dirty="0" err="1">
                <a:solidFill>
                  <a:srgbClr val="FF6600"/>
                </a:solidFill>
                <a:latin typeface="Consolas"/>
                <a:cs typeface="Consolas"/>
              </a:rPr>
              <a:t>ray.remote</a:t>
            </a:r>
            <a:endParaRPr lang="en-US" sz="1400" dirty="0">
              <a:solidFill>
                <a:srgbClr val="FF6600"/>
              </a:solidFill>
              <a:latin typeface="Consolas"/>
              <a:cs typeface="Consolas"/>
            </a:endParaRPr>
          </a:p>
          <a:p>
            <a:r>
              <a:rPr lang="en-US" sz="1400" dirty="0">
                <a:latin typeface="Consolas"/>
                <a:cs typeface="Consolas"/>
              </a:rPr>
              <a:t>add(a, b):</a:t>
            </a:r>
          </a:p>
          <a:p>
            <a:r>
              <a:rPr lang="en-US" sz="1400" dirty="0">
                <a:latin typeface="Consolas"/>
                <a:cs typeface="Consolas"/>
              </a:rPr>
              <a:t>    return a + </a:t>
            </a:r>
            <a:r>
              <a:rPr lang="en-US" sz="1400" dirty="0" smtClean="0">
                <a:latin typeface="Consolas"/>
                <a:cs typeface="Consolas"/>
              </a:rPr>
              <a:t>b</a:t>
            </a:r>
            <a:endParaRPr lang="en-US" sz="1400" dirty="0">
              <a:latin typeface="Consolas"/>
              <a:cs typeface="Consolas"/>
            </a:endParaRPr>
          </a:p>
          <a:p>
            <a:r>
              <a:rPr lang="is-IS" sz="1400" dirty="0" smtClean="0">
                <a:latin typeface="Consolas"/>
                <a:cs typeface="Consolas"/>
              </a:rPr>
              <a:t>…</a:t>
            </a:r>
          </a:p>
          <a:p>
            <a:r>
              <a:rPr lang="en-US" sz="1400" dirty="0" err="1" smtClean="0">
                <a:solidFill>
                  <a:srgbClr val="FF6600"/>
                </a:solidFill>
                <a:latin typeface="Consolas"/>
                <a:cs typeface="Consolas"/>
              </a:rPr>
              <a:t>v_id</a:t>
            </a:r>
            <a:r>
              <a:rPr lang="en-US" sz="1400" dirty="0" smtClean="0">
                <a:latin typeface="Consolas"/>
                <a:cs typeface="Consolas"/>
              </a:rPr>
              <a:t> = </a:t>
            </a:r>
            <a:r>
              <a:rPr lang="en-US" sz="1400" dirty="0" err="1" smtClean="0">
                <a:solidFill>
                  <a:srgbClr val="FF6600"/>
                </a:solidFill>
                <a:latin typeface="Consolas"/>
                <a:cs typeface="Consolas"/>
              </a:rPr>
              <a:t>ray.put</a:t>
            </a:r>
            <a:r>
              <a:rPr lang="en-US" sz="1400" dirty="0" smtClean="0">
                <a:solidFill>
                  <a:srgbClr val="FF6600"/>
                </a:solidFill>
                <a:latin typeface="Consolas"/>
                <a:cs typeface="Consolas"/>
              </a:rPr>
              <a:t>(3)</a:t>
            </a:r>
            <a:endParaRPr lang="is-IS" sz="1400" dirty="0" smtClean="0">
              <a:solidFill>
                <a:srgbClr val="FF6600"/>
              </a:solidFill>
              <a:latin typeface="Consolas"/>
              <a:cs typeface="Consolas"/>
            </a:endParaRPr>
          </a:p>
          <a:p>
            <a:r>
              <a:rPr lang="en-US" sz="1400" dirty="0" err="1" smtClean="0">
                <a:solidFill>
                  <a:srgbClr val="FF6600"/>
                </a:solidFill>
                <a:latin typeface="Consolas"/>
                <a:cs typeface="Consolas"/>
              </a:rPr>
              <a:t>x_id</a:t>
            </a:r>
            <a:r>
              <a:rPr lang="en-US" sz="1400" dirty="0" smtClean="0">
                <a:latin typeface="Consolas"/>
                <a:cs typeface="Consolas"/>
              </a:rPr>
              <a:t> </a:t>
            </a:r>
            <a:r>
              <a:rPr lang="en-US" sz="1400" dirty="0">
                <a:latin typeface="Consolas"/>
                <a:cs typeface="Consolas"/>
              </a:rPr>
              <a:t>= </a:t>
            </a:r>
            <a:r>
              <a:rPr lang="en-US" sz="1400" dirty="0" err="1" smtClean="0">
                <a:latin typeface="Consolas"/>
                <a:cs typeface="Consolas"/>
              </a:rPr>
              <a:t>add.</a:t>
            </a:r>
            <a:r>
              <a:rPr lang="en-US" sz="1400" dirty="0" err="1" smtClean="0">
                <a:solidFill>
                  <a:srgbClr val="FF6600"/>
                </a:solidFill>
                <a:latin typeface="Consolas"/>
                <a:cs typeface="Consolas"/>
              </a:rPr>
              <a:t>remote</a:t>
            </a:r>
            <a:r>
              <a:rPr lang="en-US" sz="1400" dirty="0" smtClean="0">
                <a:latin typeface="Consolas"/>
                <a:cs typeface="Consolas"/>
              </a:rPr>
              <a:t>(</a:t>
            </a:r>
          </a:p>
          <a:p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smtClean="0">
                <a:latin typeface="Consolas"/>
                <a:cs typeface="Consolas"/>
              </a:rPr>
              <a:t>      </a:t>
            </a:r>
            <a:r>
              <a:rPr lang="en-US" sz="1400" dirty="0" err="1" smtClean="0">
                <a:latin typeface="Consolas"/>
                <a:cs typeface="Consolas"/>
              </a:rPr>
              <a:t>v_id</a:t>
            </a:r>
            <a:r>
              <a:rPr lang="en-US" sz="1400" dirty="0" smtClean="0">
                <a:latin typeface="Consolas"/>
                <a:cs typeface="Consolas"/>
              </a:rPr>
              <a:t>, 4)</a:t>
            </a:r>
            <a:endParaRPr lang="en-US" sz="1400" dirty="0">
              <a:latin typeface="Consolas"/>
              <a:cs typeface="Consolas"/>
            </a:endParaRPr>
          </a:p>
          <a:p>
            <a:r>
              <a:rPr lang="en-US" sz="1400" dirty="0">
                <a:latin typeface="Consolas"/>
                <a:cs typeface="Consolas"/>
              </a:rPr>
              <a:t>x = </a:t>
            </a:r>
            <a:r>
              <a:rPr lang="en-US" sz="1400" dirty="0" err="1">
                <a:solidFill>
                  <a:srgbClr val="FF6600"/>
                </a:solidFill>
                <a:latin typeface="Consolas"/>
                <a:cs typeface="Consolas"/>
              </a:rPr>
              <a:t>ray.get</a:t>
            </a:r>
            <a:r>
              <a:rPr lang="en-US" sz="1400" dirty="0" smtClean="0">
                <a:latin typeface="Consolas"/>
                <a:cs typeface="Consolas"/>
              </a:rPr>
              <a:t>(</a:t>
            </a:r>
            <a:r>
              <a:rPr lang="en-US" sz="1400" dirty="0" err="1" smtClean="0">
                <a:latin typeface="Consolas"/>
                <a:cs typeface="Consolas"/>
              </a:rPr>
              <a:t>x_id</a:t>
            </a:r>
            <a:r>
              <a:rPr lang="en-US" sz="1400" dirty="0" smtClean="0">
                <a:latin typeface="Consolas"/>
                <a:cs typeface="Consolas"/>
              </a:rPr>
              <a:t>)</a:t>
            </a:r>
            <a:r>
              <a:rPr lang="is-IS" sz="1400" dirty="0" smtClean="0">
                <a:latin typeface="Consolas"/>
                <a:cs typeface="Consolas"/>
              </a:rPr>
              <a:t> </a:t>
            </a:r>
            <a:endParaRPr lang="en-US" sz="1400" dirty="0">
              <a:latin typeface="Consolas"/>
              <a:cs typeface="Consola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289800" y="1270000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 Light"/>
                <a:cs typeface="Helvetica Neue Light"/>
              </a:rPr>
              <a:t>Worker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5588000" y="889000"/>
            <a:ext cx="3289300" cy="4051300"/>
          </a:xfrm>
          <a:prstGeom prst="roundRect">
            <a:avLst/>
          </a:prstGeom>
          <a:noFill/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850900" y="130810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 Light"/>
                <a:cs typeface="Helvetica Neue Light"/>
              </a:rPr>
              <a:t>Driver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165100" y="927100"/>
            <a:ext cx="2781300" cy="3962400"/>
          </a:xfrm>
          <a:prstGeom prst="roundRect">
            <a:avLst/>
          </a:prstGeom>
          <a:noFill/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3111500" y="2197100"/>
            <a:ext cx="2200275" cy="571500"/>
            <a:chOff x="2921000" y="2197100"/>
            <a:chExt cx="2200275" cy="571500"/>
          </a:xfrm>
        </p:grpSpPr>
        <p:sp>
          <p:nvSpPr>
            <p:cNvPr id="18" name="Rectangle 17"/>
            <p:cNvSpPr/>
            <p:nvPr/>
          </p:nvSpPr>
          <p:spPr>
            <a:xfrm>
              <a:off x="3009900" y="2501900"/>
              <a:ext cx="787400" cy="266700"/>
            </a:xfrm>
            <a:prstGeom prst="rect">
              <a:avLst/>
            </a:prstGeom>
            <a:solidFill>
              <a:srgbClr val="FFFFFF">
                <a:alpha val="34000"/>
              </a:srgbClr>
            </a:solidFill>
            <a:ln>
              <a:solidFill>
                <a:srgbClr val="40404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/>
                  <a:cs typeface="Consolas"/>
                </a:rPr>
                <a:t>v_id</a:t>
              </a: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797300" y="2501900"/>
              <a:ext cx="1323975" cy="266700"/>
            </a:xfrm>
            <a:prstGeom prst="rect">
              <a:avLst/>
            </a:prstGeom>
            <a:solidFill>
              <a:srgbClr val="FFFFFF">
                <a:alpha val="34000"/>
              </a:srgbClr>
            </a:solidFill>
            <a:ln>
              <a:solidFill>
                <a:srgbClr val="40404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>
                  <a:solidFill>
                    <a:srgbClr val="262626"/>
                  </a:solidFill>
                  <a:latin typeface="Consolas"/>
                  <a:cs typeface="Consolas"/>
                </a:rPr>
                <a:t>N1</a:t>
              </a:r>
              <a:endParaRPr lang="en-US" sz="1400" dirty="0">
                <a:solidFill>
                  <a:srgbClr val="262626"/>
                </a:solidFill>
                <a:latin typeface="Consolas"/>
                <a:cs typeface="Consolas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921000" y="2197100"/>
              <a:ext cx="11464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Helvetica Neue Light"/>
                  <a:cs typeface="Helvetica Neue Light"/>
                </a:rPr>
                <a:t>Object Table</a:t>
              </a:r>
              <a:endParaRPr lang="en-US" sz="1400" dirty="0">
                <a:latin typeface="Helvetica Neue Light"/>
                <a:cs typeface="Helvetica Neue Light"/>
              </a:endParaRPr>
            </a:p>
          </p:txBody>
        </p:sp>
      </p:grpSp>
      <p:sp>
        <p:nvSpPr>
          <p:cNvPr id="28" name="Rounded Rectangle 27"/>
          <p:cNvSpPr/>
          <p:nvPr/>
        </p:nvSpPr>
        <p:spPr>
          <a:xfrm>
            <a:off x="5778500" y="1244600"/>
            <a:ext cx="1079500" cy="863600"/>
          </a:xfrm>
          <a:prstGeom prst="roundRect">
            <a:avLst/>
          </a:prstGeom>
          <a:solidFill>
            <a:srgbClr val="FFFFFF"/>
          </a:solidFill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5702300" y="952500"/>
            <a:ext cx="11559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Helvetica Neue Light"/>
                <a:cs typeface="Helvetica Neue Light"/>
              </a:rPr>
              <a:t>Object Store</a:t>
            </a:r>
            <a:endParaRPr lang="en-US" sz="1400" dirty="0">
              <a:latin typeface="Helvetica Neue Light"/>
              <a:cs typeface="Helvetica Neue Light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095500" y="558800"/>
            <a:ext cx="475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 Light"/>
                <a:cs typeface="Helvetica Neue Light"/>
              </a:rPr>
              <a:t>N1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057900" y="508000"/>
            <a:ext cx="475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 Light"/>
                <a:cs typeface="Helvetica Neue Light"/>
              </a:rPr>
              <a:t>N2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1701800" y="1231900"/>
            <a:ext cx="1079500" cy="863600"/>
          </a:xfrm>
          <a:prstGeom prst="roundRect">
            <a:avLst/>
          </a:prstGeom>
          <a:solidFill>
            <a:srgbClr val="FFFFFF"/>
          </a:solidFill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1625600" y="939800"/>
            <a:ext cx="11559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Helvetica Neue Light"/>
                <a:cs typeface="Helvetica Neue Light"/>
              </a:rPr>
              <a:t>Object Store</a:t>
            </a:r>
            <a:endParaRPr lang="en-US" sz="1400" dirty="0">
              <a:latin typeface="Helvetica Neue Light"/>
              <a:cs typeface="Helvetica Neue Light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1714500" y="1295400"/>
            <a:ext cx="990600" cy="307777"/>
            <a:chOff x="5791200" y="1358900"/>
            <a:chExt cx="990600" cy="307777"/>
          </a:xfrm>
        </p:grpSpPr>
        <p:sp>
          <p:nvSpPr>
            <p:cNvPr id="35" name="TextBox 34"/>
            <p:cNvSpPr txBox="1"/>
            <p:nvPr/>
          </p:nvSpPr>
          <p:spPr>
            <a:xfrm>
              <a:off x="5791200" y="1358900"/>
              <a:ext cx="5795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>
                  <a:latin typeface="Consolas"/>
                  <a:cs typeface="Consolas"/>
                </a:rPr>
                <a:t>v_id</a:t>
              </a:r>
              <a:endParaRPr lang="en-US" sz="1400" dirty="0">
                <a:latin typeface="Consolas"/>
                <a:cs typeface="Consolas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502400" y="1384300"/>
              <a:ext cx="279400" cy="279400"/>
            </a:xfrm>
            <a:prstGeom prst="rect">
              <a:avLst/>
            </a:prstGeom>
            <a:solidFill>
              <a:srgbClr val="FFFFFF">
                <a:alpha val="34000"/>
              </a:srgbClr>
            </a:solidFill>
            <a:ln>
              <a:solidFill>
                <a:srgbClr val="40404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262626"/>
                  </a:solidFill>
                  <a:latin typeface="Consolas"/>
                  <a:cs typeface="Consolas"/>
                </a:rPr>
                <a:t>3</a:t>
              </a:r>
            </a:p>
          </p:txBody>
        </p:sp>
      </p:grpSp>
      <p:sp>
        <p:nvSpPr>
          <p:cNvPr id="43" name="Rounded Rectangle 42"/>
          <p:cNvSpPr/>
          <p:nvPr/>
        </p:nvSpPr>
        <p:spPr>
          <a:xfrm>
            <a:off x="1625600" y="4178300"/>
            <a:ext cx="1143000" cy="584200"/>
          </a:xfrm>
          <a:prstGeom prst="roundRect">
            <a:avLst/>
          </a:prstGeom>
          <a:solidFill>
            <a:srgbClr val="FFFFFF"/>
          </a:solidFill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Local</a:t>
            </a:r>
          </a:p>
          <a:p>
            <a:pPr algn="ctr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Scheduler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onsolas"/>
              <a:cs typeface="Consolas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5740400" y="4051300"/>
            <a:ext cx="1143000" cy="584200"/>
          </a:xfrm>
          <a:prstGeom prst="roundRect">
            <a:avLst/>
          </a:prstGeom>
          <a:solidFill>
            <a:srgbClr val="FFDCB4"/>
          </a:solidFill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Local</a:t>
            </a:r>
          </a:p>
          <a:p>
            <a:pPr algn="ctr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Scheduler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onsolas"/>
              <a:cs typeface="Consolas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200400" y="1778000"/>
            <a:ext cx="787400" cy="266700"/>
          </a:xfrm>
          <a:prstGeom prst="rect">
            <a:avLst/>
          </a:prstGeom>
          <a:solidFill>
            <a:srgbClr val="FFFFFF">
              <a:alpha val="34000"/>
            </a:srgbClr>
          </a:solidFill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f</a:t>
            </a:r>
            <a:r>
              <a:rPr 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un_id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Consolas"/>
              <a:cs typeface="Consolas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3987800" y="1778000"/>
            <a:ext cx="1323975" cy="266700"/>
          </a:xfrm>
          <a:prstGeom prst="rect">
            <a:avLst/>
          </a:prstGeom>
          <a:solidFill>
            <a:srgbClr val="FFFFFF">
              <a:alpha val="34000"/>
            </a:srgbClr>
          </a:solidFill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262626"/>
                </a:solidFill>
                <a:latin typeface="Consolas"/>
                <a:cs typeface="Consolas"/>
              </a:rPr>
              <a:t>a</a:t>
            </a:r>
            <a:r>
              <a:rPr lang="en-US" sz="1400" dirty="0" smtClean="0">
                <a:solidFill>
                  <a:srgbClr val="262626"/>
                </a:solidFill>
                <a:latin typeface="Consolas"/>
                <a:cs typeface="Consolas"/>
              </a:rPr>
              <a:t>dd(a, b)</a:t>
            </a:r>
            <a:r>
              <a:rPr lang="is-IS" sz="1400" dirty="0" smtClean="0">
                <a:solidFill>
                  <a:srgbClr val="262626"/>
                </a:solidFill>
                <a:latin typeface="Consolas"/>
                <a:cs typeface="Consolas"/>
              </a:rPr>
              <a:t>…</a:t>
            </a:r>
            <a:endParaRPr lang="en-US" sz="1400" dirty="0">
              <a:solidFill>
                <a:srgbClr val="262626"/>
              </a:solidFill>
              <a:latin typeface="Consolas"/>
              <a:cs typeface="Consolas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111500" y="1473200"/>
            <a:ext cx="1302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Helvetica Neue Light"/>
                <a:cs typeface="Helvetica Neue Light"/>
              </a:rPr>
              <a:t>Function Table</a:t>
            </a:r>
            <a:endParaRPr lang="en-US" sz="1400" dirty="0">
              <a:latin typeface="Helvetica Neue Light"/>
              <a:cs typeface="Helvetica Neue Light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3086100" y="1447800"/>
            <a:ext cx="2362200" cy="2463800"/>
          </a:xfrm>
          <a:prstGeom prst="rect">
            <a:avLst/>
          </a:prstGeom>
          <a:noFill/>
          <a:ln w="952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3462339" y="850900"/>
            <a:ext cx="155683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Helvetica Neue Light"/>
                <a:cs typeface="Helvetica Neue Light"/>
              </a:rPr>
              <a:t>System State &amp; </a:t>
            </a:r>
            <a:endParaRPr lang="en-US" sz="1600" dirty="0" smtClean="0">
              <a:latin typeface="Helvetica Neue Light"/>
              <a:cs typeface="Helvetica Neue Light"/>
            </a:endParaRPr>
          </a:p>
          <a:p>
            <a:pPr algn="ctr"/>
            <a:r>
              <a:rPr lang="en-US" sz="1600" dirty="0" smtClean="0">
                <a:latin typeface="Helvetica Neue Light"/>
                <a:cs typeface="Helvetica Neue Light"/>
              </a:rPr>
              <a:t>Message Bus</a:t>
            </a:r>
            <a:endParaRPr lang="en-US" sz="1600" dirty="0">
              <a:latin typeface="Helvetica Neue Light"/>
              <a:cs typeface="Helvetica Neue Light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3124200" y="3022600"/>
            <a:ext cx="2200275" cy="681566"/>
            <a:chOff x="2908300" y="3022600"/>
            <a:chExt cx="2200275" cy="681566"/>
          </a:xfrm>
        </p:grpSpPr>
        <p:sp>
          <p:nvSpPr>
            <p:cNvPr id="45" name="Rectangle 44"/>
            <p:cNvSpPr/>
            <p:nvPr/>
          </p:nvSpPr>
          <p:spPr>
            <a:xfrm>
              <a:off x="2997200" y="3327399"/>
              <a:ext cx="901700" cy="376767"/>
            </a:xfrm>
            <a:prstGeom prst="rect">
              <a:avLst/>
            </a:prstGeom>
            <a:solidFill>
              <a:srgbClr val="FFFFFF">
                <a:alpha val="34000"/>
              </a:srgbClr>
            </a:solidFill>
            <a:ln>
              <a:solidFill>
                <a:srgbClr val="40404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/>
                  <a:cs typeface="Consolas"/>
                </a:rPr>
                <a:t>task_id</a:t>
              </a: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898900" y="3327399"/>
              <a:ext cx="1209675" cy="372533"/>
            </a:xfrm>
            <a:prstGeom prst="rect">
              <a:avLst/>
            </a:prstGeom>
            <a:solidFill>
              <a:srgbClr val="FFFFFF">
                <a:alpha val="34000"/>
              </a:srgbClr>
            </a:solidFill>
            <a:ln>
              <a:solidFill>
                <a:srgbClr val="40404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 smtClean="0">
                  <a:solidFill>
                    <a:srgbClr val="262626"/>
                  </a:solidFill>
                  <a:latin typeface="Consolas"/>
                  <a:cs typeface="Consolas"/>
                </a:rPr>
                <a:t>fun_id</a:t>
              </a:r>
              <a:r>
                <a:rPr lang="en-US" sz="1200" dirty="0" smtClean="0">
                  <a:solidFill>
                    <a:srgbClr val="262626"/>
                  </a:solidFill>
                  <a:latin typeface="Consolas"/>
                  <a:cs typeface="Consolas"/>
                </a:rPr>
                <a:t>, </a:t>
              </a:r>
              <a:r>
                <a:rPr lang="en-US" sz="1200" dirty="0" err="1">
                  <a:solidFill>
                    <a:srgbClr val="262626"/>
                  </a:solidFill>
                  <a:latin typeface="Consolas"/>
                  <a:cs typeface="Consolas"/>
                </a:rPr>
                <a:t>v</a:t>
              </a:r>
              <a:r>
                <a:rPr lang="en-US" sz="1200" dirty="0" err="1" smtClean="0">
                  <a:solidFill>
                    <a:srgbClr val="262626"/>
                  </a:solidFill>
                  <a:latin typeface="Consolas"/>
                  <a:cs typeface="Consolas"/>
                </a:rPr>
                <a:t>_id</a:t>
              </a:r>
              <a:r>
                <a:rPr lang="en-US" sz="1200" dirty="0" smtClean="0">
                  <a:solidFill>
                    <a:srgbClr val="262626"/>
                  </a:solidFill>
                  <a:latin typeface="Consolas"/>
                  <a:cs typeface="Consolas"/>
                </a:rPr>
                <a:t>, 4 </a:t>
              </a:r>
              <a:endParaRPr lang="en-US" sz="1200" dirty="0">
                <a:solidFill>
                  <a:srgbClr val="262626"/>
                </a:solidFill>
                <a:latin typeface="Consolas"/>
                <a:cs typeface="Consolas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908300" y="3022600"/>
              <a:ext cx="9991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Helvetica Neue Light"/>
                  <a:cs typeface="Helvetica Neue Light"/>
                </a:rPr>
                <a:t>Task Table</a:t>
              </a:r>
              <a:endParaRPr lang="en-US" sz="1400" dirty="0">
                <a:latin typeface="Helvetica Neue Light"/>
                <a:cs typeface="Helvetica Neue Light"/>
              </a:endParaRPr>
            </a:p>
          </p:txBody>
        </p:sp>
      </p:grpSp>
      <p:sp>
        <p:nvSpPr>
          <p:cNvPr id="55" name="Rounded Rectangle 54"/>
          <p:cNvSpPr/>
          <p:nvPr/>
        </p:nvSpPr>
        <p:spPr>
          <a:xfrm>
            <a:off x="3759200" y="4343400"/>
            <a:ext cx="1143000" cy="584200"/>
          </a:xfrm>
          <a:prstGeom prst="roundRect">
            <a:avLst/>
          </a:prstGeom>
          <a:solidFill>
            <a:srgbClr val="FFFFFF"/>
          </a:solidFill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Global</a:t>
            </a:r>
          </a:p>
          <a:p>
            <a:pPr algn="ctr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Scheduler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onsolas"/>
              <a:cs typeface="Consolas"/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5753100" y="1308100"/>
            <a:ext cx="990600" cy="307777"/>
            <a:chOff x="5791200" y="1358900"/>
            <a:chExt cx="990600" cy="307777"/>
          </a:xfrm>
        </p:grpSpPr>
        <p:sp>
          <p:nvSpPr>
            <p:cNvPr id="58" name="TextBox 57"/>
            <p:cNvSpPr txBox="1"/>
            <p:nvPr/>
          </p:nvSpPr>
          <p:spPr>
            <a:xfrm>
              <a:off x="5791200" y="1358900"/>
              <a:ext cx="5795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>
                  <a:latin typeface="Consolas"/>
                  <a:cs typeface="Consolas"/>
                </a:rPr>
                <a:t>v_id</a:t>
              </a:r>
              <a:endParaRPr lang="en-US" sz="1400" dirty="0">
                <a:latin typeface="Consolas"/>
                <a:cs typeface="Consolas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6502400" y="1384300"/>
              <a:ext cx="279400" cy="279400"/>
            </a:xfrm>
            <a:prstGeom prst="rect">
              <a:avLst/>
            </a:prstGeom>
            <a:solidFill>
              <a:srgbClr val="FFFFFF">
                <a:alpha val="34000"/>
              </a:srgbClr>
            </a:solidFill>
            <a:ln>
              <a:solidFill>
                <a:srgbClr val="40404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262626"/>
                  </a:solidFill>
                  <a:latin typeface="Consolas"/>
                  <a:cs typeface="Consolas"/>
                </a:rPr>
                <a:t>3</a:t>
              </a:r>
            </a:p>
          </p:txBody>
        </p:sp>
      </p:grpSp>
      <p:sp>
        <p:nvSpPr>
          <p:cNvPr id="48" name="Rectangle 47"/>
          <p:cNvSpPr/>
          <p:nvPr/>
        </p:nvSpPr>
        <p:spPr>
          <a:xfrm>
            <a:off x="507999" y="3644899"/>
            <a:ext cx="1943101" cy="215901"/>
          </a:xfrm>
          <a:prstGeom prst="rect">
            <a:avLst/>
          </a:prstGeom>
          <a:solidFill>
            <a:srgbClr val="FFA63C">
              <a:alpha val="34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ounded Rectangular Callout 60"/>
          <p:cNvSpPr/>
          <p:nvPr/>
        </p:nvSpPr>
        <p:spPr>
          <a:xfrm>
            <a:off x="241300" y="2146300"/>
            <a:ext cx="1968500" cy="977900"/>
          </a:xfrm>
          <a:prstGeom prst="wedgeRoundRectCallout">
            <a:avLst>
              <a:gd name="adj1" fmla="val -24132"/>
              <a:gd name="adj2" fmla="val 102988"/>
              <a:gd name="adj3" fmla="val 16667"/>
            </a:avLst>
          </a:prstGeom>
          <a:solidFill>
            <a:schemeClr val="bg1"/>
          </a:solidFill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>
                <a:solidFill>
                  <a:srgbClr val="595959"/>
                </a:solidFill>
                <a:latin typeface="Consolas"/>
                <a:cs typeface="Consolas"/>
              </a:rPr>
              <a:t>r</a:t>
            </a:r>
            <a:r>
              <a:rPr lang="en-US" sz="1600" dirty="0" err="1" smtClean="0">
                <a:solidFill>
                  <a:srgbClr val="595959"/>
                </a:solidFill>
                <a:latin typeface="Consolas"/>
                <a:cs typeface="Consolas"/>
              </a:rPr>
              <a:t>ay.get</a:t>
            </a:r>
            <a:r>
              <a:rPr lang="en-US" sz="1600" dirty="0" smtClean="0">
                <a:solidFill>
                  <a:srgbClr val="595959"/>
                </a:solidFill>
                <a:latin typeface="Consolas"/>
                <a:cs typeface="Consolas"/>
              </a:rPr>
              <a:t>()</a:t>
            </a:r>
            <a:r>
              <a:rPr lang="en-US" sz="1600" dirty="0" smtClean="0">
                <a:solidFill>
                  <a:srgbClr val="595959"/>
                </a:solidFill>
                <a:latin typeface="Helvetica Neue Light"/>
                <a:cs typeface="Helvetica Neue Light"/>
              </a:rPr>
              <a:t> blocks waiting for remote function to finish</a:t>
            </a:r>
            <a:endParaRPr lang="en-US" sz="1600" dirty="0">
              <a:solidFill>
                <a:srgbClr val="595959"/>
              </a:solidFill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41821488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6616700" y="1651000"/>
            <a:ext cx="2133600" cy="28067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66700" y="1651000"/>
            <a:ext cx="2616200" cy="28067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863" y="206375"/>
            <a:ext cx="1760537" cy="857250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959600" y="1860888"/>
            <a:ext cx="19812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6600"/>
                </a:solidFill>
                <a:latin typeface="Consolas"/>
                <a:cs typeface="Consolas"/>
              </a:rPr>
              <a:t>@</a:t>
            </a:r>
            <a:r>
              <a:rPr lang="en-US" sz="1400" dirty="0" err="1">
                <a:solidFill>
                  <a:srgbClr val="FF6600"/>
                </a:solidFill>
                <a:latin typeface="Consolas"/>
                <a:cs typeface="Consolas"/>
              </a:rPr>
              <a:t>ray.remote</a:t>
            </a:r>
            <a:endParaRPr lang="en-US" sz="1400" dirty="0">
              <a:solidFill>
                <a:srgbClr val="FF6600"/>
              </a:solidFill>
              <a:latin typeface="Consolas"/>
              <a:cs typeface="Consolas"/>
            </a:endParaRPr>
          </a:p>
          <a:p>
            <a:r>
              <a:rPr lang="en-US" sz="1400" dirty="0">
                <a:latin typeface="Consolas"/>
                <a:cs typeface="Consolas"/>
              </a:rPr>
              <a:t>add(a, b):</a:t>
            </a:r>
          </a:p>
          <a:p>
            <a:r>
              <a:rPr lang="en-US" sz="1400" dirty="0">
                <a:latin typeface="Consolas"/>
                <a:cs typeface="Consolas"/>
              </a:rPr>
              <a:t>    return a + </a:t>
            </a:r>
            <a:r>
              <a:rPr lang="en-US" sz="1400" dirty="0" smtClean="0">
                <a:latin typeface="Consolas"/>
                <a:cs typeface="Consolas"/>
              </a:rPr>
              <a:t>b</a:t>
            </a:r>
            <a:endParaRPr lang="en-US" sz="1400" dirty="0">
              <a:latin typeface="Consolas"/>
              <a:cs typeface="Consola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95300" y="2102188"/>
            <a:ext cx="24511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6600"/>
                </a:solidFill>
                <a:latin typeface="Consolas"/>
                <a:cs typeface="Consolas"/>
              </a:rPr>
              <a:t>@</a:t>
            </a:r>
            <a:r>
              <a:rPr lang="en-US" sz="1400" dirty="0" err="1">
                <a:solidFill>
                  <a:srgbClr val="FF6600"/>
                </a:solidFill>
                <a:latin typeface="Consolas"/>
                <a:cs typeface="Consolas"/>
              </a:rPr>
              <a:t>ray.remote</a:t>
            </a:r>
            <a:endParaRPr lang="en-US" sz="1400" dirty="0">
              <a:solidFill>
                <a:srgbClr val="FF6600"/>
              </a:solidFill>
              <a:latin typeface="Consolas"/>
              <a:cs typeface="Consolas"/>
            </a:endParaRPr>
          </a:p>
          <a:p>
            <a:r>
              <a:rPr lang="en-US" sz="1400" dirty="0">
                <a:latin typeface="Consolas"/>
                <a:cs typeface="Consolas"/>
              </a:rPr>
              <a:t>add(a, b):</a:t>
            </a:r>
          </a:p>
          <a:p>
            <a:r>
              <a:rPr lang="en-US" sz="1400" dirty="0">
                <a:latin typeface="Consolas"/>
                <a:cs typeface="Consolas"/>
              </a:rPr>
              <a:t>    return a + </a:t>
            </a:r>
            <a:r>
              <a:rPr lang="en-US" sz="1400" dirty="0" smtClean="0">
                <a:latin typeface="Consolas"/>
                <a:cs typeface="Consolas"/>
              </a:rPr>
              <a:t>b</a:t>
            </a:r>
            <a:endParaRPr lang="en-US" sz="1400" dirty="0">
              <a:latin typeface="Consolas"/>
              <a:cs typeface="Consolas"/>
            </a:endParaRPr>
          </a:p>
          <a:p>
            <a:r>
              <a:rPr lang="is-IS" sz="1400" dirty="0" smtClean="0">
                <a:latin typeface="Consolas"/>
                <a:cs typeface="Consolas"/>
              </a:rPr>
              <a:t>…</a:t>
            </a:r>
          </a:p>
          <a:p>
            <a:r>
              <a:rPr lang="en-US" sz="1400" dirty="0" err="1" smtClean="0">
                <a:solidFill>
                  <a:srgbClr val="FF6600"/>
                </a:solidFill>
                <a:latin typeface="Consolas"/>
                <a:cs typeface="Consolas"/>
              </a:rPr>
              <a:t>v_id</a:t>
            </a:r>
            <a:r>
              <a:rPr lang="en-US" sz="1400" dirty="0" smtClean="0">
                <a:latin typeface="Consolas"/>
                <a:cs typeface="Consolas"/>
              </a:rPr>
              <a:t> = </a:t>
            </a:r>
            <a:r>
              <a:rPr lang="en-US" sz="1400" dirty="0" err="1" smtClean="0">
                <a:solidFill>
                  <a:srgbClr val="FF6600"/>
                </a:solidFill>
                <a:latin typeface="Consolas"/>
                <a:cs typeface="Consolas"/>
              </a:rPr>
              <a:t>ray.put</a:t>
            </a:r>
            <a:r>
              <a:rPr lang="en-US" sz="1400" dirty="0" smtClean="0">
                <a:solidFill>
                  <a:srgbClr val="FF6600"/>
                </a:solidFill>
                <a:latin typeface="Consolas"/>
                <a:cs typeface="Consolas"/>
              </a:rPr>
              <a:t>(3)</a:t>
            </a:r>
            <a:endParaRPr lang="is-IS" sz="1400" dirty="0" smtClean="0">
              <a:solidFill>
                <a:srgbClr val="FF6600"/>
              </a:solidFill>
              <a:latin typeface="Consolas"/>
              <a:cs typeface="Consolas"/>
            </a:endParaRPr>
          </a:p>
          <a:p>
            <a:r>
              <a:rPr lang="en-US" sz="1400" dirty="0" err="1" smtClean="0">
                <a:solidFill>
                  <a:srgbClr val="FF6600"/>
                </a:solidFill>
                <a:latin typeface="Consolas"/>
                <a:cs typeface="Consolas"/>
              </a:rPr>
              <a:t>x_id</a:t>
            </a:r>
            <a:r>
              <a:rPr lang="en-US" sz="1400" dirty="0" smtClean="0">
                <a:latin typeface="Consolas"/>
                <a:cs typeface="Consolas"/>
              </a:rPr>
              <a:t> </a:t>
            </a:r>
            <a:r>
              <a:rPr lang="en-US" sz="1400" dirty="0">
                <a:latin typeface="Consolas"/>
                <a:cs typeface="Consolas"/>
              </a:rPr>
              <a:t>= </a:t>
            </a:r>
            <a:r>
              <a:rPr lang="en-US" sz="1400" dirty="0" err="1" smtClean="0">
                <a:latin typeface="Consolas"/>
                <a:cs typeface="Consolas"/>
              </a:rPr>
              <a:t>add.</a:t>
            </a:r>
            <a:r>
              <a:rPr lang="en-US" sz="1400" dirty="0" err="1" smtClean="0">
                <a:solidFill>
                  <a:srgbClr val="FF6600"/>
                </a:solidFill>
                <a:latin typeface="Consolas"/>
                <a:cs typeface="Consolas"/>
              </a:rPr>
              <a:t>remote</a:t>
            </a:r>
            <a:r>
              <a:rPr lang="en-US" sz="1400" dirty="0" smtClean="0">
                <a:latin typeface="Consolas"/>
                <a:cs typeface="Consolas"/>
              </a:rPr>
              <a:t>(</a:t>
            </a:r>
          </a:p>
          <a:p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smtClean="0">
                <a:latin typeface="Consolas"/>
                <a:cs typeface="Consolas"/>
              </a:rPr>
              <a:t>      </a:t>
            </a:r>
            <a:r>
              <a:rPr lang="en-US" sz="1400" dirty="0" err="1" smtClean="0">
                <a:latin typeface="Consolas"/>
                <a:cs typeface="Consolas"/>
              </a:rPr>
              <a:t>v_id</a:t>
            </a:r>
            <a:r>
              <a:rPr lang="en-US" sz="1400" dirty="0" smtClean="0">
                <a:latin typeface="Consolas"/>
                <a:cs typeface="Consolas"/>
              </a:rPr>
              <a:t>, 4)</a:t>
            </a:r>
            <a:endParaRPr lang="en-US" sz="1400" dirty="0">
              <a:latin typeface="Consolas"/>
              <a:cs typeface="Consolas"/>
            </a:endParaRPr>
          </a:p>
          <a:p>
            <a:r>
              <a:rPr lang="en-US" sz="1400" dirty="0">
                <a:latin typeface="Consolas"/>
                <a:cs typeface="Consolas"/>
              </a:rPr>
              <a:t>x = </a:t>
            </a:r>
            <a:r>
              <a:rPr lang="en-US" sz="1400" dirty="0" err="1">
                <a:solidFill>
                  <a:srgbClr val="FF6600"/>
                </a:solidFill>
                <a:latin typeface="Consolas"/>
                <a:cs typeface="Consolas"/>
              </a:rPr>
              <a:t>ray.get</a:t>
            </a:r>
            <a:r>
              <a:rPr lang="en-US" sz="1400" dirty="0" smtClean="0">
                <a:latin typeface="Consolas"/>
                <a:cs typeface="Consolas"/>
              </a:rPr>
              <a:t>(</a:t>
            </a:r>
            <a:r>
              <a:rPr lang="en-US" sz="1400" dirty="0" err="1" smtClean="0">
                <a:latin typeface="Consolas"/>
                <a:cs typeface="Consolas"/>
              </a:rPr>
              <a:t>x_id</a:t>
            </a:r>
            <a:r>
              <a:rPr lang="en-US" sz="1400" dirty="0" smtClean="0">
                <a:latin typeface="Consolas"/>
                <a:cs typeface="Consolas"/>
              </a:rPr>
              <a:t>)</a:t>
            </a:r>
            <a:r>
              <a:rPr lang="is-IS" sz="1400" dirty="0" smtClean="0">
                <a:latin typeface="Consolas"/>
                <a:cs typeface="Consolas"/>
              </a:rPr>
              <a:t> </a:t>
            </a:r>
            <a:endParaRPr lang="en-US" sz="1400" dirty="0">
              <a:latin typeface="Consolas"/>
              <a:cs typeface="Consola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289800" y="1270000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 Light"/>
                <a:cs typeface="Helvetica Neue Light"/>
              </a:rPr>
              <a:t>Worker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5588000" y="889000"/>
            <a:ext cx="3289300" cy="4051300"/>
          </a:xfrm>
          <a:prstGeom prst="roundRect">
            <a:avLst/>
          </a:prstGeom>
          <a:noFill/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850900" y="130810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 Light"/>
                <a:cs typeface="Helvetica Neue Light"/>
              </a:rPr>
              <a:t>Driver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165100" y="927100"/>
            <a:ext cx="2781300" cy="3962400"/>
          </a:xfrm>
          <a:prstGeom prst="roundRect">
            <a:avLst/>
          </a:prstGeom>
          <a:noFill/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3111500" y="2197100"/>
            <a:ext cx="2200275" cy="571500"/>
            <a:chOff x="2921000" y="2197100"/>
            <a:chExt cx="2200275" cy="571500"/>
          </a:xfrm>
        </p:grpSpPr>
        <p:sp>
          <p:nvSpPr>
            <p:cNvPr id="18" name="Rectangle 17"/>
            <p:cNvSpPr/>
            <p:nvPr/>
          </p:nvSpPr>
          <p:spPr>
            <a:xfrm>
              <a:off x="3009900" y="2501900"/>
              <a:ext cx="787400" cy="266700"/>
            </a:xfrm>
            <a:prstGeom prst="rect">
              <a:avLst/>
            </a:prstGeom>
            <a:solidFill>
              <a:srgbClr val="FFFFFF">
                <a:alpha val="34000"/>
              </a:srgbClr>
            </a:solidFill>
            <a:ln>
              <a:solidFill>
                <a:srgbClr val="40404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/>
                  <a:cs typeface="Consolas"/>
                </a:rPr>
                <a:t>v_id</a:t>
              </a: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797300" y="2501900"/>
              <a:ext cx="1323975" cy="266700"/>
            </a:xfrm>
            <a:prstGeom prst="rect">
              <a:avLst/>
            </a:prstGeom>
            <a:solidFill>
              <a:srgbClr val="FFFFFF">
                <a:alpha val="34000"/>
              </a:srgbClr>
            </a:solidFill>
            <a:ln>
              <a:solidFill>
                <a:srgbClr val="40404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>
                  <a:solidFill>
                    <a:srgbClr val="262626"/>
                  </a:solidFill>
                  <a:latin typeface="Consolas"/>
                  <a:cs typeface="Consolas"/>
                </a:rPr>
                <a:t>N1</a:t>
              </a:r>
              <a:endParaRPr lang="en-US" sz="1400" dirty="0">
                <a:solidFill>
                  <a:srgbClr val="262626"/>
                </a:solidFill>
                <a:latin typeface="Consolas"/>
                <a:cs typeface="Consolas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921000" y="2197100"/>
              <a:ext cx="11464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Helvetica Neue Light"/>
                  <a:cs typeface="Helvetica Neue Light"/>
                </a:rPr>
                <a:t>Object Table</a:t>
              </a:r>
              <a:endParaRPr lang="en-US" sz="1400" dirty="0">
                <a:latin typeface="Helvetica Neue Light"/>
                <a:cs typeface="Helvetica Neue Light"/>
              </a:endParaRPr>
            </a:p>
          </p:txBody>
        </p:sp>
      </p:grpSp>
      <p:sp>
        <p:nvSpPr>
          <p:cNvPr id="28" name="Rounded Rectangle 27"/>
          <p:cNvSpPr/>
          <p:nvPr/>
        </p:nvSpPr>
        <p:spPr>
          <a:xfrm>
            <a:off x="5778500" y="1244600"/>
            <a:ext cx="1079500" cy="863600"/>
          </a:xfrm>
          <a:prstGeom prst="roundRect">
            <a:avLst/>
          </a:prstGeom>
          <a:solidFill>
            <a:srgbClr val="FFFFFF"/>
          </a:solidFill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5702300" y="952500"/>
            <a:ext cx="11559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Helvetica Neue Light"/>
                <a:cs typeface="Helvetica Neue Light"/>
              </a:rPr>
              <a:t>Object Store</a:t>
            </a:r>
            <a:endParaRPr lang="en-US" sz="1400" dirty="0">
              <a:latin typeface="Helvetica Neue Light"/>
              <a:cs typeface="Helvetica Neue Light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095500" y="558800"/>
            <a:ext cx="475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 Light"/>
                <a:cs typeface="Helvetica Neue Light"/>
              </a:rPr>
              <a:t>N1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057900" y="508000"/>
            <a:ext cx="475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 Light"/>
                <a:cs typeface="Helvetica Neue Light"/>
              </a:rPr>
              <a:t>N2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1701800" y="1231900"/>
            <a:ext cx="1079500" cy="863600"/>
          </a:xfrm>
          <a:prstGeom prst="roundRect">
            <a:avLst/>
          </a:prstGeom>
          <a:solidFill>
            <a:srgbClr val="FFFFFF"/>
          </a:solidFill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1625600" y="939800"/>
            <a:ext cx="11559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Helvetica Neue Light"/>
                <a:cs typeface="Helvetica Neue Light"/>
              </a:rPr>
              <a:t>Object Store</a:t>
            </a:r>
            <a:endParaRPr lang="en-US" sz="1400" dirty="0">
              <a:latin typeface="Helvetica Neue Light"/>
              <a:cs typeface="Helvetica Neue Light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1714500" y="1295400"/>
            <a:ext cx="990600" cy="307777"/>
            <a:chOff x="5791200" y="1358900"/>
            <a:chExt cx="990600" cy="307777"/>
          </a:xfrm>
        </p:grpSpPr>
        <p:sp>
          <p:nvSpPr>
            <p:cNvPr id="35" name="TextBox 34"/>
            <p:cNvSpPr txBox="1"/>
            <p:nvPr/>
          </p:nvSpPr>
          <p:spPr>
            <a:xfrm>
              <a:off x="5791200" y="1358900"/>
              <a:ext cx="5795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>
                  <a:latin typeface="Consolas"/>
                  <a:cs typeface="Consolas"/>
                </a:rPr>
                <a:t>v_id</a:t>
              </a:r>
              <a:endParaRPr lang="en-US" sz="1400" dirty="0">
                <a:latin typeface="Consolas"/>
                <a:cs typeface="Consolas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502400" y="1384300"/>
              <a:ext cx="279400" cy="279400"/>
            </a:xfrm>
            <a:prstGeom prst="rect">
              <a:avLst/>
            </a:prstGeom>
            <a:solidFill>
              <a:srgbClr val="FFDCB4"/>
            </a:solidFill>
            <a:ln>
              <a:solidFill>
                <a:srgbClr val="40404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262626"/>
                  </a:solidFill>
                  <a:latin typeface="Consolas"/>
                  <a:cs typeface="Consolas"/>
                </a:rPr>
                <a:t>3</a:t>
              </a:r>
            </a:p>
          </p:txBody>
        </p:sp>
      </p:grpSp>
      <p:sp>
        <p:nvSpPr>
          <p:cNvPr id="43" name="Rounded Rectangle 42"/>
          <p:cNvSpPr/>
          <p:nvPr/>
        </p:nvSpPr>
        <p:spPr>
          <a:xfrm>
            <a:off x="1625600" y="4178300"/>
            <a:ext cx="1143000" cy="584200"/>
          </a:xfrm>
          <a:prstGeom prst="roundRect">
            <a:avLst/>
          </a:prstGeom>
          <a:solidFill>
            <a:schemeClr val="bg1"/>
          </a:solidFill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Local</a:t>
            </a:r>
          </a:p>
          <a:p>
            <a:pPr algn="ctr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Scheduler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onsolas"/>
              <a:cs typeface="Consolas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5740400" y="4051300"/>
            <a:ext cx="1143000" cy="584200"/>
          </a:xfrm>
          <a:prstGeom prst="roundRect">
            <a:avLst/>
          </a:prstGeom>
          <a:solidFill>
            <a:srgbClr val="FFDCB4"/>
          </a:solidFill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Local</a:t>
            </a:r>
          </a:p>
          <a:p>
            <a:pPr algn="ctr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Scheduler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onsolas"/>
              <a:cs typeface="Consolas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200400" y="1778000"/>
            <a:ext cx="787400" cy="266700"/>
          </a:xfrm>
          <a:prstGeom prst="rect">
            <a:avLst/>
          </a:prstGeom>
          <a:solidFill>
            <a:srgbClr val="FFFFFF">
              <a:alpha val="34000"/>
            </a:srgbClr>
          </a:solidFill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f</a:t>
            </a:r>
            <a:r>
              <a:rPr 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un_id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Consolas"/>
              <a:cs typeface="Consolas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3987800" y="1778000"/>
            <a:ext cx="1323975" cy="266700"/>
          </a:xfrm>
          <a:prstGeom prst="rect">
            <a:avLst/>
          </a:prstGeom>
          <a:solidFill>
            <a:srgbClr val="FFFFFF">
              <a:alpha val="34000"/>
            </a:srgbClr>
          </a:solidFill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262626"/>
                </a:solidFill>
                <a:latin typeface="Consolas"/>
                <a:cs typeface="Consolas"/>
              </a:rPr>
              <a:t>a</a:t>
            </a:r>
            <a:r>
              <a:rPr lang="en-US" sz="1400" dirty="0" smtClean="0">
                <a:solidFill>
                  <a:srgbClr val="262626"/>
                </a:solidFill>
                <a:latin typeface="Consolas"/>
                <a:cs typeface="Consolas"/>
              </a:rPr>
              <a:t>dd(a, b)</a:t>
            </a:r>
            <a:r>
              <a:rPr lang="is-IS" sz="1400" dirty="0" smtClean="0">
                <a:solidFill>
                  <a:srgbClr val="262626"/>
                </a:solidFill>
                <a:latin typeface="Consolas"/>
                <a:cs typeface="Consolas"/>
              </a:rPr>
              <a:t>…</a:t>
            </a:r>
            <a:endParaRPr lang="en-US" sz="1400" dirty="0">
              <a:solidFill>
                <a:srgbClr val="262626"/>
              </a:solidFill>
              <a:latin typeface="Consolas"/>
              <a:cs typeface="Consolas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111500" y="1473200"/>
            <a:ext cx="1302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Helvetica Neue Light"/>
                <a:cs typeface="Helvetica Neue Light"/>
              </a:rPr>
              <a:t>Function Table</a:t>
            </a:r>
            <a:endParaRPr lang="en-US" sz="1400" dirty="0">
              <a:latin typeface="Helvetica Neue Light"/>
              <a:cs typeface="Helvetica Neue Light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3086100" y="1447800"/>
            <a:ext cx="2362200" cy="2463800"/>
          </a:xfrm>
          <a:prstGeom prst="rect">
            <a:avLst/>
          </a:prstGeom>
          <a:noFill/>
          <a:ln w="952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3462339" y="850900"/>
            <a:ext cx="155683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Helvetica Neue Light"/>
                <a:cs typeface="Helvetica Neue Light"/>
              </a:rPr>
              <a:t>System State &amp; </a:t>
            </a:r>
            <a:endParaRPr lang="en-US" sz="1600" dirty="0" smtClean="0">
              <a:latin typeface="Helvetica Neue Light"/>
              <a:cs typeface="Helvetica Neue Light"/>
            </a:endParaRPr>
          </a:p>
          <a:p>
            <a:pPr algn="ctr"/>
            <a:r>
              <a:rPr lang="en-US" sz="1600" dirty="0" smtClean="0">
                <a:latin typeface="Helvetica Neue Light"/>
                <a:cs typeface="Helvetica Neue Light"/>
              </a:rPr>
              <a:t>Message Bus</a:t>
            </a:r>
            <a:endParaRPr lang="en-US" sz="1600" dirty="0">
              <a:latin typeface="Helvetica Neue Light"/>
              <a:cs typeface="Helvetica Neue Light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3124200" y="3022600"/>
            <a:ext cx="2200275" cy="681566"/>
            <a:chOff x="2908300" y="3022600"/>
            <a:chExt cx="2200275" cy="681566"/>
          </a:xfrm>
        </p:grpSpPr>
        <p:sp>
          <p:nvSpPr>
            <p:cNvPr id="45" name="Rectangle 44"/>
            <p:cNvSpPr/>
            <p:nvPr/>
          </p:nvSpPr>
          <p:spPr>
            <a:xfrm>
              <a:off x="2997200" y="3327399"/>
              <a:ext cx="901700" cy="376767"/>
            </a:xfrm>
            <a:prstGeom prst="rect">
              <a:avLst/>
            </a:prstGeom>
            <a:solidFill>
              <a:srgbClr val="FFFFFF">
                <a:alpha val="34000"/>
              </a:srgbClr>
            </a:solidFill>
            <a:ln>
              <a:solidFill>
                <a:srgbClr val="40404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/>
                  <a:cs typeface="Consolas"/>
                </a:rPr>
                <a:t>task_id</a:t>
              </a: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898900" y="3327399"/>
              <a:ext cx="1209675" cy="372533"/>
            </a:xfrm>
            <a:prstGeom prst="rect">
              <a:avLst/>
            </a:prstGeom>
            <a:solidFill>
              <a:srgbClr val="FFFFFF">
                <a:alpha val="34000"/>
              </a:srgbClr>
            </a:solidFill>
            <a:ln>
              <a:solidFill>
                <a:srgbClr val="40404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 smtClean="0">
                  <a:solidFill>
                    <a:srgbClr val="262626"/>
                  </a:solidFill>
                  <a:latin typeface="Consolas"/>
                  <a:cs typeface="Consolas"/>
                </a:rPr>
                <a:t>fun_id</a:t>
              </a:r>
              <a:r>
                <a:rPr lang="en-US" sz="1200" dirty="0" smtClean="0">
                  <a:solidFill>
                    <a:srgbClr val="262626"/>
                  </a:solidFill>
                  <a:latin typeface="Consolas"/>
                  <a:cs typeface="Consolas"/>
                </a:rPr>
                <a:t>, </a:t>
              </a:r>
              <a:r>
                <a:rPr lang="en-US" sz="1200" dirty="0" err="1">
                  <a:solidFill>
                    <a:srgbClr val="262626"/>
                  </a:solidFill>
                  <a:latin typeface="Consolas"/>
                  <a:cs typeface="Consolas"/>
                </a:rPr>
                <a:t>v</a:t>
              </a:r>
              <a:r>
                <a:rPr lang="en-US" sz="1200" dirty="0" err="1" smtClean="0">
                  <a:solidFill>
                    <a:srgbClr val="262626"/>
                  </a:solidFill>
                  <a:latin typeface="Consolas"/>
                  <a:cs typeface="Consolas"/>
                </a:rPr>
                <a:t>_id</a:t>
              </a:r>
              <a:r>
                <a:rPr lang="en-US" sz="1200" dirty="0" smtClean="0">
                  <a:solidFill>
                    <a:srgbClr val="262626"/>
                  </a:solidFill>
                  <a:latin typeface="Consolas"/>
                  <a:cs typeface="Consolas"/>
                </a:rPr>
                <a:t>, 4 </a:t>
              </a:r>
              <a:endParaRPr lang="en-US" sz="1200" dirty="0">
                <a:solidFill>
                  <a:srgbClr val="262626"/>
                </a:solidFill>
                <a:latin typeface="Consolas"/>
                <a:cs typeface="Consolas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908300" y="3022600"/>
              <a:ext cx="9991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Helvetica Neue Light"/>
                  <a:cs typeface="Helvetica Neue Light"/>
                </a:rPr>
                <a:t>Task Table</a:t>
              </a:r>
              <a:endParaRPr lang="en-US" sz="1400" dirty="0">
                <a:latin typeface="Helvetica Neue Light"/>
                <a:cs typeface="Helvetica Neue Light"/>
              </a:endParaRPr>
            </a:p>
          </p:txBody>
        </p:sp>
      </p:grpSp>
      <p:sp>
        <p:nvSpPr>
          <p:cNvPr id="55" name="Rounded Rectangle 54"/>
          <p:cNvSpPr/>
          <p:nvPr/>
        </p:nvSpPr>
        <p:spPr>
          <a:xfrm>
            <a:off x="3759200" y="4343400"/>
            <a:ext cx="1143000" cy="584200"/>
          </a:xfrm>
          <a:prstGeom prst="roundRect">
            <a:avLst/>
          </a:prstGeom>
          <a:noFill/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Global</a:t>
            </a:r>
          </a:p>
          <a:p>
            <a:pPr algn="ctr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Scheduler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onsolas"/>
              <a:cs typeface="Consolas"/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5753100" y="1308100"/>
            <a:ext cx="990600" cy="307777"/>
            <a:chOff x="5791200" y="1358900"/>
            <a:chExt cx="990600" cy="307777"/>
          </a:xfrm>
        </p:grpSpPr>
        <p:sp>
          <p:nvSpPr>
            <p:cNvPr id="58" name="TextBox 57"/>
            <p:cNvSpPr txBox="1"/>
            <p:nvPr/>
          </p:nvSpPr>
          <p:spPr>
            <a:xfrm>
              <a:off x="5791200" y="1358900"/>
              <a:ext cx="5795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>
                  <a:latin typeface="Consolas"/>
                  <a:cs typeface="Consolas"/>
                </a:rPr>
                <a:t>v_id</a:t>
              </a:r>
              <a:endParaRPr lang="en-US" sz="1400" dirty="0">
                <a:latin typeface="Consolas"/>
                <a:cs typeface="Consolas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6502400" y="1384300"/>
              <a:ext cx="279400" cy="279400"/>
            </a:xfrm>
            <a:prstGeom prst="rect">
              <a:avLst/>
            </a:prstGeom>
            <a:solidFill>
              <a:srgbClr val="FFDCB4"/>
            </a:solidFill>
            <a:ln>
              <a:solidFill>
                <a:srgbClr val="40404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262626"/>
                  </a:solidFill>
                  <a:latin typeface="Consolas"/>
                  <a:cs typeface="Consolas"/>
                </a:rPr>
                <a:t>3</a:t>
              </a:r>
            </a:p>
          </p:txBody>
        </p:sp>
      </p:grpSp>
      <p:sp>
        <p:nvSpPr>
          <p:cNvPr id="48" name="Freeform 47"/>
          <p:cNvSpPr/>
          <p:nvPr/>
        </p:nvSpPr>
        <p:spPr>
          <a:xfrm>
            <a:off x="2705100" y="585821"/>
            <a:ext cx="3746500" cy="773079"/>
          </a:xfrm>
          <a:custGeom>
            <a:avLst/>
            <a:gdLst>
              <a:gd name="connsiteX0" fmla="*/ 0 w 3746500"/>
              <a:gd name="connsiteY0" fmla="*/ 722279 h 773079"/>
              <a:gd name="connsiteX1" fmla="*/ 622300 w 3746500"/>
              <a:gd name="connsiteY1" fmla="*/ 303179 h 773079"/>
              <a:gd name="connsiteX2" fmla="*/ 1409700 w 3746500"/>
              <a:gd name="connsiteY2" fmla="*/ 23779 h 773079"/>
              <a:gd name="connsiteX3" fmla="*/ 2374900 w 3746500"/>
              <a:gd name="connsiteY3" fmla="*/ 99979 h 773079"/>
              <a:gd name="connsiteX4" fmla="*/ 3746500 w 3746500"/>
              <a:gd name="connsiteY4" fmla="*/ 773079 h 773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46500" h="773079">
                <a:moveTo>
                  <a:pt x="0" y="722279"/>
                </a:moveTo>
                <a:cubicBezTo>
                  <a:pt x="193675" y="570937"/>
                  <a:pt x="387350" y="419596"/>
                  <a:pt x="622300" y="303179"/>
                </a:cubicBezTo>
                <a:cubicBezTo>
                  <a:pt x="857250" y="186762"/>
                  <a:pt x="1117600" y="57646"/>
                  <a:pt x="1409700" y="23779"/>
                </a:cubicBezTo>
                <a:cubicBezTo>
                  <a:pt x="1701800" y="-10088"/>
                  <a:pt x="1985433" y="-24904"/>
                  <a:pt x="2374900" y="99979"/>
                </a:cubicBezTo>
                <a:cubicBezTo>
                  <a:pt x="2764367" y="224862"/>
                  <a:pt x="3746500" y="773079"/>
                  <a:pt x="3746500" y="773079"/>
                </a:cubicBezTo>
              </a:path>
            </a:pathLst>
          </a:cu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44" idx="0"/>
            <a:endCxn id="28" idx="2"/>
          </p:cNvCxnSpPr>
          <p:nvPr/>
        </p:nvCxnSpPr>
        <p:spPr>
          <a:xfrm flipV="1">
            <a:off x="6311900" y="2108200"/>
            <a:ext cx="6350" cy="1943100"/>
          </a:xfrm>
          <a:prstGeom prst="straightConnector1">
            <a:avLst/>
          </a:prstGeom>
          <a:ln w="12700">
            <a:solidFill>
              <a:srgbClr val="000000"/>
            </a:solidFill>
            <a:prstDash val="solid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507999" y="3648074"/>
            <a:ext cx="1943101" cy="200025"/>
          </a:xfrm>
          <a:prstGeom prst="rect">
            <a:avLst/>
          </a:prstGeom>
          <a:solidFill>
            <a:srgbClr val="FFA63C">
              <a:alpha val="34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6775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6616700" y="1651000"/>
            <a:ext cx="2133600" cy="28067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66700" y="1651000"/>
            <a:ext cx="2616200" cy="28067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863" y="206375"/>
            <a:ext cx="1760537" cy="857250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959600" y="1860888"/>
            <a:ext cx="19812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6600"/>
                </a:solidFill>
                <a:latin typeface="Consolas"/>
                <a:cs typeface="Consolas"/>
              </a:rPr>
              <a:t>@</a:t>
            </a:r>
            <a:r>
              <a:rPr lang="en-US" sz="1400" dirty="0" err="1">
                <a:solidFill>
                  <a:srgbClr val="FF6600"/>
                </a:solidFill>
                <a:latin typeface="Consolas"/>
                <a:cs typeface="Consolas"/>
              </a:rPr>
              <a:t>ray.remote</a:t>
            </a:r>
            <a:endParaRPr lang="en-US" sz="1400" dirty="0">
              <a:solidFill>
                <a:srgbClr val="FF6600"/>
              </a:solidFill>
              <a:latin typeface="Consolas"/>
              <a:cs typeface="Consolas"/>
            </a:endParaRPr>
          </a:p>
          <a:p>
            <a:r>
              <a:rPr lang="en-US" sz="1400" dirty="0">
                <a:latin typeface="Consolas"/>
                <a:cs typeface="Consolas"/>
              </a:rPr>
              <a:t>add(a, b):</a:t>
            </a:r>
          </a:p>
          <a:p>
            <a:r>
              <a:rPr lang="en-US" sz="1400" dirty="0">
                <a:latin typeface="Consolas"/>
                <a:cs typeface="Consolas"/>
              </a:rPr>
              <a:t>    return a + </a:t>
            </a:r>
            <a:r>
              <a:rPr lang="en-US" sz="1400" dirty="0" smtClean="0">
                <a:latin typeface="Consolas"/>
                <a:cs typeface="Consolas"/>
              </a:rPr>
              <a:t>b</a:t>
            </a:r>
            <a:endParaRPr lang="en-US" sz="1400" dirty="0">
              <a:latin typeface="Consolas"/>
              <a:cs typeface="Consola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95300" y="2102188"/>
            <a:ext cx="24511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6600"/>
                </a:solidFill>
                <a:latin typeface="Consolas"/>
                <a:cs typeface="Consolas"/>
              </a:rPr>
              <a:t>@</a:t>
            </a:r>
            <a:r>
              <a:rPr lang="en-US" sz="1400" dirty="0" err="1">
                <a:solidFill>
                  <a:srgbClr val="FF6600"/>
                </a:solidFill>
                <a:latin typeface="Consolas"/>
                <a:cs typeface="Consolas"/>
              </a:rPr>
              <a:t>ray.remote</a:t>
            </a:r>
            <a:endParaRPr lang="en-US" sz="1400" dirty="0">
              <a:solidFill>
                <a:srgbClr val="FF6600"/>
              </a:solidFill>
              <a:latin typeface="Consolas"/>
              <a:cs typeface="Consolas"/>
            </a:endParaRPr>
          </a:p>
          <a:p>
            <a:r>
              <a:rPr lang="en-US" sz="1400" dirty="0">
                <a:latin typeface="Consolas"/>
                <a:cs typeface="Consolas"/>
              </a:rPr>
              <a:t>add(a, b):</a:t>
            </a:r>
          </a:p>
          <a:p>
            <a:r>
              <a:rPr lang="en-US" sz="1400" dirty="0">
                <a:latin typeface="Consolas"/>
                <a:cs typeface="Consolas"/>
              </a:rPr>
              <a:t>    return a + </a:t>
            </a:r>
            <a:r>
              <a:rPr lang="en-US" sz="1400" dirty="0" smtClean="0">
                <a:latin typeface="Consolas"/>
                <a:cs typeface="Consolas"/>
              </a:rPr>
              <a:t>b</a:t>
            </a:r>
            <a:endParaRPr lang="en-US" sz="1400" dirty="0">
              <a:latin typeface="Consolas"/>
              <a:cs typeface="Consolas"/>
            </a:endParaRPr>
          </a:p>
          <a:p>
            <a:r>
              <a:rPr lang="is-IS" sz="1400" dirty="0" smtClean="0">
                <a:latin typeface="Consolas"/>
                <a:cs typeface="Consolas"/>
              </a:rPr>
              <a:t>…</a:t>
            </a:r>
          </a:p>
          <a:p>
            <a:r>
              <a:rPr lang="en-US" sz="1400" dirty="0" err="1" smtClean="0">
                <a:solidFill>
                  <a:srgbClr val="FF6600"/>
                </a:solidFill>
                <a:latin typeface="Consolas"/>
                <a:cs typeface="Consolas"/>
              </a:rPr>
              <a:t>v_id</a:t>
            </a:r>
            <a:r>
              <a:rPr lang="en-US" sz="1400" dirty="0" smtClean="0">
                <a:latin typeface="Consolas"/>
                <a:cs typeface="Consolas"/>
              </a:rPr>
              <a:t> = </a:t>
            </a:r>
            <a:r>
              <a:rPr lang="en-US" sz="1400" dirty="0" err="1" smtClean="0">
                <a:solidFill>
                  <a:srgbClr val="FF6600"/>
                </a:solidFill>
                <a:latin typeface="Consolas"/>
                <a:cs typeface="Consolas"/>
              </a:rPr>
              <a:t>ray.put</a:t>
            </a:r>
            <a:r>
              <a:rPr lang="en-US" sz="1400" dirty="0" smtClean="0">
                <a:solidFill>
                  <a:srgbClr val="FF6600"/>
                </a:solidFill>
                <a:latin typeface="Consolas"/>
                <a:cs typeface="Consolas"/>
              </a:rPr>
              <a:t>(3)</a:t>
            </a:r>
            <a:endParaRPr lang="is-IS" sz="1400" dirty="0" smtClean="0">
              <a:solidFill>
                <a:srgbClr val="FF6600"/>
              </a:solidFill>
              <a:latin typeface="Consolas"/>
              <a:cs typeface="Consolas"/>
            </a:endParaRPr>
          </a:p>
          <a:p>
            <a:r>
              <a:rPr lang="en-US" sz="1400" dirty="0" err="1" smtClean="0">
                <a:solidFill>
                  <a:srgbClr val="FF6600"/>
                </a:solidFill>
                <a:latin typeface="Consolas"/>
                <a:cs typeface="Consolas"/>
              </a:rPr>
              <a:t>x_id</a:t>
            </a:r>
            <a:r>
              <a:rPr lang="en-US" sz="1400" dirty="0" smtClean="0">
                <a:latin typeface="Consolas"/>
                <a:cs typeface="Consolas"/>
              </a:rPr>
              <a:t> </a:t>
            </a:r>
            <a:r>
              <a:rPr lang="en-US" sz="1400" dirty="0">
                <a:latin typeface="Consolas"/>
                <a:cs typeface="Consolas"/>
              </a:rPr>
              <a:t>= </a:t>
            </a:r>
            <a:r>
              <a:rPr lang="en-US" sz="1400" dirty="0" err="1" smtClean="0">
                <a:latin typeface="Consolas"/>
                <a:cs typeface="Consolas"/>
              </a:rPr>
              <a:t>add.</a:t>
            </a:r>
            <a:r>
              <a:rPr lang="en-US" sz="1400" dirty="0" err="1" smtClean="0">
                <a:solidFill>
                  <a:srgbClr val="FF6600"/>
                </a:solidFill>
                <a:latin typeface="Consolas"/>
                <a:cs typeface="Consolas"/>
              </a:rPr>
              <a:t>remote</a:t>
            </a:r>
            <a:r>
              <a:rPr lang="en-US" sz="1400" dirty="0" smtClean="0">
                <a:latin typeface="Consolas"/>
                <a:cs typeface="Consolas"/>
              </a:rPr>
              <a:t>(</a:t>
            </a:r>
          </a:p>
          <a:p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smtClean="0">
                <a:latin typeface="Consolas"/>
                <a:cs typeface="Consolas"/>
              </a:rPr>
              <a:t>      </a:t>
            </a:r>
            <a:r>
              <a:rPr lang="en-US" sz="1400" dirty="0" err="1" smtClean="0">
                <a:latin typeface="Consolas"/>
                <a:cs typeface="Consolas"/>
              </a:rPr>
              <a:t>v_id</a:t>
            </a:r>
            <a:r>
              <a:rPr lang="en-US" sz="1400" dirty="0" smtClean="0">
                <a:latin typeface="Consolas"/>
                <a:cs typeface="Consolas"/>
              </a:rPr>
              <a:t>, 4)</a:t>
            </a:r>
            <a:endParaRPr lang="en-US" sz="1400" dirty="0">
              <a:latin typeface="Consolas"/>
              <a:cs typeface="Consolas"/>
            </a:endParaRPr>
          </a:p>
          <a:p>
            <a:r>
              <a:rPr lang="en-US" sz="1400" dirty="0">
                <a:latin typeface="Consolas"/>
                <a:cs typeface="Consolas"/>
              </a:rPr>
              <a:t>x = </a:t>
            </a:r>
            <a:r>
              <a:rPr lang="en-US" sz="1400" dirty="0" err="1">
                <a:solidFill>
                  <a:srgbClr val="FF6600"/>
                </a:solidFill>
                <a:latin typeface="Consolas"/>
                <a:cs typeface="Consolas"/>
              </a:rPr>
              <a:t>ray.get</a:t>
            </a:r>
            <a:r>
              <a:rPr lang="en-US" sz="1400" dirty="0" smtClean="0">
                <a:latin typeface="Consolas"/>
                <a:cs typeface="Consolas"/>
              </a:rPr>
              <a:t>(</a:t>
            </a:r>
            <a:r>
              <a:rPr lang="en-US" sz="1400" dirty="0" err="1" smtClean="0">
                <a:latin typeface="Consolas"/>
                <a:cs typeface="Consolas"/>
              </a:rPr>
              <a:t>x_id</a:t>
            </a:r>
            <a:r>
              <a:rPr lang="en-US" sz="1400" dirty="0" smtClean="0">
                <a:latin typeface="Consolas"/>
                <a:cs typeface="Consolas"/>
              </a:rPr>
              <a:t>)</a:t>
            </a:r>
            <a:r>
              <a:rPr lang="is-IS" sz="1400" dirty="0" smtClean="0">
                <a:latin typeface="Consolas"/>
                <a:cs typeface="Consolas"/>
              </a:rPr>
              <a:t> </a:t>
            </a:r>
            <a:endParaRPr lang="en-US" sz="1400" dirty="0">
              <a:latin typeface="Consolas"/>
              <a:cs typeface="Consola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289800" y="1270000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 Light"/>
                <a:cs typeface="Helvetica Neue Light"/>
              </a:rPr>
              <a:t>Worker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5588000" y="889000"/>
            <a:ext cx="3289300" cy="4051300"/>
          </a:xfrm>
          <a:prstGeom prst="roundRect">
            <a:avLst/>
          </a:prstGeom>
          <a:noFill/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850900" y="130810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 Light"/>
                <a:cs typeface="Helvetica Neue Light"/>
              </a:rPr>
              <a:t>Driver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165100" y="927100"/>
            <a:ext cx="2781300" cy="3962400"/>
          </a:xfrm>
          <a:prstGeom prst="roundRect">
            <a:avLst/>
          </a:prstGeom>
          <a:noFill/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3111500" y="2197100"/>
            <a:ext cx="2200275" cy="571500"/>
            <a:chOff x="2921000" y="2197100"/>
            <a:chExt cx="2200275" cy="571500"/>
          </a:xfrm>
        </p:grpSpPr>
        <p:sp>
          <p:nvSpPr>
            <p:cNvPr id="18" name="Rectangle 17"/>
            <p:cNvSpPr/>
            <p:nvPr/>
          </p:nvSpPr>
          <p:spPr>
            <a:xfrm>
              <a:off x="3009900" y="2501900"/>
              <a:ext cx="787400" cy="266700"/>
            </a:xfrm>
            <a:prstGeom prst="rect">
              <a:avLst/>
            </a:prstGeom>
            <a:solidFill>
              <a:srgbClr val="FFDCB4"/>
            </a:solidFill>
            <a:ln>
              <a:solidFill>
                <a:srgbClr val="40404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/>
                  <a:cs typeface="Consolas"/>
                </a:rPr>
                <a:t>v_id</a:t>
              </a: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797300" y="2501900"/>
              <a:ext cx="1323975" cy="266700"/>
            </a:xfrm>
            <a:prstGeom prst="rect">
              <a:avLst/>
            </a:prstGeom>
            <a:solidFill>
              <a:srgbClr val="FFDCB4"/>
            </a:solidFill>
            <a:ln>
              <a:solidFill>
                <a:srgbClr val="40404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>
                  <a:solidFill>
                    <a:srgbClr val="262626"/>
                  </a:solidFill>
                  <a:latin typeface="Consolas"/>
                  <a:cs typeface="Consolas"/>
                </a:rPr>
                <a:t>N1,N2</a:t>
              </a:r>
              <a:endParaRPr lang="en-US" sz="1400" dirty="0">
                <a:solidFill>
                  <a:srgbClr val="262626"/>
                </a:solidFill>
                <a:latin typeface="Consolas"/>
                <a:cs typeface="Consolas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921000" y="2197100"/>
              <a:ext cx="11464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Helvetica Neue Light"/>
                  <a:cs typeface="Helvetica Neue Light"/>
                </a:rPr>
                <a:t>Object Table</a:t>
              </a:r>
              <a:endParaRPr lang="en-US" sz="1400" dirty="0">
                <a:latin typeface="Helvetica Neue Light"/>
                <a:cs typeface="Helvetica Neue Light"/>
              </a:endParaRPr>
            </a:p>
          </p:txBody>
        </p:sp>
      </p:grpSp>
      <p:sp>
        <p:nvSpPr>
          <p:cNvPr id="28" name="Rounded Rectangle 27"/>
          <p:cNvSpPr/>
          <p:nvPr/>
        </p:nvSpPr>
        <p:spPr>
          <a:xfrm>
            <a:off x="5778500" y="1244600"/>
            <a:ext cx="1079500" cy="863600"/>
          </a:xfrm>
          <a:prstGeom prst="roundRect">
            <a:avLst/>
          </a:prstGeom>
          <a:solidFill>
            <a:srgbClr val="FFFFFF"/>
          </a:solidFill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5702300" y="952500"/>
            <a:ext cx="11559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Helvetica Neue Light"/>
                <a:cs typeface="Helvetica Neue Light"/>
              </a:rPr>
              <a:t>Object Store</a:t>
            </a:r>
            <a:endParaRPr lang="en-US" sz="1400" dirty="0">
              <a:latin typeface="Helvetica Neue Light"/>
              <a:cs typeface="Helvetica Neue Light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095500" y="558800"/>
            <a:ext cx="475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 Light"/>
                <a:cs typeface="Helvetica Neue Light"/>
              </a:rPr>
              <a:t>N1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057900" y="508000"/>
            <a:ext cx="475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 Light"/>
                <a:cs typeface="Helvetica Neue Light"/>
              </a:rPr>
              <a:t>N2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1701800" y="1231900"/>
            <a:ext cx="1079500" cy="863600"/>
          </a:xfrm>
          <a:prstGeom prst="roundRect">
            <a:avLst/>
          </a:prstGeom>
          <a:solidFill>
            <a:srgbClr val="FFFFFF"/>
          </a:solidFill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1625600" y="939800"/>
            <a:ext cx="11559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Helvetica Neue Light"/>
                <a:cs typeface="Helvetica Neue Light"/>
              </a:rPr>
              <a:t>Object Store</a:t>
            </a:r>
            <a:endParaRPr lang="en-US" sz="1400" dirty="0">
              <a:latin typeface="Helvetica Neue Light"/>
              <a:cs typeface="Helvetica Neue Light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1714500" y="1295400"/>
            <a:ext cx="990600" cy="307777"/>
            <a:chOff x="5791200" y="1358900"/>
            <a:chExt cx="990600" cy="307777"/>
          </a:xfrm>
        </p:grpSpPr>
        <p:sp>
          <p:nvSpPr>
            <p:cNvPr id="35" name="TextBox 34"/>
            <p:cNvSpPr txBox="1"/>
            <p:nvPr/>
          </p:nvSpPr>
          <p:spPr>
            <a:xfrm>
              <a:off x="5791200" y="1358900"/>
              <a:ext cx="5795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>
                  <a:latin typeface="Consolas"/>
                  <a:cs typeface="Consolas"/>
                </a:rPr>
                <a:t>v_id</a:t>
              </a:r>
              <a:endParaRPr lang="en-US" sz="1400" dirty="0">
                <a:latin typeface="Consolas"/>
                <a:cs typeface="Consolas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502400" y="1384300"/>
              <a:ext cx="279400" cy="27940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40404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262626"/>
                  </a:solidFill>
                  <a:latin typeface="Consolas"/>
                  <a:cs typeface="Consolas"/>
                </a:rPr>
                <a:t>3</a:t>
              </a:r>
            </a:p>
          </p:txBody>
        </p:sp>
      </p:grpSp>
      <p:sp>
        <p:nvSpPr>
          <p:cNvPr id="43" name="Rounded Rectangle 42"/>
          <p:cNvSpPr/>
          <p:nvPr/>
        </p:nvSpPr>
        <p:spPr>
          <a:xfrm>
            <a:off x="1625600" y="4178300"/>
            <a:ext cx="1143000" cy="584200"/>
          </a:xfrm>
          <a:prstGeom prst="roundRect">
            <a:avLst/>
          </a:prstGeom>
          <a:solidFill>
            <a:srgbClr val="FFFFFF"/>
          </a:solidFill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Local</a:t>
            </a:r>
          </a:p>
          <a:p>
            <a:pPr algn="ctr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Scheduler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onsolas"/>
              <a:cs typeface="Consolas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5740400" y="4051300"/>
            <a:ext cx="1143000" cy="584200"/>
          </a:xfrm>
          <a:prstGeom prst="roundRect">
            <a:avLst/>
          </a:prstGeom>
          <a:solidFill>
            <a:srgbClr val="FFDCB4"/>
          </a:solidFill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Local</a:t>
            </a:r>
          </a:p>
          <a:p>
            <a:pPr algn="ctr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Scheduler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onsolas"/>
              <a:cs typeface="Consolas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200400" y="1778000"/>
            <a:ext cx="787400" cy="266700"/>
          </a:xfrm>
          <a:prstGeom prst="rect">
            <a:avLst/>
          </a:prstGeom>
          <a:solidFill>
            <a:srgbClr val="FFFFFF">
              <a:alpha val="34000"/>
            </a:srgbClr>
          </a:solidFill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f</a:t>
            </a:r>
            <a:r>
              <a:rPr 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un_id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Consolas"/>
              <a:cs typeface="Consolas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3987800" y="1778000"/>
            <a:ext cx="1323975" cy="266700"/>
          </a:xfrm>
          <a:prstGeom prst="rect">
            <a:avLst/>
          </a:prstGeom>
          <a:solidFill>
            <a:srgbClr val="FFFFFF">
              <a:alpha val="34000"/>
            </a:srgbClr>
          </a:solidFill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262626"/>
                </a:solidFill>
                <a:latin typeface="Consolas"/>
                <a:cs typeface="Consolas"/>
              </a:rPr>
              <a:t>a</a:t>
            </a:r>
            <a:r>
              <a:rPr lang="en-US" sz="1400" dirty="0" smtClean="0">
                <a:solidFill>
                  <a:srgbClr val="262626"/>
                </a:solidFill>
                <a:latin typeface="Consolas"/>
                <a:cs typeface="Consolas"/>
              </a:rPr>
              <a:t>dd(a, b)</a:t>
            </a:r>
            <a:r>
              <a:rPr lang="is-IS" sz="1400" dirty="0" smtClean="0">
                <a:solidFill>
                  <a:srgbClr val="262626"/>
                </a:solidFill>
                <a:latin typeface="Consolas"/>
                <a:cs typeface="Consolas"/>
              </a:rPr>
              <a:t>…</a:t>
            </a:r>
            <a:endParaRPr lang="en-US" sz="1400" dirty="0">
              <a:solidFill>
                <a:srgbClr val="262626"/>
              </a:solidFill>
              <a:latin typeface="Consolas"/>
              <a:cs typeface="Consolas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111500" y="1473200"/>
            <a:ext cx="1302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Helvetica Neue Light"/>
                <a:cs typeface="Helvetica Neue Light"/>
              </a:rPr>
              <a:t>Function Table</a:t>
            </a:r>
            <a:endParaRPr lang="en-US" sz="1400" dirty="0">
              <a:latin typeface="Helvetica Neue Light"/>
              <a:cs typeface="Helvetica Neue Light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3086100" y="1447800"/>
            <a:ext cx="2362200" cy="2463800"/>
          </a:xfrm>
          <a:prstGeom prst="rect">
            <a:avLst/>
          </a:prstGeom>
          <a:noFill/>
          <a:ln w="952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3462339" y="850900"/>
            <a:ext cx="155683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Helvetica Neue Light"/>
                <a:cs typeface="Helvetica Neue Light"/>
              </a:rPr>
              <a:t>System State &amp; </a:t>
            </a:r>
            <a:endParaRPr lang="en-US" sz="1600" dirty="0" smtClean="0">
              <a:latin typeface="Helvetica Neue Light"/>
              <a:cs typeface="Helvetica Neue Light"/>
            </a:endParaRPr>
          </a:p>
          <a:p>
            <a:pPr algn="ctr"/>
            <a:r>
              <a:rPr lang="en-US" sz="1600" dirty="0" smtClean="0">
                <a:latin typeface="Helvetica Neue Light"/>
                <a:cs typeface="Helvetica Neue Light"/>
              </a:rPr>
              <a:t>Message Bus</a:t>
            </a:r>
            <a:endParaRPr lang="en-US" sz="1600" dirty="0">
              <a:latin typeface="Helvetica Neue Light"/>
              <a:cs typeface="Helvetica Neue Light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3124200" y="3022600"/>
            <a:ext cx="2200275" cy="681566"/>
            <a:chOff x="2908300" y="3022600"/>
            <a:chExt cx="2200275" cy="681566"/>
          </a:xfrm>
        </p:grpSpPr>
        <p:sp>
          <p:nvSpPr>
            <p:cNvPr id="45" name="Rectangle 44"/>
            <p:cNvSpPr/>
            <p:nvPr/>
          </p:nvSpPr>
          <p:spPr>
            <a:xfrm>
              <a:off x="2997200" y="3327399"/>
              <a:ext cx="901700" cy="376767"/>
            </a:xfrm>
            <a:prstGeom prst="rect">
              <a:avLst/>
            </a:prstGeom>
            <a:solidFill>
              <a:srgbClr val="FFFFFF">
                <a:alpha val="34000"/>
              </a:srgbClr>
            </a:solidFill>
            <a:ln>
              <a:solidFill>
                <a:srgbClr val="40404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/>
                  <a:cs typeface="Consolas"/>
                </a:rPr>
                <a:t>task_id</a:t>
              </a: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898900" y="3327399"/>
              <a:ext cx="1209675" cy="372533"/>
            </a:xfrm>
            <a:prstGeom prst="rect">
              <a:avLst/>
            </a:prstGeom>
            <a:solidFill>
              <a:srgbClr val="FFFFFF">
                <a:alpha val="34000"/>
              </a:srgbClr>
            </a:solidFill>
            <a:ln>
              <a:solidFill>
                <a:srgbClr val="40404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 smtClean="0">
                  <a:solidFill>
                    <a:srgbClr val="262626"/>
                  </a:solidFill>
                  <a:latin typeface="Consolas"/>
                  <a:cs typeface="Consolas"/>
                </a:rPr>
                <a:t>fun_id</a:t>
              </a:r>
              <a:r>
                <a:rPr lang="en-US" sz="1200" dirty="0" smtClean="0">
                  <a:solidFill>
                    <a:srgbClr val="262626"/>
                  </a:solidFill>
                  <a:latin typeface="Consolas"/>
                  <a:cs typeface="Consolas"/>
                </a:rPr>
                <a:t>, </a:t>
              </a:r>
              <a:r>
                <a:rPr lang="en-US" sz="1200" dirty="0" err="1">
                  <a:solidFill>
                    <a:srgbClr val="262626"/>
                  </a:solidFill>
                  <a:latin typeface="Consolas"/>
                  <a:cs typeface="Consolas"/>
                </a:rPr>
                <a:t>v</a:t>
              </a:r>
              <a:r>
                <a:rPr lang="en-US" sz="1200" dirty="0" err="1" smtClean="0">
                  <a:solidFill>
                    <a:srgbClr val="262626"/>
                  </a:solidFill>
                  <a:latin typeface="Consolas"/>
                  <a:cs typeface="Consolas"/>
                </a:rPr>
                <a:t>_id</a:t>
              </a:r>
              <a:r>
                <a:rPr lang="en-US" sz="1200" dirty="0" smtClean="0">
                  <a:solidFill>
                    <a:srgbClr val="262626"/>
                  </a:solidFill>
                  <a:latin typeface="Consolas"/>
                  <a:cs typeface="Consolas"/>
                </a:rPr>
                <a:t>, 4 </a:t>
              </a:r>
              <a:endParaRPr lang="en-US" sz="1200" dirty="0">
                <a:solidFill>
                  <a:srgbClr val="262626"/>
                </a:solidFill>
                <a:latin typeface="Consolas"/>
                <a:cs typeface="Consolas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908300" y="3022600"/>
              <a:ext cx="9991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Helvetica Neue Light"/>
                  <a:cs typeface="Helvetica Neue Light"/>
                </a:rPr>
                <a:t>Task Table</a:t>
              </a:r>
              <a:endParaRPr lang="en-US" sz="1400" dirty="0">
                <a:latin typeface="Helvetica Neue Light"/>
                <a:cs typeface="Helvetica Neue Light"/>
              </a:endParaRPr>
            </a:p>
          </p:txBody>
        </p:sp>
      </p:grpSp>
      <p:sp>
        <p:nvSpPr>
          <p:cNvPr id="55" name="Rounded Rectangle 54"/>
          <p:cNvSpPr/>
          <p:nvPr/>
        </p:nvSpPr>
        <p:spPr>
          <a:xfrm>
            <a:off x="3759200" y="4343400"/>
            <a:ext cx="1143000" cy="584200"/>
          </a:xfrm>
          <a:prstGeom prst="roundRect">
            <a:avLst/>
          </a:prstGeom>
          <a:noFill/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Global</a:t>
            </a:r>
          </a:p>
          <a:p>
            <a:pPr algn="ctr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Scheduler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onsolas"/>
              <a:cs typeface="Consolas"/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5753100" y="1308100"/>
            <a:ext cx="990600" cy="307777"/>
            <a:chOff x="5791200" y="1358900"/>
            <a:chExt cx="990600" cy="307777"/>
          </a:xfrm>
        </p:grpSpPr>
        <p:sp>
          <p:nvSpPr>
            <p:cNvPr id="58" name="TextBox 57"/>
            <p:cNvSpPr txBox="1"/>
            <p:nvPr/>
          </p:nvSpPr>
          <p:spPr>
            <a:xfrm>
              <a:off x="5791200" y="1358900"/>
              <a:ext cx="5795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>
                  <a:latin typeface="Consolas"/>
                  <a:cs typeface="Consolas"/>
                </a:rPr>
                <a:t>v_id</a:t>
              </a:r>
              <a:endParaRPr lang="en-US" sz="1400" dirty="0">
                <a:latin typeface="Consolas"/>
                <a:cs typeface="Consolas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6502400" y="1384300"/>
              <a:ext cx="279400" cy="27940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40404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262626"/>
                  </a:solidFill>
                  <a:latin typeface="Consolas"/>
                  <a:cs typeface="Consolas"/>
                </a:rPr>
                <a:t>3</a:t>
              </a:r>
            </a:p>
          </p:txBody>
        </p:sp>
      </p:grpSp>
      <p:cxnSp>
        <p:nvCxnSpPr>
          <p:cNvPr id="8" name="Straight Arrow Connector 7"/>
          <p:cNvCxnSpPr>
            <a:stCxn id="44" idx="0"/>
            <a:endCxn id="25" idx="3"/>
          </p:cNvCxnSpPr>
          <p:nvPr/>
        </p:nvCxnSpPr>
        <p:spPr>
          <a:xfrm flipH="1" flipV="1">
            <a:off x="5311775" y="2635250"/>
            <a:ext cx="1000125" cy="1416050"/>
          </a:xfrm>
          <a:prstGeom prst="straightConnector1">
            <a:avLst/>
          </a:prstGeom>
          <a:ln w="12700">
            <a:solidFill>
              <a:srgbClr val="000000"/>
            </a:solidFill>
            <a:prstDash val="solid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507999" y="3648074"/>
            <a:ext cx="1943101" cy="200025"/>
          </a:xfrm>
          <a:prstGeom prst="rect">
            <a:avLst/>
          </a:prstGeom>
          <a:solidFill>
            <a:srgbClr val="FFA63C">
              <a:alpha val="34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4507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Intermediate Layer</a:t>
            </a:r>
          </a:p>
        </p:txBody>
      </p:sp>
      <p:sp>
        <p:nvSpPr>
          <p:cNvPr id="475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377" y="1086220"/>
            <a:ext cx="8839623" cy="1669680"/>
          </a:xfrm>
        </p:spPr>
        <p:txBody>
          <a:bodyPr>
            <a:normAutofit/>
          </a:bodyPr>
          <a:lstStyle/>
          <a:p>
            <a:r>
              <a:rPr lang="en-US" dirty="0"/>
              <a:t>Introduce an intermediate layer that provides a </a:t>
            </a:r>
            <a:r>
              <a:rPr lang="en-US" dirty="0">
                <a:solidFill>
                  <a:srgbClr val="FF0000"/>
                </a:solidFill>
              </a:rPr>
              <a:t>single</a:t>
            </a:r>
            <a:r>
              <a:rPr lang="en-US" dirty="0"/>
              <a:t> abstraction for various network technologies</a:t>
            </a:r>
          </a:p>
          <a:p>
            <a:pPr lvl="1"/>
            <a:r>
              <a:rPr lang="en-US" dirty="0"/>
              <a:t>A new app/media implemented only once</a:t>
            </a:r>
          </a:p>
          <a:p>
            <a:pPr lvl="1"/>
            <a:r>
              <a:rPr lang="en-US" dirty="0"/>
              <a:t>Variation on </a:t>
            </a:r>
            <a:r>
              <a:rPr lang="ja-JP" altLang="en-US" dirty="0">
                <a:latin typeface="Arial"/>
              </a:rPr>
              <a:t>“</a:t>
            </a:r>
            <a:r>
              <a:rPr lang="en-US" dirty="0"/>
              <a:t>add another level of indirection</a:t>
            </a:r>
            <a:r>
              <a:rPr lang="ja-JP" altLang="en-US" dirty="0">
                <a:latin typeface="Arial"/>
              </a:rPr>
              <a:t>”</a:t>
            </a:r>
            <a:endParaRPr lang="en-US" dirty="0"/>
          </a:p>
        </p:txBody>
      </p:sp>
      <p:sp>
        <p:nvSpPr>
          <p:cNvPr id="475140" name="Rectangle 4"/>
          <p:cNvSpPr>
            <a:spLocks noChangeArrowheads="1"/>
          </p:cNvSpPr>
          <p:nvPr/>
        </p:nvSpPr>
        <p:spPr bwMode="auto">
          <a:xfrm>
            <a:off x="5092383" y="2770337"/>
            <a:ext cx="838623" cy="342266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1510" tIns="40755" rIns="81510" bIns="40755" anchor="ctr"/>
          <a:lstStyle/>
          <a:p>
            <a:endParaRPr lang="en-US">
              <a:latin typeface="Helvetica Neue"/>
              <a:cs typeface="Helvetica Neue"/>
            </a:endParaRPr>
          </a:p>
        </p:txBody>
      </p:sp>
      <p:sp>
        <p:nvSpPr>
          <p:cNvPr id="475141" name="Rectangle 5"/>
          <p:cNvSpPr>
            <a:spLocks noChangeArrowheads="1"/>
          </p:cNvSpPr>
          <p:nvPr/>
        </p:nvSpPr>
        <p:spPr bwMode="auto">
          <a:xfrm>
            <a:off x="3034666" y="2770337"/>
            <a:ext cx="914718" cy="342266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1510" tIns="40755" rIns="81510" bIns="40755" anchor="ctr"/>
          <a:lstStyle/>
          <a:p>
            <a:endParaRPr lang="en-US">
              <a:latin typeface="Helvetica Neue"/>
              <a:cs typeface="Helvetica Neue"/>
            </a:endParaRPr>
          </a:p>
        </p:txBody>
      </p:sp>
      <p:sp>
        <p:nvSpPr>
          <p:cNvPr id="475142" name="Rectangle 6"/>
          <p:cNvSpPr>
            <a:spLocks noChangeArrowheads="1"/>
          </p:cNvSpPr>
          <p:nvPr/>
        </p:nvSpPr>
        <p:spPr bwMode="auto">
          <a:xfrm>
            <a:off x="4177667" y="2770337"/>
            <a:ext cx="686434" cy="342266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1510" tIns="40755" rIns="81510" bIns="40755" anchor="ctr"/>
          <a:lstStyle/>
          <a:p>
            <a:endParaRPr lang="en-US">
              <a:latin typeface="Helvetica Neue"/>
              <a:cs typeface="Helvetica Neue"/>
            </a:endParaRPr>
          </a:p>
        </p:txBody>
      </p:sp>
      <p:sp>
        <p:nvSpPr>
          <p:cNvPr id="475143" name="Text Box 7"/>
          <p:cNvSpPr txBox="1">
            <a:spLocks noChangeArrowheads="1"/>
          </p:cNvSpPr>
          <p:nvPr/>
        </p:nvSpPr>
        <p:spPr bwMode="auto">
          <a:xfrm>
            <a:off x="3226770" y="2751182"/>
            <a:ext cx="575240" cy="359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1632" tIns="40816" rIns="81632" bIns="40816">
            <a:spAutoFit/>
          </a:bodyPr>
          <a:lstStyle>
            <a:lvl1pPr algn="l" defTabSz="9159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algn="l" defTabSz="9159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5988" algn="l" defTabSz="9159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3188" algn="l" defTabSz="9159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31975" algn="l" defTabSz="9159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9175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6375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203575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60775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800" b="1" dirty="0" smtClean="0">
                <a:latin typeface="Helvetica Neue"/>
                <a:cs typeface="Helvetica Neue"/>
              </a:rPr>
              <a:t>p2p </a:t>
            </a:r>
            <a:endParaRPr lang="en-US" sz="1800" b="1" dirty="0">
              <a:latin typeface="Helvetica Neue"/>
              <a:cs typeface="Helvetica Neue"/>
            </a:endParaRPr>
          </a:p>
        </p:txBody>
      </p:sp>
      <p:sp>
        <p:nvSpPr>
          <p:cNvPr id="475144" name="Text Box 8"/>
          <p:cNvSpPr txBox="1">
            <a:spLocks noChangeArrowheads="1"/>
          </p:cNvSpPr>
          <p:nvPr/>
        </p:nvSpPr>
        <p:spPr bwMode="auto">
          <a:xfrm>
            <a:off x="4177666" y="2815498"/>
            <a:ext cx="639485" cy="359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1632" tIns="40816" rIns="81632" bIns="40816">
            <a:spAutoFit/>
          </a:bodyPr>
          <a:lstStyle>
            <a:lvl1pPr algn="l" defTabSz="9159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algn="l" defTabSz="9159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5988" algn="l" defTabSz="9159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3188" algn="l" defTabSz="9159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31975" algn="l" defTabSz="9159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9175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6375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203575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60775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800" b="1">
                <a:latin typeface="Helvetica Neue"/>
                <a:cs typeface="Helvetica Neue"/>
              </a:rPr>
              <a:t>SSH</a:t>
            </a:r>
          </a:p>
        </p:txBody>
      </p:sp>
      <p:sp>
        <p:nvSpPr>
          <p:cNvPr id="475145" name="Text Box 9"/>
          <p:cNvSpPr txBox="1">
            <a:spLocks noChangeArrowheads="1"/>
          </p:cNvSpPr>
          <p:nvPr/>
        </p:nvSpPr>
        <p:spPr bwMode="auto">
          <a:xfrm>
            <a:off x="5224052" y="2764698"/>
            <a:ext cx="626523" cy="359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1632" tIns="40816" rIns="81632" bIns="40816">
            <a:spAutoFit/>
          </a:bodyPr>
          <a:lstStyle>
            <a:lvl1pPr algn="l" defTabSz="9159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algn="l" defTabSz="9159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5988" algn="l" defTabSz="9159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3188" algn="l" defTabSz="9159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31975" algn="l" defTabSz="9159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9175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6375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203575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60775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800" b="1" dirty="0">
                <a:latin typeface="Helvetica Neue"/>
                <a:cs typeface="Helvetica Neue"/>
              </a:rPr>
              <a:t>NFS</a:t>
            </a:r>
          </a:p>
        </p:txBody>
      </p:sp>
      <p:grpSp>
        <p:nvGrpSpPr>
          <p:cNvPr id="475146" name="Group 10"/>
          <p:cNvGrpSpPr>
            <a:grpSpLocks/>
          </p:cNvGrpSpPr>
          <p:nvPr/>
        </p:nvGrpSpPr>
        <p:grpSpPr bwMode="auto">
          <a:xfrm>
            <a:off x="6159290" y="4096619"/>
            <a:ext cx="1066905" cy="654995"/>
            <a:chOff x="3456" y="2400"/>
            <a:chExt cx="672" cy="550"/>
          </a:xfrm>
        </p:grpSpPr>
        <p:sp>
          <p:nvSpPr>
            <p:cNvPr id="475147" name="Rectangle 11"/>
            <p:cNvSpPr>
              <a:spLocks noChangeArrowheads="1"/>
            </p:cNvSpPr>
            <p:nvPr/>
          </p:nvSpPr>
          <p:spPr bwMode="auto">
            <a:xfrm>
              <a:off x="3456" y="2400"/>
              <a:ext cx="672" cy="48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 Neue"/>
                <a:cs typeface="Helvetica Neue"/>
              </a:endParaRPr>
            </a:p>
          </p:txBody>
        </p:sp>
        <p:sp>
          <p:nvSpPr>
            <p:cNvPr id="475148" name="Text Box 12"/>
            <p:cNvSpPr txBox="1">
              <a:spLocks noChangeArrowheads="1"/>
            </p:cNvSpPr>
            <p:nvPr/>
          </p:nvSpPr>
          <p:spPr bwMode="auto">
            <a:xfrm>
              <a:off x="3494" y="2407"/>
              <a:ext cx="598" cy="5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1577" tIns="45789" rIns="91577" bIns="45789">
              <a:spAutoFit/>
            </a:bodyPr>
            <a:lstStyle>
              <a:lvl1pPr algn="l" defTabSz="91598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algn="l" defTabSz="91598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915988" algn="l" defTabSz="91598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373188" algn="l" defTabSz="91598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831975" algn="l" defTabSz="91598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289175" defTabSz="9159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746375" defTabSz="9159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203575" defTabSz="9159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660775" defTabSz="9159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 sz="1800" b="1">
                  <a:latin typeface="Helvetica Neue"/>
                  <a:cs typeface="Helvetica Neue"/>
                </a:rPr>
                <a:t>Packet</a:t>
              </a:r>
            </a:p>
            <a:p>
              <a:r>
                <a:rPr lang="en-US" sz="1800" b="1">
                  <a:latin typeface="Helvetica Neue"/>
                  <a:cs typeface="Helvetica Neue"/>
                </a:rPr>
                <a:t>radio</a:t>
              </a:r>
            </a:p>
          </p:txBody>
        </p:sp>
      </p:grpSp>
      <p:sp>
        <p:nvSpPr>
          <p:cNvPr id="475149" name="Rectangle 13"/>
          <p:cNvSpPr>
            <a:spLocks noChangeArrowheads="1"/>
          </p:cNvSpPr>
          <p:nvPr/>
        </p:nvSpPr>
        <p:spPr bwMode="auto">
          <a:xfrm>
            <a:off x="3492818" y="4096619"/>
            <a:ext cx="1143000" cy="571632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1510" tIns="40755" rIns="81510" bIns="40755" anchor="ctr"/>
          <a:lstStyle/>
          <a:p>
            <a:endParaRPr lang="en-US">
              <a:latin typeface="Helvetica Neue"/>
              <a:cs typeface="Helvetica Neue"/>
            </a:endParaRPr>
          </a:p>
        </p:txBody>
      </p:sp>
      <p:sp>
        <p:nvSpPr>
          <p:cNvPr id="475150" name="Text Box 14"/>
          <p:cNvSpPr txBox="1">
            <a:spLocks noChangeArrowheads="1"/>
          </p:cNvSpPr>
          <p:nvPr/>
        </p:nvSpPr>
        <p:spPr bwMode="auto">
          <a:xfrm>
            <a:off x="3553059" y="4104938"/>
            <a:ext cx="985959" cy="636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1632" tIns="40816" rIns="81632" bIns="40816">
            <a:spAutoFit/>
          </a:bodyPr>
          <a:lstStyle>
            <a:lvl1pPr algn="l" defTabSz="9159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algn="l" defTabSz="9159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5988" algn="l" defTabSz="9159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3188" algn="l" defTabSz="9159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31975" algn="l" defTabSz="9159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9175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6375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203575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60775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800" b="1">
                <a:latin typeface="Helvetica Neue"/>
                <a:cs typeface="Helvetica Neue"/>
              </a:rPr>
              <a:t>Coaxial </a:t>
            </a:r>
          </a:p>
          <a:p>
            <a:r>
              <a:rPr lang="en-US" sz="1800" b="1">
                <a:latin typeface="Helvetica Neue"/>
                <a:cs typeface="Helvetica Neue"/>
              </a:rPr>
              <a:t>cable</a:t>
            </a:r>
          </a:p>
        </p:txBody>
      </p:sp>
      <p:sp>
        <p:nvSpPr>
          <p:cNvPr id="475151" name="Rectangle 15"/>
          <p:cNvSpPr>
            <a:spLocks noChangeArrowheads="1"/>
          </p:cNvSpPr>
          <p:nvPr/>
        </p:nvSpPr>
        <p:spPr bwMode="auto">
          <a:xfrm>
            <a:off x="4940194" y="4096619"/>
            <a:ext cx="990812" cy="571632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1510" tIns="40755" rIns="81510" bIns="40755" anchor="ctr"/>
          <a:lstStyle/>
          <a:p>
            <a:endParaRPr lang="en-US">
              <a:latin typeface="Helvetica Neue"/>
              <a:cs typeface="Helvetica Neue"/>
            </a:endParaRPr>
          </a:p>
        </p:txBody>
      </p:sp>
      <p:sp>
        <p:nvSpPr>
          <p:cNvPr id="475152" name="Text Box 16"/>
          <p:cNvSpPr txBox="1">
            <a:spLocks noChangeArrowheads="1"/>
          </p:cNvSpPr>
          <p:nvPr/>
        </p:nvSpPr>
        <p:spPr bwMode="auto">
          <a:xfrm>
            <a:off x="5000436" y="4104938"/>
            <a:ext cx="729203" cy="636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1632" tIns="40816" rIns="81632" bIns="40816">
            <a:spAutoFit/>
          </a:bodyPr>
          <a:lstStyle>
            <a:lvl1pPr algn="l" defTabSz="9159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algn="l" defTabSz="9159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5988" algn="l" defTabSz="9159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3188" algn="l" defTabSz="9159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31975" algn="l" defTabSz="9159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9175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6375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203575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60775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800" b="1">
                <a:latin typeface="Helvetica Neue"/>
                <a:cs typeface="Helvetica Neue"/>
              </a:rPr>
              <a:t>Fiber</a:t>
            </a:r>
          </a:p>
          <a:p>
            <a:r>
              <a:rPr lang="en-US" sz="1800" b="1">
                <a:latin typeface="Helvetica Neue"/>
                <a:cs typeface="Helvetica Neue"/>
              </a:rPr>
              <a:t>optic</a:t>
            </a:r>
          </a:p>
        </p:txBody>
      </p:sp>
      <p:sp>
        <p:nvSpPr>
          <p:cNvPr id="475153" name="Line 17"/>
          <p:cNvSpPr>
            <a:spLocks noChangeShapeType="1"/>
          </p:cNvSpPr>
          <p:nvPr/>
        </p:nvSpPr>
        <p:spPr bwMode="auto">
          <a:xfrm flipV="1">
            <a:off x="2806383" y="3353854"/>
            <a:ext cx="4343717" cy="11884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1510" tIns="40755" rIns="81510" bIns="40755" anchor="ctr"/>
          <a:lstStyle/>
          <a:p>
            <a:endParaRPr lang="en-US">
              <a:latin typeface="Helvetica Neue"/>
              <a:cs typeface="Helvetica Neue"/>
            </a:endParaRPr>
          </a:p>
        </p:txBody>
      </p:sp>
      <p:sp>
        <p:nvSpPr>
          <p:cNvPr id="475154" name="Text Box 18"/>
          <p:cNvSpPr txBox="1">
            <a:spLocks noChangeArrowheads="1"/>
          </p:cNvSpPr>
          <p:nvPr/>
        </p:nvSpPr>
        <p:spPr bwMode="auto">
          <a:xfrm>
            <a:off x="1126020" y="2835701"/>
            <a:ext cx="1421588" cy="359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1632" tIns="40816" rIns="81632" bIns="40816">
            <a:spAutoFit/>
          </a:bodyPr>
          <a:lstStyle>
            <a:lvl1pPr algn="l" defTabSz="9159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algn="l" defTabSz="9159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5988" algn="l" defTabSz="9159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3188" algn="l" defTabSz="9159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31975" algn="l" defTabSz="9159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9175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6375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203575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60775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800" b="1">
                <a:latin typeface="Helvetica Neue"/>
                <a:cs typeface="Helvetica Neue"/>
              </a:rPr>
              <a:t>Application</a:t>
            </a:r>
          </a:p>
        </p:txBody>
      </p:sp>
      <p:sp>
        <p:nvSpPr>
          <p:cNvPr id="475155" name="Text Box 19"/>
          <p:cNvSpPr txBox="1">
            <a:spLocks noChangeArrowheads="1"/>
          </p:cNvSpPr>
          <p:nvPr/>
        </p:nvSpPr>
        <p:spPr bwMode="auto">
          <a:xfrm>
            <a:off x="1114871" y="4153663"/>
            <a:ext cx="1652984" cy="636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1632" tIns="40816" rIns="81632" bIns="40816">
            <a:spAutoFit/>
          </a:bodyPr>
          <a:lstStyle>
            <a:lvl1pPr algn="l" defTabSz="9159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algn="l" defTabSz="9159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5988" algn="l" defTabSz="9159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3188" algn="l" defTabSz="9159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31975" algn="l" defTabSz="9159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9175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6375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203575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60775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800" b="1">
                <a:latin typeface="Helvetica Neue"/>
                <a:cs typeface="Helvetica Neue"/>
              </a:rPr>
              <a:t>Transmission</a:t>
            </a:r>
          </a:p>
          <a:p>
            <a:r>
              <a:rPr lang="en-US" sz="1800" b="1">
                <a:latin typeface="Helvetica Neue"/>
                <a:cs typeface="Helvetica Neue"/>
              </a:rPr>
              <a:t>Media</a:t>
            </a:r>
          </a:p>
        </p:txBody>
      </p:sp>
      <p:grpSp>
        <p:nvGrpSpPr>
          <p:cNvPr id="475156" name="Group 20"/>
          <p:cNvGrpSpPr>
            <a:grpSpLocks/>
          </p:cNvGrpSpPr>
          <p:nvPr/>
        </p:nvGrpSpPr>
        <p:grpSpPr bwMode="auto">
          <a:xfrm>
            <a:off x="6170406" y="2750129"/>
            <a:ext cx="838602" cy="369599"/>
            <a:chOff x="3463" y="1759"/>
            <a:chExt cx="528" cy="311"/>
          </a:xfrm>
        </p:grpSpPr>
        <p:sp>
          <p:nvSpPr>
            <p:cNvPr id="475157" name="Rectangle 21"/>
            <p:cNvSpPr>
              <a:spLocks noChangeArrowheads="1"/>
            </p:cNvSpPr>
            <p:nvPr/>
          </p:nvSpPr>
          <p:spPr bwMode="auto">
            <a:xfrm>
              <a:off x="3463" y="1776"/>
              <a:ext cx="528" cy="288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 Neue"/>
                <a:cs typeface="Helvetica Neue"/>
              </a:endParaRPr>
            </a:p>
          </p:txBody>
        </p:sp>
        <p:sp>
          <p:nvSpPr>
            <p:cNvPr id="475158" name="Text Box 22"/>
            <p:cNvSpPr txBox="1">
              <a:spLocks noChangeArrowheads="1"/>
            </p:cNvSpPr>
            <p:nvPr/>
          </p:nvSpPr>
          <p:spPr bwMode="auto">
            <a:xfrm>
              <a:off x="3464" y="1759"/>
              <a:ext cx="499" cy="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1577" tIns="45789" rIns="91577" bIns="45789">
              <a:spAutoFit/>
            </a:bodyPr>
            <a:lstStyle>
              <a:lvl1pPr algn="l" defTabSz="91598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algn="l" defTabSz="91598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915988" algn="l" defTabSz="91598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373188" algn="l" defTabSz="91598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831975" algn="l" defTabSz="91598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289175" defTabSz="9159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746375" defTabSz="9159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203575" defTabSz="9159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660775" defTabSz="9159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 sz="1800" b="1" dirty="0">
                  <a:latin typeface="Helvetica Neue"/>
                  <a:cs typeface="Helvetica Neue"/>
                </a:rPr>
                <a:t>HTTP</a:t>
              </a:r>
            </a:p>
          </p:txBody>
        </p:sp>
      </p:grpSp>
      <p:sp>
        <p:nvSpPr>
          <p:cNvPr id="475159" name="Rectangle 23"/>
          <p:cNvSpPr>
            <a:spLocks noChangeArrowheads="1"/>
          </p:cNvSpPr>
          <p:nvPr/>
        </p:nvSpPr>
        <p:spPr bwMode="auto">
          <a:xfrm>
            <a:off x="4177667" y="3536871"/>
            <a:ext cx="1448963" cy="171133"/>
          </a:xfrm>
          <a:prstGeom prst="rect">
            <a:avLst/>
          </a:prstGeom>
          <a:solidFill>
            <a:srgbClr val="EAEAEA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1510" tIns="40755" rIns="81510" bIns="40755" anchor="ctr"/>
          <a:lstStyle/>
          <a:p>
            <a:endParaRPr lang="en-US">
              <a:latin typeface="Helvetica Neue"/>
              <a:cs typeface="Helvetica Neue"/>
            </a:endParaRPr>
          </a:p>
        </p:txBody>
      </p:sp>
      <p:sp>
        <p:nvSpPr>
          <p:cNvPr id="475160" name="Line 24"/>
          <p:cNvSpPr>
            <a:spLocks noChangeShapeType="1"/>
          </p:cNvSpPr>
          <p:nvPr/>
        </p:nvSpPr>
        <p:spPr bwMode="auto">
          <a:xfrm flipV="1">
            <a:off x="2806383" y="3868442"/>
            <a:ext cx="4343717" cy="11884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1510" tIns="40755" rIns="81510" bIns="40755" anchor="ctr"/>
          <a:lstStyle/>
          <a:p>
            <a:endParaRPr lang="en-US">
              <a:latin typeface="Helvetica Neue"/>
              <a:cs typeface="Helvetica Neue"/>
            </a:endParaRPr>
          </a:p>
        </p:txBody>
      </p:sp>
      <p:sp>
        <p:nvSpPr>
          <p:cNvPr id="475161" name="Text Box 25"/>
          <p:cNvSpPr txBox="1">
            <a:spLocks noChangeArrowheads="1"/>
          </p:cNvSpPr>
          <p:nvPr/>
        </p:nvSpPr>
        <p:spPr bwMode="auto">
          <a:xfrm>
            <a:off x="1130723" y="3365738"/>
            <a:ext cx="1562677" cy="636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1632" tIns="40816" rIns="81632" bIns="40816">
            <a:spAutoFit/>
          </a:bodyPr>
          <a:lstStyle>
            <a:lvl1pPr algn="l" defTabSz="9159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algn="l" defTabSz="9159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5988" algn="l" defTabSz="9159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3188" algn="l" defTabSz="9159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31975" algn="l" defTabSz="9159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9175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6375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203575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60775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800" b="1">
                <a:latin typeface="Helvetica Neue"/>
                <a:cs typeface="Helvetica Neue"/>
              </a:rPr>
              <a:t>Intermediate </a:t>
            </a:r>
          </a:p>
          <a:p>
            <a:r>
              <a:rPr lang="en-US" sz="1800" b="1">
                <a:latin typeface="Helvetica Neue"/>
                <a:cs typeface="Helvetica Neue"/>
              </a:rPr>
              <a:t>layer</a:t>
            </a:r>
          </a:p>
        </p:txBody>
      </p:sp>
      <p:cxnSp>
        <p:nvCxnSpPr>
          <p:cNvPr id="475162" name="AutoShape 26"/>
          <p:cNvCxnSpPr>
            <a:cxnSpLocks noChangeShapeType="1"/>
            <a:stCxn id="475141" idx="2"/>
            <a:endCxn id="475159" idx="0"/>
          </p:cNvCxnSpPr>
          <p:nvPr/>
        </p:nvCxnSpPr>
        <p:spPr bwMode="auto">
          <a:xfrm>
            <a:off x="3488061" y="3114981"/>
            <a:ext cx="1407745" cy="406441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75163" name="AutoShape 27"/>
          <p:cNvCxnSpPr>
            <a:cxnSpLocks noChangeShapeType="1"/>
            <a:stCxn id="475142" idx="2"/>
            <a:endCxn id="475159" idx="0"/>
          </p:cNvCxnSpPr>
          <p:nvPr/>
        </p:nvCxnSpPr>
        <p:spPr bwMode="auto">
          <a:xfrm>
            <a:off x="4515334" y="3114981"/>
            <a:ext cx="380472" cy="406441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75164" name="AutoShape 28"/>
          <p:cNvCxnSpPr>
            <a:cxnSpLocks noChangeShapeType="1"/>
            <a:stCxn id="475140" idx="2"/>
            <a:endCxn id="475159" idx="0"/>
          </p:cNvCxnSpPr>
          <p:nvPr/>
        </p:nvCxnSpPr>
        <p:spPr bwMode="auto">
          <a:xfrm flipH="1">
            <a:off x="4895806" y="3114981"/>
            <a:ext cx="608755" cy="406441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75165" name="AutoShape 29"/>
          <p:cNvCxnSpPr>
            <a:cxnSpLocks noChangeShapeType="1"/>
            <a:stCxn id="475159" idx="2"/>
            <a:endCxn id="475149" idx="0"/>
          </p:cNvCxnSpPr>
          <p:nvPr/>
        </p:nvCxnSpPr>
        <p:spPr bwMode="auto">
          <a:xfrm flipH="1">
            <a:off x="4058769" y="3711569"/>
            <a:ext cx="837037" cy="37078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75166" name="AutoShape 30"/>
          <p:cNvCxnSpPr>
            <a:cxnSpLocks noChangeShapeType="1"/>
            <a:stCxn id="475159" idx="2"/>
            <a:endCxn id="475151" idx="0"/>
          </p:cNvCxnSpPr>
          <p:nvPr/>
        </p:nvCxnSpPr>
        <p:spPr bwMode="auto">
          <a:xfrm>
            <a:off x="4895806" y="3711569"/>
            <a:ext cx="532660" cy="37078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75167" name="AutoShape 31"/>
          <p:cNvCxnSpPr>
            <a:cxnSpLocks noChangeShapeType="1"/>
            <a:stCxn id="475157" idx="2"/>
            <a:endCxn id="475159" idx="0"/>
          </p:cNvCxnSpPr>
          <p:nvPr/>
        </p:nvCxnSpPr>
        <p:spPr bwMode="auto">
          <a:xfrm flipH="1">
            <a:off x="4895807" y="3114981"/>
            <a:ext cx="1685172" cy="406441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75168" name="AutoShape 32"/>
          <p:cNvCxnSpPr>
            <a:cxnSpLocks noChangeShapeType="1"/>
            <a:stCxn id="475159" idx="2"/>
            <a:endCxn id="475147" idx="0"/>
          </p:cNvCxnSpPr>
          <p:nvPr/>
        </p:nvCxnSpPr>
        <p:spPr bwMode="auto">
          <a:xfrm>
            <a:off x="4895806" y="3711569"/>
            <a:ext cx="1788216" cy="370788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768114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5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5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5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5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6616700" y="1651000"/>
            <a:ext cx="2133600" cy="28067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66700" y="1651000"/>
            <a:ext cx="2616200" cy="28067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863" y="206375"/>
            <a:ext cx="1760537" cy="857250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959600" y="1860888"/>
            <a:ext cx="19812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6600"/>
                </a:solidFill>
                <a:latin typeface="Consolas"/>
                <a:cs typeface="Consolas"/>
              </a:rPr>
              <a:t>@</a:t>
            </a:r>
            <a:r>
              <a:rPr lang="en-US" sz="1400" dirty="0" err="1">
                <a:solidFill>
                  <a:srgbClr val="FF6600"/>
                </a:solidFill>
                <a:latin typeface="Consolas"/>
                <a:cs typeface="Consolas"/>
              </a:rPr>
              <a:t>ray.remote</a:t>
            </a:r>
            <a:endParaRPr lang="en-US" sz="1400" dirty="0">
              <a:solidFill>
                <a:srgbClr val="FF6600"/>
              </a:solidFill>
              <a:latin typeface="Consolas"/>
              <a:cs typeface="Consolas"/>
            </a:endParaRPr>
          </a:p>
          <a:p>
            <a:r>
              <a:rPr lang="en-US" sz="1400" dirty="0">
                <a:latin typeface="Consolas"/>
                <a:cs typeface="Consolas"/>
              </a:rPr>
              <a:t>add(a, b):</a:t>
            </a:r>
          </a:p>
          <a:p>
            <a:r>
              <a:rPr lang="en-US" sz="1400" dirty="0">
                <a:latin typeface="Consolas"/>
                <a:cs typeface="Consolas"/>
              </a:rPr>
              <a:t>    return a + </a:t>
            </a:r>
            <a:r>
              <a:rPr lang="en-US" sz="1400" dirty="0" smtClean="0">
                <a:latin typeface="Consolas"/>
                <a:cs typeface="Consolas"/>
              </a:rPr>
              <a:t>b</a:t>
            </a:r>
            <a:endParaRPr lang="en-US" sz="1400" dirty="0">
              <a:latin typeface="Consolas"/>
              <a:cs typeface="Consola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95300" y="2102188"/>
            <a:ext cx="24511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6600"/>
                </a:solidFill>
                <a:latin typeface="Consolas"/>
                <a:cs typeface="Consolas"/>
              </a:rPr>
              <a:t>@</a:t>
            </a:r>
            <a:r>
              <a:rPr lang="en-US" sz="1400" dirty="0" err="1">
                <a:solidFill>
                  <a:srgbClr val="FF6600"/>
                </a:solidFill>
                <a:latin typeface="Consolas"/>
                <a:cs typeface="Consolas"/>
              </a:rPr>
              <a:t>ray.remote</a:t>
            </a:r>
            <a:endParaRPr lang="en-US" sz="1400" dirty="0">
              <a:solidFill>
                <a:srgbClr val="FF6600"/>
              </a:solidFill>
              <a:latin typeface="Consolas"/>
              <a:cs typeface="Consolas"/>
            </a:endParaRPr>
          </a:p>
          <a:p>
            <a:r>
              <a:rPr lang="en-US" sz="1400" dirty="0">
                <a:latin typeface="Consolas"/>
                <a:cs typeface="Consolas"/>
              </a:rPr>
              <a:t>add(a, b):</a:t>
            </a:r>
          </a:p>
          <a:p>
            <a:r>
              <a:rPr lang="en-US" sz="1400" dirty="0">
                <a:latin typeface="Consolas"/>
                <a:cs typeface="Consolas"/>
              </a:rPr>
              <a:t>    return a + </a:t>
            </a:r>
            <a:r>
              <a:rPr lang="en-US" sz="1400" dirty="0" smtClean="0">
                <a:latin typeface="Consolas"/>
                <a:cs typeface="Consolas"/>
              </a:rPr>
              <a:t>b</a:t>
            </a:r>
            <a:endParaRPr lang="en-US" sz="1400" dirty="0">
              <a:latin typeface="Consolas"/>
              <a:cs typeface="Consolas"/>
            </a:endParaRPr>
          </a:p>
          <a:p>
            <a:r>
              <a:rPr lang="is-IS" sz="1400" dirty="0" smtClean="0">
                <a:latin typeface="Consolas"/>
                <a:cs typeface="Consolas"/>
              </a:rPr>
              <a:t>…</a:t>
            </a:r>
          </a:p>
          <a:p>
            <a:r>
              <a:rPr lang="en-US" sz="1400" dirty="0" err="1" smtClean="0">
                <a:solidFill>
                  <a:srgbClr val="FF6600"/>
                </a:solidFill>
                <a:latin typeface="Consolas"/>
                <a:cs typeface="Consolas"/>
              </a:rPr>
              <a:t>v_id</a:t>
            </a:r>
            <a:r>
              <a:rPr lang="en-US" sz="1400" dirty="0" smtClean="0">
                <a:latin typeface="Consolas"/>
                <a:cs typeface="Consolas"/>
              </a:rPr>
              <a:t> = </a:t>
            </a:r>
            <a:r>
              <a:rPr lang="en-US" sz="1400" dirty="0" err="1" smtClean="0">
                <a:solidFill>
                  <a:srgbClr val="FF6600"/>
                </a:solidFill>
                <a:latin typeface="Consolas"/>
                <a:cs typeface="Consolas"/>
              </a:rPr>
              <a:t>ray.put</a:t>
            </a:r>
            <a:r>
              <a:rPr lang="en-US" sz="1400" dirty="0" smtClean="0">
                <a:solidFill>
                  <a:srgbClr val="FF6600"/>
                </a:solidFill>
                <a:latin typeface="Consolas"/>
                <a:cs typeface="Consolas"/>
              </a:rPr>
              <a:t>(3)</a:t>
            </a:r>
            <a:endParaRPr lang="is-IS" sz="1400" dirty="0" smtClean="0">
              <a:solidFill>
                <a:srgbClr val="FF6600"/>
              </a:solidFill>
              <a:latin typeface="Consolas"/>
              <a:cs typeface="Consolas"/>
            </a:endParaRPr>
          </a:p>
          <a:p>
            <a:r>
              <a:rPr lang="en-US" sz="1400" dirty="0" err="1" smtClean="0">
                <a:solidFill>
                  <a:srgbClr val="FF6600"/>
                </a:solidFill>
                <a:latin typeface="Consolas"/>
                <a:cs typeface="Consolas"/>
              </a:rPr>
              <a:t>x_id</a:t>
            </a:r>
            <a:r>
              <a:rPr lang="en-US" sz="1400" dirty="0" smtClean="0">
                <a:latin typeface="Consolas"/>
                <a:cs typeface="Consolas"/>
              </a:rPr>
              <a:t> </a:t>
            </a:r>
            <a:r>
              <a:rPr lang="en-US" sz="1400" dirty="0">
                <a:latin typeface="Consolas"/>
                <a:cs typeface="Consolas"/>
              </a:rPr>
              <a:t>= </a:t>
            </a:r>
            <a:r>
              <a:rPr lang="en-US" sz="1400" dirty="0" err="1" smtClean="0">
                <a:latin typeface="Consolas"/>
                <a:cs typeface="Consolas"/>
              </a:rPr>
              <a:t>add.</a:t>
            </a:r>
            <a:r>
              <a:rPr lang="en-US" sz="1400" dirty="0" err="1" smtClean="0">
                <a:solidFill>
                  <a:srgbClr val="FF6600"/>
                </a:solidFill>
                <a:latin typeface="Consolas"/>
                <a:cs typeface="Consolas"/>
              </a:rPr>
              <a:t>remote</a:t>
            </a:r>
            <a:r>
              <a:rPr lang="en-US" sz="1400" dirty="0" smtClean="0">
                <a:latin typeface="Consolas"/>
                <a:cs typeface="Consolas"/>
              </a:rPr>
              <a:t>(</a:t>
            </a:r>
          </a:p>
          <a:p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smtClean="0">
                <a:latin typeface="Consolas"/>
                <a:cs typeface="Consolas"/>
              </a:rPr>
              <a:t>      </a:t>
            </a:r>
            <a:r>
              <a:rPr lang="en-US" sz="1400" dirty="0" err="1" smtClean="0">
                <a:latin typeface="Consolas"/>
                <a:cs typeface="Consolas"/>
              </a:rPr>
              <a:t>v_id</a:t>
            </a:r>
            <a:r>
              <a:rPr lang="en-US" sz="1400" dirty="0" smtClean="0">
                <a:latin typeface="Consolas"/>
                <a:cs typeface="Consolas"/>
              </a:rPr>
              <a:t>, 4)</a:t>
            </a:r>
            <a:endParaRPr lang="en-US" sz="1400" dirty="0">
              <a:latin typeface="Consolas"/>
              <a:cs typeface="Consolas"/>
            </a:endParaRPr>
          </a:p>
          <a:p>
            <a:r>
              <a:rPr lang="en-US" sz="1400" dirty="0">
                <a:latin typeface="Consolas"/>
                <a:cs typeface="Consolas"/>
              </a:rPr>
              <a:t>x = </a:t>
            </a:r>
            <a:r>
              <a:rPr lang="en-US" sz="1400" dirty="0" err="1">
                <a:solidFill>
                  <a:srgbClr val="FF6600"/>
                </a:solidFill>
                <a:latin typeface="Consolas"/>
                <a:cs typeface="Consolas"/>
              </a:rPr>
              <a:t>ray.get</a:t>
            </a:r>
            <a:r>
              <a:rPr lang="en-US" sz="1400" dirty="0" smtClean="0">
                <a:latin typeface="Consolas"/>
                <a:cs typeface="Consolas"/>
              </a:rPr>
              <a:t>(</a:t>
            </a:r>
            <a:r>
              <a:rPr lang="en-US" sz="1400" dirty="0" err="1" smtClean="0">
                <a:latin typeface="Consolas"/>
                <a:cs typeface="Consolas"/>
              </a:rPr>
              <a:t>x_id</a:t>
            </a:r>
            <a:r>
              <a:rPr lang="en-US" sz="1400" dirty="0" smtClean="0">
                <a:latin typeface="Consolas"/>
                <a:cs typeface="Consolas"/>
              </a:rPr>
              <a:t>)</a:t>
            </a:r>
            <a:r>
              <a:rPr lang="is-IS" sz="1400" dirty="0" smtClean="0">
                <a:latin typeface="Consolas"/>
                <a:cs typeface="Consolas"/>
              </a:rPr>
              <a:t> </a:t>
            </a:r>
            <a:endParaRPr lang="en-US" sz="1400" dirty="0">
              <a:latin typeface="Consolas"/>
              <a:cs typeface="Consola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289800" y="1270000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 Light"/>
                <a:cs typeface="Helvetica Neue Light"/>
              </a:rPr>
              <a:t>Worker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5588000" y="889000"/>
            <a:ext cx="3289300" cy="4051300"/>
          </a:xfrm>
          <a:prstGeom prst="roundRect">
            <a:avLst/>
          </a:prstGeom>
          <a:noFill/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850900" y="130810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 Light"/>
                <a:cs typeface="Helvetica Neue Light"/>
              </a:rPr>
              <a:t>Driver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165100" y="927100"/>
            <a:ext cx="2781300" cy="3962400"/>
          </a:xfrm>
          <a:prstGeom prst="roundRect">
            <a:avLst/>
          </a:prstGeom>
          <a:noFill/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3111500" y="2197100"/>
            <a:ext cx="2200275" cy="571500"/>
            <a:chOff x="2921000" y="2197100"/>
            <a:chExt cx="2200275" cy="571500"/>
          </a:xfrm>
        </p:grpSpPr>
        <p:sp>
          <p:nvSpPr>
            <p:cNvPr id="18" name="Rectangle 17"/>
            <p:cNvSpPr/>
            <p:nvPr/>
          </p:nvSpPr>
          <p:spPr>
            <a:xfrm>
              <a:off x="3009900" y="2501900"/>
              <a:ext cx="787400" cy="266700"/>
            </a:xfrm>
            <a:prstGeom prst="rect">
              <a:avLst/>
            </a:prstGeom>
            <a:solidFill>
              <a:srgbClr val="FFFFFF">
                <a:alpha val="34000"/>
              </a:srgbClr>
            </a:solidFill>
            <a:ln>
              <a:solidFill>
                <a:srgbClr val="40404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/>
                  <a:cs typeface="Consolas"/>
                </a:rPr>
                <a:t>v_id</a:t>
              </a: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797300" y="2501900"/>
              <a:ext cx="1323975" cy="266700"/>
            </a:xfrm>
            <a:prstGeom prst="rect">
              <a:avLst/>
            </a:prstGeom>
            <a:solidFill>
              <a:srgbClr val="FFFFFF">
                <a:alpha val="34000"/>
              </a:srgbClr>
            </a:solidFill>
            <a:ln>
              <a:solidFill>
                <a:srgbClr val="40404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>
                  <a:solidFill>
                    <a:srgbClr val="262626"/>
                  </a:solidFill>
                  <a:latin typeface="Consolas"/>
                  <a:cs typeface="Consolas"/>
                </a:rPr>
                <a:t>N1,N2</a:t>
              </a:r>
              <a:endParaRPr lang="en-US" sz="1400" dirty="0">
                <a:solidFill>
                  <a:srgbClr val="262626"/>
                </a:solidFill>
                <a:latin typeface="Consolas"/>
                <a:cs typeface="Consolas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921000" y="2197100"/>
              <a:ext cx="11464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Helvetica Neue Light"/>
                  <a:cs typeface="Helvetica Neue Light"/>
                </a:rPr>
                <a:t>Object Table</a:t>
              </a:r>
              <a:endParaRPr lang="en-US" sz="1400" dirty="0">
                <a:latin typeface="Helvetica Neue Light"/>
                <a:cs typeface="Helvetica Neue Light"/>
              </a:endParaRPr>
            </a:p>
          </p:txBody>
        </p:sp>
      </p:grpSp>
      <p:sp>
        <p:nvSpPr>
          <p:cNvPr id="28" name="Rounded Rectangle 27"/>
          <p:cNvSpPr/>
          <p:nvPr/>
        </p:nvSpPr>
        <p:spPr>
          <a:xfrm>
            <a:off x="5778500" y="1244600"/>
            <a:ext cx="1079500" cy="863600"/>
          </a:xfrm>
          <a:prstGeom prst="roundRect">
            <a:avLst/>
          </a:prstGeom>
          <a:solidFill>
            <a:srgbClr val="FFFFFF"/>
          </a:solidFill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5702300" y="952500"/>
            <a:ext cx="11559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Helvetica Neue Light"/>
                <a:cs typeface="Helvetica Neue Light"/>
              </a:rPr>
              <a:t>Object Store</a:t>
            </a:r>
            <a:endParaRPr lang="en-US" sz="1400" dirty="0">
              <a:latin typeface="Helvetica Neue Light"/>
              <a:cs typeface="Helvetica Neue Light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095500" y="558800"/>
            <a:ext cx="475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 Light"/>
                <a:cs typeface="Helvetica Neue Light"/>
              </a:rPr>
              <a:t>N1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057900" y="508000"/>
            <a:ext cx="475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 Light"/>
                <a:cs typeface="Helvetica Neue Light"/>
              </a:rPr>
              <a:t>N2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1701800" y="1231900"/>
            <a:ext cx="1079500" cy="863600"/>
          </a:xfrm>
          <a:prstGeom prst="roundRect">
            <a:avLst/>
          </a:prstGeom>
          <a:solidFill>
            <a:srgbClr val="FFFFFF"/>
          </a:solidFill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1625600" y="939800"/>
            <a:ext cx="11559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Helvetica Neue Light"/>
                <a:cs typeface="Helvetica Neue Light"/>
              </a:rPr>
              <a:t>Object Store</a:t>
            </a:r>
            <a:endParaRPr lang="en-US" sz="1400" dirty="0">
              <a:latin typeface="Helvetica Neue Light"/>
              <a:cs typeface="Helvetica Neue Light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1714500" y="1295400"/>
            <a:ext cx="990600" cy="307777"/>
            <a:chOff x="5791200" y="1358900"/>
            <a:chExt cx="990600" cy="307777"/>
          </a:xfrm>
        </p:grpSpPr>
        <p:sp>
          <p:nvSpPr>
            <p:cNvPr id="35" name="TextBox 34"/>
            <p:cNvSpPr txBox="1"/>
            <p:nvPr/>
          </p:nvSpPr>
          <p:spPr>
            <a:xfrm>
              <a:off x="5791200" y="1358900"/>
              <a:ext cx="5795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>
                  <a:latin typeface="Consolas"/>
                  <a:cs typeface="Consolas"/>
                </a:rPr>
                <a:t>v_id</a:t>
              </a:r>
              <a:endParaRPr lang="en-US" sz="1400" dirty="0">
                <a:latin typeface="Consolas"/>
                <a:cs typeface="Consolas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502400" y="1384300"/>
              <a:ext cx="279400" cy="2794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40404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262626"/>
                  </a:solidFill>
                  <a:latin typeface="Consolas"/>
                  <a:cs typeface="Consolas"/>
                </a:rPr>
                <a:t>3</a:t>
              </a:r>
            </a:p>
          </p:txBody>
        </p:sp>
      </p:grpSp>
      <p:sp>
        <p:nvSpPr>
          <p:cNvPr id="43" name="Rounded Rectangle 42"/>
          <p:cNvSpPr/>
          <p:nvPr/>
        </p:nvSpPr>
        <p:spPr>
          <a:xfrm>
            <a:off x="1625600" y="4178300"/>
            <a:ext cx="1143000" cy="584200"/>
          </a:xfrm>
          <a:prstGeom prst="roundRect">
            <a:avLst/>
          </a:prstGeom>
          <a:solidFill>
            <a:srgbClr val="FFFFFF"/>
          </a:solidFill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Local</a:t>
            </a:r>
          </a:p>
          <a:p>
            <a:pPr algn="ctr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Scheduler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onsolas"/>
              <a:cs typeface="Consolas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5740400" y="4051300"/>
            <a:ext cx="1143000" cy="584200"/>
          </a:xfrm>
          <a:prstGeom prst="roundRect">
            <a:avLst/>
          </a:prstGeom>
          <a:solidFill>
            <a:srgbClr val="FFDCB4"/>
          </a:solidFill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Local</a:t>
            </a:r>
          </a:p>
          <a:p>
            <a:pPr algn="ctr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Scheduler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onsolas"/>
              <a:cs typeface="Consolas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200400" y="1778000"/>
            <a:ext cx="787400" cy="266700"/>
          </a:xfrm>
          <a:prstGeom prst="rect">
            <a:avLst/>
          </a:prstGeom>
          <a:solidFill>
            <a:srgbClr val="FFFFFF">
              <a:alpha val="34000"/>
            </a:srgbClr>
          </a:solidFill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f</a:t>
            </a:r>
            <a:r>
              <a:rPr 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un_id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Consolas"/>
              <a:cs typeface="Consolas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3987800" y="1778000"/>
            <a:ext cx="1323975" cy="266700"/>
          </a:xfrm>
          <a:prstGeom prst="rect">
            <a:avLst/>
          </a:prstGeom>
          <a:solidFill>
            <a:srgbClr val="FFFFFF">
              <a:alpha val="34000"/>
            </a:srgbClr>
          </a:solidFill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262626"/>
                </a:solidFill>
                <a:latin typeface="Consolas"/>
                <a:cs typeface="Consolas"/>
              </a:rPr>
              <a:t>a</a:t>
            </a:r>
            <a:r>
              <a:rPr lang="en-US" sz="1400" dirty="0" smtClean="0">
                <a:solidFill>
                  <a:srgbClr val="262626"/>
                </a:solidFill>
                <a:latin typeface="Consolas"/>
                <a:cs typeface="Consolas"/>
              </a:rPr>
              <a:t>dd(a, b)</a:t>
            </a:r>
            <a:r>
              <a:rPr lang="is-IS" sz="1400" dirty="0" smtClean="0">
                <a:solidFill>
                  <a:srgbClr val="262626"/>
                </a:solidFill>
                <a:latin typeface="Consolas"/>
                <a:cs typeface="Consolas"/>
              </a:rPr>
              <a:t>…</a:t>
            </a:r>
            <a:endParaRPr lang="en-US" sz="1400" dirty="0">
              <a:solidFill>
                <a:srgbClr val="262626"/>
              </a:solidFill>
              <a:latin typeface="Consolas"/>
              <a:cs typeface="Consolas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111500" y="1473200"/>
            <a:ext cx="1302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Helvetica Neue Light"/>
                <a:cs typeface="Helvetica Neue Light"/>
              </a:rPr>
              <a:t>Function Table</a:t>
            </a:r>
            <a:endParaRPr lang="en-US" sz="1400" dirty="0">
              <a:latin typeface="Helvetica Neue Light"/>
              <a:cs typeface="Helvetica Neue Light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3086100" y="1447800"/>
            <a:ext cx="2362200" cy="2463800"/>
          </a:xfrm>
          <a:prstGeom prst="rect">
            <a:avLst/>
          </a:prstGeom>
          <a:noFill/>
          <a:ln w="952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3462339" y="850900"/>
            <a:ext cx="155683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Helvetica Neue Light"/>
                <a:cs typeface="Helvetica Neue Light"/>
              </a:rPr>
              <a:t>System State &amp; </a:t>
            </a:r>
            <a:endParaRPr lang="en-US" sz="1600" dirty="0" smtClean="0">
              <a:latin typeface="Helvetica Neue Light"/>
              <a:cs typeface="Helvetica Neue Light"/>
            </a:endParaRPr>
          </a:p>
          <a:p>
            <a:pPr algn="ctr"/>
            <a:r>
              <a:rPr lang="en-US" sz="1600" dirty="0" smtClean="0">
                <a:latin typeface="Helvetica Neue Light"/>
                <a:cs typeface="Helvetica Neue Light"/>
              </a:rPr>
              <a:t>Message Bus</a:t>
            </a:r>
            <a:endParaRPr lang="en-US" sz="1600" dirty="0">
              <a:latin typeface="Helvetica Neue Light"/>
              <a:cs typeface="Helvetica Neue Light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3124200" y="3022600"/>
            <a:ext cx="2200275" cy="681566"/>
            <a:chOff x="2908300" y="3022600"/>
            <a:chExt cx="2200275" cy="681566"/>
          </a:xfrm>
        </p:grpSpPr>
        <p:sp>
          <p:nvSpPr>
            <p:cNvPr id="45" name="Rectangle 44"/>
            <p:cNvSpPr/>
            <p:nvPr/>
          </p:nvSpPr>
          <p:spPr>
            <a:xfrm>
              <a:off x="2997200" y="3327399"/>
              <a:ext cx="901700" cy="376767"/>
            </a:xfrm>
            <a:prstGeom prst="rect">
              <a:avLst/>
            </a:prstGeom>
            <a:solidFill>
              <a:srgbClr val="FFFFFF">
                <a:alpha val="34000"/>
              </a:srgbClr>
            </a:solidFill>
            <a:ln>
              <a:solidFill>
                <a:srgbClr val="40404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/>
                  <a:cs typeface="Consolas"/>
                </a:rPr>
                <a:t>task_id</a:t>
              </a: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898900" y="3327399"/>
              <a:ext cx="1209675" cy="372533"/>
            </a:xfrm>
            <a:prstGeom prst="rect">
              <a:avLst/>
            </a:prstGeom>
            <a:solidFill>
              <a:srgbClr val="FFFFFF">
                <a:alpha val="34000"/>
              </a:srgbClr>
            </a:solidFill>
            <a:ln>
              <a:solidFill>
                <a:srgbClr val="40404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 smtClean="0">
                  <a:solidFill>
                    <a:srgbClr val="262626"/>
                  </a:solidFill>
                  <a:latin typeface="Consolas"/>
                  <a:cs typeface="Consolas"/>
                </a:rPr>
                <a:t>fun_id</a:t>
              </a:r>
              <a:r>
                <a:rPr lang="en-US" sz="1200" dirty="0" smtClean="0">
                  <a:solidFill>
                    <a:srgbClr val="262626"/>
                  </a:solidFill>
                  <a:latin typeface="Consolas"/>
                  <a:cs typeface="Consolas"/>
                </a:rPr>
                <a:t>, </a:t>
              </a:r>
              <a:r>
                <a:rPr lang="en-US" sz="1200" dirty="0" err="1">
                  <a:solidFill>
                    <a:srgbClr val="262626"/>
                  </a:solidFill>
                  <a:latin typeface="Consolas"/>
                  <a:cs typeface="Consolas"/>
                </a:rPr>
                <a:t>v</a:t>
              </a:r>
              <a:r>
                <a:rPr lang="en-US" sz="1200" dirty="0" err="1" smtClean="0">
                  <a:solidFill>
                    <a:srgbClr val="262626"/>
                  </a:solidFill>
                  <a:latin typeface="Consolas"/>
                  <a:cs typeface="Consolas"/>
                </a:rPr>
                <a:t>_id</a:t>
              </a:r>
              <a:r>
                <a:rPr lang="en-US" sz="1200" dirty="0" smtClean="0">
                  <a:solidFill>
                    <a:srgbClr val="262626"/>
                  </a:solidFill>
                  <a:latin typeface="Consolas"/>
                  <a:cs typeface="Consolas"/>
                </a:rPr>
                <a:t>, 4 </a:t>
              </a:r>
              <a:endParaRPr lang="en-US" sz="1200" dirty="0">
                <a:solidFill>
                  <a:srgbClr val="262626"/>
                </a:solidFill>
                <a:latin typeface="Consolas"/>
                <a:cs typeface="Consolas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908300" y="3022600"/>
              <a:ext cx="9991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Helvetica Neue Light"/>
                  <a:cs typeface="Helvetica Neue Light"/>
                </a:rPr>
                <a:t>Task Table</a:t>
              </a:r>
              <a:endParaRPr lang="en-US" sz="1400" dirty="0">
                <a:latin typeface="Helvetica Neue Light"/>
                <a:cs typeface="Helvetica Neue Light"/>
              </a:endParaRPr>
            </a:p>
          </p:txBody>
        </p:sp>
      </p:grpSp>
      <p:sp>
        <p:nvSpPr>
          <p:cNvPr id="55" name="Rounded Rectangle 54"/>
          <p:cNvSpPr/>
          <p:nvPr/>
        </p:nvSpPr>
        <p:spPr>
          <a:xfrm>
            <a:off x="3759200" y="4343400"/>
            <a:ext cx="1143000" cy="584200"/>
          </a:xfrm>
          <a:prstGeom prst="roundRect">
            <a:avLst/>
          </a:prstGeom>
          <a:noFill/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Global</a:t>
            </a:r>
          </a:p>
          <a:p>
            <a:pPr algn="ctr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Scheduler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onsolas"/>
              <a:cs typeface="Consolas"/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5753100" y="1308100"/>
            <a:ext cx="990600" cy="307777"/>
            <a:chOff x="5791200" y="1358900"/>
            <a:chExt cx="990600" cy="307777"/>
          </a:xfrm>
        </p:grpSpPr>
        <p:sp>
          <p:nvSpPr>
            <p:cNvPr id="58" name="TextBox 57"/>
            <p:cNvSpPr txBox="1"/>
            <p:nvPr/>
          </p:nvSpPr>
          <p:spPr>
            <a:xfrm>
              <a:off x="5791200" y="1358900"/>
              <a:ext cx="5795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>
                  <a:latin typeface="Consolas"/>
                  <a:cs typeface="Consolas"/>
                </a:rPr>
                <a:t>v_id</a:t>
              </a:r>
              <a:endParaRPr lang="en-US" sz="1400" dirty="0">
                <a:latin typeface="Consolas"/>
                <a:cs typeface="Consolas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6502400" y="1384300"/>
              <a:ext cx="279400" cy="27940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40404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262626"/>
                  </a:solidFill>
                  <a:latin typeface="Consolas"/>
                  <a:cs typeface="Consolas"/>
                </a:rPr>
                <a:t>3</a:t>
              </a: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5400675" y="2149475"/>
            <a:ext cx="2698750" cy="1901825"/>
            <a:chOff x="5400675" y="2149475"/>
            <a:chExt cx="2698750" cy="1901825"/>
          </a:xfrm>
        </p:grpSpPr>
        <p:sp>
          <p:nvSpPr>
            <p:cNvPr id="56" name="TextBox 55"/>
            <p:cNvSpPr txBox="1"/>
            <p:nvPr/>
          </p:nvSpPr>
          <p:spPr>
            <a:xfrm>
              <a:off x="5400675" y="3663950"/>
              <a:ext cx="13691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6600"/>
                  </a:solidFill>
                  <a:latin typeface="Consolas"/>
                  <a:cs typeface="Consolas"/>
                </a:rPr>
                <a:t>a</a:t>
              </a:r>
              <a:r>
                <a:rPr lang="en-US" sz="1400" dirty="0" smtClean="0">
                  <a:solidFill>
                    <a:srgbClr val="FF6600"/>
                  </a:solidFill>
                  <a:latin typeface="Consolas"/>
                  <a:cs typeface="Consolas"/>
                </a:rPr>
                <a:t>dd(</a:t>
              </a:r>
              <a:r>
                <a:rPr lang="en-US" sz="1400" dirty="0" err="1" smtClean="0">
                  <a:solidFill>
                    <a:srgbClr val="FF6600"/>
                  </a:solidFill>
                  <a:latin typeface="Consolas"/>
                  <a:cs typeface="Consolas"/>
                </a:rPr>
                <a:t>v_id</a:t>
              </a:r>
              <a:r>
                <a:rPr lang="en-US" sz="1400" dirty="0" smtClean="0">
                  <a:solidFill>
                    <a:srgbClr val="FF6600"/>
                  </a:solidFill>
                  <a:latin typeface="Consolas"/>
                  <a:cs typeface="Consolas"/>
                </a:rPr>
                <a:t>, 4)</a:t>
              </a:r>
              <a:endParaRPr lang="en-US" sz="1400" dirty="0">
                <a:solidFill>
                  <a:srgbClr val="FF6600"/>
                </a:solidFill>
                <a:latin typeface="Consolas"/>
                <a:cs typeface="Consolas"/>
              </a:endParaRPr>
            </a:p>
          </p:txBody>
        </p:sp>
        <p:cxnSp>
          <p:nvCxnSpPr>
            <p:cNvPr id="60" name="Straight Arrow Connector 59"/>
            <p:cNvCxnSpPr/>
            <p:nvPr/>
          </p:nvCxnSpPr>
          <p:spPr>
            <a:xfrm flipV="1">
              <a:off x="6311900" y="2298700"/>
              <a:ext cx="711200" cy="175260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ectangle 60"/>
            <p:cNvSpPr/>
            <p:nvPr/>
          </p:nvSpPr>
          <p:spPr>
            <a:xfrm>
              <a:off x="7038974" y="2149475"/>
              <a:ext cx="1060451" cy="196850"/>
            </a:xfrm>
            <a:prstGeom prst="rect">
              <a:avLst/>
            </a:prstGeom>
            <a:solidFill>
              <a:srgbClr val="FFA63C">
                <a:alpha val="34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2" name="Rectangle 61"/>
          <p:cNvSpPr/>
          <p:nvPr/>
        </p:nvSpPr>
        <p:spPr>
          <a:xfrm>
            <a:off x="507999" y="3648074"/>
            <a:ext cx="1943101" cy="200025"/>
          </a:xfrm>
          <a:prstGeom prst="rect">
            <a:avLst/>
          </a:prstGeom>
          <a:solidFill>
            <a:srgbClr val="FFA63C">
              <a:alpha val="34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0914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6616700" y="1651000"/>
            <a:ext cx="2133600" cy="28067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66700" y="1651000"/>
            <a:ext cx="2616200" cy="28067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863" y="206375"/>
            <a:ext cx="1760537" cy="857250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959600" y="1860888"/>
            <a:ext cx="19812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6600"/>
                </a:solidFill>
                <a:latin typeface="Consolas"/>
                <a:cs typeface="Consolas"/>
              </a:rPr>
              <a:t>@</a:t>
            </a:r>
            <a:r>
              <a:rPr lang="en-US" sz="1400" dirty="0" err="1">
                <a:solidFill>
                  <a:srgbClr val="FF6600"/>
                </a:solidFill>
                <a:latin typeface="Consolas"/>
                <a:cs typeface="Consolas"/>
              </a:rPr>
              <a:t>ray.remote</a:t>
            </a:r>
            <a:endParaRPr lang="en-US" sz="1400" dirty="0">
              <a:solidFill>
                <a:srgbClr val="FF6600"/>
              </a:solidFill>
              <a:latin typeface="Consolas"/>
              <a:cs typeface="Consolas"/>
            </a:endParaRPr>
          </a:p>
          <a:p>
            <a:r>
              <a:rPr lang="en-US" sz="1400" dirty="0">
                <a:latin typeface="Consolas"/>
                <a:cs typeface="Consolas"/>
              </a:rPr>
              <a:t>add(a, b):</a:t>
            </a:r>
          </a:p>
          <a:p>
            <a:r>
              <a:rPr lang="en-US" sz="1400" dirty="0">
                <a:latin typeface="Consolas"/>
                <a:cs typeface="Consolas"/>
              </a:rPr>
              <a:t>    return a + </a:t>
            </a:r>
            <a:r>
              <a:rPr lang="en-US" sz="1400" dirty="0" smtClean="0">
                <a:latin typeface="Consolas"/>
                <a:cs typeface="Consolas"/>
              </a:rPr>
              <a:t>b</a:t>
            </a:r>
            <a:endParaRPr lang="en-US" sz="1400" dirty="0">
              <a:latin typeface="Consolas"/>
              <a:cs typeface="Consola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95300" y="2102188"/>
            <a:ext cx="24511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6600"/>
                </a:solidFill>
                <a:latin typeface="Consolas"/>
                <a:cs typeface="Consolas"/>
              </a:rPr>
              <a:t>@</a:t>
            </a:r>
            <a:r>
              <a:rPr lang="en-US" sz="1400" dirty="0" err="1">
                <a:solidFill>
                  <a:srgbClr val="FF6600"/>
                </a:solidFill>
                <a:latin typeface="Consolas"/>
                <a:cs typeface="Consolas"/>
              </a:rPr>
              <a:t>ray.remote</a:t>
            </a:r>
            <a:endParaRPr lang="en-US" sz="1400" dirty="0">
              <a:solidFill>
                <a:srgbClr val="FF6600"/>
              </a:solidFill>
              <a:latin typeface="Consolas"/>
              <a:cs typeface="Consolas"/>
            </a:endParaRPr>
          </a:p>
          <a:p>
            <a:r>
              <a:rPr lang="en-US" sz="1400" dirty="0">
                <a:latin typeface="Consolas"/>
                <a:cs typeface="Consolas"/>
              </a:rPr>
              <a:t>add(a, b):</a:t>
            </a:r>
          </a:p>
          <a:p>
            <a:r>
              <a:rPr lang="en-US" sz="1400" dirty="0">
                <a:latin typeface="Consolas"/>
                <a:cs typeface="Consolas"/>
              </a:rPr>
              <a:t>    return a + </a:t>
            </a:r>
            <a:r>
              <a:rPr lang="en-US" sz="1400" dirty="0" smtClean="0">
                <a:latin typeface="Consolas"/>
                <a:cs typeface="Consolas"/>
              </a:rPr>
              <a:t>b</a:t>
            </a:r>
            <a:endParaRPr lang="en-US" sz="1400" dirty="0">
              <a:latin typeface="Consolas"/>
              <a:cs typeface="Consolas"/>
            </a:endParaRPr>
          </a:p>
          <a:p>
            <a:r>
              <a:rPr lang="is-IS" sz="1400" dirty="0" smtClean="0">
                <a:latin typeface="Consolas"/>
                <a:cs typeface="Consolas"/>
              </a:rPr>
              <a:t>…</a:t>
            </a:r>
          </a:p>
          <a:p>
            <a:r>
              <a:rPr lang="en-US" sz="1400" dirty="0" err="1" smtClean="0">
                <a:solidFill>
                  <a:srgbClr val="FF6600"/>
                </a:solidFill>
                <a:latin typeface="Consolas"/>
                <a:cs typeface="Consolas"/>
              </a:rPr>
              <a:t>v_id</a:t>
            </a:r>
            <a:r>
              <a:rPr lang="en-US" sz="1400" dirty="0" smtClean="0">
                <a:latin typeface="Consolas"/>
                <a:cs typeface="Consolas"/>
              </a:rPr>
              <a:t> = </a:t>
            </a:r>
            <a:r>
              <a:rPr lang="en-US" sz="1400" dirty="0" err="1" smtClean="0">
                <a:solidFill>
                  <a:srgbClr val="FF6600"/>
                </a:solidFill>
                <a:latin typeface="Consolas"/>
                <a:cs typeface="Consolas"/>
              </a:rPr>
              <a:t>ray.put</a:t>
            </a:r>
            <a:r>
              <a:rPr lang="en-US" sz="1400" dirty="0" smtClean="0">
                <a:solidFill>
                  <a:srgbClr val="FF6600"/>
                </a:solidFill>
                <a:latin typeface="Consolas"/>
                <a:cs typeface="Consolas"/>
              </a:rPr>
              <a:t>(3)</a:t>
            </a:r>
            <a:endParaRPr lang="is-IS" sz="1400" dirty="0" smtClean="0">
              <a:solidFill>
                <a:srgbClr val="FF6600"/>
              </a:solidFill>
              <a:latin typeface="Consolas"/>
              <a:cs typeface="Consolas"/>
            </a:endParaRPr>
          </a:p>
          <a:p>
            <a:r>
              <a:rPr lang="en-US" sz="1400" dirty="0" err="1" smtClean="0">
                <a:solidFill>
                  <a:srgbClr val="FF6600"/>
                </a:solidFill>
                <a:latin typeface="Consolas"/>
                <a:cs typeface="Consolas"/>
              </a:rPr>
              <a:t>x_id</a:t>
            </a:r>
            <a:r>
              <a:rPr lang="en-US" sz="1400" dirty="0" smtClean="0">
                <a:latin typeface="Consolas"/>
                <a:cs typeface="Consolas"/>
              </a:rPr>
              <a:t> </a:t>
            </a:r>
            <a:r>
              <a:rPr lang="en-US" sz="1400" dirty="0">
                <a:latin typeface="Consolas"/>
                <a:cs typeface="Consolas"/>
              </a:rPr>
              <a:t>= </a:t>
            </a:r>
            <a:r>
              <a:rPr lang="en-US" sz="1400" dirty="0" err="1" smtClean="0">
                <a:latin typeface="Consolas"/>
                <a:cs typeface="Consolas"/>
              </a:rPr>
              <a:t>add.</a:t>
            </a:r>
            <a:r>
              <a:rPr lang="en-US" sz="1400" dirty="0" err="1" smtClean="0">
                <a:solidFill>
                  <a:srgbClr val="FF6600"/>
                </a:solidFill>
                <a:latin typeface="Consolas"/>
                <a:cs typeface="Consolas"/>
              </a:rPr>
              <a:t>remote</a:t>
            </a:r>
            <a:r>
              <a:rPr lang="en-US" sz="1400" dirty="0" smtClean="0">
                <a:latin typeface="Consolas"/>
                <a:cs typeface="Consolas"/>
              </a:rPr>
              <a:t>(</a:t>
            </a:r>
          </a:p>
          <a:p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smtClean="0">
                <a:latin typeface="Consolas"/>
                <a:cs typeface="Consolas"/>
              </a:rPr>
              <a:t>      </a:t>
            </a:r>
            <a:r>
              <a:rPr lang="en-US" sz="1400" dirty="0" err="1" smtClean="0">
                <a:latin typeface="Consolas"/>
                <a:cs typeface="Consolas"/>
              </a:rPr>
              <a:t>v_id</a:t>
            </a:r>
            <a:r>
              <a:rPr lang="en-US" sz="1400" dirty="0" smtClean="0">
                <a:latin typeface="Consolas"/>
                <a:cs typeface="Consolas"/>
              </a:rPr>
              <a:t>, 4)</a:t>
            </a:r>
            <a:endParaRPr lang="en-US" sz="1400" dirty="0">
              <a:latin typeface="Consolas"/>
              <a:cs typeface="Consolas"/>
            </a:endParaRPr>
          </a:p>
          <a:p>
            <a:r>
              <a:rPr lang="en-US" sz="1400" dirty="0">
                <a:latin typeface="Consolas"/>
                <a:cs typeface="Consolas"/>
              </a:rPr>
              <a:t>x = </a:t>
            </a:r>
            <a:r>
              <a:rPr lang="en-US" sz="1400" dirty="0" err="1">
                <a:solidFill>
                  <a:srgbClr val="FF6600"/>
                </a:solidFill>
                <a:latin typeface="Consolas"/>
                <a:cs typeface="Consolas"/>
              </a:rPr>
              <a:t>ray.get</a:t>
            </a:r>
            <a:r>
              <a:rPr lang="en-US" sz="1400" dirty="0" smtClean="0">
                <a:latin typeface="Consolas"/>
                <a:cs typeface="Consolas"/>
              </a:rPr>
              <a:t>(</a:t>
            </a:r>
            <a:r>
              <a:rPr lang="en-US" sz="1400" dirty="0" err="1" smtClean="0">
                <a:latin typeface="Consolas"/>
                <a:cs typeface="Consolas"/>
              </a:rPr>
              <a:t>x_id</a:t>
            </a:r>
            <a:r>
              <a:rPr lang="en-US" sz="1400" dirty="0" smtClean="0">
                <a:latin typeface="Consolas"/>
                <a:cs typeface="Consolas"/>
              </a:rPr>
              <a:t>)</a:t>
            </a:r>
            <a:r>
              <a:rPr lang="is-IS" sz="1400" dirty="0" smtClean="0">
                <a:latin typeface="Consolas"/>
                <a:cs typeface="Consolas"/>
              </a:rPr>
              <a:t> </a:t>
            </a:r>
            <a:endParaRPr lang="en-US" sz="1400" dirty="0">
              <a:latin typeface="Consolas"/>
              <a:cs typeface="Consola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289800" y="1270000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 Light"/>
                <a:cs typeface="Helvetica Neue Light"/>
              </a:rPr>
              <a:t>Worker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5588000" y="889000"/>
            <a:ext cx="3289300" cy="4051300"/>
          </a:xfrm>
          <a:prstGeom prst="roundRect">
            <a:avLst/>
          </a:prstGeom>
          <a:noFill/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850900" y="130810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 Light"/>
                <a:cs typeface="Helvetica Neue Light"/>
              </a:rPr>
              <a:t>Driver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165100" y="927100"/>
            <a:ext cx="2781300" cy="3962400"/>
          </a:xfrm>
          <a:prstGeom prst="roundRect">
            <a:avLst/>
          </a:prstGeom>
          <a:noFill/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3111500" y="2197100"/>
            <a:ext cx="2200275" cy="571500"/>
            <a:chOff x="2921000" y="2197100"/>
            <a:chExt cx="2200275" cy="571500"/>
          </a:xfrm>
        </p:grpSpPr>
        <p:sp>
          <p:nvSpPr>
            <p:cNvPr id="18" name="Rectangle 17"/>
            <p:cNvSpPr/>
            <p:nvPr/>
          </p:nvSpPr>
          <p:spPr>
            <a:xfrm>
              <a:off x="3009900" y="2501900"/>
              <a:ext cx="787400" cy="266700"/>
            </a:xfrm>
            <a:prstGeom prst="rect">
              <a:avLst/>
            </a:prstGeom>
            <a:solidFill>
              <a:srgbClr val="FFFFFF">
                <a:alpha val="34000"/>
              </a:srgbClr>
            </a:solidFill>
            <a:ln>
              <a:solidFill>
                <a:srgbClr val="40404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/>
                  <a:cs typeface="Consolas"/>
                </a:rPr>
                <a:t>v_id</a:t>
              </a: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797300" y="2501900"/>
              <a:ext cx="1323975" cy="266700"/>
            </a:xfrm>
            <a:prstGeom prst="rect">
              <a:avLst/>
            </a:prstGeom>
            <a:solidFill>
              <a:srgbClr val="FFFFFF">
                <a:alpha val="34000"/>
              </a:srgbClr>
            </a:solidFill>
            <a:ln>
              <a:solidFill>
                <a:srgbClr val="40404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>
                  <a:solidFill>
                    <a:srgbClr val="262626"/>
                  </a:solidFill>
                  <a:latin typeface="Consolas"/>
                  <a:cs typeface="Consolas"/>
                </a:rPr>
                <a:t>N1,N2</a:t>
              </a:r>
              <a:endParaRPr lang="en-US" sz="1400" dirty="0">
                <a:solidFill>
                  <a:srgbClr val="262626"/>
                </a:solidFill>
                <a:latin typeface="Consolas"/>
                <a:cs typeface="Consolas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921000" y="2197100"/>
              <a:ext cx="11464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Helvetica Neue Light"/>
                  <a:cs typeface="Helvetica Neue Light"/>
                </a:rPr>
                <a:t>Object Table</a:t>
              </a:r>
              <a:endParaRPr lang="en-US" sz="1400" dirty="0">
                <a:latin typeface="Helvetica Neue Light"/>
                <a:cs typeface="Helvetica Neue Light"/>
              </a:endParaRPr>
            </a:p>
          </p:txBody>
        </p:sp>
      </p:grpSp>
      <p:sp>
        <p:nvSpPr>
          <p:cNvPr id="28" name="Rounded Rectangle 27"/>
          <p:cNvSpPr/>
          <p:nvPr/>
        </p:nvSpPr>
        <p:spPr>
          <a:xfrm>
            <a:off x="5778500" y="1244600"/>
            <a:ext cx="1079500" cy="863600"/>
          </a:xfrm>
          <a:prstGeom prst="roundRect">
            <a:avLst/>
          </a:prstGeom>
          <a:solidFill>
            <a:srgbClr val="FFFFFF"/>
          </a:solidFill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5702300" y="952500"/>
            <a:ext cx="11559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Helvetica Neue Light"/>
                <a:cs typeface="Helvetica Neue Light"/>
              </a:rPr>
              <a:t>Object Store</a:t>
            </a:r>
            <a:endParaRPr lang="en-US" sz="1400" dirty="0">
              <a:latin typeface="Helvetica Neue Light"/>
              <a:cs typeface="Helvetica Neue Light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095500" y="558800"/>
            <a:ext cx="475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 Light"/>
                <a:cs typeface="Helvetica Neue Light"/>
              </a:rPr>
              <a:t>N1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057900" y="508000"/>
            <a:ext cx="475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 Light"/>
                <a:cs typeface="Helvetica Neue Light"/>
              </a:rPr>
              <a:t>N2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1701800" y="1231900"/>
            <a:ext cx="1079500" cy="863600"/>
          </a:xfrm>
          <a:prstGeom prst="roundRect">
            <a:avLst/>
          </a:prstGeom>
          <a:solidFill>
            <a:srgbClr val="FFFFFF"/>
          </a:solidFill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1625600" y="939800"/>
            <a:ext cx="11559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Helvetica Neue Light"/>
                <a:cs typeface="Helvetica Neue Light"/>
              </a:rPr>
              <a:t>Object Store</a:t>
            </a:r>
            <a:endParaRPr lang="en-US" sz="1400" dirty="0">
              <a:latin typeface="Helvetica Neue Light"/>
              <a:cs typeface="Helvetica Neue Light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1714500" y="1295400"/>
            <a:ext cx="990600" cy="307777"/>
            <a:chOff x="5791200" y="1358900"/>
            <a:chExt cx="990600" cy="307777"/>
          </a:xfrm>
        </p:grpSpPr>
        <p:sp>
          <p:nvSpPr>
            <p:cNvPr id="35" name="TextBox 34"/>
            <p:cNvSpPr txBox="1"/>
            <p:nvPr/>
          </p:nvSpPr>
          <p:spPr>
            <a:xfrm>
              <a:off x="5791200" y="1358900"/>
              <a:ext cx="5795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>
                  <a:latin typeface="Consolas"/>
                  <a:cs typeface="Consolas"/>
                </a:rPr>
                <a:t>v_id</a:t>
              </a:r>
              <a:endParaRPr lang="en-US" sz="1400" dirty="0">
                <a:latin typeface="Consolas"/>
                <a:cs typeface="Consolas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502400" y="1384300"/>
              <a:ext cx="279400" cy="2794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40404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262626"/>
                  </a:solidFill>
                  <a:latin typeface="Consolas"/>
                  <a:cs typeface="Consolas"/>
                </a:rPr>
                <a:t>3</a:t>
              </a:r>
            </a:p>
          </p:txBody>
        </p:sp>
      </p:grpSp>
      <p:sp>
        <p:nvSpPr>
          <p:cNvPr id="43" name="Rounded Rectangle 42"/>
          <p:cNvSpPr/>
          <p:nvPr/>
        </p:nvSpPr>
        <p:spPr>
          <a:xfrm>
            <a:off x="1625600" y="4178300"/>
            <a:ext cx="1143000" cy="584200"/>
          </a:xfrm>
          <a:prstGeom prst="roundRect">
            <a:avLst/>
          </a:prstGeom>
          <a:solidFill>
            <a:srgbClr val="FFFFFF"/>
          </a:solidFill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Local</a:t>
            </a:r>
          </a:p>
          <a:p>
            <a:pPr algn="ctr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Scheduler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onsolas"/>
              <a:cs typeface="Consolas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5740400" y="4051300"/>
            <a:ext cx="1143000" cy="584200"/>
          </a:xfrm>
          <a:prstGeom prst="roundRect">
            <a:avLst/>
          </a:prstGeom>
          <a:solidFill>
            <a:schemeClr val="bg1"/>
          </a:solidFill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Local</a:t>
            </a:r>
          </a:p>
          <a:p>
            <a:pPr algn="ctr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Scheduler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onsolas"/>
              <a:cs typeface="Consolas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200400" y="1778000"/>
            <a:ext cx="787400" cy="266700"/>
          </a:xfrm>
          <a:prstGeom prst="rect">
            <a:avLst/>
          </a:prstGeom>
          <a:solidFill>
            <a:srgbClr val="FFFFFF">
              <a:alpha val="34000"/>
            </a:srgbClr>
          </a:solidFill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f</a:t>
            </a:r>
            <a:r>
              <a:rPr 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un_id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Consolas"/>
              <a:cs typeface="Consolas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3987800" y="1778000"/>
            <a:ext cx="1323975" cy="266700"/>
          </a:xfrm>
          <a:prstGeom prst="rect">
            <a:avLst/>
          </a:prstGeom>
          <a:solidFill>
            <a:srgbClr val="FFFFFF">
              <a:alpha val="34000"/>
            </a:srgbClr>
          </a:solidFill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262626"/>
                </a:solidFill>
                <a:latin typeface="Consolas"/>
                <a:cs typeface="Consolas"/>
              </a:rPr>
              <a:t>a</a:t>
            </a:r>
            <a:r>
              <a:rPr lang="en-US" sz="1400" dirty="0" smtClean="0">
                <a:solidFill>
                  <a:srgbClr val="262626"/>
                </a:solidFill>
                <a:latin typeface="Consolas"/>
                <a:cs typeface="Consolas"/>
              </a:rPr>
              <a:t>dd(a, b)</a:t>
            </a:r>
            <a:r>
              <a:rPr lang="is-IS" sz="1400" dirty="0" smtClean="0">
                <a:solidFill>
                  <a:srgbClr val="262626"/>
                </a:solidFill>
                <a:latin typeface="Consolas"/>
                <a:cs typeface="Consolas"/>
              </a:rPr>
              <a:t>…</a:t>
            </a:r>
            <a:endParaRPr lang="en-US" sz="1400" dirty="0">
              <a:solidFill>
                <a:srgbClr val="262626"/>
              </a:solidFill>
              <a:latin typeface="Consolas"/>
              <a:cs typeface="Consolas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111500" y="1473200"/>
            <a:ext cx="1302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Helvetica Neue Light"/>
                <a:cs typeface="Helvetica Neue Light"/>
              </a:rPr>
              <a:t>Function Table</a:t>
            </a:r>
            <a:endParaRPr lang="en-US" sz="1400" dirty="0">
              <a:latin typeface="Helvetica Neue Light"/>
              <a:cs typeface="Helvetica Neue Light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3086100" y="1447800"/>
            <a:ext cx="2362200" cy="2463800"/>
          </a:xfrm>
          <a:prstGeom prst="rect">
            <a:avLst/>
          </a:prstGeom>
          <a:noFill/>
          <a:ln w="952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3462339" y="850900"/>
            <a:ext cx="155683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Helvetica Neue Light"/>
                <a:cs typeface="Helvetica Neue Light"/>
              </a:rPr>
              <a:t>System State &amp; </a:t>
            </a:r>
            <a:endParaRPr lang="en-US" sz="1600" dirty="0" smtClean="0">
              <a:latin typeface="Helvetica Neue Light"/>
              <a:cs typeface="Helvetica Neue Light"/>
            </a:endParaRPr>
          </a:p>
          <a:p>
            <a:pPr algn="ctr"/>
            <a:r>
              <a:rPr lang="en-US" sz="1600" dirty="0" smtClean="0">
                <a:latin typeface="Helvetica Neue Light"/>
                <a:cs typeface="Helvetica Neue Light"/>
              </a:rPr>
              <a:t>Message Bus</a:t>
            </a:r>
            <a:endParaRPr lang="en-US" sz="1600" dirty="0">
              <a:latin typeface="Helvetica Neue Light"/>
              <a:cs typeface="Helvetica Neue Light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3124200" y="3022600"/>
            <a:ext cx="2200275" cy="681566"/>
            <a:chOff x="2908300" y="3022600"/>
            <a:chExt cx="2200275" cy="681566"/>
          </a:xfrm>
        </p:grpSpPr>
        <p:sp>
          <p:nvSpPr>
            <p:cNvPr id="45" name="Rectangle 44"/>
            <p:cNvSpPr/>
            <p:nvPr/>
          </p:nvSpPr>
          <p:spPr>
            <a:xfrm>
              <a:off x="2997200" y="3327399"/>
              <a:ext cx="901700" cy="376767"/>
            </a:xfrm>
            <a:prstGeom prst="rect">
              <a:avLst/>
            </a:prstGeom>
            <a:solidFill>
              <a:srgbClr val="FFFFFF">
                <a:alpha val="34000"/>
              </a:srgbClr>
            </a:solidFill>
            <a:ln>
              <a:solidFill>
                <a:srgbClr val="40404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/>
                  <a:cs typeface="Consolas"/>
                </a:rPr>
                <a:t>task_id</a:t>
              </a: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898900" y="3327399"/>
              <a:ext cx="1209675" cy="372533"/>
            </a:xfrm>
            <a:prstGeom prst="rect">
              <a:avLst/>
            </a:prstGeom>
            <a:solidFill>
              <a:srgbClr val="FFFFFF">
                <a:alpha val="34000"/>
              </a:srgbClr>
            </a:solidFill>
            <a:ln>
              <a:solidFill>
                <a:srgbClr val="40404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 smtClean="0">
                  <a:solidFill>
                    <a:srgbClr val="262626"/>
                  </a:solidFill>
                  <a:latin typeface="Consolas"/>
                  <a:cs typeface="Consolas"/>
                </a:rPr>
                <a:t>fun_id</a:t>
              </a:r>
              <a:r>
                <a:rPr lang="en-US" sz="1200" dirty="0" smtClean="0">
                  <a:solidFill>
                    <a:srgbClr val="262626"/>
                  </a:solidFill>
                  <a:latin typeface="Consolas"/>
                  <a:cs typeface="Consolas"/>
                </a:rPr>
                <a:t>, </a:t>
              </a:r>
              <a:r>
                <a:rPr lang="en-US" sz="1200" dirty="0" err="1">
                  <a:solidFill>
                    <a:srgbClr val="262626"/>
                  </a:solidFill>
                  <a:latin typeface="Consolas"/>
                  <a:cs typeface="Consolas"/>
                </a:rPr>
                <a:t>v</a:t>
              </a:r>
              <a:r>
                <a:rPr lang="en-US" sz="1200" dirty="0" err="1" smtClean="0">
                  <a:solidFill>
                    <a:srgbClr val="262626"/>
                  </a:solidFill>
                  <a:latin typeface="Consolas"/>
                  <a:cs typeface="Consolas"/>
                </a:rPr>
                <a:t>_id</a:t>
              </a:r>
              <a:r>
                <a:rPr lang="en-US" sz="1200" dirty="0" smtClean="0">
                  <a:solidFill>
                    <a:srgbClr val="262626"/>
                  </a:solidFill>
                  <a:latin typeface="Consolas"/>
                  <a:cs typeface="Consolas"/>
                </a:rPr>
                <a:t>, 4 </a:t>
              </a:r>
              <a:endParaRPr lang="en-US" sz="1200" dirty="0">
                <a:solidFill>
                  <a:srgbClr val="262626"/>
                </a:solidFill>
                <a:latin typeface="Consolas"/>
                <a:cs typeface="Consolas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908300" y="3022600"/>
              <a:ext cx="9991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Helvetica Neue Light"/>
                  <a:cs typeface="Helvetica Neue Light"/>
                </a:rPr>
                <a:t>Task Table</a:t>
              </a:r>
              <a:endParaRPr lang="en-US" sz="1400" dirty="0">
                <a:latin typeface="Helvetica Neue Light"/>
                <a:cs typeface="Helvetica Neue Light"/>
              </a:endParaRPr>
            </a:p>
          </p:txBody>
        </p:sp>
      </p:grpSp>
      <p:sp>
        <p:nvSpPr>
          <p:cNvPr id="55" name="Rounded Rectangle 54"/>
          <p:cNvSpPr/>
          <p:nvPr/>
        </p:nvSpPr>
        <p:spPr>
          <a:xfrm>
            <a:off x="3759200" y="4343400"/>
            <a:ext cx="1143000" cy="584200"/>
          </a:xfrm>
          <a:prstGeom prst="roundRect">
            <a:avLst/>
          </a:prstGeom>
          <a:noFill/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Global</a:t>
            </a:r>
          </a:p>
          <a:p>
            <a:pPr algn="ctr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Scheduler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onsolas"/>
              <a:cs typeface="Consolas"/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5753100" y="1308100"/>
            <a:ext cx="990600" cy="307777"/>
            <a:chOff x="5791200" y="1358900"/>
            <a:chExt cx="990600" cy="307777"/>
          </a:xfrm>
        </p:grpSpPr>
        <p:sp>
          <p:nvSpPr>
            <p:cNvPr id="58" name="TextBox 57"/>
            <p:cNvSpPr txBox="1"/>
            <p:nvPr/>
          </p:nvSpPr>
          <p:spPr>
            <a:xfrm>
              <a:off x="5791200" y="1358900"/>
              <a:ext cx="5795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>
                  <a:latin typeface="Consolas"/>
                  <a:cs typeface="Consolas"/>
                </a:rPr>
                <a:t>v_id</a:t>
              </a:r>
              <a:endParaRPr lang="en-US" sz="1400" dirty="0">
                <a:latin typeface="Consolas"/>
                <a:cs typeface="Consolas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6502400" y="1384300"/>
              <a:ext cx="279400" cy="27940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40404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262626"/>
                  </a:solidFill>
                  <a:latin typeface="Consolas"/>
                  <a:cs typeface="Consolas"/>
                </a:rPr>
                <a:t>3</a:t>
              </a:r>
            </a:p>
          </p:txBody>
        </p:sp>
      </p:grpSp>
      <p:sp>
        <p:nvSpPr>
          <p:cNvPr id="48" name="Rectangle 47"/>
          <p:cNvSpPr/>
          <p:nvPr/>
        </p:nvSpPr>
        <p:spPr>
          <a:xfrm>
            <a:off x="507999" y="3648074"/>
            <a:ext cx="1943101" cy="200025"/>
          </a:xfrm>
          <a:prstGeom prst="rect">
            <a:avLst/>
          </a:prstGeom>
          <a:solidFill>
            <a:srgbClr val="FFA63C">
              <a:alpha val="34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7356474" y="2365374"/>
            <a:ext cx="1304926" cy="200025"/>
          </a:xfrm>
          <a:prstGeom prst="rect">
            <a:avLst/>
          </a:prstGeom>
          <a:solidFill>
            <a:srgbClr val="FFA63C">
              <a:alpha val="34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3" name="Group 62"/>
          <p:cNvGrpSpPr/>
          <p:nvPr/>
        </p:nvGrpSpPr>
        <p:grpSpPr>
          <a:xfrm>
            <a:off x="5753100" y="1663700"/>
            <a:ext cx="1597025" cy="796925"/>
            <a:chOff x="5791200" y="1663700"/>
            <a:chExt cx="1597025" cy="796925"/>
          </a:xfrm>
        </p:grpSpPr>
        <p:grpSp>
          <p:nvGrpSpPr>
            <p:cNvPr id="64" name="Group 63"/>
            <p:cNvGrpSpPr/>
            <p:nvPr/>
          </p:nvGrpSpPr>
          <p:grpSpPr>
            <a:xfrm>
              <a:off x="5791200" y="1663700"/>
              <a:ext cx="990600" cy="330200"/>
              <a:chOff x="5791200" y="1663700"/>
              <a:chExt cx="990600" cy="330200"/>
            </a:xfrm>
          </p:grpSpPr>
          <p:sp>
            <p:nvSpPr>
              <p:cNvPr id="66" name="TextBox 65"/>
              <p:cNvSpPr txBox="1"/>
              <p:nvPr/>
            </p:nvSpPr>
            <p:spPr>
              <a:xfrm>
                <a:off x="5791200" y="1663700"/>
                <a:ext cx="57950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>
                    <a:latin typeface="Consolas"/>
                    <a:cs typeface="Consolas"/>
                  </a:rPr>
                  <a:t>x_id</a:t>
                </a:r>
                <a:endParaRPr lang="en-US" sz="1400" dirty="0">
                  <a:latin typeface="Consolas"/>
                  <a:cs typeface="Consolas"/>
                </a:endParaRPr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6502400" y="1714500"/>
                <a:ext cx="279400" cy="279400"/>
              </a:xfrm>
              <a:prstGeom prst="rect">
                <a:avLst/>
              </a:prstGeom>
              <a:solidFill>
                <a:srgbClr val="FFA63C">
                  <a:alpha val="34000"/>
                </a:srgbClr>
              </a:solidFill>
              <a:ln>
                <a:solidFill>
                  <a:srgbClr val="40404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262626"/>
                    </a:solidFill>
                    <a:latin typeface="Consolas"/>
                    <a:cs typeface="Consolas"/>
                  </a:rPr>
                  <a:t>7</a:t>
                </a:r>
                <a:endParaRPr lang="en-US" dirty="0">
                  <a:solidFill>
                    <a:srgbClr val="262626"/>
                  </a:solidFill>
                  <a:latin typeface="Consolas"/>
                  <a:cs typeface="Consolas"/>
                </a:endParaRPr>
              </a:p>
            </p:txBody>
          </p:sp>
        </p:grpSp>
        <p:cxnSp>
          <p:nvCxnSpPr>
            <p:cNvPr id="65" name="Straight Arrow Connector 64"/>
            <p:cNvCxnSpPr>
              <a:endCxn id="67" idx="2"/>
            </p:cNvCxnSpPr>
            <p:nvPr/>
          </p:nvCxnSpPr>
          <p:spPr>
            <a:xfrm flipH="1" flipV="1">
              <a:off x="6642100" y="1993900"/>
              <a:ext cx="746125" cy="466725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8" name="Straight Arrow Connector 67"/>
          <p:cNvCxnSpPr>
            <a:endCxn id="71" idx="3"/>
          </p:cNvCxnSpPr>
          <p:nvPr/>
        </p:nvCxnSpPr>
        <p:spPr>
          <a:xfrm flipH="1">
            <a:off x="5311775" y="2470150"/>
            <a:ext cx="2038350" cy="43180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9" name="Group 68"/>
          <p:cNvGrpSpPr/>
          <p:nvPr/>
        </p:nvGrpSpPr>
        <p:grpSpPr>
          <a:xfrm>
            <a:off x="3200400" y="2768600"/>
            <a:ext cx="2111375" cy="266700"/>
            <a:chOff x="3009900" y="2768600"/>
            <a:chExt cx="2111375" cy="266700"/>
          </a:xfrm>
        </p:grpSpPr>
        <p:sp>
          <p:nvSpPr>
            <p:cNvPr id="70" name="Rectangle 69"/>
            <p:cNvSpPr/>
            <p:nvPr/>
          </p:nvSpPr>
          <p:spPr>
            <a:xfrm>
              <a:off x="3009900" y="2768600"/>
              <a:ext cx="787400" cy="266700"/>
            </a:xfrm>
            <a:prstGeom prst="rect">
              <a:avLst/>
            </a:prstGeom>
            <a:solidFill>
              <a:srgbClr val="FFA63C">
                <a:alpha val="34000"/>
              </a:srgbClr>
            </a:solidFill>
            <a:ln>
              <a:solidFill>
                <a:srgbClr val="40404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/>
                  <a:cs typeface="Consolas"/>
                </a:rPr>
                <a:t>x</a:t>
              </a:r>
              <a:r>
                <a:rPr lang="en-US" sz="14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/>
                  <a:cs typeface="Consolas"/>
                </a:rPr>
                <a:t>_id</a:t>
              </a: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3797300" y="2768600"/>
              <a:ext cx="1323975" cy="266700"/>
            </a:xfrm>
            <a:prstGeom prst="rect">
              <a:avLst/>
            </a:prstGeom>
            <a:solidFill>
              <a:srgbClr val="FFA63C">
                <a:alpha val="34000"/>
              </a:srgbClr>
            </a:solidFill>
            <a:ln>
              <a:solidFill>
                <a:srgbClr val="40404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>
                  <a:solidFill>
                    <a:srgbClr val="262626"/>
                  </a:solidFill>
                  <a:latin typeface="Consolas"/>
                  <a:cs typeface="Consolas"/>
                </a:rPr>
                <a:t>N2</a:t>
              </a:r>
              <a:endParaRPr lang="en-US" sz="1400" dirty="0">
                <a:solidFill>
                  <a:srgbClr val="262626"/>
                </a:solidFill>
                <a:latin typeface="Consolas"/>
                <a:cs typeface="Consolas"/>
              </a:endParaRPr>
            </a:p>
          </p:txBody>
        </p:sp>
      </p:grpSp>
      <p:cxnSp>
        <p:nvCxnSpPr>
          <p:cNvPr id="72" name="Straight Arrow Connector 71"/>
          <p:cNvCxnSpPr/>
          <p:nvPr/>
        </p:nvCxnSpPr>
        <p:spPr>
          <a:xfrm flipH="1">
            <a:off x="2451100" y="2914650"/>
            <a:ext cx="749300" cy="846137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0231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6616700" y="1651000"/>
            <a:ext cx="2133600" cy="28067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66700" y="1651000"/>
            <a:ext cx="2616200" cy="28067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863" y="206375"/>
            <a:ext cx="1760537" cy="857250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959600" y="1860888"/>
            <a:ext cx="19812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6600"/>
                </a:solidFill>
                <a:latin typeface="Consolas"/>
                <a:cs typeface="Consolas"/>
              </a:rPr>
              <a:t>@</a:t>
            </a:r>
            <a:r>
              <a:rPr lang="en-US" sz="1400" dirty="0" err="1">
                <a:solidFill>
                  <a:srgbClr val="FF6600"/>
                </a:solidFill>
                <a:latin typeface="Consolas"/>
                <a:cs typeface="Consolas"/>
              </a:rPr>
              <a:t>ray.remote</a:t>
            </a:r>
            <a:endParaRPr lang="en-US" sz="1400" dirty="0">
              <a:solidFill>
                <a:srgbClr val="FF6600"/>
              </a:solidFill>
              <a:latin typeface="Consolas"/>
              <a:cs typeface="Consolas"/>
            </a:endParaRPr>
          </a:p>
          <a:p>
            <a:r>
              <a:rPr lang="en-US" sz="1400" dirty="0">
                <a:latin typeface="Consolas"/>
                <a:cs typeface="Consolas"/>
              </a:rPr>
              <a:t>add(a, b):</a:t>
            </a:r>
          </a:p>
          <a:p>
            <a:r>
              <a:rPr lang="en-US" sz="1400" dirty="0">
                <a:latin typeface="Consolas"/>
                <a:cs typeface="Consolas"/>
              </a:rPr>
              <a:t>    return a + </a:t>
            </a:r>
            <a:r>
              <a:rPr lang="en-US" sz="1400" dirty="0" smtClean="0">
                <a:latin typeface="Consolas"/>
                <a:cs typeface="Consolas"/>
              </a:rPr>
              <a:t>b</a:t>
            </a:r>
            <a:endParaRPr lang="en-US" sz="1400" dirty="0">
              <a:latin typeface="Consolas"/>
              <a:cs typeface="Consola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95300" y="2102188"/>
            <a:ext cx="24511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6600"/>
                </a:solidFill>
                <a:latin typeface="Consolas"/>
                <a:cs typeface="Consolas"/>
              </a:rPr>
              <a:t>@</a:t>
            </a:r>
            <a:r>
              <a:rPr lang="en-US" sz="1400" dirty="0" err="1">
                <a:solidFill>
                  <a:srgbClr val="FF6600"/>
                </a:solidFill>
                <a:latin typeface="Consolas"/>
                <a:cs typeface="Consolas"/>
              </a:rPr>
              <a:t>ray.remote</a:t>
            </a:r>
            <a:endParaRPr lang="en-US" sz="1400" dirty="0">
              <a:solidFill>
                <a:srgbClr val="FF6600"/>
              </a:solidFill>
              <a:latin typeface="Consolas"/>
              <a:cs typeface="Consolas"/>
            </a:endParaRPr>
          </a:p>
          <a:p>
            <a:r>
              <a:rPr lang="en-US" sz="1400" dirty="0">
                <a:latin typeface="Consolas"/>
                <a:cs typeface="Consolas"/>
              </a:rPr>
              <a:t>add(a, b):</a:t>
            </a:r>
          </a:p>
          <a:p>
            <a:r>
              <a:rPr lang="en-US" sz="1400" dirty="0">
                <a:latin typeface="Consolas"/>
                <a:cs typeface="Consolas"/>
              </a:rPr>
              <a:t>    return a + </a:t>
            </a:r>
            <a:r>
              <a:rPr lang="en-US" sz="1400" dirty="0" smtClean="0">
                <a:latin typeface="Consolas"/>
                <a:cs typeface="Consolas"/>
              </a:rPr>
              <a:t>b</a:t>
            </a:r>
            <a:endParaRPr lang="en-US" sz="1400" dirty="0">
              <a:latin typeface="Consolas"/>
              <a:cs typeface="Consolas"/>
            </a:endParaRPr>
          </a:p>
          <a:p>
            <a:r>
              <a:rPr lang="is-IS" sz="1400" dirty="0" smtClean="0">
                <a:latin typeface="Consolas"/>
                <a:cs typeface="Consolas"/>
              </a:rPr>
              <a:t>…</a:t>
            </a:r>
          </a:p>
          <a:p>
            <a:r>
              <a:rPr lang="en-US" sz="1400" dirty="0" err="1" smtClean="0">
                <a:solidFill>
                  <a:srgbClr val="FF6600"/>
                </a:solidFill>
                <a:latin typeface="Consolas"/>
                <a:cs typeface="Consolas"/>
              </a:rPr>
              <a:t>v_id</a:t>
            </a:r>
            <a:r>
              <a:rPr lang="en-US" sz="1400" dirty="0" smtClean="0">
                <a:latin typeface="Consolas"/>
                <a:cs typeface="Consolas"/>
              </a:rPr>
              <a:t> = </a:t>
            </a:r>
            <a:r>
              <a:rPr lang="en-US" sz="1400" dirty="0" err="1" smtClean="0">
                <a:solidFill>
                  <a:srgbClr val="FF6600"/>
                </a:solidFill>
                <a:latin typeface="Consolas"/>
                <a:cs typeface="Consolas"/>
              </a:rPr>
              <a:t>ray.put</a:t>
            </a:r>
            <a:r>
              <a:rPr lang="en-US" sz="1400" dirty="0" smtClean="0">
                <a:solidFill>
                  <a:srgbClr val="FF6600"/>
                </a:solidFill>
                <a:latin typeface="Consolas"/>
                <a:cs typeface="Consolas"/>
              </a:rPr>
              <a:t>(3)</a:t>
            </a:r>
            <a:endParaRPr lang="is-IS" sz="1400" dirty="0" smtClean="0">
              <a:solidFill>
                <a:srgbClr val="FF6600"/>
              </a:solidFill>
              <a:latin typeface="Consolas"/>
              <a:cs typeface="Consolas"/>
            </a:endParaRPr>
          </a:p>
          <a:p>
            <a:r>
              <a:rPr lang="en-US" sz="1400" dirty="0" err="1" smtClean="0">
                <a:solidFill>
                  <a:srgbClr val="FF6600"/>
                </a:solidFill>
                <a:latin typeface="Consolas"/>
                <a:cs typeface="Consolas"/>
              </a:rPr>
              <a:t>x_id</a:t>
            </a:r>
            <a:r>
              <a:rPr lang="en-US" sz="1400" dirty="0" smtClean="0">
                <a:latin typeface="Consolas"/>
                <a:cs typeface="Consolas"/>
              </a:rPr>
              <a:t> </a:t>
            </a:r>
            <a:r>
              <a:rPr lang="en-US" sz="1400" dirty="0">
                <a:latin typeface="Consolas"/>
                <a:cs typeface="Consolas"/>
              </a:rPr>
              <a:t>= </a:t>
            </a:r>
            <a:r>
              <a:rPr lang="en-US" sz="1400" dirty="0" err="1" smtClean="0">
                <a:latin typeface="Consolas"/>
                <a:cs typeface="Consolas"/>
              </a:rPr>
              <a:t>add.</a:t>
            </a:r>
            <a:r>
              <a:rPr lang="en-US" sz="1400" dirty="0" err="1" smtClean="0">
                <a:solidFill>
                  <a:srgbClr val="FF6600"/>
                </a:solidFill>
                <a:latin typeface="Consolas"/>
                <a:cs typeface="Consolas"/>
              </a:rPr>
              <a:t>remote</a:t>
            </a:r>
            <a:r>
              <a:rPr lang="en-US" sz="1400" dirty="0" smtClean="0">
                <a:latin typeface="Consolas"/>
                <a:cs typeface="Consolas"/>
              </a:rPr>
              <a:t>(</a:t>
            </a:r>
          </a:p>
          <a:p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smtClean="0">
                <a:latin typeface="Consolas"/>
                <a:cs typeface="Consolas"/>
              </a:rPr>
              <a:t>      </a:t>
            </a:r>
            <a:r>
              <a:rPr lang="en-US" sz="1400" dirty="0" err="1" smtClean="0">
                <a:latin typeface="Consolas"/>
                <a:cs typeface="Consolas"/>
              </a:rPr>
              <a:t>v_id</a:t>
            </a:r>
            <a:r>
              <a:rPr lang="en-US" sz="1400" dirty="0" smtClean="0">
                <a:latin typeface="Consolas"/>
                <a:cs typeface="Consolas"/>
              </a:rPr>
              <a:t>, 4)</a:t>
            </a:r>
            <a:endParaRPr lang="en-US" sz="1400" dirty="0">
              <a:latin typeface="Consolas"/>
              <a:cs typeface="Consolas"/>
            </a:endParaRPr>
          </a:p>
          <a:p>
            <a:r>
              <a:rPr lang="en-US" sz="1400" dirty="0">
                <a:latin typeface="Consolas"/>
                <a:cs typeface="Consolas"/>
              </a:rPr>
              <a:t>x = </a:t>
            </a:r>
            <a:r>
              <a:rPr lang="en-US" sz="1400" dirty="0" err="1">
                <a:solidFill>
                  <a:srgbClr val="FF6600"/>
                </a:solidFill>
                <a:latin typeface="Consolas"/>
                <a:cs typeface="Consolas"/>
              </a:rPr>
              <a:t>ray.get</a:t>
            </a:r>
            <a:r>
              <a:rPr lang="en-US" sz="1400" dirty="0" smtClean="0">
                <a:latin typeface="Consolas"/>
                <a:cs typeface="Consolas"/>
              </a:rPr>
              <a:t>(</a:t>
            </a:r>
            <a:r>
              <a:rPr lang="en-US" sz="1400" dirty="0" err="1" smtClean="0">
                <a:latin typeface="Consolas"/>
                <a:cs typeface="Consolas"/>
              </a:rPr>
              <a:t>x_id</a:t>
            </a:r>
            <a:r>
              <a:rPr lang="en-US" sz="1400" dirty="0" smtClean="0">
                <a:latin typeface="Consolas"/>
                <a:cs typeface="Consolas"/>
              </a:rPr>
              <a:t>)</a:t>
            </a:r>
            <a:r>
              <a:rPr lang="is-IS" sz="1400" dirty="0" smtClean="0">
                <a:latin typeface="Consolas"/>
                <a:cs typeface="Consolas"/>
              </a:rPr>
              <a:t> </a:t>
            </a:r>
            <a:endParaRPr lang="en-US" sz="1400" dirty="0">
              <a:latin typeface="Consolas"/>
              <a:cs typeface="Consola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289800" y="1270000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 Light"/>
                <a:cs typeface="Helvetica Neue Light"/>
              </a:rPr>
              <a:t>Worker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5588000" y="889000"/>
            <a:ext cx="3289300" cy="4051300"/>
          </a:xfrm>
          <a:prstGeom prst="roundRect">
            <a:avLst/>
          </a:prstGeom>
          <a:noFill/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850900" y="130810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 Light"/>
                <a:cs typeface="Helvetica Neue Light"/>
              </a:rPr>
              <a:t>Driver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165100" y="927100"/>
            <a:ext cx="2781300" cy="3962400"/>
          </a:xfrm>
          <a:prstGeom prst="roundRect">
            <a:avLst/>
          </a:prstGeom>
          <a:noFill/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3111500" y="2197100"/>
            <a:ext cx="2200275" cy="571500"/>
            <a:chOff x="2921000" y="2197100"/>
            <a:chExt cx="2200275" cy="571500"/>
          </a:xfrm>
        </p:grpSpPr>
        <p:sp>
          <p:nvSpPr>
            <p:cNvPr id="18" name="Rectangle 17"/>
            <p:cNvSpPr/>
            <p:nvPr/>
          </p:nvSpPr>
          <p:spPr>
            <a:xfrm>
              <a:off x="3009900" y="2501900"/>
              <a:ext cx="787400" cy="266700"/>
            </a:xfrm>
            <a:prstGeom prst="rect">
              <a:avLst/>
            </a:prstGeom>
            <a:solidFill>
              <a:srgbClr val="FFFFFF">
                <a:alpha val="34000"/>
              </a:srgbClr>
            </a:solidFill>
            <a:ln>
              <a:solidFill>
                <a:srgbClr val="40404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/>
                  <a:cs typeface="Consolas"/>
                </a:rPr>
                <a:t>v_id</a:t>
              </a: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797300" y="2501900"/>
              <a:ext cx="1323975" cy="266700"/>
            </a:xfrm>
            <a:prstGeom prst="rect">
              <a:avLst/>
            </a:prstGeom>
            <a:solidFill>
              <a:srgbClr val="FFFFFF">
                <a:alpha val="34000"/>
              </a:srgbClr>
            </a:solidFill>
            <a:ln>
              <a:solidFill>
                <a:srgbClr val="40404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>
                  <a:solidFill>
                    <a:srgbClr val="262626"/>
                  </a:solidFill>
                  <a:latin typeface="Consolas"/>
                  <a:cs typeface="Consolas"/>
                </a:rPr>
                <a:t>N1,N2</a:t>
              </a:r>
              <a:endParaRPr lang="en-US" sz="1400" dirty="0">
                <a:solidFill>
                  <a:srgbClr val="262626"/>
                </a:solidFill>
                <a:latin typeface="Consolas"/>
                <a:cs typeface="Consolas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921000" y="2197100"/>
              <a:ext cx="11464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Helvetica Neue Light"/>
                  <a:cs typeface="Helvetica Neue Light"/>
                </a:rPr>
                <a:t>Object Table</a:t>
              </a:r>
              <a:endParaRPr lang="en-US" sz="1400" dirty="0">
                <a:latin typeface="Helvetica Neue Light"/>
                <a:cs typeface="Helvetica Neue Light"/>
              </a:endParaRPr>
            </a:p>
          </p:txBody>
        </p:sp>
      </p:grpSp>
      <p:sp>
        <p:nvSpPr>
          <p:cNvPr id="28" name="Rounded Rectangle 27"/>
          <p:cNvSpPr/>
          <p:nvPr/>
        </p:nvSpPr>
        <p:spPr>
          <a:xfrm>
            <a:off x="5778500" y="1244600"/>
            <a:ext cx="1079500" cy="863600"/>
          </a:xfrm>
          <a:prstGeom prst="roundRect">
            <a:avLst/>
          </a:prstGeom>
          <a:solidFill>
            <a:srgbClr val="FFFFFF"/>
          </a:solidFill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5702300" y="952500"/>
            <a:ext cx="11559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Helvetica Neue Light"/>
                <a:cs typeface="Helvetica Neue Light"/>
              </a:rPr>
              <a:t>Object Store</a:t>
            </a:r>
            <a:endParaRPr lang="en-US" sz="1400" dirty="0">
              <a:latin typeface="Helvetica Neue Light"/>
              <a:cs typeface="Helvetica Neue Light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095500" y="558800"/>
            <a:ext cx="475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 Light"/>
                <a:cs typeface="Helvetica Neue Light"/>
              </a:rPr>
              <a:t>N1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057900" y="508000"/>
            <a:ext cx="475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 Light"/>
                <a:cs typeface="Helvetica Neue Light"/>
              </a:rPr>
              <a:t>N2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1701800" y="1231900"/>
            <a:ext cx="1079500" cy="863600"/>
          </a:xfrm>
          <a:prstGeom prst="roundRect">
            <a:avLst/>
          </a:prstGeom>
          <a:solidFill>
            <a:srgbClr val="FFFFFF"/>
          </a:solidFill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1625600" y="939800"/>
            <a:ext cx="11559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Helvetica Neue Light"/>
                <a:cs typeface="Helvetica Neue Light"/>
              </a:rPr>
              <a:t>Object Store</a:t>
            </a:r>
            <a:endParaRPr lang="en-US" sz="1400" dirty="0">
              <a:latin typeface="Helvetica Neue Light"/>
              <a:cs typeface="Helvetica Neue Light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1714500" y="1295400"/>
            <a:ext cx="990600" cy="307777"/>
            <a:chOff x="5791200" y="1358900"/>
            <a:chExt cx="990600" cy="307777"/>
          </a:xfrm>
        </p:grpSpPr>
        <p:sp>
          <p:nvSpPr>
            <p:cNvPr id="35" name="TextBox 34"/>
            <p:cNvSpPr txBox="1"/>
            <p:nvPr/>
          </p:nvSpPr>
          <p:spPr>
            <a:xfrm>
              <a:off x="5791200" y="1358900"/>
              <a:ext cx="5795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>
                  <a:latin typeface="Consolas"/>
                  <a:cs typeface="Consolas"/>
                </a:rPr>
                <a:t>v_id</a:t>
              </a:r>
              <a:endParaRPr lang="en-US" sz="1400" dirty="0">
                <a:latin typeface="Consolas"/>
                <a:cs typeface="Consolas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502400" y="1384300"/>
              <a:ext cx="279400" cy="2794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40404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262626"/>
                  </a:solidFill>
                  <a:latin typeface="Consolas"/>
                  <a:cs typeface="Consolas"/>
                </a:rPr>
                <a:t>3</a:t>
              </a:r>
            </a:p>
          </p:txBody>
        </p:sp>
      </p:grpSp>
      <p:sp>
        <p:nvSpPr>
          <p:cNvPr id="43" name="Rounded Rectangle 42"/>
          <p:cNvSpPr/>
          <p:nvPr/>
        </p:nvSpPr>
        <p:spPr>
          <a:xfrm>
            <a:off x="1625600" y="4178300"/>
            <a:ext cx="1143000" cy="584200"/>
          </a:xfrm>
          <a:prstGeom prst="roundRect">
            <a:avLst/>
          </a:prstGeom>
          <a:solidFill>
            <a:srgbClr val="FFFFFF"/>
          </a:solidFill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Local</a:t>
            </a:r>
          </a:p>
          <a:p>
            <a:pPr algn="ctr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Scheduler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onsolas"/>
              <a:cs typeface="Consolas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5740400" y="4051300"/>
            <a:ext cx="1143000" cy="584200"/>
          </a:xfrm>
          <a:prstGeom prst="roundRect">
            <a:avLst/>
          </a:prstGeom>
          <a:solidFill>
            <a:schemeClr val="bg1"/>
          </a:solidFill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Local</a:t>
            </a:r>
          </a:p>
          <a:p>
            <a:pPr algn="ctr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Scheduler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onsolas"/>
              <a:cs typeface="Consolas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200400" y="1778000"/>
            <a:ext cx="787400" cy="266700"/>
          </a:xfrm>
          <a:prstGeom prst="rect">
            <a:avLst/>
          </a:prstGeom>
          <a:solidFill>
            <a:srgbClr val="FFFFFF">
              <a:alpha val="34000"/>
            </a:srgbClr>
          </a:solidFill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f</a:t>
            </a:r>
            <a:r>
              <a:rPr 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un_id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Consolas"/>
              <a:cs typeface="Consolas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3987800" y="1778000"/>
            <a:ext cx="1323975" cy="266700"/>
          </a:xfrm>
          <a:prstGeom prst="rect">
            <a:avLst/>
          </a:prstGeom>
          <a:solidFill>
            <a:srgbClr val="FFFFFF">
              <a:alpha val="34000"/>
            </a:srgbClr>
          </a:solidFill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262626"/>
                </a:solidFill>
                <a:latin typeface="Consolas"/>
                <a:cs typeface="Consolas"/>
              </a:rPr>
              <a:t>a</a:t>
            </a:r>
            <a:r>
              <a:rPr lang="en-US" sz="1400" dirty="0" smtClean="0">
                <a:solidFill>
                  <a:srgbClr val="262626"/>
                </a:solidFill>
                <a:latin typeface="Consolas"/>
                <a:cs typeface="Consolas"/>
              </a:rPr>
              <a:t>dd(a, b)</a:t>
            </a:r>
            <a:r>
              <a:rPr lang="is-IS" sz="1400" dirty="0" smtClean="0">
                <a:solidFill>
                  <a:srgbClr val="262626"/>
                </a:solidFill>
                <a:latin typeface="Consolas"/>
                <a:cs typeface="Consolas"/>
              </a:rPr>
              <a:t>…</a:t>
            </a:r>
            <a:endParaRPr lang="en-US" sz="1400" dirty="0">
              <a:solidFill>
                <a:srgbClr val="262626"/>
              </a:solidFill>
              <a:latin typeface="Consolas"/>
              <a:cs typeface="Consolas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111500" y="1473200"/>
            <a:ext cx="1302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Helvetica Neue Light"/>
                <a:cs typeface="Helvetica Neue Light"/>
              </a:rPr>
              <a:t>Function Table</a:t>
            </a:r>
            <a:endParaRPr lang="en-US" sz="1400" dirty="0">
              <a:latin typeface="Helvetica Neue Light"/>
              <a:cs typeface="Helvetica Neue Light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3086100" y="1447800"/>
            <a:ext cx="2362200" cy="2463800"/>
          </a:xfrm>
          <a:prstGeom prst="rect">
            <a:avLst/>
          </a:prstGeom>
          <a:noFill/>
          <a:ln w="952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3462339" y="850900"/>
            <a:ext cx="155683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Helvetica Neue Light"/>
                <a:cs typeface="Helvetica Neue Light"/>
              </a:rPr>
              <a:t>System State &amp; </a:t>
            </a:r>
            <a:endParaRPr lang="en-US" sz="1600" dirty="0" smtClean="0">
              <a:latin typeface="Helvetica Neue Light"/>
              <a:cs typeface="Helvetica Neue Light"/>
            </a:endParaRPr>
          </a:p>
          <a:p>
            <a:pPr algn="ctr"/>
            <a:r>
              <a:rPr lang="en-US" sz="1600" dirty="0" smtClean="0">
                <a:latin typeface="Helvetica Neue Light"/>
                <a:cs typeface="Helvetica Neue Light"/>
              </a:rPr>
              <a:t>Message Bus</a:t>
            </a:r>
            <a:endParaRPr lang="en-US" sz="1600" dirty="0">
              <a:latin typeface="Helvetica Neue Light"/>
              <a:cs typeface="Helvetica Neue Light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3124200" y="3022600"/>
            <a:ext cx="2200275" cy="681566"/>
            <a:chOff x="2908300" y="3022600"/>
            <a:chExt cx="2200275" cy="681566"/>
          </a:xfrm>
        </p:grpSpPr>
        <p:sp>
          <p:nvSpPr>
            <p:cNvPr id="45" name="Rectangle 44"/>
            <p:cNvSpPr/>
            <p:nvPr/>
          </p:nvSpPr>
          <p:spPr>
            <a:xfrm>
              <a:off x="2997200" y="3327399"/>
              <a:ext cx="901700" cy="376767"/>
            </a:xfrm>
            <a:prstGeom prst="rect">
              <a:avLst/>
            </a:prstGeom>
            <a:solidFill>
              <a:srgbClr val="FFFFFF">
                <a:alpha val="34000"/>
              </a:srgbClr>
            </a:solidFill>
            <a:ln>
              <a:solidFill>
                <a:srgbClr val="40404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/>
                  <a:cs typeface="Consolas"/>
                </a:rPr>
                <a:t>task_id</a:t>
              </a: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898900" y="3327399"/>
              <a:ext cx="1209675" cy="372533"/>
            </a:xfrm>
            <a:prstGeom prst="rect">
              <a:avLst/>
            </a:prstGeom>
            <a:solidFill>
              <a:srgbClr val="FFFFFF">
                <a:alpha val="34000"/>
              </a:srgbClr>
            </a:solidFill>
            <a:ln>
              <a:solidFill>
                <a:srgbClr val="40404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 smtClean="0">
                  <a:solidFill>
                    <a:srgbClr val="262626"/>
                  </a:solidFill>
                  <a:latin typeface="Consolas"/>
                  <a:cs typeface="Consolas"/>
                </a:rPr>
                <a:t>fun_id</a:t>
              </a:r>
              <a:r>
                <a:rPr lang="en-US" sz="1200" dirty="0" smtClean="0">
                  <a:solidFill>
                    <a:srgbClr val="262626"/>
                  </a:solidFill>
                  <a:latin typeface="Consolas"/>
                  <a:cs typeface="Consolas"/>
                </a:rPr>
                <a:t>, </a:t>
              </a:r>
              <a:r>
                <a:rPr lang="en-US" sz="1200" dirty="0" err="1">
                  <a:solidFill>
                    <a:srgbClr val="262626"/>
                  </a:solidFill>
                  <a:latin typeface="Consolas"/>
                  <a:cs typeface="Consolas"/>
                </a:rPr>
                <a:t>v</a:t>
              </a:r>
              <a:r>
                <a:rPr lang="en-US" sz="1200" dirty="0" err="1" smtClean="0">
                  <a:solidFill>
                    <a:srgbClr val="262626"/>
                  </a:solidFill>
                  <a:latin typeface="Consolas"/>
                  <a:cs typeface="Consolas"/>
                </a:rPr>
                <a:t>_id</a:t>
              </a:r>
              <a:r>
                <a:rPr lang="en-US" sz="1200" dirty="0" smtClean="0">
                  <a:solidFill>
                    <a:srgbClr val="262626"/>
                  </a:solidFill>
                  <a:latin typeface="Consolas"/>
                  <a:cs typeface="Consolas"/>
                </a:rPr>
                <a:t>, 4 </a:t>
              </a:r>
              <a:endParaRPr lang="en-US" sz="1200" dirty="0">
                <a:solidFill>
                  <a:srgbClr val="262626"/>
                </a:solidFill>
                <a:latin typeface="Consolas"/>
                <a:cs typeface="Consolas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908300" y="3022600"/>
              <a:ext cx="9991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Helvetica Neue Light"/>
                  <a:cs typeface="Helvetica Neue Light"/>
                </a:rPr>
                <a:t>Task Table</a:t>
              </a:r>
              <a:endParaRPr lang="en-US" sz="1400" dirty="0">
                <a:latin typeface="Helvetica Neue Light"/>
                <a:cs typeface="Helvetica Neue Light"/>
              </a:endParaRPr>
            </a:p>
          </p:txBody>
        </p:sp>
      </p:grpSp>
      <p:sp>
        <p:nvSpPr>
          <p:cNvPr id="55" name="Rounded Rectangle 54"/>
          <p:cNvSpPr/>
          <p:nvPr/>
        </p:nvSpPr>
        <p:spPr>
          <a:xfrm>
            <a:off x="3759200" y="4343400"/>
            <a:ext cx="1143000" cy="584200"/>
          </a:xfrm>
          <a:prstGeom prst="roundRect">
            <a:avLst/>
          </a:prstGeom>
          <a:noFill/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Global</a:t>
            </a:r>
          </a:p>
          <a:p>
            <a:pPr algn="ctr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Scheduler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onsolas"/>
              <a:cs typeface="Consolas"/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5753100" y="1308100"/>
            <a:ext cx="990600" cy="307777"/>
            <a:chOff x="5791200" y="1358900"/>
            <a:chExt cx="990600" cy="307777"/>
          </a:xfrm>
        </p:grpSpPr>
        <p:sp>
          <p:nvSpPr>
            <p:cNvPr id="58" name="TextBox 57"/>
            <p:cNvSpPr txBox="1"/>
            <p:nvPr/>
          </p:nvSpPr>
          <p:spPr>
            <a:xfrm>
              <a:off x="5791200" y="1358900"/>
              <a:ext cx="5795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>
                  <a:latin typeface="Consolas"/>
                  <a:cs typeface="Consolas"/>
                </a:rPr>
                <a:t>v_id</a:t>
              </a:r>
              <a:endParaRPr lang="en-US" sz="1400" dirty="0">
                <a:latin typeface="Consolas"/>
                <a:cs typeface="Consolas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6502400" y="1384300"/>
              <a:ext cx="279400" cy="27940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40404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262626"/>
                  </a:solidFill>
                  <a:latin typeface="Consolas"/>
                  <a:cs typeface="Consolas"/>
                </a:rPr>
                <a:t>3</a:t>
              </a:r>
            </a:p>
          </p:txBody>
        </p:sp>
      </p:grpSp>
      <p:sp>
        <p:nvSpPr>
          <p:cNvPr id="48" name="Rectangle 47"/>
          <p:cNvSpPr/>
          <p:nvPr/>
        </p:nvSpPr>
        <p:spPr>
          <a:xfrm>
            <a:off x="507999" y="3648074"/>
            <a:ext cx="1943101" cy="200025"/>
          </a:xfrm>
          <a:prstGeom prst="rect">
            <a:avLst/>
          </a:prstGeom>
          <a:solidFill>
            <a:srgbClr val="FFA63C">
              <a:alpha val="34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3200400" y="2768600"/>
            <a:ext cx="787400" cy="266700"/>
          </a:xfrm>
          <a:prstGeom prst="rect">
            <a:avLst/>
          </a:prstGeom>
          <a:noFill/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x</a:t>
            </a:r>
            <a:r>
              <a:rPr 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_id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Consolas"/>
              <a:cs typeface="Consolas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3987800" y="2768600"/>
            <a:ext cx="1323975" cy="266700"/>
          </a:xfrm>
          <a:prstGeom prst="rect">
            <a:avLst/>
          </a:prstGeom>
          <a:noFill/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rgbClr val="262626"/>
                </a:solidFill>
                <a:latin typeface="Consolas"/>
                <a:cs typeface="Consolas"/>
              </a:rPr>
              <a:t>N2</a:t>
            </a:r>
            <a:endParaRPr lang="en-US" sz="1400" dirty="0">
              <a:solidFill>
                <a:srgbClr val="262626"/>
              </a:solidFill>
              <a:latin typeface="Consolas"/>
              <a:cs typeface="Consolas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753100" y="1663700"/>
            <a:ext cx="5795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latin typeface="Consolas"/>
                <a:cs typeface="Consolas"/>
              </a:rPr>
              <a:t>x_id</a:t>
            </a:r>
            <a:endParaRPr lang="en-US" sz="1400" dirty="0">
              <a:latin typeface="Consolas"/>
              <a:cs typeface="Consolas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6464300" y="1714500"/>
            <a:ext cx="279400" cy="279400"/>
          </a:xfrm>
          <a:prstGeom prst="rect">
            <a:avLst/>
          </a:prstGeom>
          <a:solidFill>
            <a:srgbClr val="FFDCB4"/>
          </a:solidFill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262626"/>
                </a:solidFill>
                <a:latin typeface="Consolas"/>
                <a:cs typeface="Consolas"/>
              </a:rPr>
              <a:t>7</a:t>
            </a:r>
            <a:endParaRPr lang="en-US" dirty="0">
              <a:solidFill>
                <a:srgbClr val="262626"/>
              </a:solidFill>
              <a:latin typeface="Consolas"/>
              <a:cs typeface="Consolas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701800" y="1663700"/>
            <a:ext cx="990600" cy="330200"/>
            <a:chOff x="1701800" y="1663700"/>
            <a:chExt cx="990600" cy="330200"/>
          </a:xfrm>
        </p:grpSpPr>
        <p:sp>
          <p:nvSpPr>
            <p:cNvPr id="74" name="TextBox 73"/>
            <p:cNvSpPr txBox="1"/>
            <p:nvPr/>
          </p:nvSpPr>
          <p:spPr>
            <a:xfrm>
              <a:off x="1701800" y="1663700"/>
              <a:ext cx="5795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>
                  <a:latin typeface="Consolas"/>
                  <a:cs typeface="Consolas"/>
                </a:rPr>
                <a:t>x_id</a:t>
              </a:r>
              <a:endParaRPr lang="en-US" sz="1400" dirty="0">
                <a:latin typeface="Consolas"/>
                <a:cs typeface="Consolas"/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2413000" y="1714500"/>
              <a:ext cx="279400" cy="279400"/>
            </a:xfrm>
            <a:prstGeom prst="rect">
              <a:avLst/>
            </a:prstGeom>
            <a:solidFill>
              <a:srgbClr val="FFDCB4"/>
            </a:solidFill>
            <a:ln>
              <a:solidFill>
                <a:srgbClr val="40404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262626"/>
                  </a:solidFill>
                  <a:latin typeface="Consolas"/>
                  <a:cs typeface="Consolas"/>
                </a:rPr>
                <a:t>7</a:t>
              </a:r>
              <a:endParaRPr lang="en-US" dirty="0">
                <a:solidFill>
                  <a:srgbClr val="262626"/>
                </a:solidFill>
                <a:latin typeface="Consolas"/>
                <a:cs typeface="Consolas"/>
              </a:endParaRPr>
            </a:p>
          </p:txBody>
        </p:sp>
      </p:grpSp>
      <p:cxnSp>
        <p:nvCxnSpPr>
          <p:cNvPr id="76" name="Straight Arrow Connector 75"/>
          <p:cNvCxnSpPr>
            <a:endCxn id="41" idx="2"/>
          </p:cNvCxnSpPr>
          <p:nvPr/>
        </p:nvCxnSpPr>
        <p:spPr>
          <a:xfrm flipH="1" flipV="1">
            <a:off x="2241550" y="2095500"/>
            <a:ext cx="349250" cy="2070101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reeform 8"/>
          <p:cNvSpPr/>
          <p:nvPr/>
        </p:nvSpPr>
        <p:spPr>
          <a:xfrm>
            <a:off x="2679700" y="1968500"/>
            <a:ext cx="3759200" cy="241300"/>
          </a:xfrm>
          <a:custGeom>
            <a:avLst/>
            <a:gdLst>
              <a:gd name="connsiteX0" fmla="*/ 3759200 w 3759200"/>
              <a:gd name="connsiteY0" fmla="*/ 0 h 241300"/>
              <a:gd name="connsiteX1" fmla="*/ 2451100 w 3759200"/>
              <a:gd name="connsiteY1" fmla="*/ 241300 h 241300"/>
              <a:gd name="connsiteX2" fmla="*/ 736600 w 3759200"/>
              <a:gd name="connsiteY2" fmla="*/ 241300 h 241300"/>
              <a:gd name="connsiteX3" fmla="*/ 0 w 3759200"/>
              <a:gd name="connsiteY3" fmla="*/ 0 h 24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59200" h="241300">
                <a:moveTo>
                  <a:pt x="3759200" y="0"/>
                </a:moveTo>
                <a:cubicBezTo>
                  <a:pt x="3357033" y="100541"/>
                  <a:pt x="2954867" y="201083"/>
                  <a:pt x="2451100" y="241300"/>
                </a:cubicBezTo>
                <a:cubicBezTo>
                  <a:pt x="1947333" y="281517"/>
                  <a:pt x="1145117" y="281517"/>
                  <a:pt x="736600" y="241300"/>
                </a:cubicBezTo>
                <a:cubicBezTo>
                  <a:pt x="328083" y="201083"/>
                  <a:pt x="164041" y="100541"/>
                  <a:pt x="0" y="0"/>
                </a:cubicBezTo>
              </a:path>
            </a:pathLst>
          </a:cu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/>
          <p:cNvCxnSpPr>
            <a:endCxn id="70" idx="1"/>
          </p:cNvCxnSpPr>
          <p:nvPr/>
        </p:nvCxnSpPr>
        <p:spPr>
          <a:xfrm flipV="1">
            <a:off x="2628900" y="2901950"/>
            <a:ext cx="571500" cy="1276351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3200400" y="2768600"/>
            <a:ext cx="787400" cy="266700"/>
          </a:xfrm>
          <a:prstGeom prst="rect">
            <a:avLst/>
          </a:prstGeom>
          <a:solidFill>
            <a:srgbClr val="FFDCB4"/>
          </a:solidFill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x</a:t>
            </a:r>
            <a:r>
              <a:rPr 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_id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Consolas"/>
              <a:cs typeface="Consolas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3987800" y="2768600"/>
            <a:ext cx="1323975" cy="266700"/>
          </a:xfrm>
          <a:prstGeom prst="rect">
            <a:avLst/>
          </a:prstGeom>
          <a:solidFill>
            <a:srgbClr val="FFDCB4"/>
          </a:solidFill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rgbClr val="262626"/>
                </a:solidFill>
                <a:latin typeface="Consolas"/>
                <a:cs typeface="Consolas"/>
              </a:rPr>
              <a:t>N2,N1</a:t>
            </a:r>
            <a:endParaRPr lang="en-US" sz="1400" dirty="0">
              <a:solidFill>
                <a:srgbClr val="262626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6675553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8" grpId="0" animBg="1"/>
      <p:bldP spid="79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6616700" y="1651000"/>
            <a:ext cx="2133600" cy="28067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66700" y="1651000"/>
            <a:ext cx="2616200" cy="28067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863" y="206375"/>
            <a:ext cx="1760537" cy="857250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959600" y="1860888"/>
            <a:ext cx="19812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6600"/>
                </a:solidFill>
                <a:latin typeface="Consolas"/>
                <a:cs typeface="Consolas"/>
              </a:rPr>
              <a:t>@</a:t>
            </a:r>
            <a:r>
              <a:rPr lang="en-US" sz="1400" dirty="0" err="1">
                <a:solidFill>
                  <a:srgbClr val="FF6600"/>
                </a:solidFill>
                <a:latin typeface="Consolas"/>
                <a:cs typeface="Consolas"/>
              </a:rPr>
              <a:t>ray.remote</a:t>
            </a:r>
            <a:endParaRPr lang="en-US" sz="1400" dirty="0">
              <a:solidFill>
                <a:srgbClr val="FF6600"/>
              </a:solidFill>
              <a:latin typeface="Consolas"/>
              <a:cs typeface="Consolas"/>
            </a:endParaRPr>
          </a:p>
          <a:p>
            <a:r>
              <a:rPr lang="en-US" sz="1400" dirty="0">
                <a:latin typeface="Consolas"/>
                <a:cs typeface="Consolas"/>
              </a:rPr>
              <a:t>add(a, b):</a:t>
            </a:r>
          </a:p>
          <a:p>
            <a:r>
              <a:rPr lang="en-US" sz="1400" dirty="0">
                <a:latin typeface="Consolas"/>
                <a:cs typeface="Consolas"/>
              </a:rPr>
              <a:t>    return a + </a:t>
            </a:r>
            <a:r>
              <a:rPr lang="en-US" sz="1400" dirty="0" smtClean="0">
                <a:latin typeface="Consolas"/>
                <a:cs typeface="Consolas"/>
              </a:rPr>
              <a:t>b</a:t>
            </a:r>
            <a:endParaRPr lang="en-US" sz="1400" dirty="0">
              <a:latin typeface="Consolas"/>
              <a:cs typeface="Consola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95300" y="2102188"/>
            <a:ext cx="24511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6600"/>
                </a:solidFill>
                <a:latin typeface="Consolas"/>
                <a:cs typeface="Consolas"/>
              </a:rPr>
              <a:t>@</a:t>
            </a:r>
            <a:r>
              <a:rPr lang="en-US" sz="1400" dirty="0" err="1">
                <a:solidFill>
                  <a:srgbClr val="FF6600"/>
                </a:solidFill>
                <a:latin typeface="Consolas"/>
                <a:cs typeface="Consolas"/>
              </a:rPr>
              <a:t>ray.remote</a:t>
            </a:r>
            <a:endParaRPr lang="en-US" sz="1400" dirty="0">
              <a:solidFill>
                <a:srgbClr val="FF6600"/>
              </a:solidFill>
              <a:latin typeface="Consolas"/>
              <a:cs typeface="Consolas"/>
            </a:endParaRPr>
          </a:p>
          <a:p>
            <a:r>
              <a:rPr lang="en-US" sz="1400" dirty="0">
                <a:latin typeface="Consolas"/>
                <a:cs typeface="Consolas"/>
              </a:rPr>
              <a:t>add(a, b):</a:t>
            </a:r>
          </a:p>
          <a:p>
            <a:r>
              <a:rPr lang="en-US" sz="1400" dirty="0">
                <a:latin typeface="Consolas"/>
                <a:cs typeface="Consolas"/>
              </a:rPr>
              <a:t>    return a + </a:t>
            </a:r>
            <a:r>
              <a:rPr lang="en-US" sz="1400" dirty="0" smtClean="0">
                <a:latin typeface="Consolas"/>
                <a:cs typeface="Consolas"/>
              </a:rPr>
              <a:t>b</a:t>
            </a:r>
            <a:endParaRPr lang="en-US" sz="1400" dirty="0">
              <a:latin typeface="Consolas"/>
              <a:cs typeface="Consolas"/>
            </a:endParaRPr>
          </a:p>
          <a:p>
            <a:r>
              <a:rPr lang="is-IS" sz="1400" dirty="0" smtClean="0">
                <a:latin typeface="Consolas"/>
                <a:cs typeface="Consolas"/>
              </a:rPr>
              <a:t>…</a:t>
            </a:r>
          </a:p>
          <a:p>
            <a:r>
              <a:rPr lang="en-US" sz="1400" dirty="0" err="1" smtClean="0">
                <a:solidFill>
                  <a:srgbClr val="FF6600"/>
                </a:solidFill>
                <a:latin typeface="Consolas"/>
                <a:cs typeface="Consolas"/>
              </a:rPr>
              <a:t>v_id</a:t>
            </a:r>
            <a:r>
              <a:rPr lang="en-US" sz="1400" dirty="0" smtClean="0">
                <a:latin typeface="Consolas"/>
                <a:cs typeface="Consolas"/>
              </a:rPr>
              <a:t> = </a:t>
            </a:r>
            <a:r>
              <a:rPr lang="en-US" sz="1400" dirty="0" err="1" smtClean="0">
                <a:solidFill>
                  <a:srgbClr val="FF6600"/>
                </a:solidFill>
                <a:latin typeface="Consolas"/>
                <a:cs typeface="Consolas"/>
              </a:rPr>
              <a:t>ray.put</a:t>
            </a:r>
            <a:r>
              <a:rPr lang="en-US" sz="1400" dirty="0" smtClean="0">
                <a:solidFill>
                  <a:srgbClr val="FF6600"/>
                </a:solidFill>
                <a:latin typeface="Consolas"/>
                <a:cs typeface="Consolas"/>
              </a:rPr>
              <a:t>(3)</a:t>
            </a:r>
            <a:endParaRPr lang="is-IS" sz="1400" dirty="0" smtClean="0">
              <a:solidFill>
                <a:srgbClr val="FF6600"/>
              </a:solidFill>
              <a:latin typeface="Consolas"/>
              <a:cs typeface="Consolas"/>
            </a:endParaRPr>
          </a:p>
          <a:p>
            <a:r>
              <a:rPr lang="en-US" sz="1400" dirty="0" err="1" smtClean="0">
                <a:solidFill>
                  <a:srgbClr val="FF6600"/>
                </a:solidFill>
                <a:latin typeface="Consolas"/>
                <a:cs typeface="Consolas"/>
              </a:rPr>
              <a:t>x_id</a:t>
            </a:r>
            <a:r>
              <a:rPr lang="en-US" sz="1400" dirty="0" smtClean="0">
                <a:latin typeface="Consolas"/>
                <a:cs typeface="Consolas"/>
              </a:rPr>
              <a:t> </a:t>
            </a:r>
            <a:r>
              <a:rPr lang="en-US" sz="1400" dirty="0">
                <a:latin typeface="Consolas"/>
                <a:cs typeface="Consolas"/>
              </a:rPr>
              <a:t>= </a:t>
            </a:r>
            <a:r>
              <a:rPr lang="en-US" sz="1400" dirty="0" err="1" smtClean="0">
                <a:latin typeface="Consolas"/>
                <a:cs typeface="Consolas"/>
              </a:rPr>
              <a:t>add.</a:t>
            </a:r>
            <a:r>
              <a:rPr lang="en-US" sz="1400" dirty="0" err="1" smtClean="0">
                <a:solidFill>
                  <a:srgbClr val="FF6600"/>
                </a:solidFill>
                <a:latin typeface="Consolas"/>
                <a:cs typeface="Consolas"/>
              </a:rPr>
              <a:t>remote</a:t>
            </a:r>
            <a:r>
              <a:rPr lang="en-US" sz="1400" dirty="0" smtClean="0">
                <a:latin typeface="Consolas"/>
                <a:cs typeface="Consolas"/>
              </a:rPr>
              <a:t>(</a:t>
            </a:r>
          </a:p>
          <a:p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smtClean="0">
                <a:latin typeface="Consolas"/>
                <a:cs typeface="Consolas"/>
              </a:rPr>
              <a:t>      </a:t>
            </a:r>
            <a:r>
              <a:rPr lang="en-US" sz="1400" dirty="0" err="1" smtClean="0">
                <a:latin typeface="Consolas"/>
                <a:cs typeface="Consolas"/>
              </a:rPr>
              <a:t>v_id</a:t>
            </a:r>
            <a:r>
              <a:rPr lang="en-US" sz="1400" dirty="0" smtClean="0">
                <a:latin typeface="Consolas"/>
                <a:cs typeface="Consolas"/>
              </a:rPr>
              <a:t>, 4)</a:t>
            </a:r>
            <a:endParaRPr lang="en-US" sz="1400" dirty="0">
              <a:latin typeface="Consolas"/>
              <a:cs typeface="Consolas"/>
            </a:endParaRPr>
          </a:p>
          <a:p>
            <a:r>
              <a:rPr lang="en-US" sz="1400" dirty="0">
                <a:latin typeface="Consolas"/>
                <a:cs typeface="Consolas"/>
              </a:rPr>
              <a:t>x = </a:t>
            </a:r>
            <a:r>
              <a:rPr lang="en-US" sz="1400" dirty="0" err="1">
                <a:solidFill>
                  <a:srgbClr val="FF6600"/>
                </a:solidFill>
                <a:latin typeface="Consolas"/>
                <a:cs typeface="Consolas"/>
              </a:rPr>
              <a:t>ray.get</a:t>
            </a:r>
            <a:r>
              <a:rPr lang="en-US" sz="1400" dirty="0" smtClean="0">
                <a:latin typeface="Consolas"/>
                <a:cs typeface="Consolas"/>
              </a:rPr>
              <a:t>(</a:t>
            </a:r>
            <a:r>
              <a:rPr lang="en-US" sz="1400" dirty="0" err="1" smtClean="0">
                <a:latin typeface="Consolas"/>
                <a:cs typeface="Consolas"/>
              </a:rPr>
              <a:t>x_id</a:t>
            </a:r>
            <a:r>
              <a:rPr lang="en-US" sz="1400" dirty="0" smtClean="0">
                <a:latin typeface="Consolas"/>
                <a:cs typeface="Consolas"/>
              </a:rPr>
              <a:t>)</a:t>
            </a:r>
            <a:r>
              <a:rPr lang="is-IS" sz="1400" dirty="0" smtClean="0">
                <a:latin typeface="Consolas"/>
                <a:cs typeface="Consolas"/>
              </a:rPr>
              <a:t> </a:t>
            </a:r>
            <a:endParaRPr lang="en-US" sz="1400" dirty="0">
              <a:latin typeface="Consolas"/>
              <a:cs typeface="Consola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289800" y="1270000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 Light"/>
                <a:cs typeface="Helvetica Neue Light"/>
              </a:rPr>
              <a:t>Worker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5588000" y="889000"/>
            <a:ext cx="3289300" cy="4051300"/>
          </a:xfrm>
          <a:prstGeom prst="roundRect">
            <a:avLst/>
          </a:prstGeom>
          <a:noFill/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850900" y="130810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 Light"/>
                <a:cs typeface="Helvetica Neue Light"/>
              </a:rPr>
              <a:t>Driver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165100" y="927100"/>
            <a:ext cx="2781300" cy="3962400"/>
          </a:xfrm>
          <a:prstGeom prst="roundRect">
            <a:avLst/>
          </a:prstGeom>
          <a:noFill/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3111500" y="2197100"/>
            <a:ext cx="2200275" cy="571500"/>
            <a:chOff x="2921000" y="2197100"/>
            <a:chExt cx="2200275" cy="571500"/>
          </a:xfrm>
        </p:grpSpPr>
        <p:sp>
          <p:nvSpPr>
            <p:cNvPr id="18" name="Rectangle 17"/>
            <p:cNvSpPr/>
            <p:nvPr/>
          </p:nvSpPr>
          <p:spPr>
            <a:xfrm>
              <a:off x="3009900" y="2501900"/>
              <a:ext cx="787400" cy="266700"/>
            </a:xfrm>
            <a:prstGeom prst="rect">
              <a:avLst/>
            </a:prstGeom>
            <a:solidFill>
              <a:srgbClr val="FFFFFF">
                <a:alpha val="34000"/>
              </a:srgbClr>
            </a:solidFill>
            <a:ln>
              <a:solidFill>
                <a:srgbClr val="40404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/>
                  <a:cs typeface="Consolas"/>
                </a:rPr>
                <a:t>v_id</a:t>
              </a: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797300" y="2501900"/>
              <a:ext cx="1323975" cy="266700"/>
            </a:xfrm>
            <a:prstGeom prst="rect">
              <a:avLst/>
            </a:prstGeom>
            <a:solidFill>
              <a:srgbClr val="FFFFFF">
                <a:alpha val="34000"/>
              </a:srgbClr>
            </a:solidFill>
            <a:ln>
              <a:solidFill>
                <a:srgbClr val="40404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>
                  <a:solidFill>
                    <a:srgbClr val="262626"/>
                  </a:solidFill>
                  <a:latin typeface="Consolas"/>
                  <a:cs typeface="Consolas"/>
                </a:rPr>
                <a:t>N1,N2</a:t>
              </a:r>
              <a:endParaRPr lang="en-US" sz="1400" dirty="0">
                <a:solidFill>
                  <a:srgbClr val="262626"/>
                </a:solidFill>
                <a:latin typeface="Consolas"/>
                <a:cs typeface="Consolas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921000" y="2197100"/>
              <a:ext cx="11464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Helvetica Neue Light"/>
                  <a:cs typeface="Helvetica Neue Light"/>
                </a:rPr>
                <a:t>Object Table</a:t>
              </a:r>
              <a:endParaRPr lang="en-US" sz="1400" dirty="0">
                <a:latin typeface="Helvetica Neue Light"/>
                <a:cs typeface="Helvetica Neue Light"/>
              </a:endParaRPr>
            </a:p>
          </p:txBody>
        </p:sp>
      </p:grpSp>
      <p:sp>
        <p:nvSpPr>
          <p:cNvPr id="28" name="Rounded Rectangle 27"/>
          <p:cNvSpPr/>
          <p:nvPr/>
        </p:nvSpPr>
        <p:spPr>
          <a:xfrm>
            <a:off x="5778500" y="1244600"/>
            <a:ext cx="1079500" cy="863600"/>
          </a:xfrm>
          <a:prstGeom prst="roundRect">
            <a:avLst/>
          </a:prstGeom>
          <a:solidFill>
            <a:srgbClr val="FFFFFF"/>
          </a:solidFill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5702300" y="952500"/>
            <a:ext cx="11559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Helvetica Neue Light"/>
                <a:cs typeface="Helvetica Neue Light"/>
              </a:rPr>
              <a:t>Object Store</a:t>
            </a:r>
            <a:endParaRPr lang="en-US" sz="1400" dirty="0">
              <a:latin typeface="Helvetica Neue Light"/>
              <a:cs typeface="Helvetica Neue Light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095500" y="558800"/>
            <a:ext cx="475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 Light"/>
                <a:cs typeface="Helvetica Neue Light"/>
              </a:rPr>
              <a:t>N1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057900" y="508000"/>
            <a:ext cx="475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 Light"/>
                <a:cs typeface="Helvetica Neue Light"/>
              </a:rPr>
              <a:t>N2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1701800" y="1231900"/>
            <a:ext cx="1079500" cy="863600"/>
          </a:xfrm>
          <a:prstGeom prst="roundRect">
            <a:avLst/>
          </a:prstGeom>
          <a:solidFill>
            <a:srgbClr val="FFFFFF"/>
          </a:solidFill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1625600" y="939800"/>
            <a:ext cx="11559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Helvetica Neue Light"/>
                <a:cs typeface="Helvetica Neue Light"/>
              </a:rPr>
              <a:t>Object Store</a:t>
            </a:r>
            <a:endParaRPr lang="en-US" sz="1400" dirty="0">
              <a:latin typeface="Helvetica Neue Light"/>
              <a:cs typeface="Helvetica Neue Light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1714500" y="1295400"/>
            <a:ext cx="990600" cy="307777"/>
            <a:chOff x="5791200" y="1358900"/>
            <a:chExt cx="990600" cy="307777"/>
          </a:xfrm>
        </p:grpSpPr>
        <p:sp>
          <p:nvSpPr>
            <p:cNvPr id="35" name="TextBox 34"/>
            <p:cNvSpPr txBox="1"/>
            <p:nvPr/>
          </p:nvSpPr>
          <p:spPr>
            <a:xfrm>
              <a:off x="5791200" y="1358900"/>
              <a:ext cx="5795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>
                  <a:latin typeface="Consolas"/>
                  <a:cs typeface="Consolas"/>
                </a:rPr>
                <a:t>v_id</a:t>
              </a:r>
              <a:endParaRPr lang="en-US" sz="1400" dirty="0">
                <a:latin typeface="Consolas"/>
                <a:cs typeface="Consolas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502400" y="1384300"/>
              <a:ext cx="279400" cy="279400"/>
            </a:xfrm>
            <a:prstGeom prst="rect">
              <a:avLst/>
            </a:prstGeom>
            <a:solidFill>
              <a:srgbClr val="FFDCB4"/>
            </a:solidFill>
            <a:ln>
              <a:solidFill>
                <a:srgbClr val="40404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262626"/>
                  </a:solidFill>
                  <a:latin typeface="Consolas"/>
                  <a:cs typeface="Consolas"/>
                </a:rPr>
                <a:t>3</a:t>
              </a:r>
            </a:p>
          </p:txBody>
        </p:sp>
      </p:grpSp>
      <p:sp>
        <p:nvSpPr>
          <p:cNvPr id="43" name="Rounded Rectangle 42"/>
          <p:cNvSpPr/>
          <p:nvPr/>
        </p:nvSpPr>
        <p:spPr>
          <a:xfrm>
            <a:off x="1625600" y="4178300"/>
            <a:ext cx="1143000" cy="584200"/>
          </a:xfrm>
          <a:prstGeom prst="roundRect">
            <a:avLst/>
          </a:prstGeom>
          <a:solidFill>
            <a:srgbClr val="FFFFFF"/>
          </a:solidFill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Local</a:t>
            </a:r>
          </a:p>
          <a:p>
            <a:pPr algn="ctr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Scheduler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onsolas"/>
              <a:cs typeface="Consolas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5740400" y="4051300"/>
            <a:ext cx="1143000" cy="584200"/>
          </a:xfrm>
          <a:prstGeom prst="roundRect">
            <a:avLst/>
          </a:prstGeom>
          <a:solidFill>
            <a:schemeClr val="bg1"/>
          </a:solidFill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Local</a:t>
            </a:r>
          </a:p>
          <a:p>
            <a:pPr algn="ctr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Scheduler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onsolas"/>
              <a:cs typeface="Consolas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200400" y="1778000"/>
            <a:ext cx="787400" cy="266700"/>
          </a:xfrm>
          <a:prstGeom prst="rect">
            <a:avLst/>
          </a:prstGeom>
          <a:solidFill>
            <a:srgbClr val="FFFFFF">
              <a:alpha val="34000"/>
            </a:srgbClr>
          </a:solidFill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f</a:t>
            </a:r>
            <a:r>
              <a:rPr 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un_id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Consolas"/>
              <a:cs typeface="Consolas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3987800" y="1778000"/>
            <a:ext cx="1323975" cy="266700"/>
          </a:xfrm>
          <a:prstGeom prst="rect">
            <a:avLst/>
          </a:prstGeom>
          <a:solidFill>
            <a:srgbClr val="FFFFFF">
              <a:alpha val="34000"/>
            </a:srgbClr>
          </a:solidFill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262626"/>
                </a:solidFill>
                <a:latin typeface="Consolas"/>
                <a:cs typeface="Consolas"/>
              </a:rPr>
              <a:t>a</a:t>
            </a:r>
            <a:r>
              <a:rPr lang="en-US" sz="1400" dirty="0" smtClean="0">
                <a:solidFill>
                  <a:srgbClr val="262626"/>
                </a:solidFill>
                <a:latin typeface="Consolas"/>
                <a:cs typeface="Consolas"/>
              </a:rPr>
              <a:t>dd(a, b)</a:t>
            </a:r>
            <a:r>
              <a:rPr lang="is-IS" sz="1400" dirty="0" smtClean="0">
                <a:solidFill>
                  <a:srgbClr val="262626"/>
                </a:solidFill>
                <a:latin typeface="Consolas"/>
                <a:cs typeface="Consolas"/>
              </a:rPr>
              <a:t>…</a:t>
            </a:r>
            <a:endParaRPr lang="en-US" sz="1400" dirty="0">
              <a:solidFill>
                <a:srgbClr val="262626"/>
              </a:solidFill>
              <a:latin typeface="Consolas"/>
              <a:cs typeface="Consolas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111500" y="1473200"/>
            <a:ext cx="1302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Helvetica Neue Light"/>
                <a:cs typeface="Helvetica Neue Light"/>
              </a:rPr>
              <a:t>Function Table</a:t>
            </a:r>
            <a:endParaRPr lang="en-US" sz="1400" dirty="0">
              <a:latin typeface="Helvetica Neue Light"/>
              <a:cs typeface="Helvetica Neue Light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3086100" y="1447800"/>
            <a:ext cx="2362200" cy="2463800"/>
          </a:xfrm>
          <a:prstGeom prst="rect">
            <a:avLst/>
          </a:prstGeom>
          <a:noFill/>
          <a:ln w="952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3462339" y="850900"/>
            <a:ext cx="155683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Helvetica Neue Light"/>
                <a:cs typeface="Helvetica Neue Light"/>
              </a:rPr>
              <a:t>System State &amp; </a:t>
            </a:r>
            <a:endParaRPr lang="en-US" sz="1600" dirty="0" smtClean="0">
              <a:latin typeface="Helvetica Neue Light"/>
              <a:cs typeface="Helvetica Neue Light"/>
            </a:endParaRPr>
          </a:p>
          <a:p>
            <a:pPr algn="ctr"/>
            <a:r>
              <a:rPr lang="en-US" sz="1600" dirty="0" smtClean="0">
                <a:latin typeface="Helvetica Neue Light"/>
                <a:cs typeface="Helvetica Neue Light"/>
              </a:rPr>
              <a:t>Message Bus</a:t>
            </a:r>
            <a:endParaRPr lang="en-US" sz="1600" dirty="0">
              <a:latin typeface="Helvetica Neue Light"/>
              <a:cs typeface="Helvetica Neue Light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3124200" y="3022600"/>
            <a:ext cx="2200275" cy="681566"/>
            <a:chOff x="2908300" y="3022600"/>
            <a:chExt cx="2200275" cy="681566"/>
          </a:xfrm>
        </p:grpSpPr>
        <p:sp>
          <p:nvSpPr>
            <p:cNvPr id="45" name="Rectangle 44"/>
            <p:cNvSpPr/>
            <p:nvPr/>
          </p:nvSpPr>
          <p:spPr>
            <a:xfrm>
              <a:off x="2997200" y="3327399"/>
              <a:ext cx="901700" cy="376767"/>
            </a:xfrm>
            <a:prstGeom prst="rect">
              <a:avLst/>
            </a:prstGeom>
            <a:solidFill>
              <a:srgbClr val="FFFFFF">
                <a:alpha val="34000"/>
              </a:srgbClr>
            </a:solidFill>
            <a:ln>
              <a:solidFill>
                <a:srgbClr val="40404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/>
                  <a:cs typeface="Consolas"/>
                </a:rPr>
                <a:t>task_id</a:t>
              </a: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898900" y="3327399"/>
              <a:ext cx="1209675" cy="372533"/>
            </a:xfrm>
            <a:prstGeom prst="rect">
              <a:avLst/>
            </a:prstGeom>
            <a:solidFill>
              <a:srgbClr val="FFFFFF">
                <a:alpha val="34000"/>
              </a:srgbClr>
            </a:solidFill>
            <a:ln>
              <a:solidFill>
                <a:srgbClr val="40404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 smtClean="0">
                  <a:solidFill>
                    <a:srgbClr val="262626"/>
                  </a:solidFill>
                  <a:latin typeface="Consolas"/>
                  <a:cs typeface="Consolas"/>
                </a:rPr>
                <a:t>fun_id</a:t>
              </a:r>
              <a:r>
                <a:rPr lang="en-US" sz="1200" dirty="0" smtClean="0">
                  <a:solidFill>
                    <a:srgbClr val="262626"/>
                  </a:solidFill>
                  <a:latin typeface="Consolas"/>
                  <a:cs typeface="Consolas"/>
                </a:rPr>
                <a:t>, </a:t>
              </a:r>
              <a:r>
                <a:rPr lang="en-US" sz="1200" dirty="0" err="1">
                  <a:solidFill>
                    <a:srgbClr val="262626"/>
                  </a:solidFill>
                  <a:latin typeface="Consolas"/>
                  <a:cs typeface="Consolas"/>
                </a:rPr>
                <a:t>v</a:t>
              </a:r>
              <a:r>
                <a:rPr lang="en-US" sz="1200" dirty="0" err="1" smtClean="0">
                  <a:solidFill>
                    <a:srgbClr val="262626"/>
                  </a:solidFill>
                  <a:latin typeface="Consolas"/>
                  <a:cs typeface="Consolas"/>
                </a:rPr>
                <a:t>_id</a:t>
              </a:r>
              <a:r>
                <a:rPr lang="en-US" sz="1200" dirty="0" smtClean="0">
                  <a:solidFill>
                    <a:srgbClr val="262626"/>
                  </a:solidFill>
                  <a:latin typeface="Consolas"/>
                  <a:cs typeface="Consolas"/>
                </a:rPr>
                <a:t>, 4 </a:t>
              </a:r>
              <a:endParaRPr lang="en-US" sz="1200" dirty="0">
                <a:solidFill>
                  <a:srgbClr val="262626"/>
                </a:solidFill>
                <a:latin typeface="Consolas"/>
                <a:cs typeface="Consolas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908300" y="3022600"/>
              <a:ext cx="9991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Helvetica Neue Light"/>
                  <a:cs typeface="Helvetica Neue Light"/>
                </a:rPr>
                <a:t>Task Table</a:t>
              </a:r>
              <a:endParaRPr lang="en-US" sz="1400" dirty="0">
                <a:latin typeface="Helvetica Neue Light"/>
                <a:cs typeface="Helvetica Neue Light"/>
              </a:endParaRPr>
            </a:p>
          </p:txBody>
        </p:sp>
      </p:grpSp>
      <p:sp>
        <p:nvSpPr>
          <p:cNvPr id="55" name="Rounded Rectangle 54"/>
          <p:cNvSpPr/>
          <p:nvPr/>
        </p:nvSpPr>
        <p:spPr>
          <a:xfrm>
            <a:off x="3759200" y="4343400"/>
            <a:ext cx="1143000" cy="584200"/>
          </a:xfrm>
          <a:prstGeom prst="roundRect">
            <a:avLst/>
          </a:prstGeom>
          <a:noFill/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Global</a:t>
            </a:r>
          </a:p>
          <a:p>
            <a:pPr algn="ctr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Scheduler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onsolas"/>
              <a:cs typeface="Consolas"/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5753100" y="1308100"/>
            <a:ext cx="990600" cy="307777"/>
            <a:chOff x="5791200" y="1358900"/>
            <a:chExt cx="990600" cy="307777"/>
          </a:xfrm>
        </p:grpSpPr>
        <p:sp>
          <p:nvSpPr>
            <p:cNvPr id="58" name="TextBox 57"/>
            <p:cNvSpPr txBox="1"/>
            <p:nvPr/>
          </p:nvSpPr>
          <p:spPr>
            <a:xfrm>
              <a:off x="5791200" y="1358900"/>
              <a:ext cx="5795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>
                  <a:latin typeface="Consolas"/>
                  <a:cs typeface="Consolas"/>
                </a:rPr>
                <a:t>v_id</a:t>
              </a:r>
              <a:endParaRPr lang="en-US" sz="1400" dirty="0">
                <a:latin typeface="Consolas"/>
                <a:cs typeface="Consolas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6502400" y="1384300"/>
              <a:ext cx="279400" cy="27940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40404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262626"/>
                  </a:solidFill>
                  <a:latin typeface="Consolas"/>
                  <a:cs typeface="Consolas"/>
                </a:rPr>
                <a:t>3</a:t>
              </a:r>
            </a:p>
          </p:txBody>
        </p:sp>
      </p:grpSp>
      <p:sp>
        <p:nvSpPr>
          <p:cNvPr id="48" name="Rectangle 47"/>
          <p:cNvSpPr/>
          <p:nvPr/>
        </p:nvSpPr>
        <p:spPr>
          <a:xfrm>
            <a:off x="507999" y="3648074"/>
            <a:ext cx="1943101" cy="200025"/>
          </a:xfrm>
          <a:prstGeom prst="rect">
            <a:avLst/>
          </a:prstGeom>
          <a:solidFill>
            <a:srgbClr val="FFA63C">
              <a:alpha val="34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9" name="Group 68"/>
          <p:cNvGrpSpPr/>
          <p:nvPr/>
        </p:nvGrpSpPr>
        <p:grpSpPr>
          <a:xfrm>
            <a:off x="3200400" y="2768600"/>
            <a:ext cx="2111375" cy="266700"/>
            <a:chOff x="3009900" y="2768600"/>
            <a:chExt cx="2111375" cy="266700"/>
          </a:xfrm>
          <a:solidFill>
            <a:srgbClr val="FFFFFF"/>
          </a:solidFill>
        </p:grpSpPr>
        <p:sp>
          <p:nvSpPr>
            <p:cNvPr id="70" name="Rectangle 69"/>
            <p:cNvSpPr/>
            <p:nvPr/>
          </p:nvSpPr>
          <p:spPr>
            <a:xfrm>
              <a:off x="3009900" y="2768600"/>
              <a:ext cx="787400" cy="266700"/>
            </a:xfrm>
            <a:prstGeom prst="rect">
              <a:avLst/>
            </a:prstGeom>
            <a:grpFill/>
            <a:ln>
              <a:solidFill>
                <a:srgbClr val="40404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/>
                  <a:cs typeface="Consolas"/>
                </a:rPr>
                <a:t>x</a:t>
              </a:r>
              <a:r>
                <a:rPr lang="en-US" sz="14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/>
                  <a:cs typeface="Consolas"/>
                </a:rPr>
                <a:t>_id</a:t>
              </a: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3797300" y="2768600"/>
              <a:ext cx="1323975" cy="266700"/>
            </a:xfrm>
            <a:prstGeom prst="rect">
              <a:avLst/>
            </a:prstGeom>
            <a:grpFill/>
            <a:ln>
              <a:solidFill>
                <a:srgbClr val="40404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>
                  <a:solidFill>
                    <a:srgbClr val="262626"/>
                  </a:solidFill>
                  <a:latin typeface="Consolas"/>
                  <a:cs typeface="Consolas"/>
                </a:rPr>
                <a:t>N2,N1</a:t>
              </a:r>
              <a:endParaRPr lang="en-US" sz="1400" dirty="0">
                <a:solidFill>
                  <a:srgbClr val="262626"/>
                </a:solidFill>
                <a:latin typeface="Consolas"/>
                <a:cs typeface="Consolas"/>
              </a:endParaRPr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5753100" y="1663700"/>
            <a:ext cx="5795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latin typeface="Consolas"/>
                <a:cs typeface="Consolas"/>
              </a:rPr>
              <a:t>x_id</a:t>
            </a:r>
            <a:endParaRPr lang="en-US" sz="1400" dirty="0">
              <a:latin typeface="Consolas"/>
              <a:cs typeface="Consolas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6464300" y="1714500"/>
            <a:ext cx="279400" cy="279400"/>
          </a:xfrm>
          <a:prstGeom prst="rect">
            <a:avLst/>
          </a:prstGeom>
          <a:solidFill>
            <a:srgbClr val="FFFFFF"/>
          </a:solidFill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262626"/>
                </a:solidFill>
                <a:latin typeface="Consolas"/>
                <a:cs typeface="Consolas"/>
              </a:rPr>
              <a:t>7</a:t>
            </a:r>
            <a:endParaRPr lang="en-US" dirty="0">
              <a:solidFill>
                <a:srgbClr val="262626"/>
              </a:solidFill>
              <a:latin typeface="Consolas"/>
              <a:cs typeface="Consolas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701800" y="1663700"/>
            <a:ext cx="990600" cy="330200"/>
            <a:chOff x="1701800" y="1663700"/>
            <a:chExt cx="990600" cy="330200"/>
          </a:xfrm>
        </p:grpSpPr>
        <p:sp>
          <p:nvSpPr>
            <p:cNvPr id="74" name="TextBox 73"/>
            <p:cNvSpPr txBox="1"/>
            <p:nvPr/>
          </p:nvSpPr>
          <p:spPr>
            <a:xfrm>
              <a:off x="1701800" y="1663700"/>
              <a:ext cx="5795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>
                  <a:latin typeface="Consolas"/>
                  <a:cs typeface="Consolas"/>
                </a:rPr>
                <a:t>x_id</a:t>
              </a:r>
              <a:endParaRPr lang="en-US" sz="1400" dirty="0">
                <a:latin typeface="Consolas"/>
                <a:cs typeface="Consolas"/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2413000" y="1714500"/>
              <a:ext cx="279400" cy="2794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40404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262626"/>
                  </a:solidFill>
                  <a:latin typeface="Consolas"/>
                  <a:cs typeface="Consolas"/>
                </a:rPr>
                <a:t>7</a:t>
              </a:r>
              <a:endParaRPr lang="en-US" dirty="0">
                <a:solidFill>
                  <a:srgbClr val="262626"/>
                </a:solidFill>
                <a:latin typeface="Consolas"/>
                <a:cs typeface="Consolas"/>
              </a:endParaRPr>
            </a:p>
          </p:txBody>
        </p:sp>
      </p:grpSp>
      <p:cxnSp>
        <p:nvCxnSpPr>
          <p:cNvPr id="56" name="Straight Arrow Connector 55"/>
          <p:cNvCxnSpPr>
            <a:stCxn id="36" idx="2"/>
          </p:cNvCxnSpPr>
          <p:nvPr/>
        </p:nvCxnSpPr>
        <p:spPr>
          <a:xfrm flipH="1">
            <a:off x="1016000" y="1600200"/>
            <a:ext cx="1549400" cy="207010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Rounded Rectangular Callout 59"/>
          <p:cNvSpPr/>
          <p:nvPr/>
        </p:nvSpPr>
        <p:spPr>
          <a:xfrm>
            <a:off x="444500" y="2692400"/>
            <a:ext cx="876300" cy="622300"/>
          </a:xfrm>
          <a:prstGeom prst="wedgeRoundRectCallout">
            <a:avLst>
              <a:gd name="adj1" fmla="val -27088"/>
              <a:gd name="adj2" fmla="val 113749"/>
              <a:gd name="adj3" fmla="val 16667"/>
            </a:avLst>
          </a:prstGeom>
          <a:solidFill>
            <a:schemeClr val="bg1"/>
          </a:solidFill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rgbClr val="595959"/>
                </a:solidFill>
                <a:latin typeface="Consolas"/>
                <a:cs typeface="Consolas"/>
              </a:rPr>
              <a:t>x = 7</a:t>
            </a:r>
          </a:p>
          <a:p>
            <a:r>
              <a:rPr lang="en-US" sz="1600" dirty="0" smtClean="0">
                <a:solidFill>
                  <a:schemeClr val="accent3">
                    <a:lumMod val="75000"/>
                  </a:schemeClr>
                </a:solidFill>
                <a:latin typeface="Helvetica Neue Light"/>
                <a:cs typeface="Helvetica Neue Light"/>
              </a:rPr>
              <a:t>DONE!</a:t>
            </a:r>
            <a:endParaRPr lang="en-US" sz="1600" dirty="0">
              <a:solidFill>
                <a:schemeClr val="accent3">
                  <a:lumMod val="75000"/>
                </a:schemeClr>
              </a:solidFill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42407580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&amp; </a:t>
            </a:r>
            <a:r>
              <a:rPr lang="en-US" smtClean="0"/>
              <a:t>Exam Dates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863" y="1130300"/>
            <a:ext cx="8850312" cy="370839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Wednesday, </a:t>
            </a:r>
            <a:r>
              <a:rPr lang="en-US" dirty="0" smtClean="0">
                <a:solidFill>
                  <a:srgbClr val="FF0000"/>
                </a:solidFill>
              </a:rPr>
              <a:t>9/7</a:t>
            </a:r>
            <a:r>
              <a:rPr lang="en-US" dirty="0" smtClean="0"/>
              <a:t>: </a:t>
            </a:r>
            <a:r>
              <a:rPr lang="en-US" dirty="0" err="1" smtClean="0"/>
              <a:t>google</a:t>
            </a:r>
            <a:r>
              <a:rPr lang="en-US" dirty="0" smtClean="0"/>
              <a:t> doc with project suggestions</a:t>
            </a:r>
          </a:p>
          <a:p>
            <a:pPr lvl="1"/>
            <a:r>
              <a:rPr lang="en-US" dirty="0" smtClean="0"/>
              <a:t>Include other topics, such as graph streaming</a:t>
            </a:r>
          </a:p>
          <a:p>
            <a:endParaRPr lang="en-US" dirty="0"/>
          </a:p>
          <a:p>
            <a:r>
              <a:rPr lang="en-US" dirty="0" smtClean="0"/>
              <a:t>Monday, </a:t>
            </a:r>
            <a:r>
              <a:rPr lang="en-US" dirty="0" smtClean="0">
                <a:solidFill>
                  <a:srgbClr val="FF0000"/>
                </a:solidFill>
              </a:rPr>
              <a:t>9/19</a:t>
            </a:r>
            <a:r>
              <a:rPr lang="en-US" dirty="0" smtClean="0"/>
              <a:t>: pick a partner and send your project proposal</a:t>
            </a:r>
          </a:p>
          <a:p>
            <a:pPr lvl="1"/>
            <a:r>
              <a:rPr lang="en-US" dirty="0" smtClean="0"/>
              <a:t>I’ll send a </a:t>
            </a:r>
            <a:r>
              <a:rPr lang="en-US" dirty="0" err="1" smtClean="0"/>
              <a:t>google</a:t>
            </a:r>
            <a:r>
              <a:rPr lang="en-US" dirty="0" smtClean="0"/>
              <a:t> form to fill in for your project proposals</a:t>
            </a:r>
          </a:p>
          <a:p>
            <a:pPr lvl="1"/>
            <a:endParaRPr lang="en-US" dirty="0"/>
          </a:p>
          <a:p>
            <a:r>
              <a:rPr lang="en-US" dirty="0"/>
              <a:t>Monday, </a:t>
            </a:r>
            <a:r>
              <a:rPr lang="en-US" dirty="0" smtClean="0">
                <a:solidFill>
                  <a:srgbClr val="FF0000"/>
                </a:solidFill>
              </a:rPr>
              <a:t>10/12</a:t>
            </a:r>
            <a:r>
              <a:rPr lang="en-US" dirty="0" smtClean="0"/>
              <a:t>: project progress review</a:t>
            </a:r>
          </a:p>
          <a:p>
            <a:pPr lvl="1"/>
            <a:r>
              <a:rPr lang="en-US" dirty="0" smtClean="0"/>
              <a:t>More details to follow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Wednesday, </a:t>
            </a:r>
            <a:r>
              <a:rPr lang="en-US" dirty="0" smtClean="0">
                <a:solidFill>
                  <a:srgbClr val="FF0000"/>
                </a:solidFill>
              </a:rPr>
              <a:t>10/5</a:t>
            </a:r>
            <a:r>
              <a:rPr lang="en-US" dirty="0" smtClean="0"/>
              <a:t>: </a:t>
            </a:r>
            <a:r>
              <a:rPr lang="en-US" smtClean="0"/>
              <a:t>Midterm exam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2267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Placing Functionality</a:t>
            </a:r>
          </a:p>
        </p:txBody>
      </p:sp>
      <p:sp>
        <p:nvSpPr>
          <p:cNvPr id="420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Most influential paper about placing functionality is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End-to-End Arguments in System Design</a:t>
            </a:r>
            <a:r>
              <a:rPr lang="ja-JP" altLang="en-US">
                <a:latin typeface="Arial"/>
              </a:rPr>
              <a:t>”</a:t>
            </a:r>
            <a:r>
              <a:rPr lang="en-US"/>
              <a:t> by Saltzer, Reed, and Clark</a:t>
            </a:r>
          </a:p>
          <a:p>
            <a:endParaRPr lang="en-US"/>
          </a:p>
          <a:p>
            <a:r>
              <a:rPr lang="ja-JP" altLang="en-US">
                <a:latin typeface="Arial"/>
              </a:rPr>
              <a:t>“</a:t>
            </a:r>
            <a:r>
              <a:rPr lang="en-US"/>
              <a:t>Sacred Text</a:t>
            </a:r>
            <a:r>
              <a:rPr lang="ja-JP" altLang="en-US">
                <a:latin typeface="Arial"/>
              </a:rPr>
              <a:t>”</a:t>
            </a:r>
            <a:r>
              <a:rPr lang="en-US"/>
              <a:t> of the Internet</a:t>
            </a:r>
          </a:p>
          <a:p>
            <a:pPr lvl="1"/>
            <a:r>
              <a:rPr lang="en-US"/>
              <a:t>Endless disputes about what it means</a:t>
            </a:r>
          </a:p>
          <a:p>
            <a:pPr lvl="1"/>
            <a:r>
              <a:rPr lang="en-US"/>
              <a:t>Everyone cites it as supporting their position</a:t>
            </a:r>
          </a:p>
        </p:txBody>
      </p:sp>
    </p:spTree>
    <p:extLst>
      <p:ext uri="{BB962C8B-B14F-4D97-AF65-F5344CB8AC3E}">
        <p14:creationId xmlns:p14="http://schemas.microsoft.com/office/powerpoint/2010/main" val="165054508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46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342900"/>
            <a:ext cx="8229600" cy="857250"/>
          </a:xfrm>
        </p:spPr>
        <p:txBody>
          <a:bodyPr/>
          <a:lstStyle/>
          <a:p>
            <a:r>
              <a:rPr lang="en-US" dirty="0"/>
              <a:t>Basic Observation</a:t>
            </a:r>
          </a:p>
        </p:txBody>
      </p:sp>
      <p:sp>
        <p:nvSpPr>
          <p:cNvPr id="44646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458200" cy="3165872"/>
          </a:xfrm>
        </p:spPr>
        <p:txBody>
          <a:bodyPr/>
          <a:lstStyle/>
          <a:p>
            <a:r>
              <a:rPr lang="en-US" dirty="0"/>
              <a:t>Some applications have end-to-end performance requirements</a:t>
            </a:r>
          </a:p>
          <a:p>
            <a:pPr lvl="1"/>
            <a:r>
              <a:rPr lang="en-US" dirty="0"/>
              <a:t>Reliability, security, </a:t>
            </a:r>
            <a:r>
              <a:rPr lang="en-US" dirty="0" err="1" smtClean="0"/>
              <a:t>etc</a:t>
            </a:r>
            <a:endParaRPr lang="en-US" dirty="0"/>
          </a:p>
          <a:p>
            <a:r>
              <a:rPr lang="en-US" dirty="0"/>
              <a:t>Implementing these in the network is very hard:</a:t>
            </a:r>
          </a:p>
          <a:p>
            <a:pPr lvl="1"/>
            <a:r>
              <a:rPr lang="en-US" dirty="0"/>
              <a:t>Every step along the way must be fail-</a:t>
            </a:r>
            <a:r>
              <a:rPr lang="en-US" dirty="0" smtClean="0"/>
              <a:t>proof</a:t>
            </a:r>
            <a:endParaRPr lang="en-US" dirty="0"/>
          </a:p>
          <a:p>
            <a:r>
              <a:rPr lang="en-US" dirty="0"/>
              <a:t>Hosts:</a:t>
            </a:r>
          </a:p>
          <a:p>
            <a:pPr lvl="1"/>
            <a:r>
              <a:rPr lang="en-US" dirty="0"/>
              <a:t>Can satisfy the requirement without the network</a:t>
            </a:r>
          </a:p>
          <a:p>
            <a:pPr lvl="1"/>
            <a:r>
              <a:rPr lang="en-US" dirty="0" smtClean="0"/>
              <a:t>Can</a:t>
            </a:r>
            <a:r>
              <a:rPr lang="en-US" dirty="0" smtClean="0">
                <a:latin typeface="Arial"/>
              </a:rPr>
              <a:t>’</a:t>
            </a:r>
            <a:r>
              <a:rPr lang="en-US" dirty="0" smtClean="0"/>
              <a:t>t </a:t>
            </a:r>
            <a:r>
              <a:rPr lang="en-US" dirty="0"/>
              <a:t>depend on the network</a:t>
            </a:r>
          </a:p>
        </p:txBody>
      </p:sp>
    </p:spTree>
    <p:extLst>
      <p:ext uri="{BB962C8B-B14F-4D97-AF65-F5344CB8AC3E}">
        <p14:creationId xmlns:p14="http://schemas.microsoft.com/office/powerpoint/2010/main" val="193663154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6" name="Oval 2"/>
          <p:cNvSpPr>
            <a:spLocks noChangeArrowheads="1"/>
          </p:cNvSpPr>
          <p:nvPr/>
        </p:nvSpPr>
        <p:spPr bwMode="auto">
          <a:xfrm>
            <a:off x="2362094" y="1485531"/>
            <a:ext cx="1066906" cy="514588"/>
          </a:xfrm>
          <a:prstGeom prst="ellipse">
            <a:avLst/>
          </a:prstGeom>
          <a:solidFill>
            <a:srgbClr val="FFCC99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294" tIns="45647" rIns="91294" bIns="45647" anchor="ctr"/>
          <a:lstStyle/>
          <a:p>
            <a:endParaRPr lang="en-US">
              <a:latin typeface="Helvetica Neue Light"/>
              <a:cs typeface="Helvetica Neue Light"/>
            </a:endParaRPr>
          </a:p>
        </p:txBody>
      </p:sp>
      <p:sp>
        <p:nvSpPr>
          <p:cNvPr id="338947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74130"/>
            <a:ext cx="8686800" cy="857250"/>
          </a:xfrm>
        </p:spPr>
        <p:txBody>
          <a:bodyPr/>
          <a:lstStyle/>
          <a:p>
            <a:r>
              <a:rPr lang="en-US" dirty="0"/>
              <a:t>Example: Reliable File Transfer</a:t>
            </a:r>
          </a:p>
        </p:txBody>
      </p:sp>
      <p:sp>
        <p:nvSpPr>
          <p:cNvPr id="33894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914718" y="3086339"/>
            <a:ext cx="7772717" cy="1656663"/>
          </a:xfrm>
        </p:spPr>
        <p:txBody>
          <a:bodyPr/>
          <a:lstStyle/>
          <a:p>
            <a:r>
              <a:rPr lang="en-US" dirty="0"/>
              <a:t>Solution 1: make each step reliable, and then concatenate them</a:t>
            </a:r>
          </a:p>
          <a:p>
            <a:r>
              <a:rPr lang="en-US" dirty="0"/>
              <a:t>Solution 2: end-to-end check and retry</a:t>
            </a:r>
          </a:p>
        </p:txBody>
      </p:sp>
      <p:sp>
        <p:nvSpPr>
          <p:cNvPr id="338949" name="Oval 5"/>
          <p:cNvSpPr>
            <a:spLocks noChangeArrowheads="1"/>
          </p:cNvSpPr>
          <p:nvPr/>
        </p:nvSpPr>
        <p:spPr bwMode="auto">
          <a:xfrm>
            <a:off x="1523474" y="2685838"/>
            <a:ext cx="610339" cy="114089"/>
          </a:xfrm>
          <a:prstGeom prst="ellipse">
            <a:avLst/>
          </a:prstGeom>
          <a:gradFill rotWithShape="0">
            <a:gsLst>
              <a:gs pos="0">
                <a:srgbClr val="FFCC00">
                  <a:gamma/>
                  <a:shade val="46275"/>
                  <a:invGamma/>
                </a:srgbClr>
              </a:gs>
              <a:gs pos="50000">
                <a:srgbClr val="FFCC00"/>
              </a:gs>
              <a:gs pos="100000">
                <a:srgbClr val="FFCC00">
                  <a:gamma/>
                  <a:shade val="46275"/>
                  <a:invGamma/>
                </a:srgbClr>
              </a:gs>
            </a:gsLst>
            <a:lin ang="0" scaled="1"/>
          </a:gra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294" tIns="45647" rIns="91294" bIns="45647" anchor="ctr"/>
          <a:lstStyle/>
          <a:p>
            <a:endParaRPr lang="en-US">
              <a:latin typeface="Helvetica Neue Light"/>
              <a:cs typeface="Helvetica Neue Light"/>
            </a:endParaRPr>
          </a:p>
        </p:txBody>
      </p:sp>
      <p:sp>
        <p:nvSpPr>
          <p:cNvPr id="338950" name="Rectangle 6"/>
          <p:cNvSpPr>
            <a:spLocks noChangeArrowheads="1"/>
          </p:cNvSpPr>
          <p:nvPr/>
        </p:nvSpPr>
        <p:spPr bwMode="auto">
          <a:xfrm>
            <a:off x="1523474" y="2514706"/>
            <a:ext cx="610339" cy="228178"/>
          </a:xfrm>
          <a:prstGeom prst="rect">
            <a:avLst/>
          </a:prstGeom>
          <a:gradFill rotWithShape="0">
            <a:gsLst>
              <a:gs pos="0">
                <a:srgbClr val="FFCC00">
                  <a:gamma/>
                  <a:shade val="46275"/>
                  <a:invGamma/>
                </a:srgbClr>
              </a:gs>
              <a:gs pos="50000">
                <a:srgbClr val="FFCC00"/>
              </a:gs>
              <a:gs pos="100000">
                <a:srgbClr val="FFCC00">
                  <a:gamma/>
                  <a:shade val="46275"/>
                  <a:invGamma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294" tIns="45647" rIns="91294" bIns="45647" anchor="ctr"/>
          <a:lstStyle/>
          <a:p>
            <a:endParaRPr lang="en-US">
              <a:latin typeface="Helvetica Neue Light"/>
              <a:cs typeface="Helvetica Neue Light"/>
            </a:endParaRPr>
          </a:p>
        </p:txBody>
      </p:sp>
      <p:sp>
        <p:nvSpPr>
          <p:cNvPr id="338951" name="Oval 7"/>
          <p:cNvSpPr>
            <a:spLocks noChangeArrowheads="1"/>
          </p:cNvSpPr>
          <p:nvPr/>
        </p:nvSpPr>
        <p:spPr bwMode="auto">
          <a:xfrm>
            <a:off x="1523474" y="2457661"/>
            <a:ext cx="610339" cy="114089"/>
          </a:xfrm>
          <a:prstGeom prst="ellipse">
            <a:avLst/>
          </a:prstGeom>
          <a:solidFill>
            <a:srgbClr val="FFCC00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294" tIns="45647" rIns="91294" bIns="45647" anchor="ctr"/>
          <a:lstStyle/>
          <a:p>
            <a:endParaRPr lang="en-US">
              <a:latin typeface="Helvetica Neue Light"/>
              <a:cs typeface="Helvetica Neue Light"/>
            </a:endParaRPr>
          </a:p>
        </p:txBody>
      </p:sp>
      <p:sp>
        <p:nvSpPr>
          <p:cNvPr id="338952" name="Oval 8"/>
          <p:cNvSpPr>
            <a:spLocks noChangeArrowheads="1"/>
          </p:cNvSpPr>
          <p:nvPr/>
        </p:nvSpPr>
        <p:spPr bwMode="auto">
          <a:xfrm>
            <a:off x="7086283" y="2685838"/>
            <a:ext cx="610340" cy="114089"/>
          </a:xfrm>
          <a:prstGeom prst="ellipse">
            <a:avLst/>
          </a:prstGeom>
          <a:gradFill rotWithShape="0">
            <a:gsLst>
              <a:gs pos="0">
                <a:srgbClr val="FFCC00">
                  <a:gamma/>
                  <a:shade val="46275"/>
                  <a:invGamma/>
                </a:srgbClr>
              </a:gs>
              <a:gs pos="50000">
                <a:srgbClr val="FFCC00"/>
              </a:gs>
              <a:gs pos="100000">
                <a:srgbClr val="FFCC00">
                  <a:gamma/>
                  <a:shade val="46275"/>
                  <a:invGamma/>
                </a:srgbClr>
              </a:gs>
            </a:gsLst>
            <a:lin ang="0" scaled="1"/>
          </a:gra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294" tIns="45647" rIns="91294" bIns="45647" anchor="ctr"/>
          <a:lstStyle/>
          <a:p>
            <a:endParaRPr lang="en-US">
              <a:latin typeface="Helvetica Neue Light"/>
              <a:cs typeface="Helvetica Neue Light"/>
            </a:endParaRPr>
          </a:p>
        </p:txBody>
      </p:sp>
      <p:sp>
        <p:nvSpPr>
          <p:cNvPr id="338953" name="Rectangle 9"/>
          <p:cNvSpPr>
            <a:spLocks noChangeArrowheads="1"/>
          </p:cNvSpPr>
          <p:nvPr/>
        </p:nvSpPr>
        <p:spPr bwMode="auto">
          <a:xfrm>
            <a:off x="7086283" y="2514706"/>
            <a:ext cx="610340" cy="228178"/>
          </a:xfrm>
          <a:prstGeom prst="rect">
            <a:avLst/>
          </a:prstGeom>
          <a:gradFill rotWithShape="0">
            <a:gsLst>
              <a:gs pos="0">
                <a:srgbClr val="FFCC00">
                  <a:gamma/>
                  <a:shade val="46275"/>
                  <a:invGamma/>
                </a:srgbClr>
              </a:gs>
              <a:gs pos="50000">
                <a:srgbClr val="FFCC00"/>
              </a:gs>
              <a:gs pos="100000">
                <a:srgbClr val="FFCC00">
                  <a:gamma/>
                  <a:shade val="46275"/>
                  <a:invGamma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294" tIns="45647" rIns="91294" bIns="45647" anchor="ctr"/>
          <a:lstStyle/>
          <a:p>
            <a:endParaRPr lang="en-US">
              <a:latin typeface="Helvetica Neue Light"/>
              <a:cs typeface="Helvetica Neue Light"/>
            </a:endParaRPr>
          </a:p>
        </p:txBody>
      </p:sp>
      <p:sp>
        <p:nvSpPr>
          <p:cNvPr id="338954" name="Oval 10"/>
          <p:cNvSpPr>
            <a:spLocks noChangeArrowheads="1"/>
          </p:cNvSpPr>
          <p:nvPr/>
        </p:nvSpPr>
        <p:spPr bwMode="auto">
          <a:xfrm>
            <a:off x="7086283" y="2457661"/>
            <a:ext cx="610340" cy="114089"/>
          </a:xfrm>
          <a:prstGeom prst="ellipse">
            <a:avLst/>
          </a:prstGeom>
          <a:solidFill>
            <a:srgbClr val="FFCC00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294" tIns="45647" rIns="91294" bIns="45647" anchor="ctr"/>
          <a:lstStyle/>
          <a:p>
            <a:endParaRPr lang="en-US">
              <a:latin typeface="Helvetica Neue Light"/>
              <a:cs typeface="Helvetica Neue Light"/>
            </a:endParaRPr>
          </a:p>
        </p:txBody>
      </p:sp>
      <p:sp>
        <p:nvSpPr>
          <p:cNvPr id="338955" name="Rectangle 11"/>
          <p:cNvSpPr>
            <a:spLocks noChangeArrowheads="1"/>
          </p:cNvSpPr>
          <p:nvPr/>
        </p:nvSpPr>
        <p:spPr bwMode="auto">
          <a:xfrm>
            <a:off x="2286001" y="1428486"/>
            <a:ext cx="1219095" cy="108622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294" tIns="45647" rIns="91294" bIns="45647" anchor="ctr"/>
          <a:lstStyle/>
          <a:p>
            <a:endParaRPr lang="en-US">
              <a:latin typeface="Helvetica Neue Light"/>
              <a:cs typeface="Helvetica Neue Light"/>
            </a:endParaRPr>
          </a:p>
        </p:txBody>
      </p:sp>
      <p:sp>
        <p:nvSpPr>
          <p:cNvPr id="338956" name="Oval 12"/>
          <p:cNvSpPr>
            <a:spLocks noChangeArrowheads="1"/>
          </p:cNvSpPr>
          <p:nvPr/>
        </p:nvSpPr>
        <p:spPr bwMode="auto">
          <a:xfrm>
            <a:off x="2514283" y="2057163"/>
            <a:ext cx="914718" cy="400499"/>
          </a:xfrm>
          <a:prstGeom prst="ellipse">
            <a:avLst/>
          </a:prstGeom>
          <a:solidFill>
            <a:srgbClr val="CCFFFF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0" tIns="45716" rIns="91430" bIns="45716" anchor="ctr"/>
          <a:lstStyle/>
          <a:p>
            <a:pPr defTabSz="914522"/>
            <a:r>
              <a:rPr lang="en-US" sz="2000" b="1">
                <a:latin typeface="Helvetica Neue Light"/>
                <a:cs typeface="Helvetica Neue Light"/>
              </a:rPr>
              <a:t>OS</a:t>
            </a:r>
          </a:p>
        </p:txBody>
      </p:sp>
      <p:sp>
        <p:nvSpPr>
          <p:cNvPr id="338957" name="Text Box 13"/>
          <p:cNvSpPr txBox="1">
            <a:spLocks noChangeArrowheads="1"/>
          </p:cNvSpPr>
          <p:nvPr/>
        </p:nvSpPr>
        <p:spPr bwMode="auto">
          <a:xfrm>
            <a:off x="2498430" y="1482128"/>
            <a:ext cx="772234" cy="400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0" tIns="45716" rIns="91430" bIns="45716">
            <a:spAutoFit/>
          </a:bodyPr>
          <a:lstStyle>
            <a:lvl1pPr algn="l" defTabSz="9159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algn="l" defTabSz="9159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5988" algn="l" defTabSz="9159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3188" algn="l" defTabSz="9159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31975" algn="l" defTabSz="9159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9175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6375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203575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60775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2000" b="1" dirty="0">
                <a:latin typeface="Helvetica Neue Light"/>
                <a:cs typeface="Helvetica Neue Light"/>
              </a:rPr>
              <a:t>Appl.</a:t>
            </a:r>
          </a:p>
        </p:txBody>
      </p:sp>
      <p:sp>
        <p:nvSpPr>
          <p:cNvPr id="338958" name="Oval 14"/>
          <p:cNvSpPr>
            <a:spLocks noChangeArrowheads="1"/>
          </p:cNvSpPr>
          <p:nvPr/>
        </p:nvSpPr>
        <p:spPr bwMode="auto">
          <a:xfrm>
            <a:off x="5715002" y="1485531"/>
            <a:ext cx="1066905" cy="514588"/>
          </a:xfrm>
          <a:prstGeom prst="ellipse">
            <a:avLst/>
          </a:prstGeom>
          <a:solidFill>
            <a:srgbClr val="FFCC99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294" tIns="45647" rIns="91294" bIns="45647" anchor="ctr"/>
          <a:lstStyle/>
          <a:p>
            <a:endParaRPr lang="en-US">
              <a:latin typeface="Helvetica Neue Light"/>
              <a:cs typeface="Helvetica Neue Light"/>
            </a:endParaRPr>
          </a:p>
        </p:txBody>
      </p:sp>
      <p:sp>
        <p:nvSpPr>
          <p:cNvPr id="338959" name="Rectangle 15"/>
          <p:cNvSpPr>
            <a:spLocks noChangeArrowheads="1"/>
          </p:cNvSpPr>
          <p:nvPr/>
        </p:nvSpPr>
        <p:spPr bwMode="auto">
          <a:xfrm>
            <a:off x="5638907" y="1428486"/>
            <a:ext cx="1219094" cy="108622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294" tIns="45647" rIns="91294" bIns="45647" anchor="ctr"/>
          <a:lstStyle/>
          <a:p>
            <a:endParaRPr lang="en-US">
              <a:latin typeface="Helvetica Neue Light"/>
              <a:cs typeface="Helvetica Neue Light"/>
            </a:endParaRPr>
          </a:p>
        </p:txBody>
      </p:sp>
      <p:sp>
        <p:nvSpPr>
          <p:cNvPr id="338960" name="Oval 16"/>
          <p:cNvSpPr>
            <a:spLocks noChangeArrowheads="1"/>
          </p:cNvSpPr>
          <p:nvPr/>
        </p:nvSpPr>
        <p:spPr bwMode="auto">
          <a:xfrm>
            <a:off x="5791096" y="2057163"/>
            <a:ext cx="914717" cy="400499"/>
          </a:xfrm>
          <a:prstGeom prst="ellipse">
            <a:avLst/>
          </a:prstGeom>
          <a:solidFill>
            <a:srgbClr val="CCFFFF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0" tIns="45716" rIns="91430" bIns="45716" anchor="ctr"/>
          <a:lstStyle/>
          <a:p>
            <a:pPr defTabSz="914522"/>
            <a:r>
              <a:rPr lang="en-US" sz="2000" b="1">
                <a:latin typeface="Helvetica Neue Light"/>
                <a:cs typeface="Helvetica Neue Light"/>
              </a:rPr>
              <a:t>OS</a:t>
            </a:r>
          </a:p>
        </p:txBody>
      </p:sp>
      <p:sp>
        <p:nvSpPr>
          <p:cNvPr id="338961" name="Text Box 17"/>
          <p:cNvSpPr txBox="1">
            <a:spLocks noChangeArrowheads="1"/>
          </p:cNvSpPr>
          <p:nvPr/>
        </p:nvSpPr>
        <p:spPr bwMode="auto">
          <a:xfrm>
            <a:off x="5851336" y="1494828"/>
            <a:ext cx="772234" cy="400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0" tIns="45716" rIns="91430" bIns="45716">
            <a:spAutoFit/>
          </a:bodyPr>
          <a:lstStyle>
            <a:lvl1pPr algn="l" defTabSz="9159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algn="l" defTabSz="9159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5988" algn="l" defTabSz="9159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3188" algn="l" defTabSz="9159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31975" algn="l" defTabSz="9159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9175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6375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203575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60775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2000" b="1" dirty="0">
                <a:latin typeface="Helvetica Neue Light"/>
                <a:cs typeface="Helvetica Neue Light"/>
              </a:rPr>
              <a:t>Appl.</a:t>
            </a:r>
          </a:p>
        </p:txBody>
      </p:sp>
      <p:sp>
        <p:nvSpPr>
          <p:cNvPr id="338962" name="Line 18"/>
          <p:cNvSpPr>
            <a:spLocks noChangeShapeType="1"/>
          </p:cNvSpPr>
          <p:nvPr/>
        </p:nvSpPr>
        <p:spPr bwMode="auto">
          <a:xfrm>
            <a:off x="2742567" y="2628794"/>
            <a:ext cx="3887151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294" tIns="45647" rIns="91294" bIns="45647" anchor="ctr"/>
          <a:lstStyle/>
          <a:p>
            <a:endParaRPr lang="en-US">
              <a:latin typeface="Helvetica Neue Light"/>
              <a:cs typeface="Helvetica Neue Light"/>
            </a:endParaRPr>
          </a:p>
        </p:txBody>
      </p:sp>
      <p:sp>
        <p:nvSpPr>
          <p:cNvPr id="338963" name="Line 19"/>
          <p:cNvSpPr>
            <a:spLocks noChangeShapeType="1"/>
          </p:cNvSpPr>
          <p:nvPr/>
        </p:nvSpPr>
        <p:spPr bwMode="auto">
          <a:xfrm>
            <a:off x="2972435" y="2514706"/>
            <a:ext cx="0" cy="114089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294" tIns="45647" rIns="91294" bIns="45647" anchor="ctr"/>
          <a:lstStyle/>
          <a:p>
            <a:endParaRPr lang="en-US">
              <a:latin typeface="Helvetica Neue Light"/>
              <a:cs typeface="Helvetica Neue Light"/>
            </a:endParaRPr>
          </a:p>
        </p:txBody>
      </p:sp>
      <p:sp>
        <p:nvSpPr>
          <p:cNvPr id="338964" name="Line 20"/>
          <p:cNvSpPr>
            <a:spLocks noChangeShapeType="1"/>
          </p:cNvSpPr>
          <p:nvPr/>
        </p:nvSpPr>
        <p:spPr bwMode="auto">
          <a:xfrm>
            <a:off x="6247661" y="2514706"/>
            <a:ext cx="0" cy="114089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294" tIns="45647" rIns="91294" bIns="45647" anchor="ctr"/>
          <a:lstStyle/>
          <a:p>
            <a:endParaRPr lang="en-US">
              <a:latin typeface="Helvetica Neue Light"/>
              <a:cs typeface="Helvetica Neue Light"/>
            </a:endParaRPr>
          </a:p>
        </p:txBody>
      </p:sp>
      <p:sp>
        <p:nvSpPr>
          <p:cNvPr id="338965" name="Freeform 21"/>
          <p:cNvSpPr>
            <a:spLocks/>
          </p:cNvSpPr>
          <p:nvPr/>
        </p:nvSpPr>
        <p:spPr bwMode="auto">
          <a:xfrm>
            <a:off x="2132228" y="1884842"/>
            <a:ext cx="611925" cy="569255"/>
          </a:xfrm>
          <a:custGeom>
            <a:avLst/>
            <a:gdLst>
              <a:gd name="T0" fmla="*/ 0 w 384"/>
              <a:gd name="T1" fmla="*/ 480 h 480"/>
              <a:gd name="T2" fmla="*/ 336 w 384"/>
              <a:gd name="T3" fmla="*/ 384 h 480"/>
              <a:gd name="T4" fmla="*/ 384 w 384"/>
              <a:gd name="T5" fmla="*/ 288 h 480"/>
              <a:gd name="T6" fmla="*/ 384 w 384"/>
              <a:gd name="T7" fmla="*/ 0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84" h="480">
                <a:moveTo>
                  <a:pt x="0" y="480"/>
                </a:moveTo>
                <a:lnTo>
                  <a:pt x="336" y="384"/>
                </a:lnTo>
                <a:lnTo>
                  <a:pt x="384" y="288"/>
                </a:lnTo>
                <a:lnTo>
                  <a:pt x="384" y="0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294" tIns="45647" rIns="91294" bIns="45647" anchor="ctr"/>
          <a:lstStyle/>
          <a:p>
            <a:endParaRPr lang="en-US">
              <a:latin typeface="Helvetica Neue Light"/>
              <a:cs typeface="Helvetica Neue Light"/>
            </a:endParaRPr>
          </a:p>
        </p:txBody>
      </p:sp>
      <p:sp>
        <p:nvSpPr>
          <p:cNvPr id="338966" name="Line 22"/>
          <p:cNvSpPr>
            <a:spLocks noChangeShapeType="1"/>
          </p:cNvSpPr>
          <p:nvPr/>
        </p:nvSpPr>
        <p:spPr bwMode="auto">
          <a:xfrm>
            <a:off x="3124623" y="1943075"/>
            <a:ext cx="76094" cy="34345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294" tIns="45647" rIns="91294" bIns="45647" anchor="ctr"/>
          <a:lstStyle/>
          <a:p>
            <a:endParaRPr lang="en-US">
              <a:latin typeface="Helvetica Neue Light"/>
              <a:cs typeface="Helvetica Neue Light"/>
            </a:endParaRPr>
          </a:p>
        </p:txBody>
      </p:sp>
      <p:sp>
        <p:nvSpPr>
          <p:cNvPr id="338967" name="Freeform 23"/>
          <p:cNvSpPr>
            <a:spLocks/>
          </p:cNvSpPr>
          <p:nvPr/>
        </p:nvSpPr>
        <p:spPr bwMode="auto">
          <a:xfrm>
            <a:off x="3200718" y="2228297"/>
            <a:ext cx="2818660" cy="343454"/>
          </a:xfrm>
          <a:custGeom>
            <a:avLst/>
            <a:gdLst>
              <a:gd name="T0" fmla="*/ 0 w 1776"/>
              <a:gd name="T1" fmla="*/ 96 h 288"/>
              <a:gd name="T2" fmla="*/ 0 w 1776"/>
              <a:gd name="T3" fmla="*/ 288 h 288"/>
              <a:gd name="T4" fmla="*/ 1776 w 1776"/>
              <a:gd name="T5" fmla="*/ 288 h 288"/>
              <a:gd name="T6" fmla="*/ 1776 w 1776"/>
              <a:gd name="T7" fmla="*/ 0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776" h="288">
                <a:moveTo>
                  <a:pt x="0" y="96"/>
                </a:moveTo>
                <a:lnTo>
                  <a:pt x="0" y="288"/>
                </a:lnTo>
                <a:lnTo>
                  <a:pt x="1776" y="288"/>
                </a:lnTo>
                <a:lnTo>
                  <a:pt x="1776" y="0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294" tIns="45647" rIns="91294" bIns="45647" anchor="ctr"/>
          <a:lstStyle/>
          <a:p>
            <a:endParaRPr lang="en-US">
              <a:latin typeface="Helvetica Neue Light"/>
              <a:cs typeface="Helvetica Neue Light"/>
            </a:endParaRPr>
          </a:p>
        </p:txBody>
      </p:sp>
      <p:sp>
        <p:nvSpPr>
          <p:cNvPr id="338968" name="Line 24"/>
          <p:cNvSpPr>
            <a:spLocks noChangeShapeType="1"/>
          </p:cNvSpPr>
          <p:nvPr/>
        </p:nvSpPr>
        <p:spPr bwMode="auto">
          <a:xfrm flipV="1">
            <a:off x="6019378" y="1886030"/>
            <a:ext cx="76094" cy="28522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294" tIns="45647" rIns="91294" bIns="45647" anchor="ctr"/>
          <a:lstStyle/>
          <a:p>
            <a:endParaRPr lang="en-US">
              <a:latin typeface="Helvetica Neue Light"/>
              <a:cs typeface="Helvetica Neue Light"/>
            </a:endParaRPr>
          </a:p>
        </p:txBody>
      </p:sp>
      <p:sp>
        <p:nvSpPr>
          <p:cNvPr id="338969" name="Freeform 25"/>
          <p:cNvSpPr>
            <a:spLocks/>
          </p:cNvSpPr>
          <p:nvPr/>
        </p:nvSpPr>
        <p:spPr bwMode="auto">
          <a:xfrm>
            <a:off x="6401435" y="1943075"/>
            <a:ext cx="684849" cy="514587"/>
          </a:xfrm>
          <a:custGeom>
            <a:avLst/>
            <a:gdLst>
              <a:gd name="T0" fmla="*/ 0 w 432"/>
              <a:gd name="T1" fmla="*/ 0 h 432"/>
              <a:gd name="T2" fmla="*/ 48 w 432"/>
              <a:gd name="T3" fmla="*/ 288 h 432"/>
              <a:gd name="T4" fmla="*/ 240 w 432"/>
              <a:gd name="T5" fmla="*/ 384 h 432"/>
              <a:gd name="T6" fmla="*/ 432 w 432"/>
              <a:gd name="T7" fmla="*/ 432 h 4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32" h="432">
                <a:moveTo>
                  <a:pt x="0" y="0"/>
                </a:moveTo>
                <a:lnTo>
                  <a:pt x="48" y="288"/>
                </a:lnTo>
                <a:lnTo>
                  <a:pt x="240" y="384"/>
                </a:lnTo>
                <a:lnTo>
                  <a:pt x="432" y="432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294" tIns="45647" rIns="91294" bIns="45647" anchor="ctr"/>
          <a:lstStyle/>
          <a:p>
            <a:endParaRPr lang="en-US">
              <a:latin typeface="Helvetica Neue Light"/>
              <a:cs typeface="Helvetica Neue Light"/>
            </a:endParaRPr>
          </a:p>
        </p:txBody>
      </p:sp>
      <p:sp>
        <p:nvSpPr>
          <p:cNvPr id="338970" name="Text Box 26"/>
          <p:cNvSpPr txBox="1">
            <a:spLocks noChangeArrowheads="1"/>
          </p:cNvSpPr>
          <p:nvPr/>
        </p:nvSpPr>
        <p:spPr bwMode="auto">
          <a:xfrm>
            <a:off x="2194054" y="1067881"/>
            <a:ext cx="954087" cy="400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0" tIns="45716" rIns="91430" bIns="45716">
            <a:spAutoFit/>
          </a:bodyPr>
          <a:lstStyle>
            <a:lvl1pPr algn="l" defTabSz="9159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algn="l" defTabSz="9159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5988" algn="l" defTabSz="9159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3188" algn="l" defTabSz="9159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31975" algn="l" defTabSz="9159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9175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6375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203575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60775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2000" b="1">
                <a:latin typeface="Helvetica Neue Light"/>
                <a:cs typeface="Helvetica Neue Light"/>
              </a:rPr>
              <a:t>Host A</a:t>
            </a:r>
          </a:p>
        </p:txBody>
      </p:sp>
      <p:sp>
        <p:nvSpPr>
          <p:cNvPr id="338971" name="Text Box 27"/>
          <p:cNvSpPr txBox="1">
            <a:spLocks noChangeArrowheads="1"/>
          </p:cNvSpPr>
          <p:nvPr/>
        </p:nvSpPr>
        <p:spPr bwMode="auto">
          <a:xfrm>
            <a:off x="5550131" y="1067881"/>
            <a:ext cx="966911" cy="400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0" tIns="45716" rIns="91430" bIns="45716">
            <a:spAutoFit/>
          </a:bodyPr>
          <a:lstStyle>
            <a:lvl1pPr algn="l" defTabSz="9159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algn="l" defTabSz="9159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5988" algn="l" defTabSz="9159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3188" algn="l" defTabSz="9159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31975" algn="l" defTabSz="9159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9175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6375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203575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60775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2000" b="1" dirty="0">
                <a:latin typeface="Helvetica Neue Light"/>
                <a:cs typeface="Helvetica Neue Light"/>
              </a:rPr>
              <a:t>Host B</a:t>
            </a:r>
          </a:p>
        </p:txBody>
      </p:sp>
      <p:sp>
        <p:nvSpPr>
          <p:cNvPr id="338972" name="Freeform 28"/>
          <p:cNvSpPr>
            <a:spLocks/>
          </p:cNvSpPr>
          <p:nvPr/>
        </p:nvSpPr>
        <p:spPr bwMode="auto">
          <a:xfrm>
            <a:off x="3200718" y="1828985"/>
            <a:ext cx="2818660" cy="685721"/>
          </a:xfrm>
          <a:custGeom>
            <a:avLst/>
            <a:gdLst>
              <a:gd name="T0" fmla="*/ 1776 w 1776"/>
              <a:gd name="T1" fmla="*/ 48 h 576"/>
              <a:gd name="T2" fmla="*/ 1728 w 1776"/>
              <a:gd name="T3" fmla="*/ 288 h 576"/>
              <a:gd name="T4" fmla="*/ 1728 w 1776"/>
              <a:gd name="T5" fmla="*/ 576 h 576"/>
              <a:gd name="T6" fmla="*/ 48 w 1776"/>
              <a:gd name="T7" fmla="*/ 576 h 576"/>
              <a:gd name="T8" fmla="*/ 48 w 1776"/>
              <a:gd name="T9" fmla="*/ 384 h 576"/>
              <a:gd name="T10" fmla="*/ 0 w 1776"/>
              <a:gd name="T11" fmla="*/ 0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76" h="576">
                <a:moveTo>
                  <a:pt x="1776" y="48"/>
                </a:moveTo>
                <a:lnTo>
                  <a:pt x="1728" y="288"/>
                </a:lnTo>
                <a:lnTo>
                  <a:pt x="1728" y="576"/>
                </a:lnTo>
                <a:lnTo>
                  <a:pt x="48" y="576"/>
                </a:lnTo>
                <a:lnTo>
                  <a:pt x="48" y="384"/>
                </a:ln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294" tIns="45647" rIns="91294" bIns="45647" anchor="ctr"/>
          <a:lstStyle/>
          <a:p>
            <a:endParaRPr lang="en-US">
              <a:latin typeface="Helvetica Neue Light"/>
              <a:cs typeface="Helvetica Neue Light"/>
            </a:endParaRPr>
          </a:p>
        </p:txBody>
      </p:sp>
      <p:grpSp>
        <p:nvGrpSpPr>
          <p:cNvPr id="338973" name="Group 29"/>
          <p:cNvGrpSpPr>
            <a:grpSpLocks/>
          </p:cNvGrpSpPr>
          <p:nvPr/>
        </p:nvGrpSpPr>
        <p:grpSpPr bwMode="auto">
          <a:xfrm>
            <a:off x="3276812" y="1828986"/>
            <a:ext cx="1391962" cy="751272"/>
            <a:chOff x="2064" y="1392"/>
            <a:chExt cx="877" cy="631"/>
          </a:xfrm>
        </p:grpSpPr>
        <p:sp>
          <p:nvSpPr>
            <p:cNvPr id="338974" name="Freeform 30"/>
            <p:cNvSpPr>
              <a:spLocks/>
            </p:cNvSpPr>
            <p:nvPr/>
          </p:nvSpPr>
          <p:spPr bwMode="auto">
            <a:xfrm>
              <a:off x="2064" y="1392"/>
              <a:ext cx="117" cy="310"/>
            </a:xfrm>
            <a:custGeom>
              <a:avLst/>
              <a:gdLst>
                <a:gd name="T0" fmla="*/ 0 w 1680"/>
                <a:gd name="T1" fmla="*/ 0 h 528"/>
                <a:gd name="T2" fmla="*/ 48 w 1680"/>
                <a:gd name="T3" fmla="*/ 288 h 528"/>
                <a:gd name="T4" fmla="*/ 48 w 1680"/>
                <a:gd name="T5" fmla="*/ 528 h 528"/>
                <a:gd name="T6" fmla="*/ 1632 w 1680"/>
                <a:gd name="T7" fmla="*/ 528 h 528"/>
                <a:gd name="T8" fmla="*/ 1632 w 1680"/>
                <a:gd name="T9" fmla="*/ 336 h 528"/>
                <a:gd name="T10" fmla="*/ 1680 w 1680"/>
                <a:gd name="T11" fmla="*/ 0 h 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0" h="528">
                  <a:moveTo>
                    <a:pt x="0" y="0"/>
                  </a:moveTo>
                  <a:lnTo>
                    <a:pt x="48" y="288"/>
                  </a:lnTo>
                  <a:lnTo>
                    <a:pt x="48" y="528"/>
                  </a:lnTo>
                  <a:lnTo>
                    <a:pt x="1632" y="528"/>
                  </a:lnTo>
                  <a:lnTo>
                    <a:pt x="1632" y="336"/>
                  </a:lnTo>
                  <a:lnTo>
                    <a:pt x="1680" y="0"/>
                  </a:ln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577" tIns="45789" rIns="91577" bIns="45789">
              <a:spAutoFit/>
            </a:bodyPr>
            <a:lstStyle/>
            <a:p>
              <a:endParaRPr lang="en-US">
                <a:latin typeface="Helvetica Neue Light"/>
                <a:cs typeface="Helvetica Neue Light"/>
              </a:endParaRPr>
            </a:p>
          </p:txBody>
        </p:sp>
        <p:sp>
          <p:nvSpPr>
            <p:cNvPr id="338975" name="Text Box 31"/>
            <p:cNvSpPr txBox="1">
              <a:spLocks noChangeArrowheads="1"/>
            </p:cNvSpPr>
            <p:nvPr/>
          </p:nvSpPr>
          <p:spPr bwMode="auto">
            <a:xfrm>
              <a:off x="2582" y="1687"/>
              <a:ext cx="359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1577" tIns="45789" rIns="91577" bIns="45789">
              <a:spAutoFit/>
            </a:bodyPr>
            <a:lstStyle>
              <a:lvl1pPr algn="l" defTabSz="91598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algn="l" defTabSz="91598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915988" algn="l" defTabSz="91598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373188" algn="l" defTabSz="91598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831975" algn="l" defTabSz="91598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289175" defTabSz="9159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746375" defTabSz="9159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203575" defTabSz="9159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660775" defTabSz="9159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 sz="2000" b="1">
                  <a:latin typeface="Helvetica Neue Light"/>
                  <a:cs typeface="Helvetica Neue Light"/>
                </a:rPr>
                <a:t>OK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0611147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9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9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948" grpId="0" build="p" autoUpdateAnimBg="0"/>
      <p:bldP spid="338965" grpId="0" animBg="1"/>
      <p:bldP spid="338966" grpId="0" animBg="1"/>
      <p:bldP spid="338967" grpId="0" animBg="1"/>
      <p:bldP spid="338968" grpId="0" animBg="1"/>
      <p:bldP spid="338969" grpId="0" animBg="1"/>
      <p:bldP spid="338972" grpId="0" animBg="1"/>
    </p:bldLst>
  </p:timing>
</p:sld>
</file>

<file path=ppt/theme/theme1.xml><?xml version="1.0" encoding="utf-8"?>
<a:theme xmlns:a="http://schemas.openxmlformats.org/drawingml/2006/main" name="DB_deck_16x9_example">
  <a:themeElements>
    <a:clrScheme name="Custom 3">
      <a:dk1>
        <a:sysClr val="windowText" lastClr="000000"/>
      </a:dk1>
      <a:lt1>
        <a:sysClr val="window" lastClr="FFFFFF"/>
      </a:lt1>
      <a:dk2>
        <a:srgbClr val="2B2B2B"/>
      </a:dk2>
      <a:lt2>
        <a:srgbClr val="D5D2C3"/>
      </a:lt2>
      <a:accent1>
        <a:srgbClr val="1EA3B5"/>
      </a:accent1>
      <a:accent2>
        <a:srgbClr val="EC541B"/>
      </a:accent2>
      <a:accent3>
        <a:srgbClr val="1AA756"/>
      </a:accent3>
      <a:accent4>
        <a:srgbClr val="E2151C"/>
      </a:accent4>
      <a:accent5>
        <a:srgbClr val="646464"/>
      </a:accent5>
      <a:accent6>
        <a:srgbClr val="DC3D08"/>
      </a:accent6>
      <a:hlink>
        <a:srgbClr val="EC541B"/>
      </a:hlink>
      <a:folHlink>
        <a:srgbClr val="75527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DB_deck_16x9_example.potx</Template>
  <TotalTime>28806</TotalTime>
  <Words>4293</Words>
  <Application>Microsoft Macintosh PowerPoint</Application>
  <PresentationFormat>On-screen Show (16:9)</PresentationFormat>
  <Paragraphs>1254</Paragraphs>
  <Slides>64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66" baseType="lpstr">
      <vt:lpstr>DB_deck_16x9_example</vt:lpstr>
      <vt:lpstr>Excel.Chart.8</vt:lpstr>
      <vt:lpstr>E2E Arguments &amp;  Project Suggestions  (Lecture 4, cs262a) </vt:lpstr>
      <vt:lpstr>Software Modularity</vt:lpstr>
      <vt:lpstr>Network Modularity</vt:lpstr>
      <vt:lpstr>Layering</vt:lpstr>
      <vt:lpstr>The Problem</vt:lpstr>
      <vt:lpstr>Solution: Intermediate Layer</vt:lpstr>
      <vt:lpstr>Placing Functionality</vt:lpstr>
      <vt:lpstr>Basic Observation</vt:lpstr>
      <vt:lpstr>Example: Reliable File Transfer</vt:lpstr>
      <vt:lpstr>Discussion</vt:lpstr>
      <vt:lpstr>Take Away</vt:lpstr>
      <vt:lpstr>Conservative Interpretation</vt:lpstr>
      <vt:lpstr>Radical Interpretation</vt:lpstr>
      <vt:lpstr>Moderate Interpretation</vt:lpstr>
      <vt:lpstr>Summary</vt:lpstr>
      <vt:lpstr>Projects Suggestions</vt:lpstr>
      <vt:lpstr>Spark, a BSP System</vt:lpstr>
      <vt:lpstr>Spark, a BSP System</vt:lpstr>
      <vt:lpstr>Scheduling for Heterogeneous Resources</vt:lpstr>
      <vt:lpstr>BSP Limitations</vt:lpstr>
      <vt:lpstr>Example: Recurrent Neural Networks</vt:lpstr>
      <vt:lpstr>Example: Recurrent Neural Networks</vt:lpstr>
      <vt:lpstr>Example: Recurrent Neural Networks</vt:lpstr>
      <vt:lpstr>Example: Recurrent Neural Networks</vt:lpstr>
      <vt:lpstr>Example: Recurrent Neural Networks</vt:lpstr>
      <vt:lpstr>Example: Recurrent Neural Networks</vt:lpstr>
      <vt:lpstr>Example: Recurrent Neural Networks</vt:lpstr>
      <vt:lpstr>Example: Recurrent Neural Networks</vt:lpstr>
      <vt:lpstr>Example: Recurrent Neural Networks</vt:lpstr>
      <vt:lpstr>Example: Recurrent Neural Networks</vt:lpstr>
      <vt:lpstr>Example: Recurrent Neural Networks</vt:lpstr>
      <vt:lpstr>Example: Recurrent Neural Networks</vt:lpstr>
      <vt:lpstr>Example: Recurrent Neural Networks</vt:lpstr>
      <vt:lpstr>Example: Recurrent Neural Networks</vt:lpstr>
      <vt:lpstr>Example: Recurrent Neural Networks</vt:lpstr>
      <vt:lpstr>Example: Recurrent Neural Networks</vt:lpstr>
      <vt:lpstr>Example: Recurrent Neural Networks</vt:lpstr>
      <vt:lpstr>Example: Recurrent Neural Networks</vt:lpstr>
      <vt:lpstr>Example: Recurrent Neural Networks</vt:lpstr>
      <vt:lpstr>Example: Recurrent Neural Networks</vt:lpstr>
      <vt:lpstr>Example: Recurrent Neural Networks</vt:lpstr>
      <vt:lpstr>How would BPS work?</vt:lpstr>
      <vt:lpstr>How would BPS work?</vt:lpstr>
      <vt:lpstr>How would BPS work?</vt:lpstr>
      <vt:lpstr>How would BPS work?</vt:lpstr>
      <vt:lpstr>Ray: Fine grained parallel execution engine</vt:lpstr>
      <vt:lpstr>Another Example</vt:lpstr>
      <vt:lpstr>Ray Architecture</vt:lpstr>
      <vt:lpstr>Ray Architecture</vt:lpstr>
      <vt:lpstr>Ray System Instantiation &amp; Interaction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Project &amp; Exam Dates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 d'Orito</dc:creator>
  <cp:lastModifiedBy>Ion Stoica</cp:lastModifiedBy>
  <cp:revision>1448</cp:revision>
  <cp:lastPrinted>2016-09-09T04:46:22Z</cp:lastPrinted>
  <dcterms:created xsi:type="dcterms:W3CDTF">2015-02-13T19:56:21Z</dcterms:created>
  <dcterms:modified xsi:type="dcterms:W3CDTF">2016-09-09T04:52:00Z</dcterms:modified>
</cp:coreProperties>
</file>