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32" r:id="rId2"/>
  </p:sldMasterIdLst>
  <p:notesMasterIdLst>
    <p:notesMasterId r:id="rId65"/>
  </p:notesMasterIdLst>
  <p:handoutMasterIdLst>
    <p:handoutMasterId r:id="rId66"/>
  </p:handoutMasterIdLst>
  <p:sldIdLst>
    <p:sldId id="935" r:id="rId3"/>
    <p:sldId id="1038" r:id="rId4"/>
    <p:sldId id="1010" r:id="rId5"/>
    <p:sldId id="1014" r:id="rId6"/>
    <p:sldId id="1015" r:id="rId7"/>
    <p:sldId id="1016" r:id="rId8"/>
    <p:sldId id="1017" r:id="rId9"/>
    <p:sldId id="1035" r:id="rId10"/>
    <p:sldId id="1018" r:id="rId11"/>
    <p:sldId id="1019" r:id="rId12"/>
    <p:sldId id="1034" r:id="rId13"/>
    <p:sldId id="1020" r:id="rId14"/>
    <p:sldId id="1041" r:id="rId15"/>
    <p:sldId id="1011" r:id="rId16"/>
    <p:sldId id="1040" r:id="rId17"/>
    <p:sldId id="1021" r:id="rId18"/>
    <p:sldId id="1118" r:id="rId19"/>
    <p:sldId id="1119" r:id="rId20"/>
    <p:sldId id="1120" r:id="rId21"/>
    <p:sldId id="1121" r:id="rId22"/>
    <p:sldId id="1122" r:id="rId23"/>
    <p:sldId id="1123" r:id="rId24"/>
    <p:sldId id="1124" r:id="rId25"/>
    <p:sldId id="1126" r:id="rId26"/>
    <p:sldId id="1127" r:id="rId27"/>
    <p:sldId id="1128" r:id="rId28"/>
    <p:sldId id="1129" r:id="rId29"/>
    <p:sldId id="1130" r:id="rId30"/>
    <p:sldId id="1131" r:id="rId31"/>
    <p:sldId id="1132" r:id="rId32"/>
    <p:sldId id="1042" r:id="rId33"/>
    <p:sldId id="1043" r:id="rId34"/>
    <p:sldId id="1044" r:id="rId35"/>
    <p:sldId id="1045" r:id="rId36"/>
    <p:sldId id="1133" r:id="rId37"/>
    <p:sldId id="1046" r:id="rId38"/>
    <p:sldId id="1047" r:id="rId39"/>
    <p:sldId id="1049" r:id="rId40"/>
    <p:sldId id="1051" r:id="rId41"/>
    <p:sldId id="1052" r:id="rId42"/>
    <p:sldId id="1053" r:id="rId43"/>
    <p:sldId id="1109" r:id="rId44"/>
    <p:sldId id="1110" r:id="rId45"/>
    <p:sldId id="1111" r:id="rId46"/>
    <p:sldId id="1112" r:id="rId47"/>
    <p:sldId id="1113" r:id="rId48"/>
    <p:sldId id="1114" r:id="rId49"/>
    <p:sldId id="1115" r:id="rId50"/>
    <p:sldId id="1116" r:id="rId51"/>
    <p:sldId id="1055" r:id="rId52"/>
    <p:sldId id="1086" r:id="rId53"/>
    <p:sldId id="1087" r:id="rId54"/>
    <p:sldId id="1102" r:id="rId55"/>
    <p:sldId id="1103" r:id="rId56"/>
    <p:sldId id="1057" r:id="rId57"/>
    <p:sldId id="1105" r:id="rId58"/>
    <p:sldId id="1106" r:id="rId59"/>
    <p:sldId id="1107" r:id="rId60"/>
    <p:sldId id="1058" r:id="rId61"/>
    <p:sldId id="1059" r:id="rId62"/>
    <p:sldId id="1096" r:id="rId63"/>
    <p:sldId id="1060" r:id="rId6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A"/>
    <a:srgbClr val="FFFB88"/>
    <a:srgbClr val="FC9A99"/>
    <a:srgbClr val="C32A2E"/>
    <a:srgbClr val="8000FF"/>
    <a:srgbClr val="FF0080"/>
    <a:srgbClr val="FF00FF"/>
    <a:srgbClr val="6666FF"/>
    <a:srgbClr val="CC4B44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 autoAdjust="0"/>
    <p:restoredTop sz="92066" autoAdjust="0"/>
  </p:normalViewPr>
  <p:slideViewPr>
    <p:cSldViewPr snapToObjects="1">
      <p:cViewPr>
        <p:scale>
          <a:sx n="100" d="100"/>
          <a:sy n="100" d="100"/>
        </p:scale>
        <p:origin x="-696" y="-72"/>
      </p:cViewPr>
      <p:guideLst>
        <p:guide orient="horz" pos="2160"/>
        <p:guide pos="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10DBB-FA3E-BA4C-AFAB-ED4147FA32B1}" type="datetimeFigureOut">
              <a:rPr lang="en-US" smtClean="0"/>
              <a:pPr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FF5B2-048D-0344-B140-24CAAF7F0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0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1EAA98-0FDA-CD43-AE85-312F9266063F}" type="datetime1">
              <a:rPr lang="en-US"/>
              <a:pPr>
                <a:defRPr/>
              </a:pPr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519AE34-0624-8F4B-9FB8-27D0EFDF7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79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0E7C0F0-A33F-5E49-9932-C8B59CF6F427}" type="slidenum">
              <a:rPr lang="en-US" sz="1200" b="0">
                <a:latin typeface="Times New Roman" charset="0"/>
              </a:rPr>
              <a:pPr eaLnBrk="1" hangingPunct="1"/>
              <a:t>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54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0958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E09E1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11883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00326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9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808"/>
            <a:ext cx="8446168" cy="7365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8318"/>
            <a:ext cx="8471568" cy="49261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bids-logo-js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226" y="6174832"/>
            <a:ext cx="1999773" cy="6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3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2237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000" b="0" cap="none"/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258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00326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0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546"/>
            <a:ext cx="795153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4"/>
            <a:ext cx="4038600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495800" y="2097754"/>
            <a:ext cx="3912937" cy="3516983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71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1723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5083969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9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5111750" cy="43053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8157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3299" y="6492875"/>
            <a:ext cx="60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5600465-59C3-D74A-B522-3691C8400B9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0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Helvetica Neue Light"/>
                <a:cs typeface="Helvetica Neue Light"/>
              </a:defRPr>
            </a:lvl1pPr>
          </a:lstStyle>
          <a:p>
            <a:pPr>
              <a:defRPr/>
            </a:pPr>
            <a:fld id="{6EC0E81C-C778-DC40-90D0-8BC73B3804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30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 Neue Light"/>
          <a:ea typeface="ＭＳ Ｐゴシック" pitchFamily="-65" charset="-128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3262"/>
          </a:solidFill>
          <a:ln>
            <a:solidFill>
              <a:srgbClr val="00326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67368" y="1097456"/>
            <a:ext cx="8419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795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67368" y="6310175"/>
            <a:ext cx="1371601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E09E19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003262"/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3262"/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3262"/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003262"/>
          </a:solidFill>
          <a:latin typeface="Calibri"/>
          <a:ea typeface="+mn-ea"/>
          <a:cs typeface="Calibri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003262"/>
          </a:solidFill>
          <a:latin typeface="Calibri"/>
          <a:ea typeface="+mn-ea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db.cs.berkeley.edu%5Cpapers%5Cpacific75-model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hyperlink" Target="db.cs.berkeley.edu%5Cpapers%5Cpacific75-model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db.cs.berkeley.edu%5Cpapers%5Cpacific75-model.pdf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DD038E-B383-1B43-9BDA-9AC834EA1964}" type="slidenum">
              <a:rPr lang="en-US" sz="1000" b="0">
                <a:latin typeface="Helvetica Neue Light"/>
                <a:cs typeface="Helvetica Neue Light"/>
              </a:rPr>
              <a:pPr eaLnBrk="1" hangingPunct="1"/>
              <a:t>1</a:t>
            </a:fld>
            <a:endParaRPr lang="en-US" sz="1000" b="0">
              <a:latin typeface="Helvetica Neue Light"/>
              <a:cs typeface="Helvetica Neue Light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83820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  <a:t>System R</a:t>
            </a:r>
            <a:br>
              <a:rPr lang="en-US" sz="4400" dirty="0" smtClean="0">
                <a:latin typeface="Helvetica Neue Light"/>
                <a:ea typeface="ＭＳ Ｐゴシック" charset="0"/>
                <a:cs typeface="Helvetica Neue Light"/>
              </a:rPr>
            </a:br>
            <a:r>
              <a:rPr lang="en-US" sz="4000" dirty="0" smtClean="0">
                <a:ea typeface="ＭＳ Ｐゴシック" charset="0"/>
              </a:rPr>
              <a:t>cs262a, Lecture 2</a:t>
            </a:r>
            <a:endParaRPr lang="en-US" sz="4000" dirty="0">
              <a:ea typeface="ＭＳ Ｐゴシック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10000"/>
            <a:ext cx="8382000" cy="2743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Helvetica Neue Light"/>
                <a:ea typeface="ＭＳ Ｐゴシック" charset="0"/>
                <a:cs typeface="Helvetica Neue Light"/>
              </a:rPr>
              <a:t>Ion Stoica</a:t>
            </a:r>
            <a:endParaRPr lang="en-US" sz="3200" dirty="0">
              <a:latin typeface="Helvetica Neue Light"/>
              <a:ea typeface="ＭＳ Ｐゴシック" charset="0"/>
              <a:cs typeface="Helvetica Neue Light"/>
            </a:endParaRPr>
          </a:p>
          <a:p>
            <a:pPr eaLnBrk="1" hangingPunct="1"/>
            <a:r>
              <a:rPr lang="en-US" sz="2400" dirty="0" smtClean="0">
                <a:ea typeface="ＭＳ Ｐゴシック" charset="0"/>
              </a:rPr>
              <a:t>(adapted from Joe </a:t>
            </a:r>
            <a:r>
              <a:rPr lang="en-US" sz="2400" dirty="0" err="1" smtClean="0">
                <a:ea typeface="ＭＳ Ｐゴシック" charset="0"/>
              </a:rPr>
              <a:t>Hellerstein’s</a:t>
            </a:r>
            <a:r>
              <a:rPr lang="en-US" sz="2400" dirty="0" smtClean="0">
                <a:ea typeface="ＭＳ Ｐゴシック" charset="0"/>
              </a:rPr>
              <a:t> notes)</a:t>
            </a:r>
          </a:p>
          <a:p>
            <a:pPr eaLnBrk="1" hangingPunct="1"/>
            <a:endParaRPr lang="en-US" sz="2400" dirty="0">
              <a:latin typeface="Helvetica Neue Light"/>
              <a:ea typeface="ＭＳ Ｐゴシック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854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6388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8674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3677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3975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348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 Adams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710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1143000"/>
          </a:xfrm>
        </p:spPr>
        <p:txBody>
          <a:bodyPr/>
          <a:lstStyle/>
          <a:p>
            <a:r>
              <a:rPr lang="en-US" dirty="0" smtClean="0"/>
              <a:t>Hierarchical Model: Challenges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905500" y="3733800"/>
            <a:ext cx="190500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248400" y="3733800"/>
            <a:ext cx="1485900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629400" y="3733800"/>
            <a:ext cx="2133600" cy="6096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49966" y="4427835"/>
            <a:ext cx="492955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Helvetica Neue"/>
                <a:cs typeface="Helvetica Neue"/>
              </a:rPr>
              <a:t>duplicate records</a:t>
            </a:r>
          </a:p>
          <a:p>
            <a:pPr marL="457200" indent="-457200">
              <a:buAutoNum type="arabicParenR"/>
            </a:pPr>
            <a:r>
              <a:rPr lang="en-US" dirty="0" smtClean="0">
                <a:solidFill>
                  <a:srgbClr val="FF0000"/>
                </a:solidFill>
                <a:latin typeface="Helvetica Neue"/>
                <a:cs typeface="Helvetica Neue"/>
              </a:rPr>
              <a:t>Requirements to have a parent;</a:t>
            </a:r>
            <a:br>
              <a:rPr lang="en-US" dirty="0" smtClean="0">
                <a:solidFill>
                  <a:srgbClr val="FF0000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rgbClr val="FF0000"/>
                </a:solidFill>
                <a:latin typeface="Helvetica Neue"/>
                <a:cs typeface="Helvetica Neue"/>
              </a:rPr>
              <a:t>deletion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56107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647700" y="4038600"/>
            <a:ext cx="6667500" cy="2286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CODASYL </a:t>
            </a:r>
            <a:r>
              <a:rPr lang="en-US" sz="2400" dirty="0"/>
              <a:t>(Conference/Committee on Data Systems </a:t>
            </a:r>
            <a:r>
              <a:rPr lang="en-US" sz="2400" dirty="0" smtClean="0"/>
              <a:t>Languages)</a:t>
            </a:r>
          </a:p>
          <a:p>
            <a:pPr lvl="1"/>
            <a:r>
              <a:rPr lang="en-US" sz="2400" dirty="0" smtClean="0"/>
              <a:t>1969: CODASYL data model</a:t>
            </a:r>
            <a:br>
              <a:rPr lang="en-US" sz="2400" dirty="0" smtClean="0"/>
            </a:br>
            <a:r>
              <a:rPr lang="en-US" sz="2400" dirty="0" smtClean="0"/>
              <a:t>Designed by </a:t>
            </a:r>
            <a:r>
              <a:rPr lang="en-US" sz="2400" dirty="0" smtClean="0">
                <a:latin typeface="Helvetica Neue "/>
                <a:cs typeface="Helvetica Neue "/>
              </a:rPr>
              <a:t>Charles Bachman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Turing Award, 1973</a:t>
            </a:r>
          </a:p>
          <a:p>
            <a:pPr lvl="1"/>
            <a:r>
              <a:rPr lang="en-US" sz="2400" dirty="0" smtClean="0"/>
              <a:t>Also led to development of COBOL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4191000"/>
            <a:ext cx="972007" cy="14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0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4800" y="6320135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2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systems</a:t>
            </a:r>
            <a:r>
              <a:rPr lang="en-US" sz="1200" dirty="0" smtClean="0">
                <a:latin typeface="Helvetica Neue"/>
                <a:cs typeface="Helvetica Neue"/>
              </a:rPr>
              <a:t>” by 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</p:spTree>
    <p:extLst>
      <p:ext uri="{BB962C8B-B14F-4D97-AF65-F5344CB8AC3E}">
        <p14:creationId xmlns:p14="http://schemas.microsoft.com/office/powerpoint/2010/main" val="1754150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167644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394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5826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400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615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3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47700" y="4038600"/>
            <a:ext cx="6667500" cy="2286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1966: IMS (IBM Management System)</a:t>
            </a:r>
          </a:p>
          <a:p>
            <a:pPr lvl="1"/>
            <a:r>
              <a:rPr lang="en-US" sz="2400" dirty="0" smtClean="0"/>
              <a:t>Designed for Apollo program for</a:t>
            </a:r>
            <a:r>
              <a:rPr lang="en-US" sz="2400" dirty="0" smtClean="0">
                <a:sym typeface="Wingdings"/>
              </a:rPr>
              <a:t> managing inventory for Saturn V and s</a:t>
            </a:r>
            <a:r>
              <a:rPr lang="en-US" sz="2400" dirty="0" smtClean="0"/>
              <a:t>pace vehicle</a:t>
            </a:r>
          </a:p>
          <a:p>
            <a:pPr lvl="1"/>
            <a:r>
              <a:rPr lang="en-US" sz="2400" dirty="0" smtClean="0"/>
              <a:t>Still in use today!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929075" y="3653254"/>
            <a:ext cx="2214925" cy="3204746"/>
            <a:chOff x="6929075" y="3653254"/>
            <a:chExt cx="2214925" cy="3204746"/>
          </a:xfrm>
        </p:grpSpPr>
        <p:pic>
          <p:nvPicPr>
            <p:cNvPr id="3" name="Picture 2" descr="Screen Shot 2016-08-26 at 9.51.44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9075" y="3653254"/>
              <a:ext cx="2214925" cy="320474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924800" y="4953000"/>
              <a:ext cx="1143000" cy="381000"/>
            </a:xfrm>
            <a:prstGeom prst="rect">
              <a:avLst/>
            </a:prstGeom>
            <a:ln w="38100" cmpd="sng"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4800" y="6320135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3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3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3" action="ppaction://hlinkfile"/>
              </a:rPr>
              <a:t>systems</a:t>
            </a:r>
            <a:r>
              <a:rPr lang="en-US" sz="1200" dirty="0" smtClean="0">
                <a:latin typeface="Helvetica Neue"/>
                <a:cs typeface="Helvetica Neue"/>
              </a:rPr>
              <a:t>” by 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015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3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1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308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5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6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2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482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13080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2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6226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58512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6320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8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4800" y="6248400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 Neue"/>
                <a:cs typeface="Helvetica Neue"/>
              </a:rPr>
              <a:t>*examples from “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Network hierarchies </a:t>
            </a:r>
            <a:r>
              <a:rPr lang="en-US" sz="1200" dirty="0">
                <a:latin typeface="Helvetica Neue"/>
                <a:cs typeface="Helvetica Neue"/>
                <a:hlinkClick r:id="rId2" action="ppaction://hlinkfile"/>
              </a:rPr>
              <a:t>and relations in database management </a:t>
            </a:r>
            <a:r>
              <a:rPr lang="en-US" sz="1200" dirty="0" smtClean="0">
                <a:latin typeface="Helvetica Neue"/>
                <a:cs typeface="Helvetica Neue"/>
                <a:hlinkClick r:id="rId2" action="ppaction://hlinkfile"/>
              </a:rPr>
              <a:t>systems</a:t>
            </a:r>
            <a:r>
              <a:rPr lang="en-US" sz="1200" dirty="0" smtClean="0">
                <a:latin typeface="Helvetica Neue"/>
                <a:cs typeface="Helvetica Neue"/>
              </a:rPr>
              <a:t>” by M. </a:t>
            </a:r>
            <a:r>
              <a:rPr lang="en-US" sz="1200" dirty="0" err="1" smtClean="0">
                <a:latin typeface="Helvetica Neue"/>
                <a:cs typeface="Helvetica Neue"/>
              </a:rPr>
              <a:t>Stonebraker</a:t>
            </a:r>
            <a:r>
              <a:rPr lang="en-US" sz="1200" dirty="0" smtClean="0">
                <a:latin typeface="Helvetica Neue"/>
                <a:cs typeface="Helvetica Neue"/>
              </a:rPr>
              <a:t> and G. Held</a:t>
            </a:r>
            <a:endParaRPr lang="en-US" sz="1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314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04800" y="4924120"/>
            <a:ext cx="8686800" cy="24478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Network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0243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8625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0055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0055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3291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1673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1673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3230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3103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9906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18625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3833098"/>
            <a:ext cx="8659266" cy="2339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numbers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OFFICE RECORD WITH OFFICE#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smtClean="0">
                <a:latin typeface="Consolas"/>
                <a:cs typeface="Consolas"/>
              </a:rPr>
              <a:t>12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office”</a:t>
            </a:r>
          </a:p>
          <a:p>
            <a:r>
              <a:rPr lang="en-US" sz="1600" dirty="0">
                <a:latin typeface="Consolas"/>
                <a:cs typeface="Consolas"/>
              </a:rPr>
              <a:t>LOOP </a:t>
            </a:r>
            <a:r>
              <a:rPr lang="en-US" sz="1600" dirty="0" smtClean="0">
                <a:latin typeface="Consolas"/>
                <a:cs typeface="Consolas"/>
              </a:rPr>
              <a:t> FIND NEXT MEMBER OF OCUPIED SET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“done”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</a:t>
            </a:r>
            <a:r>
              <a:rPr lang="en-US" sz="1600" dirty="0">
                <a:latin typeface="Consolas"/>
                <a:cs typeface="Consolas"/>
              </a:rPr>
              <a:t>OWNER OF CURRENT EMPLOYEE RECORD USING WORK SET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“employee exists which is not in a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save department number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8977" y="6324600"/>
            <a:ext cx="145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17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1024354"/>
            <a:ext cx="990600" cy="30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572000" y="1862554"/>
            <a:ext cx="1295400" cy="304800"/>
          </a:xfrm>
          <a:prstGeom prst="rect">
            <a:avLst/>
          </a:prstGeom>
          <a:solidFill>
            <a:srgbClr val="4F6228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19800" y="1862554"/>
            <a:ext cx="12192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91400" y="1862554"/>
            <a:ext cx="1524000" cy="304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33800" y="30055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82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29600" y="3005554"/>
            <a:ext cx="838200" cy="304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400800" y="30055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51" name="Straight Arrow Connector 50"/>
          <p:cNvCxnSpPr>
            <a:stCxn id="40" idx="2"/>
            <a:endCxn id="42" idx="0"/>
          </p:cNvCxnSpPr>
          <p:nvPr/>
        </p:nvCxnSpPr>
        <p:spPr>
          <a:xfrm flipH="1">
            <a:off x="5219700" y="13291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674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39000" y="1938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2"/>
            <a:endCxn id="46" idx="0"/>
          </p:cNvCxnSpPr>
          <p:nvPr/>
        </p:nvCxnSpPr>
        <p:spPr>
          <a:xfrm flipH="1">
            <a:off x="4114800" y="21673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3"/>
            <a:endCxn id="47" idx="1"/>
          </p:cNvCxnSpPr>
          <p:nvPr/>
        </p:nvCxnSpPr>
        <p:spPr>
          <a:xfrm>
            <a:off x="4495800" y="31579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2"/>
            <a:endCxn id="49" idx="0"/>
          </p:cNvCxnSpPr>
          <p:nvPr/>
        </p:nvCxnSpPr>
        <p:spPr>
          <a:xfrm>
            <a:off x="6629400" y="21673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48" idx="0"/>
          </p:cNvCxnSpPr>
          <p:nvPr/>
        </p:nvCxnSpPr>
        <p:spPr>
          <a:xfrm>
            <a:off x="8153400" y="21673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2390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867400" y="2091154"/>
            <a:ext cx="152400" cy="0"/>
          </a:xfrm>
          <a:prstGeom prst="straightConnector1">
            <a:avLst/>
          </a:prstGeom>
          <a:ln>
            <a:solidFill>
              <a:srgbClr val="984807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4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Record-at-a-time Data Manipulation Language (DML) </a:t>
            </a:r>
          </a:p>
          <a:p>
            <a:r>
              <a:rPr lang="en-US" dirty="0"/>
              <a:t>R</a:t>
            </a:r>
            <a:r>
              <a:rPr lang="en-US" dirty="0" smtClean="0"/>
              <a:t>eflect physical data structures</a:t>
            </a:r>
          </a:p>
          <a:p>
            <a:r>
              <a:rPr lang="en-US" dirty="0" smtClean="0"/>
              <a:t>If you want to change the data organization you need to change query!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796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6400" cy="1143000"/>
          </a:xfrm>
        </p:spPr>
        <p:txBody>
          <a:bodyPr/>
          <a:lstStyle/>
          <a:p>
            <a:r>
              <a:rPr lang="en-US" sz="4000" dirty="0" smtClean="0"/>
              <a:t>Example: Changing Data Representation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</p:spTree>
    <p:extLst>
      <p:ext uri="{BB962C8B-B14F-4D97-AF65-F5344CB8AC3E}">
        <p14:creationId xmlns:p14="http://schemas.microsoft.com/office/powerpoint/2010/main" val="880502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Example: Changing Data Representation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908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1708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39" idx="0"/>
          </p:cNvCxnSpPr>
          <p:nvPr/>
        </p:nvCxnSpPr>
        <p:spPr>
          <a:xfrm>
            <a:off x="1548908" y="1633954"/>
            <a:ext cx="0" cy="283746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7" idx="2"/>
            <a:endCxn id="6" idx="0"/>
          </p:cNvCxnSpPr>
          <p:nvPr/>
        </p:nvCxnSpPr>
        <p:spPr>
          <a:xfrm flipH="1">
            <a:off x="1542558" y="2895600"/>
            <a:ext cx="635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9" idx="2"/>
            <a:endCxn id="37" idx="0"/>
          </p:cNvCxnSpPr>
          <p:nvPr/>
        </p:nvCxnSpPr>
        <p:spPr>
          <a:xfrm>
            <a:off x="1548908" y="2222500"/>
            <a:ext cx="0" cy="3683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2826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5409" y="1905000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9908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29908" y="2590800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17, 25M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590800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590800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590800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45" idx="0"/>
          </p:cNvCxnSpPr>
          <p:nvPr/>
        </p:nvCxnSpPr>
        <p:spPr>
          <a:xfrm>
            <a:off x="6591300" y="1633954"/>
            <a:ext cx="0" cy="2286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743200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743200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895600"/>
            <a:ext cx="110490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895600"/>
            <a:ext cx="158750" cy="414754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67908" y="2590800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3608" y="1917700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2200" y="18625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cxnSp>
        <p:nvCxnSpPr>
          <p:cNvPr id="48" name="Straight Arrow Connector 47"/>
          <p:cNvCxnSpPr>
            <a:stCxn id="45" idx="2"/>
            <a:endCxn id="21" idx="0"/>
          </p:cNvCxnSpPr>
          <p:nvPr/>
        </p:nvCxnSpPr>
        <p:spPr>
          <a:xfrm flipH="1">
            <a:off x="5219700" y="2167354"/>
            <a:ext cx="13716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2"/>
            <a:endCxn id="22" idx="0"/>
          </p:cNvCxnSpPr>
          <p:nvPr/>
        </p:nvCxnSpPr>
        <p:spPr>
          <a:xfrm>
            <a:off x="6591300" y="2167354"/>
            <a:ext cx="381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5" idx="2"/>
            <a:endCxn id="23" idx="0"/>
          </p:cNvCxnSpPr>
          <p:nvPr/>
        </p:nvCxnSpPr>
        <p:spPr>
          <a:xfrm>
            <a:off x="6591300" y="2167354"/>
            <a:ext cx="1562100" cy="42344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752600" y="4191000"/>
            <a:ext cx="5943600" cy="1828800"/>
            <a:chOff x="1752600" y="4191000"/>
            <a:chExt cx="5943600" cy="18288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1752600" y="4191000"/>
              <a:ext cx="5943600" cy="182880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752600" y="4191000"/>
              <a:ext cx="5943600" cy="1676400"/>
            </a:xfrm>
            <a:prstGeom prst="line">
              <a:avLst/>
            </a:prstGeom>
            <a:ln w="57150" cmpd="sng">
              <a:solidFill>
                <a:srgbClr val="FF0000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83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1970 Edgar </a:t>
            </a:r>
            <a:r>
              <a:rPr lang="en-US" dirty="0" err="1" smtClean="0"/>
              <a:t>Codd's</a:t>
            </a:r>
            <a:r>
              <a:rPr lang="en-US" dirty="0" smtClean="0"/>
              <a:t> paper; probably the</a:t>
            </a:r>
            <a:br>
              <a:rPr lang="en-US" dirty="0" smtClean="0"/>
            </a:br>
            <a:r>
              <a:rPr lang="en-US" dirty="0" smtClean="0"/>
              <a:t>most </a:t>
            </a:r>
            <a:r>
              <a:rPr lang="en-US" dirty="0"/>
              <a:t>influential paper in DB </a:t>
            </a:r>
            <a:r>
              <a:rPr lang="en-US" dirty="0" smtClean="0"/>
              <a:t>research </a:t>
            </a:r>
          </a:p>
          <a:p>
            <a:pPr lvl="1"/>
            <a:r>
              <a:rPr lang="en-US" dirty="0" smtClean="0"/>
              <a:t>Set</a:t>
            </a:r>
            <a:r>
              <a:rPr lang="en-US" dirty="0"/>
              <a:t>-at-a-time </a:t>
            </a:r>
            <a:r>
              <a:rPr lang="en-US" dirty="0" smtClean="0"/>
              <a:t>DML </a:t>
            </a:r>
          </a:p>
          <a:p>
            <a:pPr lvl="1"/>
            <a:r>
              <a:rPr lang="en-US" dirty="0" smtClean="0">
                <a:latin typeface="Helvetica Neue "/>
                <a:cs typeface="Helvetica Neue "/>
              </a:rPr>
              <a:t>Data independence</a:t>
            </a:r>
            <a:r>
              <a:rPr lang="en-US" dirty="0" smtClean="0"/>
              <a:t>: allows </a:t>
            </a:r>
            <a:r>
              <a:rPr lang="en-US" dirty="0"/>
              <a:t>for schema and physical storage structures to </a:t>
            </a:r>
            <a:r>
              <a:rPr lang="en-US" dirty="0" smtClean="0"/>
              <a:t>change</a:t>
            </a:r>
          </a:p>
          <a:p>
            <a:pPr lvl="2"/>
            <a:r>
              <a:rPr lang="en-US" i="1" dirty="0" smtClean="0"/>
              <a:t>“as </a:t>
            </a:r>
            <a:r>
              <a:rPr lang="en-US" i="1" dirty="0"/>
              <a:t>clear a paradigm shift as we can hope to find in computer </a:t>
            </a:r>
            <a:r>
              <a:rPr lang="en-US" i="1" dirty="0" smtClean="0"/>
              <a:t>science</a:t>
            </a:r>
            <a:r>
              <a:rPr lang="en-US" dirty="0" smtClean="0"/>
              <a:t>” – Christos Papadimitriou </a:t>
            </a:r>
            <a:endParaRPr lang="en-US" dirty="0"/>
          </a:p>
          <a:p>
            <a:pPr lvl="1"/>
            <a:r>
              <a:rPr lang="en-US" dirty="0" smtClean="0"/>
              <a:t>1981 Turing Award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1895972"/>
            <a:ext cx="1346200" cy="19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524000"/>
            <a:ext cx="3581400" cy="3886200"/>
          </a:xfrm>
          <a:prstGeom prst="rect">
            <a:avLst/>
          </a:prstGeom>
          <a:solidFill>
            <a:srgbClr val="FFFFDA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727201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727201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BUDGET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1981200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4600" y="1981200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25M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1727201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DEPT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2438404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14600" y="2438404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SIZE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8800" y="2692403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4600" y="2692403"/>
            <a:ext cx="9906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2438404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OFFICE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6900" y="4394203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5100" y="4394203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SALARY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66900" y="4648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05100" y="46482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100K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81100" y="4394203"/>
            <a:ext cx="6858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EMP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66900" y="4902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66900" y="51562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05100" y="49022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8</a:t>
            </a:r>
            <a:r>
              <a:rPr lang="en-US" sz="1400" dirty="0" smtClean="0">
                <a:latin typeface="Helvetica Neue"/>
                <a:cs typeface="Helvetica Neue"/>
              </a:rPr>
              <a:t>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05100" y="51562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140K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62600" y="29464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DEPT#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00800" y="29464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3200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2004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724400" y="2946402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WORKS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62600" y="3454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562600" y="3708401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17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00800" y="34544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00800" y="37084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62600" y="4191000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0800" y="41910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OFFICE#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4444999"/>
            <a:ext cx="838200" cy="2540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00800" y="4444998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19600" y="4191000"/>
            <a:ext cx="11430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OCCUPIED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62600" y="46989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562600" y="49529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Adams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00800" y="46989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00800" y="49529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28800" y="3175003"/>
            <a:ext cx="914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C. 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3175002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C. 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28800" y="3429002"/>
            <a:ext cx="914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Sue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43200" y="34290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600" y="3175003"/>
            <a:ext cx="838200" cy="253997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CHILD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28800" y="3683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Peter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28800" y="3937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Dave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43200" y="3683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43200" y="3937001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 Neue"/>
                <a:cs typeface="Helvetica Neue"/>
              </a:rPr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79194" y="5638800"/>
            <a:ext cx="6064606" cy="8617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department number of all employees in office 12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FIND ALL DEPT# in WORKS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WHERE NAME = NAME IN OCCUPIED WHERE OFFICE# = 12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327900" y="323850"/>
            <a:ext cx="1600200" cy="971550"/>
          </a:xfrm>
          <a:prstGeom prst="wedgeRectCallout">
            <a:avLst>
              <a:gd name="adj1" fmla="val -47817"/>
              <a:gd name="adj2" fmla="val 71650"/>
            </a:avLst>
          </a:prstGeom>
          <a:solidFill>
            <a:srgbClr val="FFFFDA"/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Helvetica Neue Light"/>
                <a:cs typeface="Helvetica Neue Light"/>
              </a:rPr>
              <a:t>Links represented as tables</a:t>
            </a:r>
            <a:endParaRPr lang="en-US" sz="2000" b="1" dirty="0">
              <a:latin typeface="Helvetica Neue Light"/>
              <a:cs typeface="Helvetica Neue Light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562600" y="1752600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400800" y="1752600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C. NAME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62600" y="2006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00800" y="2006598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Sue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267200" y="1752601"/>
            <a:ext cx="1295400" cy="253998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OFFSPRINGS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562600" y="2260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Fischer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62600" y="2514599"/>
            <a:ext cx="8382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Jones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00800" y="22605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Peter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00800" y="2514599"/>
            <a:ext cx="914400" cy="253999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Dave</a:t>
            </a:r>
            <a:endParaRPr lang="en-US" sz="14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8664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055"/>
            <a:ext cx="8229600" cy="46597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Separation </a:t>
            </a:r>
            <a:r>
              <a:rPr lang="en-US" dirty="0"/>
              <a:t>into </a:t>
            </a:r>
            <a:r>
              <a:rPr lang="en-US" dirty="0" smtClean="0"/>
              <a:t>three </a:t>
            </a:r>
            <a:r>
              <a:rPr lang="en-US" dirty="0"/>
              <a:t>levels: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physical storage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logical schema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multiple views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Two levels </a:t>
            </a:r>
            <a:r>
              <a:rPr lang="en-US" dirty="0"/>
              <a:t>of independence: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physical </a:t>
            </a:r>
            <a:r>
              <a:rPr lang="en-US" dirty="0"/>
              <a:t>data </a:t>
            </a:r>
            <a:r>
              <a:rPr lang="en-US" dirty="0" smtClean="0"/>
              <a:t>independence: you </a:t>
            </a:r>
            <a:r>
              <a:rPr lang="en-US" dirty="0"/>
              <a:t>change the storage layout without affecting apps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logical </a:t>
            </a:r>
            <a:r>
              <a:rPr lang="en-US" dirty="0"/>
              <a:t>data </a:t>
            </a:r>
            <a:r>
              <a:rPr lang="en-US" dirty="0" smtClean="0"/>
              <a:t>independence: isolates </a:t>
            </a:r>
            <a:r>
              <a:rPr lang="en-US" dirty="0"/>
              <a:t>apps from changes in logical </a:t>
            </a:r>
            <a:r>
              <a:rPr lang="en-US" dirty="0" smtClean="0"/>
              <a:t>schema</a:t>
            </a:r>
            <a:r>
              <a:rPr lang="en-US" dirty="0"/>
              <a:t> </a:t>
            </a:r>
            <a:r>
              <a:rPr lang="en-US" dirty="0" smtClean="0"/>
              <a:t>(almost, as it can’t update views in general)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458200" cy="4221162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Critical</a:t>
            </a:r>
            <a:r>
              <a:rPr lang="en-US" dirty="0" smtClean="0"/>
              <a:t> </a:t>
            </a:r>
            <a:r>
              <a:rPr lang="en-US" dirty="0"/>
              <a:t>for database evolution </a:t>
            </a:r>
            <a:r>
              <a:rPr lang="en-US" dirty="0" smtClean="0"/>
              <a:t>– allow  </a:t>
            </a:r>
            <a:r>
              <a:rPr lang="en-US" dirty="0"/>
              <a:t>databases live and evolve for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6600"/>
                </a:solidFill>
              </a:rPr>
              <a:t>long</a:t>
            </a:r>
            <a:r>
              <a:rPr lang="en-US" dirty="0" smtClean="0"/>
              <a:t> </a:t>
            </a:r>
            <a:r>
              <a:rPr lang="en-US" dirty="0"/>
              <a:t>time!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/>
              <a:t>data </a:t>
            </a:r>
            <a:r>
              <a:rPr lang="en-US" dirty="0" smtClean="0"/>
              <a:t>independence </a:t>
            </a:r>
            <a:r>
              <a:rPr lang="en-US" dirty="0"/>
              <a:t>when </a:t>
            </a:r>
            <a:r>
              <a:rPr lang="en-US" dirty="0" smtClean="0"/>
              <a:t>environment changes much faster than applications</a:t>
            </a:r>
          </a:p>
          <a:p>
            <a:pPr lvl="1"/>
            <a:r>
              <a:rPr lang="en-US" dirty="0" smtClean="0"/>
              <a:t>Environment: physical </a:t>
            </a:r>
            <a:r>
              <a:rPr lang="en-US" dirty="0"/>
              <a:t>storage, machine speed, machine </a:t>
            </a:r>
            <a:r>
              <a:rPr lang="en-US" dirty="0" smtClean="0"/>
              <a:t>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0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839200" cy="4602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 </a:t>
            </a:r>
            <a:r>
              <a:rPr lang="en-US" dirty="0"/>
              <a:t>70's: </a:t>
            </a:r>
            <a:r>
              <a:rPr lang="en-US" dirty="0" err="1" smtClean="0"/>
              <a:t>Codd's</a:t>
            </a:r>
            <a:r>
              <a:rPr lang="en-US" dirty="0" smtClean="0"/>
              <a:t> </a:t>
            </a:r>
            <a:r>
              <a:rPr lang="en-US" dirty="0"/>
              <a:t>vision </a:t>
            </a:r>
            <a:r>
              <a:rPr lang="en-US" dirty="0" smtClean="0"/>
              <a:t>implemented by two projects: ancestors </a:t>
            </a:r>
            <a:r>
              <a:rPr lang="en-US" dirty="0"/>
              <a:t>of essentially all today's commercial </a:t>
            </a:r>
            <a:r>
              <a:rPr lang="en-US" dirty="0" smtClean="0"/>
              <a:t>systems! </a:t>
            </a:r>
          </a:p>
          <a:p>
            <a:pPr lvl="1"/>
            <a:r>
              <a:rPr lang="en-US" dirty="0" smtClean="0"/>
              <a:t>Ingres (UC Berkeley)</a:t>
            </a:r>
          </a:p>
          <a:p>
            <a:pPr lvl="1"/>
            <a:r>
              <a:rPr lang="en-US" dirty="0" smtClean="0"/>
              <a:t>System R (IBM)</a:t>
            </a:r>
          </a:p>
          <a:p>
            <a:r>
              <a:rPr lang="en-US" dirty="0" smtClean="0"/>
              <a:t>Stated </a:t>
            </a:r>
            <a:r>
              <a:rPr lang="en-US" dirty="0"/>
              <a:t>goal of both </a:t>
            </a:r>
            <a:r>
              <a:rPr lang="en-US" dirty="0" smtClean="0"/>
              <a:t>systems: </a:t>
            </a:r>
          </a:p>
          <a:p>
            <a:pPr lvl="1"/>
            <a:r>
              <a:rPr lang="en-US" dirty="0" smtClean="0"/>
              <a:t>take </a:t>
            </a:r>
            <a:r>
              <a:rPr lang="en-US" dirty="0" err="1"/>
              <a:t>Codd's</a:t>
            </a:r>
            <a:r>
              <a:rPr lang="en-US" dirty="0"/>
              <a:t> theory and turn it into a workable system as fast as CODASYL </a:t>
            </a:r>
            <a:r>
              <a:rPr lang="en-US" dirty="0" smtClean="0"/>
              <a:t>but </a:t>
            </a:r>
            <a:r>
              <a:rPr lang="en-US" dirty="0"/>
              <a:t>easier to use and maintain</a:t>
            </a:r>
          </a:p>
          <a:p>
            <a:r>
              <a:rPr lang="en-US" dirty="0"/>
              <a:t>Lots of crosspollination between both groups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10600" cy="4602162"/>
          </a:xfrm>
        </p:spPr>
        <p:txBody>
          <a:bodyPr>
            <a:normAutofit/>
          </a:bodyPr>
          <a:lstStyle/>
          <a:p>
            <a:r>
              <a:rPr lang="en-US" dirty="0" smtClean="0"/>
              <a:t>1974</a:t>
            </a:r>
            <a:r>
              <a:rPr lang="en-US" dirty="0"/>
              <a:t>-</a:t>
            </a:r>
            <a:r>
              <a:rPr lang="en-US" dirty="0" smtClean="0"/>
              <a:t>77, UC Berkeley: </a:t>
            </a:r>
            <a:r>
              <a:rPr lang="en-US" dirty="0" err="1" smtClean="0"/>
              <a:t>Stonebraker</a:t>
            </a:r>
            <a:r>
              <a:rPr lang="en-US" dirty="0"/>
              <a:t>,</a:t>
            </a:r>
            <a:r>
              <a:rPr lang="en-US" dirty="0" smtClean="0"/>
              <a:t> Wong and many others</a:t>
            </a:r>
          </a:p>
          <a:p>
            <a:pPr lvl="1"/>
            <a:r>
              <a:rPr lang="en-US" dirty="0" smtClean="0"/>
              <a:t>2015 Turing Award (</a:t>
            </a:r>
            <a:r>
              <a:rPr lang="en-US" dirty="0" err="1" smtClean="0"/>
              <a:t>Stonebraker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Ancestor of: </a:t>
            </a:r>
          </a:p>
          <a:p>
            <a:pPr lvl="1"/>
            <a:r>
              <a:rPr lang="en-US" dirty="0" smtClean="0"/>
              <a:t>Ingres </a:t>
            </a:r>
            <a:r>
              <a:rPr lang="en-US" dirty="0"/>
              <a:t>Corp (CA</a:t>
            </a:r>
            <a:r>
              <a:rPr lang="en-US" dirty="0" smtClean="0"/>
              <a:t>), CA</a:t>
            </a:r>
            <a:r>
              <a:rPr lang="en-US" dirty="0"/>
              <a:t>-</a:t>
            </a:r>
            <a:r>
              <a:rPr lang="en-US" dirty="0" smtClean="0"/>
              <a:t>Universe, Britton</a:t>
            </a:r>
            <a:r>
              <a:rPr lang="en-US" dirty="0"/>
              <a:t>-</a:t>
            </a:r>
            <a:r>
              <a:rPr lang="en-US" dirty="0" smtClean="0"/>
              <a:t>Lee, </a:t>
            </a:r>
            <a:r>
              <a:rPr lang="en-US" dirty="0" smtClean="0">
                <a:solidFill>
                  <a:srgbClr val="FF6600"/>
                </a:solidFill>
              </a:rPr>
              <a:t>Sybase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MS </a:t>
            </a:r>
            <a:r>
              <a:rPr lang="en-US" dirty="0">
                <a:solidFill>
                  <a:srgbClr val="FF6600"/>
                </a:solidFill>
              </a:rPr>
              <a:t>SQL </a:t>
            </a:r>
            <a:r>
              <a:rPr lang="en-US" dirty="0" smtClean="0">
                <a:solidFill>
                  <a:srgbClr val="FF6600"/>
                </a:solidFill>
              </a:rPr>
              <a:t>Server</a:t>
            </a:r>
            <a:r>
              <a:rPr lang="en-US" dirty="0" smtClean="0"/>
              <a:t>, Wang's PACE, Tandem </a:t>
            </a:r>
            <a:r>
              <a:rPr lang="en-US" dirty="0"/>
              <a:t>Non-Stop </a:t>
            </a:r>
            <a:r>
              <a:rPr lang="en-US" dirty="0" smtClean="0"/>
              <a:t>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99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44196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62484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53887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221162"/>
          </a:xfrm>
        </p:spPr>
        <p:txBody>
          <a:bodyPr/>
          <a:lstStyle/>
          <a:p>
            <a:r>
              <a:rPr lang="en-US" dirty="0"/>
              <a:t>IBM San Jose (now </a:t>
            </a:r>
            <a:r>
              <a:rPr lang="en-US" dirty="0" err="1"/>
              <a:t>Almaden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15 PhDs, including many Berkeley people: </a:t>
            </a:r>
          </a:p>
          <a:p>
            <a:pPr lvl="2"/>
            <a:r>
              <a:rPr lang="en-US" dirty="0" smtClean="0"/>
              <a:t>Jim Gray </a:t>
            </a:r>
            <a:r>
              <a:rPr lang="en-US" dirty="0"/>
              <a:t>(1st CS PhD @ Berkeley), Bruce Lindsay, Irv </a:t>
            </a:r>
            <a:r>
              <a:rPr lang="en-US" dirty="0" err="1"/>
              <a:t>Traiger</a:t>
            </a:r>
            <a:r>
              <a:rPr lang="en-US" dirty="0"/>
              <a:t>, Paul </a:t>
            </a:r>
            <a:r>
              <a:rPr lang="en-US" dirty="0" err="1"/>
              <a:t>McJones</a:t>
            </a:r>
            <a:r>
              <a:rPr lang="en-US" dirty="0"/>
              <a:t>, Mike </a:t>
            </a:r>
            <a:r>
              <a:rPr lang="en-US" dirty="0" err="1"/>
              <a:t>Blasgen</a:t>
            </a:r>
            <a:r>
              <a:rPr lang="en-US" dirty="0"/>
              <a:t>, Mario </a:t>
            </a:r>
            <a:r>
              <a:rPr lang="en-US" dirty="0" err="1"/>
              <a:t>Schkolnick</a:t>
            </a:r>
            <a:r>
              <a:rPr lang="en-US" dirty="0"/>
              <a:t>, Bob </a:t>
            </a:r>
            <a:r>
              <a:rPr lang="en-US" dirty="0" err="1" smtClean="0"/>
              <a:t>Selinger</a:t>
            </a:r>
            <a:r>
              <a:rPr lang="en-US" dirty="0" smtClean="0"/>
              <a:t>, </a:t>
            </a:r>
            <a:r>
              <a:rPr lang="en-US" dirty="0"/>
              <a:t>Bob </a:t>
            </a:r>
            <a:r>
              <a:rPr lang="en-US" dirty="0" smtClean="0"/>
              <a:t>Yost</a:t>
            </a:r>
          </a:p>
          <a:p>
            <a:pPr lvl="1"/>
            <a:r>
              <a:rPr lang="en-US" dirty="0" smtClean="0"/>
              <a:t>1998 Turing Award (Gray)</a:t>
            </a:r>
          </a:p>
          <a:p>
            <a:r>
              <a:rPr lang="en-US" dirty="0" smtClean="0"/>
              <a:t>Ancestor of:</a:t>
            </a:r>
          </a:p>
          <a:p>
            <a:pPr lvl="1"/>
            <a:r>
              <a:rPr lang="en-US" dirty="0" smtClean="0"/>
              <a:t>IBM's </a:t>
            </a:r>
            <a:r>
              <a:rPr lang="en-US" dirty="0"/>
              <a:t>SQL/DS &amp; </a:t>
            </a:r>
            <a:r>
              <a:rPr lang="en-US" dirty="0">
                <a:solidFill>
                  <a:srgbClr val="FF6600"/>
                </a:solidFill>
              </a:rPr>
              <a:t>DB2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Oracle</a:t>
            </a:r>
            <a:r>
              <a:rPr lang="en-US" dirty="0"/>
              <a:t>, HP's </a:t>
            </a:r>
            <a:r>
              <a:rPr lang="en-US" dirty="0" err="1"/>
              <a:t>Allbase</a:t>
            </a:r>
            <a:r>
              <a:rPr lang="en-US" dirty="0"/>
              <a:t>, Tandem Non-Stop </a:t>
            </a:r>
            <a:r>
              <a:rPr lang="en-US" dirty="0" smtClean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9960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80’s Commercialization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534400" cy="444976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Ellison's </a:t>
            </a:r>
            <a:r>
              <a:rPr lang="en-US" dirty="0"/>
              <a:t>Oracle beats IBM to market by reading white </a:t>
            </a:r>
            <a:r>
              <a:rPr lang="en-US" dirty="0" smtClean="0"/>
              <a:t>papers ;-)</a:t>
            </a:r>
            <a:endParaRPr lang="en-US" dirty="0"/>
          </a:p>
          <a:p>
            <a:r>
              <a:rPr lang="en-US" dirty="0"/>
              <a:t>IBM releases multiple RDBMSs, settles down to </a:t>
            </a:r>
            <a:r>
              <a:rPr lang="en-US" dirty="0" smtClean="0"/>
              <a:t>DB2</a:t>
            </a:r>
            <a:r>
              <a:rPr lang="en-US" dirty="0"/>
              <a:t>  </a:t>
            </a:r>
            <a:endParaRPr lang="en-US" dirty="0" smtClean="0"/>
          </a:p>
          <a:p>
            <a:r>
              <a:rPr lang="en-US" dirty="0" smtClean="0"/>
              <a:t>Gray </a:t>
            </a:r>
            <a:r>
              <a:rPr lang="en-US" dirty="0"/>
              <a:t>(System R), Jerry Held (Ingres) and others join Tandem (Non-Stop SQL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Kapali</a:t>
            </a:r>
            <a:r>
              <a:rPr lang="en-US" dirty="0" smtClean="0"/>
              <a:t> </a:t>
            </a:r>
            <a:r>
              <a:rPr lang="en-US" dirty="0" err="1"/>
              <a:t>Eswaran</a:t>
            </a:r>
            <a:r>
              <a:rPr lang="en-US" dirty="0"/>
              <a:t> starts </a:t>
            </a:r>
            <a:r>
              <a:rPr lang="en-US" dirty="0" err="1"/>
              <a:t>EsVal</a:t>
            </a:r>
            <a:r>
              <a:rPr lang="en-US" dirty="0"/>
              <a:t>, which </a:t>
            </a:r>
            <a:r>
              <a:rPr lang="en-US" dirty="0" smtClean="0"/>
              <a:t>led to </a:t>
            </a:r>
            <a:r>
              <a:rPr lang="en-US" dirty="0"/>
              <a:t>HP </a:t>
            </a:r>
            <a:r>
              <a:rPr lang="en-US" dirty="0" err="1"/>
              <a:t>Allbase</a:t>
            </a:r>
            <a:r>
              <a:rPr lang="en-US" dirty="0"/>
              <a:t> and </a:t>
            </a:r>
            <a:r>
              <a:rPr lang="en-US" dirty="0" err="1"/>
              <a:t>Cullinet</a:t>
            </a:r>
            <a:endParaRPr lang="en-US" dirty="0"/>
          </a:p>
          <a:p>
            <a:r>
              <a:rPr lang="en-US" dirty="0"/>
              <a:t>Relational Technology </a:t>
            </a:r>
            <a:r>
              <a:rPr lang="en-US" dirty="0" err="1"/>
              <a:t>Inc</a:t>
            </a:r>
            <a:r>
              <a:rPr lang="en-US" dirty="0"/>
              <a:t> (Ingres Corp), Britton-Lee/Sybase, Wang PACE grow out of Ingres group</a:t>
            </a:r>
          </a:p>
          <a:p>
            <a:r>
              <a:rPr lang="en-US" dirty="0"/>
              <a:t>CA releases CA-Universe, a commercialization of Ingres</a:t>
            </a:r>
          </a:p>
          <a:p>
            <a:r>
              <a:rPr lang="en-US" dirty="0"/>
              <a:t>Informix started by Cal alum Roger </a:t>
            </a:r>
            <a:r>
              <a:rPr lang="en-US" dirty="0" err="1"/>
              <a:t>Sippl</a:t>
            </a:r>
            <a:r>
              <a:rPr lang="en-US" dirty="0"/>
              <a:t> (no pedigree to research).</a:t>
            </a:r>
          </a:p>
          <a:p>
            <a:r>
              <a:rPr lang="en-US" dirty="0"/>
              <a:t>Teradata started by a</a:t>
            </a:r>
            <a:r>
              <a:rPr lang="en-US" dirty="0" smtClean="0"/>
              <a:t> </a:t>
            </a:r>
            <a:r>
              <a:rPr lang="en-US" dirty="0"/>
              <a:t>Cal Tech alums, based on proprietary networking </a:t>
            </a:r>
            <a:r>
              <a:rPr lang="en-US" dirty="0" smtClean="0"/>
              <a:t>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9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</p:spTree>
    <p:extLst>
      <p:ext uri="{BB962C8B-B14F-4D97-AF65-F5344CB8AC3E}">
        <p14:creationId xmlns:p14="http://schemas.microsoft.com/office/powerpoint/2010/main" val="372636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447800" y="3581400"/>
            <a:ext cx="6934200" cy="1592635"/>
          </a:xfrm>
          <a:prstGeom prst="wedgeRectCallout">
            <a:avLst>
              <a:gd name="adj1" fmla="val -15183"/>
              <a:gd name="adj2" fmla="val -78991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7472" lvl="1" indent="-342900">
              <a:buFont typeface="Arial"/>
              <a:buChar char="•"/>
            </a:pPr>
            <a:r>
              <a:rPr lang="en-US" dirty="0" smtClean="0"/>
              <a:t>Rewrite query against a materialized view (e.g., results of a sub-query)</a:t>
            </a:r>
            <a:endParaRPr lang="en-US" dirty="0"/>
          </a:p>
          <a:p>
            <a:pPr marL="347472" lvl="1" indent="-342900">
              <a:buFont typeface="Arial"/>
              <a:buChar char="•"/>
            </a:pPr>
            <a:r>
              <a:rPr lang="en-US" dirty="0" smtClean="0"/>
              <a:t>May </a:t>
            </a:r>
            <a:r>
              <a:rPr lang="en-US" dirty="0"/>
              <a:t>change query semantics </a:t>
            </a:r>
            <a:r>
              <a:rPr lang="en-US" dirty="0" smtClean="0"/>
              <a:t>(e.g., constraints</a:t>
            </a:r>
            <a:r>
              <a:rPr lang="en-US" dirty="0"/>
              <a:t>, </a:t>
            </a:r>
            <a:r>
              <a:rPr lang="en-US" dirty="0" smtClean="0"/>
              <a:t>protection)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1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447800" y="3962400"/>
            <a:ext cx="6934200" cy="1905000"/>
          </a:xfrm>
          <a:prstGeom prst="wedgeRectCallout">
            <a:avLst>
              <a:gd name="adj1" fmla="val -25806"/>
              <a:gd name="adj2" fmla="val -65129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large space of equivalent relational plans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pick one that's going to be "</a:t>
            </a:r>
            <a:r>
              <a:rPr lang="en-US" dirty="0" smtClean="0">
                <a:latin typeface="Helvetica Neue"/>
                <a:cs typeface="Helvetica Neue"/>
              </a:rPr>
              <a:t>optimal”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produces either an interpretable plan tree, or compiled </a:t>
            </a:r>
            <a:r>
              <a:rPr lang="en-US" dirty="0" smtClean="0">
                <a:latin typeface="Helvetica Neue"/>
                <a:cs typeface="Helvetica Neue"/>
              </a:rPr>
              <a:t>code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28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915621" y="4431145"/>
            <a:ext cx="6477000" cy="1905000"/>
          </a:xfrm>
          <a:prstGeom prst="wedgeRectCallout">
            <a:avLst>
              <a:gd name="adj1" fmla="val -30617"/>
              <a:gd name="adj2" fmla="val -6579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modules to perform relation operations like joins, sorts, </a:t>
            </a:r>
            <a:r>
              <a:rPr lang="en-US" dirty="0" smtClean="0">
                <a:latin typeface="Helvetica Neue"/>
                <a:cs typeface="Helvetica Neue"/>
              </a:rPr>
              <a:t>aggregations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calls Access Methods for operations on base and temporary </a:t>
            </a:r>
            <a:r>
              <a:rPr lang="en-US" dirty="0" smtClean="0">
                <a:latin typeface="Helvetica Neue"/>
                <a:cs typeface="Helvetica Neue"/>
              </a:rPr>
              <a:t>relations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041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1524000" y="2259325"/>
            <a:ext cx="6858000" cy="1398274"/>
          </a:xfrm>
          <a:prstGeom prst="wedgeRectCallout">
            <a:avLst>
              <a:gd name="adj1" fmla="val -26902"/>
              <a:gd name="adj2" fmla="val 89104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uniform relational interface (open, get next</a:t>
            </a:r>
            <a:r>
              <a:rPr lang="en-US" dirty="0" smtClean="0">
                <a:latin typeface="Helvetica Neue"/>
                <a:cs typeface="Helvetica Neue"/>
              </a:rPr>
              <a:t>)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multiple implementations: heap, B-tree, extensible hashing</a:t>
            </a:r>
          </a:p>
        </p:txBody>
      </p:sp>
    </p:spTree>
    <p:extLst>
      <p:ext uri="{BB962C8B-B14F-4D97-AF65-F5344CB8AC3E}">
        <p14:creationId xmlns:p14="http://schemas.microsoft.com/office/powerpoint/2010/main" val="18336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304800" y="2590800"/>
            <a:ext cx="8534400" cy="1752600"/>
          </a:xfrm>
          <a:prstGeom prst="wedgeRectCallout">
            <a:avLst>
              <a:gd name="adj1" fmla="val -20520"/>
              <a:gd name="adj2" fmla="val 70524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Intelligent user-level disk cache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must interact with transaction manager &amp; lock manager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Virtual memory does not cut it!  (we'll discuss this at length)</a:t>
            </a:r>
          </a:p>
        </p:txBody>
      </p:sp>
    </p:spTree>
    <p:extLst>
      <p:ext uri="{BB962C8B-B14F-4D97-AF65-F5344CB8AC3E}">
        <p14:creationId xmlns:p14="http://schemas.microsoft.com/office/powerpoint/2010/main" val="1397445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952500" y="3886200"/>
            <a:ext cx="7315200" cy="2438400"/>
          </a:xfrm>
          <a:prstGeom prst="wedgeRectCallout">
            <a:avLst>
              <a:gd name="adj1" fmla="val 18716"/>
              <a:gd name="adj2" fmla="val -5858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must efficiently support lock table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System R architecture influential: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 smtClean="0">
                <a:latin typeface="Helvetica Neue"/>
                <a:cs typeface="Helvetica Neue"/>
              </a:rPr>
              <a:t>multiple </a:t>
            </a:r>
            <a:r>
              <a:rPr lang="en-US" dirty="0">
                <a:latin typeface="Helvetica Neue"/>
                <a:cs typeface="Helvetica Neue"/>
              </a:rPr>
              <a:t>granularity of locks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set intent locks at high levels</a:t>
            </a:r>
          </a:p>
          <a:p>
            <a:pPr marL="1257300" lvl="2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we will study this in more detail </a:t>
            </a:r>
            <a:r>
              <a:rPr lang="en-US" dirty="0" smtClean="0">
                <a:latin typeface="Helvetica Neue"/>
                <a:cs typeface="Helvetica Neue"/>
              </a:rPr>
              <a:t>later</a:t>
            </a:r>
            <a:endParaRPr lang="en-US" dirty="0">
              <a:latin typeface="Helvetica Neue"/>
              <a:cs typeface="Helvetica Neue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Helvetica Neue"/>
                <a:cs typeface="Helvetica Neue"/>
              </a:rPr>
              <a:t>deadlock handling: detection</a:t>
            </a:r>
          </a:p>
        </p:txBody>
      </p:sp>
    </p:spTree>
    <p:extLst>
      <p:ext uri="{BB962C8B-B14F-4D97-AF65-F5344CB8AC3E}">
        <p14:creationId xmlns:p14="http://schemas.microsoft.com/office/powerpoint/2010/main" val="326885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Database Architecture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22593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Parser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7356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Rewriter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" y="32499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Optimizer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37262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Query Executor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2088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Files &amp; Access Methods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469772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Buffer Manger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51740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Storage Manger</a:t>
            </a:r>
          </a:p>
        </p:txBody>
      </p:sp>
      <p:sp>
        <p:nvSpPr>
          <p:cNvPr id="11" name="Magnetic Disk 10"/>
          <p:cNvSpPr/>
          <p:nvPr/>
        </p:nvSpPr>
        <p:spPr>
          <a:xfrm>
            <a:off x="2514600" y="5943600"/>
            <a:ext cx="3505200" cy="533400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Storage</a:t>
            </a:r>
            <a:endParaRPr lang="en-US" sz="2000" dirty="0">
              <a:latin typeface="Helvetica Neue"/>
              <a:cs typeface="Helvetica Neue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09600" y="20689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5726545"/>
            <a:ext cx="80010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53000" y="328814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Lock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3745345"/>
            <a:ext cx="2933700" cy="400110"/>
          </a:xfrm>
          <a:prstGeom prst="rect">
            <a:avLst/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Logging &amp; Recovery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2278435"/>
            <a:ext cx="2933700" cy="40011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 "/>
                <a:cs typeface="Helvetica Neue "/>
              </a:rPr>
              <a:t>Transaction Manager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431145"/>
            <a:ext cx="2933700" cy="1143000"/>
          </a:xfrm>
          <a:prstGeom prst="rect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24679" y="5199435"/>
            <a:ext cx="1762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Main Memory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4755055"/>
            <a:ext cx="1447800" cy="5904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Buffers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77000" y="4501055"/>
            <a:ext cx="1333500" cy="692090"/>
          </a:xfrm>
          <a:prstGeom prst="ellipse">
            <a:avLst/>
          </a:prstGeom>
          <a:ln w="12700" cmpd="sng"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/>
                <a:cs typeface="Helvetica Neue"/>
              </a:rPr>
              <a:t>Lock Table</a:t>
            </a:r>
            <a:endParaRPr lang="en-US" sz="2000" dirty="0">
              <a:latin typeface="Helvetica Neue"/>
              <a:cs typeface="Helvetica Neu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15621" y="1535545"/>
            <a:ext cx="494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Helvetica Neue"/>
                <a:cs typeface="Helvetica Neue"/>
              </a:rPr>
              <a:t>Users / Web Forms / Applications / DBA /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977900" y="4266045"/>
            <a:ext cx="7175500" cy="1829955"/>
          </a:xfrm>
          <a:prstGeom prst="wedgeRectCallout">
            <a:avLst>
              <a:gd name="adj1" fmla="val 18716"/>
              <a:gd name="adj2" fmla="val -58586"/>
            </a:avLst>
          </a:prstGeom>
          <a:solidFill>
            <a:srgbClr val="FFFFDA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Use shadow page for updates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checkpoint/restore facility for quick recovery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"before/after" log on values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Redo</a:t>
            </a:r>
            <a:r>
              <a:rPr lang="en-US" dirty="0"/>
              <a:t>/Undo on </a:t>
            </a:r>
            <a:r>
              <a:rPr lang="en-US" dirty="0" smtClean="0"/>
              <a:t>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0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49149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0" y="62484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85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 Paper Nuggets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 </a:t>
            </a:r>
            <a:r>
              <a:rPr lang="en-US" dirty="0"/>
              <a:t>to throw out the 1st version of the system</a:t>
            </a:r>
          </a:p>
          <a:p>
            <a:r>
              <a:rPr lang="en-US" dirty="0" smtClean="0"/>
              <a:t>Authors very familiar with </a:t>
            </a:r>
          </a:p>
          <a:p>
            <a:pPr lvl="1"/>
            <a:r>
              <a:rPr lang="en-US" dirty="0" smtClean="0"/>
              <a:t>What they want to build</a:t>
            </a:r>
          </a:p>
          <a:p>
            <a:pPr lvl="1"/>
            <a:r>
              <a:rPr lang="en-US" dirty="0" smtClean="0"/>
              <a:t>Implementation challenges</a:t>
            </a:r>
          </a:p>
          <a:p>
            <a:r>
              <a:rPr lang="en-US" dirty="0" smtClean="0"/>
              <a:t>Similar to Unix:</a:t>
            </a:r>
          </a:p>
          <a:p>
            <a:pPr lvl="1"/>
            <a:r>
              <a:rPr lang="en-US" dirty="0"/>
              <a:t>Ken Thomson </a:t>
            </a:r>
            <a:r>
              <a:rPr lang="en-US" dirty="0" smtClean="0"/>
              <a:t> and Dennis Ritchie both worked on </a:t>
            </a:r>
            <a:r>
              <a:rPr lang="en-US" dirty="0" err="1" smtClean="0"/>
              <a:t>Multics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7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Reuse abstractions and mechanisms whenever possible, e.g., </a:t>
            </a:r>
          </a:p>
          <a:p>
            <a:pPr lvl="1"/>
            <a:r>
              <a:rPr lang="en-US" dirty="0" smtClean="0"/>
              <a:t>catalogs </a:t>
            </a:r>
            <a:r>
              <a:rPr lang="en-US" dirty="0"/>
              <a:t>as </a:t>
            </a:r>
            <a:r>
              <a:rPr lang="en-US" dirty="0" smtClean="0"/>
              <a:t>tables</a:t>
            </a:r>
            <a:endParaRPr lang="en-US" dirty="0"/>
          </a:p>
          <a:p>
            <a:r>
              <a:rPr lang="en-US" dirty="0" smtClean="0"/>
              <a:t>Similar to Unix, e.g.,</a:t>
            </a:r>
          </a:p>
          <a:p>
            <a:pPr lvl="1"/>
            <a:r>
              <a:rPr lang="en-US" dirty="0" smtClean="0"/>
              <a:t>Shell, just another process</a:t>
            </a:r>
          </a:p>
          <a:p>
            <a:pPr lvl="1"/>
            <a:r>
              <a:rPr lang="en-US" dirty="0" smtClean="0"/>
              <a:t>Devices treated as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449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Optimize the fast </a:t>
            </a:r>
            <a:r>
              <a:rPr lang="en-US" dirty="0" smtClean="0"/>
              <a:t>path, e.g.,</a:t>
            </a:r>
          </a:p>
          <a:p>
            <a:r>
              <a:rPr lang="en-US" dirty="0" smtClean="0"/>
              <a:t>Query optimization </a:t>
            </a:r>
          </a:p>
          <a:p>
            <a:pPr lvl="1"/>
            <a:r>
              <a:rPr lang="en-US" dirty="0" smtClean="0"/>
              <a:t>Phase Zero focus: optimize complex queries</a:t>
            </a:r>
          </a:p>
          <a:p>
            <a:pPr lvl="1"/>
            <a:r>
              <a:rPr lang="en-US" dirty="0" smtClean="0"/>
              <a:t>Phase One focus: optimize simple, most common queries</a:t>
            </a:r>
          </a:p>
          <a:p>
            <a:r>
              <a:rPr lang="en-US" dirty="0" smtClean="0"/>
              <a:t>Locks</a:t>
            </a:r>
          </a:p>
          <a:p>
            <a:pPr lvl="1"/>
            <a:r>
              <a:rPr lang="en-US" dirty="0" smtClean="0"/>
              <a:t>“predicate locks” deemed to complicated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Ended up with per </a:t>
            </a:r>
            <a:r>
              <a:rPr lang="en-US" dirty="0"/>
              <a:t>o</a:t>
            </a:r>
            <a:r>
              <a:rPr lang="en-US" dirty="0" smtClean="0"/>
              <a:t>bject locks, albeit hierarchical and multiple granularity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305800" cy="4221162"/>
          </a:xfrm>
        </p:spPr>
        <p:txBody>
          <a:bodyPr/>
          <a:lstStyle/>
          <a:p>
            <a:r>
              <a:rPr lang="en-US" dirty="0" smtClean="0"/>
              <a:t>Interpretation </a:t>
            </a:r>
            <a:r>
              <a:rPr lang="en-US" dirty="0"/>
              <a:t>vs. compilation </a:t>
            </a:r>
            <a:endParaRPr lang="en-US" dirty="0" smtClean="0"/>
          </a:p>
          <a:p>
            <a:r>
              <a:rPr lang="en-US" dirty="0" smtClean="0"/>
              <a:t>R Systems </a:t>
            </a:r>
            <a:r>
              <a:rPr lang="en-US" dirty="0"/>
              <a:t>use compilation: </a:t>
            </a:r>
            <a:r>
              <a:rPr lang="en-US" dirty="0" smtClean="0"/>
              <a:t>compiler assembles from about 100 code fragments specially tailored for </a:t>
            </a:r>
            <a:r>
              <a:rPr lang="en-US" dirty="0"/>
              <a:t>processing a given </a:t>
            </a:r>
            <a:r>
              <a:rPr lang="en-US" dirty="0" smtClean="0"/>
              <a:t>SQL query”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3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 Paper Nuggets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8"/>
            <a:ext cx="8686800" cy="4221162"/>
          </a:xfrm>
        </p:spPr>
        <p:txBody>
          <a:bodyPr/>
          <a:lstStyle/>
          <a:p>
            <a:r>
              <a:rPr lang="en-US" dirty="0" smtClean="0"/>
              <a:t>Component </a:t>
            </a:r>
            <a:r>
              <a:rPr lang="en-US" dirty="0"/>
              <a:t>failure as </a:t>
            </a:r>
            <a:r>
              <a:rPr lang="en-US" dirty="0" smtClean="0"/>
              <a:t>common case</a:t>
            </a:r>
          </a:p>
          <a:p>
            <a:r>
              <a:rPr lang="en-US" dirty="0" smtClean="0"/>
              <a:t>Three failure cases: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System failure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Media (disk) failure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dirty="0" smtClean="0"/>
              <a:t>Transaction failure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60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Discussion: Storage Mechanism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221162"/>
          </a:xfrm>
        </p:spPr>
        <p:txBody>
          <a:bodyPr>
            <a:normAutofit/>
          </a:bodyPr>
          <a:lstStyle/>
          <a:p>
            <a:r>
              <a:rPr lang="en-US" dirty="0" smtClean="0"/>
              <a:t>Phase Zero: single user, XRM</a:t>
            </a:r>
          </a:p>
          <a:p>
            <a:pPr lvl="1"/>
            <a:r>
              <a:rPr lang="en-US" dirty="0" smtClean="0"/>
              <a:t>Values of each column stored in a separate domain</a:t>
            </a:r>
          </a:p>
          <a:p>
            <a:pPr lvl="1"/>
            <a:r>
              <a:rPr lang="en-US" dirty="0" smtClean="0"/>
              <a:t>Each field contains TID of corresponding domain/value</a:t>
            </a:r>
          </a:p>
          <a:p>
            <a:pPr lvl="1"/>
            <a:r>
              <a:rPr lang="en-US" dirty="0" smtClean="0"/>
              <a:t>Inversions: mapping between values and TIDs</a:t>
            </a:r>
          </a:p>
          <a:p>
            <a:r>
              <a:rPr lang="en-US" dirty="0" smtClean="0"/>
              <a:t>Phase One</a:t>
            </a:r>
            <a:r>
              <a:rPr lang="en-US" smtClean="0"/>
              <a:t>: multiuser, </a:t>
            </a:r>
            <a:r>
              <a:rPr lang="en-US" dirty="0" smtClean="0"/>
              <a:t>RSS</a:t>
            </a:r>
          </a:p>
          <a:p>
            <a:pPr lvl="1"/>
            <a:r>
              <a:rPr lang="en-US" dirty="0" smtClean="0"/>
              <a:t>Tuple contains values</a:t>
            </a:r>
          </a:p>
          <a:p>
            <a:pPr lvl="1"/>
            <a:r>
              <a:rPr lang="en-US" dirty="0" smtClean="0"/>
              <a:t>Indexes on one, more, or combination of columns</a:t>
            </a:r>
          </a:p>
          <a:p>
            <a:r>
              <a:rPr lang="en-US" dirty="0" smtClean="0"/>
              <a:t>What are the tradeoffs?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013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458200" cy="1143000"/>
          </a:xfrm>
        </p:spPr>
        <p:txBody>
          <a:bodyPr/>
          <a:lstStyle/>
          <a:p>
            <a:r>
              <a:rPr lang="en-US" sz="4400" dirty="0" smtClean="0"/>
              <a:t>Discussion: Cost Based Optimizer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2211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Phase Zero: cost of fetching the tuple</a:t>
            </a:r>
          </a:p>
          <a:p>
            <a:r>
              <a:rPr lang="en-US" dirty="0" smtClean="0"/>
              <a:t>Phase One: combination of</a:t>
            </a:r>
          </a:p>
          <a:p>
            <a:pPr lvl="1"/>
            <a:r>
              <a:rPr lang="en-US" dirty="0" smtClean="0"/>
              <a:t># of I/</a:t>
            </a:r>
            <a:r>
              <a:rPr lang="en-US" dirty="0" err="1" smtClean="0"/>
              <a:t>Os</a:t>
            </a:r>
            <a:endParaRPr lang="en-US" dirty="0" smtClean="0"/>
          </a:p>
          <a:p>
            <a:pPr lvl="1"/>
            <a:r>
              <a:rPr lang="en-US" dirty="0" smtClean="0"/>
              <a:t># of calls (CPU activity)</a:t>
            </a:r>
          </a:p>
          <a:p>
            <a:r>
              <a:rPr lang="en-US" dirty="0" smtClean="0"/>
              <a:t>Evaluated on uniformly distributed data</a:t>
            </a:r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How well does it work?</a:t>
            </a:r>
          </a:p>
          <a:p>
            <a:pPr lvl="1"/>
            <a:r>
              <a:rPr lang="en-US" dirty="0" smtClean="0"/>
              <a:t>Do you expect CPU to still be bottleneck today?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04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458200" cy="1143000"/>
          </a:xfrm>
        </p:spPr>
        <p:txBody>
          <a:bodyPr/>
          <a:lstStyle/>
          <a:p>
            <a:r>
              <a:rPr lang="en-US" sz="4400" dirty="0" smtClean="0"/>
              <a:t>Discussion: Transactions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8"/>
            <a:ext cx="8686800" cy="45259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Level 1: Transactions can read uncommitted transactions but not write</a:t>
            </a:r>
          </a:p>
          <a:p>
            <a:r>
              <a:rPr lang="en-US" dirty="0" smtClean="0"/>
              <a:t>Level 2: Transactions acquire lock for each reads but releases it right after reading</a:t>
            </a:r>
          </a:p>
          <a:p>
            <a:pPr lvl="1"/>
            <a:r>
              <a:rPr lang="en-US" dirty="0" smtClean="0"/>
              <a:t>Another transaction may update a value between two reads </a:t>
            </a:r>
          </a:p>
          <a:p>
            <a:r>
              <a:rPr lang="en-US" dirty="0" smtClean="0"/>
              <a:t>Level 3: Once a transaction acquires a read lock it keeps it until the end</a:t>
            </a:r>
          </a:p>
          <a:p>
            <a:r>
              <a:rPr lang="en-US" dirty="0" smtClean="0"/>
              <a:t>Discussion?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54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Shadow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610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Shadow pages:</a:t>
            </a:r>
          </a:p>
          <a:p>
            <a:pPr lvl="1"/>
            <a:r>
              <a:rPr lang="en-US" dirty="0" smtClean="0"/>
              <a:t>New version is created for each page that is updated</a:t>
            </a:r>
          </a:p>
          <a:p>
            <a:pPr lvl="1"/>
            <a:r>
              <a:rPr lang="en-US" dirty="0" smtClean="0"/>
              <a:t>Periodically new page is </a:t>
            </a:r>
            <a:r>
              <a:rPr lang="en-US" dirty="0" err="1" smtClean="0"/>
              <a:t>checkpointed</a:t>
            </a:r>
            <a:r>
              <a:rPr lang="en-US" dirty="0" smtClean="0"/>
              <a:t> on disk</a:t>
            </a:r>
          </a:p>
          <a:p>
            <a:pPr lvl="1"/>
            <a:r>
              <a:rPr lang="en-US" dirty="0" smtClean="0"/>
              <a:t>“before/after” logs recording all database changes</a:t>
            </a:r>
          </a:p>
          <a:p>
            <a:pPr lvl="1"/>
            <a:r>
              <a:rPr lang="en-US" dirty="0" smtClean="0"/>
              <a:t>On failure, revert to “old” page and use log to redo committed transactions and undo incomplete ones</a:t>
            </a:r>
          </a:p>
          <a:p>
            <a:r>
              <a:rPr lang="en-US" dirty="0" smtClean="0"/>
              <a:t>Write </a:t>
            </a:r>
            <a:r>
              <a:rPr lang="en-US" dirty="0"/>
              <a:t>Ahead Log (WAL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Keep a log of all database updates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each update before writing back to disk the updates</a:t>
            </a:r>
          </a:p>
          <a:p>
            <a:r>
              <a:rPr lang="en-US" dirty="0" smtClean="0"/>
              <a:t>Tradeoffs?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1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vs. System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UNIX paper: "The most important job of UNIX is to provide a file </a:t>
            </a:r>
            <a:r>
              <a:rPr lang="en-US" dirty="0" smtClean="0"/>
              <a:t>system”</a:t>
            </a:r>
            <a:endParaRPr lang="en-US" dirty="0"/>
          </a:p>
          <a:p>
            <a:pPr lvl="1"/>
            <a:r>
              <a:rPr lang="en-US" dirty="0"/>
              <a:t>UNIX and System R are both "information management" systems!</a:t>
            </a:r>
          </a:p>
          <a:p>
            <a:pPr lvl="1"/>
            <a:r>
              <a:rPr lang="en-US" dirty="0" smtClean="0"/>
              <a:t>Both </a:t>
            </a:r>
            <a:r>
              <a:rPr lang="en-US" dirty="0"/>
              <a:t>also provide programming APIs </a:t>
            </a:r>
            <a:r>
              <a:rPr lang="en-US" dirty="0" smtClean="0"/>
              <a:t>for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4102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219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Difference 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Bottom</a:t>
            </a:r>
            <a:r>
              <a:rPr lang="en-US" dirty="0"/>
              <a:t>-Up (elegance of system) vs. Top-Down (elegance of semantics)</a:t>
            </a:r>
          </a:p>
          <a:p>
            <a:pPr>
              <a:lnSpc>
                <a:spcPct val="110000"/>
              </a:lnSpc>
            </a:pP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goal of </a:t>
            </a:r>
            <a:r>
              <a:rPr lang="en-US" dirty="0" smtClean="0"/>
              <a:t>UNIX: </a:t>
            </a:r>
            <a:r>
              <a:rPr lang="en-US" i="1" dirty="0" smtClean="0"/>
              <a:t>present </a:t>
            </a:r>
            <a:r>
              <a:rPr lang="en-US" i="1" dirty="0"/>
              <a:t>hardware to computer </a:t>
            </a:r>
            <a:r>
              <a:rPr lang="en-US" i="1" dirty="0" smtClean="0"/>
              <a:t>programmers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small </a:t>
            </a:r>
            <a:r>
              <a:rPr lang="en-US" i="1" dirty="0"/>
              <a:t>elegant </a:t>
            </a:r>
            <a:r>
              <a:rPr lang="en-US" dirty="0"/>
              <a:t>set of mechanisms, </a:t>
            </a:r>
            <a:r>
              <a:rPr lang="en-US" dirty="0" smtClean="0"/>
              <a:t>and abstractions for developers (</a:t>
            </a:r>
            <a:r>
              <a:rPr lang="en-US" dirty="0"/>
              <a:t>i.e. C programmers)  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Main </a:t>
            </a:r>
            <a:r>
              <a:rPr lang="en-US" dirty="0"/>
              <a:t>goal of System R &amp;</a:t>
            </a:r>
            <a:r>
              <a:rPr lang="en-US" dirty="0" smtClean="0"/>
              <a:t> Ingres: </a:t>
            </a:r>
            <a:r>
              <a:rPr lang="en-US" i="1" dirty="0" smtClean="0"/>
              <a:t>manage </a:t>
            </a:r>
            <a:r>
              <a:rPr lang="en-US" i="1" dirty="0"/>
              <a:t>data for application programmer</a:t>
            </a:r>
            <a:r>
              <a:rPr lang="en-US" dirty="0" smtClean="0"/>
              <a:t>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complete </a:t>
            </a:r>
            <a:r>
              <a:rPr lang="en-US" dirty="0"/>
              <a:t>system that insulated programmers (i.e. SQL + scripting) from the system, while guaranteeing clearly defined </a:t>
            </a:r>
            <a:r>
              <a:rPr lang="en-US" i="1" dirty="0"/>
              <a:t>semantics </a:t>
            </a:r>
            <a:r>
              <a:rPr lang="en-US" dirty="0"/>
              <a:t>of data and queries. 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325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Difference 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/>
              <a:t>Bottom-Up (elegance of system) vs. Top-Down (elegance of semantics)</a:t>
            </a:r>
          </a:p>
          <a:p>
            <a:r>
              <a:rPr lang="en-US" dirty="0" smtClean="0"/>
              <a:t>Affects </a:t>
            </a:r>
            <a:r>
              <a:rPr lang="en-US" dirty="0"/>
              <a:t>where the complexity </a:t>
            </a:r>
            <a:r>
              <a:rPr lang="en-US" dirty="0" smtClean="0"/>
              <a:t>goes: to system</a:t>
            </a:r>
            <a:r>
              <a:rPr lang="en-US" dirty="0"/>
              <a:t>, or </a:t>
            </a:r>
            <a:r>
              <a:rPr lang="en-US" dirty="0" smtClean="0"/>
              <a:t>end</a:t>
            </a:r>
            <a:r>
              <a:rPr lang="en-US" dirty="0"/>
              <a:t>-programmer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hich one is </a:t>
            </a:r>
            <a:r>
              <a:rPr lang="en-US" dirty="0"/>
              <a:t>better?  </a:t>
            </a:r>
            <a:r>
              <a:rPr lang="en-US" dirty="0" smtClean="0"/>
              <a:t>In </a:t>
            </a:r>
            <a:r>
              <a:rPr lang="en-US" dirty="0"/>
              <a:t>what environments?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10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Different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59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Achilles</a:t>
            </a:r>
            <a:r>
              <a:rPr lang="en-US" dirty="0"/>
              <a:t>' heel of RDBMSs: </a:t>
            </a:r>
            <a:r>
              <a:rPr lang="en-US" dirty="0" smtClean="0"/>
              <a:t>closed </a:t>
            </a:r>
            <a:r>
              <a:rPr lang="en-US" dirty="0"/>
              <a:t>box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Cannot leverage technology without going through the full SQL stack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One solution: make the system extensible, convince the world to download code into the DBMS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Another solution: componentize the system (</a:t>
            </a:r>
            <a:r>
              <a:rPr lang="en-US" dirty="0" smtClean="0"/>
              <a:t>hard, </a:t>
            </a:r>
            <a:r>
              <a:rPr lang="en-US" dirty="0"/>
              <a:t>RSS is hard to bust up, due to transaction semantics)</a:t>
            </a:r>
          </a:p>
          <a:p>
            <a:pPr>
              <a:lnSpc>
                <a:spcPct val="120000"/>
              </a:lnSpc>
            </a:pPr>
            <a:r>
              <a:rPr lang="en-US" dirty="0"/>
              <a:t>Achilles' heel of </a:t>
            </a:r>
            <a:r>
              <a:rPr lang="en-US" dirty="0" err="1"/>
              <a:t>OSes</a:t>
            </a:r>
            <a:r>
              <a:rPr lang="en-US" dirty="0"/>
              <a:t>: </a:t>
            </a:r>
            <a:r>
              <a:rPr lang="en-US" dirty="0" smtClean="0"/>
              <a:t>hard to get "</a:t>
            </a:r>
            <a:r>
              <a:rPr lang="en-US" dirty="0"/>
              <a:t>right" level of abstraction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</a:t>
            </a:r>
            <a:r>
              <a:rPr lang="en-US" dirty="0"/>
              <a:t>UNIX abstractions (e.g. virtual memory) </a:t>
            </a:r>
            <a:r>
              <a:rPr lang="en-US" dirty="0" smtClean="0"/>
              <a:t>too high level, hide too </a:t>
            </a:r>
            <a:r>
              <a:rPr lang="en-US" dirty="0"/>
              <a:t>much </a:t>
            </a:r>
            <a:r>
              <a:rPr lang="en-US" dirty="0" smtClean="0"/>
              <a:t>detail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 contrast, </a:t>
            </a:r>
            <a:r>
              <a:rPr lang="en-US" dirty="0"/>
              <a:t>t</a:t>
            </a:r>
            <a:r>
              <a:rPr lang="en-US" dirty="0" smtClean="0"/>
              <a:t>oo </a:t>
            </a:r>
            <a:r>
              <a:rPr lang="en-US" dirty="0"/>
              <a:t>low a level can </a:t>
            </a:r>
            <a:r>
              <a:rPr lang="en-US" dirty="0" smtClean="0"/>
              <a:t>cause </a:t>
            </a:r>
            <a:r>
              <a:rPr lang="en-US" dirty="0"/>
              <a:t>too much programmer </a:t>
            </a:r>
            <a:r>
              <a:rPr lang="en-US" dirty="0" smtClean="0"/>
              <a:t>burden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One solution: make the system extensible, </a:t>
            </a:r>
            <a:r>
              <a:rPr lang="en-US" dirty="0" smtClean="0"/>
              <a:t>convince </a:t>
            </a:r>
            <a:r>
              <a:rPr lang="en-US" dirty="0"/>
              <a:t>fancy apps to download code into the 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Another solution: componentize the </a:t>
            </a:r>
            <a:r>
              <a:rPr lang="en-US" dirty="0" smtClean="0"/>
              <a:t>system (hard</a:t>
            </a:r>
            <a:r>
              <a:rPr lang="en-US" dirty="0"/>
              <a:t>, due to </a:t>
            </a:r>
            <a:r>
              <a:rPr lang="en-US" dirty="0" smtClean="0"/>
              <a:t>protection)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But lot’s of work on this, e.g., Microkernel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4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6388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93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8674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3884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625" y="5397500"/>
            <a:ext cx="7756775" cy="228600"/>
          </a:xfrm>
          <a:prstGeom prst="rect">
            <a:avLst/>
          </a:prstGeom>
          <a:solidFill>
            <a:srgbClr val="FFFB88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Hierarchical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329154"/>
            <a:ext cx="762000" cy="304800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Helvetica Neue Light"/>
                <a:cs typeface="Helvetica Neue Light"/>
              </a:rPr>
              <a:t>DEPT</a:t>
            </a:r>
            <a:endParaRPr lang="en-US" sz="1800" dirty="0">
              <a:latin typeface="Helvetica Neue Light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67354"/>
            <a:ext cx="762000" cy="3048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EMP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10354"/>
            <a:ext cx="901700" cy="3048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elvetica Neue Light"/>
                <a:cs typeface="Helvetica Neue Light"/>
              </a:rPr>
              <a:t>CHILD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310354"/>
            <a:ext cx="9906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OFFICE</a:t>
            </a:r>
            <a:endParaRPr lang="en-US" sz="1800" dirty="0">
              <a:solidFill>
                <a:srgbClr val="984807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1905000" y="1633954"/>
            <a:ext cx="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212850" y="2472154"/>
            <a:ext cx="6921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1905000" y="2472154"/>
            <a:ext cx="8001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3627854"/>
            <a:ext cx="20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558ED5"/>
                </a:solidFill>
                <a:latin typeface="Helvetica Neue Light"/>
                <a:cs typeface="Helvetica Neue Light"/>
              </a:rPr>
              <a:t>(CHILD NAME, AGE)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3615154"/>
            <a:ext cx="166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984807"/>
                </a:solidFill>
                <a:latin typeface="Helvetica Neue Light"/>
                <a:cs typeface="Helvetica Neue Light"/>
              </a:rPr>
              <a:t>(OFFICE#, SIZE)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95301" y="1295400"/>
            <a:ext cx="188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Helvetica Neue Light"/>
                <a:cs typeface="Helvetica Neue Light"/>
              </a:rPr>
              <a:t>(DEPT#, BUDGET)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0" y="2167354"/>
            <a:ext cx="171901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(NAME, SALARY)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96000" y="1329154"/>
            <a:ext cx="9906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17, 25M</a:t>
            </a:r>
            <a:endParaRPr lang="en-US" sz="1600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2167354"/>
            <a:ext cx="1295400" cy="304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Fisher, 100K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019800" y="2167354"/>
            <a:ext cx="1219200" cy="304800"/>
          </a:xfrm>
          <a:prstGeom prst="rect">
            <a:avLst/>
          </a:prstGeom>
          <a:solidFill>
            <a:srgbClr val="77933C"/>
          </a:solidFill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Jones, 80K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400" y="2167354"/>
            <a:ext cx="1524000" cy="304800"/>
          </a:xfrm>
          <a:prstGeom prst="rect">
            <a:avLst/>
          </a:prstGeom>
          <a:ln>
            <a:solidFill>
              <a:srgbClr val="77933C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77933C"/>
                </a:solidFill>
                <a:latin typeface="Helvetica Neue Light"/>
                <a:cs typeface="Helvetica Neue Light"/>
              </a:rPr>
              <a:t>Adams, 140K</a:t>
            </a:r>
            <a:endParaRPr lang="en-US" sz="1600" dirty="0">
              <a:solidFill>
                <a:srgbClr val="77933C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0" y="3310354"/>
            <a:ext cx="7620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Sue,10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482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Peter,4</a:t>
            </a:r>
            <a:endParaRPr lang="en-US" sz="1400" dirty="0">
              <a:solidFill>
                <a:srgbClr val="558ED5"/>
              </a:solidFill>
              <a:latin typeface="Helvetica Neue"/>
              <a:cs typeface="Helvetica Neue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Helvetica Neue"/>
                <a:cs typeface="Helvetica Neue"/>
              </a:rPr>
              <a:t>12, 500</a:t>
            </a:r>
            <a:endParaRPr lang="en-US" sz="1400" dirty="0">
              <a:latin typeface="Helvetica Neue"/>
              <a:cs typeface="Helvetica Neue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0354"/>
            <a:ext cx="838200" cy="304800"/>
          </a:xfrm>
          <a:prstGeom prst="rect">
            <a:avLst/>
          </a:prstGeom>
          <a:ln>
            <a:solidFill>
              <a:srgbClr val="984807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984807"/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rgbClr val="984807"/>
              </a:solidFill>
              <a:latin typeface="Helvetica Neue"/>
              <a:cs typeface="Helvetica Neue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29600" y="3310354"/>
            <a:ext cx="838200" cy="30480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Helvetica Neue"/>
                <a:cs typeface="Helvetica Neue"/>
              </a:rPr>
              <a:t>12, 500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00800" y="3310354"/>
            <a:ext cx="774700" cy="304800"/>
          </a:xfrm>
          <a:prstGeom prst="rect">
            <a:avLst/>
          </a:prstGeom>
          <a:ln>
            <a:solidFill>
              <a:srgbClr val="558ED5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558ED5"/>
                </a:solidFill>
                <a:latin typeface="Helvetica Neue"/>
                <a:cs typeface="Helvetica Neue"/>
              </a:rPr>
              <a:t>Dave,</a:t>
            </a:r>
            <a:r>
              <a:rPr lang="en-US" sz="1400" dirty="0">
                <a:solidFill>
                  <a:srgbClr val="558ED5"/>
                </a:solidFill>
                <a:latin typeface="Helvetica Neue"/>
                <a:cs typeface="Helvetica Neue"/>
              </a:rPr>
              <a:t>7</a:t>
            </a:r>
          </a:p>
        </p:txBody>
      </p:sp>
      <p:cxnSp>
        <p:nvCxnSpPr>
          <p:cNvPr id="32" name="Straight Arrow Connector 31"/>
          <p:cNvCxnSpPr>
            <a:stCxn id="20" idx="2"/>
            <a:endCxn id="21" idx="0"/>
          </p:cNvCxnSpPr>
          <p:nvPr/>
        </p:nvCxnSpPr>
        <p:spPr>
          <a:xfrm flipH="1">
            <a:off x="5219700" y="1633954"/>
            <a:ext cx="1371600" cy="53340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  <a:endCxn id="22" idx="1"/>
          </p:cNvCxnSpPr>
          <p:nvPr/>
        </p:nvCxnSpPr>
        <p:spPr>
          <a:xfrm>
            <a:off x="58674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3"/>
            <a:endCxn id="23" idx="1"/>
          </p:cNvCxnSpPr>
          <p:nvPr/>
        </p:nvCxnSpPr>
        <p:spPr>
          <a:xfrm>
            <a:off x="7239000" y="2319754"/>
            <a:ext cx="152400" cy="0"/>
          </a:xfrm>
          <a:prstGeom prst="straightConnector1">
            <a:avLst/>
          </a:prstGeom>
          <a:ln>
            <a:solidFill>
              <a:srgbClr val="77933C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  <a:endCxn id="24" idx="0"/>
          </p:cNvCxnSpPr>
          <p:nvPr/>
        </p:nvCxnSpPr>
        <p:spPr>
          <a:xfrm flipH="1">
            <a:off x="4114800" y="2472154"/>
            <a:ext cx="110490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3"/>
            <a:endCxn id="25" idx="1"/>
          </p:cNvCxnSpPr>
          <p:nvPr/>
        </p:nvCxnSpPr>
        <p:spPr>
          <a:xfrm>
            <a:off x="4495800" y="3462754"/>
            <a:ext cx="152400" cy="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26" idx="0"/>
          </p:cNvCxnSpPr>
          <p:nvPr/>
        </p:nvCxnSpPr>
        <p:spPr>
          <a:xfrm>
            <a:off x="5219700" y="2472154"/>
            <a:ext cx="6858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2"/>
            <a:endCxn id="31" idx="0"/>
          </p:cNvCxnSpPr>
          <p:nvPr/>
        </p:nvCxnSpPr>
        <p:spPr>
          <a:xfrm>
            <a:off x="6629400" y="2472154"/>
            <a:ext cx="158750" cy="838200"/>
          </a:xfrm>
          <a:prstGeom prst="straightConnector1">
            <a:avLst/>
          </a:prstGeom>
          <a:ln>
            <a:solidFill>
              <a:srgbClr val="558ED5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2"/>
            <a:endCxn id="29" idx="0"/>
          </p:cNvCxnSpPr>
          <p:nvPr/>
        </p:nvCxnSpPr>
        <p:spPr>
          <a:xfrm>
            <a:off x="6629400" y="2472154"/>
            <a:ext cx="11049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30" idx="0"/>
          </p:cNvCxnSpPr>
          <p:nvPr/>
        </p:nvCxnSpPr>
        <p:spPr>
          <a:xfrm>
            <a:off x="8153400" y="2472154"/>
            <a:ext cx="495300" cy="838200"/>
          </a:xfrm>
          <a:prstGeom prst="straightConnector1">
            <a:avLst/>
          </a:prstGeom>
          <a:ln>
            <a:solidFill>
              <a:srgbClr val="984807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77625" y="4072354"/>
            <a:ext cx="7756775" cy="20928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# find names of all employees in department 17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     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FIND </a:t>
            </a:r>
            <a:r>
              <a:rPr lang="en-US" sz="1600" dirty="0">
                <a:latin typeface="Consolas"/>
                <a:cs typeface="Consolas"/>
              </a:rPr>
              <a:t>DEPT RECORD WHERE DEPT# = </a:t>
            </a:r>
            <a:r>
              <a:rPr lang="en-US" sz="1600" dirty="0" smtClean="0">
                <a:latin typeface="Consolas"/>
                <a:cs typeface="Consolas"/>
              </a:rPr>
              <a:t>17</a:t>
            </a:r>
          </a:p>
          <a:p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  if failure; return “no such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1</a:t>
            </a:r>
            <a:r>
              <a:rPr lang="en-US" sz="1600" baseline="30000" dirty="0" smtClean="0">
                <a:latin typeface="Consolas"/>
                <a:cs typeface="Consolas"/>
              </a:rPr>
              <a:t>st</a:t>
            </a:r>
            <a:r>
              <a:rPr lang="en-US" sz="1600" dirty="0" smtClean="0">
                <a:latin typeface="Consolas"/>
                <a:cs typeface="Consolas"/>
              </a:rPr>
              <a:t> SON OF CURRENT RECORD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    if failure; return “no employee in this department”</a:t>
            </a:r>
          </a:p>
          <a:p>
            <a:r>
              <a:rPr lang="en-US" sz="1600" dirty="0" smtClean="0">
                <a:latin typeface="Consolas"/>
                <a:cs typeface="Consolas"/>
              </a:rPr>
              <a:t>LOOP      save name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FIND NEXT BROTHER OF THE CURRENT RECORD WHICH IS OF SAME TYPE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   GO TO LOOP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272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nsolas"/>
                <a:cs typeface="Consolas"/>
              </a:rPr>
              <a:t>Output: Fisher Jones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357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115750</TotalTime>
  <Words>5584</Words>
  <Application>Microsoft Macintosh PowerPoint</Application>
  <PresentationFormat>On-screen Show (4:3)</PresentationFormat>
  <Paragraphs>1183</Paragraphs>
  <Slides>62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Office Theme</vt:lpstr>
      <vt:lpstr>Custom Design</vt:lpstr>
      <vt:lpstr>System R cs262a, Lecture 2</vt:lpstr>
      <vt:lpstr>Hierarchical Model*</vt:lpstr>
      <vt:lpstr>Hierarchical Model*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</vt:lpstr>
      <vt:lpstr>Hierarchical Model: Challenges</vt:lpstr>
      <vt:lpstr>Network Model</vt:lpstr>
      <vt:lpstr>Network Model*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Network Model</vt:lpstr>
      <vt:lpstr>Data Dependence</vt:lpstr>
      <vt:lpstr>Example: Changing Data Representation</vt:lpstr>
      <vt:lpstr>Example: Changing Data Representation</vt:lpstr>
      <vt:lpstr>Relational Database</vt:lpstr>
      <vt:lpstr>Relational Model</vt:lpstr>
      <vt:lpstr>Data Independence</vt:lpstr>
      <vt:lpstr>Data Independence</vt:lpstr>
      <vt:lpstr>First Relational Databases</vt:lpstr>
      <vt:lpstr>Ingres</vt:lpstr>
      <vt:lpstr>System R</vt:lpstr>
      <vt:lpstr>Early 80’s Commercialization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Database Architecture</vt:lpstr>
      <vt:lpstr>System R Paper Nuggets</vt:lpstr>
      <vt:lpstr>System R Paper Nuggets</vt:lpstr>
      <vt:lpstr>System R Paper Nuggets</vt:lpstr>
      <vt:lpstr>System R Paper Nuggets</vt:lpstr>
      <vt:lpstr>System R Paper Nuggets</vt:lpstr>
      <vt:lpstr>Discussion: Storage Mechanism</vt:lpstr>
      <vt:lpstr>Discussion: Cost Based Optimizer</vt:lpstr>
      <vt:lpstr>Discussion: Transactions</vt:lpstr>
      <vt:lpstr>Discussion: Shadow Pages</vt:lpstr>
      <vt:lpstr>Unix vs. System R</vt:lpstr>
      <vt:lpstr>Difference in Focus</vt:lpstr>
      <vt:lpstr>Difference in Focus</vt:lpstr>
      <vt:lpstr>Different Challenges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Konwinski</dc:creator>
  <cp:lastModifiedBy>Ion Stoica</cp:lastModifiedBy>
  <cp:revision>6052</cp:revision>
  <cp:lastPrinted>2013-02-11T05:20:40Z</cp:lastPrinted>
  <dcterms:created xsi:type="dcterms:W3CDTF">2014-07-08T05:33:47Z</dcterms:created>
  <dcterms:modified xsi:type="dcterms:W3CDTF">2016-08-30T03:57:32Z</dcterms:modified>
</cp:coreProperties>
</file>