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1" r:id="rId1"/>
  </p:sldMasterIdLst>
  <p:notesMasterIdLst>
    <p:notesMasterId r:id="rId14"/>
  </p:notesMasterIdLst>
  <p:sldIdLst>
    <p:sldId id="268" r:id="rId2"/>
    <p:sldId id="270" r:id="rId3"/>
    <p:sldId id="275" r:id="rId4"/>
    <p:sldId id="273" r:id="rId5"/>
    <p:sldId id="276" r:id="rId6"/>
    <p:sldId id="264" r:id="rId7"/>
    <p:sldId id="274" r:id="rId8"/>
    <p:sldId id="263" r:id="rId9"/>
    <p:sldId id="262" r:id="rId10"/>
    <p:sldId id="266" r:id="rId11"/>
    <p:sldId id="278"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B314"/>
    <a:srgbClr val="6FC60D"/>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892AD4-1899-FA4A-93D2-63152F6DE223}" v="1" dt="2021-05-09T23:44:02.496"/>
    <p1510:client id="{FC69A38E-314F-3145-AFDF-B7B55E1138D1}" v="1" dt="2021-05-09T23:56:36.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p:restoredTop sz="94671"/>
  </p:normalViewPr>
  <p:slideViewPr>
    <p:cSldViewPr snapToGrid="0" snapToObjects="1">
      <p:cViewPr varScale="1">
        <p:scale>
          <a:sx n="104" d="100"/>
          <a:sy n="104"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Khan" userId="de0ea922-1d5d-4820-a6e6-bedd517e9e9b" providerId="ADAL" clId="{D7892AD4-1899-FA4A-93D2-63152F6DE223}"/>
    <pc:docChg chg="undo custSel modSld">
      <pc:chgData name="Ahmed Khan" userId="de0ea922-1d5d-4820-a6e6-bedd517e9e9b" providerId="ADAL" clId="{D7892AD4-1899-FA4A-93D2-63152F6DE223}" dt="2021-05-09T23:44:31.854" v="13" actId="1076"/>
      <pc:docMkLst>
        <pc:docMk/>
      </pc:docMkLst>
      <pc:sldChg chg="addSp delSp modSp mod">
        <pc:chgData name="Ahmed Khan" userId="de0ea922-1d5d-4820-a6e6-bedd517e9e9b" providerId="ADAL" clId="{D7892AD4-1899-FA4A-93D2-63152F6DE223}" dt="2021-05-09T23:44:31.854" v="13" actId="1076"/>
        <pc:sldMkLst>
          <pc:docMk/>
          <pc:sldMk cId="3497206420" sldId="275"/>
        </pc:sldMkLst>
        <pc:picChg chg="add mod">
          <ac:chgData name="Ahmed Khan" userId="de0ea922-1d5d-4820-a6e6-bedd517e9e9b" providerId="ADAL" clId="{D7892AD4-1899-FA4A-93D2-63152F6DE223}" dt="2021-05-09T23:44:31.854" v="13" actId="1076"/>
          <ac:picMkLst>
            <pc:docMk/>
            <pc:sldMk cId="3497206420" sldId="275"/>
            <ac:picMk id="5" creationId="{222A59A9-8AB6-8E45-9C2D-7B6EFFFFF6CA}"/>
          </ac:picMkLst>
        </pc:picChg>
        <pc:picChg chg="del">
          <ac:chgData name="Ahmed Khan" userId="de0ea922-1d5d-4820-a6e6-bedd517e9e9b" providerId="ADAL" clId="{D7892AD4-1899-FA4A-93D2-63152F6DE223}" dt="2021-05-09T23:43:52.597" v="0" actId="478"/>
          <ac:picMkLst>
            <pc:docMk/>
            <pc:sldMk cId="3497206420" sldId="275"/>
            <ac:picMk id="6" creationId="{4FCE00EE-9BCF-0146-824B-F6DDD5D1DEFB}"/>
          </ac:picMkLst>
        </pc:picChg>
      </pc:sldChg>
    </pc:docChg>
  </pc:docChgLst>
  <pc:docChgLst>
    <pc:chgData name="Ahmed Khan" userId="de0ea922-1d5d-4820-a6e6-bedd517e9e9b" providerId="ADAL" clId="{FC69A38E-314F-3145-AFDF-B7B55E1138D1}"/>
    <pc:docChg chg="undo custSel modSld">
      <pc:chgData name="Ahmed Khan" userId="de0ea922-1d5d-4820-a6e6-bedd517e9e9b" providerId="ADAL" clId="{FC69A38E-314F-3145-AFDF-B7B55E1138D1}" dt="2021-05-10T02:33:53.508" v="42" actId="20577"/>
      <pc:docMkLst>
        <pc:docMk/>
      </pc:docMkLst>
      <pc:sldChg chg="modSp mod">
        <pc:chgData name="Ahmed Khan" userId="de0ea922-1d5d-4820-a6e6-bedd517e9e9b" providerId="ADAL" clId="{FC69A38E-314F-3145-AFDF-B7B55E1138D1}" dt="2021-05-10T02:33:53.508" v="42" actId="20577"/>
        <pc:sldMkLst>
          <pc:docMk/>
          <pc:sldMk cId="3497206420" sldId="275"/>
        </pc:sldMkLst>
        <pc:spChg chg="mod">
          <ac:chgData name="Ahmed Khan" userId="de0ea922-1d5d-4820-a6e6-bedd517e9e9b" providerId="ADAL" clId="{FC69A38E-314F-3145-AFDF-B7B55E1138D1}" dt="2021-05-10T02:33:53.508" v="42" actId="20577"/>
          <ac:spMkLst>
            <pc:docMk/>
            <pc:sldMk cId="3497206420" sldId="275"/>
            <ac:spMk id="2" creationId="{93F0F899-BE4E-E942-A624-10993B8BE7B9}"/>
          </ac:spMkLst>
        </pc:spChg>
      </pc:sldChg>
      <pc:sldChg chg="addSp delSp modSp mod">
        <pc:chgData name="Ahmed Khan" userId="de0ea922-1d5d-4820-a6e6-bedd517e9e9b" providerId="ADAL" clId="{FC69A38E-314F-3145-AFDF-B7B55E1138D1}" dt="2021-05-09T23:57:07.468" v="15" actId="1035"/>
        <pc:sldMkLst>
          <pc:docMk/>
          <pc:sldMk cId="2442822424" sldId="279"/>
        </pc:sldMkLst>
        <pc:picChg chg="add mod">
          <ac:chgData name="Ahmed Khan" userId="de0ea922-1d5d-4820-a6e6-bedd517e9e9b" providerId="ADAL" clId="{FC69A38E-314F-3145-AFDF-B7B55E1138D1}" dt="2021-05-09T23:57:07.468" v="15" actId="1035"/>
          <ac:picMkLst>
            <pc:docMk/>
            <pc:sldMk cId="2442822424" sldId="279"/>
            <ac:picMk id="5" creationId="{346880F8-C358-BE4D-8BD4-5C258C1BFE3C}"/>
          </ac:picMkLst>
        </pc:picChg>
        <pc:picChg chg="del">
          <ac:chgData name="Ahmed Khan" userId="de0ea922-1d5d-4820-a6e6-bedd517e9e9b" providerId="ADAL" clId="{FC69A38E-314F-3145-AFDF-B7B55E1138D1}" dt="2021-05-09T23:56:28.288" v="0" actId="478"/>
          <ac:picMkLst>
            <pc:docMk/>
            <pc:sldMk cId="2442822424" sldId="279"/>
            <ac:picMk id="6" creationId="{CF59E000-A5D1-BF45-B612-5B32E18D1BE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07BA4-B58A-9841-BECD-00CC522566BB}" type="datetimeFigureOut">
              <a:rPr lang="en-US" smtClean="0"/>
              <a:t>5/9/21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11672-8F63-CA4E-AD43-89950FDEC858}" type="slidenum">
              <a:rPr lang="en-US" smtClean="0"/>
              <a:t>‹#›</a:t>
            </a:fld>
            <a:endParaRPr lang="en-US" dirty="0"/>
          </a:p>
        </p:txBody>
      </p:sp>
    </p:spTree>
    <p:extLst>
      <p:ext uri="{BB962C8B-B14F-4D97-AF65-F5344CB8AC3E}">
        <p14:creationId xmlns:p14="http://schemas.microsoft.com/office/powerpoint/2010/main" val="48161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1</a:t>
            </a:fld>
            <a:endParaRPr lang="en-US" dirty="0"/>
          </a:p>
        </p:txBody>
      </p:sp>
    </p:spTree>
    <p:extLst>
      <p:ext uri="{BB962C8B-B14F-4D97-AF65-F5344CB8AC3E}">
        <p14:creationId xmlns:p14="http://schemas.microsoft.com/office/powerpoint/2010/main" val="339946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10</a:t>
            </a:fld>
            <a:endParaRPr lang="en-US" dirty="0"/>
          </a:p>
        </p:txBody>
      </p:sp>
    </p:spTree>
    <p:extLst>
      <p:ext uri="{BB962C8B-B14F-4D97-AF65-F5344CB8AC3E}">
        <p14:creationId xmlns:p14="http://schemas.microsoft.com/office/powerpoint/2010/main" val="237615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12</a:t>
            </a:fld>
            <a:endParaRPr lang="en-US" dirty="0"/>
          </a:p>
        </p:txBody>
      </p:sp>
    </p:spTree>
    <p:extLst>
      <p:ext uri="{BB962C8B-B14F-4D97-AF65-F5344CB8AC3E}">
        <p14:creationId xmlns:p14="http://schemas.microsoft.com/office/powerpoint/2010/main" val="410699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2</a:t>
            </a:fld>
            <a:endParaRPr lang="en-US" dirty="0"/>
          </a:p>
        </p:txBody>
      </p:sp>
    </p:spTree>
    <p:extLst>
      <p:ext uri="{BB962C8B-B14F-4D97-AF65-F5344CB8AC3E}">
        <p14:creationId xmlns:p14="http://schemas.microsoft.com/office/powerpoint/2010/main" val="1096449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3</a:t>
            </a:fld>
            <a:endParaRPr lang="en-US" dirty="0"/>
          </a:p>
        </p:txBody>
      </p:sp>
    </p:spTree>
    <p:extLst>
      <p:ext uri="{BB962C8B-B14F-4D97-AF65-F5344CB8AC3E}">
        <p14:creationId xmlns:p14="http://schemas.microsoft.com/office/powerpoint/2010/main" val="405440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4</a:t>
            </a:fld>
            <a:endParaRPr lang="en-US" dirty="0"/>
          </a:p>
        </p:txBody>
      </p:sp>
    </p:spTree>
    <p:extLst>
      <p:ext uri="{BB962C8B-B14F-4D97-AF65-F5344CB8AC3E}">
        <p14:creationId xmlns:p14="http://schemas.microsoft.com/office/powerpoint/2010/main" val="418197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5</a:t>
            </a:fld>
            <a:endParaRPr lang="en-US" dirty="0"/>
          </a:p>
        </p:txBody>
      </p:sp>
    </p:spTree>
    <p:extLst>
      <p:ext uri="{BB962C8B-B14F-4D97-AF65-F5344CB8AC3E}">
        <p14:creationId xmlns:p14="http://schemas.microsoft.com/office/powerpoint/2010/main" val="414866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6</a:t>
            </a:fld>
            <a:endParaRPr lang="en-US" dirty="0"/>
          </a:p>
        </p:txBody>
      </p:sp>
    </p:spTree>
    <p:extLst>
      <p:ext uri="{BB962C8B-B14F-4D97-AF65-F5344CB8AC3E}">
        <p14:creationId xmlns:p14="http://schemas.microsoft.com/office/powerpoint/2010/main" val="2418749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aH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7</a:t>
            </a:fld>
            <a:endParaRPr lang="en-US" dirty="0"/>
          </a:p>
        </p:txBody>
      </p:sp>
    </p:spTree>
    <p:extLst>
      <p:ext uri="{BB962C8B-B14F-4D97-AF65-F5344CB8AC3E}">
        <p14:creationId xmlns:p14="http://schemas.microsoft.com/office/powerpoint/2010/main" val="395383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8</a:t>
            </a:fld>
            <a:endParaRPr lang="en-US" dirty="0"/>
          </a:p>
        </p:txBody>
      </p:sp>
    </p:spTree>
    <p:extLst>
      <p:ext uri="{BB962C8B-B14F-4D97-AF65-F5344CB8AC3E}">
        <p14:creationId xmlns:p14="http://schemas.microsoft.com/office/powerpoint/2010/main" val="392363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Nice aH </a:t>
            </a:r>
            <a:r>
              <a:rPr lang="en-US" dirty="0">
                <a:sym typeface="Wingdings"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72611672-8F63-CA4E-AD43-89950FDEC858}" type="slidenum">
              <a:rPr lang="en-US" smtClean="0"/>
              <a:t>9</a:t>
            </a:fld>
            <a:endParaRPr lang="en-US" dirty="0"/>
          </a:p>
        </p:txBody>
      </p:sp>
    </p:spTree>
    <p:extLst>
      <p:ext uri="{BB962C8B-B14F-4D97-AF65-F5344CB8AC3E}">
        <p14:creationId xmlns:p14="http://schemas.microsoft.com/office/powerpoint/2010/main" val="144588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5/9/21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189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5/9/21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35409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5/9/21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1328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5/9/21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9673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5/9/21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389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5/9/21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15230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5/9/21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235257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5408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5/9/21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18096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5/9/21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9198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30372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5/9/21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9462728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hyperlink" Target="https://rpubs.com/AJK_Hopkins/DietaryNeed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ahmedjkhan.shinyapps.io/CleanWaterAccess/"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rpubs.com/AJK_Hopkins/HealthSpendLegGender"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a:extLst>
              <a:ext uri="{FF2B5EF4-FFF2-40B4-BE49-F238E27FC236}">
                <a16:creationId xmlns:a16="http://schemas.microsoft.com/office/drawing/2014/main" id="{294D391C-E889-493D-AF96-B53037F3E337}"/>
              </a:ext>
            </a:extLst>
          </p:cNvPr>
          <p:cNvPicPr>
            <a:picLocks noChangeAspect="1"/>
          </p:cNvPicPr>
          <p:nvPr/>
        </p:nvPicPr>
        <p:blipFill rotWithShape="1">
          <a:blip r:embed="rId3"/>
          <a:srcRect l="17524" r="1" b="1"/>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C8831E-3A28-EA42-B386-06320D1F707E}"/>
              </a:ext>
            </a:extLst>
          </p:cNvPr>
          <p:cNvSpPr>
            <a:spLocks noGrp="1"/>
          </p:cNvSpPr>
          <p:nvPr>
            <p:ph type="ctrTitle"/>
          </p:nvPr>
        </p:nvSpPr>
        <p:spPr>
          <a:xfrm>
            <a:off x="477980" y="1122363"/>
            <a:ext cx="4728003" cy="3204134"/>
          </a:xfrm>
        </p:spPr>
        <p:txBody>
          <a:bodyPr vert="horz" lIns="91440" tIns="45720" rIns="91440" bIns="45720" rtlCol="0" anchor="ctr">
            <a:normAutofit/>
          </a:bodyPr>
          <a:lstStyle/>
          <a:p>
            <a:pPr algn="l"/>
            <a:r>
              <a:rPr lang="en-US" sz="4800" b="1" kern="1200" dirty="0">
                <a:solidFill>
                  <a:srgbClr val="00B0F0"/>
                </a:solidFill>
                <a:latin typeface="+mj-lt"/>
                <a:ea typeface="+mj-ea"/>
                <a:cs typeface="+mj-cs"/>
              </a:rPr>
              <a:t>Visualizing Nourishment Around the World</a:t>
            </a:r>
          </a:p>
        </p:txBody>
      </p:sp>
      <p:sp>
        <p:nvSpPr>
          <p:cNvPr id="3" name="Subtitle 2">
            <a:extLst>
              <a:ext uri="{FF2B5EF4-FFF2-40B4-BE49-F238E27FC236}">
                <a16:creationId xmlns:a16="http://schemas.microsoft.com/office/drawing/2014/main" id="{7570CFA7-5A46-A846-82EF-58C21E7F7B25}"/>
              </a:ext>
            </a:extLst>
          </p:cNvPr>
          <p:cNvSpPr>
            <a:spLocks noGrp="1"/>
          </p:cNvSpPr>
          <p:nvPr>
            <p:ph type="subTitle" idx="1"/>
          </p:nvPr>
        </p:nvSpPr>
        <p:spPr>
          <a:xfrm>
            <a:off x="477980" y="4811962"/>
            <a:ext cx="4447588" cy="1762574"/>
          </a:xfrm>
        </p:spPr>
        <p:txBody>
          <a:bodyPr vert="horz" lIns="91440" tIns="45720" rIns="91440" bIns="45720" rtlCol="0">
            <a:normAutofit/>
          </a:bodyPr>
          <a:lstStyle/>
          <a:p>
            <a:pPr algn="l"/>
            <a:r>
              <a:rPr lang="en-US" sz="1800" b="1" dirty="0"/>
              <a:t>Ahmed J Khan</a:t>
            </a:r>
          </a:p>
          <a:p>
            <a:pPr algn="l"/>
            <a:r>
              <a:rPr lang="en-US" sz="1800" b="1" dirty="0"/>
              <a:t>Candidate for MS in Analytics and Policy</a:t>
            </a:r>
          </a:p>
          <a:p>
            <a:pPr algn="l"/>
            <a:r>
              <a:rPr lang="en-US" sz="1800" b="1" dirty="0"/>
              <a:t>Johns Hopkins University</a:t>
            </a:r>
          </a:p>
          <a:p>
            <a:pPr algn="l"/>
            <a:r>
              <a:rPr lang="en-US" sz="1800" b="1" dirty="0"/>
              <a:t>Fall 2020</a:t>
            </a:r>
          </a:p>
          <a:p>
            <a:pPr indent="-228600" algn="l">
              <a:buFont typeface="Arial" panose="020B0604020202020204" pitchFamily="34" charset="0"/>
              <a:buChar char="•"/>
            </a:pPr>
            <a:endParaRPr lang="en-US" sz="1100" dirty="0"/>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AB663CD-34F7-5748-9591-09EC514CBB78}"/>
              </a:ext>
            </a:extLst>
          </p:cNvPr>
          <p:cNvSpPr/>
          <p:nvPr/>
        </p:nvSpPr>
        <p:spPr>
          <a:xfrm>
            <a:off x="477980" y="625683"/>
            <a:ext cx="707137" cy="146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334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vert="horz" lIns="91440" tIns="45720" rIns="91440" bIns="45720" rtlCol="0" anchor="b">
            <a:noAutofit/>
          </a:bodyPr>
          <a:lstStyle/>
          <a:p>
            <a:r>
              <a:rPr lang="en-US" sz="2800" dirty="0">
                <a:solidFill>
                  <a:schemeClr val="tx1">
                    <a:lumMod val="75000"/>
                    <a:lumOff val="25000"/>
                  </a:schemeClr>
                </a:solidFill>
                <a:latin typeface="Source Sans Pro" panose="020B0503030403020204" pitchFamily="34" charset="0"/>
                <a:ea typeface="Source Sans Pro" panose="020B0503030403020204" pitchFamily="34" charset="0"/>
              </a:rPr>
              <a:t>Case study: Meeting nourishment needs in Africa</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vert="horz" lIns="91440" tIns="45720" rIns="91440" bIns="45720" rtlCol="0">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African countries with traditionally more access to trade or capital - South Africa and Arab countries – tend to meet nutrition needs better than others do in the greater African region. Continued food aid will likely be needed for Africa to sustainably meet nutrition needs ahead.</a:t>
            </a:r>
          </a:p>
        </p:txBody>
      </p:sp>
      <p:sp>
        <p:nvSpPr>
          <p:cNvPr id="16" name="Rectangle 15">
            <a:extLst>
              <a:ext uri="{FF2B5EF4-FFF2-40B4-BE49-F238E27FC236}">
                <a16:creationId xmlns:a16="http://schemas.microsoft.com/office/drawing/2014/main" id="{98E2581E-9F50-2146-A685-AFA68491016A}"/>
              </a:ext>
            </a:extLst>
          </p:cNvPr>
          <p:cNvSpPr/>
          <p:nvPr/>
        </p:nvSpPr>
        <p:spPr>
          <a:xfrm>
            <a:off x="7482490" y="6619101"/>
            <a:ext cx="4716373" cy="276999"/>
          </a:xfrm>
          <a:prstGeom prst="rect">
            <a:avLst/>
          </a:prstGeom>
        </p:spPr>
        <p:txBody>
          <a:bodyPr wrap="square">
            <a:spAutoFit/>
          </a:bodyPr>
          <a:lstStyle/>
          <a:p>
            <a:pPr algn="r"/>
            <a:r>
              <a:rPr lang="en-US" sz="1200" dirty="0"/>
              <a:t>Source: World Health Organization. Data unavailable for countries in gray.</a:t>
            </a:r>
          </a:p>
        </p:txBody>
      </p:sp>
      <p:pic>
        <p:nvPicPr>
          <p:cNvPr id="5" name="Picture 4" descr="Map&#10;&#10;Description automatically generated">
            <a:extLst>
              <a:ext uri="{FF2B5EF4-FFF2-40B4-BE49-F238E27FC236}">
                <a16:creationId xmlns:a16="http://schemas.microsoft.com/office/drawing/2014/main" id="{92B3F324-6E85-654C-ABD2-4A509D4A42AA}"/>
              </a:ext>
            </a:extLst>
          </p:cNvPr>
          <p:cNvPicPr>
            <a:picLocks noChangeAspect="1"/>
          </p:cNvPicPr>
          <p:nvPr/>
        </p:nvPicPr>
        <p:blipFill>
          <a:blip r:embed="rId3"/>
          <a:stretch>
            <a:fillRect/>
          </a:stretch>
        </p:blipFill>
        <p:spPr>
          <a:xfrm>
            <a:off x="2689991" y="976184"/>
            <a:ext cx="7083870" cy="5845432"/>
          </a:xfrm>
          <a:prstGeom prst="rect">
            <a:avLst/>
          </a:prstGeom>
        </p:spPr>
      </p:pic>
    </p:spTree>
    <p:extLst>
      <p:ext uri="{BB962C8B-B14F-4D97-AF65-F5344CB8AC3E}">
        <p14:creationId xmlns:p14="http://schemas.microsoft.com/office/powerpoint/2010/main" val="290728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4C57-75F3-8F46-A53F-4578070CAF72}"/>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357D22BC-0878-1D4A-9036-39AC84A7F09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931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rmAutofit/>
          </a:bodyPr>
          <a:lstStyle/>
          <a:p>
            <a:r>
              <a:rPr lang="en-US" sz="2400" dirty="0">
                <a:solidFill>
                  <a:schemeClr val="tx1">
                    <a:lumMod val="75000"/>
                    <a:lumOff val="25000"/>
                  </a:schemeClr>
                </a:solidFill>
                <a:latin typeface="Source Sans Pro" panose="020B0503030403020204" pitchFamily="34" charset="0"/>
                <a:ea typeface="Source Sans Pro" panose="020B0503030403020204" pitchFamily="34" charset="0"/>
              </a:rPr>
              <a:t>Case study: Income and food security in the United States</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This view has the same information as the circular view– only in the traditional clustered column format. In the U.S., income strongly affects an individual’s ability to be food secure (i.e. having enough to eat). Data from the 2019 Food Security Survey show that people with lower income tend to be much less food secure than those with higher incomes. This highlights an opportunity to focus federal programs towards holistic solutions that provide food aid with skills training or education to help people lift themselves out of hunger and poverty.</a:t>
            </a:r>
          </a:p>
          <a:p>
            <a:pPr>
              <a:lnSpc>
                <a:spcPct val="75000"/>
              </a:lnSpc>
              <a:spcBef>
                <a:spcPts val="600"/>
              </a:spcBef>
            </a:pPr>
            <a:endParaRPr lang="en-US" sz="1200" dirty="0">
              <a:solidFill>
                <a:schemeClr val="tx1">
                  <a:lumMod val="75000"/>
                  <a:lumOff val="25000"/>
                </a:schemeClr>
              </a:solidFill>
              <a:latin typeface="Source Sans Pro" panose="020B0503030403020204" pitchFamily="34" charset="0"/>
              <a:ea typeface="Source Sans Pro" panose="020B0503030403020204" pitchFamily="34" charset="0"/>
            </a:endParaRPr>
          </a:p>
        </p:txBody>
      </p:sp>
      <p:sp>
        <p:nvSpPr>
          <p:cNvPr id="10" name="Rectangle 9">
            <a:extLst>
              <a:ext uri="{FF2B5EF4-FFF2-40B4-BE49-F238E27FC236}">
                <a16:creationId xmlns:a16="http://schemas.microsoft.com/office/drawing/2014/main" id="{42C59551-CAA5-064E-999F-ADE08F484C82}"/>
              </a:ext>
            </a:extLst>
          </p:cNvPr>
          <p:cNvSpPr/>
          <p:nvPr/>
        </p:nvSpPr>
        <p:spPr>
          <a:xfrm>
            <a:off x="9705546" y="6619101"/>
            <a:ext cx="2518717" cy="276999"/>
          </a:xfrm>
          <a:prstGeom prst="rect">
            <a:avLst/>
          </a:prstGeom>
        </p:spPr>
        <p:txBody>
          <a:bodyPr wrap="square">
            <a:spAutoFit/>
          </a:bodyPr>
          <a:lstStyle/>
          <a:p>
            <a:pPr>
              <a:spcAft>
                <a:spcPts val="600"/>
              </a:spcAft>
            </a:pPr>
            <a:r>
              <a:rPr lang="en-US" sz="1200" dirty="0"/>
              <a:t>Source: US Department of Agriculture</a:t>
            </a:r>
          </a:p>
        </p:txBody>
      </p:sp>
      <p:pic>
        <p:nvPicPr>
          <p:cNvPr id="5" name="Picture 4" descr="Chart, icon&#10;&#10;Description automatically generated">
            <a:extLst>
              <a:ext uri="{FF2B5EF4-FFF2-40B4-BE49-F238E27FC236}">
                <a16:creationId xmlns:a16="http://schemas.microsoft.com/office/drawing/2014/main" id="{346880F8-C358-BE4D-8BD4-5C258C1BFE3C}"/>
              </a:ext>
            </a:extLst>
          </p:cNvPr>
          <p:cNvPicPr>
            <a:picLocks noChangeAspect="1"/>
          </p:cNvPicPr>
          <p:nvPr/>
        </p:nvPicPr>
        <p:blipFill>
          <a:blip r:embed="rId4"/>
          <a:stretch>
            <a:fillRect/>
          </a:stretch>
        </p:blipFill>
        <p:spPr>
          <a:xfrm>
            <a:off x="2360141" y="1107533"/>
            <a:ext cx="7471718" cy="5741626"/>
          </a:xfrm>
          <a:prstGeom prst="rect">
            <a:avLst/>
          </a:prstGeom>
        </p:spPr>
      </p:pic>
    </p:spTree>
    <p:extLst>
      <p:ext uri="{BB962C8B-B14F-4D97-AF65-F5344CB8AC3E}">
        <p14:creationId xmlns:p14="http://schemas.microsoft.com/office/powerpoint/2010/main" val="24428224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264104"/>
            <a:ext cx="11850129" cy="515832"/>
          </a:xfrm>
          <a:solidFill>
            <a:schemeClr val="accent4">
              <a:lumMod val="20000"/>
              <a:lumOff val="80000"/>
            </a:schemeClr>
          </a:solidFill>
        </p:spPr>
        <p:txBody>
          <a:bodyPr>
            <a:normAutofit/>
          </a:bodyPr>
          <a:lstStyle/>
          <a:p>
            <a:r>
              <a:rPr lang="en-US" sz="2800" b="1" dirty="0">
                <a:solidFill>
                  <a:srgbClr val="00B0F0"/>
                </a:solidFill>
                <a:latin typeface="Source Sans Pro" panose="020B0503030403020204" pitchFamily="34" charset="0"/>
                <a:ea typeface="Source Sans Pro" panose="020B0503030403020204" pitchFamily="34" charset="0"/>
              </a:rPr>
              <a:t>Overview</a:t>
            </a:r>
          </a:p>
        </p:txBody>
      </p:sp>
      <p:sp>
        <p:nvSpPr>
          <p:cNvPr id="8" name="Text Placeholder 3">
            <a:extLst>
              <a:ext uri="{FF2B5EF4-FFF2-40B4-BE49-F238E27FC236}">
                <a16:creationId xmlns:a16="http://schemas.microsoft.com/office/drawing/2014/main" id="{96C60A42-1512-B448-90F0-7EFA340872DE}"/>
              </a:ext>
            </a:extLst>
          </p:cNvPr>
          <p:cNvSpPr txBox="1">
            <a:spLocks/>
          </p:cNvSpPr>
          <p:nvPr/>
        </p:nvSpPr>
        <p:spPr>
          <a:xfrm>
            <a:off x="645656" y="987552"/>
            <a:ext cx="10900686" cy="587044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228600">
              <a:spcBef>
                <a:spcPts val="600"/>
              </a:spcBef>
              <a:buFont typeface="Arial" panose="020B0604020202020204" pitchFamily="34" charset="0"/>
              <a:buChar char="•"/>
            </a:pPr>
            <a:r>
              <a:rPr lang="en-US" sz="2000" b="1" dirty="0">
                <a:solidFill>
                  <a:srgbClr val="00B0F0"/>
                </a:solidFill>
              </a:rPr>
              <a:t>Contents</a:t>
            </a:r>
            <a:endParaRPr lang="en-US" sz="1800" b="1" dirty="0">
              <a:solidFill>
                <a:srgbClr val="00B0F0"/>
              </a:solidFill>
            </a:endParaRPr>
          </a:p>
          <a:p>
            <a:pPr marL="857250" lvl="1" indent="-285750">
              <a:spcBef>
                <a:spcPts val="600"/>
              </a:spcBef>
              <a:buFont typeface="Courier New" panose="02070309020205020404" pitchFamily="49" charset="0"/>
              <a:buChar char="o"/>
            </a:pPr>
            <a:r>
              <a:rPr lang="en-US" sz="1700" dirty="0"/>
              <a:t>Visualizations of how effectively various world regions have met basic nutrition needs or established access to clean water. Some implications are also noted.</a:t>
            </a:r>
          </a:p>
          <a:p>
            <a:pPr marL="857250" lvl="1" indent="-285750">
              <a:spcBef>
                <a:spcPts val="600"/>
              </a:spcBef>
              <a:buFont typeface="Courier New" panose="02070309020205020404" pitchFamily="49" charset="0"/>
              <a:buChar char="o"/>
            </a:pPr>
            <a:endParaRPr lang="en-US" sz="1700" dirty="0"/>
          </a:p>
          <a:p>
            <a:pPr marL="857250" lvl="1" indent="-285750">
              <a:spcBef>
                <a:spcPts val="600"/>
              </a:spcBef>
              <a:buFont typeface="Courier New" panose="02070309020205020404" pitchFamily="49" charset="0"/>
              <a:buChar char="o"/>
            </a:pPr>
            <a:r>
              <a:rPr lang="en-US" sz="1700" dirty="0"/>
              <a:t>Certain charts offer links to interactive visualizations published on the web for richer, accessible insights</a:t>
            </a:r>
          </a:p>
          <a:p>
            <a:pPr marL="857250" lvl="1" indent="-285750">
              <a:spcBef>
                <a:spcPts val="600"/>
              </a:spcBef>
              <a:buFont typeface="Courier New" panose="02070309020205020404" pitchFamily="49" charset="0"/>
              <a:buChar char="o"/>
            </a:pPr>
            <a:endParaRPr lang="en-US" dirty="0"/>
          </a:p>
          <a:p>
            <a:pPr marL="342900" indent="-228600">
              <a:spcBef>
                <a:spcPts val="600"/>
              </a:spcBef>
              <a:buFont typeface="Arial" panose="020B0604020202020204" pitchFamily="34" charset="0"/>
              <a:buChar char="•"/>
            </a:pPr>
            <a:r>
              <a:rPr lang="en-US" sz="2000" b="1" dirty="0">
                <a:solidFill>
                  <a:srgbClr val="00B0F0"/>
                </a:solidFill>
              </a:rPr>
              <a:t>Definitions</a:t>
            </a:r>
            <a:endParaRPr lang="en-US" sz="1800" b="1" dirty="0">
              <a:solidFill>
                <a:srgbClr val="00B0F0"/>
              </a:solidFill>
            </a:endParaRPr>
          </a:p>
          <a:p>
            <a:pPr marL="914400" lvl="1" indent="-342900">
              <a:lnSpc>
                <a:spcPct val="80000"/>
              </a:lnSpc>
              <a:spcBef>
                <a:spcPts val="600"/>
              </a:spcBef>
              <a:buFont typeface="Courier New" panose="02070309020205020404" pitchFamily="49" charset="0"/>
              <a:buChar char="o"/>
            </a:pPr>
            <a:r>
              <a:rPr lang="en-US" sz="1700" dirty="0"/>
              <a:t>Minimum Dietary/Nutrition Needs: Basic nutritive needs of an average individual (varies by region) to survive and function.</a:t>
            </a:r>
          </a:p>
          <a:p>
            <a:pPr marL="800100" lvl="1" indent="-228600">
              <a:lnSpc>
                <a:spcPct val="80000"/>
              </a:lnSpc>
              <a:spcBef>
                <a:spcPts val="600"/>
              </a:spcBef>
              <a:buFont typeface="Arial" panose="020B0604020202020204" pitchFamily="34" charset="0"/>
              <a:buChar char="•"/>
            </a:pPr>
            <a:endParaRPr lang="en-US" sz="1700" dirty="0"/>
          </a:p>
          <a:p>
            <a:pPr marL="914400" lvl="1" indent="-342900">
              <a:lnSpc>
                <a:spcPct val="80000"/>
              </a:lnSpc>
              <a:spcBef>
                <a:spcPts val="600"/>
              </a:spcBef>
              <a:buFont typeface="Courier New" panose="02070309020205020404" pitchFamily="49" charset="0"/>
              <a:buChar char="o"/>
            </a:pPr>
            <a:r>
              <a:rPr lang="en-US" sz="1700" dirty="0"/>
              <a:t>Food Insecurity: Not having enough to eat due a lack of resources.</a:t>
            </a:r>
          </a:p>
          <a:p>
            <a:pPr marL="342900" indent="-228600">
              <a:spcBef>
                <a:spcPts val="600"/>
              </a:spcBef>
              <a:buFont typeface="Arial" panose="020B0604020202020204" pitchFamily="34" charset="0"/>
              <a:buChar char="•"/>
            </a:pPr>
            <a:endParaRPr lang="en-US" dirty="0"/>
          </a:p>
          <a:p>
            <a:pPr marL="342900" indent="-228600">
              <a:spcBef>
                <a:spcPts val="600"/>
              </a:spcBef>
              <a:buFont typeface="Arial" panose="020B0604020202020204" pitchFamily="34" charset="0"/>
              <a:buChar char="•"/>
            </a:pPr>
            <a:r>
              <a:rPr lang="en-US" sz="2000" b="1" dirty="0">
                <a:solidFill>
                  <a:srgbClr val="00B0F0"/>
                </a:solidFill>
              </a:rPr>
              <a:t>Conclusions</a:t>
            </a:r>
            <a:endParaRPr lang="en-US" b="1" dirty="0">
              <a:solidFill>
                <a:srgbClr val="00B0F0"/>
              </a:solidFill>
            </a:endParaRPr>
          </a:p>
          <a:p>
            <a:pPr marL="914400" lvl="1" indent="-342900">
              <a:lnSpc>
                <a:spcPct val="80000"/>
              </a:lnSpc>
              <a:spcBef>
                <a:spcPts val="600"/>
              </a:spcBef>
              <a:buFont typeface="Courier New" panose="02070309020205020404" pitchFamily="49" charset="0"/>
              <a:buChar char="o"/>
            </a:pPr>
            <a:r>
              <a:rPr lang="en-US" sz="1700" dirty="0"/>
              <a:t>As expected, economic activity is strongly associated with meeting nutrition needs; stronger economics are positively correlated with diet adequacy and clean water access.</a:t>
            </a:r>
          </a:p>
          <a:p>
            <a:pPr marL="914400" lvl="1" indent="-342900">
              <a:lnSpc>
                <a:spcPct val="80000"/>
              </a:lnSpc>
              <a:spcBef>
                <a:spcPts val="600"/>
              </a:spcBef>
              <a:buFont typeface="Courier New" panose="02070309020205020404" pitchFamily="49" charset="0"/>
              <a:buChar char="o"/>
            </a:pPr>
            <a:endParaRPr lang="en-US" sz="1700" dirty="0"/>
          </a:p>
          <a:p>
            <a:pPr marL="914400" lvl="1" indent="-342900">
              <a:lnSpc>
                <a:spcPct val="80000"/>
              </a:lnSpc>
              <a:spcBef>
                <a:spcPts val="600"/>
              </a:spcBef>
              <a:buFont typeface="Courier New" panose="02070309020205020404" pitchFamily="49" charset="0"/>
              <a:buChar char="o"/>
            </a:pPr>
            <a:r>
              <a:rPr lang="en-US" sz="1700" dirty="0"/>
              <a:t>The world has made significant gains in meeting nutrition needs and in establishing clean water access, although variations by region persist.</a:t>
            </a:r>
          </a:p>
          <a:p>
            <a:pPr marL="914400" lvl="1" indent="-342900">
              <a:lnSpc>
                <a:spcPct val="80000"/>
              </a:lnSpc>
              <a:spcBef>
                <a:spcPts val="600"/>
              </a:spcBef>
              <a:buFont typeface="Courier New" panose="02070309020205020404" pitchFamily="49" charset="0"/>
              <a:buChar char="o"/>
            </a:pPr>
            <a:endParaRPr lang="en-US" sz="1700" dirty="0"/>
          </a:p>
          <a:p>
            <a:pPr marL="914400" lvl="1" indent="-342900">
              <a:lnSpc>
                <a:spcPct val="80000"/>
              </a:lnSpc>
              <a:spcBef>
                <a:spcPts val="600"/>
              </a:spcBef>
              <a:buFont typeface="Courier New" panose="02070309020205020404" pitchFamily="49" charset="0"/>
              <a:buChar char="o"/>
            </a:pPr>
            <a:r>
              <a:rPr lang="en-US" sz="1700" dirty="0"/>
              <a:t>Population growth in Africa is unsustainable; need for continued food aid and economic cooperation continues.</a:t>
            </a:r>
          </a:p>
        </p:txBody>
      </p:sp>
    </p:spTree>
    <p:extLst>
      <p:ext uri="{BB962C8B-B14F-4D97-AF65-F5344CB8AC3E}">
        <p14:creationId xmlns:p14="http://schemas.microsoft.com/office/powerpoint/2010/main" val="379862800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rmAutofit fontScale="90000"/>
          </a:bodyPr>
          <a:lstStyle/>
          <a:p>
            <a:r>
              <a:rPr lang="en-US" sz="2400" dirty="0">
                <a:solidFill>
                  <a:schemeClr val="tx1">
                    <a:lumMod val="75000"/>
                    <a:lumOff val="25000"/>
                  </a:schemeClr>
                </a:solidFill>
                <a:latin typeface="Source Sans Pro" panose="020B0503030403020204" pitchFamily="34" charset="0"/>
                <a:ea typeface="Source Sans Pro" panose="020B0503030403020204" pitchFamily="34" charset="0"/>
              </a:rPr>
              <a:t>The world has increasingly met dietary needs overall since 2000, but variations persist by region</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a:normAutofit/>
          </a:bodyPr>
          <a:lstStyle/>
          <a:p>
            <a:pPr>
              <a:lnSpc>
                <a:spcPct val="75000"/>
              </a:lnSpc>
              <a:spcBef>
                <a:spcPts val="600"/>
              </a:spcBef>
            </a:pPr>
            <a:r>
              <a:rPr lang="en-US" sz="1400" dirty="0">
                <a:solidFill>
                  <a:schemeClr val="tx1">
                    <a:lumMod val="75000"/>
                    <a:lumOff val="25000"/>
                  </a:schemeClr>
                </a:solidFill>
                <a:latin typeface="Source Sans Pro" panose="020B0503030403020204" pitchFamily="34" charset="0"/>
                <a:ea typeface="Source Sans Pro" panose="020B0503030403020204" pitchFamily="34" charset="0"/>
              </a:rPr>
              <a:t>The world overall as increasingly met basic dietary needs, even through the great recession of 2009. But variations exist by region. North America and Europe, both economically well-off, out-perform all other regions. But Africa, economically struggling, continues to lag other regions. Asia, with growing economic development in recent decades, has improved faster than any other region. These trends suggests – as expected – that, on average, higher economic activity is associated with meeting dietary needs better.*</a:t>
            </a:r>
          </a:p>
        </p:txBody>
      </p:sp>
      <p:sp>
        <p:nvSpPr>
          <p:cNvPr id="9" name="Rectangle 8">
            <a:extLst>
              <a:ext uri="{FF2B5EF4-FFF2-40B4-BE49-F238E27FC236}">
                <a16:creationId xmlns:a16="http://schemas.microsoft.com/office/drawing/2014/main" id="{B314A2FE-2C4E-914C-AF1E-854A50E92324}"/>
              </a:ext>
            </a:extLst>
          </p:cNvPr>
          <p:cNvSpPr/>
          <p:nvPr/>
        </p:nvSpPr>
        <p:spPr>
          <a:xfrm>
            <a:off x="9293733" y="6619100"/>
            <a:ext cx="2968631" cy="261610"/>
          </a:xfrm>
          <a:prstGeom prst="rect">
            <a:avLst/>
          </a:prstGeom>
        </p:spPr>
        <p:txBody>
          <a:bodyPr wrap="square">
            <a:spAutoFit/>
          </a:bodyPr>
          <a:lstStyle/>
          <a:p>
            <a:pPr algn="r"/>
            <a:r>
              <a:rPr lang="en-US" sz="1100" dirty="0"/>
              <a:t>Source: UN Food and Agriculture Organization</a:t>
            </a:r>
          </a:p>
        </p:txBody>
      </p:sp>
      <p:sp>
        <p:nvSpPr>
          <p:cNvPr id="13" name="Rectangle 12">
            <a:extLst>
              <a:ext uri="{FF2B5EF4-FFF2-40B4-BE49-F238E27FC236}">
                <a16:creationId xmlns:a16="http://schemas.microsoft.com/office/drawing/2014/main" id="{1B04BA32-134B-1B41-BCAE-B6D80187BDF3}"/>
              </a:ext>
            </a:extLst>
          </p:cNvPr>
          <p:cNvSpPr/>
          <p:nvPr/>
        </p:nvSpPr>
        <p:spPr>
          <a:xfrm>
            <a:off x="-37072" y="6619100"/>
            <a:ext cx="9700056" cy="261610"/>
          </a:xfrm>
          <a:prstGeom prst="rect">
            <a:avLst/>
          </a:prstGeom>
        </p:spPr>
        <p:txBody>
          <a:bodyPr wrap="square">
            <a:spAutoFit/>
          </a:bodyPr>
          <a:lstStyle/>
          <a:p>
            <a:r>
              <a:rPr lang="en-US" sz="1100" dirty="0"/>
              <a:t>*Oceania GDP higher than Latin America’s but average dietary need met is lower as Oceania includes small island states, lowering official reported average.</a:t>
            </a:r>
          </a:p>
        </p:txBody>
      </p:sp>
      <p:pic>
        <p:nvPicPr>
          <p:cNvPr id="5" name="Picture 4" descr="A picture containing text&#10;&#10;Description automatically generated">
            <a:extLst>
              <a:ext uri="{FF2B5EF4-FFF2-40B4-BE49-F238E27FC236}">
                <a16:creationId xmlns:a16="http://schemas.microsoft.com/office/drawing/2014/main" id="{222A59A9-8AB6-8E45-9C2D-7B6EFFFFF6CA}"/>
              </a:ext>
            </a:extLst>
          </p:cNvPr>
          <p:cNvPicPr>
            <a:picLocks noChangeAspect="1"/>
          </p:cNvPicPr>
          <p:nvPr/>
        </p:nvPicPr>
        <p:blipFill>
          <a:blip r:embed="rId4"/>
          <a:stretch>
            <a:fillRect/>
          </a:stretch>
        </p:blipFill>
        <p:spPr>
          <a:xfrm>
            <a:off x="370702" y="1360590"/>
            <a:ext cx="11450594" cy="5258510"/>
          </a:xfrm>
          <a:prstGeom prst="rect">
            <a:avLst/>
          </a:prstGeom>
        </p:spPr>
      </p:pic>
    </p:spTree>
    <p:extLst>
      <p:ext uri="{BB962C8B-B14F-4D97-AF65-F5344CB8AC3E}">
        <p14:creationId xmlns:p14="http://schemas.microsoft.com/office/powerpoint/2010/main" val="34972064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rmAutofit/>
          </a:bodyPr>
          <a:lstStyle/>
          <a:p>
            <a:r>
              <a:rPr lang="en-US" sz="2400" dirty="0">
                <a:solidFill>
                  <a:schemeClr val="tx1">
                    <a:lumMod val="75000"/>
                    <a:lumOff val="25000"/>
                  </a:schemeClr>
                </a:solidFill>
                <a:latin typeface="Source Sans Pro" panose="020B0503030403020204" pitchFamily="34" charset="0"/>
                <a:ea typeface="Source Sans Pro" panose="020B0503030403020204" pitchFamily="34" charset="0"/>
              </a:rPr>
              <a:t>Greater economic activity translates to more dietary needs met</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Counties at various levels of economic activity perform differently in meeting citizen’s basic dietary needs. High income economies far exceed meeting citizens’ basic dietary needs. Economies with low income, however, fall short in meeting basic needs. This presents an opportunity for economic cooperation between high and low income economies. Click the link below for an interactive dashboard view with linear trends by region.</a:t>
            </a:r>
          </a:p>
          <a:p>
            <a:pPr>
              <a:lnSpc>
                <a:spcPct val="75000"/>
              </a:lnSpc>
              <a:spcBef>
                <a:spcPts val="600"/>
              </a:spcBef>
            </a:pPr>
            <a:r>
              <a:rPr lang="en-US" dirty="0">
                <a:solidFill>
                  <a:schemeClr val="tx1">
                    <a:lumMod val="75000"/>
                    <a:lumOff val="25000"/>
                  </a:schemeClr>
                </a:solidFill>
                <a:latin typeface="Source Sans Pro" panose="020B0503030403020204" pitchFamily="34" charset="0"/>
                <a:ea typeface="Source Sans Pro" panose="020B0503030403020204" pitchFamily="34" charset="0"/>
              </a:rPr>
              <a:t> </a:t>
            </a:r>
          </a:p>
        </p:txBody>
      </p:sp>
      <p:sp>
        <p:nvSpPr>
          <p:cNvPr id="26" name="Rectangle 25">
            <a:extLst>
              <a:ext uri="{FF2B5EF4-FFF2-40B4-BE49-F238E27FC236}">
                <a16:creationId xmlns:a16="http://schemas.microsoft.com/office/drawing/2014/main" id="{F757E90D-6332-5C48-8BD9-BC0DE7FDED08}"/>
              </a:ext>
            </a:extLst>
          </p:cNvPr>
          <p:cNvSpPr/>
          <p:nvPr/>
        </p:nvSpPr>
        <p:spPr>
          <a:xfrm>
            <a:off x="170935" y="6619101"/>
            <a:ext cx="6286672" cy="276999"/>
          </a:xfrm>
          <a:prstGeom prst="rect">
            <a:avLst/>
          </a:prstGeom>
        </p:spPr>
        <p:txBody>
          <a:bodyPr wrap="square">
            <a:spAutoFit/>
          </a:bodyPr>
          <a:lstStyle/>
          <a:p>
            <a:r>
              <a:rPr lang="en-US" sz="1200" dirty="0"/>
              <a:t>Interactive time series look available at: </a:t>
            </a:r>
            <a:r>
              <a:rPr lang="en-US" sz="1200" dirty="0">
                <a:hlinkClick r:id="rId4"/>
              </a:rPr>
              <a:t>https://rpubs.com/AJK_Hopkins/DietaryNeeds</a:t>
            </a:r>
            <a:endParaRPr lang="en-US" sz="1200" dirty="0"/>
          </a:p>
        </p:txBody>
      </p:sp>
      <p:sp>
        <p:nvSpPr>
          <p:cNvPr id="9" name="Rectangle 8">
            <a:extLst>
              <a:ext uri="{FF2B5EF4-FFF2-40B4-BE49-F238E27FC236}">
                <a16:creationId xmlns:a16="http://schemas.microsoft.com/office/drawing/2014/main" id="{B314A2FE-2C4E-914C-AF1E-854A50E92324}"/>
              </a:ext>
            </a:extLst>
          </p:cNvPr>
          <p:cNvSpPr/>
          <p:nvPr/>
        </p:nvSpPr>
        <p:spPr>
          <a:xfrm>
            <a:off x="9353519" y="6619100"/>
            <a:ext cx="2908845" cy="261610"/>
          </a:xfrm>
          <a:prstGeom prst="rect">
            <a:avLst/>
          </a:prstGeom>
        </p:spPr>
        <p:txBody>
          <a:bodyPr wrap="square">
            <a:spAutoFit/>
          </a:bodyPr>
          <a:lstStyle/>
          <a:p>
            <a:pPr algn="r"/>
            <a:r>
              <a:rPr lang="en-US" sz="1100" dirty="0"/>
              <a:t>Source: UN Food and Agriculture Organization.</a:t>
            </a:r>
          </a:p>
        </p:txBody>
      </p:sp>
      <p:pic>
        <p:nvPicPr>
          <p:cNvPr id="5" name="Picture 4">
            <a:hlinkClick r:id="rId4"/>
            <a:extLst>
              <a:ext uri="{FF2B5EF4-FFF2-40B4-BE49-F238E27FC236}">
                <a16:creationId xmlns:a16="http://schemas.microsoft.com/office/drawing/2014/main" id="{46E654E0-BD2F-EC4B-858B-F141B787A0A8}"/>
              </a:ext>
            </a:extLst>
          </p:cNvPr>
          <p:cNvPicPr>
            <a:picLocks noChangeAspect="1"/>
          </p:cNvPicPr>
          <p:nvPr/>
        </p:nvPicPr>
        <p:blipFill>
          <a:blip r:embed="rId5"/>
          <a:stretch>
            <a:fillRect/>
          </a:stretch>
        </p:blipFill>
        <p:spPr>
          <a:xfrm>
            <a:off x="2072359" y="1088504"/>
            <a:ext cx="7281160" cy="5599852"/>
          </a:xfrm>
          <a:prstGeom prst="rect">
            <a:avLst/>
          </a:prstGeom>
        </p:spPr>
      </p:pic>
    </p:spTree>
    <p:extLst>
      <p:ext uri="{BB962C8B-B14F-4D97-AF65-F5344CB8AC3E}">
        <p14:creationId xmlns:p14="http://schemas.microsoft.com/office/powerpoint/2010/main" val="5388032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rmAutofit/>
          </a:bodyPr>
          <a:lstStyle/>
          <a:p>
            <a:r>
              <a:rPr lang="en-US" sz="2400" dirty="0">
                <a:solidFill>
                  <a:schemeClr val="tx1">
                    <a:lumMod val="75000"/>
                    <a:lumOff val="25000"/>
                  </a:schemeClr>
                </a:solidFill>
                <a:latin typeface="Source Sans Pro" panose="020B0503030403020204" pitchFamily="34" charset="0"/>
                <a:ea typeface="Source Sans Pro" panose="020B0503030403020204" pitchFamily="34" charset="0"/>
              </a:rPr>
              <a:t>Case study: Income and food security in the United States</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In the U.S., income strongly affects an individual’s ability to be food secure (i.e. having enough to eat). Data from the 2019 Food Security Survey show that people with lower income tend to be much less food secure than those with higher incomes. This highlights an opportunity to focus federal programs towards holistic solutions that provide food aid with skills training or education to help people lift themselves out of hunger and poverty.</a:t>
            </a:r>
            <a:endParaRPr lang="en-US" dirty="0">
              <a:solidFill>
                <a:schemeClr val="tx1">
                  <a:lumMod val="75000"/>
                  <a:lumOff val="25000"/>
                </a:schemeClr>
              </a:solidFill>
              <a:latin typeface="Source Sans Pro" panose="020B0503030403020204" pitchFamily="34" charset="0"/>
              <a:ea typeface="Source Sans Pro" panose="020B0503030403020204" pitchFamily="34" charset="0"/>
            </a:endParaRPr>
          </a:p>
        </p:txBody>
      </p:sp>
      <p:sp>
        <p:nvSpPr>
          <p:cNvPr id="10" name="Rectangle 9">
            <a:extLst>
              <a:ext uri="{FF2B5EF4-FFF2-40B4-BE49-F238E27FC236}">
                <a16:creationId xmlns:a16="http://schemas.microsoft.com/office/drawing/2014/main" id="{42C59551-CAA5-064E-999F-ADE08F484C82}"/>
              </a:ext>
            </a:extLst>
          </p:cNvPr>
          <p:cNvSpPr/>
          <p:nvPr/>
        </p:nvSpPr>
        <p:spPr>
          <a:xfrm>
            <a:off x="9705546" y="6619101"/>
            <a:ext cx="2518717" cy="276999"/>
          </a:xfrm>
          <a:prstGeom prst="rect">
            <a:avLst/>
          </a:prstGeom>
        </p:spPr>
        <p:txBody>
          <a:bodyPr wrap="square">
            <a:spAutoFit/>
          </a:bodyPr>
          <a:lstStyle/>
          <a:p>
            <a:pPr>
              <a:spcAft>
                <a:spcPts val="600"/>
              </a:spcAft>
            </a:pPr>
            <a:r>
              <a:rPr lang="en-US" sz="1200" dirty="0"/>
              <a:t>Source: US Department of Agriculture</a:t>
            </a:r>
          </a:p>
        </p:txBody>
      </p:sp>
      <p:pic>
        <p:nvPicPr>
          <p:cNvPr id="7" name="Picture 6" descr="Chart&#10;&#10;Description automatically generated">
            <a:extLst>
              <a:ext uri="{FF2B5EF4-FFF2-40B4-BE49-F238E27FC236}">
                <a16:creationId xmlns:a16="http://schemas.microsoft.com/office/drawing/2014/main" id="{BAC00282-C2DB-7F48-A531-1A6F17E23143}"/>
              </a:ext>
            </a:extLst>
          </p:cNvPr>
          <p:cNvPicPr>
            <a:picLocks noChangeAspect="1"/>
          </p:cNvPicPr>
          <p:nvPr/>
        </p:nvPicPr>
        <p:blipFill>
          <a:blip r:embed="rId3"/>
          <a:stretch>
            <a:fillRect/>
          </a:stretch>
        </p:blipFill>
        <p:spPr>
          <a:xfrm>
            <a:off x="2706128" y="1091197"/>
            <a:ext cx="6606746" cy="5679828"/>
          </a:xfrm>
          <a:prstGeom prst="rect">
            <a:avLst/>
          </a:prstGeom>
        </p:spPr>
      </p:pic>
    </p:spTree>
    <p:extLst>
      <p:ext uri="{BB962C8B-B14F-4D97-AF65-F5344CB8AC3E}">
        <p14:creationId xmlns:p14="http://schemas.microsoft.com/office/powerpoint/2010/main" val="416064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rmAutofit/>
          </a:bodyPr>
          <a:lstStyle/>
          <a:p>
            <a:r>
              <a:rPr lang="en-US" sz="3000" dirty="0">
                <a:solidFill>
                  <a:schemeClr val="tx1">
                    <a:lumMod val="75000"/>
                    <a:lumOff val="25000"/>
                  </a:schemeClr>
                </a:solidFill>
                <a:latin typeface="Source Sans Pro" panose="020B0503030403020204" pitchFamily="34" charset="0"/>
                <a:ea typeface="Source Sans Pro" panose="020B0503030403020204" pitchFamily="34" charset="0"/>
              </a:rPr>
              <a:t>Density of countries by world region with access to clean water (2017)</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vert="horz" lIns="91440" tIns="45720" rIns="91440" bIns="45720" rtlCol="0">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More economically advantaged regions such as North America and Europe have greater access to clean water, however all regions have made progress over recent decades. Click the link below for an interactive time series view that shows how access to clean water has improved around the world since 2000.</a:t>
            </a:r>
          </a:p>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 </a:t>
            </a:r>
          </a:p>
        </p:txBody>
      </p:sp>
      <p:sp>
        <p:nvSpPr>
          <p:cNvPr id="16" name="Rectangle 15">
            <a:extLst>
              <a:ext uri="{FF2B5EF4-FFF2-40B4-BE49-F238E27FC236}">
                <a16:creationId xmlns:a16="http://schemas.microsoft.com/office/drawing/2014/main" id="{98E2581E-9F50-2146-A685-AFA68491016A}"/>
              </a:ext>
            </a:extLst>
          </p:cNvPr>
          <p:cNvSpPr/>
          <p:nvPr/>
        </p:nvSpPr>
        <p:spPr>
          <a:xfrm>
            <a:off x="6273800" y="6619101"/>
            <a:ext cx="5988563" cy="276999"/>
          </a:xfrm>
          <a:prstGeom prst="rect">
            <a:avLst/>
          </a:prstGeom>
        </p:spPr>
        <p:txBody>
          <a:bodyPr wrap="square">
            <a:spAutoFit/>
          </a:bodyPr>
          <a:lstStyle/>
          <a:p>
            <a:pPr algn="r"/>
            <a:r>
              <a:rPr lang="en-US" sz="1200" dirty="0"/>
              <a:t>Source: World Health Organization. Points are country years. Oceania includes small islands.</a:t>
            </a:r>
          </a:p>
        </p:txBody>
      </p:sp>
      <p:sp>
        <p:nvSpPr>
          <p:cNvPr id="26" name="Rectangle 25">
            <a:extLst>
              <a:ext uri="{FF2B5EF4-FFF2-40B4-BE49-F238E27FC236}">
                <a16:creationId xmlns:a16="http://schemas.microsoft.com/office/drawing/2014/main" id="{F757E90D-6332-5C48-8BD9-BC0DE7FDED08}"/>
              </a:ext>
            </a:extLst>
          </p:cNvPr>
          <p:cNvSpPr/>
          <p:nvPr/>
        </p:nvSpPr>
        <p:spPr>
          <a:xfrm>
            <a:off x="170935" y="6619101"/>
            <a:ext cx="6286672" cy="276999"/>
          </a:xfrm>
          <a:prstGeom prst="rect">
            <a:avLst/>
          </a:prstGeom>
        </p:spPr>
        <p:txBody>
          <a:bodyPr wrap="square">
            <a:spAutoFit/>
          </a:bodyPr>
          <a:lstStyle/>
          <a:p>
            <a:r>
              <a:rPr lang="en-US" sz="1200" dirty="0"/>
              <a:t>Interactive time series look available at: </a:t>
            </a:r>
            <a:r>
              <a:rPr lang="en-US" sz="1200" dirty="0">
                <a:hlinkClick r:id="rId3"/>
              </a:rPr>
              <a:t>https://ahmedjkhan.shinyapps.io/CleanWaterAccess/</a:t>
            </a:r>
            <a:endParaRPr lang="en-US" sz="1200" dirty="0"/>
          </a:p>
        </p:txBody>
      </p:sp>
      <p:pic>
        <p:nvPicPr>
          <p:cNvPr id="5" name="Picture 4" descr="Graphical user interface, application&#10;&#10;Description automatically generated">
            <a:extLst>
              <a:ext uri="{FF2B5EF4-FFF2-40B4-BE49-F238E27FC236}">
                <a16:creationId xmlns:a16="http://schemas.microsoft.com/office/drawing/2014/main" id="{0AE72C78-5BFA-2C41-885C-FE2CE8D15857}"/>
              </a:ext>
            </a:extLst>
          </p:cNvPr>
          <p:cNvPicPr>
            <a:picLocks noChangeAspect="1"/>
          </p:cNvPicPr>
          <p:nvPr/>
        </p:nvPicPr>
        <p:blipFill>
          <a:blip r:embed="rId4"/>
          <a:stretch>
            <a:fillRect/>
          </a:stretch>
        </p:blipFill>
        <p:spPr>
          <a:xfrm>
            <a:off x="2678594" y="1006946"/>
            <a:ext cx="6167548" cy="5568144"/>
          </a:xfrm>
          <a:prstGeom prst="rect">
            <a:avLst/>
          </a:prstGeom>
        </p:spPr>
      </p:pic>
    </p:spTree>
    <p:extLst>
      <p:ext uri="{BB962C8B-B14F-4D97-AF65-F5344CB8AC3E}">
        <p14:creationId xmlns:p14="http://schemas.microsoft.com/office/powerpoint/2010/main" val="112472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rmAutofit/>
          </a:bodyPr>
          <a:lstStyle/>
          <a:p>
            <a:r>
              <a:rPr lang="en-US" sz="3000" dirty="0">
                <a:solidFill>
                  <a:schemeClr val="tx1">
                    <a:lumMod val="75000"/>
                    <a:lumOff val="25000"/>
                  </a:schemeClr>
                </a:solidFill>
                <a:latin typeface="Source Sans Pro" panose="020B0503030403020204" pitchFamily="34" charset="0"/>
                <a:ea typeface="Source Sans Pro" panose="020B0503030403020204" pitchFamily="34" charset="0"/>
              </a:rPr>
              <a:t>Population and change in access to clean water by region (2017)</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vert="horz" lIns="91440" tIns="45720" rIns="91440" bIns="45720" rtlCol="0">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This view shows the distribution of world population (left) and access to clean water by region (right). Water access has improved in all regions over time but variation by region persists. Africa  continues to struggle, although it has made significant gains. Asia has also made sizable gains, likely due to growing economies.</a:t>
            </a:r>
          </a:p>
        </p:txBody>
      </p:sp>
      <p:sp>
        <p:nvSpPr>
          <p:cNvPr id="42" name="Rectangle 41">
            <a:extLst>
              <a:ext uri="{FF2B5EF4-FFF2-40B4-BE49-F238E27FC236}">
                <a16:creationId xmlns:a16="http://schemas.microsoft.com/office/drawing/2014/main" id="{16B484F7-3902-5F4E-B8E1-BFB366BA2F46}"/>
              </a:ext>
            </a:extLst>
          </p:cNvPr>
          <p:cNvSpPr/>
          <p:nvPr/>
        </p:nvSpPr>
        <p:spPr>
          <a:xfrm>
            <a:off x="5325762" y="6619101"/>
            <a:ext cx="6955139" cy="276999"/>
          </a:xfrm>
          <a:prstGeom prst="rect">
            <a:avLst/>
          </a:prstGeom>
        </p:spPr>
        <p:txBody>
          <a:bodyPr wrap="square">
            <a:spAutoFit/>
          </a:bodyPr>
          <a:lstStyle/>
          <a:p>
            <a:r>
              <a:rPr lang="en-US" sz="1200" dirty="0"/>
              <a:t>Source: UN Food and Agriculture Organization. Tiles are median values. Oceania includes small island nations.</a:t>
            </a:r>
          </a:p>
        </p:txBody>
      </p:sp>
      <p:pic>
        <p:nvPicPr>
          <p:cNvPr id="8" name="Picture 7">
            <a:extLst>
              <a:ext uri="{FF2B5EF4-FFF2-40B4-BE49-F238E27FC236}">
                <a16:creationId xmlns:a16="http://schemas.microsoft.com/office/drawing/2014/main" id="{C5E4BD00-3BB5-F447-8EB4-EAE8E5DF1BA2}"/>
              </a:ext>
            </a:extLst>
          </p:cNvPr>
          <p:cNvPicPr>
            <a:picLocks noChangeAspect="1"/>
          </p:cNvPicPr>
          <p:nvPr/>
        </p:nvPicPr>
        <p:blipFill>
          <a:blip r:embed="rId3"/>
          <a:stretch>
            <a:fillRect/>
          </a:stretch>
        </p:blipFill>
        <p:spPr>
          <a:xfrm>
            <a:off x="45902" y="1231900"/>
            <a:ext cx="12049394" cy="5154337"/>
          </a:xfrm>
          <a:prstGeom prst="rect">
            <a:avLst/>
          </a:prstGeom>
        </p:spPr>
      </p:pic>
    </p:spTree>
    <p:extLst>
      <p:ext uri="{BB962C8B-B14F-4D97-AF65-F5344CB8AC3E}">
        <p14:creationId xmlns:p14="http://schemas.microsoft.com/office/powerpoint/2010/main" val="326429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rmAutofit/>
          </a:bodyPr>
          <a:lstStyle/>
          <a:p>
            <a:r>
              <a:rPr lang="en-US" sz="3000" dirty="0">
                <a:solidFill>
                  <a:schemeClr val="tx1">
                    <a:lumMod val="75000"/>
                    <a:lumOff val="25000"/>
                  </a:schemeClr>
                </a:solidFill>
                <a:latin typeface="Source Sans Pro" panose="020B0503030403020204" pitchFamily="34" charset="0"/>
                <a:ea typeface="Source Sans Pro" panose="020B0503030403020204" pitchFamily="34" charset="0"/>
              </a:rPr>
              <a:t>Global population growth by region (2000-2017)</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vert="horz" lIns="91440" tIns="45720" rIns="91440" bIns="45720" rtlCol="0">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Population growth over the last few decades has been concentrated in Africa and Asia. While Asia has seen economic booms in recent decades, African countries tend to remain economically disadvantaged. This growth may prove unsustainable for Africa as indicators shown earlier show an existing struggle in the region to make nutrition and clean water gains. Continued need for nutritional aid flowing into to Africa will likely continue.</a:t>
            </a:r>
          </a:p>
        </p:txBody>
      </p:sp>
      <p:sp>
        <p:nvSpPr>
          <p:cNvPr id="16" name="Rectangle 15">
            <a:extLst>
              <a:ext uri="{FF2B5EF4-FFF2-40B4-BE49-F238E27FC236}">
                <a16:creationId xmlns:a16="http://schemas.microsoft.com/office/drawing/2014/main" id="{98E2581E-9F50-2146-A685-AFA68491016A}"/>
              </a:ext>
            </a:extLst>
          </p:cNvPr>
          <p:cNvSpPr/>
          <p:nvPr/>
        </p:nvSpPr>
        <p:spPr>
          <a:xfrm>
            <a:off x="9070848" y="6619101"/>
            <a:ext cx="3121152" cy="276999"/>
          </a:xfrm>
          <a:prstGeom prst="rect">
            <a:avLst/>
          </a:prstGeom>
        </p:spPr>
        <p:txBody>
          <a:bodyPr wrap="square">
            <a:spAutoFit/>
          </a:bodyPr>
          <a:lstStyle/>
          <a:p>
            <a:pPr algn="r"/>
            <a:r>
              <a:rPr lang="en-US" sz="1200" dirty="0"/>
              <a:t>Source: UN Food and Agriculture Organization</a:t>
            </a:r>
          </a:p>
        </p:txBody>
      </p:sp>
      <p:pic>
        <p:nvPicPr>
          <p:cNvPr id="14" name="Picture 13" descr="Graphical user interface&#10;&#10;Description automatically generated">
            <a:extLst>
              <a:ext uri="{FF2B5EF4-FFF2-40B4-BE49-F238E27FC236}">
                <a16:creationId xmlns:a16="http://schemas.microsoft.com/office/drawing/2014/main" id="{0F2D1A4E-44FD-0842-9CC7-6EB3C156C582}"/>
              </a:ext>
            </a:extLst>
          </p:cNvPr>
          <p:cNvPicPr>
            <a:picLocks noChangeAspect="1"/>
          </p:cNvPicPr>
          <p:nvPr/>
        </p:nvPicPr>
        <p:blipFill>
          <a:blip r:embed="rId3"/>
          <a:stretch>
            <a:fillRect/>
          </a:stretch>
        </p:blipFill>
        <p:spPr>
          <a:xfrm>
            <a:off x="1865868" y="1107616"/>
            <a:ext cx="8336691" cy="5649984"/>
          </a:xfrm>
          <a:prstGeom prst="rect">
            <a:avLst/>
          </a:prstGeom>
        </p:spPr>
      </p:pic>
    </p:spTree>
    <p:extLst>
      <p:ext uri="{BB962C8B-B14F-4D97-AF65-F5344CB8AC3E}">
        <p14:creationId xmlns:p14="http://schemas.microsoft.com/office/powerpoint/2010/main" val="13296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F899-BE4E-E942-A624-10993B8BE7B9}"/>
              </a:ext>
            </a:extLst>
          </p:cNvPr>
          <p:cNvSpPr>
            <a:spLocks noGrp="1"/>
          </p:cNvSpPr>
          <p:nvPr>
            <p:ph type="title"/>
          </p:nvPr>
        </p:nvSpPr>
        <p:spPr>
          <a:xfrm>
            <a:off x="170935" y="56840"/>
            <a:ext cx="11850129" cy="515832"/>
          </a:xfrm>
          <a:solidFill>
            <a:schemeClr val="accent4">
              <a:lumMod val="20000"/>
              <a:lumOff val="80000"/>
            </a:schemeClr>
          </a:solidFill>
        </p:spPr>
        <p:txBody>
          <a:bodyPr>
            <a:noAutofit/>
          </a:bodyPr>
          <a:lstStyle/>
          <a:p>
            <a:r>
              <a:rPr lang="en-US" sz="2800" dirty="0">
                <a:solidFill>
                  <a:schemeClr val="tx1">
                    <a:lumMod val="75000"/>
                    <a:lumOff val="25000"/>
                  </a:schemeClr>
                </a:solidFill>
                <a:latin typeface="Source Sans Pro" panose="020B0503030403020204" pitchFamily="34" charset="0"/>
                <a:ea typeface="Source Sans Pro" panose="020B0503030403020204" pitchFamily="34" charset="0"/>
              </a:rPr>
              <a:t>Governance, not gender mix in legislature, determines healthcare spending</a:t>
            </a:r>
          </a:p>
        </p:txBody>
      </p:sp>
      <p:sp>
        <p:nvSpPr>
          <p:cNvPr id="4" name="Text Placeholder 3">
            <a:extLst>
              <a:ext uri="{FF2B5EF4-FFF2-40B4-BE49-F238E27FC236}">
                <a16:creationId xmlns:a16="http://schemas.microsoft.com/office/drawing/2014/main" id="{1722C405-BC80-694B-B6EF-D57C9C581ACD}"/>
              </a:ext>
            </a:extLst>
          </p:cNvPr>
          <p:cNvSpPr>
            <a:spLocks noGrp="1"/>
          </p:cNvSpPr>
          <p:nvPr>
            <p:ph type="body" sz="half" idx="2"/>
          </p:nvPr>
        </p:nvSpPr>
        <p:spPr>
          <a:xfrm>
            <a:off x="170935" y="572672"/>
            <a:ext cx="11850129" cy="1544595"/>
          </a:xfrm>
        </p:spPr>
        <p:txBody>
          <a:bodyPr vert="horz" lIns="91440" tIns="45720" rIns="91440" bIns="45720" rtlCol="0">
            <a:normAutofit/>
          </a:bodyPr>
          <a:lstStyle/>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There is no real relationship between more women being in legislatures and healthcare spending. However, good governance - as measured by the World Health Organization’s Governance Score - is associated with greater healthcare spending. USA and Myanmar are noted as references. Click the link below for an interactive time-series view.</a:t>
            </a:r>
          </a:p>
          <a:p>
            <a:pPr>
              <a:lnSpc>
                <a:spcPct val="75000"/>
              </a:lnSpc>
              <a:spcBef>
                <a:spcPts val="600"/>
              </a:spcBef>
            </a:pPr>
            <a:r>
              <a:rPr lang="en-US" sz="1200" dirty="0">
                <a:solidFill>
                  <a:schemeClr val="tx1">
                    <a:lumMod val="75000"/>
                    <a:lumOff val="25000"/>
                  </a:schemeClr>
                </a:solidFill>
                <a:latin typeface="Source Sans Pro" panose="020B0503030403020204" pitchFamily="34" charset="0"/>
                <a:ea typeface="Source Sans Pro" panose="020B0503030403020204" pitchFamily="34" charset="0"/>
              </a:rPr>
              <a:t> </a:t>
            </a:r>
          </a:p>
        </p:txBody>
      </p:sp>
      <p:sp>
        <p:nvSpPr>
          <p:cNvPr id="16" name="Rectangle 15">
            <a:extLst>
              <a:ext uri="{FF2B5EF4-FFF2-40B4-BE49-F238E27FC236}">
                <a16:creationId xmlns:a16="http://schemas.microsoft.com/office/drawing/2014/main" id="{98E2581E-9F50-2146-A685-AFA68491016A}"/>
              </a:ext>
            </a:extLst>
          </p:cNvPr>
          <p:cNvSpPr/>
          <p:nvPr/>
        </p:nvSpPr>
        <p:spPr>
          <a:xfrm>
            <a:off x="9793556" y="6619101"/>
            <a:ext cx="2405307" cy="276999"/>
          </a:xfrm>
          <a:prstGeom prst="rect">
            <a:avLst/>
          </a:prstGeom>
        </p:spPr>
        <p:txBody>
          <a:bodyPr wrap="square">
            <a:spAutoFit/>
          </a:bodyPr>
          <a:lstStyle/>
          <a:p>
            <a:r>
              <a:rPr lang="en-US" sz="1200" dirty="0"/>
              <a:t>Source: World Health Organization</a:t>
            </a:r>
          </a:p>
        </p:txBody>
      </p:sp>
      <p:sp>
        <p:nvSpPr>
          <p:cNvPr id="26" name="Rectangle 25">
            <a:extLst>
              <a:ext uri="{FF2B5EF4-FFF2-40B4-BE49-F238E27FC236}">
                <a16:creationId xmlns:a16="http://schemas.microsoft.com/office/drawing/2014/main" id="{F757E90D-6332-5C48-8BD9-BC0DE7FDED08}"/>
              </a:ext>
            </a:extLst>
          </p:cNvPr>
          <p:cNvSpPr/>
          <p:nvPr/>
        </p:nvSpPr>
        <p:spPr>
          <a:xfrm>
            <a:off x="170935" y="6619101"/>
            <a:ext cx="6286672" cy="276999"/>
          </a:xfrm>
          <a:prstGeom prst="rect">
            <a:avLst/>
          </a:prstGeom>
        </p:spPr>
        <p:txBody>
          <a:bodyPr wrap="square">
            <a:spAutoFit/>
          </a:bodyPr>
          <a:lstStyle/>
          <a:p>
            <a:r>
              <a:rPr lang="en-US" sz="1200" dirty="0"/>
              <a:t>Interactive time series look available at: </a:t>
            </a:r>
            <a:r>
              <a:rPr lang="en-US" sz="1200" dirty="0">
                <a:hlinkClick r:id="rId3"/>
              </a:rPr>
              <a:t>https://rpubs.com/AJK_Hopkins/HealthSpendLegGender</a:t>
            </a:r>
            <a:endParaRPr lang="en-US" sz="1200" dirty="0"/>
          </a:p>
        </p:txBody>
      </p:sp>
      <p:pic>
        <p:nvPicPr>
          <p:cNvPr id="5" name="Picture 4" descr="Chart, scatter chart&#10;&#10;Description automatically generated">
            <a:extLst>
              <a:ext uri="{FF2B5EF4-FFF2-40B4-BE49-F238E27FC236}">
                <a16:creationId xmlns:a16="http://schemas.microsoft.com/office/drawing/2014/main" id="{2C1935A2-B90A-B140-8291-BDEC218C407A}"/>
              </a:ext>
            </a:extLst>
          </p:cNvPr>
          <p:cNvPicPr>
            <a:picLocks noChangeAspect="1"/>
          </p:cNvPicPr>
          <p:nvPr/>
        </p:nvPicPr>
        <p:blipFill>
          <a:blip r:embed="rId4"/>
          <a:stretch>
            <a:fillRect/>
          </a:stretch>
        </p:blipFill>
        <p:spPr>
          <a:xfrm>
            <a:off x="2162432" y="1066057"/>
            <a:ext cx="7867136" cy="5590858"/>
          </a:xfrm>
          <a:prstGeom prst="rect">
            <a:avLst/>
          </a:prstGeom>
        </p:spPr>
      </p:pic>
    </p:spTree>
    <p:extLst>
      <p:ext uri="{BB962C8B-B14F-4D97-AF65-F5344CB8AC3E}">
        <p14:creationId xmlns:p14="http://schemas.microsoft.com/office/powerpoint/2010/main" val="491708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1096</TotalTime>
  <Words>1112</Words>
  <Application>Microsoft Macintosh PowerPoint</Application>
  <PresentationFormat>Widescreen</PresentationFormat>
  <Paragraphs>77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Source Sans Pro</vt:lpstr>
      <vt:lpstr>Office Theme</vt:lpstr>
      <vt:lpstr>Visualizing Nourishment Around the World</vt:lpstr>
      <vt:lpstr>Overview</vt:lpstr>
      <vt:lpstr>The world has increasingly met dietary needs overall since 2000, but variations persist by region</vt:lpstr>
      <vt:lpstr>Greater economic activity translates to more dietary needs met</vt:lpstr>
      <vt:lpstr>Case study: Income and food security in the United States</vt:lpstr>
      <vt:lpstr>Density of countries by world region with access to clean water (2017)</vt:lpstr>
      <vt:lpstr>Population and change in access to clean water by region (2017)</vt:lpstr>
      <vt:lpstr>Global population growth by region (2000-2017)</vt:lpstr>
      <vt:lpstr>Governance, not gender mix in legislature, determines healthcare spending</vt:lpstr>
      <vt:lpstr>Case study: Meeting nourishment needs in Africa</vt:lpstr>
      <vt:lpstr>Appendix</vt:lpstr>
      <vt:lpstr>Case study: Income and food security in the United States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Nourishment Around the World</dc:title>
  <dc:creator>Ahmed Khan</dc:creator>
  <cp:lastModifiedBy>Ahmed Khan</cp:lastModifiedBy>
  <cp:revision>122</cp:revision>
  <cp:lastPrinted>2020-12-11T20:09:40Z</cp:lastPrinted>
  <dcterms:created xsi:type="dcterms:W3CDTF">2020-12-08T03:18:20Z</dcterms:created>
  <dcterms:modified xsi:type="dcterms:W3CDTF">2021-05-10T02:33:56Z</dcterms:modified>
</cp:coreProperties>
</file>