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677" autoAdjust="0"/>
  </p:normalViewPr>
  <p:slideViewPr>
    <p:cSldViewPr snapToGrid="0">
      <p:cViewPr varScale="1">
        <p:scale>
          <a:sx n="148" d="100"/>
          <a:sy n="148" d="100"/>
        </p:scale>
        <p:origin x="118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CB982D7-1EDD-498C-91B8-A773260197AC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73A07E3-1FB2-4AC8-8467-A7050F9FAC02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175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82D7-1EDD-498C-91B8-A773260197AC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07E3-1FB2-4AC8-8467-A7050F9FAC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2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82D7-1EDD-498C-91B8-A773260197AC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07E3-1FB2-4AC8-8467-A7050F9FAC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57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82D7-1EDD-498C-91B8-A773260197AC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07E3-1FB2-4AC8-8467-A7050F9FAC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3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82D7-1EDD-498C-91B8-A773260197AC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07E3-1FB2-4AC8-8467-A7050F9FAC02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796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82D7-1EDD-498C-91B8-A773260197AC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07E3-1FB2-4AC8-8467-A7050F9FAC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137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82D7-1EDD-498C-91B8-A773260197AC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07E3-1FB2-4AC8-8467-A7050F9FAC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706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82D7-1EDD-498C-91B8-A773260197AC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07E3-1FB2-4AC8-8467-A7050F9FAC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236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82D7-1EDD-498C-91B8-A773260197AC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07E3-1FB2-4AC8-8467-A7050F9FAC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45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82D7-1EDD-498C-91B8-A773260197AC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07E3-1FB2-4AC8-8467-A7050F9FAC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29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82D7-1EDD-498C-91B8-A773260197AC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07E3-1FB2-4AC8-8467-A7050F9FAC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9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CB982D7-1EDD-498C-91B8-A773260197AC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73A07E3-1FB2-4AC8-8467-A7050F9FAC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990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people.duke.edu/~hpgavin/cee201/Nelder+Mead-ComputerJournal-1965." TargetMode="External"/><Relationship Id="rId3" Type="http://schemas.openxmlformats.org/officeDocument/2006/relationships/hyperlink" Target="https://docs.sympy.org/latest/modules/functions/special.html#sympy.functions.special.gamma_functions.uppergamma" TargetMode="External"/><Relationship Id="rId7" Type="http://schemas.openxmlformats.org/officeDocument/2006/relationships/hyperlink" Target="https://en.wikipedia.org/wiki/Akaike_information_criterion" TargetMode="External"/><Relationship Id="rId2" Type="http://schemas.openxmlformats.org/officeDocument/2006/relationships/hyperlink" Target="https://doi.org/10.1140/epjst/e2012-01569-3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pdf/1202.2043.pdf" TargetMode="External"/><Relationship Id="rId11" Type="http://schemas.openxmlformats.org/officeDocument/2006/relationships/hyperlink" Target="https://journals.aps.org/prresearch/pdf/10.1103/PhysRevResearch.2.043324" TargetMode="External"/><Relationship Id="rId5" Type="http://schemas.openxmlformats.org/officeDocument/2006/relationships/hyperlink" Target="https://github.com/amprod18/Optimization-Methods-for-ML-in-Power-Laws" TargetMode="External"/><Relationship Id="rId10" Type="http://schemas.openxmlformats.org/officeDocument/2006/relationships/hyperlink" Target="https://docs.scipy.org/doc/scipy/reference/generated/scipy.optimize.minimize.html#rdd2e1855725e-5" TargetMode="External"/><Relationship Id="rId4" Type="http://schemas.openxmlformats.org/officeDocument/2006/relationships/hyperlink" Target="https://arxiv.org/pdf/0706.1062.pdf" TargetMode="External"/><Relationship Id="rId9" Type="http://schemas.openxmlformats.org/officeDocument/2006/relationships/hyperlink" Target="https://en.wikipedia.org/wiki/Bayesian_information_criter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o 3">
            <a:extLst>
              <a:ext uri="{FF2B5EF4-FFF2-40B4-BE49-F238E27FC236}">
                <a16:creationId xmlns:a16="http://schemas.microsoft.com/office/drawing/2014/main" id="{794E3D7A-252C-49B6-A891-0287381E47A0}"/>
              </a:ext>
            </a:extLst>
          </p:cNvPr>
          <p:cNvSpPr/>
          <p:nvPr/>
        </p:nvSpPr>
        <p:spPr>
          <a:xfrm rot="10800000">
            <a:off x="0" y="-7124967"/>
            <a:ext cx="13982967" cy="13982967"/>
          </a:xfrm>
          <a:prstGeom prst="arc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8A6CCB-4583-4399-9ABB-C7DA63CB7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Optimization Methods for Maximum Likelihood Estimation of General Power Law Models</a:t>
            </a:r>
            <a:endParaRPr lang="es-E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091680-76E7-4E9C-9B27-8ACD0AA1AB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Author</a:t>
            </a:r>
            <a:r>
              <a:rPr lang="es-ES" dirty="0"/>
              <a:t>: Abraham Martínez Cuesta</a:t>
            </a:r>
          </a:p>
          <a:p>
            <a:r>
              <a:rPr lang="es-ES" dirty="0" err="1"/>
              <a:t>Advisor</a:t>
            </a:r>
            <a:r>
              <a:rPr lang="es-ES" dirty="0"/>
              <a:t>: Jordi Baró i </a:t>
            </a:r>
            <a:r>
              <a:rPr lang="es-ES" dirty="0" err="1"/>
              <a:t>Urbea</a:t>
            </a:r>
            <a:endParaRPr lang="es-E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80F1333-9BEF-4E57-913B-AFF1DE03BA0E}"/>
              </a:ext>
            </a:extLst>
          </p:cNvPr>
          <p:cNvSpPr txBox="1">
            <a:spLocks/>
          </p:cNvSpPr>
          <p:nvPr/>
        </p:nvSpPr>
        <p:spPr>
          <a:xfrm>
            <a:off x="1067562" y="-1459046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err="1"/>
              <a:t>Index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803098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o 3">
            <a:extLst>
              <a:ext uri="{FF2B5EF4-FFF2-40B4-BE49-F238E27FC236}">
                <a16:creationId xmlns:a16="http://schemas.microsoft.com/office/drawing/2014/main" id="{794E3D7A-252C-49B6-A891-0287381E47A0}"/>
              </a:ext>
            </a:extLst>
          </p:cNvPr>
          <p:cNvSpPr/>
          <p:nvPr/>
        </p:nvSpPr>
        <p:spPr>
          <a:xfrm rot="10800000">
            <a:off x="0" y="-7124967"/>
            <a:ext cx="13982967" cy="13982967"/>
          </a:xfrm>
          <a:prstGeom prst="arc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8A6CCB-4583-4399-9ABB-C7DA63CB7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920" y="1913594"/>
            <a:ext cx="7529926" cy="4041648"/>
          </a:xfrm>
        </p:spPr>
        <p:txBody>
          <a:bodyPr>
            <a:noAutofit/>
          </a:bodyPr>
          <a:lstStyle/>
          <a:p>
            <a:r>
              <a:rPr lang="en-US" sz="4800" dirty="0"/>
              <a:t>Results over Synthetic and Real Data</a:t>
            </a:r>
            <a:endParaRPr lang="es-ES" sz="48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28E1EAD-4AA1-4237-844E-8912978B8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8151" y="2181949"/>
            <a:ext cx="3885725" cy="29940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89B442F-177C-43ED-8996-998ADA4D7D33}"/>
                  </a:ext>
                </a:extLst>
              </p:cNvPr>
              <p:cNvSpPr txBox="1"/>
              <p:nvPr/>
            </p:nvSpPr>
            <p:spPr>
              <a:xfrm>
                <a:off x="161273" y="7004913"/>
                <a:ext cx="346735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89B442F-177C-43ED-8996-998ADA4D7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73" y="7004913"/>
                <a:ext cx="3467359" cy="416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ítulo 1">
            <a:extLst>
              <a:ext uri="{FF2B5EF4-FFF2-40B4-BE49-F238E27FC236}">
                <a16:creationId xmlns:a16="http://schemas.microsoft.com/office/drawing/2014/main" id="{D26B8396-1C56-41A0-A74C-74DEB72A1409}"/>
              </a:ext>
            </a:extLst>
          </p:cNvPr>
          <p:cNvSpPr txBox="1">
            <a:spLocks/>
          </p:cNvSpPr>
          <p:nvPr/>
        </p:nvSpPr>
        <p:spPr>
          <a:xfrm>
            <a:off x="1141437" y="-918044"/>
            <a:ext cx="9692640" cy="6504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err="1"/>
              <a:t>Goodness</a:t>
            </a:r>
            <a:r>
              <a:rPr lang="es-ES" sz="4000" dirty="0"/>
              <a:t> </a:t>
            </a:r>
            <a:r>
              <a:rPr lang="es-ES" sz="4000" dirty="0" err="1"/>
              <a:t>of</a:t>
            </a:r>
            <a:r>
              <a:rPr lang="es-ES" sz="4000" dirty="0"/>
              <a:t> </a:t>
            </a:r>
            <a:r>
              <a:rPr lang="es-ES" sz="4000" dirty="0" err="1"/>
              <a:t>Fit</a:t>
            </a:r>
            <a:endParaRPr lang="es-ES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C6BD2B1-F071-4249-B304-412F3CA87904}"/>
              </a:ext>
            </a:extLst>
          </p:cNvPr>
          <p:cNvSpPr txBox="1">
            <a:spLocks/>
          </p:cNvSpPr>
          <p:nvPr/>
        </p:nvSpPr>
        <p:spPr>
          <a:xfrm>
            <a:off x="1018452" y="-650434"/>
            <a:ext cx="9692640" cy="6504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err="1"/>
              <a:t>Results</a:t>
            </a:r>
            <a:r>
              <a:rPr lang="es-ES" sz="4000" dirty="0"/>
              <a:t>: </a:t>
            </a:r>
            <a:r>
              <a:rPr lang="es-ES" sz="4000" dirty="0" err="1"/>
              <a:t>Synthetic</a:t>
            </a:r>
            <a:r>
              <a:rPr lang="es-ES" sz="4000" dirty="0"/>
              <a:t> </a:t>
            </a:r>
            <a:r>
              <a:rPr lang="es-ES" sz="4000" dirty="0" err="1"/>
              <a:t>Fit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5D3D546-CB2C-4C86-86A2-BFA2FA2DF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70847" y="2181949"/>
            <a:ext cx="3729513" cy="299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7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o 1">
            <a:extLst>
              <a:ext uri="{FF2B5EF4-FFF2-40B4-BE49-F238E27FC236}">
                <a16:creationId xmlns:a16="http://schemas.microsoft.com/office/drawing/2014/main" id="{C7A923FE-2E21-4A2D-93A0-41F18634D4EE}"/>
              </a:ext>
            </a:extLst>
          </p:cNvPr>
          <p:cNvSpPr/>
          <p:nvPr/>
        </p:nvSpPr>
        <p:spPr>
          <a:xfrm rot="10800000">
            <a:off x="0" y="-7124967"/>
            <a:ext cx="13982967" cy="13982967"/>
          </a:xfrm>
          <a:prstGeom prst="arc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0CF7A1-949A-429C-A014-C153BC622C83}"/>
              </a:ext>
            </a:extLst>
          </p:cNvPr>
          <p:cNvSpPr txBox="1">
            <a:spLocks/>
          </p:cNvSpPr>
          <p:nvPr/>
        </p:nvSpPr>
        <p:spPr>
          <a:xfrm>
            <a:off x="1071098" y="546275"/>
            <a:ext cx="9692640" cy="6504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err="1"/>
              <a:t>Results</a:t>
            </a:r>
            <a:r>
              <a:rPr lang="es-ES" sz="4000" dirty="0"/>
              <a:t>: </a:t>
            </a:r>
            <a:r>
              <a:rPr lang="es-ES" sz="4000" dirty="0" err="1"/>
              <a:t>Synthetic</a:t>
            </a:r>
            <a:r>
              <a:rPr lang="es-ES" sz="4000" dirty="0"/>
              <a:t> </a:t>
            </a:r>
            <a:r>
              <a:rPr lang="es-ES" sz="4000" dirty="0" err="1"/>
              <a:t>Fit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10012D-EBA8-46B6-AA40-7E83964E1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44" y="2267469"/>
            <a:ext cx="3729513" cy="29940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4980341-EC0C-4DA1-8FA4-08C56D6AE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89" y="2267469"/>
            <a:ext cx="3885725" cy="299402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426BD07-85DD-405E-B3A0-DC438895A70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-3106081" y="1246165"/>
            <a:ext cx="2851785" cy="22891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5A1E06E-6745-4E8E-93D5-DFE8C4907F2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699635" y="-2375669"/>
            <a:ext cx="2792730" cy="224218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7341C7F-4F74-4C2C-8A33-D5C42815609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2306796" y="3429000"/>
            <a:ext cx="2758440" cy="221488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B38F35A4-5F72-4638-B1D0-1FB4CECFEB2C}"/>
              </a:ext>
            </a:extLst>
          </p:cNvPr>
          <p:cNvSpPr txBox="1">
            <a:spLocks/>
          </p:cNvSpPr>
          <p:nvPr/>
        </p:nvSpPr>
        <p:spPr>
          <a:xfrm>
            <a:off x="1197920" y="-769256"/>
            <a:ext cx="9692640" cy="6504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err="1"/>
              <a:t>Results</a:t>
            </a:r>
            <a:r>
              <a:rPr lang="es-ES" sz="4000" dirty="0"/>
              <a:t>: Real </a:t>
            </a:r>
            <a:r>
              <a:rPr lang="es-ES" sz="4000" dirty="0" err="1"/>
              <a:t>Fit</a:t>
            </a:r>
            <a:endParaRPr lang="es-ES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C3D10012-859E-4CD6-8205-7E4920166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707498"/>
              </p:ext>
            </p:extLst>
          </p:nvPr>
        </p:nvGraphicFramePr>
        <p:xfrm>
          <a:off x="865588" y="6950867"/>
          <a:ext cx="31414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745">
                  <a:extLst>
                    <a:ext uri="{9D8B030D-6E8A-4147-A177-3AD203B41FA5}">
                      <a16:colId xmlns:a16="http://schemas.microsoft.com/office/drawing/2014/main" val="1391172527"/>
                    </a:ext>
                  </a:extLst>
                </a:gridCol>
                <a:gridCol w="1570745">
                  <a:extLst>
                    <a:ext uri="{9D8B030D-6E8A-4147-A177-3AD203B41FA5}">
                      <a16:colId xmlns:a16="http://schemas.microsoft.com/office/drawing/2014/main" val="1651345717"/>
                    </a:ext>
                  </a:extLst>
                </a:gridCol>
              </a:tblGrid>
              <a:tr h="352515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AICc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598723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929122"/>
                  </a:ext>
                </a:extLst>
              </a:tr>
              <a:tr h="35251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598724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295019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27E3EAC3-6F2B-419C-B988-8CE4232FC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492183"/>
              </p:ext>
            </p:extLst>
          </p:nvPr>
        </p:nvGraphicFramePr>
        <p:xfrm>
          <a:off x="4261374" y="6940784"/>
          <a:ext cx="31414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745">
                  <a:extLst>
                    <a:ext uri="{9D8B030D-6E8A-4147-A177-3AD203B41FA5}">
                      <a16:colId xmlns:a16="http://schemas.microsoft.com/office/drawing/2014/main" val="1391172527"/>
                    </a:ext>
                  </a:extLst>
                </a:gridCol>
                <a:gridCol w="1570745">
                  <a:extLst>
                    <a:ext uri="{9D8B030D-6E8A-4147-A177-3AD203B41FA5}">
                      <a16:colId xmlns:a16="http://schemas.microsoft.com/office/drawing/2014/main" val="1651345717"/>
                    </a:ext>
                  </a:extLst>
                </a:gridCol>
              </a:tblGrid>
              <a:tr h="352515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AICc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594388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929122"/>
                  </a:ext>
                </a:extLst>
              </a:tr>
              <a:tr h="35251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594408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295019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EA2DE2AC-F48F-41F1-A48D-9347F1647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993072"/>
              </p:ext>
            </p:extLst>
          </p:nvPr>
        </p:nvGraphicFramePr>
        <p:xfrm>
          <a:off x="7492365" y="6940784"/>
          <a:ext cx="31414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745">
                  <a:extLst>
                    <a:ext uri="{9D8B030D-6E8A-4147-A177-3AD203B41FA5}">
                      <a16:colId xmlns:a16="http://schemas.microsoft.com/office/drawing/2014/main" val="1391172527"/>
                    </a:ext>
                  </a:extLst>
                </a:gridCol>
                <a:gridCol w="1570745">
                  <a:extLst>
                    <a:ext uri="{9D8B030D-6E8A-4147-A177-3AD203B41FA5}">
                      <a16:colId xmlns:a16="http://schemas.microsoft.com/office/drawing/2014/main" val="1651345717"/>
                    </a:ext>
                  </a:extLst>
                </a:gridCol>
              </a:tblGrid>
              <a:tr h="352515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AICc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589629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929122"/>
                  </a:ext>
                </a:extLst>
              </a:tr>
              <a:tr h="35251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589659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295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018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o 1">
            <a:extLst>
              <a:ext uri="{FF2B5EF4-FFF2-40B4-BE49-F238E27FC236}">
                <a16:creationId xmlns:a16="http://schemas.microsoft.com/office/drawing/2014/main" id="{C7A923FE-2E21-4A2D-93A0-41F18634D4EE}"/>
              </a:ext>
            </a:extLst>
          </p:cNvPr>
          <p:cNvSpPr/>
          <p:nvPr/>
        </p:nvSpPr>
        <p:spPr>
          <a:xfrm rot="10800000">
            <a:off x="0" y="-7124967"/>
            <a:ext cx="13982967" cy="13982967"/>
          </a:xfrm>
          <a:prstGeom prst="arc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0CF7A1-949A-429C-A014-C153BC622C83}"/>
              </a:ext>
            </a:extLst>
          </p:cNvPr>
          <p:cNvSpPr txBox="1">
            <a:spLocks/>
          </p:cNvSpPr>
          <p:nvPr/>
        </p:nvSpPr>
        <p:spPr>
          <a:xfrm>
            <a:off x="1071098" y="546275"/>
            <a:ext cx="9692640" cy="6504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err="1"/>
              <a:t>Results</a:t>
            </a:r>
            <a:r>
              <a:rPr lang="es-ES" sz="4000" dirty="0"/>
              <a:t>: Real </a:t>
            </a:r>
            <a:r>
              <a:rPr lang="es-ES" sz="4000" dirty="0" err="1"/>
              <a:t>Fit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D3C7EE4-CD88-42DC-A21B-8481EE9B56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5114" y="1462110"/>
            <a:ext cx="2851785" cy="22891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3916381-264C-4260-8B13-1B2F4F0875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46307" y="2248702"/>
            <a:ext cx="2792730" cy="224218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B72A27A-7EC3-4564-BB5F-98E24CFBC6E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118446" y="3275149"/>
            <a:ext cx="2758440" cy="2214880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5FF5F67-BFAA-4DD0-92F2-2D82C77A0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33550"/>
              </p:ext>
            </p:extLst>
          </p:nvPr>
        </p:nvGraphicFramePr>
        <p:xfrm>
          <a:off x="1170261" y="3937188"/>
          <a:ext cx="31414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745">
                  <a:extLst>
                    <a:ext uri="{9D8B030D-6E8A-4147-A177-3AD203B41FA5}">
                      <a16:colId xmlns:a16="http://schemas.microsoft.com/office/drawing/2014/main" val="1391172527"/>
                    </a:ext>
                  </a:extLst>
                </a:gridCol>
                <a:gridCol w="1570745">
                  <a:extLst>
                    <a:ext uri="{9D8B030D-6E8A-4147-A177-3AD203B41FA5}">
                      <a16:colId xmlns:a16="http://schemas.microsoft.com/office/drawing/2014/main" val="1651345717"/>
                    </a:ext>
                  </a:extLst>
                </a:gridCol>
              </a:tblGrid>
              <a:tr h="352515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AICc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598723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929122"/>
                  </a:ext>
                </a:extLst>
              </a:tr>
              <a:tr h="35251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598724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295019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057FB1C2-B08C-4831-A508-3E0CF4075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708982"/>
              </p:ext>
            </p:extLst>
          </p:nvPr>
        </p:nvGraphicFramePr>
        <p:xfrm>
          <a:off x="4571927" y="4668708"/>
          <a:ext cx="31414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745">
                  <a:extLst>
                    <a:ext uri="{9D8B030D-6E8A-4147-A177-3AD203B41FA5}">
                      <a16:colId xmlns:a16="http://schemas.microsoft.com/office/drawing/2014/main" val="1391172527"/>
                    </a:ext>
                  </a:extLst>
                </a:gridCol>
                <a:gridCol w="1570745">
                  <a:extLst>
                    <a:ext uri="{9D8B030D-6E8A-4147-A177-3AD203B41FA5}">
                      <a16:colId xmlns:a16="http://schemas.microsoft.com/office/drawing/2014/main" val="1651345717"/>
                    </a:ext>
                  </a:extLst>
                </a:gridCol>
              </a:tblGrid>
              <a:tr h="352515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AICc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594388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929122"/>
                  </a:ext>
                </a:extLst>
              </a:tr>
              <a:tr h="35251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594408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295019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3E8FCC1D-C66D-4942-9FBF-3FF88868D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077569"/>
              </p:ext>
            </p:extLst>
          </p:nvPr>
        </p:nvGraphicFramePr>
        <p:xfrm>
          <a:off x="7926921" y="5669723"/>
          <a:ext cx="31414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745">
                  <a:extLst>
                    <a:ext uri="{9D8B030D-6E8A-4147-A177-3AD203B41FA5}">
                      <a16:colId xmlns:a16="http://schemas.microsoft.com/office/drawing/2014/main" val="1391172527"/>
                    </a:ext>
                  </a:extLst>
                </a:gridCol>
                <a:gridCol w="1570745">
                  <a:extLst>
                    <a:ext uri="{9D8B030D-6E8A-4147-A177-3AD203B41FA5}">
                      <a16:colId xmlns:a16="http://schemas.microsoft.com/office/drawing/2014/main" val="1651345717"/>
                    </a:ext>
                  </a:extLst>
                </a:gridCol>
              </a:tblGrid>
              <a:tr h="352515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AICc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589629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929122"/>
                  </a:ext>
                </a:extLst>
              </a:tr>
              <a:tr h="35251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589659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295019"/>
                  </a:ext>
                </a:extLst>
              </a:tr>
            </a:tbl>
          </a:graphicData>
        </a:graphic>
      </p:graphicFrame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35B32009-0293-4D3F-B135-4EF3D3E55D7E}"/>
              </a:ext>
            </a:extLst>
          </p:cNvPr>
          <p:cNvCxnSpPr/>
          <p:nvPr/>
        </p:nvCxnSpPr>
        <p:spPr>
          <a:xfrm>
            <a:off x="2841876" y="4789088"/>
            <a:ext cx="1325023" cy="486803"/>
          </a:xfrm>
          <a:prstGeom prst="bentConnector3">
            <a:avLst>
              <a:gd name="adj1" fmla="val -144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4FB41040-47B9-42F5-9124-B5496C16C7CA}"/>
              </a:ext>
            </a:extLst>
          </p:cNvPr>
          <p:cNvCxnSpPr/>
          <p:nvPr/>
        </p:nvCxnSpPr>
        <p:spPr>
          <a:xfrm>
            <a:off x="6142672" y="5669723"/>
            <a:ext cx="1325023" cy="486803"/>
          </a:xfrm>
          <a:prstGeom prst="bentConnector3">
            <a:avLst>
              <a:gd name="adj1" fmla="val -144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395D9DD7-C1CE-450F-9E63-4630D0EBE0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9601" y="2312787"/>
            <a:ext cx="3729513" cy="299402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CFCF455-0E8B-48A2-9961-06711347BA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660" y="2312787"/>
            <a:ext cx="3885725" cy="2994026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15B06F5-7319-4161-805F-243A7969B446}"/>
              </a:ext>
            </a:extLst>
          </p:cNvPr>
          <p:cNvSpPr txBox="1">
            <a:spLocks/>
          </p:cNvSpPr>
          <p:nvPr/>
        </p:nvSpPr>
        <p:spPr>
          <a:xfrm>
            <a:off x="1071098" y="-805634"/>
            <a:ext cx="9692640" cy="6504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err="1"/>
              <a:t>Summary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7802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o 1">
            <a:extLst>
              <a:ext uri="{FF2B5EF4-FFF2-40B4-BE49-F238E27FC236}">
                <a16:creationId xmlns:a16="http://schemas.microsoft.com/office/drawing/2014/main" id="{F68D548E-5BED-493D-B747-011BEC2586B2}"/>
              </a:ext>
            </a:extLst>
          </p:cNvPr>
          <p:cNvSpPr/>
          <p:nvPr/>
        </p:nvSpPr>
        <p:spPr>
          <a:xfrm rot="10800000">
            <a:off x="0" y="-7124967"/>
            <a:ext cx="13982967" cy="13982967"/>
          </a:xfrm>
          <a:prstGeom prst="arc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59563138-BB41-4273-B70A-CCD0A498D284}"/>
              </a:ext>
            </a:extLst>
          </p:cNvPr>
          <p:cNvSpPr txBox="1">
            <a:spLocks/>
          </p:cNvSpPr>
          <p:nvPr/>
        </p:nvSpPr>
        <p:spPr>
          <a:xfrm>
            <a:off x="1071098" y="546275"/>
            <a:ext cx="9692640" cy="6504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err="1"/>
              <a:t>Summary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4780DB2-79BD-4B7B-A974-6E02CF7DAA8F}"/>
              </a:ext>
            </a:extLst>
          </p:cNvPr>
          <p:cNvSpPr txBox="1"/>
          <p:nvPr/>
        </p:nvSpPr>
        <p:spPr>
          <a:xfrm>
            <a:off x="2959100" y="1870746"/>
            <a:ext cx="67881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Data </a:t>
            </a:r>
            <a:r>
              <a:rPr lang="es-ES" sz="2800" dirty="0" err="1"/>
              <a:t>Generation</a:t>
            </a:r>
            <a:r>
              <a:rPr lang="es-ES" sz="2800" dirty="0"/>
              <a:t> / </a:t>
            </a:r>
            <a:r>
              <a:rPr lang="es-ES" sz="2800" dirty="0" err="1"/>
              <a:t>Recolection</a:t>
            </a: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Model</a:t>
            </a:r>
            <a:r>
              <a:rPr lang="es-ES" sz="2800" dirty="0"/>
              <a:t> </a:t>
            </a:r>
            <a:r>
              <a:rPr lang="en-US" sz="2800" dirty="0"/>
              <a:t>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Likelihood Estimation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2800" dirty="0"/>
              <a:t>Standard Error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Model</a:t>
            </a:r>
            <a:r>
              <a:rPr lang="es-ES" sz="2800" dirty="0"/>
              <a:t> </a:t>
            </a:r>
            <a:r>
              <a:rPr lang="es-ES" sz="2800" dirty="0" err="1"/>
              <a:t>Selection</a:t>
            </a:r>
            <a:endParaRPr lang="es-ES" sz="28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AB715C5-4614-4204-8CDB-91EF0F4775C8}"/>
              </a:ext>
            </a:extLst>
          </p:cNvPr>
          <p:cNvSpPr txBox="1">
            <a:spLocks/>
          </p:cNvSpPr>
          <p:nvPr/>
        </p:nvSpPr>
        <p:spPr>
          <a:xfrm>
            <a:off x="880598" y="-650434"/>
            <a:ext cx="9692640" cy="6504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err="1"/>
              <a:t>Conclusions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9616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o 1">
            <a:extLst>
              <a:ext uri="{FF2B5EF4-FFF2-40B4-BE49-F238E27FC236}">
                <a16:creationId xmlns:a16="http://schemas.microsoft.com/office/drawing/2014/main" id="{2D44E7FA-C2CE-46B5-B55C-012AC6465B61}"/>
              </a:ext>
            </a:extLst>
          </p:cNvPr>
          <p:cNvSpPr/>
          <p:nvPr/>
        </p:nvSpPr>
        <p:spPr>
          <a:xfrm rot="10800000">
            <a:off x="0" y="-7124967"/>
            <a:ext cx="13982967" cy="13982967"/>
          </a:xfrm>
          <a:prstGeom prst="arc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1645B51-5236-45C6-9B3B-377417C9298D}"/>
              </a:ext>
            </a:extLst>
          </p:cNvPr>
          <p:cNvSpPr txBox="1">
            <a:spLocks/>
          </p:cNvSpPr>
          <p:nvPr/>
        </p:nvSpPr>
        <p:spPr>
          <a:xfrm>
            <a:off x="848848" y="-730075"/>
            <a:ext cx="9692640" cy="6504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err="1"/>
              <a:t>Summary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206DF09-C29F-4D66-9D43-3E0C5664E426}"/>
              </a:ext>
            </a:extLst>
          </p:cNvPr>
          <p:cNvSpPr txBox="1">
            <a:spLocks/>
          </p:cNvSpPr>
          <p:nvPr/>
        </p:nvSpPr>
        <p:spPr>
          <a:xfrm>
            <a:off x="1071098" y="546275"/>
            <a:ext cx="9692640" cy="6504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err="1"/>
              <a:t>Conclusions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A7EF01-155C-429C-B107-4103FE1E28B5}"/>
              </a:ext>
            </a:extLst>
          </p:cNvPr>
          <p:cNvSpPr txBox="1"/>
          <p:nvPr/>
        </p:nvSpPr>
        <p:spPr>
          <a:xfrm>
            <a:off x="1701800" y="1719031"/>
            <a:ext cx="6953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Good </a:t>
            </a:r>
            <a:r>
              <a:rPr lang="es-ES" sz="2400" dirty="0" err="1"/>
              <a:t>fits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Synthetic</a:t>
            </a:r>
            <a:r>
              <a:rPr lang="es-ES" sz="2400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Bootstrap vs Fischer </a:t>
            </a:r>
            <a:r>
              <a:rPr lang="es-ES" sz="2400" dirty="0" err="1"/>
              <a:t>Information</a:t>
            </a:r>
            <a:r>
              <a:rPr lang="es-ES" sz="2400" dirty="0"/>
              <a:t>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Complexity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fit</a:t>
            </a:r>
            <a:r>
              <a:rPr lang="es-ES" sz="2400" dirty="0"/>
              <a:t> </a:t>
            </a:r>
            <a:r>
              <a:rPr lang="es-ES" sz="2400" dirty="0" err="1"/>
              <a:t>some</a:t>
            </a:r>
            <a:r>
              <a:rPr lang="es-ES" sz="2400" dirty="0"/>
              <a:t> real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Underlying</a:t>
            </a:r>
            <a:r>
              <a:rPr lang="es-ES" sz="2400" dirty="0"/>
              <a:t> </a:t>
            </a:r>
            <a:r>
              <a:rPr lang="es-ES" sz="2400" dirty="0" err="1"/>
              <a:t>Complex</a:t>
            </a:r>
            <a:r>
              <a:rPr lang="es-ES" sz="2400" dirty="0"/>
              <a:t> </a:t>
            </a:r>
            <a:r>
              <a:rPr lang="es-ES" sz="2400" dirty="0" err="1"/>
              <a:t>Model</a:t>
            </a:r>
            <a:endParaRPr lang="es-E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Discretization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double</a:t>
            </a:r>
            <a:r>
              <a:rPr lang="es-ES" sz="2400" dirty="0"/>
              <a:t> </a:t>
            </a:r>
            <a:r>
              <a:rPr lang="es-ES" sz="2400" dirty="0" err="1"/>
              <a:t>power</a:t>
            </a:r>
            <a:r>
              <a:rPr lang="es-ES" sz="2400" dirty="0"/>
              <a:t> </a:t>
            </a:r>
            <a:r>
              <a:rPr lang="es-ES" sz="2400" dirty="0" err="1"/>
              <a:t>law</a:t>
            </a:r>
            <a:r>
              <a:rPr lang="es-ES" sz="2400" dirty="0"/>
              <a:t> </a:t>
            </a:r>
            <a:r>
              <a:rPr lang="es-ES" sz="2400" dirty="0" err="1"/>
              <a:t>model</a:t>
            </a:r>
            <a:r>
              <a:rPr lang="es-ES" sz="2400" dirty="0"/>
              <a:t> </a:t>
            </a:r>
            <a:r>
              <a:rPr lang="es-ES" sz="2400" dirty="0" err="1"/>
              <a:t>enhances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fit</a:t>
            </a:r>
            <a:r>
              <a:rPr lang="es-ES" sz="2400" dirty="0"/>
              <a:t>:</a:t>
            </a:r>
            <a:endParaRPr lang="es-ES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6CF89CF0-4E83-4478-9BE6-74549C8BC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25930"/>
              </p:ext>
            </p:extLst>
          </p:nvPr>
        </p:nvGraphicFramePr>
        <p:xfrm>
          <a:off x="2914650" y="4481212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26277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605337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55826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dirty="0" err="1"/>
                        <a:t>Model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AICc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22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Pure </a:t>
                      </a:r>
                      <a:r>
                        <a:rPr lang="es-ES" dirty="0" err="1"/>
                        <a:t>Power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Law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598723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598724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70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dirty="0" err="1"/>
                        <a:t>Power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Law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with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Cutoff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594388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594408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46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dirty="0" err="1"/>
                        <a:t>Double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Power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Law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589629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589659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30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000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o 1">
            <a:extLst>
              <a:ext uri="{FF2B5EF4-FFF2-40B4-BE49-F238E27FC236}">
                <a16:creationId xmlns:a16="http://schemas.microsoft.com/office/drawing/2014/main" id="{CD827257-763F-4347-8B79-2070F73B203C}"/>
              </a:ext>
            </a:extLst>
          </p:cNvPr>
          <p:cNvSpPr/>
          <p:nvPr/>
        </p:nvSpPr>
        <p:spPr>
          <a:xfrm rot="10800000">
            <a:off x="0" y="-7124967"/>
            <a:ext cx="13982967" cy="13982967"/>
          </a:xfrm>
          <a:prstGeom prst="arc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4C1C9B8-A956-4110-B093-14620C1F0DCF}"/>
              </a:ext>
            </a:extLst>
          </p:cNvPr>
          <p:cNvSpPr txBox="1">
            <a:spLocks/>
          </p:cNvSpPr>
          <p:nvPr/>
        </p:nvSpPr>
        <p:spPr>
          <a:xfrm>
            <a:off x="1071098" y="546275"/>
            <a:ext cx="9692640" cy="6504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err="1"/>
              <a:t>References</a:t>
            </a:r>
            <a:endParaRPr lang="es-ES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AD357B40-AB41-4302-9077-EF755B10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624076"/>
              </p:ext>
            </p:extLst>
          </p:nvPr>
        </p:nvGraphicFramePr>
        <p:xfrm>
          <a:off x="1022350" y="1348316"/>
          <a:ext cx="9741388" cy="46414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996529668"/>
                    </a:ext>
                  </a:extLst>
                </a:gridCol>
                <a:gridCol w="4197594">
                  <a:extLst>
                    <a:ext uri="{9D8B030D-6E8A-4147-A177-3AD203B41FA5}">
                      <a16:colId xmlns:a16="http://schemas.microsoft.com/office/drawing/2014/main" val="585573543"/>
                    </a:ext>
                  </a:extLst>
                </a:gridCol>
                <a:gridCol w="666506">
                  <a:extLst>
                    <a:ext uri="{9D8B030D-6E8A-4147-A177-3AD203B41FA5}">
                      <a16:colId xmlns:a16="http://schemas.microsoft.com/office/drawing/2014/main" val="4106492123"/>
                    </a:ext>
                  </a:extLst>
                </a:gridCol>
                <a:gridCol w="4204188">
                  <a:extLst>
                    <a:ext uri="{9D8B030D-6E8A-4147-A177-3AD203B41FA5}">
                      <a16:colId xmlns:a16="http://schemas.microsoft.com/office/drawing/2014/main" val="821663934"/>
                    </a:ext>
                  </a:extLst>
                </a:gridCol>
              </a:tblGrid>
              <a:tr h="863177">
                <a:tc>
                  <a:txBody>
                    <a:bodyPr/>
                    <a:lstStyle/>
                    <a:p>
                      <a:r>
                        <a:rPr lang="es-ES" b="0" dirty="0">
                          <a:hlinkClick r:id="rId2"/>
                        </a:rPr>
                        <a:t>[1]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/>
                        <a:t>M.K. Sachs, M.R. </a:t>
                      </a:r>
                      <a:r>
                        <a:rPr lang="es-ES" sz="1200" b="0" dirty="0" err="1"/>
                        <a:t>Yoder</a:t>
                      </a:r>
                      <a:r>
                        <a:rPr lang="es-ES" sz="1200" b="0" dirty="0"/>
                        <a:t>, D.L. </a:t>
                      </a:r>
                      <a:r>
                        <a:rPr lang="es-ES" sz="1200" b="0" dirty="0" err="1"/>
                        <a:t>Turcotte</a:t>
                      </a:r>
                      <a:r>
                        <a:rPr lang="es-ES" sz="1200" b="0" dirty="0"/>
                        <a:t>, Black </a:t>
                      </a:r>
                      <a:r>
                        <a:rPr lang="es-ES" sz="1200" b="0" dirty="0" err="1"/>
                        <a:t>swans</a:t>
                      </a:r>
                      <a:r>
                        <a:rPr lang="es-ES" sz="1200" b="0" dirty="0"/>
                        <a:t>, </a:t>
                      </a:r>
                      <a:r>
                        <a:rPr lang="es-ES" sz="1200" b="0" dirty="0" err="1"/>
                        <a:t>power</a:t>
                      </a:r>
                      <a:r>
                        <a:rPr lang="es-ES" sz="1200" b="0" dirty="0"/>
                        <a:t> </a:t>
                      </a:r>
                      <a:r>
                        <a:rPr lang="es-ES" sz="1200" b="0" dirty="0" err="1"/>
                        <a:t>laws</a:t>
                      </a:r>
                      <a:r>
                        <a:rPr lang="es-ES" sz="1200" b="0" dirty="0"/>
                        <a:t>, and </a:t>
                      </a:r>
                      <a:r>
                        <a:rPr lang="es-ES" sz="1200" b="0" dirty="0" err="1"/>
                        <a:t>dragon-kings</a:t>
                      </a:r>
                      <a:r>
                        <a:rPr lang="es-ES" sz="1200" b="0" dirty="0"/>
                        <a:t>: </a:t>
                      </a:r>
                      <a:r>
                        <a:rPr lang="es-ES" sz="1200" b="0" dirty="0" err="1"/>
                        <a:t>Earthquakes</a:t>
                      </a:r>
                      <a:r>
                        <a:rPr lang="es-ES" sz="1200" b="0" dirty="0"/>
                        <a:t>, </a:t>
                      </a:r>
                      <a:r>
                        <a:rPr lang="es-ES" sz="1200" b="0" dirty="0" err="1"/>
                        <a:t>volcanic</a:t>
                      </a:r>
                      <a:r>
                        <a:rPr lang="es-ES" sz="1200" b="0" dirty="0"/>
                        <a:t> </a:t>
                      </a:r>
                      <a:r>
                        <a:rPr lang="es-ES" sz="1200" b="0" dirty="0" err="1"/>
                        <a:t>eruptions</a:t>
                      </a:r>
                      <a:r>
                        <a:rPr lang="es-ES" sz="1200" b="0" dirty="0"/>
                        <a:t>, </a:t>
                      </a:r>
                      <a:r>
                        <a:rPr lang="es-ES" sz="1200" b="0" dirty="0" err="1"/>
                        <a:t>landslides</a:t>
                      </a:r>
                      <a:r>
                        <a:rPr lang="es-ES" sz="1200" b="0" dirty="0"/>
                        <a:t>, </a:t>
                      </a:r>
                      <a:r>
                        <a:rPr lang="es-ES" sz="1200" b="0" dirty="0" err="1"/>
                        <a:t>wildfires</a:t>
                      </a:r>
                      <a:r>
                        <a:rPr lang="es-ES" sz="1200" b="0" dirty="0"/>
                        <a:t>, </a:t>
                      </a:r>
                      <a:r>
                        <a:rPr lang="es-ES" sz="1200" b="0" dirty="0" err="1"/>
                        <a:t>floods</a:t>
                      </a:r>
                      <a:r>
                        <a:rPr lang="es-ES" sz="1200" b="0" dirty="0"/>
                        <a:t>, and SOC </a:t>
                      </a:r>
                      <a:r>
                        <a:rPr lang="es-ES" sz="1200" b="0" dirty="0" err="1"/>
                        <a:t>models</a:t>
                      </a:r>
                      <a:r>
                        <a:rPr lang="es-ES" sz="1200" b="0" dirty="0"/>
                        <a:t>, </a:t>
                      </a:r>
                      <a:r>
                        <a:rPr lang="es-ES" sz="1200" b="0" dirty="0" err="1"/>
                        <a:t>Eur</a:t>
                      </a:r>
                      <a:r>
                        <a:rPr lang="es-ES" sz="1200" b="0" dirty="0"/>
                        <a:t>. </a:t>
                      </a:r>
                      <a:r>
                        <a:rPr lang="es-ES" sz="1200" b="0" dirty="0" err="1"/>
                        <a:t>Phys</a:t>
                      </a:r>
                      <a:r>
                        <a:rPr lang="es-ES" sz="1200" b="0" dirty="0"/>
                        <a:t>. J. </a:t>
                      </a:r>
                      <a:r>
                        <a:rPr lang="es-ES" sz="1200" b="0" dirty="0" err="1"/>
                        <a:t>Spec</a:t>
                      </a:r>
                      <a:r>
                        <a:rPr lang="es-ES" sz="1200" b="0" dirty="0"/>
                        <a:t>. Top. 205, 167–182, 2012.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hlinkClick r:id="rId3"/>
                        </a:rPr>
                        <a:t>[6]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 err="1"/>
                        <a:t>Meurer</a:t>
                      </a:r>
                      <a:r>
                        <a:rPr lang="es-ES" sz="1200" b="0" dirty="0"/>
                        <a:t>, A. et al., </a:t>
                      </a:r>
                      <a:r>
                        <a:rPr lang="es-ES" sz="1200" b="0" dirty="0" err="1"/>
                        <a:t>SymPy</a:t>
                      </a:r>
                      <a:r>
                        <a:rPr lang="es-ES" sz="1200" b="0" dirty="0"/>
                        <a:t>: </a:t>
                      </a:r>
                      <a:r>
                        <a:rPr lang="es-ES" sz="1200" b="0" dirty="0" err="1"/>
                        <a:t>symbolic</a:t>
                      </a:r>
                      <a:r>
                        <a:rPr lang="es-ES" sz="1200" b="0" dirty="0"/>
                        <a:t> </a:t>
                      </a:r>
                      <a:r>
                        <a:rPr lang="es-ES" sz="1200" b="0" dirty="0" err="1"/>
                        <a:t>computing</a:t>
                      </a:r>
                      <a:r>
                        <a:rPr lang="es-ES" sz="1200" b="0" dirty="0"/>
                        <a:t> in Python. </a:t>
                      </a:r>
                      <a:r>
                        <a:rPr lang="es-ES" sz="1200" b="0" dirty="0" err="1"/>
                        <a:t>PeerJ</a:t>
                      </a:r>
                      <a:r>
                        <a:rPr lang="es-ES" sz="1200" b="0" dirty="0"/>
                        <a:t> </a:t>
                      </a:r>
                      <a:r>
                        <a:rPr lang="es-ES" sz="1200" b="0" dirty="0" err="1"/>
                        <a:t>Computer</a:t>
                      </a:r>
                      <a:r>
                        <a:rPr lang="es-ES" sz="1200" b="0" dirty="0"/>
                        <a:t> </a:t>
                      </a:r>
                      <a:r>
                        <a:rPr lang="es-ES" sz="1200" b="0" dirty="0" err="1"/>
                        <a:t>Science</a:t>
                      </a:r>
                      <a:r>
                        <a:rPr lang="es-ES" sz="1200" b="0" dirty="0"/>
                        <a:t>, 3, p.e103,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861706"/>
                  </a:ext>
                </a:extLst>
              </a:tr>
              <a:tr h="863177">
                <a:tc>
                  <a:txBody>
                    <a:bodyPr/>
                    <a:lstStyle/>
                    <a:p>
                      <a:r>
                        <a:rPr lang="es-ES" b="0" dirty="0">
                          <a:hlinkClick r:id="rId4"/>
                        </a:rPr>
                        <a:t>[2]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A. </a:t>
                      </a:r>
                      <a:r>
                        <a:rPr lang="en-US" sz="1200" b="0" dirty="0" err="1"/>
                        <a:t>Clauset</a:t>
                      </a:r>
                      <a:r>
                        <a:rPr lang="en-US" sz="1200" b="0" dirty="0"/>
                        <a:t>, C.R. </a:t>
                      </a:r>
                      <a:r>
                        <a:rPr lang="en-US" sz="1200" b="0" dirty="0" err="1"/>
                        <a:t>Shalizi</a:t>
                      </a:r>
                      <a:r>
                        <a:rPr lang="en-US" sz="1200" b="0" dirty="0"/>
                        <a:t>, and M.E.J. Newman, Power-law distributions in empirical data, SIAM Review 51(4), 661-703, 2009</a:t>
                      </a:r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hlinkClick r:id="rId5"/>
                        </a:rPr>
                        <a:t>[7]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A. Martínez, Optimization methods for maximum likelihood estimation in power laws, GitHub repository, 2024</a:t>
                      </a:r>
                      <a:endParaRPr lang="es-E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38097"/>
                  </a:ext>
                </a:extLst>
              </a:tr>
              <a:tr h="863177">
                <a:tc>
                  <a:txBody>
                    <a:bodyPr/>
                    <a:lstStyle/>
                    <a:p>
                      <a:r>
                        <a:rPr lang="es-ES" b="0" dirty="0">
                          <a:hlinkClick r:id="rId6"/>
                        </a:rPr>
                        <a:t>[3]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J. </a:t>
                      </a:r>
                      <a:r>
                        <a:rPr lang="en-US" sz="1200" b="0" dirty="0" err="1"/>
                        <a:t>Baró</a:t>
                      </a:r>
                      <a:r>
                        <a:rPr lang="en-US" sz="1200" b="0" dirty="0"/>
                        <a:t>, E. Vives, Analysis of power-law exponents by maximum-likelihood maps, Phys. Rev. E 85 066121, 2012</a:t>
                      </a:r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hlinkClick r:id="rId7"/>
                        </a:rPr>
                        <a:t>[8]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“Akaike information criterion” Wikipedia, The Free Encyclopedia, Wikimedia Foundation, 4th January 2024</a:t>
                      </a:r>
                      <a:endParaRPr lang="es-E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78317"/>
                  </a:ext>
                </a:extLst>
              </a:tr>
              <a:tr h="863177">
                <a:tc>
                  <a:txBody>
                    <a:bodyPr/>
                    <a:lstStyle/>
                    <a:p>
                      <a:r>
                        <a:rPr lang="es-ES" b="0" dirty="0">
                          <a:hlinkClick r:id="rId8"/>
                        </a:rPr>
                        <a:t>[4]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J. A. </a:t>
                      </a:r>
                      <a:r>
                        <a:rPr lang="en-US" sz="1200" b="0" dirty="0" err="1"/>
                        <a:t>Nelder</a:t>
                      </a:r>
                      <a:r>
                        <a:rPr lang="en-US" sz="1200" b="0" dirty="0"/>
                        <a:t> and R. Mead. A simplex method for function minimization. The Computer Journal, 7(4):308–313, 1965</a:t>
                      </a:r>
                      <a:endParaRPr lang="es-E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hlinkClick r:id="rId9"/>
                        </a:rPr>
                        <a:t>[9]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“Bayesian information criterion” Wikipedia, The Free Encyclopedia, Wikimedia Foundation, 18th April 2023</a:t>
                      </a:r>
                      <a:endParaRPr lang="es-E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297601"/>
                  </a:ext>
                </a:extLst>
              </a:tr>
              <a:tr h="863177">
                <a:tc>
                  <a:txBody>
                    <a:bodyPr/>
                    <a:lstStyle/>
                    <a:p>
                      <a:r>
                        <a:rPr lang="es-ES" b="0" dirty="0">
                          <a:hlinkClick r:id="rId10"/>
                        </a:rPr>
                        <a:t>[5]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/>
                        <a:t>E. Jones, P. Peterson, T. </a:t>
                      </a:r>
                      <a:r>
                        <a:rPr lang="es-ES" sz="1200" b="0" dirty="0" err="1"/>
                        <a:t>Oliphant</a:t>
                      </a:r>
                      <a:r>
                        <a:rPr lang="es-ES" sz="1200" b="0" dirty="0"/>
                        <a:t> and </a:t>
                      </a:r>
                      <a:r>
                        <a:rPr lang="es-ES" sz="1200" b="0" dirty="0" err="1"/>
                        <a:t>SciPy</a:t>
                      </a:r>
                      <a:r>
                        <a:rPr lang="es-ES" sz="1200" b="0" dirty="0"/>
                        <a:t> 1.0 </a:t>
                      </a:r>
                      <a:r>
                        <a:rPr lang="es-ES" sz="1200" b="0" dirty="0" err="1"/>
                        <a:t>Contributors</a:t>
                      </a:r>
                      <a:r>
                        <a:rPr lang="es-ES" sz="1200" b="0" dirty="0"/>
                        <a:t>. </a:t>
                      </a:r>
                      <a:r>
                        <a:rPr lang="es-ES" sz="1200" b="0" dirty="0" err="1"/>
                        <a:t>SciPy</a:t>
                      </a:r>
                      <a:r>
                        <a:rPr lang="es-ES" sz="1200" b="0" dirty="0"/>
                        <a:t> 1.0: Fundamental </a:t>
                      </a:r>
                      <a:r>
                        <a:rPr lang="es-ES" sz="1200" b="0" dirty="0" err="1"/>
                        <a:t>Algorithms</a:t>
                      </a:r>
                      <a:r>
                        <a:rPr lang="es-ES" sz="1200" b="0" dirty="0"/>
                        <a:t> </a:t>
                      </a:r>
                      <a:r>
                        <a:rPr lang="es-ES" sz="1200" b="0" dirty="0" err="1"/>
                        <a:t>for</a:t>
                      </a:r>
                      <a:r>
                        <a:rPr lang="es-ES" sz="1200" b="0" dirty="0"/>
                        <a:t> </a:t>
                      </a:r>
                      <a:r>
                        <a:rPr lang="es-ES" sz="1200" b="0" dirty="0" err="1"/>
                        <a:t>Scientific</a:t>
                      </a:r>
                      <a:r>
                        <a:rPr lang="es-ES" sz="1200" b="0" dirty="0"/>
                        <a:t> Computing in Python. </a:t>
                      </a:r>
                      <a:r>
                        <a:rPr lang="es-ES" sz="1200" b="0" dirty="0" err="1"/>
                        <a:t>Nature</a:t>
                      </a:r>
                      <a:r>
                        <a:rPr lang="es-ES" sz="1200" b="0" dirty="0"/>
                        <a:t> </a:t>
                      </a:r>
                      <a:r>
                        <a:rPr lang="es-ES" sz="1200" b="0" dirty="0" err="1"/>
                        <a:t>Methods</a:t>
                      </a:r>
                      <a:r>
                        <a:rPr lang="es-ES" sz="1200" b="0" dirty="0"/>
                        <a:t>, 17(3), 261-272, 2020</a:t>
                      </a:r>
                    </a:p>
                    <a:p>
                      <a:endParaRPr lang="es-ES" sz="1200" b="0" dirty="0"/>
                    </a:p>
                    <a:p>
                      <a:r>
                        <a:rPr lang="es-ES" sz="1200" b="0" dirty="0"/>
                        <a:t>URL: https://rdcu.be/b08Wh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hlinkClick r:id="rId11"/>
                        </a:rPr>
                        <a:t>[10]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/>
                        <a:t>Cole Lord-May, Jordi Baró, David W. Eaton, </a:t>
                      </a:r>
                      <a:r>
                        <a:rPr lang="es-ES" sz="1200" b="0" dirty="0" err="1"/>
                        <a:t>Jörn</a:t>
                      </a:r>
                      <a:r>
                        <a:rPr lang="es-ES" sz="1200" b="0" dirty="0"/>
                        <a:t> </a:t>
                      </a:r>
                      <a:r>
                        <a:rPr lang="es-ES" sz="1200" b="0" dirty="0" err="1"/>
                        <a:t>Davidsen</a:t>
                      </a:r>
                      <a:r>
                        <a:rPr lang="es-ES" sz="1200" b="0" dirty="0"/>
                        <a:t>, </a:t>
                      </a:r>
                      <a:r>
                        <a:rPr lang="es-ES" sz="1200" b="0" dirty="0" err="1"/>
                        <a:t>Seismic</a:t>
                      </a:r>
                      <a:r>
                        <a:rPr lang="es-ES" sz="1200" b="0" dirty="0"/>
                        <a:t> </a:t>
                      </a:r>
                      <a:r>
                        <a:rPr lang="es-ES" sz="1200" b="0" dirty="0" err="1"/>
                        <a:t>hazard</a:t>
                      </a:r>
                      <a:r>
                        <a:rPr lang="es-ES" sz="1200" b="0" dirty="0"/>
                        <a:t> </a:t>
                      </a:r>
                      <a:r>
                        <a:rPr lang="es-ES" sz="1200" b="0" dirty="0" err="1"/>
                        <a:t>due</a:t>
                      </a:r>
                      <a:r>
                        <a:rPr lang="es-ES" sz="1200" b="0" dirty="0"/>
                        <a:t> </a:t>
                      </a:r>
                      <a:r>
                        <a:rPr lang="es-ES" sz="1200" b="0" dirty="0" err="1"/>
                        <a:t>to</a:t>
                      </a:r>
                      <a:r>
                        <a:rPr lang="es-ES" sz="1200" b="0" dirty="0"/>
                        <a:t> fluid </a:t>
                      </a:r>
                      <a:r>
                        <a:rPr lang="es-ES" sz="1200" b="0" dirty="0" err="1"/>
                        <a:t>injections</a:t>
                      </a:r>
                      <a:r>
                        <a:rPr lang="es-ES" sz="1200" b="0" dirty="0"/>
                        <a:t>, </a:t>
                      </a:r>
                      <a:r>
                        <a:rPr lang="es-ES" sz="1200" b="0" dirty="0" err="1"/>
                        <a:t>Phys</a:t>
                      </a:r>
                      <a:r>
                        <a:rPr lang="es-ES" sz="1200" b="0" dirty="0"/>
                        <a:t>. Rev. </a:t>
                      </a:r>
                      <a:r>
                        <a:rPr lang="es-ES" sz="1200" b="0" dirty="0" err="1"/>
                        <a:t>Research</a:t>
                      </a:r>
                      <a:r>
                        <a:rPr lang="es-ES" sz="1200" b="0" dirty="0"/>
                        <a:t> 2 043324, 2020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19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62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o 1">
            <a:extLst>
              <a:ext uri="{FF2B5EF4-FFF2-40B4-BE49-F238E27FC236}">
                <a16:creationId xmlns:a16="http://schemas.microsoft.com/office/drawing/2014/main" id="{661B23F0-7ED0-43C5-989F-951FF341BB68}"/>
              </a:ext>
            </a:extLst>
          </p:cNvPr>
          <p:cNvSpPr/>
          <p:nvPr/>
        </p:nvSpPr>
        <p:spPr>
          <a:xfrm rot="10800000">
            <a:off x="0" y="-7124967"/>
            <a:ext cx="13982967" cy="13982967"/>
          </a:xfrm>
          <a:prstGeom prst="arc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28ED71-3E63-4EFD-B83C-C5A468B00B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6267" y="1901162"/>
            <a:ext cx="4636050" cy="36700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C5E5FC69-5E6A-4687-BA62-DDB082355767}"/>
              </a:ext>
            </a:extLst>
          </p:cNvPr>
          <p:cNvSpPr txBox="1">
            <a:spLocks/>
          </p:cNvSpPr>
          <p:nvPr/>
        </p:nvSpPr>
        <p:spPr>
          <a:xfrm>
            <a:off x="1124712" y="-137485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err="1"/>
              <a:t>Introduction</a:t>
            </a:r>
            <a:endParaRPr lang="es-ES" sz="40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6DF375A-F28D-4CDE-AFD7-1192C3C4C831}"/>
              </a:ext>
            </a:extLst>
          </p:cNvPr>
          <p:cNvSpPr txBox="1">
            <a:spLocks/>
          </p:cNvSpPr>
          <p:nvPr/>
        </p:nvSpPr>
        <p:spPr>
          <a:xfrm>
            <a:off x="1124712" y="200663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err="1"/>
              <a:t>Index</a:t>
            </a:r>
            <a:endParaRPr lang="es-ES" sz="4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99DD210-1BF9-4711-9020-4AFB6589D72C}"/>
              </a:ext>
            </a:extLst>
          </p:cNvPr>
          <p:cNvSpPr txBox="1"/>
          <p:nvPr/>
        </p:nvSpPr>
        <p:spPr>
          <a:xfrm>
            <a:off x="2831807" y="1901162"/>
            <a:ext cx="6278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 err="1"/>
              <a:t>Introduction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Models</a:t>
            </a:r>
            <a:r>
              <a:rPr lang="es-ES" dirty="0"/>
              <a:t> </a:t>
            </a:r>
            <a:r>
              <a:rPr lang="es-ES" dirty="0" err="1"/>
              <a:t>Studied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Likelihood</a:t>
            </a:r>
            <a:r>
              <a:rPr lang="es-ES" dirty="0"/>
              <a:t> </a:t>
            </a:r>
            <a:r>
              <a:rPr lang="es-ES" dirty="0" err="1"/>
              <a:t>Function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Maximizing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Likelihood</a:t>
            </a:r>
            <a:r>
              <a:rPr lang="es-ES" dirty="0"/>
              <a:t> </a:t>
            </a:r>
            <a:r>
              <a:rPr lang="es-ES" dirty="0" err="1"/>
              <a:t>Function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Goodness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Fit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Results</a:t>
            </a:r>
            <a:endParaRPr lang="es-ES" dirty="0"/>
          </a:p>
          <a:p>
            <a:pPr marL="800100" lvl="1" indent="-342900">
              <a:buFont typeface="+mj-lt"/>
              <a:buAutoNum type="arabicPeriod"/>
            </a:pPr>
            <a:r>
              <a:rPr lang="es-ES" dirty="0" err="1"/>
              <a:t>Synthetic</a:t>
            </a:r>
            <a:r>
              <a:rPr lang="es-ES" dirty="0"/>
              <a:t>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Real Data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Summary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Conclusions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References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3201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o 13">
            <a:extLst>
              <a:ext uri="{FF2B5EF4-FFF2-40B4-BE49-F238E27FC236}">
                <a16:creationId xmlns:a16="http://schemas.microsoft.com/office/drawing/2014/main" id="{62C7801C-5478-47FF-987B-0A643678838C}"/>
              </a:ext>
            </a:extLst>
          </p:cNvPr>
          <p:cNvSpPr/>
          <p:nvPr/>
        </p:nvSpPr>
        <p:spPr>
          <a:xfrm rot="10800000">
            <a:off x="0" y="-7124967"/>
            <a:ext cx="13982967" cy="13982967"/>
          </a:xfrm>
          <a:prstGeom prst="arc">
            <a:avLst/>
          </a:prstGeom>
          <a:ln>
            <a:solidFill>
              <a:srgbClr val="FFFFFF">
                <a:alpha val="95000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8FEDCF-7795-4F63-8634-E68DA7CE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89467"/>
            <a:ext cx="9692640" cy="1325562"/>
          </a:xfrm>
        </p:spPr>
        <p:txBody>
          <a:bodyPr>
            <a:normAutofit/>
          </a:bodyPr>
          <a:lstStyle/>
          <a:p>
            <a:r>
              <a:rPr lang="es-ES" sz="4000" dirty="0" err="1"/>
              <a:t>Introduction</a:t>
            </a:r>
            <a:endParaRPr lang="es-E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36D1A9-95E4-4D89-8343-94D96755C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812" y="2440593"/>
            <a:ext cx="2974629" cy="1769593"/>
          </a:xfrm>
        </p:spPr>
        <p:txBody>
          <a:bodyPr/>
          <a:lstStyle/>
          <a:p>
            <a:r>
              <a:rPr lang="es-ES" dirty="0"/>
              <a:t>City </a:t>
            </a:r>
            <a:r>
              <a:rPr lang="es-ES" dirty="0" err="1"/>
              <a:t>Sizes</a:t>
            </a:r>
            <a:endParaRPr lang="es-ES" dirty="0"/>
          </a:p>
          <a:p>
            <a:r>
              <a:rPr lang="es-ES" dirty="0" err="1"/>
              <a:t>Earthquakes</a:t>
            </a:r>
            <a:r>
              <a:rPr lang="es-ES" dirty="0"/>
              <a:t>’ Magnitud</a:t>
            </a:r>
          </a:p>
          <a:p>
            <a:r>
              <a:rPr lang="es-ES" dirty="0" err="1"/>
              <a:t>Percolation</a:t>
            </a:r>
            <a:r>
              <a:rPr lang="es-ES" dirty="0"/>
              <a:t> </a:t>
            </a:r>
            <a:r>
              <a:rPr lang="es-ES" dirty="0" err="1"/>
              <a:t>Sizes</a:t>
            </a:r>
            <a:endParaRPr lang="es-ES" dirty="0"/>
          </a:p>
          <a:p>
            <a:r>
              <a:rPr lang="es-ES" dirty="0"/>
              <a:t>…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084172C-CDDF-4C4F-9B86-7682E8F65C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380" y="1828800"/>
            <a:ext cx="4636050" cy="3670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Marcador de contenido 5">
            <a:extLst>
              <a:ext uri="{FF2B5EF4-FFF2-40B4-BE49-F238E27FC236}">
                <a16:creationId xmlns:a16="http://schemas.microsoft.com/office/drawing/2014/main" id="{FD826451-AFB0-43B0-BE7B-27F90C0F9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286" y="1350561"/>
            <a:ext cx="3009272" cy="2374382"/>
          </a:xfrm>
          <a:prstGeom prst="rect">
            <a:avLst/>
          </a:prstGeom>
        </p:spPr>
      </p:pic>
      <p:pic>
        <p:nvPicPr>
          <p:cNvPr id="9" name="Marcador de contenido 7">
            <a:extLst>
              <a:ext uri="{FF2B5EF4-FFF2-40B4-BE49-F238E27FC236}">
                <a16:creationId xmlns:a16="http://schemas.microsoft.com/office/drawing/2014/main" id="{4001FAA6-1FE4-4819-AE84-5FA97B4D0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2904" y="3875271"/>
            <a:ext cx="3012890" cy="24187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5A90950F-CE85-4106-BE45-6BE99E83C626}"/>
              </a:ext>
            </a:extLst>
          </p:cNvPr>
          <p:cNvSpPr txBox="1">
            <a:spLocks/>
          </p:cNvSpPr>
          <p:nvPr/>
        </p:nvSpPr>
        <p:spPr>
          <a:xfrm>
            <a:off x="994365" y="-819015"/>
            <a:ext cx="9692640" cy="6504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err="1"/>
              <a:t>Models</a:t>
            </a:r>
            <a:r>
              <a:rPr lang="es-ES" sz="4000" dirty="0"/>
              <a:t> </a:t>
            </a:r>
            <a:r>
              <a:rPr lang="es-ES" sz="4000" dirty="0" err="1"/>
              <a:t>Studied</a:t>
            </a:r>
            <a:endParaRPr lang="es-E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6FA79C9-EA35-4804-984D-2D6348D8E882}"/>
              </a:ext>
            </a:extLst>
          </p:cNvPr>
          <p:cNvSpPr txBox="1">
            <a:spLocks/>
          </p:cNvSpPr>
          <p:nvPr/>
        </p:nvSpPr>
        <p:spPr>
          <a:xfrm>
            <a:off x="1067562" y="-1459046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err="1"/>
              <a:t>Index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4196471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co 15">
            <a:extLst>
              <a:ext uri="{FF2B5EF4-FFF2-40B4-BE49-F238E27FC236}">
                <a16:creationId xmlns:a16="http://schemas.microsoft.com/office/drawing/2014/main" id="{01A7A061-7AE3-40CB-BBD5-6A14ECF2F1F6}"/>
              </a:ext>
            </a:extLst>
          </p:cNvPr>
          <p:cNvSpPr/>
          <p:nvPr/>
        </p:nvSpPr>
        <p:spPr>
          <a:xfrm rot="10800000">
            <a:off x="0" y="-7124967"/>
            <a:ext cx="13982967" cy="13982967"/>
          </a:xfrm>
          <a:prstGeom prst="arc">
            <a:avLst/>
          </a:prstGeom>
          <a:ln>
            <a:solidFill>
              <a:srgbClr val="FFFFFF">
                <a:alpha val="95000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E082986-9216-4A5F-8E77-D65BF6621B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0" y="1388474"/>
            <a:ext cx="3009272" cy="2374382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FA419C9-477D-494D-B630-1CD91F246B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52" y="3916089"/>
            <a:ext cx="3009272" cy="241582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05EF88B-E88E-4A82-A42E-755D6A83DAD8}"/>
                  </a:ext>
                </a:extLst>
              </p:cNvPr>
              <p:cNvSpPr txBox="1"/>
              <p:nvPr/>
            </p:nvSpPr>
            <p:spPr>
              <a:xfrm>
                <a:off x="6406879" y="2140493"/>
                <a:ext cx="2660472" cy="650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05EF88B-E88E-4A82-A42E-755D6A83D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879" y="2140493"/>
                <a:ext cx="2660472" cy="6504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59FF970-C9FE-4EB8-A668-8361BA6AB472}"/>
                  </a:ext>
                </a:extLst>
              </p:cNvPr>
              <p:cNvSpPr txBox="1"/>
              <p:nvPr/>
            </p:nvSpPr>
            <p:spPr>
              <a:xfrm>
                <a:off x="5584577" y="4717507"/>
                <a:ext cx="4521431" cy="851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59FF970-C9FE-4EB8-A668-8361BA6AB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577" y="4717507"/>
                <a:ext cx="4521431" cy="85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00154DE6-A36C-4361-9498-6939D0119B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8916" y="1310459"/>
            <a:ext cx="2961274" cy="237728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E86C271-43FC-4DF3-A4B3-8E15374E93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8916" y="4005429"/>
            <a:ext cx="2961274" cy="2281719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E99A6E96-2FA7-4B58-B40B-A7EC7B634543}"/>
              </a:ext>
            </a:extLst>
          </p:cNvPr>
          <p:cNvSpPr txBox="1">
            <a:spLocks/>
          </p:cNvSpPr>
          <p:nvPr/>
        </p:nvSpPr>
        <p:spPr>
          <a:xfrm>
            <a:off x="1134581" y="-1380305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err="1"/>
              <a:t>Introduction</a:t>
            </a:r>
            <a:endParaRPr lang="es-ES" sz="40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DFE35D0E-0709-452E-85DD-FCDCF32D8700}"/>
              </a:ext>
            </a:extLst>
          </p:cNvPr>
          <p:cNvSpPr txBox="1">
            <a:spLocks/>
          </p:cNvSpPr>
          <p:nvPr/>
        </p:nvSpPr>
        <p:spPr>
          <a:xfrm>
            <a:off x="1071098" y="546275"/>
            <a:ext cx="9692640" cy="6504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err="1"/>
              <a:t>Models</a:t>
            </a:r>
            <a:r>
              <a:rPr lang="es-ES" sz="4000" dirty="0"/>
              <a:t> </a:t>
            </a:r>
            <a:r>
              <a:rPr lang="es-ES" sz="4000" dirty="0" err="1"/>
              <a:t>Studied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8321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co 23">
            <a:extLst>
              <a:ext uri="{FF2B5EF4-FFF2-40B4-BE49-F238E27FC236}">
                <a16:creationId xmlns:a16="http://schemas.microsoft.com/office/drawing/2014/main" id="{B116FB2A-FD6C-4229-ADE6-928C725DF83E}"/>
              </a:ext>
            </a:extLst>
          </p:cNvPr>
          <p:cNvSpPr/>
          <p:nvPr/>
        </p:nvSpPr>
        <p:spPr>
          <a:xfrm rot="10800000">
            <a:off x="0" y="-7124967"/>
            <a:ext cx="13982967" cy="13982967"/>
          </a:xfrm>
          <a:prstGeom prst="arc">
            <a:avLst/>
          </a:prstGeom>
          <a:ln>
            <a:solidFill>
              <a:srgbClr val="FFFFFF">
                <a:alpha val="95000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6D1BBB7-6576-4C6E-95FA-48EC71D90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78" y="1335036"/>
            <a:ext cx="2961274" cy="237728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53DD753-5E45-4AFF-92BA-C39AF2C1F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78" y="4030006"/>
            <a:ext cx="2961274" cy="22817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7A56747-7A0F-4BDA-B3F3-FC62A150F085}"/>
                  </a:ext>
                </a:extLst>
              </p:cNvPr>
              <p:cNvSpPr txBox="1"/>
              <p:nvPr/>
            </p:nvSpPr>
            <p:spPr>
              <a:xfrm>
                <a:off x="5199241" y="4836305"/>
                <a:ext cx="5099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7A56747-7A0F-4BDA-B3F3-FC62A150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241" y="4836305"/>
                <a:ext cx="5099088" cy="276999"/>
              </a:xfrm>
              <a:prstGeom prst="rect">
                <a:avLst/>
              </a:prstGeom>
              <a:blipFill>
                <a:blip r:embed="rId4"/>
                <a:stretch>
                  <a:fillRect l="-598" b="-369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>
            <a:extLst>
              <a:ext uri="{FF2B5EF4-FFF2-40B4-BE49-F238E27FC236}">
                <a16:creationId xmlns:a16="http://schemas.microsoft.com/office/drawing/2014/main" id="{825137C7-14CA-4025-AC96-BC3B1CAF548D}"/>
              </a:ext>
            </a:extLst>
          </p:cNvPr>
          <p:cNvSpPr txBox="1">
            <a:spLocks/>
          </p:cNvSpPr>
          <p:nvPr/>
        </p:nvSpPr>
        <p:spPr>
          <a:xfrm>
            <a:off x="1071098" y="546275"/>
            <a:ext cx="9692640" cy="6504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err="1"/>
              <a:t>Models</a:t>
            </a:r>
            <a:r>
              <a:rPr lang="es-ES" sz="4000" dirty="0"/>
              <a:t> </a:t>
            </a:r>
            <a:r>
              <a:rPr lang="es-ES" sz="4000" dirty="0" err="1"/>
              <a:t>Studied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176CE79-F3A3-4E16-B5B3-3ACAFF32F9F3}"/>
                  </a:ext>
                </a:extLst>
              </p:cNvPr>
              <p:cNvSpPr txBox="1"/>
              <p:nvPr/>
            </p:nvSpPr>
            <p:spPr>
              <a:xfrm>
                <a:off x="4264840" y="2198463"/>
                <a:ext cx="2660472" cy="650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176CE79-F3A3-4E16-B5B3-3ACAFF32F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840" y="2198463"/>
                <a:ext cx="2660472" cy="650434"/>
              </a:xfrm>
              <a:prstGeom prst="rect">
                <a:avLst/>
              </a:prstGeom>
              <a:blipFill>
                <a:blip r:embed="rId5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7094D72-0D43-475D-9A23-004F93DA4CFF}"/>
                  </a:ext>
                </a:extLst>
              </p:cNvPr>
              <p:cNvSpPr txBox="1"/>
              <p:nvPr/>
            </p:nvSpPr>
            <p:spPr>
              <a:xfrm>
                <a:off x="6775270" y="2187600"/>
                <a:ext cx="4521431" cy="851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7094D72-0D43-475D-9A23-004F93DA4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270" y="2187600"/>
                <a:ext cx="4521431" cy="85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F17CE66-46F2-42FB-A745-0332DD8EFA98}"/>
              </a:ext>
            </a:extLst>
          </p:cNvPr>
          <p:cNvCxnSpPr/>
          <p:nvPr/>
        </p:nvCxnSpPr>
        <p:spPr>
          <a:xfrm>
            <a:off x="6096000" y="3164219"/>
            <a:ext cx="1344190" cy="15722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A87E865-3C88-4391-93AA-F17078631BAA}"/>
              </a:ext>
            </a:extLst>
          </p:cNvPr>
          <p:cNvCxnSpPr>
            <a:cxnSpLocks/>
          </p:cNvCxnSpPr>
          <p:nvPr/>
        </p:nvCxnSpPr>
        <p:spPr>
          <a:xfrm flipH="1">
            <a:off x="9401838" y="3178166"/>
            <a:ext cx="367112" cy="14925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26E0D56-16C5-442C-9355-783160471974}"/>
                  </a:ext>
                </a:extLst>
              </p:cNvPr>
              <p:cNvSpPr txBox="1"/>
              <p:nvPr/>
            </p:nvSpPr>
            <p:spPr>
              <a:xfrm>
                <a:off x="6413328" y="5659703"/>
                <a:ext cx="2988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𝑃𝑜𝑝𝑢𝑙𝑎𝑡𝑖𝑜𝑛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26E0D56-16C5-442C-9355-783160471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328" y="5659703"/>
                <a:ext cx="2988510" cy="276999"/>
              </a:xfrm>
              <a:prstGeom prst="rect">
                <a:avLst/>
              </a:prstGeom>
              <a:blipFill>
                <a:blip r:embed="rId7"/>
                <a:stretch>
                  <a:fillRect l="-2041" r="-1429" b="-369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48E6738-4E35-435D-BB82-B6E64C736B17}"/>
              </a:ext>
            </a:extLst>
          </p:cNvPr>
          <p:cNvCxnSpPr>
            <a:cxnSpLocks/>
          </p:cNvCxnSpPr>
          <p:nvPr/>
        </p:nvCxnSpPr>
        <p:spPr>
          <a:xfrm flipH="1" flipV="1">
            <a:off x="7183632" y="5213150"/>
            <a:ext cx="348656" cy="37192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4429E53-11E8-462D-86D6-33586E02F6FE}"/>
              </a:ext>
            </a:extLst>
          </p:cNvPr>
          <p:cNvCxnSpPr>
            <a:cxnSpLocks/>
          </p:cNvCxnSpPr>
          <p:nvPr/>
        </p:nvCxnSpPr>
        <p:spPr>
          <a:xfrm flipV="1">
            <a:off x="8321698" y="5170865"/>
            <a:ext cx="368391" cy="4142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Marcador de contenido 5">
            <a:extLst>
              <a:ext uri="{FF2B5EF4-FFF2-40B4-BE49-F238E27FC236}">
                <a16:creationId xmlns:a16="http://schemas.microsoft.com/office/drawing/2014/main" id="{3A0D7167-F38E-4B97-93FF-36F0657F97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286" y="1350561"/>
            <a:ext cx="3009272" cy="2374382"/>
          </a:xfrm>
          <a:prstGeom prst="rect">
            <a:avLst/>
          </a:prstGeom>
        </p:spPr>
      </p:pic>
      <p:pic>
        <p:nvPicPr>
          <p:cNvPr id="17" name="Marcador de contenido 7">
            <a:extLst>
              <a:ext uri="{FF2B5EF4-FFF2-40B4-BE49-F238E27FC236}">
                <a16:creationId xmlns:a16="http://schemas.microsoft.com/office/drawing/2014/main" id="{B78EA8BD-E692-4303-B82B-2398D2B550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2905" y="3875010"/>
            <a:ext cx="3013215" cy="2418986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36E90596-ACC2-481F-BD74-B5A5E1AE2BFB}"/>
              </a:ext>
            </a:extLst>
          </p:cNvPr>
          <p:cNvSpPr txBox="1">
            <a:spLocks/>
          </p:cNvSpPr>
          <p:nvPr/>
        </p:nvSpPr>
        <p:spPr>
          <a:xfrm>
            <a:off x="1121188" y="-787371"/>
            <a:ext cx="9692640" cy="6504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err="1"/>
              <a:t>Likelihood</a:t>
            </a:r>
            <a:r>
              <a:rPr lang="es-ES" sz="4000" dirty="0"/>
              <a:t> </a:t>
            </a:r>
            <a:r>
              <a:rPr lang="es-ES" sz="4000" dirty="0" err="1"/>
              <a:t>Function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3774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o 4">
            <a:extLst>
              <a:ext uri="{FF2B5EF4-FFF2-40B4-BE49-F238E27FC236}">
                <a16:creationId xmlns:a16="http://schemas.microsoft.com/office/drawing/2014/main" id="{2E00D998-BFA7-4AA1-B02F-7126F4A17048}"/>
              </a:ext>
            </a:extLst>
          </p:cNvPr>
          <p:cNvSpPr/>
          <p:nvPr/>
        </p:nvSpPr>
        <p:spPr>
          <a:xfrm rot="10800000">
            <a:off x="0" y="-7124967"/>
            <a:ext cx="13982967" cy="13982967"/>
          </a:xfrm>
          <a:prstGeom prst="arc">
            <a:avLst/>
          </a:prstGeom>
          <a:ln>
            <a:solidFill>
              <a:srgbClr val="FFFFFF">
                <a:alpha val="95000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0B8C4D7-0975-41D3-B263-F399A08CF6F9}"/>
                  </a:ext>
                </a:extLst>
              </p:cNvPr>
              <p:cNvSpPr txBox="1"/>
              <p:nvPr/>
            </p:nvSpPr>
            <p:spPr>
              <a:xfrm>
                <a:off x="1742583" y="2625399"/>
                <a:ext cx="3201454" cy="895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supHide m:val="on"/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0B8C4D7-0975-41D3-B263-F399A08CF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583" y="2625399"/>
                <a:ext cx="3201454" cy="8959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2ECAF9D1-D626-486C-84ED-F28ADB9F50EF}"/>
              </a:ext>
            </a:extLst>
          </p:cNvPr>
          <p:cNvSpPr txBox="1">
            <a:spLocks/>
          </p:cNvSpPr>
          <p:nvPr/>
        </p:nvSpPr>
        <p:spPr>
          <a:xfrm>
            <a:off x="1071098" y="546275"/>
            <a:ext cx="9692640" cy="6504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err="1"/>
              <a:t>Likelihood</a:t>
            </a:r>
            <a:r>
              <a:rPr lang="es-ES" sz="4000" dirty="0"/>
              <a:t> </a:t>
            </a:r>
            <a:r>
              <a:rPr lang="es-ES" sz="4000" dirty="0" err="1"/>
              <a:t>Function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77DA6C8-144A-479D-AAF0-364ED5754F07}"/>
                  </a:ext>
                </a:extLst>
              </p:cNvPr>
              <p:cNvSpPr txBox="1"/>
              <p:nvPr/>
            </p:nvSpPr>
            <p:spPr>
              <a:xfrm>
                <a:off x="5321939" y="2625399"/>
                <a:ext cx="4197031" cy="1292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𝐺𝑖𝑣𝑒𝑛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h𝑜𝑤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𝑙𝑖𝑘𝑒𝑙𝑦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ES" sz="2800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77DA6C8-144A-479D-AAF0-364ED5754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939" y="2625399"/>
                <a:ext cx="4197031" cy="12926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0D6E20A-340E-4E65-89BF-4B99BBF8343E}"/>
              </a:ext>
            </a:extLst>
          </p:cNvPr>
          <p:cNvCxnSpPr>
            <a:cxnSpLocks/>
          </p:cNvCxnSpPr>
          <p:nvPr/>
        </p:nvCxnSpPr>
        <p:spPr>
          <a:xfrm>
            <a:off x="7157319" y="4026439"/>
            <a:ext cx="0" cy="5391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5804BDD2-1C5B-421E-BCE3-1B1051A484DC}"/>
                  </a:ext>
                </a:extLst>
              </p:cNvPr>
              <p:cNvSpPr txBox="1"/>
              <p:nvPr/>
            </p:nvSpPr>
            <p:spPr>
              <a:xfrm>
                <a:off x="5124588" y="4629343"/>
                <a:ext cx="45325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400" dirty="0"/>
                  <a:t>Objective: </a:t>
                </a:r>
                <a:r>
                  <a:rPr lang="es-ES" sz="2400" dirty="0" err="1"/>
                  <a:t>Maximize</a:t>
                </a:r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ℒ</m:t>
                    </m:r>
                    <m:sSup>
                      <m:sSup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s-ES" sz="24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5804BDD2-1C5B-421E-BCE3-1B1051A48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588" y="4629343"/>
                <a:ext cx="4532529" cy="461665"/>
              </a:xfrm>
              <a:prstGeom prst="rect">
                <a:avLst/>
              </a:prstGeom>
              <a:blipFill>
                <a:blip r:embed="rId5"/>
                <a:stretch>
                  <a:fillRect l="-2153" t="-10526" b="-289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ítulo 1">
            <a:extLst>
              <a:ext uri="{FF2B5EF4-FFF2-40B4-BE49-F238E27FC236}">
                <a16:creationId xmlns:a16="http://schemas.microsoft.com/office/drawing/2014/main" id="{0F0A7AAA-00FA-42D3-A203-DC8A8DAFE222}"/>
              </a:ext>
            </a:extLst>
          </p:cNvPr>
          <p:cNvSpPr txBox="1">
            <a:spLocks/>
          </p:cNvSpPr>
          <p:nvPr/>
        </p:nvSpPr>
        <p:spPr>
          <a:xfrm>
            <a:off x="1249680" y="-669819"/>
            <a:ext cx="9692640" cy="6504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err="1"/>
              <a:t>Models</a:t>
            </a:r>
            <a:r>
              <a:rPr lang="es-ES" sz="4000" dirty="0"/>
              <a:t> </a:t>
            </a:r>
            <a:r>
              <a:rPr lang="es-ES" sz="4000" dirty="0" err="1"/>
              <a:t>Studied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9655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o 4">
            <a:extLst>
              <a:ext uri="{FF2B5EF4-FFF2-40B4-BE49-F238E27FC236}">
                <a16:creationId xmlns:a16="http://schemas.microsoft.com/office/drawing/2014/main" id="{89D8432A-EBC8-4F19-9A20-69F15C1B389B}"/>
              </a:ext>
            </a:extLst>
          </p:cNvPr>
          <p:cNvSpPr/>
          <p:nvPr/>
        </p:nvSpPr>
        <p:spPr>
          <a:xfrm rot="10800000">
            <a:off x="0" y="-7124967"/>
            <a:ext cx="13982967" cy="13982967"/>
          </a:xfrm>
          <a:prstGeom prst="arc">
            <a:avLst/>
          </a:prstGeom>
          <a:ln>
            <a:solidFill>
              <a:srgbClr val="FFFFFF">
                <a:alpha val="95000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1E5338-E882-4EBC-8EB2-306125750A1D}"/>
              </a:ext>
            </a:extLst>
          </p:cNvPr>
          <p:cNvSpPr txBox="1">
            <a:spLocks/>
          </p:cNvSpPr>
          <p:nvPr/>
        </p:nvSpPr>
        <p:spPr>
          <a:xfrm>
            <a:off x="1064519" y="664686"/>
            <a:ext cx="9692640" cy="6504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 err="1"/>
              <a:t>Maximizing</a:t>
            </a:r>
            <a:r>
              <a:rPr lang="es-ES" sz="3600" dirty="0"/>
              <a:t> </a:t>
            </a:r>
            <a:r>
              <a:rPr lang="es-ES" sz="3600" dirty="0" err="1"/>
              <a:t>Likelihood</a:t>
            </a:r>
            <a:r>
              <a:rPr lang="es-ES" sz="3600" dirty="0"/>
              <a:t> </a:t>
            </a:r>
            <a:r>
              <a:rPr lang="es-ES" sz="3600" dirty="0" err="1"/>
              <a:t>Function</a:t>
            </a:r>
            <a:endParaRPr lang="es-E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7790964-160D-4D0B-9D35-ADB3C10BF6E7}"/>
                  </a:ext>
                </a:extLst>
              </p:cNvPr>
              <p:cNvSpPr txBox="1"/>
              <p:nvPr/>
            </p:nvSpPr>
            <p:spPr>
              <a:xfrm>
                <a:off x="97979" y="5815931"/>
                <a:ext cx="3201454" cy="895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supHide m:val="on"/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7790964-160D-4D0B-9D35-ADB3C10BF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9" y="5815931"/>
                <a:ext cx="3201454" cy="8959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8B4BE1C-BE3E-44AC-8727-8FCC838C8FF5}"/>
                  </a:ext>
                </a:extLst>
              </p:cNvPr>
              <p:cNvSpPr txBox="1"/>
              <p:nvPr/>
            </p:nvSpPr>
            <p:spPr>
              <a:xfrm>
                <a:off x="1197056" y="1691204"/>
                <a:ext cx="7697620" cy="1080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s-E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s-E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s-E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s-E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𝑚𝑖𝑛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s-ES" sz="24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8B4BE1C-BE3E-44AC-8727-8FCC838C8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056" y="1691204"/>
                <a:ext cx="7697620" cy="10804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AC02655-48A5-4B41-B012-CF4BFDE04CAF}"/>
                  </a:ext>
                </a:extLst>
              </p:cNvPr>
              <p:cNvSpPr txBox="1"/>
              <p:nvPr/>
            </p:nvSpPr>
            <p:spPr>
              <a:xfrm>
                <a:off x="2374548" y="3133740"/>
                <a:ext cx="9401596" cy="28373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d>
                            <m:d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  <m:r>
                        <a:rPr lang="en-GB" sz="2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s-E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es-ES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s-E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b="1" i="1">
                                        <a:latin typeface="Cambria Math" panose="02040503050406030204" pitchFamily="18" charset="0"/>
                                      </a:rPr>
                                      <m:t>𝜞</m:t>
                                    </m:r>
                                  </m:e>
                                  <m:sup>
                                    <m:r>
                                      <a:rPr lang="en-GB" sz="2400" b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den>
                            </m:f>
                            <m:f>
                              <m:fPr>
                                <m:ctrlPr>
                                  <a:rPr lang="es-ES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1" i="1"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sSup>
                                  <m:sSupPr>
                                    <m:ctrlPr>
                                      <a:rPr lang="es-E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b="1" i="1">
                                        <a:latin typeface="Cambria Math" panose="02040503050406030204" pitchFamily="18" charset="0"/>
                                      </a:rPr>
                                      <m:t>𝜞</m:t>
                                    </m:r>
                                  </m:e>
                                  <m:sup>
                                    <m:r>
                                      <a:rPr lang="en-GB" sz="2400" b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sz="2400" b="1" i="1">
                                    <a:latin typeface="Cambria Math" panose="02040503050406030204" pitchFamily="18" charset="0"/>
                                  </a:rPr>
                                  <m:t>𝝏𝜶</m:t>
                                </m:r>
                              </m:den>
                            </m:f>
                            <m:r>
                              <a:rPr lang="es-ES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s-ES" sz="2400" b="1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GB" sz="2400" b="1" i="1">
                                    <a:latin typeface="Cambria Math" panose="02040503050406030204" pitchFamily="18" charset="0"/>
                                  </a:rPr>
                                  <m:t>𝒍𝒏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s-E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E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s-ES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4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GB" sz="2400" b="1" i="1"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s-ES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4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GB" sz="2400" b="1" i="1">
                                                <a:latin typeface="Cambria Math" panose="02040503050406030204" pitchFamily="18" charset="0"/>
                                              </a:rPr>
                                              <m:t>𝒎𝒊𝒏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s-ES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4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GB" sz="2400" b="1" i="1">
                                                <a:latin typeface="Cambria Math" panose="02040503050406030204" pitchFamily="18" charset="0"/>
                                              </a:rPr>
                                              <m:t>𝒌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es-ES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s-E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400" b="1" i="1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  <m:r>
                                      <a:rPr lang="en-GB" sz="24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2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s-E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sz="24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GB" sz="2400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s-ES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E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sz="24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s-E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sz="24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  <m:sup>
                                    <m:r>
                                      <a:rPr lang="en-GB" sz="2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s-ES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s-ES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s-E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b="1" i="1">
                                        <a:latin typeface="Cambria Math" panose="02040503050406030204" pitchFamily="18" charset="0"/>
                                      </a:rPr>
                                      <m:t>𝜞</m:t>
                                    </m:r>
                                  </m:e>
                                  <m:sup>
                                    <m:r>
                                      <a:rPr lang="en-GB" sz="2400" b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den>
                            </m:f>
                            <m:f>
                              <m:fPr>
                                <m:ctrlPr>
                                  <a:rPr lang="es-ES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1" i="1"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sSup>
                                  <m:sSupPr>
                                    <m:ctrlPr>
                                      <a:rPr lang="es-E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b="1" i="1">
                                        <a:latin typeface="Cambria Math" panose="02040503050406030204" pitchFamily="18" charset="0"/>
                                      </a:rPr>
                                      <m:t>𝜞</m:t>
                                    </m:r>
                                  </m:e>
                                  <m:sup>
                                    <m:r>
                                      <a:rPr lang="en-GB" sz="2400" b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sz="2400" b="1" i="1"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sSub>
                                  <m:sSubPr>
                                    <m:ctrlPr>
                                      <a:rPr lang="es-E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sz="24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</m:m>
                      <m:r>
                        <a:rPr lang="es-ES" sz="2400" b="1" i="1">
                          <a:latin typeface="Cambria Math" panose="02040503050406030204" pitchFamily="18" charset="0"/>
                        </a:rPr>
                        <m:t>→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ES" sz="2400" b="1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s-ES" sz="2400" b="1" i="1">
                                <a:latin typeface="Cambria Math" panose="02040503050406030204" pitchFamily="18" charset="0"/>
                              </a:rPr>
                              <m:t>𝑰𝒎𝒑𝒐𝒔𝒔𝒊𝒃𝒍𝒆</m:t>
                            </m:r>
                          </m:e>
                        </m:mr>
                        <m:mr>
                          <m:e>
                            <m:r>
                              <a:rPr lang="es-ES" sz="2400" b="1" i="1">
                                <a:latin typeface="Cambria Math" panose="02040503050406030204" pitchFamily="18" charset="0"/>
                              </a:rPr>
                              <m:t>𝑰𝒏𝒗𝒆𝒓𝒔𝒊𝒐𝒏</m:t>
                            </m:r>
                          </m:e>
                        </m:mr>
                      </m:m>
                      <m:r>
                        <a:rPr lang="es-ES" sz="2400" b="1" i="1">
                          <a:latin typeface="Cambria Math" panose="02040503050406030204" pitchFamily="18" charset="0"/>
                        </a:rPr>
                        <m:t>→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ES" sz="2400" b="1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  <m:t>𝑵𝒖𝒎𝒆𝒓𝒊𝒄𝒂𝒍</m:t>
                            </m:r>
                          </m:e>
                        </m:mr>
                        <m:mr>
                          <m:e>
                            <m: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  <m:t>𝑨𝒍𝒈𝒐𝒓𝒊𝒕𝒉𝒎𝒔</m:t>
                            </m:r>
                          </m:e>
                        </m:mr>
                      </m:m>
                    </m:oMath>
                  </m:oMathPara>
                </a14:m>
                <a:endParaRPr lang="es-ES" sz="2400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AC02655-48A5-4B41-B012-CF4BFDE04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548" y="3133740"/>
                <a:ext cx="9401596" cy="28373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63DD715-FD80-4657-8FF2-1EDC313DEF0B}"/>
                  </a:ext>
                </a:extLst>
              </p:cNvPr>
              <p:cNvSpPr txBox="1"/>
              <p:nvPr/>
            </p:nvSpPr>
            <p:spPr>
              <a:xfrm>
                <a:off x="97979" y="6965075"/>
                <a:ext cx="346735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63DD715-FD80-4657-8FF2-1EDC313DE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9" y="6965075"/>
                <a:ext cx="3467359" cy="4168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ítulo 1">
            <a:extLst>
              <a:ext uri="{FF2B5EF4-FFF2-40B4-BE49-F238E27FC236}">
                <a16:creationId xmlns:a16="http://schemas.microsoft.com/office/drawing/2014/main" id="{188501AA-25AE-4A3B-92D2-221E1E168F64}"/>
              </a:ext>
            </a:extLst>
          </p:cNvPr>
          <p:cNvSpPr txBox="1">
            <a:spLocks/>
          </p:cNvSpPr>
          <p:nvPr/>
        </p:nvSpPr>
        <p:spPr>
          <a:xfrm>
            <a:off x="1064519" y="-734187"/>
            <a:ext cx="9692640" cy="6504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err="1"/>
              <a:t>Likelihood</a:t>
            </a:r>
            <a:r>
              <a:rPr lang="es-ES" sz="4000" dirty="0"/>
              <a:t> </a:t>
            </a:r>
            <a:r>
              <a:rPr lang="es-ES" sz="4000" dirty="0" err="1"/>
              <a:t>Function</a:t>
            </a:r>
            <a:endParaRPr lang="es-ES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EC3EDDE-DE9F-4314-A9BA-DFC7CBD9EDE7}"/>
              </a:ext>
            </a:extLst>
          </p:cNvPr>
          <p:cNvSpPr txBox="1">
            <a:spLocks/>
          </p:cNvSpPr>
          <p:nvPr/>
        </p:nvSpPr>
        <p:spPr>
          <a:xfrm>
            <a:off x="1064519" y="-889311"/>
            <a:ext cx="9692640" cy="6504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err="1"/>
              <a:t>Goodness</a:t>
            </a:r>
            <a:r>
              <a:rPr lang="es-ES" sz="4000" dirty="0"/>
              <a:t> </a:t>
            </a:r>
            <a:r>
              <a:rPr lang="es-ES" sz="4000" dirty="0" err="1"/>
              <a:t>of</a:t>
            </a:r>
            <a:r>
              <a:rPr lang="es-ES" sz="4000" dirty="0"/>
              <a:t> </a:t>
            </a:r>
            <a:r>
              <a:rPr lang="es-ES" sz="4000" dirty="0" err="1"/>
              <a:t>Fit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606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o 3">
            <a:extLst>
              <a:ext uri="{FF2B5EF4-FFF2-40B4-BE49-F238E27FC236}">
                <a16:creationId xmlns:a16="http://schemas.microsoft.com/office/drawing/2014/main" id="{5061FDC8-DC8A-4D22-9DC2-0FE8F8256D55}"/>
              </a:ext>
            </a:extLst>
          </p:cNvPr>
          <p:cNvSpPr/>
          <p:nvPr/>
        </p:nvSpPr>
        <p:spPr>
          <a:xfrm rot="10800000">
            <a:off x="0" y="-7124967"/>
            <a:ext cx="13982967" cy="13982967"/>
          </a:xfrm>
          <a:prstGeom prst="arc">
            <a:avLst/>
          </a:prstGeom>
          <a:ln>
            <a:solidFill>
              <a:srgbClr val="FFFFFF">
                <a:alpha val="95000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EC0F1A-9549-4A28-B34D-7A81F1911ADA}"/>
              </a:ext>
            </a:extLst>
          </p:cNvPr>
          <p:cNvSpPr txBox="1">
            <a:spLocks/>
          </p:cNvSpPr>
          <p:nvPr/>
        </p:nvSpPr>
        <p:spPr>
          <a:xfrm>
            <a:off x="1071098" y="546275"/>
            <a:ext cx="9692640" cy="6504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err="1"/>
              <a:t>Goodness</a:t>
            </a:r>
            <a:r>
              <a:rPr lang="es-ES" sz="4000" dirty="0"/>
              <a:t> </a:t>
            </a:r>
            <a:r>
              <a:rPr lang="es-ES" sz="4000" dirty="0" err="1"/>
              <a:t>of</a:t>
            </a:r>
            <a:r>
              <a:rPr lang="es-ES" sz="4000" dirty="0"/>
              <a:t> </a:t>
            </a:r>
            <a:r>
              <a:rPr lang="es-ES" sz="4000" dirty="0" err="1"/>
              <a:t>Fit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92E05CA-9E1D-432A-B1F7-98FA62DB026B}"/>
                  </a:ext>
                </a:extLst>
              </p:cNvPr>
              <p:cNvSpPr txBox="1"/>
              <p:nvPr/>
            </p:nvSpPr>
            <p:spPr>
              <a:xfrm>
                <a:off x="174062" y="6947419"/>
                <a:ext cx="3201454" cy="895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supHide m:val="on"/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92E05CA-9E1D-432A-B1F7-98FA62DB0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62" y="6947419"/>
                <a:ext cx="3201454" cy="8959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1D35DA9-8BA2-4A4D-A0E4-932D948B724F}"/>
                  </a:ext>
                </a:extLst>
              </p:cNvPr>
              <p:cNvSpPr txBox="1"/>
              <p:nvPr/>
            </p:nvSpPr>
            <p:spPr>
              <a:xfrm>
                <a:off x="1634264" y="2242480"/>
                <a:ext cx="370761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𝑜𝑜𝑡𝑠𝑡𝑟𝑎𝑝𝑝𝑖𝑛𝑔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1D35DA9-8BA2-4A4D-A0E4-932D948B7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264" y="2242480"/>
                <a:ext cx="3707617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344489B-7A6A-47DF-B4B3-9CE3098B95A1}"/>
                  </a:ext>
                </a:extLst>
              </p:cNvPr>
              <p:cNvSpPr txBox="1"/>
              <p:nvPr/>
            </p:nvSpPr>
            <p:spPr>
              <a:xfrm>
                <a:off x="2676385" y="3965130"/>
                <a:ext cx="60015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𝑖𝑠𝑐h𝑒𝑟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𝐼𝑛𝑓𝑜𝑟𝑚𝑎𝑡𝑖𝑜𝑛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𝑀𝑎𝑡𝑟𝑖𝑥</m:t>
                      </m:r>
                    </m:oMath>
                  </m:oMathPara>
                </a14:m>
                <a:endParaRPr lang="es-ES" sz="2000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344489B-7A6A-47DF-B4B3-9CE3098B9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385" y="3965130"/>
                <a:ext cx="600157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3424CB85-7AAF-48F9-8ECC-6D6FCBB4B8F0}"/>
              </a:ext>
            </a:extLst>
          </p:cNvPr>
          <p:cNvSpPr txBox="1"/>
          <p:nvPr/>
        </p:nvSpPr>
        <p:spPr>
          <a:xfrm>
            <a:off x="5400881" y="1996029"/>
            <a:ext cx="2269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Repeating</a:t>
            </a:r>
            <a:r>
              <a:rPr lang="es-ES" sz="2400" dirty="0"/>
              <a:t> and </a:t>
            </a:r>
            <a:r>
              <a:rPr lang="es-ES" sz="2400" dirty="0" err="1"/>
              <a:t>averaging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results</a:t>
            </a:r>
            <a:endParaRPr lang="es-E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4F57DB5-208F-4D61-8D0A-CEE6AD7752BC}"/>
                  </a:ext>
                </a:extLst>
              </p:cNvPr>
              <p:cNvSpPr txBox="1"/>
              <p:nvPr/>
            </p:nvSpPr>
            <p:spPr>
              <a:xfrm>
                <a:off x="5917418" y="4843044"/>
                <a:ext cx="2359620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𝑆𝑡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ℱ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ES" sz="2000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4F57DB5-208F-4D61-8D0A-CEE6AD775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418" y="4843044"/>
                <a:ext cx="2359620" cy="5636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1">
            <a:extLst>
              <a:ext uri="{FF2B5EF4-FFF2-40B4-BE49-F238E27FC236}">
                <a16:creationId xmlns:a16="http://schemas.microsoft.com/office/drawing/2014/main" id="{77BC1BAC-FA8E-4F9D-B4B4-B8D144B8A596}"/>
              </a:ext>
            </a:extLst>
          </p:cNvPr>
          <p:cNvSpPr txBox="1">
            <a:spLocks/>
          </p:cNvSpPr>
          <p:nvPr/>
        </p:nvSpPr>
        <p:spPr>
          <a:xfrm>
            <a:off x="1071098" y="-700483"/>
            <a:ext cx="9692640" cy="6504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 err="1"/>
              <a:t>Maximizing</a:t>
            </a:r>
            <a:r>
              <a:rPr lang="es-ES" sz="3600" dirty="0"/>
              <a:t> </a:t>
            </a:r>
            <a:r>
              <a:rPr lang="es-ES" sz="3600" dirty="0" err="1"/>
              <a:t>Likelihood</a:t>
            </a:r>
            <a:r>
              <a:rPr lang="es-ES" sz="3600" dirty="0"/>
              <a:t> </a:t>
            </a:r>
            <a:r>
              <a:rPr lang="es-ES" sz="3600" dirty="0" err="1"/>
              <a:t>Function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954512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o 3">
            <a:extLst>
              <a:ext uri="{FF2B5EF4-FFF2-40B4-BE49-F238E27FC236}">
                <a16:creationId xmlns:a16="http://schemas.microsoft.com/office/drawing/2014/main" id="{5061FDC8-DC8A-4D22-9DC2-0FE8F8256D55}"/>
              </a:ext>
            </a:extLst>
          </p:cNvPr>
          <p:cNvSpPr/>
          <p:nvPr/>
        </p:nvSpPr>
        <p:spPr>
          <a:xfrm rot="10800000">
            <a:off x="0" y="-7124967"/>
            <a:ext cx="13982967" cy="13982967"/>
          </a:xfrm>
          <a:prstGeom prst="arc">
            <a:avLst/>
          </a:prstGeom>
          <a:ln>
            <a:solidFill>
              <a:srgbClr val="FFFFFF">
                <a:alpha val="95000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EC0F1A-9549-4A28-B34D-7A81F1911ADA}"/>
              </a:ext>
            </a:extLst>
          </p:cNvPr>
          <p:cNvSpPr txBox="1">
            <a:spLocks/>
          </p:cNvSpPr>
          <p:nvPr/>
        </p:nvSpPr>
        <p:spPr>
          <a:xfrm>
            <a:off x="1071098" y="546275"/>
            <a:ext cx="9692640" cy="6504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err="1"/>
              <a:t>Goodness</a:t>
            </a:r>
            <a:r>
              <a:rPr lang="es-ES" sz="4000" dirty="0"/>
              <a:t> </a:t>
            </a:r>
            <a:r>
              <a:rPr lang="es-ES" sz="4000" dirty="0" err="1"/>
              <a:t>of</a:t>
            </a:r>
            <a:r>
              <a:rPr lang="es-ES" sz="4000" dirty="0"/>
              <a:t> </a:t>
            </a:r>
            <a:r>
              <a:rPr lang="es-ES" sz="4000" dirty="0" err="1"/>
              <a:t>Fit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92E05CA-9E1D-432A-B1F7-98FA62DB026B}"/>
                  </a:ext>
                </a:extLst>
              </p:cNvPr>
              <p:cNvSpPr txBox="1"/>
              <p:nvPr/>
            </p:nvSpPr>
            <p:spPr>
              <a:xfrm>
                <a:off x="174062" y="6947419"/>
                <a:ext cx="3201454" cy="895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supHide m:val="on"/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92E05CA-9E1D-432A-B1F7-98FA62DB0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62" y="6947419"/>
                <a:ext cx="3201454" cy="8959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344489B-7A6A-47DF-B4B3-9CE3098B95A1}"/>
                  </a:ext>
                </a:extLst>
              </p:cNvPr>
              <p:cNvSpPr txBox="1"/>
              <p:nvPr/>
            </p:nvSpPr>
            <p:spPr>
              <a:xfrm>
                <a:off x="3553359" y="4165083"/>
                <a:ext cx="537454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𝑠𝑒𝑑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𝑐𝑜𝑚𝑝𝑎𝑟𝑒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600" b="1" i="1" smtClean="0">
                          <a:latin typeface="Cambria Math" panose="02040503050406030204" pitchFamily="18" charset="0"/>
                        </a:rPr>
                        <m:t>𝑴𝒐𝒅𝒆𝒍𝒔</m:t>
                      </m:r>
                    </m:oMath>
                  </m:oMathPara>
                </a14:m>
                <a:endParaRPr lang="es-ES" sz="2000" b="1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344489B-7A6A-47DF-B4B3-9CE3098B9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359" y="4165083"/>
                <a:ext cx="537454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3424CB85-7AAF-48F9-8ECC-6D6FCBB4B8F0}"/>
              </a:ext>
            </a:extLst>
          </p:cNvPr>
          <p:cNvSpPr txBox="1"/>
          <p:nvPr/>
        </p:nvSpPr>
        <p:spPr>
          <a:xfrm>
            <a:off x="2984409" y="2886752"/>
            <a:ext cx="6223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AICc</a:t>
            </a:r>
            <a:r>
              <a:rPr lang="es-ES" sz="2400" dirty="0"/>
              <a:t> / BIC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# 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Parameters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 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</a:t>
            </a:r>
            <a:endParaRPr lang="es-ES" sz="2400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616ABD7-7F54-46DE-B9ED-7C1D0C505C3E}"/>
              </a:ext>
            </a:extLst>
          </p:cNvPr>
          <p:cNvCxnSpPr>
            <a:cxnSpLocks/>
          </p:cNvCxnSpPr>
          <p:nvPr/>
        </p:nvCxnSpPr>
        <p:spPr>
          <a:xfrm>
            <a:off x="6096000" y="3509583"/>
            <a:ext cx="0" cy="5391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979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1721</TotalTime>
  <Words>663</Words>
  <Application>Microsoft Office PowerPoint</Application>
  <PresentationFormat>Panorámica</PresentationFormat>
  <Paragraphs>146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Century Schoolbook</vt:lpstr>
      <vt:lpstr>Wingdings 2</vt:lpstr>
      <vt:lpstr>Vista</vt:lpstr>
      <vt:lpstr>Optimization Methods for Maximum Likelihood Estimation of General Power Law Models</vt:lpstr>
      <vt:lpstr>Presentación de PowerPoint</vt:lpstr>
      <vt:lpstr>Introduction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Results over Synthetic and Real Data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Methods for Maximum Likelihood Estimation of General Power Law Models</dc:title>
  <dc:creator>abri martinez cuesta</dc:creator>
  <cp:lastModifiedBy>abri martinez cuesta</cp:lastModifiedBy>
  <cp:revision>28</cp:revision>
  <dcterms:created xsi:type="dcterms:W3CDTF">2024-01-25T16:36:20Z</dcterms:created>
  <dcterms:modified xsi:type="dcterms:W3CDTF">2024-01-29T09:31:39Z</dcterms:modified>
</cp:coreProperties>
</file>