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0" r:id="rId4"/>
    <p:sldId id="265" r:id="rId5"/>
    <p:sldId id="259" r:id="rId6"/>
    <p:sldId id="267" r:id="rId7"/>
    <p:sldId id="266" r:id="rId8"/>
    <p:sldId id="268" r:id="rId9"/>
    <p:sldId id="269" r:id="rId10"/>
    <p:sldId id="278" r:id="rId11"/>
    <p:sldId id="271" r:id="rId12"/>
    <p:sldId id="281" r:id="rId13"/>
    <p:sldId id="279" r:id="rId14"/>
    <p:sldId id="280" r:id="rId15"/>
    <p:sldId id="258" r:id="rId16"/>
    <p:sldId id="270" r:id="rId17"/>
    <p:sldId id="282" r:id="rId18"/>
    <p:sldId id="272" r:id="rId19"/>
    <p:sldId id="273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EC"/>
    <a:srgbClr val="FF9999"/>
    <a:srgbClr val="89C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810BC1-A914-4CC4-8A21-9FD39756A3F6}"/>
              </a:ext>
            </a:extLst>
          </p:cNvPr>
          <p:cNvSpPr/>
          <p:nvPr/>
        </p:nvSpPr>
        <p:spPr>
          <a:xfrm>
            <a:off x="2600189" y="4143632"/>
            <a:ext cx="2247900" cy="426720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434B8D-3632-4541-95AA-1632CFDBE0A8}"/>
              </a:ext>
            </a:extLst>
          </p:cNvPr>
          <p:cNvSpPr/>
          <p:nvPr/>
        </p:nvSpPr>
        <p:spPr>
          <a:xfrm>
            <a:off x="3000023" y="4143632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38100" dir="5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강민규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1380486" y="2514419"/>
            <a:ext cx="9604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카카오맵</a:t>
            </a:r>
            <a:r>
              <a:rPr lang="ko-KR" altLang="en-US" sz="60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 맛집 리뷰 분석</a:t>
            </a:r>
            <a:endParaRPr lang="en-US" altLang="ko-KR" sz="6000" b="1" kern="0" dirty="0" smtClean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+mj-ea"/>
              <a:ea typeface="+mj-ea"/>
            </a:endParaRPr>
          </a:p>
          <a:p>
            <a:pPr algn="ctr" latinLnBrk="0">
              <a:defRPr/>
            </a:pPr>
            <a:r>
              <a:rPr lang="en-US" altLang="ko-KR" sz="30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-</a:t>
            </a:r>
            <a:r>
              <a:rPr lang="ko-KR" altLang="en-US" sz="3000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맛있는거</a:t>
            </a:r>
            <a:r>
              <a:rPr lang="ko-KR" altLang="en-US" sz="30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30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4</a:t>
            </a:r>
            <a:r>
              <a:rPr lang="ko-KR" altLang="en-US" sz="30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조</a:t>
            </a:r>
            <a:r>
              <a:rPr lang="en-US" altLang="ko-KR" sz="30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9" name="사각형: 둥근 모서리 5">
            <a:extLst>
              <a:ext uri="{FF2B5EF4-FFF2-40B4-BE49-F238E27FC236}">
                <a16:creationId xmlns:a16="http://schemas.microsoft.com/office/drawing/2014/main" id="{4B810BC1-A914-4CC4-8A21-9FD39756A3F6}"/>
              </a:ext>
            </a:extLst>
          </p:cNvPr>
          <p:cNvSpPr/>
          <p:nvPr/>
        </p:nvSpPr>
        <p:spPr>
          <a:xfrm>
            <a:off x="5041321" y="4143632"/>
            <a:ext cx="2247900" cy="426720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69434B8D-3632-4541-95AA-1632CFDBE0A8}"/>
              </a:ext>
            </a:extLst>
          </p:cNvPr>
          <p:cNvSpPr/>
          <p:nvPr/>
        </p:nvSpPr>
        <p:spPr>
          <a:xfrm>
            <a:off x="5441155" y="4143632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38100" dir="5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강아름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4B810BC1-A914-4CC4-8A21-9FD39756A3F6}"/>
              </a:ext>
            </a:extLst>
          </p:cNvPr>
          <p:cNvSpPr/>
          <p:nvPr/>
        </p:nvSpPr>
        <p:spPr>
          <a:xfrm>
            <a:off x="7482453" y="4143632"/>
            <a:ext cx="2247900" cy="426720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69434B8D-3632-4541-95AA-1632CFDBE0A8}"/>
              </a:ext>
            </a:extLst>
          </p:cNvPr>
          <p:cNvSpPr/>
          <p:nvPr/>
        </p:nvSpPr>
        <p:spPr>
          <a:xfrm>
            <a:off x="7882287" y="4143632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38100" dir="5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남혜미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29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</a:t>
            </a:r>
            <a:r>
              <a:rPr lang="ko-KR" altLang="en-US" sz="3600" b="1" kern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4068" y="1065678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5999" y="4900993"/>
            <a:ext cx="507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네이버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통한 더 정확한 위도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경도 데이터 수집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8" y="1094996"/>
            <a:ext cx="1809762" cy="164932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180624" y="1435010"/>
            <a:ext cx="499705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7" idx="3"/>
            <a:endCxn id="5" idx="1"/>
          </p:cNvCxnSpPr>
          <p:nvPr/>
        </p:nvCxnSpPr>
        <p:spPr>
          <a:xfrm>
            <a:off x="1680329" y="1513078"/>
            <a:ext cx="5307367" cy="1397490"/>
          </a:xfrm>
          <a:prstGeom prst="bent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96" y="1435010"/>
            <a:ext cx="3483839" cy="2951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215" b="2089"/>
          <a:stretch/>
        </p:blipFill>
        <p:spPr>
          <a:xfrm>
            <a:off x="677130" y="3767767"/>
            <a:ext cx="4658867" cy="2389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17" y="3332213"/>
            <a:ext cx="1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</a:t>
            </a:r>
            <a:r>
              <a:rPr lang="en-US" altLang="ko-KR" dirty="0"/>
              <a:t>A</a:t>
            </a:r>
            <a:r>
              <a:rPr lang="en-US" altLang="ko-KR" dirty="0" smtClean="0"/>
              <a:t>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7" y="2266271"/>
            <a:ext cx="4362692" cy="29084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86" y="2181804"/>
            <a:ext cx="5757052" cy="2984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416" y="994913"/>
            <a:ext cx="20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점 리뷰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2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7" y="2303084"/>
            <a:ext cx="4328303" cy="28855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24" y="2193816"/>
            <a:ext cx="5702310" cy="29431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8416" y="994913"/>
            <a:ext cx="20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점 리뷰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85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3" y="2269851"/>
            <a:ext cx="4334696" cy="28897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72" y="2225517"/>
            <a:ext cx="5770773" cy="29784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416" y="994913"/>
            <a:ext cx="20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점 리뷰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36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810BC1-A914-4CC4-8A21-9FD39756A3F6}"/>
              </a:ext>
            </a:extLst>
          </p:cNvPr>
          <p:cNvSpPr/>
          <p:nvPr/>
        </p:nvSpPr>
        <p:spPr>
          <a:xfrm>
            <a:off x="1744413" y="1063074"/>
            <a:ext cx="2247900" cy="426720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434B8D-3632-4541-95AA-1632CFDBE0A8}"/>
              </a:ext>
            </a:extLst>
          </p:cNvPr>
          <p:cNvSpPr/>
          <p:nvPr/>
        </p:nvSpPr>
        <p:spPr>
          <a:xfrm>
            <a:off x="2144247" y="1063074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5.0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801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5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리뷰와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리뷰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542221" y="1936521"/>
            <a:ext cx="0" cy="3600000"/>
          </a:xfrm>
          <a:prstGeom prst="line">
            <a:avLst/>
          </a:prstGeom>
          <a:ln w="41275" cap="rnd">
            <a:solidFill>
              <a:srgbClr val="D8D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6542221" y="4963870"/>
            <a:ext cx="1" cy="572653"/>
          </a:xfrm>
          <a:prstGeom prst="line">
            <a:avLst/>
          </a:prstGeom>
          <a:ln w="41275" cap="rnd">
            <a:solidFill>
              <a:srgbClr val="FF9999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475420" y="1957749"/>
            <a:ext cx="0" cy="3600000"/>
          </a:xfrm>
          <a:prstGeom prst="line">
            <a:avLst/>
          </a:prstGeom>
          <a:ln w="41275" cap="rnd">
            <a:solidFill>
              <a:srgbClr val="D8D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5475419" y="2007079"/>
            <a:ext cx="1" cy="3550671"/>
          </a:xfrm>
          <a:prstGeom prst="line">
            <a:avLst/>
          </a:prstGeom>
          <a:ln w="41275" cap="rnd">
            <a:solidFill>
              <a:srgbClr val="89CCC5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4B810BC1-A914-4CC4-8A21-9FD39756A3F6}"/>
              </a:ext>
            </a:extLst>
          </p:cNvPr>
          <p:cNvSpPr/>
          <p:nvPr/>
        </p:nvSpPr>
        <p:spPr>
          <a:xfrm>
            <a:off x="8128853" y="1055142"/>
            <a:ext cx="2247900" cy="426720"/>
          </a:xfrm>
          <a:prstGeom prst="roundRect">
            <a:avLst/>
          </a:prstGeom>
          <a:solidFill>
            <a:srgbClr val="F8DFDA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69434B8D-3632-4541-95AA-1632CFDBE0A8}"/>
              </a:ext>
            </a:extLst>
          </p:cNvPr>
          <p:cNvSpPr/>
          <p:nvPr/>
        </p:nvSpPr>
        <p:spPr>
          <a:xfrm>
            <a:off x="8528687" y="1055142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1.0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41" y="1920323"/>
            <a:ext cx="3861385" cy="25742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32" y="1943136"/>
            <a:ext cx="3827164" cy="255144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t="8068" b="1"/>
          <a:stretch/>
        </p:blipFill>
        <p:spPr>
          <a:xfrm>
            <a:off x="7037912" y="4785862"/>
            <a:ext cx="2823869" cy="2033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418" y="5075578"/>
            <a:ext cx="4613187" cy="20170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912" y="5363624"/>
            <a:ext cx="4567641" cy="19519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69" t="10738" b="5628"/>
          <a:stretch/>
        </p:blipFill>
        <p:spPr>
          <a:xfrm>
            <a:off x="1055001" y="4789734"/>
            <a:ext cx="2346706" cy="17413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8"/>
          <a:srcRect t="15708"/>
          <a:stretch/>
        </p:blipFill>
        <p:spPr>
          <a:xfrm>
            <a:off x="1064167" y="5111519"/>
            <a:ext cx="3318372" cy="19744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057" y="5402132"/>
            <a:ext cx="2537577" cy="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https://soohee410.github.io/compare_tagger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23849" y="6257829"/>
            <a:ext cx="3682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이미지 출처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https</a:t>
            </a:r>
            <a:r>
              <a:rPr lang="ko-KR" altLang="en-US" sz="1000" dirty="0"/>
              <a:t>://soohee410.github.io/compare_tagger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55" y="2073479"/>
            <a:ext cx="4048497" cy="2557837"/>
          </a:xfrm>
          <a:prstGeom prst="rect">
            <a:avLst/>
          </a:prstGeom>
          <a:ln w="3175">
            <a:solidFill>
              <a:srgbClr val="89CCC5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702781" y="2475234"/>
            <a:ext cx="36604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형태소 분석기의 속도 비교</a:t>
            </a:r>
            <a:endParaRPr lang="en-US" altLang="ko-KR" dirty="0" smtClean="0">
              <a:solidFill>
                <a:srgbClr val="0A0A0A"/>
              </a:solidFill>
              <a:latin typeface="+mn-ea"/>
            </a:endParaRPr>
          </a:p>
          <a:p>
            <a:endParaRPr lang="en-US" altLang="ko-KR" dirty="0" smtClean="0">
              <a:solidFill>
                <a:srgbClr val="0A0A0A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0A0A0A"/>
                </a:solidFill>
                <a:latin typeface="+mn-ea"/>
              </a:rPr>
              <a:t>Kkma</a:t>
            </a:r>
            <a:r>
              <a:rPr lang="en-US" altLang="ko-KR" dirty="0" smtClean="0">
                <a:solidFill>
                  <a:srgbClr val="0A0A0A"/>
                </a:solidFill>
                <a:latin typeface="+mn-ea"/>
              </a:rPr>
              <a:t> :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A0A0A"/>
                </a:solidFill>
                <a:latin typeface="+mn-ea"/>
              </a:rPr>
              <a:t>438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초</a:t>
            </a:r>
            <a:endParaRPr lang="en-US" altLang="ko-KR" dirty="0" smtClean="0">
              <a:solidFill>
                <a:srgbClr val="0A0A0A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0A0A0A"/>
                </a:solidFill>
                <a:latin typeface="+mn-ea"/>
              </a:rPr>
              <a:t>Komoran</a:t>
            </a:r>
            <a:r>
              <a:rPr lang="en-US" altLang="ko-KR" dirty="0" smtClean="0">
                <a:solidFill>
                  <a:srgbClr val="0A0A0A"/>
                </a:solidFill>
                <a:latin typeface="+mn-ea"/>
              </a:rPr>
              <a:t> : 12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초</a:t>
            </a:r>
            <a:endParaRPr lang="en-US" altLang="ko-KR" dirty="0" smtClean="0">
              <a:solidFill>
                <a:srgbClr val="0A0A0A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0A0A0A"/>
                </a:solidFill>
                <a:latin typeface="+mn-ea"/>
              </a:rPr>
              <a:t>Okt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A0A0A"/>
                </a:solidFill>
                <a:latin typeface="+mn-ea"/>
              </a:rPr>
              <a:t>: 46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초</a:t>
            </a:r>
            <a:endParaRPr lang="en-US" altLang="ko-KR" dirty="0" smtClean="0">
              <a:solidFill>
                <a:srgbClr val="0A0A0A"/>
              </a:solidFill>
              <a:latin typeface="+mn-ea"/>
            </a:endParaRPr>
          </a:p>
          <a:p>
            <a:r>
              <a:rPr lang="en-US" altLang="ko-KR" b="1" dirty="0" err="1" smtClean="0">
                <a:solidFill>
                  <a:srgbClr val="0A0A0A"/>
                </a:solidFill>
                <a:latin typeface="+mn-ea"/>
              </a:rPr>
              <a:t>Mecab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A0A0A"/>
                </a:solidFill>
                <a:latin typeface="+mn-ea"/>
              </a:rPr>
              <a:t>: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A0A0A"/>
                </a:solidFill>
                <a:latin typeface="+mn-ea"/>
              </a:rPr>
              <a:t>약 </a:t>
            </a:r>
            <a:r>
              <a:rPr lang="en-US" altLang="ko-KR" dirty="0">
                <a:solidFill>
                  <a:srgbClr val="0A0A0A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초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2918" y="941210"/>
            <a:ext cx="915925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err="1" smtClean="0">
                <a:solidFill>
                  <a:srgbClr val="0A0A0A"/>
                </a:solidFill>
                <a:latin typeface="+mn-ea"/>
              </a:rPr>
              <a:t>MeCab</a:t>
            </a:r>
            <a:endParaRPr lang="en-US" altLang="ko-KR" sz="2500" b="1" dirty="0" smtClean="0">
              <a:solidFill>
                <a:srgbClr val="0A0A0A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한국어 형태소 분석 패키지인 </a:t>
            </a:r>
            <a:r>
              <a:rPr lang="en-US" altLang="ko-KR" dirty="0" err="1" smtClean="0">
                <a:solidFill>
                  <a:srgbClr val="0A0A0A"/>
                </a:solidFill>
                <a:latin typeface="+mn-ea"/>
              </a:rPr>
              <a:t>KoNLPy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의 형태소 분석기 중 하나인 </a:t>
            </a:r>
            <a:r>
              <a:rPr lang="en-US" altLang="ko-KR" dirty="0" err="1" smtClean="0">
                <a:solidFill>
                  <a:srgbClr val="0A0A0A"/>
                </a:solidFill>
                <a:latin typeface="+mn-ea"/>
              </a:rPr>
              <a:t>MeCab</a:t>
            </a:r>
            <a:r>
              <a:rPr lang="ko-KR" altLang="en-US" dirty="0" smtClean="0">
                <a:solidFill>
                  <a:srgbClr val="0A0A0A"/>
                </a:solidFill>
                <a:latin typeface="+mn-ea"/>
              </a:rPr>
              <a:t>을 사용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8" y="5273103"/>
            <a:ext cx="8009573" cy="984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918" y="4897937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MeCab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https://soohee410.github.io/compare_tagger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6" y="990688"/>
            <a:ext cx="6505030" cy="39711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96" y="4961887"/>
            <a:ext cx="5160360" cy="15349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31170" y="2921479"/>
            <a:ext cx="437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전처리 후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를 사용해 모델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0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4" y="1355440"/>
            <a:ext cx="5583435" cy="31074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2527" y="935971"/>
            <a:ext cx="81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만들어진 모델을 통해 학습되지 않은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리뷰 데이터의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예측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7" y="4591713"/>
            <a:ext cx="2244781" cy="19064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24" y="4585411"/>
            <a:ext cx="2225262" cy="191945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313" y="4585717"/>
            <a:ext cx="2171538" cy="19127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784" y="4585717"/>
            <a:ext cx="2282074" cy="191272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1479" y="4585717"/>
            <a:ext cx="2244257" cy="19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265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28816" y="3268641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42104" y="2920843"/>
            <a:ext cx="1244951" cy="1244951"/>
            <a:chOff x="1874872" y="2368210"/>
            <a:chExt cx="1244951" cy="1244951"/>
          </a:xfrm>
        </p:grpSpPr>
        <p:sp>
          <p:nvSpPr>
            <p:cNvPr id="20" name="타원 19"/>
            <p:cNvSpPr/>
            <p:nvPr/>
          </p:nvSpPr>
          <p:spPr>
            <a:xfrm>
              <a:off x="1955765" y="245514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개요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원호 29"/>
            <p:cNvSpPr/>
            <p:nvPr/>
          </p:nvSpPr>
          <p:spPr>
            <a:xfrm>
              <a:off x="1874872" y="2368210"/>
              <a:ext cx="1244951" cy="1244951"/>
            </a:xfrm>
            <a:prstGeom prst="arc">
              <a:avLst>
                <a:gd name="adj1" fmla="val 16200000"/>
                <a:gd name="adj2" fmla="val 10654105"/>
              </a:avLst>
            </a:prstGeom>
            <a:noFill/>
            <a:ln w="38100">
              <a:solidFill>
                <a:srgbClr val="89CC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46953" y="2931803"/>
            <a:ext cx="1244951" cy="1244951"/>
            <a:chOff x="6480729" y="3909984"/>
            <a:chExt cx="1244951" cy="1244951"/>
          </a:xfrm>
        </p:grpSpPr>
        <p:sp>
          <p:nvSpPr>
            <p:cNvPr id="24" name="타원 23"/>
            <p:cNvSpPr/>
            <p:nvPr/>
          </p:nvSpPr>
          <p:spPr>
            <a:xfrm>
              <a:off x="6561623" y="3991574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데이터 수집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원호 30"/>
            <p:cNvSpPr/>
            <p:nvPr/>
          </p:nvSpPr>
          <p:spPr>
            <a:xfrm>
              <a:off x="6480729" y="3909984"/>
              <a:ext cx="1244951" cy="1244951"/>
            </a:xfrm>
            <a:prstGeom prst="arc">
              <a:avLst>
                <a:gd name="adj1" fmla="val 16200000"/>
                <a:gd name="adj2" fmla="val 10654105"/>
              </a:avLst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2104" y="4779697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2105" y="4779697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2637" y="4303754"/>
            <a:ext cx="1595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○ 개발 환경 및 프로세스</a:t>
            </a: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○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주제 선정 배경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3075708" y="4776380"/>
            <a:ext cx="1445502" cy="45719"/>
          </a:xfrm>
          <a:prstGeom prst="rect">
            <a:avLst/>
          </a:prstGeom>
          <a:solidFill>
            <a:srgbClr val="F8D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3075709" y="4776380"/>
            <a:ext cx="82479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46953" y="4305174"/>
            <a:ext cx="136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○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DB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환경 구축</a:t>
            </a: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○ 수집 데이터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DB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저장</a:t>
            </a: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003006" y="3209964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359937" y="2885574"/>
            <a:ext cx="1244951" cy="1244951"/>
            <a:chOff x="1874872" y="2368210"/>
            <a:chExt cx="1244951" cy="1244951"/>
          </a:xfrm>
        </p:grpSpPr>
        <p:sp>
          <p:nvSpPr>
            <p:cNvPr id="61" name="타원 60"/>
            <p:cNvSpPr/>
            <p:nvPr/>
          </p:nvSpPr>
          <p:spPr>
            <a:xfrm>
              <a:off x="1955765" y="245514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데이터 분석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원호 61"/>
            <p:cNvSpPr/>
            <p:nvPr/>
          </p:nvSpPr>
          <p:spPr>
            <a:xfrm>
              <a:off x="1874872" y="2368210"/>
              <a:ext cx="1244951" cy="1244951"/>
            </a:xfrm>
            <a:prstGeom prst="arc">
              <a:avLst>
                <a:gd name="adj1" fmla="val 16200000"/>
                <a:gd name="adj2" fmla="val 10654105"/>
              </a:avLst>
            </a:prstGeom>
            <a:noFill/>
            <a:ln w="38100">
              <a:solidFill>
                <a:srgbClr val="89CC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7521143" y="2873126"/>
            <a:ext cx="1244951" cy="1244951"/>
            <a:chOff x="6480729" y="3909984"/>
            <a:chExt cx="1244951" cy="1244951"/>
          </a:xfrm>
        </p:grpSpPr>
        <p:sp>
          <p:nvSpPr>
            <p:cNvPr id="64" name="타원 63"/>
            <p:cNvSpPr/>
            <p:nvPr/>
          </p:nvSpPr>
          <p:spPr>
            <a:xfrm>
              <a:off x="6561623" y="3991574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원호 64"/>
            <p:cNvSpPr/>
            <p:nvPr/>
          </p:nvSpPr>
          <p:spPr>
            <a:xfrm>
              <a:off x="6480729" y="3909984"/>
              <a:ext cx="1244951" cy="1244951"/>
            </a:xfrm>
            <a:prstGeom prst="arc">
              <a:avLst>
                <a:gd name="adj1" fmla="val 16200000"/>
                <a:gd name="adj2" fmla="val 10654105"/>
              </a:avLst>
            </a:prstGeom>
            <a:noFill/>
            <a:ln w="381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5359936" y="4778622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5359937" y="4778622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90471" y="4268485"/>
            <a:ext cx="9228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○ 시각화</a:t>
            </a: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○ 감성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581812" y="4762864"/>
            <a:ext cx="1445502" cy="45719"/>
          </a:xfrm>
          <a:prstGeom prst="rect">
            <a:avLst/>
          </a:prstGeom>
          <a:solidFill>
            <a:srgbClr val="F8D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581813" y="4762864"/>
            <a:ext cx="82479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881129" y="2841618"/>
            <a:ext cx="1244951" cy="1244951"/>
            <a:chOff x="1874872" y="2368210"/>
            <a:chExt cx="1244951" cy="1244951"/>
          </a:xfrm>
        </p:grpSpPr>
        <p:sp>
          <p:nvSpPr>
            <p:cNvPr id="73" name="타원 72"/>
            <p:cNvSpPr/>
            <p:nvPr/>
          </p:nvSpPr>
          <p:spPr>
            <a:xfrm>
              <a:off x="1955765" y="245514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후기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원호 73"/>
            <p:cNvSpPr/>
            <p:nvPr/>
          </p:nvSpPr>
          <p:spPr>
            <a:xfrm>
              <a:off x="1874872" y="2368210"/>
              <a:ext cx="1244951" cy="1244951"/>
            </a:xfrm>
            <a:prstGeom prst="arc">
              <a:avLst>
                <a:gd name="adj1" fmla="val 16200000"/>
                <a:gd name="adj2" fmla="val 10654105"/>
              </a:avLst>
            </a:prstGeom>
            <a:noFill/>
            <a:ln w="38100">
              <a:solidFill>
                <a:srgbClr val="89CC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881129" y="4764080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881130" y="4764080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8799" y="3366507"/>
            <a:ext cx="84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대시보드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37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2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느낀점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12295" y="1682615"/>
            <a:ext cx="1408653" cy="532457"/>
            <a:chOff x="1207853" y="4673413"/>
            <a:chExt cx="1164176" cy="440047"/>
          </a:xfrm>
          <a:solidFill>
            <a:srgbClr val="89CCC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이등변 삼각형 15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/>
                  </a:solidFill>
                </a:rPr>
                <a:t>강민규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85584" y="1682615"/>
            <a:ext cx="1408653" cy="532457"/>
            <a:chOff x="1207853" y="4673413"/>
            <a:chExt cx="1164176" cy="440047"/>
          </a:xfrm>
          <a:solidFill>
            <a:srgbClr val="D8F0E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이등변 삼각형 22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prstClr val="white"/>
                  </a:solidFill>
                </a:rPr>
                <a:t>강아름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810631" y="1682615"/>
            <a:ext cx="1408653" cy="532457"/>
            <a:chOff x="1207853" y="4673413"/>
            <a:chExt cx="1164176" cy="440047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이등변 삼각형 25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prstClr val="white"/>
                  </a:solidFill>
                </a:rPr>
                <a:t>남혜미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4972917" y="2210473"/>
            <a:ext cx="2285403" cy="3544124"/>
          </a:xfrm>
          <a:prstGeom prst="roundRect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sz="13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60121" y="2166777"/>
            <a:ext cx="2285403" cy="3544124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sz="13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85713" y="2210473"/>
            <a:ext cx="2285403" cy="3544124"/>
          </a:xfrm>
          <a:prstGeom prst="roundRect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1300" dirty="0" smtClean="0"/>
              <a:t>초반에는 의욕이 넘쳐 이것저것 시도해보고 싶었으나 시간적 제약으로 인해 다 하지 못해서 아쉬웠다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하지만 </a:t>
            </a:r>
            <a:r>
              <a:rPr lang="en-US" altLang="ko-KR" sz="1300" dirty="0" smtClean="0"/>
              <a:t>AWS, </a:t>
            </a:r>
            <a:r>
              <a:rPr lang="ko-KR" altLang="en-US" sz="1300" dirty="0" err="1" smtClean="0"/>
              <a:t>태블로</a:t>
            </a:r>
            <a:r>
              <a:rPr lang="ko-KR" altLang="en-US" sz="1300" dirty="0" smtClean="0"/>
              <a:t> 등 다뤄본 적 없던 툴들에 대한 새로운 경험을 해봤다는 점에서 충분히 </a:t>
            </a:r>
            <a:r>
              <a:rPr lang="ko-KR" altLang="en-US" sz="1300" dirty="0" err="1" smtClean="0"/>
              <a:t>의미있는</a:t>
            </a:r>
            <a:r>
              <a:rPr lang="ko-KR" altLang="en-US" sz="1300" dirty="0" smtClean="0"/>
              <a:t> 경험이었다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288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5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709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+mj-ea"/>
                <a:ea typeface="+mj-ea"/>
              </a:rPr>
              <a:t>개발환경 및 프로세스</a:t>
            </a:r>
            <a:endParaRPr lang="ko-KR" altLang="en-US" sz="54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0" name="사각형: 둥근 모서리 4">
            <a:extLst>
              <a:ext uri="{FF2B5EF4-FFF2-40B4-BE49-F238E27FC236}">
                <a16:creationId xmlns:a16="http://schemas.microsoft.com/office/drawing/2014/main" id="{F83799F6-3BB4-4E3B-8B96-D7B41DA2C0C2}"/>
              </a:ext>
            </a:extLst>
          </p:cNvPr>
          <p:cNvSpPr/>
          <p:nvPr/>
        </p:nvSpPr>
        <p:spPr>
          <a:xfrm>
            <a:off x="1523413" y="3742042"/>
            <a:ext cx="9312862" cy="12284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gradFill flip="none" rotWithShape="1">
              <a:gsLst>
                <a:gs pos="59000">
                  <a:srgbClr val="FF9999"/>
                </a:gs>
                <a:gs pos="59000">
                  <a:srgbClr val="89CCC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id="{E0B81EAA-853A-4E69-B1EC-917056A5ECBF}"/>
              </a:ext>
            </a:extLst>
          </p:cNvPr>
          <p:cNvSpPr/>
          <p:nvPr/>
        </p:nvSpPr>
        <p:spPr>
          <a:xfrm>
            <a:off x="21374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D1374BA-1C69-460F-94DE-D6679B8D3A32}"/>
              </a:ext>
            </a:extLst>
          </p:cNvPr>
          <p:cNvCxnSpPr>
            <a:stCxn id="56" idx="4"/>
            <a:endCxn id="51" idx="0"/>
          </p:cNvCxnSpPr>
          <p:nvPr/>
        </p:nvCxnSpPr>
        <p:spPr>
          <a:xfrm flipH="1">
            <a:off x="2174712" y="3014922"/>
            <a:ext cx="4098" cy="590540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5">
            <a:extLst>
              <a:ext uri="{FF2B5EF4-FFF2-40B4-BE49-F238E27FC236}">
                <a16:creationId xmlns:a16="http://schemas.microsoft.com/office/drawing/2014/main" id="{1B13D936-9A25-417B-962A-072D7253F1F7}"/>
              </a:ext>
            </a:extLst>
          </p:cNvPr>
          <p:cNvSpPr/>
          <p:nvPr/>
        </p:nvSpPr>
        <p:spPr>
          <a:xfrm>
            <a:off x="40043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C6513FD-908A-4166-8761-9CD79874B91E}"/>
              </a:ext>
            </a:extLst>
          </p:cNvPr>
          <p:cNvCxnSpPr/>
          <p:nvPr/>
        </p:nvCxnSpPr>
        <p:spPr>
          <a:xfrm flipH="1">
            <a:off x="4037513" y="4001463"/>
            <a:ext cx="4098" cy="590540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7">
            <a:extLst>
              <a:ext uri="{FF2B5EF4-FFF2-40B4-BE49-F238E27FC236}">
                <a16:creationId xmlns:a16="http://schemas.microsoft.com/office/drawing/2014/main" id="{EDAE8E4B-6120-40CE-A13E-B6A2464C7D56}"/>
              </a:ext>
            </a:extLst>
          </p:cNvPr>
          <p:cNvSpPr/>
          <p:nvPr/>
        </p:nvSpPr>
        <p:spPr>
          <a:xfrm>
            <a:off x="60496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0866159-8529-4247-9F60-F02CF1715CFF}"/>
              </a:ext>
            </a:extLst>
          </p:cNvPr>
          <p:cNvCxnSpPr>
            <a:endCxn id="61" idx="0"/>
          </p:cNvCxnSpPr>
          <p:nvPr/>
        </p:nvCxnSpPr>
        <p:spPr>
          <a:xfrm flipH="1">
            <a:off x="6086912" y="3014922"/>
            <a:ext cx="4098" cy="590540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25">
            <a:extLst>
              <a:ext uri="{FF2B5EF4-FFF2-40B4-BE49-F238E27FC236}">
                <a16:creationId xmlns:a16="http://schemas.microsoft.com/office/drawing/2014/main" id="{AE8C364C-8CE2-4954-867E-9758502F527F}"/>
              </a:ext>
            </a:extLst>
          </p:cNvPr>
          <p:cNvSpPr/>
          <p:nvPr/>
        </p:nvSpPr>
        <p:spPr>
          <a:xfrm>
            <a:off x="79165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8A26877-D3BA-4A05-A936-E4309D3A98F3}"/>
              </a:ext>
            </a:extLst>
          </p:cNvPr>
          <p:cNvCxnSpPr/>
          <p:nvPr/>
        </p:nvCxnSpPr>
        <p:spPr>
          <a:xfrm flipH="1">
            <a:off x="7949713" y="4001463"/>
            <a:ext cx="4098" cy="590540"/>
          </a:xfrm>
          <a:prstGeom prst="line">
            <a:avLst/>
          </a:prstGeom>
          <a:ln w="19050">
            <a:solidFill>
              <a:srgbClr val="89CC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27">
            <a:extLst>
              <a:ext uri="{FF2B5EF4-FFF2-40B4-BE49-F238E27FC236}">
                <a16:creationId xmlns:a16="http://schemas.microsoft.com/office/drawing/2014/main" id="{14C29F73-00D4-4684-B805-AAB9BC616B84}"/>
              </a:ext>
            </a:extLst>
          </p:cNvPr>
          <p:cNvSpPr/>
          <p:nvPr/>
        </p:nvSpPr>
        <p:spPr>
          <a:xfrm>
            <a:off x="99618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010EFC-143E-460D-915F-080CAD7DDBC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999112" y="3014922"/>
            <a:ext cx="4098" cy="590540"/>
          </a:xfrm>
          <a:prstGeom prst="line">
            <a:avLst/>
          </a:prstGeom>
          <a:ln w="19050">
            <a:solidFill>
              <a:srgbClr val="89CC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36">
            <a:extLst>
              <a:ext uri="{FF2B5EF4-FFF2-40B4-BE49-F238E27FC236}">
                <a16:creationId xmlns:a16="http://schemas.microsoft.com/office/drawing/2014/main" id="{A574BE50-59D2-4AED-B3A9-01777EB7A972}"/>
              </a:ext>
            </a:extLst>
          </p:cNvPr>
          <p:cNvSpPr>
            <a:spLocks noEditPoints="1"/>
          </p:cNvSpPr>
          <p:nvPr/>
        </p:nvSpPr>
        <p:spPr bwMode="auto">
          <a:xfrm>
            <a:off x="6014031" y="264059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F2A7823-1E53-4E89-A8A9-63A9D8B89755}"/>
              </a:ext>
            </a:extLst>
          </p:cNvPr>
          <p:cNvSpPr/>
          <p:nvPr/>
        </p:nvSpPr>
        <p:spPr>
          <a:xfrm>
            <a:off x="1074622" y="1711752"/>
            <a:ext cx="23272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81AE8C-79F2-44B1-9B4D-C2832AE78BC8}"/>
              </a:ext>
            </a:extLst>
          </p:cNvPr>
          <p:cNvSpPr/>
          <p:nvPr/>
        </p:nvSpPr>
        <p:spPr>
          <a:xfrm>
            <a:off x="4932389" y="1702007"/>
            <a:ext cx="23272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처리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64DB1-086E-4FB8-A110-C73327AB8EAA}"/>
              </a:ext>
            </a:extLst>
          </p:cNvPr>
          <p:cNvSpPr/>
          <p:nvPr/>
        </p:nvSpPr>
        <p:spPr>
          <a:xfrm>
            <a:off x="8835501" y="1729596"/>
            <a:ext cx="23272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대시보드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0D0942-47EA-4DC7-84BA-58E1FE507022}"/>
              </a:ext>
            </a:extLst>
          </p:cNvPr>
          <p:cNvSpPr/>
          <p:nvPr/>
        </p:nvSpPr>
        <p:spPr>
          <a:xfrm>
            <a:off x="2922252" y="4591677"/>
            <a:ext cx="23272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저장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389AE2-0E12-43F8-8405-8E2A14AEEA9E}"/>
              </a:ext>
            </a:extLst>
          </p:cNvPr>
          <p:cNvSpPr/>
          <p:nvPr/>
        </p:nvSpPr>
        <p:spPr>
          <a:xfrm>
            <a:off x="6827461" y="4616528"/>
            <a:ext cx="232721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2" name="사각형: 둥근 모서리 51">
            <a:extLst>
              <a:ext uri="{FF2B5EF4-FFF2-40B4-BE49-F238E27FC236}">
                <a16:creationId xmlns:a16="http://schemas.microsoft.com/office/drawing/2014/main" id="{903C201B-7327-4C8B-9B07-738C352DFB64}"/>
              </a:ext>
            </a:extLst>
          </p:cNvPr>
          <p:cNvSpPr/>
          <p:nvPr/>
        </p:nvSpPr>
        <p:spPr>
          <a:xfrm>
            <a:off x="2883981" y="3677462"/>
            <a:ext cx="36000" cy="2520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모서리 54">
            <a:extLst>
              <a:ext uri="{FF2B5EF4-FFF2-40B4-BE49-F238E27FC236}">
                <a16:creationId xmlns:a16="http://schemas.microsoft.com/office/drawing/2014/main" id="{8336E0C8-7796-4CBA-B8F1-3B66B1166642}"/>
              </a:ext>
            </a:extLst>
          </p:cNvPr>
          <p:cNvSpPr/>
          <p:nvPr/>
        </p:nvSpPr>
        <p:spPr>
          <a:xfrm>
            <a:off x="7002361" y="3677462"/>
            <a:ext cx="36000" cy="252000"/>
          </a:xfrm>
          <a:prstGeom prst="roundRect">
            <a:avLst>
              <a:gd name="adj" fmla="val 50000"/>
            </a:avLst>
          </a:prstGeom>
          <a:solidFill>
            <a:srgbClr val="89CCC5"/>
          </a:solidFill>
          <a:ln w="1905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90" y="2127894"/>
            <a:ext cx="764274" cy="76427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71" y="5037353"/>
            <a:ext cx="878040" cy="52682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18" y="4798101"/>
            <a:ext cx="1363814" cy="90920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587" y="5834425"/>
            <a:ext cx="718775" cy="718775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335" y="5911756"/>
            <a:ext cx="600071" cy="60007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83" y="5877329"/>
            <a:ext cx="546052" cy="63296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61" y="2282610"/>
            <a:ext cx="2238098" cy="503571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87" y="2049213"/>
            <a:ext cx="1363814" cy="909208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59" y="2161068"/>
            <a:ext cx="764274" cy="76427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71" y="5113783"/>
            <a:ext cx="764274" cy="7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350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: 도형 18">
            <a:extLst>
              <a:ext uri="{FF2B5EF4-FFF2-40B4-BE49-F238E27FC236}">
                <a16:creationId xmlns:a16="http://schemas.microsoft.com/office/drawing/2014/main" id="{6E4873EB-3F03-4663-83A3-01C2AFE56870}"/>
              </a:ext>
            </a:extLst>
          </p:cNvPr>
          <p:cNvSpPr/>
          <p:nvPr/>
        </p:nvSpPr>
        <p:spPr>
          <a:xfrm flipH="1">
            <a:off x="4123980" y="1731498"/>
            <a:ext cx="2748051" cy="1802168"/>
          </a:xfrm>
          <a:custGeom>
            <a:avLst/>
            <a:gdLst>
              <a:gd name="connsiteX0" fmla="*/ 480361 w 2748051"/>
              <a:gd name="connsiteY0" fmla="*/ 1123671 h 1802168"/>
              <a:gd name="connsiteX1" fmla="*/ 0 w 2748051"/>
              <a:gd name="connsiteY1" fmla="*/ 1123671 h 1802168"/>
              <a:gd name="connsiteX2" fmla="*/ 31287 w 2748051"/>
              <a:gd name="connsiteY2" fmla="*/ 1231489 h 1802168"/>
              <a:gd name="connsiteX3" fmla="*/ 777738 w 2748051"/>
              <a:gd name="connsiteY3" fmla="*/ 1797516 h 1802168"/>
              <a:gd name="connsiteX4" fmla="*/ 865107 w 2748051"/>
              <a:gd name="connsiteY4" fmla="*/ 1801928 h 1802168"/>
              <a:gd name="connsiteX5" fmla="*/ 865107 w 2748051"/>
              <a:gd name="connsiteY5" fmla="*/ 1802167 h 1802168"/>
              <a:gd name="connsiteX6" fmla="*/ 869850 w 2748051"/>
              <a:gd name="connsiteY6" fmla="*/ 1802167 h 1802168"/>
              <a:gd name="connsiteX7" fmla="*/ 869869 w 2748051"/>
              <a:gd name="connsiteY7" fmla="*/ 1802168 h 1802168"/>
              <a:gd name="connsiteX8" fmla="*/ 869869 w 2748051"/>
              <a:gd name="connsiteY8" fmla="*/ 1802167 h 1802168"/>
              <a:gd name="connsiteX9" fmla="*/ 2523288 w 2748051"/>
              <a:gd name="connsiteY9" fmla="*/ 1802167 h 1802168"/>
              <a:gd name="connsiteX10" fmla="*/ 2748051 w 2748051"/>
              <a:gd name="connsiteY10" fmla="*/ 1577404 h 1802168"/>
              <a:gd name="connsiteX11" fmla="*/ 2523288 w 2748051"/>
              <a:gd name="connsiteY11" fmla="*/ 1352641 h 1802168"/>
              <a:gd name="connsiteX12" fmla="*/ 869869 w 2748051"/>
              <a:gd name="connsiteY12" fmla="*/ 1352641 h 1802168"/>
              <a:gd name="connsiteX13" fmla="*/ 869869 w 2748051"/>
              <a:gd name="connsiteY13" fmla="*/ 1351625 h 1802168"/>
              <a:gd name="connsiteX14" fmla="*/ 496273 w 2748051"/>
              <a:gd name="connsiteY14" fmla="*/ 1152985 h 1802168"/>
              <a:gd name="connsiteX15" fmla="*/ 869869 w 2748051"/>
              <a:gd name="connsiteY15" fmla="*/ 0 h 1802168"/>
              <a:gd name="connsiteX16" fmla="*/ 869850 w 2748051"/>
              <a:gd name="connsiteY16" fmla="*/ 1 h 1802168"/>
              <a:gd name="connsiteX17" fmla="*/ 865107 w 2748051"/>
              <a:gd name="connsiteY17" fmla="*/ 1 h 1802168"/>
              <a:gd name="connsiteX18" fmla="*/ 865107 w 2748051"/>
              <a:gd name="connsiteY18" fmla="*/ 241 h 1802168"/>
              <a:gd name="connsiteX19" fmla="*/ 777738 w 2748051"/>
              <a:gd name="connsiteY19" fmla="*/ 4652 h 1802168"/>
              <a:gd name="connsiteX20" fmla="*/ 31287 w 2748051"/>
              <a:gd name="connsiteY20" fmla="*/ 570680 h 1802168"/>
              <a:gd name="connsiteX21" fmla="*/ 1263 w 2748051"/>
              <a:gd name="connsiteY21" fmla="*/ 674145 h 1802168"/>
              <a:gd name="connsiteX22" fmla="*/ 482723 w 2748051"/>
              <a:gd name="connsiteY22" fmla="*/ 674145 h 1802168"/>
              <a:gd name="connsiteX23" fmla="*/ 496273 w 2748051"/>
              <a:gd name="connsiteY23" fmla="*/ 649181 h 1802168"/>
              <a:gd name="connsiteX24" fmla="*/ 869869 w 2748051"/>
              <a:gd name="connsiteY24" fmla="*/ 450541 h 1802168"/>
              <a:gd name="connsiteX25" fmla="*/ 869869 w 2748051"/>
              <a:gd name="connsiteY25" fmla="*/ 449527 h 1802168"/>
              <a:gd name="connsiteX26" fmla="*/ 2523288 w 2748051"/>
              <a:gd name="connsiteY26" fmla="*/ 449527 h 1802168"/>
              <a:gd name="connsiteX27" fmla="*/ 2748051 w 2748051"/>
              <a:gd name="connsiteY27" fmla="*/ 224764 h 1802168"/>
              <a:gd name="connsiteX28" fmla="*/ 2523288 w 2748051"/>
              <a:gd name="connsiteY28" fmla="*/ 1 h 1802168"/>
              <a:gd name="connsiteX29" fmla="*/ 869869 w 2748051"/>
              <a:gd name="connsiteY29" fmla="*/ 1 h 180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8051" h="1802168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rgbClr val="FF9999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자유형: 도형 19">
            <a:extLst>
              <a:ext uri="{FF2B5EF4-FFF2-40B4-BE49-F238E27FC236}">
                <a16:creationId xmlns:a16="http://schemas.microsoft.com/office/drawing/2014/main" id="{35DF3E3D-7037-4888-98DE-EFC48462CA71}"/>
              </a:ext>
            </a:extLst>
          </p:cNvPr>
          <p:cNvSpPr/>
          <p:nvPr/>
        </p:nvSpPr>
        <p:spPr>
          <a:xfrm>
            <a:off x="5380286" y="2406631"/>
            <a:ext cx="2748051" cy="1802168"/>
          </a:xfrm>
          <a:custGeom>
            <a:avLst/>
            <a:gdLst>
              <a:gd name="connsiteX0" fmla="*/ 480361 w 2748051"/>
              <a:gd name="connsiteY0" fmla="*/ 1123671 h 1802168"/>
              <a:gd name="connsiteX1" fmla="*/ 0 w 2748051"/>
              <a:gd name="connsiteY1" fmla="*/ 1123671 h 1802168"/>
              <a:gd name="connsiteX2" fmla="*/ 31287 w 2748051"/>
              <a:gd name="connsiteY2" fmla="*/ 1231489 h 1802168"/>
              <a:gd name="connsiteX3" fmla="*/ 777738 w 2748051"/>
              <a:gd name="connsiteY3" fmla="*/ 1797516 h 1802168"/>
              <a:gd name="connsiteX4" fmla="*/ 865107 w 2748051"/>
              <a:gd name="connsiteY4" fmla="*/ 1801928 h 1802168"/>
              <a:gd name="connsiteX5" fmla="*/ 865107 w 2748051"/>
              <a:gd name="connsiteY5" fmla="*/ 1802167 h 1802168"/>
              <a:gd name="connsiteX6" fmla="*/ 869850 w 2748051"/>
              <a:gd name="connsiteY6" fmla="*/ 1802167 h 1802168"/>
              <a:gd name="connsiteX7" fmla="*/ 869869 w 2748051"/>
              <a:gd name="connsiteY7" fmla="*/ 1802168 h 1802168"/>
              <a:gd name="connsiteX8" fmla="*/ 869869 w 2748051"/>
              <a:gd name="connsiteY8" fmla="*/ 1802167 h 1802168"/>
              <a:gd name="connsiteX9" fmla="*/ 2523288 w 2748051"/>
              <a:gd name="connsiteY9" fmla="*/ 1802167 h 1802168"/>
              <a:gd name="connsiteX10" fmla="*/ 2748051 w 2748051"/>
              <a:gd name="connsiteY10" fmla="*/ 1577404 h 1802168"/>
              <a:gd name="connsiteX11" fmla="*/ 2523288 w 2748051"/>
              <a:gd name="connsiteY11" fmla="*/ 1352641 h 1802168"/>
              <a:gd name="connsiteX12" fmla="*/ 869869 w 2748051"/>
              <a:gd name="connsiteY12" fmla="*/ 1352641 h 1802168"/>
              <a:gd name="connsiteX13" fmla="*/ 869869 w 2748051"/>
              <a:gd name="connsiteY13" fmla="*/ 1351625 h 1802168"/>
              <a:gd name="connsiteX14" fmla="*/ 496273 w 2748051"/>
              <a:gd name="connsiteY14" fmla="*/ 1152985 h 1802168"/>
              <a:gd name="connsiteX15" fmla="*/ 869869 w 2748051"/>
              <a:gd name="connsiteY15" fmla="*/ 0 h 1802168"/>
              <a:gd name="connsiteX16" fmla="*/ 869850 w 2748051"/>
              <a:gd name="connsiteY16" fmla="*/ 1 h 1802168"/>
              <a:gd name="connsiteX17" fmla="*/ 865107 w 2748051"/>
              <a:gd name="connsiteY17" fmla="*/ 1 h 1802168"/>
              <a:gd name="connsiteX18" fmla="*/ 865107 w 2748051"/>
              <a:gd name="connsiteY18" fmla="*/ 241 h 1802168"/>
              <a:gd name="connsiteX19" fmla="*/ 777738 w 2748051"/>
              <a:gd name="connsiteY19" fmla="*/ 4652 h 1802168"/>
              <a:gd name="connsiteX20" fmla="*/ 31287 w 2748051"/>
              <a:gd name="connsiteY20" fmla="*/ 570680 h 1802168"/>
              <a:gd name="connsiteX21" fmla="*/ 1263 w 2748051"/>
              <a:gd name="connsiteY21" fmla="*/ 674145 h 1802168"/>
              <a:gd name="connsiteX22" fmla="*/ 482723 w 2748051"/>
              <a:gd name="connsiteY22" fmla="*/ 674145 h 1802168"/>
              <a:gd name="connsiteX23" fmla="*/ 496273 w 2748051"/>
              <a:gd name="connsiteY23" fmla="*/ 649181 h 1802168"/>
              <a:gd name="connsiteX24" fmla="*/ 869869 w 2748051"/>
              <a:gd name="connsiteY24" fmla="*/ 450541 h 1802168"/>
              <a:gd name="connsiteX25" fmla="*/ 869869 w 2748051"/>
              <a:gd name="connsiteY25" fmla="*/ 449527 h 1802168"/>
              <a:gd name="connsiteX26" fmla="*/ 2523288 w 2748051"/>
              <a:gd name="connsiteY26" fmla="*/ 449527 h 1802168"/>
              <a:gd name="connsiteX27" fmla="*/ 2748051 w 2748051"/>
              <a:gd name="connsiteY27" fmla="*/ 224764 h 1802168"/>
              <a:gd name="connsiteX28" fmla="*/ 2523288 w 2748051"/>
              <a:gd name="connsiteY28" fmla="*/ 1 h 1802168"/>
              <a:gd name="connsiteX29" fmla="*/ 869869 w 2748051"/>
              <a:gd name="connsiteY29" fmla="*/ 1 h 180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8051" h="1802168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2DE586-33DD-40B6-AC7F-0045CE150735}"/>
              </a:ext>
            </a:extLst>
          </p:cNvPr>
          <p:cNvSpPr/>
          <p:nvPr/>
        </p:nvSpPr>
        <p:spPr>
          <a:xfrm>
            <a:off x="975423" y="3126681"/>
            <a:ext cx="3072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누구나 </a:t>
            </a: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흥미를 가질만한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주제여야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함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5CBB15-4B85-41B9-974E-37644DDCF8E0}"/>
              </a:ext>
            </a:extLst>
          </p:cNvPr>
          <p:cNvSpPr/>
          <p:nvPr/>
        </p:nvSpPr>
        <p:spPr>
          <a:xfrm>
            <a:off x="8204626" y="3690963"/>
            <a:ext cx="262273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시각화 및 대시보드 작성에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용이해야 함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AEC5E6-E945-4E1F-8B09-CE769C63B647}"/>
              </a:ext>
            </a:extLst>
          </p:cNvPr>
          <p:cNvSpPr/>
          <p:nvPr/>
        </p:nvSpPr>
        <p:spPr>
          <a:xfrm>
            <a:off x="888702" y="1648603"/>
            <a:ext cx="3020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처리 위주의 프로젝트이기 때문에 데이터의 양이 많아야 함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70AF46-EC8C-44FD-B135-22A8935063FA}"/>
              </a:ext>
            </a:extLst>
          </p:cNvPr>
          <p:cNvSpPr/>
          <p:nvPr/>
        </p:nvSpPr>
        <p:spPr>
          <a:xfrm>
            <a:off x="8204626" y="2421990"/>
            <a:ext cx="26227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수집이 용이해야 함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EA96E3-9BDD-4260-85F4-4DC62F8F55D0}"/>
              </a:ext>
            </a:extLst>
          </p:cNvPr>
          <p:cNvSpPr/>
          <p:nvPr/>
        </p:nvSpPr>
        <p:spPr>
          <a:xfrm>
            <a:off x="4376962" y="1731498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대용량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B7D6F4-57D2-447C-881A-5B669D77F739}"/>
              </a:ext>
            </a:extLst>
          </p:cNvPr>
          <p:cNvSpPr/>
          <p:nvPr/>
        </p:nvSpPr>
        <p:spPr>
          <a:xfrm>
            <a:off x="4384598" y="3080515"/>
            <a:ext cx="5437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흥미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3D0537-199F-4762-895E-2623199D9660}"/>
              </a:ext>
            </a:extLst>
          </p:cNvPr>
          <p:cNvSpPr/>
          <p:nvPr/>
        </p:nvSpPr>
        <p:spPr>
          <a:xfrm>
            <a:off x="7213441" y="2406631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접근성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91121C-CE30-4C8E-95AA-4753742A91C9}"/>
              </a:ext>
            </a:extLst>
          </p:cNvPr>
          <p:cNvSpPr/>
          <p:nvPr/>
        </p:nvSpPr>
        <p:spPr>
          <a:xfrm>
            <a:off x="7208321" y="3795905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시각화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5" name="사각형: 둥근 모서리 5">
            <a:extLst>
              <a:ext uri="{FF2B5EF4-FFF2-40B4-BE49-F238E27FC236}">
                <a16:creationId xmlns:a16="http://schemas.microsoft.com/office/drawing/2014/main" id="{4B810BC1-A914-4CC4-8A21-9FD39756A3F6}"/>
              </a:ext>
            </a:extLst>
          </p:cNvPr>
          <p:cNvSpPr/>
          <p:nvPr/>
        </p:nvSpPr>
        <p:spPr>
          <a:xfrm>
            <a:off x="3909085" y="5211345"/>
            <a:ext cx="4401800" cy="778836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카카오맵</a:t>
            </a:r>
            <a:r>
              <a:rPr lang="ko-KR" altLang="en-US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리뷰 데이터 분석</a:t>
            </a:r>
            <a:endParaRPr lang="ko-KR" altLang="en-US" sz="3200" kern="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745191" y="4503072"/>
            <a:ext cx="701616" cy="621101"/>
          </a:xfrm>
          <a:prstGeom prst="downArrow">
            <a:avLst/>
          </a:prstGeom>
          <a:solidFill>
            <a:srgbClr val="D8F0E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669866" y="3065011"/>
            <a:ext cx="265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5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4307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구축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5" y="2112696"/>
            <a:ext cx="5880325" cy="35184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81" y="1447119"/>
            <a:ext cx="5691495" cy="242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60883" y="5797176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AWS </a:t>
            </a:r>
            <a:r>
              <a:rPr lang="ko-KR" altLang="en-US" dirty="0"/>
              <a:t>내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0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</a:t>
            </a:r>
            <a:r>
              <a:rPr lang="ko-KR" altLang="en-US" sz="3600" b="1" kern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3" descr="https://lh3.googleusercontent.com/hntp3HXTGIMJmJboW3Ju8exNmQCe2FTMuFRQN28l65zdcQkQuWDqRGrkMYjzPk8VaHqOfEmRLw0Z_h9jX7mMCgVlcub1bEyvhwGHoMdxp_Zz_HFFrrfeWHkMZNsd7Er5wjJ9n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53" y="1160149"/>
            <a:ext cx="4488935" cy="41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lh3.googleusercontent.com/BYWW67AT9m4n0Y-IV1l3TtNB8CeaAxAtXgMVYaC0gz-LqSJEz-82pATpqdMiKiCxvZxIGQAwU49GPfc3643pX0MSwdDLNX6X6ODnsTDcEsdcWZaXYYRPraNUH1ZOA8n7mz1Ty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9" y="1160149"/>
            <a:ext cx="6658304" cy="43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510764" y="1239966"/>
            <a:ext cx="107145" cy="1389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942195" y="1400752"/>
            <a:ext cx="3361764" cy="27660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582430" y="1698083"/>
            <a:ext cx="434523" cy="1181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382734" y="1695966"/>
            <a:ext cx="152297" cy="1181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8069" y="5817143"/>
            <a:ext cx="881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카카오맵에서 서울시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 구의 맛집을 검색 후 </a:t>
            </a:r>
            <a:r>
              <a:rPr lang="ko-KR" altLang="en-US" dirty="0" err="1" smtClean="0"/>
              <a:t>별점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정보 등을 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1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</a:t>
            </a:r>
            <a:r>
              <a:rPr lang="ko-KR" altLang="en-US" sz="3600" b="1" kern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6" y="1080021"/>
            <a:ext cx="1964304" cy="19577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6" y="3944793"/>
            <a:ext cx="4456041" cy="2533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8416" y="3575461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STORE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52" y="1296550"/>
            <a:ext cx="6407300" cy="34505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53652" y="959135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49270" y="2009868"/>
            <a:ext cx="454277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56633" y="2178739"/>
            <a:ext cx="375435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1603547" y="2085248"/>
            <a:ext cx="3750105" cy="26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8" idx="3"/>
          </p:cNvCxnSpPr>
          <p:nvPr/>
        </p:nvCxnSpPr>
        <p:spPr>
          <a:xfrm>
            <a:off x="1532068" y="2256807"/>
            <a:ext cx="1101864" cy="168798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53652" y="5084563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리뷰 정보와 가게 정보를 각각의 테이블에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6" y="97525"/>
            <a:ext cx="523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</a:t>
            </a:r>
            <a:r>
              <a:rPr lang="ko-KR" altLang="en-US" sz="3600" b="1" kern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6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5400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061" y="1245632"/>
            <a:ext cx="3373460" cy="33610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05757" y="876300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49" y="3559204"/>
            <a:ext cx="3888157" cy="291898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b="19665"/>
          <a:stretch/>
        </p:blipFill>
        <p:spPr>
          <a:xfrm>
            <a:off x="4489710" y="3559204"/>
            <a:ext cx="2464779" cy="291898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16" y="1072692"/>
            <a:ext cx="1964304" cy="195775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146471" y="1855995"/>
            <a:ext cx="412979" cy="1561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3"/>
          </p:cNvCxnSpPr>
          <p:nvPr/>
        </p:nvCxnSpPr>
        <p:spPr>
          <a:xfrm flipV="1">
            <a:off x="1559450" y="1919657"/>
            <a:ext cx="6305611" cy="144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2945" y="3157829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geopy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406" y="3157829"/>
            <a:ext cx="143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18859" y="5234548"/>
            <a:ext cx="507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/>
              <a:t>Geopy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패키지를 사용해 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경도 정보를 받아온 뒤 </a:t>
            </a:r>
            <a:r>
              <a:rPr lang="en-US" altLang="ko-KR" dirty="0" smtClean="0"/>
              <a:t>PLACE </a:t>
            </a:r>
            <a:r>
              <a:rPr lang="ko-KR" altLang="en-US" dirty="0" smtClean="0"/>
              <a:t>테이블에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4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343</Words>
  <Application>Microsoft Office PowerPoint</Application>
  <PresentationFormat>와이드스크린</PresentationFormat>
  <Paragraphs>103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Aharoni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Amps</cp:lastModifiedBy>
  <cp:revision>27</cp:revision>
  <dcterms:created xsi:type="dcterms:W3CDTF">2021-08-18T06:34:41Z</dcterms:created>
  <dcterms:modified xsi:type="dcterms:W3CDTF">2021-08-20T01:52:16Z</dcterms:modified>
</cp:coreProperties>
</file>