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12" r:id="rId1"/>
  </p:sldMasterIdLst>
  <p:notesMasterIdLst>
    <p:notesMasterId r:id="rId18"/>
  </p:notesMasterIdLst>
  <p:handoutMasterIdLst>
    <p:handoutMasterId r:id="rId19"/>
  </p:handoutMasterIdLst>
  <p:sldIdLst>
    <p:sldId id="277" r:id="rId2"/>
    <p:sldId id="278" r:id="rId3"/>
    <p:sldId id="289" r:id="rId4"/>
    <p:sldId id="280" r:id="rId5"/>
    <p:sldId id="281" r:id="rId6"/>
    <p:sldId id="282" r:id="rId7"/>
    <p:sldId id="286" r:id="rId8"/>
    <p:sldId id="275" r:id="rId9"/>
    <p:sldId id="263" r:id="rId10"/>
    <p:sldId id="279" r:id="rId11"/>
    <p:sldId id="261" r:id="rId12"/>
    <p:sldId id="268" r:id="rId13"/>
    <p:sldId id="265" r:id="rId14"/>
    <p:sldId id="284" r:id="rId15"/>
    <p:sldId id="283" r:id="rId16"/>
    <p:sldId id="285" r:id="rId17"/>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39"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1C221CF-FC8A-4758-9B3F-CAE8F985CE40}" v="1716" dt="2021-04-13T00:40:20.942"/>
    <p1510:client id="{965BCB7D-2CA9-438C-ADF5-1BC169D69A98}" v="27" dt="2021-04-12T23:03:56.140"/>
    <p1510:client id="{9DD937AD-AC5C-4C6B-A00B-F223CE674761}" v="175" dt="2021-04-13T00:13:17.674"/>
    <p1510:client id="{B57B701E-90BE-2D41-9748-7DF703EF5253}" v="497" dt="2021-04-12T23:47:08.318"/>
    <p1510:client id="{CD12D95D-2CED-4EA0-901E-D5150B4F9186}" v="67" dt="2021-04-12T23:58:05.235"/>
    <p1510:client id="{DB636F0B-7A16-4D96-8133-C3D10B04D5E5}" v="256" dt="2021-04-12T01:07:37.374"/>
  </p1510:revLst>
</p1510:revInfo>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49"/>
  </p:normalViewPr>
  <p:slideViewPr>
    <p:cSldViewPr snapToGrid="0">
      <p:cViewPr varScale="1">
        <p:scale>
          <a:sx n="46" d="100"/>
          <a:sy n="46" d="100"/>
        </p:scale>
        <p:origin x="184" y="1376"/>
      </p:cViewPr>
      <p:guideLst>
        <p:guide orient="horz" pos="2160"/>
        <p:guide pos="3839"/>
      </p:guideLst>
    </p:cSldViewPr>
  </p:slideViewPr>
  <p:notesTextViewPr>
    <p:cViewPr>
      <p:scale>
        <a:sx n="1" d="1"/>
        <a:sy n="1" d="1"/>
      </p:scale>
      <p:origin x="0" y="0"/>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EA74EB7-856E-45FD-83F0-5F7C6F3E4372}" type="datetimeFigureOut">
              <a:rPr lang="en-US"/>
              <a:t>8/27/21</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4886E15-F82A-4596-A46C-375C6D3981E1}" type="slidenum">
              <a:rPr/>
              <a:t>‹#›</a:t>
            </a:fld>
            <a:endParaRPr/>
          </a:p>
        </p:txBody>
      </p:sp>
    </p:spTree>
    <p:extLst>
      <p:ext uri="{BB962C8B-B14F-4D97-AF65-F5344CB8AC3E}">
        <p14:creationId xmlns:p14="http://schemas.microsoft.com/office/powerpoint/2010/main" val="8683081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61B0E40-8125-41F8-BB6C-139D8D531A4F}" type="datetimeFigureOut">
              <a:rPr lang="en-US"/>
              <a:t>8/27/21</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F105DB2-FD3E-441D-8B7E-7AE83ECE27B3}" type="slidenum">
              <a:rPr/>
              <a:t>‹#›</a:t>
            </a:fld>
            <a:endParaRPr/>
          </a:p>
        </p:txBody>
      </p:sp>
    </p:spTree>
    <p:extLst>
      <p:ext uri="{BB962C8B-B14F-4D97-AF65-F5344CB8AC3E}">
        <p14:creationId xmlns:p14="http://schemas.microsoft.com/office/powerpoint/2010/main" val="28947205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 hyperbolic tangent  is saturating activation function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a:t>
            </a:r>
            <a:r>
              <a:rPr lang="en-US" sz="1200" kern="1200" err="1">
                <a:solidFill>
                  <a:schemeClr val="tx1"/>
                </a:solidFill>
                <a:effectLst/>
                <a:latin typeface="+mn-lt"/>
                <a:ea typeface="+mn-ea"/>
                <a:cs typeface="+mn-cs"/>
              </a:rPr>
              <a:t>nonsaturating</a:t>
            </a:r>
            <a:r>
              <a:rPr lang="en-US" sz="1200" kern="1200">
                <a:solidFill>
                  <a:schemeClr val="tx1"/>
                </a:solidFill>
                <a:effectLst/>
                <a:latin typeface="+mn-lt"/>
                <a:ea typeface="+mn-ea"/>
                <a:cs typeface="+mn-cs"/>
              </a:rPr>
              <a:t> activation functions (e.g., </a:t>
            </a:r>
            <a:r>
              <a:rPr lang="en-US" sz="1200" kern="1200" err="1">
                <a:solidFill>
                  <a:schemeClr val="tx1"/>
                </a:solidFill>
                <a:effectLst/>
                <a:latin typeface="+mn-lt"/>
                <a:ea typeface="+mn-ea"/>
                <a:cs typeface="+mn-cs"/>
              </a:rPr>
              <a:t>ReLU</a:t>
            </a:r>
            <a:r>
              <a:rPr lang="en-US" sz="1200" kern="1200">
                <a:solidFill>
                  <a:schemeClr val="tx1"/>
                </a:solidFill>
                <a:effectLst/>
                <a:latin typeface="+mn-lt"/>
                <a:ea typeface="+mn-ea"/>
                <a:cs typeface="+mn-cs"/>
              </a:rPr>
              <a:t>) may not help as much here; in fact, they may actually lead the RNN to be even more unstable during training.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a:solidFill>
                <a:schemeClr val="tx1"/>
              </a:solidFill>
              <a:effectLst/>
              <a:latin typeface="+mn-lt"/>
              <a:ea typeface="+mn-ea"/>
              <a:cs typeface="+mn-cs"/>
            </a:endParaRPr>
          </a:p>
          <a:p>
            <a:r>
              <a:rPr lang="en-US" sz="1200" kern="1200">
                <a:solidFill>
                  <a:schemeClr val="tx1"/>
                </a:solidFill>
                <a:effectLst/>
                <a:latin typeface="+mn-lt"/>
                <a:ea typeface="+mn-ea"/>
                <a:cs typeface="+mn-cs"/>
              </a:rPr>
              <a:t>-Batch Normalization cannot be used as efficiently with RNNs as with deep feedforward nets. </a:t>
            </a:r>
          </a:p>
          <a:p>
            <a:r>
              <a:rPr lang="en-US" sz="1200" kern="1200">
                <a:solidFill>
                  <a:schemeClr val="tx1"/>
                </a:solidFill>
                <a:effectLst/>
                <a:latin typeface="+mn-lt"/>
                <a:ea typeface="+mn-ea"/>
                <a:cs typeface="+mn-cs"/>
              </a:rPr>
              <a:t>-it is technically possible to add a BN layer to a memory cell (as we will see shortly) so that it will be applied at each time step (both on the inputs for that time step and on the hidden state from the previous step). </a:t>
            </a:r>
          </a:p>
          <a:p>
            <a:r>
              <a:rPr lang="en-US" sz="1200" kern="1200">
                <a:solidFill>
                  <a:schemeClr val="tx1"/>
                </a:solidFill>
                <a:effectLst/>
                <a:latin typeface="+mn-lt"/>
                <a:ea typeface="+mn-ea"/>
                <a:cs typeface="+mn-cs"/>
              </a:rPr>
              <a:t>-However, the same BN </a:t>
            </a:r>
            <a:endParaRPr lang="en-US">
              <a:effectLst/>
            </a:endParaRPr>
          </a:p>
          <a:p>
            <a:r>
              <a:rPr lang="en-US" sz="1200" kern="1200">
                <a:solidFill>
                  <a:schemeClr val="tx1"/>
                </a:solidFill>
                <a:effectLst/>
                <a:latin typeface="+mn-lt"/>
                <a:ea typeface="+mn-ea"/>
                <a:cs typeface="+mn-cs"/>
              </a:rPr>
              <a:t>layer will be used at each time step, with the same parameters, regardless of the actual scale and offset of the inputs and hidden state. In practice, this does not yield good results</a:t>
            </a:r>
          </a:p>
          <a:p>
            <a:endParaRPr lang="en-US" sz="1200" kern="1200">
              <a:solidFill>
                <a:schemeClr val="tx1"/>
              </a:solidFill>
              <a:effectLst/>
              <a:latin typeface="+mn-lt"/>
              <a:ea typeface="+mn-ea"/>
              <a:cs typeface="+mn-cs"/>
            </a:endParaRPr>
          </a:p>
          <a:p>
            <a:r>
              <a:rPr lang="en-US" sz="1200" kern="1200">
                <a:solidFill>
                  <a:schemeClr val="tx1"/>
                </a:solidFill>
                <a:effectLst/>
                <a:latin typeface="+mn-lt"/>
                <a:ea typeface="+mn-ea"/>
                <a:cs typeface="+mn-cs"/>
              </a:rPr>
              <a:t>-dropout </a:t>
            </a:r>
            <a:r>
              <a:rPr lang="en-US" sz="1200" i="1" kern="1200">
                <a:solidFill>
                  <a:schemeClr val="tx1"/>
                </a:solidFill>
                <a:effectLst/>
                <a:latin typeface="+mn-lt"/>
                <a:ea typeface="+mn-ea"/>
                <a:cs typeface="+mn-cs"/>
              </a:rPr>
              <a:t>rate</a:t>
            </a:r>
            <a:r>
              <a:rPr lang="en-US" sz="1200" kern="1200">
                <a:solidFill>
                  <a:schemeClr val="tx1"/>
                </a:solidFill>
                <a:effectLst/>
                <a:latin typeface="+mn-lt"/>
                <a:ea typeface="+mn-ea"/>
                <a:cs typeface="+mn-cs"/>
              </a:rPr>
              <a:t>, is typically set between 20–30% in recurrent neural nets (</a:t>
            </a:r>
            <a:r>
              <a:rPr lang="en-US" sz="1200" kern="1200" err="1">
                <a:solidFill>
                  <a:schemeClr val="tx1"/>
                </a:solidFill>
                <a:effectLst/>
                <a:latin typeface="+mn-lt"/>
                <a:ea typeface="+mn-ea"/>
                <a:cs typeface="+mn-cs"/>
              </a:rPr>
              <a:t>chp</a:t>
            </a:r>
            <a:r>
              <a:rPr lang="en-US" sz="1200" kern="1200">
                <a:solidFill>
                  <a:schemeClr val="tx1"/>
                </a:solidFill>
                <a:effectLst/>
                <a:latin typeface="+mn-lt"/>
                <a:ea typeface="+mn-ea"/>
                <a:cs typeface="+mn-cs"/>
              </a:rPr>
              <a:t> 11)</a:t>
            </a:r>
            <a:endParaRPr lang="en-US">
              <a:effectLst/>
            </a:endParaRPr>
          </a:p>
          <a:p>
            <a:endParaRPr lang="en-US">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p:txBody>
      </p:sp>
      <p:sp>
        <p:nvSpPr>
          <p:cNvPr id="4" name="Slide Number Placeholder 3"/>
          <p:cNvSpPr>
            <a:spLocks noGrp="1"/>
          </p:cNvSpPr>
          <p:nvPr>
            <p:ph type="sldNum" sz="quarter" idx="5"/>
          </p:nvPr>
        </p:nvSpPr>
        <p:spPr/>
        <p:txBody>
          <a:bodyPr/>
          <a:lstStyle/>
          <a:p>
            <a:fld id="{BF105DB2-FD3E-441D-8B7E-7AE83ECE27B3}" type="slidenum">
              <a:rPr lang="en-US" smtClean="0"/>
              <a:t>9</a:t>
            </a:fld>
            <a:endParaRPr lang="en-US"/>
          </a:p>
        </p:txBody>
      </p:sp>
    </p:spTree>
    <p:extLst>
      <p:ext uri="{BB962C8B-B14F-4D97-AF65-F5344CB8AC3E}">
        <p14:creationId xmlns:p14="http://schemas.microsoft.com/office/powerpoint/2010/main" val="18424921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a:solidFill>
                  <a:schemeClr val="tx1"/>
                </a:solidFill>
                <a:effectLst/>
                <a:latin typeface="+mn-lt"/>
                <a:ea typeface="+mn-ea"/>
                <a:cs typeface="+mn-cs"/>
              </a:rPr>
              <a:t>A LSTM cell is a type of RNN which stores important information about the past and forgets the unimportant pieces. In this way, when gradient back-propagates, it won’t be consumed by unnecessary information.</a:t>
            </a:r>
            <a:endParaRPr lang="en-US"/>
          </a:p>
        </p:txBody>
      </p:sp>
      <p:sp>
        <p:nvSpPr>
          <p:cNvPr id="4" name="Slide Number Placeholder 3"/>
          <p:cNvSpPr>
            <a:spLocks noGrp="1"/>
          </p:cNvSpPr>
          <p:nvPr>
            <p:ph type="sldNum" sz="quarter" idx="5"/>
          </p:nvPr>
        </p:nvSpPr>
        <p:spPr/>
        <p:txBody>
          <a:bodyPr/>
          <a:lstStyle/>
          <a:p>
            <a:fld id="{BF105DB2-FD3E-441D-8B7E-7AE83ECE27B3}" type="slidenum">
              <a:rPr lang="en-US" smtClean="0"/>
              <a:t>10</a:t>
            </a:fld>
            <a:endParaRPr lang="en-US"/>
          </a:p>
        </p:txBody>
      </p:sp>
    </p:spTree>
    <p:extLst>
      <p:ext uri="{BB962C8B-B14F-4D97-AF65-F5344CB8AC3E}">
        <p14:creationId xmlns:p14="http://schemas.microsoft.com/office/powerpoint/2010/main" val="6291189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title block"/>
          <p:cNvSpPr/>
          <p:nvPr/>
        </p:nvSpPr>
        <p:spPr bwMode="white">
          <a:xfrm>
            <a:off x="1141413" y="1600200"/>
            <a:ext cx="9902952" cy="32766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top graphic" descr="Top border design"/>
          <p:cNvGrpSpPr/>
          <p:nvPr/>
        </p:nvGrpSpPr>
        <p:grpSpPr>
          <a:xfrm>
            <a:off x="1279" y="0"/>
            <a:ext cx="12188952" cy="429768"/>
            <a:chOff x="1279" y="0"/>
            <a:chExt cx="12188952" cy="429768"/>
          </a:xfrm>
        </p:grpSpPr>
        <p:sp>
          <p:nvSpPr>
            <p:cNvPr id="8" name="Rectangle 7"/>
            <p:cNvSpPr/>
            <p:nvPr/>
          </p:nvSpPr>
          <p:spPr>
            <a:xfrm>
              <a:off x="1279" y="0"/>
              <a:ext cx="12188952" cy="228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279" y="228600"/>
              <a:ext cx="12188952" cy="20116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279" y="306324"/>
              <a:ext cx="12188952" cy="457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nvGrpSpPr>
          <p:cNvPr id="23" name="bottom graphic" descr="Bottom border design"/>
          <p:cNvGrpSpPr/>
          <p:nvPr/>
        </p:nvGrpSpPr>
        <p:grpSpPr>
          <a:xfrm>
            <a:off x="0" y="6080760"/>
            <a:ext cx="12190231" cy="777240"/>
            <a:chOff x="0" y="6080760"/>
            <a:chExt cx="12190231" cy="777240"/>
          </a:xfrm>
        </p:grpSpPr>
        <p:sp>
          <p:nvSpPr>
            <p:cNvPr id="13" name="Rectangle 12"/>
            <p:cNvSpPr/>
            <p:nvPr/>
          </p:nvSpPr>
          <p:spPr>
            <a:xfrm>
              <a:off x="0" y="6217920"/>
              <a:ext cx="12188825" cy="640080"/>
            </a:xfrm>
            <a:prstGeom prst="rect">
              <a:avLst/>
            </a:prstGeom>
            <a:solidFill>
              <a:schemeClr val="tx1"/>
            </a:solid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1279" y="6080760"/>
              <a:ext cx="12188952" cy="972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5" name="Rectangle 14"/>
            <p:cNvSpPr/>
            <p:nvPr/>
          </p:nvSpPr>
          <p:spPr>
            <a:xfrm>
              <a:off x="1279" y="6172200"/>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bwMode="black">
          <a:xfrm>
            <a:off x="1522414" y="1905000"/>
            <a:ext cx="9143998" cy="2667000"/>
          </a:xfrm>
        </p:spPr>
        <p:txBody>
          <a:bodyPr anchor="b">
            <a:normAutofit/>
          </a:bodyPr>
          <a:lstStyle>
            <a:lvl1pPr>
              <a:lnSpc>
                <a:spcPct val="80000"/>
              </a:lnSpc>
              <a:defRPr sz="6600">
                <a:solidFill>
                  <a:schemeClr val="bg1"/>
                </a:solidFill>
                <a:effectLst>
                  <a:outerShdw blurRad="88900" algn="ctr" rotWithShape="0">
                    <a:prstClr val="black">
                      <a:alpha val="35000"/>
                    </a:prstClr>
                  </a:outerShdw>
                </a:effectLst>
              </a:defRPr>
            </a:lvl1pPr>
          </a:lstStyle>
          <a:p>
            <a:r>
              <a:rPr lang="en-US"/>
              <a:t>Click to edit Master title style</a:t>
            </a:r>
            <a:endParaRPr/>
          </a:p>
        </p:txBody>
      </p:sp>
      <p:sp>
        <p:nvSpPr>
          <p:cNvPr id="3" name="Subtitle 2"/>
          <p:cNvSpPr>
            <a:spLocks noGrp="1"/>
          </p:cNvSpPr>
          <p:nvPr>
            <p:ph type="subTitle" idx="1"/>
          </p:nvPr>
        </p:nvSpPr>
        <p:spPr>
          <a:xfrm>
            <a:off x="1522413" y="5029200"/>
            <a:ext cx="8229598" cy="838200"/>
          </a:xfrm>
        </p:spPr>
        <p:txBody>
          <a:bodyPr/>
          <a:lstStyle>
            <a:lvl1pPr marL="0" indent="0" algn="l">
              <a:lnSpc>
                <a:spcPct val="90000"/>
              </a:lnSpc>
              <a:spcBef>
                <a:spcPts val="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21" name="Footer Placeholder 20"/>
          <p:cNvSpPr>
            <a:spLocks noGrp="1"/>
          </p:cNvSpPr>
          <p:nvPr>
            <p:ph type="ftr" sz="quarter" idx="11"/>
          </p:nvPr>
        </p:nvSpPr>
        <p:spPr/>
        <p:txBody>
          <a:bodyPr/>
          <a:lstStyle/>
          <a:p>
            <a:r>
              <a:rPr lang="en-US"/>
              <a:t>Add a footer</a:t>
            </a:r>
          </a:p>
        </p:txBody>
      </p:sp>
      <p:sp>
        <p:nvSpPr>
          <p:cNvPr id="20" name="Date Placeholder 19"/>
          <p:cNvSpPr>
            <a:spLocks noGrp="1"/>
          </p:cNvSpPr>
          <p:nvPr>
            <p:ph type="dt" sz="half" idx="10"/>
          </p:nvPr>
        </p:nvSpPr>
        <p:spPr/>
        <p:txBody>
          <a:bodyPr/>
          <a:lstStyle/>
          <a:p>
            <a:fld id="{8E36636D-D922-432D-A958-524484B5923D}" type="datetimeFigureOut">
              <a:rPr lang="en-US"/>
              <a:pPr/>
              <a:t>8/27/21</a:t>
            </a:fld>
            <a:endParaRPr/>
          </a:p>
        </p:txBody>
      </p:sp>
      <p:sp>
        <p:nvSpPr>
          <p:cNvPr id="22" name="Slide Number Placeholder 21"/>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18949359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a:t>Add a footer</a:t>
            </a:r>
          </a:p>
        </p:txBody>
      </p:sp>
      <p:sp>
        <p:nvSpPr>
          <p:cNvPr id="4" name="Date Placeholder 3"/>
          <p:cNvSpPr>
            <a:spLocks noGrp="1"/>
          </p:cNvSpPr>
          <p:nvPr>
            <p:ph type="dt" sz="half" idx="10"/>
          </p:nvPr>
        </p:nvSpPr>
        <p:spPr/>
        <p:txBody>
          <a:bodyPr/>
          <a:lstStyle/>
          <a:p>
            <a:fld id="{8E36636D-D922-432D-A958-524484B5923D}" type="datetimeFigureOut">
              <a:rPr lang="en-US"/>
              <a:pPr/>
              <a:t>8/27/21</a:t>
            </a:fld>
            <a:endParaRPr/>
          </a:p>
        </p:txBody>
      </p:sp>
      <p:sp>
        <p:nvSpPr>
          <p:cNvPr id="6" name="Slide Number Placeholder 5"/>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34778285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94507" y="609600"/>
            <a:ext cx="1143001" cy="54102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522413" y="609600"/>
            <a:ext cx="7696198" cy="5410200"/>
          </a:xfrm>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a:t>Add a footer</a:t>
            </a:r>
          </a:p>
        </p:txBody>
      </p:sp>
      <p:sp>
        <p:nvSpPr>
          <p:cNvPr id="4" name="Date Placeholder 3"/>
          <p:cNvSpPr>
            <a:spLocks noGrp="1"/>
          </p:cNvSpPr>
          <p:nvPr>
            <p:ph type="dt" sz="half" idx="10"/>
          </p:nvPr>
        </p:nvSpPr>
        <p:spPr/>
        <p:txBody>
          <a:bodyPr/>
          <a:lstStyle/>
          <a:p>
            <a:fld id="{8E36636D-D922-432D-A958-524484B5923D}" type="datetimeFigureOut">
              <a:rPr lang="en-US"/>
              <a:pPr/>
              <a:t>8/27/21</a:t>
            </a:fld>
            <a:endParaRPr/>
          </a:p>
        </p:txBody>
      </p:sp>
      <p:sp>
        <p:nvSpPr>
          <p:cNvPr id="6" name="Slide Number Placeholder 5"/>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10403264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l">
              <a:defRPr sz="3200"/>
            </a:lvl1pPr>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a:t>Add a footer</a:t>
            </a:r>
          </a:p>
        </p:txBody>
      </p:sp>
      <p:sp>
        <p:nvSpPr>
          <p:cNvPr id="4" name="Date Placeholder 3"/>
          <p:cNvSpPr>
            <a:spLocks noGrp="1"/>
          </p:cNvSpPr>
          <p:nvPr>
            <p:ph type="dt" sz="half" idx="10"/>
          </p:nvPr>
        </p:nvSpPr>
        <p:spPr/>
        <p:txBody>
          <a:bodyPr/>
          <a:lstStyle/>
          <a:p>
            <a:fld id="{8E36636D-D922-432D-A958-524484B5923D}" type="datetimeFigureOut">
              <a:rPr lang="en-US"/>
              <a:pPr/>
              <a:t>8/27/21</a:t>
            </a:fld>
            <a:endParaRPr/>
          </a:p>
        </p:txBody>
      </p:sp>
      <p:sp>
        <p:nvSpPr>
          <p:cNvPr id="6" name="Slide Number Placeholder 5"/>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506475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2413" y="1905000"/>
            <a:ext cx="9144000" cy="2667000"/>
          </a:xfrm>
        </p:spPr>
        <p:txBody>
          <a:bodyPr anchor="b">
            <a:normAutofit/>
          </a:bodyPr>
          <a:lstStyle>
            <a:lvl1pPr algn="l">
              <a:defRPr sz="5400" b="0" cap="none" baseline="0"/>
            </a:lvl1pPr>
          </a:lstStyle>
          <a:p>
            <a:r>
              <a:rPr lang="en-US"/>
              <a:t>Click to edit Master title style</a:t>
            </a:r>
            <a:endParaRPr/>
          </a:p>
        </p:txBody>
      </p:sp>
      <p:sp>
        <p:nvSpPr>
          <p:cNvPr id="3" name="Text Placeholder 2"/>
          <p:cNvSpPr>
            <a:spLocks noGrp="1"/>
          </p:cNvSpPr>
          <p:nvPr>
            <p:ph type="body" idx="1"/>
          </p:nvPr>
        </p:nvSpPr>
        <p:spPr>
          <a:xfrm>
            <a:off x="1522413" y="4876800"/>
            <a:ext cx="8229598" cy="1143000"/>
          </a:xfrm>
        </p:spPr>
        <p:txBody>
          <a:bodyPr anchor="t">
            <a:normAutofit/>
          </a:bodyPr>
          <a:lstStyle>
            <a:lvl1pPr marL="0" indent="0">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bwMode="black"/>
        <p:txBody>
          <a:bodyPr/>
          <a:lstStyle>
            <a:lvl1pPr>
              <a:defRPr>
                <a:solidFill>
                  <a:schemeClr val="tx1"/>
                </a:solidFill>
              </a:defRPr>
            </a:lvl1pPr>
          </a:lstStyle>
          <a:p>
            <a:r>
              <a:rPr lang="en-US"/>
              <a:t>Add a footer</a:t>
            </a:r>
          </a:p>
        </p:txBody>
      </p:sp>
      <p:sp>
        <p:nvSpPr>
          <p:cNvPr id="4" name="Date Placeholder 3"/>
          <p:cNvSpPr>
            <a:spLocks noGrp="1"/>
          </p:cNvSpPr>
          <p:nvPr>
            <p:ph type="dt" sz="half" idx="10"/>
          </p:nvPr>
        </p:nvSpPr>
        <p:spPr bwMode="black"/>
        <p:txBody>
          <a:bodyPr/>
          <a:lstStyle>
            <a:lvl1pPr>
              <a:defRPr>
                <a:solidFill>
                  <a:schemeClr val="tx1"/>
                </a:solidFill>
              </a:defRPr>
            </a:lvl1pPr>
          </a:lstStyle>
          <a:p>
            <a:fld id="{8E36636D-D922-432D-A958-524484B5923D}" type="datetimeFigureOut">
              <a:rPr lang="en-US"/>
              <a:pPr/>
              <a:t>8/27/21</a:t>
            </a:fld>
            <a:endParaRPr/>
          </a:p>
        </p:txBody>
      </p:sp>
      <p:sp>
        <p:nvSpPr>
          <p:cNvPr id="6" name="Slide Number Placeholder 5"/>
          <p:cNvSpPr>
            <a:spLocks noGrp="1"/>
          </p:cNvSpPr>
          <p:nvPr>
            <p:ph type="sldNum" sz="quarter" idx="12"/>
          </p:nvPr>
        </p:nvSpPr>
        <p:spPr bwMode="black"/>
        <p:txBody>
          <a:bodyPr/>
          <a:lstStyle>
            <a:lvl1pPr>
              <a:defRPr>
                <a:solidFill>
                  <a:schemeClr val="tx1"/>
                </a:solidFill>
              </a:defRPr>
            </a:lvl1pPr>
          </a:lstStyle>
          <a:p>
            <a:fld id="{DF28FB93-0A08-4E7D-8E63-9EFA29F1E093}" type="slidenum">
              <a:rPr/>
              <a:pPr/>
              <a:t>‹#›</a:t>
            </a:fld>
            <a:endParaRPr/>
          </a:p>
        </p:txBody>
      </p:sp>
    </p:spTree>
    <p:extLst>
      <p:ext uri="{BB962C8B-B14F-4D97-AF65-F5344CB8AC3E}">
        <p14:creationId xmlns:p14="http://schemas.microsoft.com/office/powerpoint/2010/main" val="5587292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522413" y="1904999"/>
            <a:ext cx="4435564" cy="4088921"/>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30849" y="1904999"/>
            <a:ext cx="4435564" cy="4088921"/>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baseline="0"/>
            </a:lvl8pPr>
            <a:lvl9pPr>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r>
              <a:rPr lang="en-US"/>
              <a:t>Add a footer</a:t>
            </a:r>
          </a:p>
        </p:txBody>
      </p:sp>
      <p:sp>
        <p:nvSpPr>
          <p:cNvPr id="5" name="Date Placeholder 4"/>
          <p:cNvSpPr>
            <a:spLocks noGrp="1"/>
          </p:cNvSpPr>
          <p:nvPr>
            <p:ph type="dt" sz="half" idx="10"/>
          </p:nvPr>
        </p:nvSpPr>
        <p:spPr/>
        <p:txBody>
          <a:bodyPr/>
          <a:lstStyle/>
          <a:p>
            <a:fld id="{8E36636D-D922-432D-A958-524484B5923D}" type="datetimeFigureOut">
              <a:rPr lang="en-US"/>
              <a:pPr/>
              <a:t>8/27/21</a:t>
            </a:fld>
            <a:endParaRPr/>
          </a:p>
        </p:txBody>
      </p:sp>
      <p:sp>
        <p:nvSpPr>
          <p:cNvPr id="7" name="Slide Number Placeholder 6"/>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12360678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522413" y="1828800"/>
            <a:ext cx="4419599" cy="685801"/>
          </a:xfrm>
        </p:spPr>
        <p:txBody>
          <a:bodyPr anchor="ctr">
            <a:norm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2413" y="2590801"/>
            <a:ext cx="4419599" cy="3429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46814" y="1828800"/>
            <a:ext cx="4419599" cy="685801"/>
          </a:xfrm>
        </p:spPr>
        <p:txBody>
          <a:bodyPr anchor="ctr">
            <a:norm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46814" y="2590801"/>
            <a:ext cx="4419599" cy="3429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r>
              <a:rPr lang="en-US"/>
              <a:t>Add a footer</a:t>
            </a:r>
          </a:p>
        </p:txBody>
      </p:sp>
      <p:sp>
        <p:nvSpPr>
          <p:cNvPr id="7" name="Date Placeholder 6"/>
          <p:cNvSpPr>
            <a:spLocks noGrp="1"/>
          </p:cNvSpPr>
          <p:nvPr>
            <p:ph type="dt" sz="half" idx="10"/>
          </p:nvPr>
        </p:nvSpPr>
        <p:spPr/>
        <p:txBody>
          <a:bodyPr/>
          <a:lstStyle/>
          <a:p>
            <a:fld id="{8E36636D-D922-432D-A958-524484B5923D}" type="datetimeFigureOut">
              <a:rPr lang="en-US"/>
              <a:pPr/>
              <a:t>8/27/21</a:t>
            </a:fld>
            <a:endParaRPr/>
          </a:p>
        </p:txBody>
      </p:sp>
      <p:sp>
        <p:nvSpPr>
          <p:cNvPr id="9" name="Slide Number Placeholder 8"/>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14367623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r>
              <a:rPr lang="en-US"/>
              <a:t>Add a footer</a:t>
            </a:r>
          </a:p>
        </p:txBody>
      </p:sp>
      <p:sp>
        <p:nvSpPr>
          <p:cNvPr id="3" name="Date Placeholder 2"/>
          <p:cNvSpPr>
            <a:spLocks noGrp="1"/>
          </p:cNvSpPr>
          <p:nvPr>
            <p:ph type="dt" sz="half" idx="10"/>
          </p:nvPr>
        </p:nvSpPr>
        <p:spPr/>
        <p:txBody>
          <a:bodyPr/>
          <a:lstStyle/>
          <a:p>
            <a:fld id="{8E36636D-D922-432D-A958-524484B5923D}" type="datetimeFigureOut">
              <a:rPr lang="en-US"/>
              <a:pPr/>
              <a:t>8/27/21</a:t>
            </a:fld>
            <a:endParaRPr/>
          </a:p>
        </p:txBody>
      </p:sp>
      <p:sp>
        <p:nvSpPr>
          <p:cNvPr id="5" name="Slide Number Placeholder 4"/>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3023199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6" name="bottom graphic"/>
          <p:cNvGrpSpPr/>
          <p:nvPr userDrawn="1"/>
        </p:nvGrpSpPr>
        <p:grpSpPr>
          <a:xfrm>
            <a:off x="0" y="6309360"/>
            <a:ext cx="12190231" cy="548640"/>
            <a:chOff x="0" y="6309360"/>
            <a:chExt cx="12190231" cy="548640"/>
          </a:xfrm>
        </p:grpSpPr>
        <p:sp>
          <p:nvSpPr>
            <p:cNvPr id="7" name="Rectangle 6"/>
            <p:cNvSpPr/>
            <p:nvPr/>
          </p:nvSpPr>
          <p:spPr>
            <a:xfrm>
              <a:off x="0" y="6400800"/>
              <a:ext cx="12188825" cy="457200"/>
            </a:xfrm>
            <a:prstGeom prst="rect">
              <a:avLst/>
            </a:prstGeom>
            <a:solidFill>
              <a:schemeClr val="tx1"/>
            </a:solid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a:p>
          </p:txBody>
        </p:sp>
        <p:sp>
          <p:nvSpPr>
            <p:cNvPr id="8" name="Rectangle 7"/>
            <p:cNvSpPr/>
            <p:nvPr/>
          </p:nvSpPr>
          <p:spPr>
            <a:xfrm>
              <a:off x="1279" y="6309360"/>
              <a:ext cx="12188952" cy="972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279" y="6379143"/>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3" name="Footer Placeholder 2"/>
          <p:cNvSpPr>
            <a:spLocks noGrp="1"/>
          </p:cNvSpPr>
          <p:nvPr>
            <p:ph type="ftr" sz="quarter" idx="11"/>
          </p:nvPr>
        </p:nvSpPr>
        <p:spPr/>
        <p:txBody>
          <a:bodyPr/>
          <a:lstStyle/>
          <a:p>
            <a:r>
              <a:rPr lang="en-US"/>
              <a:t>Add a footer</a:t>
            </a:r>
          </a:p>
        </p:txBody>
      </p:sp>
      <p:sp>
        <p:nvSpPr>
          <p:cNvPr id="2" name="Date Placeholder 1"/>
          <p:cNvSpPr>
            <a:spLocks noGrp="1"/>
          </p:cNvSpPr>
          <p:nvPr>
            <p:ph type="dt" sz="half" idx="10"/>
          </p:nvPr>
        </p:nvSpPr>
        <p:spPr/>
        <p:txBody>
          <a:bodyPr/>
          <a:lstStyle/>
          <a:p>
            <a:fld id="{8E36636D-D922-432D-A958-524484B5923D}" type="datetimeFigureOut">
              <a:rPr lang="en-US"/>
              <a:pPr/>
              <a:t>8/27/21</a:t>
            </a:fld>
            <a:endParaRPr/>
          </a:p>
        </p:txBody>
      </p:sp>
      <p:sp>
        <p:nvSpPr>
          <p:cNvPr id="4" name="Slide Number Placeholder 3"/>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7096112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ame" descr="Border design"/>
          <p:cNvSpPr/>
          <p:nvPr/>
        </p:nvSpPr>
        <p:spPr>
          <a:xfrm>
            <a:off x="1217610" y="1019175"/>
            <a:ext cx="6126480" cy="4572000"/>
          </a:xfrm>
          <a:prstGeom prst="rect">
            <a:avLst/>
          </a:prstGeom>
          <a:noFill/>
          <a:ln w="101600">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7923214" y="1371600"/>
            <a:ext cx="3124200" cy="2057400"/>
          </a:xfrm>
        </p:spPr>
        <p:txBody>
          <a:bodyPr anchor="b">
            <a:normAutofit/>
          </a:bodyPr>
          <a:lstStyle>
            <a:lvl1pPr algn="l">
              <a:defRPr sz="3200" b="1"/>
            </a:lvl1pPr>
          </a:lstStyle>
          <a:p>
            <a:r>
              <a:rPr lang="en-US"/>
              <a:t>Click to edit Master title style</a:t>
            </a:r>
            <a:endParaRPr/>
          </a:p>
        </p:txBody>
      </p:sp>
      <p:sp>
        <p:nvSpPr>
          <p:cNvPr id="3" name="Content Placeholder 2"/>
          <p:cNvSpPr>
            <a:spLocks noGrp="1"/>
          </p:cNvSpPr>
          <p:nvPr>
            <p:ph idx="1"/>
          </p:nvPr>
        </p:nvSpPr>
        <p:spPr>
          <a:xfrm>
            <a:off x="1491930" y="1293495"/>
            <a:ext cx="5577840" cy="402336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7923214" y="3536829"/>
            <a:ext cx="3124200" cy="1797169"/>
          </a:xfrm>
        </p:spPr>
        <p:txBody>
          <a:bodyPr>
            <a:normAutofit/>
          </a:bodyPr>
          <a:lstStyle>
            <a:lvl1pPr marL="0" indent="0">
              <a:spcBef>
                <a:spcPts val="8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Add a footer</a:t>
            </a:r>
          </a:p>
        </p:txBody>
      </p:sp>
      <p:sp>
        <p:nvSpPr>
          <p:cNvPr id="5" name="Date Placeholder 4"/>
          <p:cNvSpPr>
            <a:spLocks noGrp="1"/>
          </p:cNvSpPr>
          <p:nvPr>
            <p:ph type="dt" sz="half" idx="10"/>
          </p:nvPr>
        </p:nvSpPr>
        <p:spPr/>
        <p:txBody>
          <a:bodyPr/>
          <a:lstStyle/>
          <a:p>
            <a:fld id="{8E36636D-D922-432D-A958-524484B5923D}" type="datetimeFigureOut">
              <a:rPr lang="en-US"/>
              <a:pPr/>
              <a:t>8/27/21</a:t>
            </a:fld>
            <a:endParaRPr/>
          </a:p>
        </p:txBody>
      </p:sp>
      <p:sp>
        <p:nvSpPr>
          <p:cNvPr id="7" name="Slide Number Placeholder 6"/>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19338663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frame" descr="Border design"/>
          <p:cNvSpPr/>
          <p:nvPr/>
        </p:nvSpPr>
        <p:spPr>
          <a:xfrm>
            <a:off x="1217610" y="1019175"/>
            <a:ext cx="6126480" cy="4572000"/>
          </a:xfrm>
          <a:prstGeom prst="rect">
            <a:avLst/>
          </a:prstGeom>
          <a:noFill/>
          <a:ln w="101600">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7923214" y="1371600"/>
            <a:ext cx="3124200" cy="2057400"/>
          </a:xfrm>
        </p:spPr>
        <p:txBody>
          <a:bodyPr anchor="b">
            <a:normAutofit/>
          </a:bodyPr>
          <a:lstStyle>
            <a:lvl1pPr algn="l">
              <a:defRPr sz="32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400490" y="1202055"/>
            <a:ext cx="5760720" cy="4206240"/>
          </a:xfrm>
          <a:solidFill>
            <a:schemeClr val="bg1">
              <a:lumMod val="95000"/>
            </a:schemeClr>
          </a:solidFill>
        </p:spPr>
        <p:txBody>
          <a:bodyPr tIns="914400">
            <a:normAutofit/>
          </a:bodyPr>
          <a:lstStyle>
            <a:lvl1pPr marL="0" indent="0" algn="ctr">
              <a:spcBef>
                <a:spcPts val="0"/>
              </a:spcBef>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7923214" y="3536829"/>
            <a:ext cx="3124200" cy="1797171"/>
          </a:xfrm>
        </p:spPr>
        <p:txBody>
          <a:bodyPr>
            <a:normAutofit/>
          </a:bodyPr>
          <a:lstStyle>
            <a:lvl1pPr marL="0" indent="0">
              <a:spcBef>
                <a:spcPts val="8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Add a footer</a:t>
            </a:r>
          </a:p>
        </p:txBody>
      </p:sp>
      <p:sp>
        <p:nvSpPr>
          <p:cNvPr id="5" name="Date Placeholder 4"/>
          <p:cNvSpPr>
            <a:spLocks noGrp="1"/>
          </p:cNvSpPr>
          <p:nvPr>
            <p:ph type="dt" sz="half" idx="10"/>
          </p:nvPr>
        </p:nvSpPr>
        <p:spPr/>
        <p:txBody>
          <a:bodyPr/>
          <a:lstStyle/>
          <a:p>
            <a:fld id="{8E36636D-D922-432D-A958-524484B5923D}" type="datetimeFigureOut">
              <a:rPr lang="en-US"/>
              <a:pPr/>
              <a:t>8/27/21</a:t>
            </a:fld>
            <a:endParaRPr/>
          </a:p>
        </p:txBody>
      </p:sp>
      <p:sp>
        <p:nvSpPr>
          <p:cNvPr id="7" name="Slide Number Placeholder 6"/>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1896842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4" name="bottom graphic" descr="Bottom border design"/>
          <p:cNvGrpSpPr/>
          <p:nvPr/>
        </p:nvGrpSpPr>
        <p:grpSpPr>
          <a:xfrm>
            <a:off x="0" y="6309360"/>
            <a:ext cx="12190231" cy="548640"/>
            <a:chOff x="0" y="6309360"/>
            <a:chExt cx="12190231" cy="548640"/>
          </a:xfrm>
        </p:grpSpPr>
        <p:sp>
          <p:nvSpPr>
            <p:cNvPr id="7" name="Rectangle 6"/>
            <p:cNvSpPr/>
            <p:nvPr/>
          </p:nvSpPr>
          <p:spPr>
            <a:xfrm>
              <a:off x="0" y="6400800"/>
              <a:ext cx="12188825" cy="457200"/>
            </a:xfrm>
            <a:prstGeom prst="rect">
              <a:avLst/>
            </a:prstGeom>
            <a:solidFill>
              <a:schemeClr val="tx1"/>
            </a:solid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a:p>
          </p:txBody>
        </p:sp>
        <p:sp>
          <p:nvSpPr>
            <p:cNvPr id="8" name="Rectangle 7"/>
            <p:cNvSpPr/>
            <p:nvPr/>
          </p:nvSpPr>
          <p:spPr>
            <a:xfrm>
              <a:off x="1279" y="6309360"/>
              <a:ext cx="12188952" cy="972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279" y="6379143"/>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nvGrpSpPr>
          <p:cNvPr id="10" name="top graphic" descr="Top border design"/>
          <p:cNvGrpSpPr/>
          <p:nvPr/>
        </p:nvGrpSpPr>
        <p:grpSpPr>
          <a:xfrm>
            <a:off x="1279" y="0"/>
            <a:ext cx="12188952" cy="320040"/>
            <a:chOff x="1279" y="0"/>
            <a:chExt cx="12188952" cy="320040"/>
          </a:xfrm>
        </p:grpSpPr>
        <p:sp>
          <p:nvSpPr>
            <p:cNvPr id="11" name="Rectangle 10"/>
            <p:cNvSpPr/>
            <p:nvPr/>
          </p:nvSpPr>
          <p:spPr>
            <a:xfrm>
              <a:off x="1279" y="0"/>
              <a:ext cx="12188952" cy="17023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1279" y="170234"/>
              <a:ext cx="12188952" cy="14980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279" y="231421"/>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Placeholder 1"/>
          <p:cNvSpPr>
            <a:spLocks noGrp="1"/>
          </p:cNvSpPr>
          <p:nvPr>
            <p:ph type="title"/>
          </p:nvPr>
        </p:nvSpPr>
        <p:spPr>
          <a:xfrm>
            <a:off x="1522876" y="609600"/>
            <a:ext cx="9143538" cy="10668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2876" y="1905000"/>
            <a:ext cx="9143538"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3"/>
          </p:nvPr>
        </p:nvSpPr>
        <p:spPr bwMode="white">
          <a:xfrm>
            <a:off x="1507498" y="6516865"/>
            <a:ext cx="6062145" cy="228600"/>
          </a:xfrm>
          <a:prstGeom prst="rect">
            <a:avLst/>
          </a:prstGeom>
        </p:spPr>
        <p:txBody>
          <a:bodyPr vert="horz" lIns="91440" tIns="45720" rIns="91440" bIns="45720" rtlCol="0" anchor="ctr"/>
          <a:lstStyle>
            <a:lvl1pPr algn="l">
              <a:defRPr sz="1100" cap="all" baseline="0">
                <a:solidFill>
                  <a:schemeClr val="bg1"/>
                </a:solidFill>
              </a:defRPr>
            </a:lvl1pPr>
          </a:lstStyle>
          <a:p>
            <a:r>
              <a:rPr lang="en-US"/>
              <a:t>Add a footer</a:t>
            </a:r>
          </a:p>
        </p:txBody>
      </p:sp>
      <p:sp>
        <p:nvSpPr>
          <p:cNvPr id="4" name="Date Placeholder 3"/>
          <p:cNvSpPr>
            <a:spLocks noGrp="1"/>
          </p:cNvSpPr>
          <p:nvPr>
            <p:ph type="dt" sz="half" idx="2"/>
          </p:nvPr>
        </p:nvSpPr>
        <p:spPr bwMode="white">
          <a:xfrm>
            <a:off x="7994363" y="6516865"/>
            <a:ext cx="1327622" cy="228600"/>
          </a:xfrm>
          <a:prstGeom prst="rect">
            <a:avLst/>
          </a:prstGeom>
        </p:spPr>
        <p:txBody>
          <a:bodyPr vert="horz" lIns="91440" tIns="45720" rIns="91440" bIns="45720" rtlCol="0" anchor="ctr"/>
          <a:lstStyle>
            <a:lvl1pPr algn="r">
              <a:defRPr sz="1100">
                <a:solidFill>
                  <a:schemeClr val="bg1"/>
                </a:solidFill>
              </a:defRPr>
            </a:lvl1pPr>
          </a:lstStyle>
          <a:p>
            <a:fld id="{8E36636D-D922-432D-A958-524484B5923D}" type="datetimeFigureOut">
              <a:rPr lang="en-US" smtClean="0"/>
              <a:pPr/>
              <a:t>8/27/21</a:t>
            </a:fld>
            <a:endParaRPr lang="en-US"/>
          </a:p>
        </p:txBody>
      </p:sp>
      <p:sp>
        <p:nvSpPr>
          <p:cNvPr id="6" name="Slide Number Placeholder 5"/>
          <p:cNvSpPr>
            <a:spLocks noGrp="1"/>
          </p:cNvSpPr>
          <p:nvPr>
            <p:ph type="sldNum" sz="quarter" idx="4"/>
          </p:nvPr>
        </p:nvSpPr>
        <p:spPr bwMode="white">
          <a:xfrm>
            <a:off x="9730094" y="6516865"/>
            <a:ext cx="936319" cy="228600"/>
          </a:xfrm>
          <a:prstGeom prst="rect">
            <a:avLst/>
          </a:prstGeom>
        </p:spPr>
        <p:txBody>
          <a:bodyPr vert="horz" lIns="91440" tIns="45720" rIns="91440" bIns="45720" rtlCol="0" anchor="ctr"/>
          <a:lstStyle>
            <a:lvl1pPr algn="r">
              <a:defRPr sz="1100">
                <a:solidFill>
                  <a:schemeClr val="bg1"/>
                </a:solidFill>
              </a:defRPr>
            </a:lvl1pPr>
          </a:lstStyle>
          <a:p>
            <a:fld id="{DF28FB93-0A08-4E7D-8E63-9EFA29F1E093}" type="slidenum">
              <a:rPr lang="en-US" smtClean="0"/>
              <a:pPr/>
              <a:t>‹#›</a:t>
            </a:fld>
            <a:endParaRPr lang="en-US"/>
          </a:p>
        </p:txBody>
      </p:sp>
    </p:spTree>
    <p:extLst>
      <p:ext uri="{BB962C8B-B14F-4D97-AF65-F5344CB8AC3E}">
        <p14:creationId xmlns:p14="http://schemas.microsoft.com/office/powerpoint/2010/main" val="2208845168"/>
      </p:ext>
    </p:extLst>
  </p:cSld>
  <p:clrMap bg1="lt1" tx1="dk1" bg2="lt2" tx2="dk2" accent1="accent1" accent2="accent2" accent3="accent3" accent4="accent4" accent5="accent5" accent6="accent6" hlink="hlink" folHlink="folHlink"/>
  <p:sldLayoutIdLst>
    <p:sldLayoutId id="2147483913" r:id="rId1"/>
    <p:sldLayoutId id="2147483914" r:id="rId2"/>
    <p:sldLayoutId id="2147483915" r:id="rId3"/>
    <p:sldLayoutId id="2147483916" r:id="rId4"/>
    <p:sldLayoutId id="2147483917" r:id="rId5"/>
    <p:sldLayoutId id="2147483918" r:id="rId6"/>
    <p:sldLayoutId id="2147483919" r:id="rId7"/>
    <p:sldLayoutId id="2147483920" r:id="rId8"/>
    <p:sldLayoutId id="2147483921" r:id="rId9"/>
    <p:sldLayoutId id="2147483922" r:id="rId10"/>
    <p:sldLayoutId id="2147483923"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200" kern="1200">
          <a:solidFill>
            <a:schemeClr val="accent1">
              <a:lumMod val="50000"/>
            </a:schemeClr>
          </a:solidFill>
          <a:latin typeface="+mj-lt"/>
          <a:ea typeface="+mj-ea"/>
          <a:cs typeface="+mj-cs"/>
        </a:defRPr>
      </a:lvl1pPr>
    </p:titleStyle>
    <p:bodyStyle>
      <a:lvl1pPr marL="274320" indent="-274320" algn="l" defTabSz="914400" rtl="0" eaLnBrk="1" latinLnBrk="0" hangingPunct="1">
        <a:lnSpc>
          <a:spcPct val="90000"/>
        </a:lnSpc>
        <a:spcBef>
          <a:spcPts val="1800"/>
        </a:spcBef>
        <a:buClr>
          <a:schemeClr val="tx1"/>
        </a:buClr>
        <a:buSzPct val="100000"/>
        <a:buFont typeface="Arial" pitchFamily="34" charset="0"/>
        <a:buChar char="▪"/>
        <a:defRPr sz="2400" kern="1200">
          <a:solidFill>
            <a:schemeClr val="tx1"/>
          </a:solidFill>
          <a:latin typeface="+mn-lt"/>
          <a:ea typeface="+mn-ea"/>
          <a:cs typeface="+mn-cs"/>
        </a:defRPr>
      </a:lvl1pPr>
      <a:lvl2pPr marL="548640" indent="-228600" algn="l" defTabSz="914400" rtl="0" eaLnBrk="1" latinLnBrk="0" hangingPunct="1">
        <a:lnSpc>
          <a:spcPct val="90000"/>
        </a:lnSpc>
        <a:spcBef>
          <a:spcPts val="1000"/>
        </a:spcBef>
        <a:buClr>
          <a:schemeClr val="tx1"/>
        </a:buClr>
        <a:buSzPct val="100000"/>
        <a:buFont typeface="Arial" pitchFamily="34" charset="0"/>
        <a:buChar char="–"/>
        <a:defRPr sz="2000" kern="1200">
          <a:solidFill>
            <a:schemeClr val="tx1"/>
          </a:solidFill>
          <a:latin typeface="+mn-lt"/>
          <a:ea typeface="+mn-ea"/>
          <a:cs typeface="+mn-cs"/>
        </a:defRPr>
      </a:lvl2pPr>
      <a:lvl3pPr marL="822960" indent="-228600" algn="l" defTabSz="914400" rtl="0" eaLnBrk="1" latinLnBrk="0" hangingPunct="1">
        <a:lnSpc>
          <a:spcPct val="90000"/>
        </a:lnSpc>
        <a:spcBef>
          <a:spcPts val="800"/>
        </a:spcBef>
        <a:buClr>
          <a:schemeClr val="tx1"/>
        </a:buClr>
        <a:buSzPct val="100000"/>
        <a:buFont typeface="Arial" pitchFamily="34" charset="0"/>
        <a:buChar char="▪"/>
        <a:defRPr sz="1800" kern="1200">
          <a:solidFill>
            <a:schemeClr val="tx1"/>
          </a:solidFill>
          <a:latin typeface="+mn-lt"/>
          <a:ea typeface="+mn-ea"/>
          <a:cs typeface="+mn-cs"/>
        </a:defRPr>
      </a:lvl3pPr>
      <a:lvl4pPr marL="10972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4pPr>
      <a:lvl5pPr marL="13258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5pPr>
      <a:lvl6pPr marL="15544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6pPr>
      <a:lvl7pPr marL="17830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7pPr>
      <a:lvl8pPr marL="20116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8pPr>
      <a:lvl9pPr marL="22402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8.xml"/><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7">
            <a:extLst>
              <a:ext uri="{FF2B5EF4-FFF2-40B4-BE49-F238E27FC236}">
                <a16:creationId xmlns:a16="http://schemas.microsoft.com/office/drawing/2014/main" id="{9A28D6DC-D2CE-4BE9-9D76-B0F46D88473D}"/>
              </a:ext>
            </a:extLst>
          </p:cNvPr>
          <p:cNvPicPr>
            <a:picLocks noChangeAspect="1"/>
          </p:cNvPicPr>
          <p:nvPr/>
        </p:nvPicPr>
        <p:blipFill>
          <a:blip r:embed="rId2"/>
          <a:stretch>
            <a:fillRect/>
          </a:stretch>
        </p:blipFill>
        <p:spPr>
          <a:xfrm>
            <a:off x="279649" y="489405"/>
            <a:ext cx="6604581" cy="4414829"/>
          </a:xfrm>
          <a:prstGeom prst="rect">
            <a:avLst/>
          </a:prstGeom>
        </p:spPr>
      </p:pic>
      <p:pic>
        <p:nvPicPr>
          <p:cNvPr id="8" name="Picture 8" descr="A picture containing text&#10;&#10;Description automatically generated">
            <a:extLst>
              <a:ext uri="{FF2B5EF4-FFF2-40B4-BE49-F238E27FC236}">
                <a16:creationId xmlns:a16="http://schemas.microsoft.com/office/drawing/2014/main" id="{C2AA70EE-9B6A-46A8-A30D-0C00C5CE90DE}"/>
              </a:ext>
            </a:extLst>
          </p:cNvPr>
          <p:cNvPicPr>
            <a:picLocks noChangeAspect="1"/>
          </p:cNvPicPr>
          <p:nvPr/>
        </p:nvPicPr>
        <p:blipFill>
          <a:blip r:embed="rId3"/>
          <a:stretch>
            <a:fillRect/>
          </a:stretch>
        </p:blipFill>
        <p:spPr>
          <a:xfrm>
            <a:off x="7142703" y="1888896"/>
            <a:ext cx="4629563" cy="1730495"/>
          </a:xfrm>
          <a:prstGeom prst="rect">
            <a:avLst/>
          </a:prstGeom>
        </p:spPr>
      </p:pic>
      <p:pic>
        <p:nvPicPr>
          <p:cNvPr id="9" name="Picture 9" descr="A picture containing text&#10;&#10;Description automatically generated">
            <a:extLst>
              <a:ext uri="{FF2B5EF4-FFF2-40B4-BE49-F238E27FC236}">
                <a16:creationId xmlns:a16="http://schemas.microsoft.com/office/drawing/2014/main" id="{C027479F-421D-417C-88BB-EEF276E4A357}"/>
              </a:ext>
            </a:extLst>
          </p:cNvPr>
          <p:cNvPicPr>
            <a:picLocks noChangeAspect="1"/>
          </p:cNvPicPr>
          <p:nvPr/>
        </p:nvPicPr>
        <p:blipFill>
          <a:blip r:embed="rId4"/>
          <a:stretch>
            <a:fillRect/>
          </a:stretch>
        </p:blipFill>
        <p:spPr>
          <a:xfrm>
            <a:off x="2353678" y="5257048"/>
            <a:ext cx="8042852" cy="888110"/>
          </a:xfrm>
          <a:prstGeom prst="rect">
            <a:avLst/>
          </a:prstGeom>
        </p:spPr>
      </p:pic>
    </p:spTree>
    <p:extLst>
      <p:ext uri="{BB962C8B-B14F-4D97-AF65-F5344CB8AC3E}">
        <p14:creationId xmlns:p14="http://schemas.microsoft.com/office/powerpoint/2010/main" val="33888709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BBFC598-81AC-4941-973C-6034B821A4CF}"/>
              </a:ext>
            </a:extLst>
          </p:cNvPr>
          <p:cNvSpPr>
            <a:spLocks noGrp="1"/>
          </p:cNvSpPr>
          <p:nvPr>
            <p:ph type="title"/>
          </p:nvPr>
        </p:nvSpPr>
        <p:spPr>
          <a:xfrm>
            <a:off x="565413" y="367406"/>
            <a:ext cx="11000510" cy="1066800"/>
          </a:xfrm>
        </p:spPr>
        <p:txBody>
          <a:bodyPr/>
          <a:lstStyle/>
          <a:p>
            <a:r>
              <a:rPr lang="en-US" b="1"/>
              <a:t>Forecasting bitcoin price using model with LSTM cell</a:t>
            </a:r>
          </a:p>
        </p:txBody>
      </p:sp>
      <p:sp>
        <p:nvSpPr>
          <p:cNvPr id="2" name="TextBox 1">
            <a:extLst>
              <a:ext uri="{FF2B5EF4-FFF2-40B4-BE49-F238E27FC236}">
                <a16:creationId xmlns:a16="http://schemas.microsoft.com/office/drawing/2014/main" id="{CEB28581-D8B3-974E-9A86-935667648F29}"/>
              </a:ext>
            </a:extLst>
          </p:cNvPr>
          <p:cNvSpPr txBox="1"/>
          <p:nvPr/>
        </p:nvSpPr>
        <p:spPr>
          <a:xfrm>
            <a:off x="679620" y="1561070"/>
            <a:ext cx="10886303" cy="978729"/>
          </a:xfrm>
          <a:prstGeom prst="rect">
            <a:avLst/>
          </a:prstGeom>
          <a:noFill/>
        </p:spPr>
        <p:txBody>
          <a:bodyPr wrap="square" rtlCol="0">
            <a:spAutoFit/>
          </a:bodyPr>
          <a:lstStyle/>
          <a:p>
            <a:r>
              <a:rPr lang="en-US"/>
              <a:t>LSTM cells will perform much better; training will converge faster, and it will detect long-term dependencies in the data. </a:t>
            </a:r>
          </a:p>
          <a:p>
            <a:pPr>
              <a:lnSpc>
                <a:spcPct val="90000"/>
              </a:lnSpc>
            </a:pPr>
            <a:endParaRPr lang="en-US" sz="2400"/>
          </a:p>
        </p:txBody>
      </p:sp>
      <p:pic>
        <p:nvPicPr>
          <p:cNvPr id="5" name="Picture 4" descr="Graphical user interface, text, application, email&#10;&#10;Description automatically generated">
            <a:extLst>
              <a:ext uri="{FF2B5EF4-FFF2-40B4-BE49-F238E27FC236}">
                <a16:creationId xmlns:a16="http://schemas.microsoft.com/office/drawing/2014/main" id="{908D71A1-F87A-BE4E-A484-F22E703BEADD}"/>
              </a:ext>
            </a:extLst>
          </p:cNvPr>
          <p:cNvPicPr>
            <a:picLocks noChangeAspect="1"/>
          </p:cNvPicPr>
          <p:nvPr/>
        </p:nvPicPr>
        <p:blipFill rotWithShape="1">
          <a:blip r:embed="rId3"/>
          <a:srcRect b="22804"/>
          <a:stretch/>
        </p:blipFill>
        <p:spPr>
          <a:xfrm>
            <a:off x="812490" y="2214935"/>
            <a:ext cx="7746163" cy="2412483"/>
          </a:xfrm>
          <a:prstGeom prst="rect">
            <a:avLst/>
          </a:prstGeom>
        </p:spPr>
      </p:pic>
    </p:spTree>
    <p:extLst>
      <p:ext uri="{BB962C8B-B14F-4D97-AF65-F5344CB8AC3E}">
        <p14:creationId xmlns:p14="http://schemas.microsoft.com/office/powerpoint/2010/main" val="12932176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C118A15-9930-400A-BD5F-1D073D0739C1}"/>
              </a:ext>
            </a:extLst>
          </p:cNvPr>
          <p:cNvSpPr>
            <a:spLocks noGrp="1"/>
          </p:cNvSpPr>
          <p:nvPr>
            <p:ph type="title"/>
          </p:nvPr>
        </p:nvSpPr>
        <p:spPr>
          <a:xfrm>
            <a:off x="927129" y="419100"/>
            <a:ext cx="9145125" cy="685801"/>
          </a:xfrm>
        </p:spPr>
        <p:txBody>
          <a:bodyPr/>
          <a:lstStyle/>
          <a:p>
            <a:r>
              <a:rPr lang="en-US"/>
              <a:t>RNN model VS LSTM</a:t>
            </a:r>
          </a:p>
        </p:txBody>
      </p:sp>
      <p:sp>
        <p:nvSpPr>
          <p:cNvPr id="8" name="Text Placeholder 7">
            <a:extLst>
              <a:ext uri="{FF2B5EF4-FFF2-40B4-BE49-F238E27FC236}">
                <a16:creationId xmlns:a16="http://schemas.microsoft.com/office/drawing/2014/main" id="{06F8F488-EFFA-43C0-9C0E-CD085E452DBB}"/>
              </a:ext>
            </a:extLst>
          </p:cNvPr>
          <p:cNvSpPr>
            <a:spLocks noGrp="1"/>
          </p:cNvSpPr>
          <p:nvPr>
            <p:ph type="body" idx="1"/>
          </p:nvPr>
        </p:nvSpPr>
        <p:spPr>
          <a:xfrm>
            <a:off x="1522412" y="2154383"/>
            <a:ext cx="846714" cy="685801"/>
          </a:xfrm>
        </p:spPr>
        <p:txBody>
          <a:bodyPr/>
          <a:lstStyle/>
          <a:p>
            <a:r>
              <a:rPr lang="en-US"/>
              <a:t>RNN</a:t>
            </a:r>
          </a:p>
        </p:txBody>
      </p:sp>
      <p:pic>
        <p:nvPicPr>
          <p:cNvPr id="12" name="Content Placeholder 11" descr="Chart, line chart&#10;&#10;Description automatically generated">
            <a:extLst>
              <a:ext uri="{FF2B5EF4-FFF2-40B4-BE49-F238E27FC236}">
                <a16:creationId xmlns:a16="http://schemas.microsoft.com/office/drawing/2014/main" id="{E2C95749-66C0-904E-B3FA-2AEC84A86FB0}"/>
              </a:ext>
            </a:extLst>
          </p:cNvPr>
          <p:cNvPicPr>
            <a:picLocks noGrp="1" noChangeAspect="1"/>
          </p:cNvPicPr>
          <p:nvPr>
            <p:ph sz="half" idx="2"/>
          </p:nvPr>
        </p:nvPicPr>
        <p:blipFill>
          <a:blip r:embed="rId2"/>
          <a:stretch>
            <a:fillRect/>
          </a:stretch>
        </p:blipFill>
        <p:spPr>
          <a:xfrm>
            <a:off x="288759" y="2840184"/>
            <a:ext cx="5653255" cy="2643673"/>
          </a:xfrm>
        </p:spPr>
      </p:pic>
      <p:sp>
        <p:nvSpPr>
          <p:cNvPr id="10" name="Text Placeholder 9">
            <a:extLst>
              <a:ext uri="{FF2B5EF4-FFF2-40B4-BE49-F238E27FC236}">
                <a16:creationId xmlns:a16="http://schemas.microsoft.com/office/drawing/2014/main" id="{AAA65D80-F26A-431F-BB1C-1814DB0BA2AB}"/>
              </a:ext>
            </a:extLst>
          </p:cNvPr>
          <p:cNvSpPr>
            <a:spLocks noGrp="1"/>
          </p:cNvSpPr>
          <p:nvPr>
            <p:ph type="body" sz="quarter" idx="3"/>
          </p:nvPr>
        </p:nvSpPr>
        <p:spPr>
          <a:xfrm>
            <a:off x="7036523" y="2105229"/>
            <a:ext cx="1040677" cy="638938"/>
          </a:xfrm>
        </p:spPr>
        <p:txBody>
          <a:bodyPr/>
          <a:lstStyle/>
          <a:p>
            <a:r>
              <a:rPr lang="en-US"/>
              <a:t>LSTM</a:t>
            </a:r>
          </a:p>
        </p:txBody>
      </p:sp>
      <p:sp>
        <p:nvSpPr>
          <p:cNvPr id="2" name="TextBox 1">
            <a:extLst>
              <a:ext uri="{FF2B5EF4-FFF2-40B4-BE49-F238E27FC236}">
                <a16:creationId xmlns:a16="http://schemas.microsoft.com/office/drawing/2014/main" id="{42DCCCEF-263A-324E-A370-FC104331963A}"/>
              </a:ext>
            </a:extLst>
          </p:cNvPr>
          <p:cNvSpPr txBox="1"/>
          <p:nvPr/>
        </p:nvSpPr>
        <p:spPr>
          <a:xfrm>
            <a:off x="593706" y="1141327"/>
            <a:ext cx="11306209" cy="1421928"/>
          </a:xfrm>
          <a:prstGeom prst="rect">
            <a:avLst/>
          </a:prstGeom>
          <a:noFill/>
        </p:spPr>
        <p:txBody>
          <a:bodyPr wrap="square" rtlCol="0">
            <a:spAutoFit/>
          </a:bodyPr>
          <a:lstStyle/>
          <a:p>
            <a:pPr>
              <a:lnSpc>
                <a:spcPct val="90000"/>
              </a:lnSpc>
            </a:pPr>
            <a:r>
              <a:rPr lang="en-US" sz="2400"/>
              <a:t>We use the model to make it predict the next value, then add that value to the inputs (as if this predicted value occurred), and use the model again to predict the following value, and so on</a:t>
            </a:r>
            <a:endParaRPr lang="en-US" sz="3200"/>
          </a:p>
          <a:p>
            <a:pPr>
              <a:lnSpc>
                <a:spcPct val="90000"/>
              </a:lnSpc>
            </a:pPr>
            <a:endParaRPr lang="en-US" sz="2400"/>
          </a:p>
        </p:txBody>
      </p:sp>
      <p:pic>
        <p:nvPicPr>
          <p:cNvPr id="9" name="Content Placeholder 8" descr="Chart, line chart&#10;&#10;Description automatically generated">
            <a:extLst>
              <a:ext uri="{FF2B5EF4-FFF2-40B4-BE49-F238E27FC236}">
                <a16:creationId xmlns:a16="http://schemas.microsoft.com/office/drawing/2014/main" id="{9BBBB5BD-6A4D-874F-9192-2327A01925F0}"/>
              </a:ext>
            </a:extLst>
          </p:cNvPr>
          <p:cNvPicPr>
            <a:picLocks noGrp="1" noChangeAspect="1"/>
          </p:cNvPicPr>
          <p:nvPr>
            <p:ph sz="quarter" idx="4"/>
          </p:nvPr>
        </p:nvPicPr>
        <p:blipFill>
          <a:blip r:embed="rId3"/>
          <a:stretch>
            <a:fillRect/>
          </a:stretch>
        </p:blipFill>
        <p:spPr>
          <a:xfrm>
            <a:off x="6246809" y="2840184"/>
            <a:ext cx="5342231" cy="2643672"/>
          </a:xfrm>
        </p:spPr>
      </p:pic>
    </p:spTree>
    <p:extLst>
      <p:ext uri="{BB962C8B-B14F-4D97-AF65-F5344CB8AC3E}">
        <p14:creationId xmlns:p14="http://schemas.microsoft.com/office/powerpoint/2010/main" val="39761428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6E763-3EFC-4A97-8AF7-8838E6AEAE74}"/>
              </a:ext>
            </a:extLst>
          </p:cNvPr>
          <p:cNvSpPr>
            <a:spLocks noGrp="1"/>
          </p:cNvSpPr>
          <p:nvPr>
            <p:ph type="title"/>
          </p:nvPr>
        </p:nvSpPr>
        <p:spPr>
          <a:xfrm>
            <a:off x="7923214" y="988791"/>
            <a:ext cx="3124200" cy="1564341"/>
          </a:xfrm>
        </p:spPr>
        <p:txBody>
          <a:bodyPr/>
          <a:lstStyle/>
          <a:p>
            <a:r>
              <a:rPr lang="en-US"/>
              <a:t>Predict all 50 Values at Once</a:t>
            </a:r>
          </a:p>
        </p:txBody>
      </p:sp>
      <p:sp>
        <p:nvSpPr>
          <p:cNvPr id="4" name="Text Placeholder 3">
            <a:extLst>
              <a:ext uri="{FF2B5EF4-FFF2-40B4-BE49-F238E27FC236}">
                <a16:creationId xmlns:a16="http://schemas.microsoft.com/office/drawing/2014/main" id="{A019F200-F83B-4178-A537-145F7BB34CD8}"/>
              </a:ext>
            </a:extLst>
          </p:cNvPr>
          <p:cNvSpPr>
            <a:spLocks noGrp="1"/>
          </p:cNvSpPr>
          <p:nvPr>
            <p:ph type="body" sz="half" idx="2"/>
          </p:nvPr>
        </p:nvSpPr>
        <p:spPr>
          <a:xfrm>
            <a:off x="7923214" y="2581341"/>
            <a:ext cx="3124200" cy="1797171"/>
          </a:xfrm>
        </p:spPr>
        <p:txBody>
          <a:bodyPr vert="horz" lIns="91440" tIns="45720" rIns="91440" bIns="45720" rtlCol="0" anchor="t">
            <a:normAutofit fontScale="92500" lnSpcReduction="10000"/>
          </a:bodyPr>
          <a:lstStyle/>
          <a:p>
            <a:r>
              <a:rPr lang="en-US"/>
              <a:t>Sequence-to-Vector</a:t>
            </a:r>
          </a:p>
          <a:p>
            <a:endParaRPr lang="en-US"/>
          </a:p>
          <a:p>
            <a:r>
              <a:rPr lang="en-US"/>
              <a:t>Change target to be vector containing next 50 values</a:t>
            </a:r>
          </a:p>
          <a:p>
            <a:endParaRPr lang="en-US"/>
          </a:p>
          <a:p>
            <a:r>
              <a:rPr lang="en-US"/>
              <a:t>4 LSTM layers with 50 units and 20% dropout after each. </a:t>
            </a:r>
          </a:p>
        </p:txBody>
      </p:sp>
      <p:pic>
        <p:nvPicPr>
          <p:cNvPr id="8" name="Picture 8" descr="Chart, line chart&#10;&#10;Description automatically generated">
            <a:extLst>
              <a:ext uri="{FF2B5EF4-FFF2-40B4-BE49-F238E27FC236}">
                <a16:creationId xmlns:a16="http://schemas.microsoft.com/office/drawing/2014/main" id="{1349CB2A-A9C4-42CE-AE9B-47A113588651}"/>
              </a:ext>
            </a:extLst>
          </p:cNvPr>
          <p:cNvPicPr>
            <a:picLocks noChangeAspect="1"/>
          </p:cNvPicPr>
          <p:nvPr/>
        </p:nvPicPr>
        <p:blipFill>
          <a:blip r:embed="rId2"/>
          <a:stretch>
            <a:fillRect/>
          </a:stretch>
        </p:blipFill>
        <p:spPr>
          <a:xfrm>
            <a:off x="1285516" y="1714079"/>
            <a:ext cx="5998813" cy="3192324"/>
          </a:xfrm>
          <a:prstGeom prst="rect">
            <a:avLst/>
          </a:prstGeom>
        </p:spPr>
      </p:pic>
    </p:spTree>
    <p:extLst>
      <p:ext uri="{BB962C8B-B14F-4D97-AF65-F5344CB8AC3E}">
        <p14:creationId xmlns:p14="http://schemas.microsoft.com/office/powerpoint/2010/main" val="4027239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DB45298-8664-4F94-84D5-8E99EDEB95F4}"/>
              </a:ext>
            </a:extLst>
          </p:cNvPr>
          <p:cNvSpPr>
            <a:spLocks noGrp="1"/>
          </p:cNvSpPr>
          <p:nvPr>
            <p:ph type="title"/>
          </p:nvPr>
        </p:nvSpPr>
        <p:spPr>
          <a:xfrm>
            <a:off x="7923214" y="576472"/>
            <a:ext cx="3124200" cy="1484655"/>
          </a:xfrm>
        </p:spPr>
        <p:txBody>
          <a:bodyPr>
            <a:normAutofit fontScale="90000"/>
          </a:bodyPr>
          <a:lstStyle/>
          <a:p>
            <a:r>
              <a:rPr lang="en-US"/>
              <a:t>50 Predictions at Each and Every Time Step</a:t>
            </a:r>
          </a:p>
        </p:txBody>
      </p:sp>
      <p:sp>
        <p:nvSpPr>
          <p:cNvPr id="6" name="Text Placeholder 5">
            <a:extLst>
              <a:ext uri="{FF2B5EF4-FFF2-40B4-BE49-F238E27FC236}">
                <a16:creationId xmlns:a16="http://schemas.microsoft.com/office/drawing/2014/main" id="{84B3B8A1-B522-4C43-B7D3-A5FD1DA971F4}"/>
              </a:ext>
            </a:extLst>
          </p:cNvPr>
          <p:cNvSpPr>
            <a:spLocks noGrp="1"/>
          </p:cNvSpPr>
          <p:nvPr>
            <p:ph type="body" sz="half" idx="2"/>
          </p:nvPr>
        </p:nvSpPr>
        <p:spPr>
          <a:xfrm>
            <a:off x="7923214" y="2092516"/>
            <a:ext cx="3124200" cy="3888932"/>
          </a:xfrm>
        </p:spPr>
        <p:txBody>
          <a:bodyPr vert="horz" lIns="91440" tIns="45720" rIns="91440" bIns="45720" rtlCol="0" anchor="t">
            <a:normAutofit/>
          </a:bodyPr>
          <a:lstStyle/>
          <a:p>
            <a:r>
              <a:rPr lang="en-US"/>
              <a:t>Sequence-to-Sequence</a:t>
            </a:r>
          </a:p>
          <a:p>
            <a:endParaRPr lang="en-US">
              <a:ea typeface="+mn-lt"/>
              <a:cs typeface="+mn-lt"/>
            </a:endParaRPr>
          </a:p>
          <a:p>
            <a:r>
              <a:rPr lang="en-US">
                <a:ea typeface="+mn-lt"/>
                <a:cs typeface="+mn-lt"/>
              </a:rPr>
              <a:t>At time step 0 the model will output a vector containing the forecasts for time steps 1 to 50, then at time step 1 the model will forecast time steps 2 to 51, and so on. ( [n,50,50] at each step)</a:t>
            </a:r>
            <a:endParaRPr lang="en-US"/>
          </a:p>
          <a:p>
            <a:endParaRPr lang="en-US"/>
          </a:p>
          <a:p>
            <a:r>
              <a:rPr lang="en-US">
                <a:ea typeface="+mn-lt"/>
                <a:cs typeface="+mn-lt"/>
              </a:rPr>
              <a:t>4 LSTM layers with 50 units and 20% dropout after each.</a:t>
            </a:r>
            <a:endParaRPr lang="en-US"/>
          </a:p>
          <a:p>
            <a:endParaRPr lang="en-US"/>
          </a:p>
          <a:p>
            <a:r>
              <a:rPr lang="en-US"/>
              <a:t>Custom MSE at last time step</a:t>
            </a:r>
          </a:p>
          <a:p>
            <a:endParaRPr lang="en-US"/>
          </a:p>
          <a:p>
            <a:endParaRPr lang="en-US"/>
          </a:p>
        </p:txBody>
      </p:sp>
      <p:pic>
        <p:nvPicPr>
          <p:cNvPr id="8" name="Picture 8" descr="Chart, line chart&#10;&#10;Description automatically generated">
            <a:extLst>
              <a:ext uri="{FF2B5EF4-FFF2-40B4-BE49-F238E27FC236}">
                <a16:creationId xmlns:a16="http://schemas.microsoft.com/office/drawing/2014/main" id="{CFAF82C3-75B2-4C4F-BE6E-10C8AFF72AB8}"/>
              </a:ext>
            </a:extLst>
          </p:cNvPr>
          <p:cNvPicPr>
            <a:picLocks noGrp="1" noChangeAspect="1"/>
          </p:cNvPicPr>
          <p:nvPr>
            <p:ph idx="1"/>
          </p:nvPr>
        </p:nvPicPr>
        <p:blipFill>
          <a:blip r:embed="rId2"/>
          <a:stretch>
            <a:fillRect/>
          </a:stretch>
        </p:blipFill>
        <p:spPr>
          <a:xfrm>
            <a:off x="1293648" y="1856382"/>
            <a:ext cx="5989651" cy="3091836"/>
          </a:xfrm>
        </p:spPr>
      </p:pic>
    </p:spTree>
    <p:extLst>
      <p:ext uri="{BB962C8B-B14F-4D97-AF65-F5344CB8AC3E}">
        <p14:creationId xmlns:p14="http://schemas.microsoft.com/office/powerpoint/2010/main" val="13527536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F0EE1-5A89-4E7D-9693-7E6C447BB5F1}"/>
              </a:ext>
            </a:extLst>
          </p:cNvPr>
          <p:cNvSpPr>
            <a:spLocks noGrp="1"/>
          </p:cNvSpPr>
          <p:nvPr>
            <p:ph type="title"/>
          </p:nvPr>
        </p:nvSpPr>
        <p:spPr>
          <a:xfrm>
            <a:off x="7923214" y="825368"/>
            <a:ext cx="3124200" cy="538381"/>
          </a:xfrm>
        </p:spPr>
        <p:txBody>
          <a:bodyPr/>
          <a:lstStyle/>
          <a:p>
            <a:r>
              <a:rPr lang="en-US"/>
              <a:t>WaveNet</a:t>
            </a:r>
          </a:p>
        </p:txBody>
      </p:sp>
      <p:pic>
        <p:nvPicPr>
          <p:cNvPr id="5" name="Picture 5" descr="A picture containing timeline&#10;&#10;Description automatically generated">
            <a:extLst>
              <a:ext uri="{FF2B5EF4-FFF2-40B4-BE49-F238E27FC236}">
                <a16:creationId xmlns:a16="http://schemas.microsoft.com/office/drawing/2014/main" id="{784C6371-8F60-44FE-92A6-F5D49DA4C331}"/>
              </a:ext>
            </a:extLst>
          </p:cNvPr>
          <p:cNvPicPr>
            <a:picLocks noGrp="1" noChangeAspect="1"/>
          </p:cNvPicPr>
          <p:nvPr>
            <p:ph idx="1"/>
          </p:nvPr>
        </p:nvPicPr>
        <p:blipFill>
          <a:blip r:embed="rId2"/>
          <a:stretch>
            <a:fillRect/>
          </a:stretch>
        </p:blipFill>
        <p:spPr>
          <a:xfrm>
            <a:off x="1283697" y="2073646"/>
            <a:ext cx="5984672" cy="2473141"/>
          </a:xfrm>
        </p:spPr>
      </p:pic>
      <p:sp>
        <p:nvSpPr>
          <p:cNvPr id="4" name="Text Placeholder 3">
            <a:extLst>
              <a:ext uri="{FF2B5EF4-FFF2-40B4-BE49-F238E27FC236}">
                <a16:creationId xmlns:a16="http://schemas.microsoft.com/office/drawing/2014/main" id="{AC4B985F-A728-4BEE-9911-454D3F6D3138}"/>
              </a:ext>
            </a:extLst>
          </p:cNvPr>
          <p:cNvSpPr>
            <a:spLocks noGrp="1"/>
          </p:cNvSpPr>
          <p:nvPr>
            <p:ph type="body" sz="half" idx="2"/>
          </p:nvPr>
        </p:nvSpPr>
        <p:spPr>
          <a:xfrm>
            <a:off x="7923214" y="1360670"/>
            <a:ext cx="3124200" cy="4501522"/>
          </a:xfrm>
        </p:spPr>
        <p:txBody>
          <a:bodyPr vert="horz" lIns="91440" tIns="45720" rIns="91440" bIns="45720" rtlCol="0" anchor="t">
            <a:normAutofit/>
          </a:bodyPr>
          <a:lstStyle/>
          <a:p>
            <a:r>
              <a:rPr lang="en-US"/>
              <a:t>Stacked 1D Convolutional layers</a:t>
            </a:r>
          </a:p>
          <a:p>
            <a:endParaRPr lang="en-US"/>
          </a:p>
          <a:p>
            <a:r>
              <a:rPr lang="en-US"/>
              <a:t>Double the dilation rate at every layer</a:t>
            </a:r>
          </a:p>
          <a:p>
            <a:endParaRPr lang="en-US"/>
          </a:p>
          <a:p>
            <a:r>
              <a:rPr lang="en-US"/>
              <a:t>The first layers gets a glimpse of two time steps at a time, the next sees four, the next eight, and so on.</a:t>
            </a:r>
          </a:p>
          <a:p>
            <a:endParaRPr lang="en-US"/>
          </a:p>
          <a:p>
            <a:r>
              <a:rPr lang="en-US"/>
              <a:t>Lower layers learn short-term patterns, upper layers long-term patterns</a:t>
            </a:r>
          </a:p>
          <a:p>
            <a:endParaRPr lang="en-US"/>
          </a:p>
          <a:p>
            <a:r>
              <a:rPr lang="en-US"/>
              <a:t>No RNN or LSTM layers</a:t>
            </a:r>
          </a:p>
        </p:txBody>
      </p:sp>
    </p:spTree>
    <p:extLst>
      <p:ext uri="{BB962C8B-B14F-4D97-AF65-F5344CB8AC3E}">
        <p14:creationId xmlns:p14="http://schemas.microsoft.com/office/powerpoint/2010/main" val="8141593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8A47A1-FB15-41C7-8C84-1D18A5130D46}"/>
              </a:ext>
            </a:extLst>
          </p:cNvPr>
          <p:cNvSpPr>
            <a:spLocks noGrp="1"/>
          </p:cNvSpPr>
          <p:nvPr>
            <p:ph type="title"/>
          </p:nvPr>
        </p:nvSpPr>
        <p:spPr>
          <a:xfrm>
            <a:off x="7923214" y="903444"/>
            <a:ext cx="3124200" cy="1185831"/>
          </a:xfrm>
        </p:spPr>
        <p:txBody>
          <a:bodyPr>
            <a:normAutofit fontScale="90000"/>
          </a:bodyPr>
          <a:lstStyle/>
          <a:p>
            <a:r>
              <a:rPr lang="en-US"/>
              <a:t>50 Predictions at Every Time Step Using WaveNet </a:t>
            </a:r>
          </a:p>
        </p:txBody>
      </p:sp>
      <p:sp>
        <p:nvSpPr>
          <p:cNvPr id="4" name="Text Placeholder 3">
            <a:extLst>
              <a:ext uri="{FF2B5EF4-FFF2-40B4-BE49-F238E27FC236}">
                <a16:creationId xmlns:a16="http://schemas.microsoft.com/office/drawing/2014/main" id="{5D01AD2E-FCFD-422F-9EED-BA11455D2441}"/>
              </a:ext>
            </a:extLst>
          </p:cNvPr>
          <p:cNvSpPr>
            <a:spLocks noGrp="1"/>
          </p:cNvSpPr>
          <p:nvPr>
            <p:ph type="body" sz="half" idx="2"/>
          </p:nvPr>
        </p:nvSpPr>
        <p:spPr>
          <a:xfrm>
            <a:off x="7923214" y="2122398"/>
            <a:ext cx="3343280" cy="4008462"/>
          </a:xfrm>
        </p:spPr>
        <p:txBody>
          <a:bodyPr vert="horz" lIns="91440" tIns="45720" rIns="91440" bIns="45720" rtlCol="0" anchor="t">
            <a:normAutofit/>
          </a:bodyPr>
          <a:lstStyle/>
          <a:p>
            <a:r>
              <a:rPr lang="en-US"/>
              <a:t>6 stacked convolutional layers</a:t>
            </a:r>
          </a:p>
          <a:p>
            <a:endParaRPr lang="en-US"/>
          </a:p>
          <a:p>
            <a:r>
              <a:rPr lang="en-US"/>
              <a:t>Dilation rate: 1, 2, 4, 8, 16, 32</a:t>
            </a:r>
          </a:p>
          <a:p>
            <a:endParaRPr lang="en-US"/>
          </a:p>
          <a:p>
            <a:r>
              <a:rPr lang="en-US"/>
              <a:t>300 filters</a:t>
            </a:r>
          </a:p>
          <a:p>
            <a:endParaRPr lang="en-US"/>
          </a:p>
          <a:p>
            <a:r>
              <a:rPr lang="en-US"/>
              <a:t>Kernel size 2</a:t>
            </a:r>
          </a:p>
          <a:p>
            <a:endParaRPr lang="en-US"/>
          </a:p>
          <a:p>
            <a:r>
              <a:rPr lang="en-US"/>
              <a:t>Another group of 6 identical layers</a:t>
            </a:r>
          </a:p>
          <a:p>
            <a:endParaRPr lang="en-US"/>
          </a:p>
          <a:p>
            <a:r>
              <a:rPr lang="en-US"/>
              <a:t>Relu activation</a:t>
            </a:r>
          </a:p>
          <a:p>
            <a:endParaRPr lang="en-US"/>
          </a:p>
        </p:txBody>
      </p:sp>
      <p:pic>
        <p:nvPicPr>
          <p:cNvPr id="13" name="Picture 13" descr="Chart, line chart&#10;&#10;Description automatically generated">
            <a:extLst>
              <a:ext uri="{FF2B5EF4-FFF2-40B4-BE49-F238E27FC236}">
                <a16:creationId xmlns:a16="http://schemas.microsoft.com/office/drawing/2014/main" id="{86694139-4275-43C1-BCFD-A6C5221AA47F}"/>
              </a:ext>
            </a:extLst>
          </p:cNvPr>
          <p:cNvPicPr>
            <a:picLocks noGrp="1" noChangeAspect="1"/>
          </p:cNvPicPr>
          <p:nvPr>
            <p:ph idx="1"/>
          </p:nvPr>
        </p:nvPicPr>
        <p:blipFill>
          <a:blip r:embed="rId2"/>
          <a:stretch>
            <a:fillRect/>
          </a:stretch>
        </p:blipFill>
        <p:spPr>
          <a:xfrm>
            <a:off x="1492656" y="1813996"/>
            <a:ext cx="5576387" cy="2982357"/>
          </a:xfrm>
        </p:spPr>
      </p:pic>
      <p:pic>
        <p:nvPicPr>
          <p:cNvPr id="14" name="Picture 14" descr="Chart, line chart&#10;&#10;Description automatically generated">
            <a:extLst>
              <a:ext uri="{FF2B5EF4-FFF2-40B4-BE49-F238E27FC236}">
                <a16:creationId xmlns:a16="http://schemas.microsoft.com/office/drawing/2014/main" id="{FB165FD2-A1CE-4BA3-8E8D-52DE8D329F0D}"/>
              </a:ext>
            </a:extLst>
          </p:cNvPr>
          <p:cNvPicPr>
            <a:picLocks noChangeAspect="1"/>
          </p:cNvPicPr>
          <p:nvPr/>
        </p:nvPicPr>
        <p:blipFill>
          <a:blip r:embed="rId3"/>
          <a:stretch>
            <a:fillRect/>
          </a:stretch>
        </p:blipFill>
        <p:spPr>
          <a:xfrm>
            <a:off x="1305418" y="1754512"/>
            <a:ext cx="5879315" cy="3041702"/>
          </a:xfrm>
          <a:prstGeom prst="rect">
            <a:avLst/>
          </a:prstGeom>
        </p:spPr>
      </p:pic>
    </p:spTree>
    <p:extLst>
      <p:ext uri="{BB962C8B-B14F-4D97-AF65-F5344CB8AC3E}">
        <p14:creationId xmlns:p14="http://schemas.microsoft.com/office/powerpoint/2010/main" val="3442824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CD98D-BF76-41E6-9C4A-C890242DA204}"/>
              </a:ext>
            </a:extLst>
          </p:cNvPr>
          <p:cNvSpPr>
            <a:spLocks noGrp="1"/>
          </p:cNvSpPr>
          <p:nvPr>
            <p:ph type="title"/>
          </p:nvPr>
        </p:nvSpPr>
        <p:spPr>
          <a:xfrm>
            <a:off x="7923214" y="924859"/>
            <a:ext cx="3124200" cy="588185"/>
          </a:xfrm>
        </p:spPr>
        <p:txBody>
          <a:bodyPr/>
          <a:lstStyle/>
          <a:p>
            <a:r>
              <a:rPr lang="en-US"/>
              <a:t>Final Thoughts</a:t>
            </a:r>
          </a:p>
        </p:txBody>
      </p:sp>
      <p:sp>
        <p:nvSpPr>
          <p:cNvPr id="3" name="Content Placeholder 2">
            <a:extLst>
              <a:ext uri="{FF2B5EF4-FFF2-40B4-BE49-F238E27FC236}">
                <a16:creationId xmlns:a16="http://schemas.microsoft.com/office/drawing/2014/main" id="{9CD3EDDB-CFE4-4CFA-BAB9-2F6748A381FA}"/>
              </a:ext>
            </a:extLst>
          </p:cNvPr>
          <p:cNvSpPr>
            <a:spLocks noGrp="1"/>
          </p:cNvSpPr>
          <p:nvPr>
            <p:ph idx="1"/>
          </p:nvPr>
        </p:nvSpPr>
        <p:spPr/>
        <p:txBody>
          <a:bodyPr vert="horz" lIns="91440" tIns="45720" rIns="91440" bIns="45720" rtlCol="0" anchor="t">
            <a:normAutofit/>
          </a:bodyPr>
          <a:lstStyle/>
          <a:p>
            <a:pPr marL="0" indent="0">
              <a:buNone/>
            </a:pPr>
            <a:endParaRPr lang="en-US"/>
          </a:p>
          <a:p>
            <a:endParaRPr lang="en-US"/>
          </a:p>
        </p:txBody>
      </p:sp>
      <p:sp>
        <p:nvSpPr>
          <p:cNvPr id="4" name="Text Placeholder 3">
            <a:extLst>
              <a:ext uri="{FF2B5EF4-FFF2-40B4-BE49-F238E27FC236}">
                <a16:creationId xmlns:a16="http://schemas.microsoft.com/office/drawing/2014/main" id="{2EEA2863-399E-4741-9509-B26F218303D0}"/>
              </a:ext>
            </a:extLst>
          </p:cNvPr>
          <p:cNvSpPr>
            <a:spLocks noGrp="1"/>
          </p:cNvSpPr>
          <p:nvPr>
            <p:ph type="body" sz="half" idx="2"/>
          </p:nvPr>
        </p:nvSpPr>
        <p:spPr>
          <a:xfrm>
            <a:off x="8002817" y="1605953"/>
            <a:ext cx="3124200" cy="2404777"/>
          </a:xfrm>
        </p:spPr>
        <p:txBody>
          <a:bodyPr vert="horz" lIns="91440" tIns="45720" rIns="91440" bIns="45720" rtlCol="0" anchor="t">
            <a:normAutofit/>
          </a:bodyPr>
          <a:lstStyle/>
          <a:p>
            <a:pPr marL="285750" indent="-285750">
              <a:spcBef>
                <a:spcPts val="1800"/>
              </a:spcBef>
              <a:buChar char="•"/>
            </a:pPr>
            <a:r>
              <a:rPr lang="en-US">
                <a:ea typeface="+mn-lt"/>
                <a:cs typeface="+mn-lt"/>
              </a:rPr>
              <a:t>More variables</a:t>
            </a:r>
          </a:p>
          <a:p>
            <a:pPr marL="285750" indent="-285750">
              <a:spcBef>
                <a:spcPts val="1800"/>
              </a:spcBef>
              <a:buFont typeface="Arial" pitchFamily="34" charset="0"/>
              <a:buChar char="•"/>
            </a:pPr>
            <a:r>
              <a:rPr lang="en-US">
                <a:ea typeface="+mn-lt"/>
                <a:cs typeface="+mn-lt"/>
              </a:rPr>
              <a:t>Hyperparameter tuning (Bayesian Optimization, Hyperband, etc)</a:t>
            </a:r>
          </a:p>
          <a:p>
            <a:pPr marL="285750" indent="-285750">
              <a:spcBef>
                <a:spcPts val="1800"/>
              </a:spcBef>
              <a:buFont typeface="Arial"/>
              <a:buChar char="•"/>
            </a:pPr>
            <a:r>
              <a:rPr lang="en-US">
                <a:ea typeface="+mn-lt"/>
                <a:cs typeface="+mn-lt"/>
              </a:rPr>
              <a:t>Different models</a:t>
            </a:r>
          </a:p>
          <a:p>
            <a:pPr marL="285750" indent="-285750">
              <a:spcBef>
                <a:spcPts val="1800"/>
              </a:spcBef>
              <a:buFont typeface="Arial"/>
              <a:buChar char="•"/>
            </a:pPr>
            <a:r>
              <a:rPr lang="en-US">
                <a:ea typeface="+mn-lt"/>
                <a:cs typeface="+mn-lt"/>
              </a:rPr>
              <a:t>More data</a:t>
            </a:r>
          </a:p>
        </p:txBody>
      </p:sp>
      <p:pic>
        <p:nvPicPr>
          <p:cNvPr id="6" name="Picture 8" descr="Chart, line chart&#10;&#10;Description automatically generated">
            <a:extLst>
              <a:ext uri="{FF2B5EF4-FFF2-40B4-BE49-F238E27FC236}">
                <a16:creationId xmlns:a16="http://schemas.microsoft.com/office/drawing/2014/main" id="{C20B4065-291F-4975-96FA-16220CD4F168}"/>
              </a:ext>
            </a:extLst>
          </p:cNvPr>
          <p:cNvPicPr>
            <a:picLocks noChangeAspect="1"/>
          </p:cNvPicPr>
          <p:nvPr/>
        </p:nvPicPr>
        <p:blipFill>
          <a:blip r:embed="rId2"/>
          <a:stretch>
            <a:fillRect/>
          </a:stretch>
        </p:blipFill>
        <p:spPr>
          <a:xfrm>
            <a:off x="247004" y="1619527"/>
            <a:ext cx="3857804" cy="2056796"/>
          </a:xfrm>
          <a:prstGeom prst="rect">
            <a:avLst/>
          </a:prstGeom>
        </p:spPr>
      </p:pic>
      <p:pic>
        <p:nvPicPr>
          <p:cNvPr id="8" name="Picture 8" descr="Chart, line chart&#10;&#10;Description automatically generated">
            <a:extLst>
              <a:ext uri="{FF2B5EF4-FFF2-40B4-BE49-F238E27FC236}">
                <a16:creationId xmlns:a16="http://schemas.microsoft.com/office/drawing/2014/main" id="{357814FD-3EBA-481C-ABC4-663E7AB5C960}"/>
              </a:ext>
            </a:extLst>
          </p:cNvPr>
          <p:cNvPicPr>
            <a:picLocks noChangeAspect="1"/>
          </p:cNvPicPr>
          <p:nvPr/>
        </p:nvPicPr>
        <p:blipFill>
          <a:blip r:embed="rId3"/>
          <a:stretch>
            <a:fillRect/>
          </a:stretch>
        </p:blipFill>
        <p:spPr>
          <a:xfrm>
            <a:off x="4099665" y="1637414"/>
            <a:ext cx="3903412" cy="2021052"/>
          </a:xfrm>
          <a:prstGeom prst="rect">
            <a:avLst/>
          </a:prstGeom>
        </p:spPr>
      </p:pic>
      <p:pic>
        <p:nvPicPr>
          <p:cNvPr id="10" name="Picture 14" descr="Chart, line chart&#10;&#10;Description automatically generated">
            <a:extLst>
              <a:ext uri="{FF2B5EF4-FFF2-40B4-BE49-F238E27FC236}">
                <a16:creationId xmlns:a16="http://schemas.microsoft.com/office/drawing/2014/main" id="{E30802F2-12DF-414D-90EF-FF45E99B35CB}"/>
              </a:ext>
            </a:extLst>
          </p:cNvPr>
          <p:cNvPicPr>
            <a:picLocks noChangeAspect="1"/>
          </p:cNvPicPr>
          <p:nvPr/>
        </p:nvPicPr>
        <p:blipFill>
          <a:blip r:embed="rId4"/>
          <a:stretch>
            <a:fillRect/>
          </a:stretch>
        </p:blipFill>
        <p:spPr>
          <a:xfrm>
            <a:off x="2350210" y="3655535"/>
            <a:ext cx="3857802" cy="2000800"/>
          </a:xfrm>
          <a:prstGeom prst="rect">
            <a:avLst/>
          </a:prstGeom>
        </p:spPr>
      </p:pic>
    </p:spTree>
    <p:extLst>
      <p:ext uri="{BB962C8B-B14F-4D97-AF65-F5344CB8AC3E}">
        <p14:creationId xmlns:p14="http://schemas.microsoft.com/office/powerpoint/2010/main" val="27294306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Diagram, shape&#10;&#10;Description automatically generated">
            <a:extLst>
              <a:ext uri="{FF2B5EF4-FFF2-40B4-BE49-F238E27FC236}">
                <a16:creationId xmlns:a16="http://schemas.microsoft.com/office/drawing/2014/main" id="{6827BD56-D8DF-4FF7-B99C-1DA2FD5E1D1B}"/>
              </a:ext>
            </a:extLst>
          </p:cNvPr>
          <p:cNvPicPr>
            <a:picLocks noChangeAspect="1"/>
          </p:cNvPicPr>
          <p:nvPr/>
        </p:nvPicPr>
        <p:blipFill>
          <a:blip r:embed="rId2"/>
          <a:stretch>
            <a:fillRect/>
          </a:stretch>
        </p:blipFill>
        <p:spPr>
          <a:xfrm>
            <a:off x="1702287" y="648117"/>
            <a:ext cx="9069444" cy="4925995"/>
          </a:xfrm>
          <a:prstGeom prst="rect">
            <a:avLst/>
          </a:prstGeom>
        </p:spPr>
      </p:pic>
    </p:spTree>
    <p:extLst>
      <p:ext uri="{BB962C8B-B14F-4D97-AF65-F5344CB8AC3E}">
        <p14:creationId xmlns:p14="http://schemas.microsoft.com/office/powerpoint/2010/main" val="21539271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67E5C7E9-378C-467F-9B14-F7F497826AA5}"/>
              </a:ext>
            </a:extLst>
          </p:cNvPr>
          <p:cNvGraphicFramePr>
            <a:graphicFrameLocks noGrp="1"/>
          </p:cNvGraphicFramePr>
          <p:nvPr/>
        </p:nvGraphicFramePr>
        <p:xfrm>
          <a:off x="341312" y="1299527"/>
          <a:ext cx="11506200" cy="4258945"/>
        </p:xfrm>
        <a:graphic>
          <a:graphicData uri="http://schemas.openxmlformats.org/drawingml/2006/table">
            <a:tbl>
              <a:tblPr firstRow="1" bandRow="1">
                <a:tableStyleId>{3B4B98B0-60AC-42C2-AFA5-B58CD77FA1E5}</a:tableStyleId>
              </a:tblPr>
              <a:tblGrid>
                <a:gridCol w="838200">
                  <a:extLst>
                    <a:ext uri="{9D8B030D-6E8A-4147-A177-3AD203B41FA5}">
                      <a16:colId xmlns:a16="http://schemas.microsoft.com/office/drawing/2014/main" val="2771294359"/>
                    </a:ext>
                  </a:extLst>
                </a:gridCol>
                <a:gridCol w="1524000">
                  <a:extLst>
                    <a:ext uri="{9D8B030D-6E8A-4147-A177-3AD203B41FA5}">
                      <a16:colId xmlns:a16="http://schemas.microsoft.com/office/drawing/2014/main" val="3580376135"/>
                    </a:ext>
                  </a:extLst>
                </a:gridCol>
                <a:gridCol w="990600">
                  <a:extLst>
                    <a:ext uri="{9D8B030D-6E8A-4147-A177-3AD203B41FA5}">
                      <a16:colId xmlns:a16="http://schemas.microsoft.com/office/drawing/2014/main" val="3898139858"/>
                    </a:ext>
                  </a:extLst>
                </a:gridCol>
                <a:gridCol w="990600">
                  <a:extLst>
                    <a:ext uri="{9D8B030D-6E8A-4147-A177-3AD203B41FA5}">
                      <a16:colId xmlns:a16="http://schemas.microsoft.com/office/drawing/2014/main" val="3700229478"/>
                    </a:ext>
                  </a:extLst>
                </a:gridCol>
                <a:gridCol w="990600">
                  <a:extLst>
                    <a:ext uri="{9D8B030D-6E8A-4147-A177-3AD203B41FA5}">
                      <a16:colId xmlns:a16="http://schemas.microsoft.com/office/drawing/2014/main" val="3897312592"/>
                    </a:ext>
                  </a:extLst>
                </a:gridCol>
                <a:gridCol w="990600">
                  <a:extLst>
                    <a:ext uri="{9D8B030D-6E8A-4147-A177-3AD203B41FA5}">
                      <a16:colId xmlns:a16="http://schemas.microsoft.com/office/drawing/2014/main" val="2875232845"/>
                    </a:ext>
                  </a:extLst>
                </a:gridCol>
                <a:gridCol w="1295400">
                  <a:extLst>
                    <a:ext uri="{9D8B030D-6E8A-4147-A177-3AD203B41FA5}">
                      <a16:colId xmlns:a16="http://schemas.microsoft.com/office/drawing/2014/main" val="3105225122"/>
                    </a:ext>
                  </a:extLst>
                </a:gridCol>
                <a:gridCol w="1295400">
                  <a:extLst>
                    <a:ext uri="{9D8B030D-6E8A-4147-A177-3AD203B41FA5}">
                      <a16:colId xmlns:a16="http://schemas.microsoft.com/office/drawing/2014/main" val="4256422266"/>
                    </a:ext>
                  </a:extLst>
                </a:gridCol>
                <a:gridCol w="1219200">
                  <a:extLst>
                    <a:ext uri="{9D8B030D-6E8A-4147-A177-3AD203B41FA5}">
                      <a16:colId xmlns:a16="http://schemas.microsoft.com/office/drawing/2014/main" val="2380567507"/>
                    </a:ext>
                  </a:extLst>
                </a:gridCol>
                <a:gridCol w="1371600">
                  <a:extLst>
                    <a:ext uri="{9D8B030D-6E8A-4147-A177-3AD203B41FA5}">
                      <a16:colId xmlns:a16="http://schemas.microsoft.com/office/drawing/2014/main" val="1775411812"/>
                    </a:ext>
                  </a:extLst>
                </a:gridCol>
              </a:tblGrid>
              <a:tr h="1295400">
                <a:tc>
                  <a:txBody>
                    <a:bodyPr/>
                    <a:lstStyle/>
                    <a:p>
                      <a:pPr marL="0" algn="r" rtl="0" eaLnBrk="1" fontAlgn="ctr" latinLnBrk="0" hangingPunct="1">
                        <a:spcBef>
                          <a:spcPts val="0"/>
                        </a:spcBef>
                        <a:spcAft>
                          <a:spcPts val="0"/>
                        </a:spcAft>
                      </a:pPr>
                      <a:r>
                        <a:rPr lang="en-US" sz="1800" kern="1200">
                          <a:effectLst/>
                        </a:rPr>
                        <a:t>Index</a:t>
                      </a:r>
                      <a:endParaRPr lang="en-US">
                        <a:effectLst/>
                      </a:endParaRPr>
                    </a:p>
                  </a:txBody>
                  <a:tcPr marL="0" marR="0" marT="0" marB="0" anchor="ctr"/>
                </a:tc>
                <a:tc>
                  <a:txBody>
                    <a:bodyPr/>
                    <a:lstStyle/>
                    <a:p>
                      <a:pPr marL="0" algn="r" rtl="0" eaLnBrk="1" fontAlgn="ctr" latinLnBrk="0" hangingPunct="1">
                        <a:spcBef>
                          <a:spcPts val="0"/>
                        </a:spcBef>
                        <a:spcAft>
                          <a:spcPts val="0"/>
                        </a:spcAft>
                      </a:pPr>
                      <a:r>
                        <a:rPr lang="en-US" sz="1400" kern="1200">
                          <a:effectLst/>
                        </a:rPr>
                        <a:t>Timestamp</a:t>
                      </a:r>
                      <a:endParaRPr lang="en-US">
                        <a:effectLst/>
                      </a:endParaRPr>
                    </a:p>
                  </a:txBody>
                  <a:tcPr marL="0" marR="0" marT="0" marB="0" anchor="ctr"/>
                </a:tc>
                <a:tc>
                  <a:txBody>
                    <a:bodyPr/>
                    <a:lstStyle/>
                    <a:p>
                      <a:pPr marL="0" algn="r" rtl="0" eaLnBrk="1" fontAlgn="ctr" latinLnBrk="0" hangingPunct="1">
                        <a:spcBef>
                          <a:spcPts val="0"/>
                        </a:spcBef>
                        <a:spcAft>
                          <a:spcPts val="0"/>
                        </a:spcAft>
                      </a:pPr>
                      <a:r>
                        <a:rPr lang="en-US" sz="1400" kern="1200">
                          <a:effectLst/>
                        </a:rPr>
                        <a:t>Open</a:t>
                      </a:r>
                      <a:endParaRPr lang="en-US">
                        <a:effectLst/>
                      </a:endParaRPr>
                    </a:p>
                  </a:txBody>
                  <a:tcPr marL="0" marR="0" marT="0" marB="0" anchor="ctr"/>
                </a:tc>
                <a:tc>
                  <a:txBody>
                    <a:bodyPr/>
                    <a:lstStyle/>
                    <a:p>
                      <a:pPr marL="0" algn="r" rtl="0" eaLnBrk="1" fontAlgn="ctr" latinLnBrk="0" hangingPunct="1">
                        <a:spcBef>
                          <a:spcPts val="0"/>
                        </a:spcBef>
                        <a:spcAft>
                          <a:spcPts val="0"/>
                        </a:spcAft>
                      </a:pPr>
                      <a:r>
                        <a:rPr lang="en-US" sz="1400" kern="1200">
                          <a:effectLst/>
                        </a:rPr>
                        <a:t>High</a:t>
                      </a:r>
                      <a:endParaRPr lang="en-US">
                        <a:effectLst/>
                      </a:endParaRPr>
                    </a:p>
                  </a:txBody>
                  <a:tcPr marL="0" marR="0" marT="0" marB="0" anchor="ctr"/>
                </a:tc>
                <a:tc>
                  <a:txBody>
                    <a:bodyPr/>
                    <a:lstStyle/>
                    <a:p>
                      <a:pPr marL="0" algn="r" rtl="0" eaLnBrk="1" fontAlgn="ctr" latinLnBrk="0" hangingPunct="1">
                        <a:spcBef>
                          <a:spcPts val="0"/>
                        </a:spcBef>
                        <a:spcAft>
                          <a:spcPts val="0"/>
                        </a:spcAft>
                      </a:pPr>
                      <a:r>
                        <a:rPr lang="en-US" sz="1400" kern="1200">
                          <a:effectLst/>
                        </a:rPr>
                        <a:t>Low</a:t>
                      </a:r>
                      <a:endParaRPr lang="en-US">
                        <a:effectLst/>
                      </a:endParaRPr>
                    </a:p>
                  </a:txBody>
                  <a:tcPr marL="0" marR="0" marT="0" marB="0" anchor="ctr"/>
                </a:tc>
                <a:tc>
                  <a:txBody>
                    <a:bodyPr/>
                    <a:lstStyle/>
                    <a:p>
                      <a:pPr marL="0" algn="r" rtl="0" eaLnBrk="1" fontAlgn="ctr" latinLnBrk="0" hangingPunct="1">
                        <a:spcBef>
                          <a:spcPts val="0"/>
                        </a:spcBef>
                        <a:spcAft>
                          <a:spcPts val="0"/>
                        </a:spcAft>
                      </a:pPr>
                      <a:r>
                        <a:rPr lang="en-US" sz="1400" kern="1200">
                          <a:effectLst/>
                        </a:rPr>
                        <a:t>Close</a:t>
                      </a:r>
                      <a:endParaRPr lang="en-US">
                        <a:effectLst/>
                      </a:endParaRPr>
                    </a:p>
                  </a:txBody>
                  <a:tcPr marL="0" marR="0" marT="0" marB="0" anchor="ctr"/>
                </a:tc>
                <a:tc>
                  <a:txBody>
                    <a:bodyPr/>
                    <a:lstStyle/>
                    <a:p>
                      <a:pPr marL="0" algn="r" rtl="0" eaLnBrk="1" fontAlgn="ctr" latinLnBrk="0" hangingPunct="1">
                        <a:spcBef>
                          <a:spcPts val="0"/>
                        </a:spcBef>
                        <a:spcAft>
                          <a:spcPts val="0"/>
                        </a:spcAft>
                      </a:pPr>
                      <a:r>
                        <a:rPr lang="en-US" sz="1400" kern="1200">
                          <a:effectLst/>
                        </a:rPr>
                        <a:t>Volume_(BTC)</a:t>
                      </a:r>
                      <a:endParaRPr lang="en-US">
                        <a:effectLst/>
                      </a:endParaRPr>
                    </a:p>
                  </a:txBody>
                  <a:tcPr marL="0" marR="0" marT="0" marB="0" anchor="ctr"/>
                </a:tc>
                <a:tc>
                  <a:txBody>
                    <a:bodyPr/>
                    <a:lstStyle/>
                    <a:p>
                      <a:pPr marL="0" algn="r" rtl="0" eaLnBrk="1" fontAlgn="ctr" latinLnBrk="0" hangingPunct="1">
                        <a:spcBef>
                          <a:spcPts val="0"/>
                        </a:spcBef>
                        <a:spcAft>
                          <a:spcPts val="0"/>
                        </a:spcAft>
                      </a:pPr>
                      <a:r>
                        <a:rPr lang="en-US" sz="1400" kern="1200">
                          <a:effectLst/>
                        </a:rPr>
                        <a:t>Volume_</a:t>
                      </a:r>
                      <a:endParaRPr lang="en-US">
                        <a:effectLst/>
                      </a:endParaRPr>
                    </a:p>
                    <a:p>
                      <a:pPr marL="0" algn="r" rtl="0" eaLnBrk="1" fontAlgn="ctr" latinLnBrk="0" hangingPunct="1">
                        <a:spcBef>
                          <a:spcPts val="0"/>
                        </a:spcBef>
                        <a:spcAft>
                          <a:spcPts val="0"/>
                        </a:spcAft>
                      </a:pPr>
                      <a:r>
                        <a:rPr lang="en-US" sz="1400" kern="1200">
                          <a:effectLst/>
                        </a:rPr>
                        <a:t>(Currency)</a:t>
                      </a:r>
                      <a:endParaRPr lang="en-US">
                        <a:effectLst/>
                      </a:endParaRPr>
                    </a:p>
                  </a:txBody>
                  <a:tcPr marL="0" marR="0" marT="0" marB="0" anchor="ctr"/>
                </a:tc>
                <a:tc>
                  <a:txBody>
                    <a:bodyPr/>
                    <a:lstStyle/>
                    <a:p>
                      <a:pPr marL="0" algn="r" rtl="0" eaLnBrk="1" fontAlgn="ctr" latinLnBrk="0" hangingPunct="1">
                        <a:spcBef>
                          <a:spcPts val="0"/>
                        </a:spcBef>
                        <a:spcAft>
                          <a:spcPts val="0"/>
                        </a:spcAft>
                      </a:pPr>
                      <a:r>
                        <a:rPr lang="en-US" sz="1400" kern="1200">
                          <a:effectLst/>
                        </a:rPr>
                        <a:t>Weighted_</a:t>
                      </a:r>
                      <a:endParaRPr lang="en-US">
                        <a:effectLst/>
                      </a:endParaRPr>
                    </a:p>
                    <a:p>
                      <a:pPr marL="0" algn="r" rtl="0" eaLnBrk="1" fontAlgn="ctr" latinLnBrk="0" hangingPunct="1">
                        <a:spcBef>
                          <a:spcPts val="0"/>
                        </a:spcBef>
                        <a:spcAft>
                          <a:spcPts val="0"/>
                        </a:spcAft>
                      </a:pPr>
                      <a:r>
                        <a:rPr lang="en-US" sz="1400" kern="1200">
                          <a:effectLst/>
                        </a:rPr>
                        <a:t>Price</a:t>
                      </a:r>
                      <a:endParaRPr lang="en-US">
                        <a:effectLst/>
                      </a:endParaRPr>
                    </a:p>
                  </a:txBody>
                  <a:tcPr marL="0" marR="0" marT="0" marB="0" anchor="ctr"/>
                </a:tc>
                <a:tc>
                  <a:txBody>
                    <a:bodyPr/>
                    <a:lstStyle/>
                    <a:p>
                      <a:pPr marL="0" algn="r" rtl="0" eaLnBrk="1" fontAlgn="ctr" latinLnBrk="0" hangingPunct="1">
                        <a:spcBef>
                          <a:spcPts val="0"/>
                        </a:spcBef>
                        <a:spcAft>
                          <a:spcPts val="0"/>
                        </a:spcAft>
                      </a:pPr>
                      <a:r>
                        <a:rPr lang="en-US" sz="1400" kern="1200">
                          <a:effectLst/>
                        </a:rPr>
                        <a:t>date</a:t>
                      </a:r>
                      <a:endParaRPr lang="en-US">
                        <a:effectLst/>
                      </a:endParaRPr>
                    </a:p>
                  </a:txBody>
                  <a:tcPr marL="0" marR="0" marT="0" marB="0" anchor="ctr"/>
                </a:tc>
                <a:extLst>
                  <a:ext uri="{0D108BD9-81ED-4DB2-BD59-A6C34878D82A}">
                    <a16:rowId xmlns:a16="http://schemas.microsoft.com/office/drawing/2014/main" val="3485249476"/>
                  </a:ext>
                </a:extLst>
              </a:tr>
              <a:tr h="592709">
                <a:tc>
                  <a:txBody>
                    <a:bodyPr/>
                    <a:lstStyle/>
                    <a:p>
                      <a:pPr marL="0" algn="r" rtl="0" eaLnBrk="1" fontAlgn="ctr" latinLnBrk="0" hangingPunct="1">
                        <a:spcBef>
                          <a:spcPts val="0"/>
                        </a:spcBef>
                        <a:spcAft>
                          <a:spcPts val="0"/>
                        </a:spcAft>
                      </a:pPr>
                      <a:r>
                        <a:rPr lang="en-US" sz="1200" kern="1200">
                          <a:effectLst/>
                        </a:rPr>
                        <a:t>4727772</a:t>
                      </a:r>
                      <a:endParaRPr lang="en-US">
                        <a:effectLst/>
                      </a:endParaRPr>
                    </a:p>
                  </a:txBody>
                  <a:tcPr marL="0" marR="0" marT="0" marB="0" anchor="ctr"/>
                </a:tc>
                <a:tc>
                  <a:txBody>
                    <a:bodyPr/>
                    <a:lstStyle/>
                    <a:p>
                      <a:pPr marL="0" algn="r" rtl="0" eaLnBrk="1" fontAlgn="ctr" latinLnBrk="0" hangingPunct="1">
                        <a:spcBef>
                          <a:spcPts val="0"/>
                        </a:spcBef>
                        <a:spcAft>
                          <a:spcPts val="0"/>
                        </a:spcAft>
                      </a:pPr>
                      <a:r>
                        <a:rPr lang="en-US" sz="1200" kern="1200">
                          <a:effectLst/>
                        </a:rPr>
                        <a:t>1609372560</a:t>
                      </a:r>
                      <a:endParaRPr lang="en-US">
                        <a:effectLst/>
                      </a:endParaRPr>
                    </a:p>
                  </a:txBody>
                  <a:tcPr marL="0" marR="0" marT="0" marB="0" anchor="ctr"/>
                </a:tc>
                <a:tc>
                  <a:txBody>
                    <a:bodyPr/>
                    <a:lstStyle/>
                    <a:p>
                      <a:pPr marL="0" algn="r" rtl="0" eaLnBrk="1" fontAlgn="ctr" latinLnBrk="0" hangingPunct="1">
                        <a:spcBef>
                          <a:spcPts val="0"/>
                        </a:spcBef>
                        <a:spcAft>
                          <a:spcPts val="0"/>
                        </a:spcAft>
                      </a:pPr>
                      <a:r>
                        <a:rPr lang="en-US" sz="1200" kern="1200">
                          <a:effectLst/>
                        </a:rPr>
                        <a:t>28801.47</a:t>
                      </a:r>
                      <a:endParaRPr lang="en-US">
                        <a:effectLst/>
                      </a:endParaRPr>
                    </a:p>
                  </a:txBody>
                  <a:tcPr marL="0" marR="0" marT="0" marB="0" anchor="ctr"/>
                </a:tc>
                <a:tc>
                  <a:txBody>
                    <a:bodyPr/>
                    <a:lstStyle/>
                    <a:p>
                      <a:pPr marL="0" algn="r" rtl="0" eaLnBrk="1" fontAlgn="ctr" latinLnBrk="0" hangingPunct="1">
                        <a:spcBef>
                          <a:spcPts val="0"/>
                        </a:spcBef>
                        <a:spcAft>
                          <a:spcPts val="0"/>
                        </a:spcAft>
                      </a:pPr>
                      <a:r>
                        <a:rPr lang="en-US" sz="1200" kern="1200">
                          <a:effectLst/>
                        </a:rPr>
                        <a:t>28829.42</a:t>
                      </a:r>
                      <a:endParaRPr lang="en-US">
                        <a:effectLst/>
                      </a:endParaRPr>
                    </a:p>
                  </a:txBody>
                  <a:tcPr marL="0" marR="0" marT="0" marB="0" anchor="ctr"/>
                </a:tc>
                <a:tc>
                  <a:txBody>
                    <a:bodyPr/>
                    <a:lstStyle/>
                    <a:p>
                      <a:pPr marL="0" algn="r" rtl="0" eaLnBrk="1" fontAlgn="ctr" latinLnBrk="0" hangingPunct="1">
                        <a:spcBef>
                          <a:spcPts val="0"/>
                        </a:spcBef>
                        <a:spcAft>
                          <a:spcPts val="0"/>
                        </a:spcAft>
                      </a:pPr>
                      <a:r>
                        <a:rPr lang="en-US" sz="1200" kern="1200">
                          <a:effectLst/>
                        </a:rPr>
                        <a:t>28785.64</a:t>
                      </a:r>
                      <a:endParaRPr lang="en-US">
                        <a:effectLst/>
                      </a:endParaRPr>
                    </a:p>
                  </a:txBody>
                  <a:tcPr marL="0" marR="0" marT="0" marB="0" anchor="ctr"/>
                </a:tc>
                <a:tc>
                  <a:txBody>
                    <a:bodyPr/>
                    <a:lstStyle/>
                    <a:p>
                      <a:pPr marL="0" algn="r" rtl="0" eaLnBrk="1" fontAlgn="ctr" latinLnBrk="0" hangingPunct="1">
                        <a:spcBef>
                          <a:spcPts val="0"/>
                        </a:spcBef>
                        <a:spcAft>
                          <a:spcPts val="0"/>
                        </a:spcAft>
                      </a:pPr>
                      <a:r>
                        <a:rPr lang="en-US" sz="1200" kern="1200">
                          <a:effectLst/>
                        </a:rPr>
                        <a:t>28829.42</a:t>
                      </a:r>
                      <a:endParaRPr lang="en-US">
                        <a:effectLst/>
                      </a:endParaRPr>
                    </a:p>
                  </a:txBody>
                  <a:tcPr marL="0" marR="0" marT="0" marB="0" anchor="ctr"/>
                </a:tc>
                <a:tc>
                  <a:txBody>
                    <a:bodyPr/>
                    <a:lstStyle/>
                    <a:p>
                      <a:pPr marL="0" algn="r" rtl="0" eaLnBrk="1" fontAlgn="ctr" latinLnBrk="0" hangingPunct="1">
                        <a:spcBef>
                          <a:spcPts val="0"/>
                        </a:spcBef>
                        <a:spcAft>
                          <a:spcPts val="0"/>
                        </a:spcAft>
                      </a:pPr>
                      <a:r>
                        <a:rPr lang="en-US" sz="1200" kern="1200">
                          <a:effectLst/>
                        </a:rPr>
                        <a:t>0.965221</a:t>
                      </a:r>
                      <a:endParaRPr lang="en-US">
                        <a:effectLst/>
                      </a:endParaRPr>
                    </a:p>
                  </a:txBody>
                  <a:tcPr marL="0" marR="0" marT="0" marB="0" anchor="ctr"/>
                </a:tc>
                <a:tc>
                  <a:txBody>
                    <a:bodyPr/>
                    <a:lstStyle/>
                    <a:p>
                      <a:pPr marL="0" algn="r" rtl="0" eaLnBrk="1" fontAlgn="ctr" latinLnBrk="0" hangingPunct="1">
                        <a:spcBef>
                          <a:spcPts val="0"/>
                        </a:spcBef>
                        <a:spcAft>
                          <a:spcPts val="0"/>
                        </a:spcAft>
                      </a:pPr>
                      <a:r>
                        <a:rPr lang="en-US" sz="1200" kern="1200">
                          <a:effectLst/>
                        </a:rPr>
                        <a:t>27804.572129</a:t>
                      </a:r>
                      <a:endParaRPr lang="en-US">
                        <a:effectLst/>
                      </a:endParaRPr>
                    </a:p>
                  </a:txBody>
                  <a:tcPr marL="0" marR="0" marT="0" marB="0" anchor="ctr"/>
                </a:tc>
                <a:tc>
                  <a:txBody>
                    <a:bodyPr/>
                    <a:lstStyle/>
                    <a:p>
                      <a:pPr marL="0" algn="r" rtl="0" eaLnBrk="1" fontAlgn="ctr" latinLnBrk="0" hangingPunct="1">
                        <a:spcBef>
                          <a:spcPts val="0"/>
                        </a:spcBef>
                        <a:spcAft>
                          <a:spcPts val="0"/>
                        </a:spcAft>
                      </a:pPr>
                      <a:r>
                        <a:rPr lang="en-US" sz="1200" kern="1200">
                          <a:effectLst/>
                        </a:rPr>
                        <a:t>28806.42</a:t>
                      </a:r>
                      <a:endParaRPr lang="en-US">
                        <a:effectLst/>
                      </a:endParaRPr>
                    </a:p>
                  </a:txBody>
                  <a:tcPr marL="0" marR="0" marT="0" marB="0" anchor="ctr"/>
                </a:tc>
                <a:tc>
                  <a:txBody>
                    <a:bodyPr/>
                    <a:lstStyle/>
                    <a:p>
                      <a:pPr marL="0" algn="r" rtl="0" eaLnBrk="1" fontAlgn="ctr" latinLnBrk="0" hangingPunct="1">
                        <a:spcBef>
                          <a:spcPts val="0"/>
                        </a:spcBef>
                        <a:spcAft>
                          <a:spcPts val="0"/>
                        </a:spcAft>
                      </a:pPr>
                      <a:r>
                        <a:rPr lang="en-US" sz="1200" kern="1200">
                          <a:effectLst/>
                        </a:rPr>
                        <a:t>2020-12-30</a:t>
                      </a:r>
                      <a:endParaRPr lang="en-US">
                        <a:effectLst/>
                      </a:endParaRPr>
                    </a:p>
                  </a:txBody>
                  <a:tcPr marL="0" marR="0" marT="0" marB="0" anchor="ctr"/>
                </a:tc>
                <a:extLst>
                  <a:ext uri="{0D108BD9-81ED-4DB2-BD59-A6C34878D82A}">
                    <a16:rowId xmlns:a16="http://schemas.microsoft.com/office/drawing/2014/main" val="678371329"/>
                  </a:ext>
                </a:extLst>
              </a:tr>
              <a:tr h="592709">
                <a:tc>
                  <a:txBody>
                    <a:bodyPr/>
                    <a:lstStyle/>
                    <a:p>
                      <a:pPr marL="0" algn="r" rtl="0" eaLnBrk="1" fontAlgn="ctr" latinLnBrk="0" hangingPunct="1">
                        <a:spcBef>
                          <a:spcPts val="0"/>
                        </a:spcBef>
                        <a:spcAft>
                          <a:spcPts val="0"/>
                        </a:spcAft>
                      </a:pPr>
                      <a:r>
                        <a:rPr lang="en-US" sz="1200" kern="1200">
                          <a:effectLst/>
                        </a:rPr>
                        <a:t>4727773</a:t>
                      </a:r>
                      <a:endParaRPr lang="en-US">
                        <a:effectLst/>
                      </a:endParaRPr>
                    </a:p>
                  </a:txBody>
                  <a:tcPr marL="0" marR="0" marT="0" marB="0" anchor="ctr"/>
                </a:tc>
                <a:tc>
                  <a:txBody>
                    <a:bodyPr/>
                    <a:lstStyle/>
                    <a:p>
                      <a:pPr marL="0" algn="r" rtl="0" eaLnBrk="1" fontAlgn="ctr" latinLnBrk="0" hangingPunct="1">
                        <a:spcBef>
                          <a:spcPts val="0"/>
                        </a:spcBef>
                        <a:spcAft>
                          <a:spcPts val="0"/>
                        </a:spcAft>
                      </a:pPr>
                      <a:r>
                        <a:rPr lang="en-US" sz="1200" kern="1200">
                          <a:effectLst/>
                        </a:rPr>
                        <a:t>1609372620</a:t>
                      </a:r>
                      <a:endParaRPr lang="en-US">
                        <a:effectLst/>
                      </a:endParaRPr>
                    </a:p>
                  </a:txBody>
                  <a:tcPr marL="0" marR="0" marT="0" marB="0" anchor="ctr"/>
                </a:tc>
                <a:tc>
                  <a:txBody>
                    <a:bodyPr/>
                    <a:lstStyle/>
                    <a:p>
                      <a:pPr marL="0" algn="r" rtl="0" eaLnBrk="1" fontAlgn="ctr" latinLnBrk="0" hangingPunct="1">
                        <a:spcBef>
                          <a:spcPts val="0"/>
                        </a:spcBef>
                        <a:spcAft>
                          <a:spcPts val="0"/>
                        </a:spcAft>
                      </a:pPr>
                      <a:r>
                        <a:rPr lang="en-US" sz="1200" kern="1200">
                          <a:effectLst/>
                        </a:rPr>
                        <a:t>28829.42</a:t>
                      </a:r>
                      <a:endParaRPr lang="en-US">
                        <a:effectLst/>
                      </a:endParaRPr>
                    </a:p>
                  </a:txBody>
                  <a:tcPr marL="0" marR="0" marT="0" marB="0" anchor="ctr"/>
                </a:tc>
                <a:tc>
                  <a:txBody>
                    <a:bodyPr/>
                    <a:lstStyle/>
                    <a:p>
                      <a:pPr marL="0" algn="r" rtl="0" eaLnBrk="1" fontAlgn="ctr" latinLnBrk="0" hangingPunct="1">
                        <a:spcBef>
                          <a:spcPts val="0"/>
                        </a:spcBef>
                        <a:spcAft>
                          <a:spcPts val="0"/>
                        </a:spcAft>
                      </a:pPr>
                      <a:r>
                        <a:rPr lang="en-US" sz="1200" kern="1200">
                          <a:effectLst/>
                        </a:rPr>
                        <a:t>28863.90</a:t>
                      </a:r>
                      <a:endParaRPr lang="en-US">
                        <a:effectLst/>
                      </a:endParaRPr>
                    </a:p>
                  </a:txBody>
                  <a:tcPr marL="0" marR="0" marT="0" marB="0" anchor="ctr"/>
                </a:tc>
                <a:tc>
                  <a:txBody>
                    <a:bodyPr/>
                    <a:lstStyle/>
                    <a:p>
                      <a:pPr marL="0" algn="r" rtl="0" eaLnBrk="1" fontAlgn="ctr" latinLnBrk="0" hangingPunct="1">
                        <a:spcBef>
                          <a:spcPts val="0"/>
                        </a:spcBef>
                        <a:spcAft>
                          <a:spcPts val="0"/>
                        </a:spcAft>
                      </a:pPr>
                      <a:r>
                        <a:rPr lang="en-US" sz="1200" kern="1200">
                          <a:effectLst/>
                        </a:rPr>
                        <a:t>28829.42</a:t>
                      </a:r>
                      <a:endParaRPr lang="en-US">
                        <a:effectLst/>
                      </a:endParaRPr>
                    </a:p>
                  </a:txBody>
                  <a:tcPr marL="0" marR="0" marT="0" marB="0" anchor="ctr"/>
                </a:tc>
                <a:tc>
                  <a:txBody>
                    <a:bodyPr/>
                    <a:lstStyle/>
                    <a:p>
                      <a:pPr marL="0" algn="r" rtl="0" eaLnBrk="1" fontAlgn="ctr" latinLnBrk="0" hangingPunct="1">
                        <a:spcBef>
                          <a:spcPts val="0"/>
                        </a:spcBef>
                        <a:spcAft>
                          <a:spcPts val="0"/>
                        </a:spcAft>
                      </a:pPr>
                      <a:r>
                        <a:rPr lang="en-US" sz="1200" kern="1200">
                          <a:effectLst/>
                        </a:rPr>
                        <a:t>28857.06</a:t>
                      </a:r>
                      <a:endParaRPr lang="en-US">
                        <a:effectLst/>
                      </a:endParaRPr>
                    </a:p>
                  </a:txBody>
                  <a:tcPr marL="0" marR="0" marT="0" marB="0" anchor="ctr"/>
                </a:tc>
                <a:tc>
                  <a:txBody>
                    <a:bodyPr/>
                    <a:lstStyle/>
                    <a:p>
                      <a:pPr marL="0" algn="r" rtl="0" eaLnBrk="1" fontAlgn="ctr" latinLnBrk="0" hangingPunct="1">
                        <a:spcBef>
                          <a:spcPts val="0"/>
                        </a:spcBef>
                        <a:spcAft>
                          <a:spcPts val="0"/>
                        </a:spcAft>
                      </a:pPr>
                      <a:r>
                        <a:rPr lang="en-US" sz="1200" kern="1200">
                          <a:effectLst/>
                        </a:rPr>
                        <a:t>2.368831</a:t>
                      </a:r>
                      <a:endParaRPr lang="en-US">
                        <a:effectLst/>
                      </a:endParaRPr>
                    </a:p>
                  </a:txBody>
                  <a:tcPr marL="0" marR="0" marT="0" marB="0" anchor="ctr"/>
                </a:tc>
                <a:tc>
                  <a:txBody>
                    <a:bodyPr/>
                    <a:lstStyle/>
                    <a:p>
                      <a:pPr marL="0" algn="r" rtl="0" eaLnBrk="1" fontAlgn="ctr" latinLnBrk="0" hangingPunct="1">
                        <a:spcBef>
                          <a:spcPts val="0"/>
                        </a:spcBef>
                        <a:spcAft>
                          <a:spcPts val="0"/>
                        </a:spcAft>
                      </a:pPr>
                      <a:r>
                        <a:rPr lang="en-US" sz="1200" kern="1200">
                          <a:effectLst/>
                        </a:rPr>
                        <a:t>68332.350629</a:t>
                      </a:r>
                      <a:endParaRPr lang="en-US">
                        <a:effectLst/>
                      </a:endParaRPr>
                    </a:p>
                  </a:txBody>
                  <a:tcPr marL="0" marR="0" marT="0" marB="0" anchor="ctr"/>
                </a:tc>
                <a:tc>
                  <a:txBody>
                    <a:bodyPr/>
                    <a:lstStyle/>
                    <a:p>
                      <a:pPr marL="0" algn="r" rtl="0" eaLnBrk="1" fontAlgn="ctr" latinLnBrk="0" hangingPunct="1">
                        <a:spcBef>
                          <a:spcPts val="0"/>
                        </a:spcBef>
                        <a:spcAft>
                          <a:spcPts val="0"/>
                        </a:spcAft>
                      </a:pPr>
                      <a:r>
                        <a:rPr lang="en-US" sz="1200" kern="1200">
                          <a:effectLst/>
                        </a:rPr>
                        <a:t>28846.44</a:t>
                      </a:r>
                      <a:endParaRPr lang="en-US">
                        <a:effectLst/>
                      </a:endParaRPr>
                    </a:p>
                  </a:txBody>
                  <a:tcPr marL="0" marR="0" marT="0" marB="0" anchor="ctr"/>
                </a:tc>
                <a:tc>
                  <a:txBody>
                    <a:bodyPr/>
                    <a:lstStyle/>
                    <a:p>
                      <a:pPr marL="0" algn="r" rtl="0" eaLnBrk="1" fontAlgn="ctr" latinLnBrk="0" hangingPunct="1">
                        <a:spcBef>
                          <a:spcPts val="0"/>
                        </a:spcBef>
                        <a:spcAft>
                          <a:spcPts val="0"/>
                        </a:spcAft>
                      </a:pPr>
                      <a:r>
                        <a:rPr lang="en-US" sz="1200" kern="1200">
                          <a:effectLst/>
                        </a:rPr>
                        <a:t>2020-12-30</a:t>
                      </a:r>
                      <a:endParaRPr lang="en-US">
                        <a:effectLst/>
                      </a:endParaRPr>
                    </a:p>
                  </a:txBody>
                  <a:tcPr marL="0" marR="0" marT="0" marB="0" anchor="ctr"/>
                </a:tc>
                <a:extLst>
                  <a:ext uri="{0D108BD9-81ED-4DB2-BD59-A6C34878D82A}">
                    <a16:rowId xmlns:a16="http://schemas.microsoft.com/office/drawing/2014/main" val="3997940406"/>
                  </a:ext>
                </a:extLst>
              </a:tr>
              <a:tr h="592709">
                <a:tc>
                  <a:txBody>
                    <a:bodyPr/>
                    <a:lstStyle/>
                    <a:p>
                      <a:pPr marL="0" algn="r" rtl="0" eaLnBrk="1" fontAlgn="ctr" latinLnBrk="0" hangingPunct="1">
                        <a:spcBef>
                          <a:spcPts val="0"/>
                        </a:spcBef>
                        <a:spcAft>
                          <a:spcPts val="0"/>
                        </a:spcAft>
                      </a:pPr>
                      <a:r>
                        <a:rPr lang="en-US" sz="1200" kern="1200">
                          <a:effectLst/>
                        </a:rPr>
                        <a:t>4727774</a:t>
                      </a:r>
                      <a:endParaRPr lang="en-US">
                        <a:effectLst/>
                      </a:endParaRPr>
                    </a:p>
                  </a:txBody>
                  <a:tcPr marL="0" marR="0" marT="0" marB="0" anchor="ctr"/>
                </a:tc>
                <a:tc>
                  <a:txBody>
                    <a:bodyPr/>
                    <a:lstStyle/>
                    <a:p>
                      <a:pPr marL="0" algn="r" rtl="0" eaLnBrk="1" fontAlgn="ctr" latinLnBrk="0" hangingPunct="1">
                        <a:spcBef>
                          <a:spcPts val="0"/>
                        </a:spcBef>
                        <a:spcAft>
                          <a:spcPts val="0"/>
                        </a:spcAft>
                      </a:pPr>
                      <a:r>
                        <a:rPr lang="en-US" sz="1200" kern="1200">
                          <a:effectLst/>
                        </a:rPr>
                        <a:t>1609372680</a:t>
                      </a:r>
                      <a:endParaRPr lang="en-US">
                        <a:effectLst/>
                      </a:endParaRPr>
                    </a:p>
                  </a:txBody>
                  <a:tcPr marL="0" marR="0" marT="0" marB="0" anchor="ctr"/>
                </a:tc>
                <a:tc>
                  <a:txBody>
                    <a:bodyPr/>
                    <a:lstStyle/>
                    <a:p>
                      <a:pPr marL="0" algn="r" rtl="0" eaLnBrk="1" fontAlgn="ctr" latinLnBrk="0" hangingPunct="1">
                        <a:spcBef>
                          <a:spcPts val="0"/>
                        </a:spcBef>
                        <a:spcAft>
                          <a:spcPts val="0"/>
                        </a:spcAft>
                      </a:pPr>
                      <a:r>
                        <a:rPr lang="en-US" sz="1200" kern="1200">
                          <a:effectLst/>
                        </a:rPr>
                        <a:t>28850.49</a:t>
                      </a:r>
                      <a:endParaRPr lang="en-US">
                        <a:effectLst/>
                      </a:endParaRPr>
                    </a:p>
                  </a:txBody>
                  <a:tcPr marL="0" marR="0" marT="0" marB="0" anchor="ctr"/>
                </a:tc>
                <a:tc>
                  <a:txBody>
                    <a:bodyPr/>
                    <a:lstStyle/>
                    <a:p>
                      <a:pPr marL="0" algn="r" rtl="0" eaLnBrk="1" fontAlgn="ctr" latinLnBrk="0" hangingPunct="1">
                        <a:spcBef>
                          <a:spcPts val="0"/>
                        </a:spcBef>
                        <a:spcAft>
                          <a:spcPts val="0"/>
                        </a:spcAft>
                      </a:pPr>
                      <a:r>
                        <a:rPr lang="en-US" sz="1200" kern="1200">
                          <a:effectLst/>
                        </a:rPr>
                        <a:t>28900.52</a:t>
                      </a:r>
                      <a:endParaRPr lang="en-US">
                        <a:effectLst/>
                      </a:endParaRPr>
                    </a:p>
                  </a:txBody>
                  <a:tcPr marL="0" marR="0" marT="0" marB="0" anchor="ctr"/>
                </a:tc>
                <a:tc>
                  <a:txBody>
                    <a:bodyPr/>
                    <a:lstStyle/>
                    <a:p>
                      <a:pPr marL="0" algn="r" rtl="0" eaLnBrk="1" fontAlgn="ctr" latinLnBrk="0" hangingPunct="1">
                        <a:spcBef>
                          <a:spcPts val="0"/>
                        </a:spcBef>
                        <a:spcAft>
                          <a:spcPts val="0"/>
                        </a:spcAft>
                      </a:pPr>
                      <a:r>
                        <a:rPr lang="en-US" sz="1200" kern="1200">
                          <a:effectLst/>
                        </a:rPr>
                        <a:t>28850.49</a:t>
                      </a:r>
                      <a:endParaRPr lang="en-US">
                        <a:effectLst/>
                      </a:endParaRPr>
                    </a:p>
                  </a:txBody>
                  <a:tcPr marL="0" marR="0" marT="0" marB="0" anchor="ctr"/>
                </a:tc>
                <a:tc>
                  <a:txBody>
                    <a:bodyPr/>
                    <a:lstStyle/>
                    <a:p>
                      <a:pPr marL="0" algn="r" rtl="0" eaLnBrk="1" fontAlgn="ctr" latinLnBrk="0" hangingPunct="1">
                        <a:spcBef>
                          <a:spcPts val="0"/>
                        </a:spcBef>
                        <a:spcAft>
                          <a:spcPts val="0"/>
                        </a:spcAft>
                      </a:pPr>
                      <a:r>
                        <a:rPr lang="en-US" sz="1200" kern="1200">
                          <a:effectLst/>
                        </a:rPr>
                        <a:t>28882.82</a:t>
                      </a:r>
                      <a:endParaRPr lang="en-US">
                        <a:effectLst/>
                      </a:endParaRPr>
                    </a:p>
                  </a:txBody>
                  <a:tcPr marL="0" marR="0" marT="0" marB="0" anchor="ctr"/>
                </a:tc>
                <a:tc>
                  <a:txBody>
                    <a:bodyPr/>
                    <a:lstStyle/>
                    <a:p>
                      <a:pPr marL="0" algn="r" rtl="0" eaLnBrk="1" fontAlgn="ctr" latinLnBrk="0" hangingPunct="1">
                        <a:spcBef>
                          <a:spcPts val="0"/>
                        </a:spcBef>
                        <a:spcAft>
                          <a:spcPts val="0"/>
                        </a:spcAft>
                      </a:pPr>
                      <a:r>
                        <a:rPr lang="en-US" sz="1200" kern="1200">
                          <a:effectLst/>
                        </a:rPr>
                        <a:t>2.466590</a:t>
                      </a:r>
                      <a:endParaRPr lang="en-US">
                        <a:effectLst/>
                      </a:endParaRPr>
                    </a:p>
                  </a:txBody>
                  <a:tcPr marL="0" marR="0" marT="0" marB="0" anchor="ctr"/>
                </a:tc>
                <a:tc>
                  <a:txBody>
                    <a:bodyPr/>
                    <a:lstStyle/>
                    <a:p>
                      <a:pPr marL="0" algn="r" rtl="0" eaLnBrk="1" fontAlgn="ctr" latinLnBrk="0" hangingPunct="1">
                        <a:spcBef>
                          <a:spcPts val="0"/>
                        </a:spcBef>
                        <a:spcAft>
                          <a:spcPts val="0"/>
                        </a:spcAft>
                      </a:pPr>
                      <a:r>
                        <a:rPr lang="en-US" sz="1200" kern="1200">
                          <a:effectLst/>
                        </a:rPr>
                        <a:t>71232.784464</a:t>
                      </a:r>
                      <a:endParaRPr lang="en-US">
                        <a:effectLst/>
                      </a:endParaRPr>
                    </a:p>
                  </a:txBody>
                  <a:tcPr marL="0" marR="0" marT="0" marB="0" anchor="ctr"/>
                </a:tc>
                <a:tc>
                  <a:txBody>
                    <a:bodyPr/>
                    <a:lstStyle/>
                    <a:p>
                      <a:pPr marL="0" algn="r" rtl="0" eaLnBrk="1" fontAlgn="ctr" latinLnBrk="0" hangingPunct="1">
                        <a:spcBef>
                          <a:spcPts val="0"/>
                        </a:spcBef>
                        <a:spcAft>
                          <a:spcPts val="0"/>
                        </a:spcAft>
                      </a:pPr>
                      <a:r>
                        <a:rPr lang="en-US" sz="1200" kern="1200">
                          <a:effectLst/>
                        </a:rPr>
                        <a:t>28879.05</a:t>
                      </a:r>
                      <a:endParaRPr lang="en-US">
                        <a:effectLst/>
                      </a:endParaRPr>
                    </a:p>
                  </a:txBody>
                  <a:tcPr marL="0" marR="0" marT="0" marB="0" anchor="ctr"/>
                </a:tc>
                <a:tc>
                  <a:txBody>
                    <a:bodyPr/>
                    <a:lstStyle/>
                    <a:p>
                      <a:pPr marL="0" algn="r" rtl="0" eaLnBrk="1" fontAlgn="ctr" latinLnBrk="0" hangingPunct="1">
                        <a:spcBef>
                          <a:spcPts val="0"/>
                        </a:spcBef>
                        <a:spcAft>
                          <a:spcPts val="0"/>
                        </a:spcAft>
                      </a:pPr>
                      <a:r>
                        <a:rPr lang="en-US" sz="1200" kern="1200">
                          <a:effectLst/>
                        </a:rPr>
                        <a:t>2020-12-30</a:t>
                      </a:r>
                      <a:endParaRPr lang="en-US">
                        <a:effectLst/>
                      </a:endParaRPr>
                    </a:p>
                  </a:txBody>
                  <a:tcPr marL="0" marR="0" marT="0" marB="0" anchor="ctr"/>
                </a:tc>
                <a:extLst>
                  <a:ext uri="{0D108BD9-81ED-4DB2-BD59-A6C34878D82A}">
                    <a16:rowId xmlns:a16="http://schemas.microsoft.com/office/drawing/2014/main" val="2676646976"/>
                  </a:ext>
                </a:extLst>
              </a:tr>
              <a:tr h="592709">
                <a:tc>
                  <a:txBody>
                    <a:bodyPr/>
                    <a:lstStyle/>
                    <a:p>
                      <a:pPr marL="0" algn="r" rtl="0" eaLnBrk="1" fontAlgn="ctr" latinLnBrk="0" hangingPunct="1">
                        <a:spcBef>
                          <a:spcPts val="0"/>
                        </a:spcBef>
                        <a:spcAft>
                          <a:spcPts val="0"/>
                        </a:spcAft>
                      </a:pPr>
                      <a:r>
                        <a:rPr lang="en-US" sz="1200" kern="1200">
                          <a:effectLst/>
                        </a:rPr>
                        <a:t>4727775</a:t>
                      </a:r>
                      <a:endParaRPr lang="en-US">
                        <a:effectLst/>
                      </a:endParaRPr>
                    </a:p>
                  </a:txBody>
                  <a:tcPr marL="0" marR="0" marT="0" marB="0" anchor="ctr"/>
                </a:tc>
                <a:tc>
                  <a:txBody>
                    <a:bodyPr/>
                    <a:lstStyle/>
                    <a:p>
                      <a:pPr marL="0" algn="r" rtl="0" eaLnBrk="1" fontAlgn="ctr" latinLnBrk="0" hangingPunct="1">
                        <a:spcBef>
                          <a:spcPts val="0"/>
                        </a:spcBef>
                        <a:spcAft>
                          <a:spcPts val="0"/>
                        </a:spcAft>
                      </a:pPr>
                      <a:r>
                        <a:rPr lang="en-US" sz="1200" kern="1200">
                          <a:effectLst/>
                        </a:rPr>
                        <a:t>1609372740</a:t>
                      </a:r>
                      <a:endParaRPr lang="en-US">
                        <a:effectLst/>
                      </a:endParaRPr>
                    </a:p>
                  </a:txBody>
                  <a:tcPr marL="0" marR="0" marT="0" marB="0" anchor="ctr"/>
                </a:tc>
                <a:tc>
                  <a:txBody>
                    <a:bodyPr/>
                    <a:lstStyle/>
                    <a:p>
                      <a:pPr marL="0" algn="r" rtl="0" eaLnBrk="1" fontAlgn="ctr" latinLnBrk="0" hangingPunct="1">
                        <a:spcBef>
                          <a:spcPts val="0"/>
                        </a:spcBef>
                        <a:spcAft>
                          <a:spcPts val="0"/>
                        </a:spcAft>
                      </a:pPr>
                      <a:r>
                        <a:rPr lang="en-US" sz="1200" kern="1200">
                          <a:effectLst/>
                        </a:rPr>
                        <a:t>28910.54</a:t>
                      </a:r>
                      <a:endParaRPr lang="en-US">
                        <a:effectLst/>
                      </a:endParaRPr>
                    </a:p>
                  </a:txBody>
                  <a:tcPr marL="0" marR="0" marT="0" marB="0" anchor="ctr"/>
                </a:tc>
                <a:tc>
                  <a:txBody>
                    <a:bodyPr/>
                    <a:lstStyle/>
                    <a:p>
                      <a:pPr marL="0" algn="r" rtl="0" eaLnBrk="1" fontAlgn="ctr" latinLnBrk="0" hangingPunct="1">
                        <a:spcBef>
                          <a:spcPts val="0"/>
                        </a:spcBef>
                        <a:spcAft>
                          <a:spcPts val="0"/>
                        </a:spcAft>
                      </a:pPr>
                      <a:r>
                        <a:rPr lang="en-US" sz="1200" kern="1200">
                          <a:effectLst/>
                        </a:rPr>
                        <a:t>28911.52</a:t>
                      </a:r>
                      <a:endParaRPr lang="en-US">
                        <a:effectLst/>
                      </a:endParaRPr>
                    </a:p>
                  </a:txBody>
                  <a:tcPr marL="0" marR="0" marT="0" marB="0" anchor="ctr"/>
                </a:tc>
                <a:tc>
                  <a:txBody>
                    <a:bodyPr/>
                    <a:lstStyle/>
                    <a:p>
                      <a:pPr marL="0" algn="r" rtl="0" eaLnBrk="1" fontAlgn="ctr" latinLnBrk="0" hangingPunct="1">
                        <a:spcBef>
                          <a:spcPts val="0"/>
                        </a:spcBef>
                        <a:spcAft>
                          <a:spcPts val="0"/>
                        </a:spcAft>
                      </a:pPr>
                      <a:r>
                        <a:rPr lang="en-US" sz="1200" kern="1200">
                          <a:effectLst/>
                        </a:rPr>
                        <a:t>28867.60</a:t>
                      </a:r>
                      <a:endParaRPr lang="en-US">
                        <a:effectLst/>
                      </a:endParaRPr>
                    </a:p>
                  </a:txBody>
                  <a:tcPr marL="0" marR="0" marT="0" marB="0" anchor="ctr"/>
                </a:tc>
                <a:tc>
                  <a:txBody>
                    <a:bodyPr/>
                    <a:lstStyle/>
                    <a:p>
                      <a:pPr marL="0" algn="r" rtl="0" eaLnBrk="1" fontAlgn="ctr" latinLnBrk="0" hangingPunct="1">
                        <a:spcBef>
                          <a:spcPts val="0"/>
                        </a:spcBef>
                        <a:spcAft>
                          <a:spcPts val="0"/>
                        </a:spcAft>
                      </a:pPr>
                      <a:r>
                        <a:rPr lang="en-US" sz="1200" kern="1200">
                          <a:effectLst/>
                        </a:rPr>
                        <a:t>28881.30</a:t>
                      </a:r>
                      <a:endParaRPr lang="en-US">
                        <a:effectLst/>
                      </a:endParaRPr>
                    </a:p>
                  </a:txBody>
                  <a:tcPr marL="0" marR="0" marT="0" marB="0" anchor="ctr"/>
                </a:tc>
                <a:tc>
                  <a:txBody>
                    <a:bodyPr/>
                    <a:lstStyle/>
                    <a:p>
                      <a:pPr marL="0" algn="r" rtl="0" eaLnBrk="1" fontAlgn="ctr" latinLnBrk="0" hangingPunct="1">
                        <a:spcBef>
                          <a:spcPts val="0"/>
                        </a:spcBef>
                        <a:spcAft>
                          <a:spcPts val="0"/>
                        </a:spcAft>
                      </a:pPr>
                      <a:r>
                        <a:rPr lang="en-US" sz="1200" kern="1200">
                          <a:effectLst/>
                        </a:rPr>
                        <a:t>7.332773</a:t>
                      </a:r>
                      <a:endParaRPr lang="en-US">
                        <a:effectLst/>
                      </a:endParaRPr>
                    </a:p>
                  </a:txBody>
                  <a:tcPr marL="0" marR="0" marT="0" marB="0" anchor="ctr"/>
                </a:tc>
                <a:tc>
                  <a:txBody>
                    <a:bodyPr/>
                    <a:lstStyle/>
                    <a:p>
                      <a:pPr marL="0" algn="r" rtl="0" eaLnBrk="1" fontAlgn="ctr" latinLnBrk="0" hangingPunct="1">
                        <a:spcBef>
                          <a:spcPts val="0"/>
                        </a:spcBef>
                        <a:spcAft>
                          <a:spcPts val="0"/>
                        </a:spcAft>
                      </a:pPr>
                      <a:r>
                        <a:rPr lang="en-US" sz="1200" kern="1200">
                          <a:effectLst/>
                        </a:rPr>
                        <a:t>211870.912660</a:t>
                      </a:r>
                      <a:endParaRPr lang="en-US">
                        <a:effectLst/>
                      </a:endParaRPr>
                    </a:p>
                  </a:txBody>
                  <a:tcPr marL="0" marR="0" marT="0" marB="0" anchor="ctr"/>
                </a:tc>
                <a:tc>
                  <a:txBody>
                    <a:bodyPr/>
                    <a:lstStyle/>
                    <a:p>
                      <a:pPr marL="0" algn="r" rtl="0" eaLnBrk="1" fontAlgn="ctr" latinLnBrk="0" hangingPunct="1">
                        <a:spcBef>
                          <a:spcPts val="0"/>
                        </a:spcBef>
                        <a:spcAft>
                          <a:spcPts val="0"/>
                        </a:spcAft>
                      </a:pPr>
                      <a:r>
                        <a:rPr lang="en-US" sz="1200" kern="1200">
                          <a:effectLst/>
                        </a:rPr>
                        <a:t>28893.69</a:t>
                      </a:r>
                      <a:endParaRPr lang="en-US">
                        <a:effectLst/>
                      </a:endParaRPr>
                    </a:p>
                  </a:txBody>
                  <a:tcPr marL="0" marR="0" marT="0" marB="0" anchor="ctr"/>
                </a:tc>
                <a:tc>
                  <a:txBody>
                    <a:bodyPr/>
                    <a:lstStyle/>
                    <a:p>
                      <a:pPr marL="0" algn="r" rtl="0" eaLnBrk="1" fontAlgn="ctr" latinLnBrk="0" hangingPunct="1">
                        <a:spcBef>
                          <a:spcPts val="0"/>
                        </a:spcBef>
                        <a:spcAft>
                          <a:spcPts val="0"/>
                        </a:spcAft>
                      </a:pPr>
                      <a:r>
                        <a:rPr lang="en-US" sz="1200" kern="1200">
                          <a:effectLst/>
                        </a:rPr>
                        <a:t>2020-12-30</a:t>
                      </a:r>
                      <a:endParaRPr lang="en-US">
                        <a:effectLst/>
                      </a:endParaRPr>
                    </a:p>
                  </a:txBody>
                  <a:tcPr marL="0" marR="0" marT="0" marB="0" anchor="ctr"/>
                </a:tc>
                <a:extLst>
                  <a:ext uri="{0D108BD9-81ED-4DB2-BD59-A6C34878D82A}">
                    <a16:rowId xmlns:a16="http://schemas.microsoft.com/office/drawing/2014/main" val="2587967560"/>
                  </a:ext>
                </a:extLst>
              </a:tr>
              <a:tr h="592709">
                <a:tc>
                  <a:txBody>
                    <a:bodyPr/>
                    <a:lstStyle/>
                    <a:p>
                      <a:pPr marL="0" algn="r" rtl="0" eaLnBrk="1" fontAlgn="ctr" latinLnBrk="0" hangingPunct="1">
                        <a:spcBef>
                          <a:spcPts val="0"/>
                        </a:spcBef>
                        <a:spcAft>
                          <a:spcPts val="0"/>
                        </a:spcAft>
                      </a:pPr>
                      <a:r>
                        <a:rPr lang="en-US" sz="1200" kern="1200">
                          <a:effectLst/>
                        </a:rPr>
                        <a:t>4727776</a:t>
                      </a:r>
                      <a:endParaRPr lang="en-US">
                        <a:effectLst/>
                      </a:endParaRPr>
                    </a:p>
                  </a:txBody>
                  <a:tcPr marL="0" marR="0" marT="0" marB="0" anchor="ctr"/>
                </a:tc>
                <a:tc>
                  <a:txBody>
                    <a:bodyPr/>
                    <a:lstStyle/>
                    <a:p>
                      <a:pPr marL="0" algn="r" rtl="0" eaLnBrk="1" fontAlgn="ctr" latinLnBrk="0" hangingPunct="1">
                        <a:spcBef>
                          <a:spcPts val="0"/>
                        </a:spcBef>
                        <a:spcAft>
                          <a:spcPts val="0"/>
                        </a:spcAft>
                      </a:pPr>
                      <a:r>
                        <a:rPr lang="en-US" sz="1200" kern="1200">
                          <a:effectLst/>
                        </a:rPr>
                        <a:t>1609372800</a:t>
                      </a:r>
                      <a:endParaRPr lang="en-US">
                        <a:effectLst/>
                      </a:endParaRPr>
                    </a:p>
                  </a:txBody>
                  <a:tcPr marL="0" marR="0" marT="0" marB="0" anchor="ctr"/>
                </a:tc>
                <a:tc>
                  <a:txBody>
                    <a:bodyPr/>
                    <a:lstStyle/>
                    <a:p>
                      <a:pPr marL="0" algn="r" rtl="0" eaLnBrk="1" fontAlgn="ctr" latinLnBrk="0" hangingPunct="1">
                        <a:spcBef>
                          <a:spcPts val="0"/>
                        </a:spcBef>
                        <a:spcAft>
                          <a:spcPts val="0"/>
                        </a:spcAft>
                      </a:pPr>
                      <a:r>
                        <a:rPr lang="en-US" sz="1200" kern="1200">
                          <a:effectLst/>
                        </a:rPr>
                        <a:t>28893.21</a:t>
                      </a:r>
                      <a:endParaRPr lang="en-US">
                        <a:effectLst/>
                      </a:endParaRPr>
                    </a:p>
                  </a:txBody>
                  <a:tcPr marL="0" marR="0" marT="0" marB="0" anchor="ctr"/>
                </a:tc>
                <a:tc>
                  <a:txBody>
                    <a:bodyPr/>
                    <a:lstStyle/>
                    <a:p>
                      <a:pPr marL="0" algn="r" rtl="0" eaLnBrk="1" fontAlgn="ctr" latinLnBrk="0" hangingPunct="1">
                        <a:spcBef>
                          <a:spcPts val="0"/>
                        </a:spcBef>
                        <a:spcAft>
                          <a:spcPts val="0"/>
                        </a:spcAft>
                      </a:pPr>
                      <a:r>
                        <a:rPr lang="en-US" sz="1200" kern="1200">
                          <a:effectLst/>
                        </a:rPr>
                        <a:t>28928.49</a:t>
                      </a:r>
                      <a:endParaRPr lang="en-US">
                        <a:effectLst/>
                      </a:endParaRPr>
                    </a:p>
                  </a:txBody>
                  <a:tcPr marL="0" marR="0" marT="0" marB="0" anchor="ctr"/>
                </a:tc>
                <a:tc>
                  <a:txBody>
                    <a:bodyPr/>
                    <a:lstStyle/>
                    <a:p>
                      <a:pPr marL="0" algn="r" rtl="0" eaLnBrk="1" fontAlgn="ctr" latinLnBrk="0" hangingPunct="1">
                        <a:spcBef>
                          <a:spcPts val="0"/>
                        </a:spcBef>
                        <a:spcAft>
                          <a:spcPts val="0"/>
                        </a:spcAft>
                      </a:pPr>
                      <a:r>
                        <a:rPr lang="en-US" sz="1200" kern="1200">
                          <a:effectLst/>
                        </a:rPr>
                        <a:t>28893.21</a:t>
                      </a:r>
                      <a:endParaRPr lang="en-US">
                        <a:effectLst/>
                      </a:endParaRPr>
                    </a:p>
                  </a:txBody>
                  <a:tcPr marL="0" marR="0" marT="0" marB="0" anchor="ctr"/>
                </a:tc>
                <a:tc>
                  <a:txBody>
                    <a:bodyPr/>
                    <a:lstStyle/>
                    <a:p>
                      <a:pPr marL="0" algn="r" rtl="0" eaLnBrk="1" fontAlgn="ctr" latinLnBrk="0" hangingPunct="1">
                        <a:spcBef>
                          <a:spcPts val="0"/>
                        </a:spcBef>
                        <a:spcAft>
                          <a:spcPts val="0"/>
                        </a:spcAft>
                      </a:pPr>
                      <a:r>
                        <a:rPr lang="en-US" sz="1200" kern="1200">
                          <a:effectLst/>
                        </a:rPr>
                        <a:t>28928.49</a:t>
                      </a:r>
                      <a:endParaRPr lang="en-US">
                        <a:effectLst/>
                      </a:endParaRPr>
                    </a:p>
                  </a:txBody>
                  <a:tcPr marL="0" marR="0" marT="0" marB="0" anchor="ctr"/>
                </a:tc>
                <a:tc>
                  <a:txBody>
                    <a:bodyPr/>
                    <a:lstStyle/>
                    <a:p>
                      <a:pPr marL="0" algn="r" rtl="0" eaLnBrk="1" fontAlgn="ctr" latinLnBrk="0" hangingPunct="1">
                        <a:spcBef>
                          <a:spcPts val="0"/>
                        </a:spcBef>
                        <a:spcAft>
                          <a:spcPts val="0"/>
                        </a:spcAft>
                      </a:pPr>
                      <a:r>
                        <a:rPr lang="en-US" sz="1200" kern="1200">
                          <a:effectLst/>
                        </a:rPr>
                        <a:t>5.757679</a:t>
                      </a:r>
                      <a:endParaRPr lang="en-US">
                        <a:effectLst/>
                      </a:endParaRPr>
                    </a:p>
                  </a:txBody>
                  <a:tcPr marL="0" marR="0" marT="0" marB="0" anchor="ctr"/>
                </a:tc>
                <a:tc>
                  <a:txBody>
                    <a:bodyPr/>
                    <a:lstStyle/>
                    <a:p>
                      <a:pPr marL="0" algn="r" rtl="0" eaLnBrk="1" fontAlgn="ctr" latinLnBrk="0" hangingPunct="1">
                        <a:spcBef>
                          <a:spcPts val="0"/>
                        </a:spcBef>
                        <a:spcAft>
                          <a:spcPts val="0"/>
                        </a:spcAft>
                      </a:pPr>
                      <a:r>
                        <a:rPr lang="en-US" sz="1200" kern="1200">
                          <a:effectLst/>
                        </a:rPr>
                        <a:t>166449.709320</a:t>
                      </a:r>
                      <a:endParaRPr lang="en-US">
                        <a:effectLst/>
                      </a:endParaRPr>
                    </a:p>
                  </a:txBody>
                  <a:tcPr marL="0" marR="0" marT="0" marB="0" anchor="ctr"/>
                </a:tc>
                <a:tc>
                  <a:txBody>
                    <a:bodyPr/>
                    <a:lstStyle/>
                    <a:p>
                      <a:pPr marL="0" algn="r" rtl="0" eaLnBrk="1" fontAlgn="ctr" latinLnBrk="0" hangingPunct="1">
                        <a:spcBef>
                          <a:spcPts val="0"/>
                        </a:spcBef>
                        <a:spcAft>
                          <a:spcPts val="0"/>
                        </a:spcAft>
                      </a:pPr>
                      <a:r>
                        <a:rPr lang="en-US" sz="1200" kern="1200">
                          <a:effectLst/>
                        </a:rPr>
                        <a:t>28909.16</a:t>
                      </a:r>
                      <a:endParaRPr lang="en-US">
                        <a:effectLst/>
                      </a:endParaRPr>
                    </a:p>
                  </a:txBody>
                  <a:tcPr marL="0" marR="0" marT="0" marB="0" anchor="ctr"/>
                </a:tc>
                <a:tc>
                  <a:txBody>
                    <a:bodyPr/>
                    <a:lstStyle/>
                    <a:p>
                      <a:pPr marL="0" algn="r" rtl="0" eaLnBrk="1" fontAlgn="ctr" latinLnBrk="0" hangingPunct="1">
                        <a:spcBef>
                          <a:spcPts val="0"/>
                        </a:spcBef>
                        <a:spcAft>
                          <a:spcPts val="0"/>
                        </a:spcAft>
                      </a:pPr>
                      <a:r>
                        <a:rPr lang="en-US" sz="1200" kern="1200">
                          <a:effectLst/>
                        </a:rPr>
                        <a:t>2020-12-31</a:t>
                      </a:r>
                      <a:endParaRPr lang="en-US">
                        <a:effectLst/>
                      </a:endParaRPr>
                    </a:p>
                  </a:txBody>
                  <a:tcPr marL="0" marR="0" marT="0" marB="0" anchor="ctr"/>
                </a:tc>
                <a:extLst>
                  <a:ext uri="{0D108BD9-81ED-4DB2-BD59-A6C34878D82A}">
                    <a16:rowId xmlns:a16="http://schemas.microsoft.com/office/drawing/2014/main" val="3688029675"/>
                  </a:ext>
                </a:extLst>
              </a:tr>
            </a:tbl>
          </a:graphicData>
        </a:graphic>
      </p:graphicFrame>
      <p:sp>
        <p:nvSpPr>
          <p:cNvPr id="8" name="TextBox 7">
            <a:extLst>
              <a:ext uri="{FF2B5EF4-FFF2-40B4-BE49-F238E27FC236}">
                <a16:creationId xmlns:a16="http://schemas.microsoft.com/office/drawing/2014/main" id="{E7A02277-6213-457A-913A-ED523EF261AE}"/>
              </a:ext>
            </a:extLst>
          </p:cNvPr>
          <p:cNvSpPr txBox="1"/>
          <p:nvPr/>
        </p:nvSpPr>
        <p:spPr>
          <a:xfrm>
            <a:off x="480955" y="662522"/>
            <a:ext cx="2743199" cy="4247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90000"/>
              </a:lnSpc>
            </a:pPr>
            <a:r>
              <a:rPr lang="en-US" sz="2400"/>
              <a:t>Bitcoin Price Data</a:t>
            </a:r>
          </a:p>
        </p:txBody>
      </p:sp>
    </p:spTree>
    <p:extLst>
      <p:ext uri="{BB962C8B-B14F-4D97-AF65-F5344CB8AC3E}">
        <p14:creationId xmlns:p14="http://schemas.microsoft.com/office/powerpoint/2010/main" val="836626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Graphical user interface, chart, histogram&#10;&#10;Description automatically generated">
            <a:extLst>
              <a:ext uri="{FF2B5EF4-FFF2-40B4-BE49-F238E27FC236}">
                <a16:creationId xmlns:a16="http://schemas.microsoft.com/office/drawing/2014/main" id="{47865859-03C6-4116-B527-B0CCD0AD99AC}"/>
              </a:ext>
            </a:extLst>
          </p:cNvPr>
          <p:cNvPicPr>
            <a:picLocks noChangeAspect="1"/>
          </p:cNvPicPr>
          <p:nvPr/>
        </p:nvPicPr>
        <p:blipFill>
          <a:blip r:embed="rId2"/>
          <a:stretch>
            <a:fillRect/>
          </a:stretch>
        </p:blipFill>
        <p:spPr>
          <a:xfrm>
            <a:off x="716032" y="929122"/>
            <a:ext cx="11060094" cy="5152937"/>
          </a:xfrm>
          <a:prstGeom prst="rect">
            <a:avLst/>
          </a:prstGeom>
        </p:spPr>
      </p:pic>
      <p:sp>
        <p:nvSpPr>
          <p:cNvPr id="2" name="TextBox 1">
            <a:extLst>
              <a:ext uri="{FF2B5EF4-FFF2-40B4-BE49-F238E27FC236}">
                <a16:creationId xmlns:a16="http://schemas.microsoft.com/office/drawing/2014/main" id="{A70C8712-7885-40B5-A348-21D94CC83FBC}"/>
              </a:ext>
            </a:extLst>
          </p:cNvPr>
          <p:cNvSpPr txBox="1"/>
          <p:nvPr/>
        </p:nvSpPr>
        <p:spPr>
          <a:xfrm>
            <a:off x="456828" y="435692"/>
            <a:ext cx="3442874" cy="4247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90000"/>
              </a:lnSpc>
            </a:pPr>
            <a:r>
              <a:rPr lang="en-US" sz="2400"/>
              <a:t>Bitcoin Price Charts</a:t>
            </a:r>
          </a:p>
        </p:txBody>
      </p:sp>
    </p:spTree>
    <p:extLst>
      <p:ext uri="{BB962C8B-B14F-4D97-AF65-F5344CB8AC3E}">
        <p14:creationId xmlns:p14="http://schemas.microsoft.com/office/powerpoint/2010/main" val="34501479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Chart, histogram&#10;&#10;Description automatically generated">
            <a:extLst>
              <a:ext uri="{FF2B5EF4-FFF2-40B4-BE49-F238E27FC236}">
                <a16:creationId xmlns:a16="http://schemas.microsoft.com/office/drawing/2014/main" id="{09BB6F0A-24A6-4095-91C6-48866C858C0E}"/>
              </a:ext>
            </a:extLst>
          </p:cNvPr>
          <p:cNvPicPr>
            <a:picLocks noChangeAspect="1"/>
          </p:cNvPicPr>
          <p:nvPr/>
        </p:nvPicPr>
        <p:blipFill>
          <a:blip r:embed="rId2"/>
          <a:stretch>
            <a:fillRect/>
          </a:stretch>
        </p:blipFill>
        <p:spPr>
          <a:xfrm>
            <a:off x="1040474" y="401951"/>
            <a:ext cx="10252369" cy="5720578"/>
          </a:xfrm>
          <a:prstGeom prst="rect">
            <a:avLst/>
          </a:prstGeom>
        </p:spPr>
      </p:pic>
      <p:sp>
        <p:nvSpPr>
          <p:cNvPr id="5" name="TextBox 4">
            <a:extLst>
              <a:ext uri="{FF2B5EF4-FFF2-40B4-BE49-F238E27FC236}">
                <a16:creationId xmlns:a16="http://schemas.microsoft.com/office/drawing/2014/main" id="{464650BF-925D-423E-A2D2-A4128ACD7ECE}"/>
              </a:ext>
            </a:extLst>
          </p:cNvPr>
          <p:cNvSpPr txBox="1"/>
          <p:nvPr/>
        </p:nvSpPr>
        <p:spPr>
          <a:xfrm>
            <a:off x="573402" y="514656"/>
            <a:ext cx="7349833"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ea typeface="+mn-lt"/>
                <a:cs typeface="+mn-lt"/>
              </a:rPr>
              <a:t>Moving Average with Transaction Volume</a:t>
            </a:r>
            <a:endParaRPr lang="en-US"/>
          </a:p>
        </p:txBody>
      </p:sp>
    </p:spTree>
    <p:extLst>
      <p:ext uri="{BB962C8B-B14F-4D97-AF65-F5344CB8AC3E}">
        <p14:creationId xmlns:p14="http://schemas.microsoft.com/office/powerpoint/2010/main" val="5785698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Chart, histogram&#10;&#10;Description automatically generated">
            <a:extLst>
              <a:ext uri="{FF2B5EF4-FFF2-40B4-BE49-F238E27FC236}">
                <a16:creationId xmlns:a16="http://schemas.microsoft.com/office/drawing/2014/main" id="{0DFE09A5-2043-4D95-8529-4DB60F7C0A48}"/>
              </a:ext>
            </a:extLst>
          </p:cNvPr>
          <p:cNvPicPr>
            <a:picLocks noChangeAspect="1"/>
          </p:cNvPicPr>
          <p:nvPr/>
        </p:nvPicPr>
        <p:blipFill>
          <a:blip r:embed="rId2"/>
          <a:stretch>
            <a:fillRect/>
          </a:stretch>
        </p:blipFill>
        <p:spPr>
          <a:xfrm>
            <a:off x="701751" y="1087507"/>
            <a:ext cx="10789115" cy="5292703"/>
          </a:xfrm>
          <a:prstGeom prst="rect">
            <a:avLst/>
          </a:prstGeom>
        </p:spPr>
      </p:pic>
      <p:sp>
        <p:nvSpPr>
          <p:cNvPr id="5" name="TextBox 4">
            <a:extLst>
              <a:ext uri="{FF2B5EF4-FFF2-40B4-BE49-F238E27FC236}">
                <a16:creationId xmlns:a16="http://schemas.microsoft.com/office/drawing/2014/main" id="{64126AC2-668F-4A7D-897D-629B1D47A5FB}"/>
              </a:ext>
            </a:extLst>
          </p:cNvPr>
          <p:cNvSpPr txBox="1"/>
          <p:nvPr/>
        </p:nvSpPr>
        <p:spPr>
          <a:xfrm>
            <a:off x="413210" y="485340"/>
            <a:ext cx="4290903"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ea typeface="+mn-lt"/>
                <a:cs typeface="+mn-lt"/>
              </a:rPr>
              <a:t>Daily Return Distribution</a:t>
            </a:r>
            <a:endParaRPr lang="en-US"/>
          </a:p>
        </p:txBody>
      </p:sp>
    </p:spTree>
    <p:extLst>
      <p:ext uri="{BB962C8B-B14F-4D97-AF65-F5344CB8AC3E}">
        <p14:creationId xmlns:p14="http://schemas.microsoft.com/office/powerpoint/2010/main" val="1274778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1A345A-7955-4041-9A76-9DBCD8432C9D}"/>
              </a:ext>
            </a:extLst>
          </p:cNvPr>
          <p:cNvSpPr>
            <a:spLocks noGrp="1"/>
          </p:cNvSpPr>
          <p:nvPr>
            <p:ph type="title"/>
          </p:nvPr>
        </p:nvSpPr>
        <p:spPr>
          <a:xfrm>
            <a:off x="2413526" y="2545277"/>
            <a:ext cx="9143538" cy="1066800"/>
          </a:xfrm>
        </p:spPr>
        <p:txBody>
          <a:bodyPr/>
          <a:lstStyle/>
          <a:p>
            <a:r>
              <a:rPr lang="en-US" b="1"/>
              <a:t>Forecasting bitcoin price for 50 days</a:t>
            </a:r>
            <a:endParaRPr lang="en-US"/>
          </a:p>
        </p:txBody>
      </p:sp>
      <p:sp>
        <p:nvSpPr>
          <p:cNvPr id="3" name="Content Placeholder 2">
            <a:extLst>
              <a:ext uri="{FF2B5EF4-FFF2-40B4-BE49-F238E27FC236}">
                <a16:creationId xmlns:a16="http://schemas.microsoft.com/office/drawing/2014/main" id="{20C88FA9-7855-D141-BB75-5F18372AEFB6}"/>
              </a:ext>
            </a:extLst>
          </p:cNvPr>
          <p:cNvSpPr>
            <a:spLocks noGrp="1"/>
          </p:cNvSpPr>
          <p:nvPr>
            <p:ph idx="1"/>
          </p:nvPr>
        </p:nvSpPr>
        <p:spPr>
          <a:xfrm flipH="1">
            <a:off x="700644" y="753093"/>
            <a:ext cx="323003" cy="660071"/>
          </a:xfrm>
        </p:spPr>
        <p:txBody>
          <a:bodyPr/>
          <a:lstStyle/>
          <a:p>
            <a:pPr marL="0" indent="0">
              <a:buNone/>
            </a:pPr>
            <a:endParaRPr lang="en-US"/>
          </a:p>
        </p:txBody>
      </p:sp>
    </p:spTree>
    <p:extLst>
      <p:ext uri="{BB962C8B-B14F-4D97-AF65-F5344CB8AC3E}">
        <p14:creationId xmlns:p14="http://schemas.microsoft.com/office/powerpoint/2010/main" val="10907796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0" y="348983"/>
            <a:ext cx="7058274" cy="3023421"/>
          </a:xfrm>
          <a:prstGeom prst="rect">
            <a:avLst/>
          </a:prstGeom>
        </p:spPr>
      </p:pic>
      <p:pic>
        <p:nvPicPr>
          <p:cNvPr id="5" name="Picture 4">
            <a:extLst>
              <a:ext uri="{FF2B5EF4-FFF2-40B4-BE49-F238E27FC236}">
                <a16:creationId xmlns:a16="http://schemas.microsoft.com/office/drawing/2014/main" id="{4DA21E54-AE29-B04D-B557-987CAF32D178}"/>
              </a:ext>
            </a:extLst>
          </p:cNvPr>
          <p:cNvPicPr>
            <a:picLocks noChangeAspect="1"/>
          </p:cNvPicPr>
          <p:nvPr/>
        </p:nvPicPr>
        <p:blipFill>
          <a:blip r:embed="rId3"/>
          <a:stretch>
            <a:fillRect/>
          </a:stretch>
        </p:blipFill>
        <p:spPr>
          <a:xfrm>
            <a:off x="5145420" y="3273969"/>
            <a:ext cx="7043405" cy="2960220"/>
          </a:xfrm>
          <a:prstGeom prst="rect">
            <a:avLst/>
          </a:prstGeom>
        </p:spPr>
      </p:pic>
    </p:spTree>
    <p:extLst>
      <p:ext uri="{BB962C8B-B14F-4D97-AF65-F5344CB8AC3E}">
        <p14:creationId xmlns:p14="http://schemas.microsoft.com/office/powerpoint/2010/main" val="24269900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BBFC598-81AC-4941-973C-6034B821A4CF}"/>
              </a:ext>
            </a:extLst>
          </p:cNvPr>
          <p:cNvSpPr>
            <a:spLocks noGrp="1"/>
          </p:cNvSpPr>
          <p:nvPr>
            <p:ph type="title"/>
          </p:nvPr>
        </p:nvSpPr>
        <p:spPr>
          <a:xfrm>
            <a:off x="2030536" y="532939"/>
            <a:ext cx="8127751" cy="613719"/>
          </a:xfrm>
        </p:spPr>
        <p:txBody>
          <a:bodyPr/>
          <a:lstStyle/>
          <a:p>
            <a:r>
              <a:rPr lang="en-US" b="1"/>
              <a:t>Forecasting bitcoin price using RNN model</a:t>
            </a:r>
          </a:p>
        </p:txBody>
      </p:sp>
      <p:sp>
        <p:nvSpPr>
          <p:cNvPr id="4" name="TextBox 3">
            <a:extLst>
              <a:ext uri="{FF2B5EF4-FFF2-40B4-BE49-F238E27FC236}">
                <a16:creationId xmlns:a16="http://schemas.microsoft.com/office/drawing/2014/main" id="{DC553A0A-B704-4247-B0C4-A390A9D03847}"/>
              </a:ext>
            </a:extLst>
          </p:cNvPr>
          <p:cNvSpPr txBox="1"/>
          <p:nvPr/>
        </p:nvSpPr>
        <p:spPr>
          <a:xfrm>
            <a:off x="8833998" y="2254491"/>
            <a:ext cx="3781167" cy="3083921"/>
          </a:xfrm>
          <a:prstGeom prst="rect">
            <a:avLst/>
          </a:prstGeom>
          <a:noFill/>
        </p:spPr>
        <p:txBody>
          <a:bodyPr wrap="square" rtlCol="0">
            <a:spAutoFit/>
          </a:bodyPr>
          <a:lstStyle/>
          <a:p>
            <a:pPr>
              <a:lnSpc>
                <a:spcPct val="90000"/>
              </a:lnSpc>
            </a:pPr>
            <a:r>
              <a:rPr lang="en-US" sz="2400"/>
              <a:t>Unstable gradient problems:</a:t>
            </a:r>
          </a:p>
          <a:p>
            <a:pPr marL="342900" indent="-342900">
              <a:lnSpc>
                <a:spcPct val="90000"/>
              </a:lnSpc>
              <a:buFont typeface="Arial" panose="020B0604020202020204" pitchFamily="34" charset="0"/>
              <a:buChar char="•"/>
            </a:pPr>
            <a:r>
              <a:rPr lang="en-US" sz="2400"/>
              <a:t>Tanh activation function</a:t>
            </a:r>
          </a:p>
          <a:p>
            <a:pPr marL="342900" indent="-342900">
              <a:lnSpc>
                <a:spcPct val="90000"/>
              </a:lnSpc>
              <a:buFont typeface="Arial" panose="020B0604020202020204" pitchFamily="34" charset="0"/>
              <a:buChar char="•"/>
            </a:pPr>
            <a:r>
              <a:rPr lang="en-US" sz="2400"/>
              <a:t>Dropout </a:t>
            </a:r>
          </a:p>
          <a:p>
            <a:pPr>
              <a:lnSpc>
                <a:spcPct val="90000"/>
              </a:lnSpc>
            </a:pPr>
            <a:endParaRPr lang="en-US" sz="2400"/>
          </a:p>
          <a:p>
            <a:pPr>
              <a:lnSpc>
                <a:spcPct val="90000"/>
              </a:lnSpc>
            </a:pPr>
            <a:r>
              <a:rPr lang="en-US" sz="2400" err="1"/>
              <a:t>Nadam</a:t>
            </a:r>
            <a:r>
              <a:rPr lang="en-US" sz="2400"/>
              <a:t> optimizer</a:t>
            </a:r>
          </a:p>
          <a:p>
            <a:pPr marL="342900" indent="-342900">
              <a:lnSpc>
                <a:spcPct val="90000"/>
              </a:lnSpc>
              <a:buFont typeface="Arial" panose="020B0604020202020204" pitchFamily="34" charset="0"/>
              <a:buChar char="•"/>
            </a:pPr>
            <a:endParaRPr lang="en-US" sz="2400"/>
          </a:p>
          <a:p>
            <a:pPr marL="342900" indent="-342900">
              <a:lnSpc>
                <a:spcPct val="90000"/>
              </a:lnSpc>
              <a:buFont typeface="Arial" panose="020B0604020202020204" pitchFamily="34" charset="0"/>
              <a:buChar char="•"/>
            </a:pPr>
            <a:endParaRPr lang="en-US" sz="2400"/>
          </a:p>
        </p:txBody>
      </p:sp>
      <p:pic>
        <p:nvPicPr>
          <p:cNvPr id="6" name="Picture 5" descr="Graphical user interface, text, application&#10;&#10;Description automatically generated">
            <a:extLst>
              <a:ext uri="{FF2B5EF4-FFF2-40B4-BE49-F238E27FC236}">
                <a16:creationId xmlns:a16="http://schemas.microsoft.com/office/drawing/2014/main" id="{A816F9E4-E0E6-4644-B3BB-D2CD9A4948AD}"/>
              </a:ext>
            </a:extLst>
          </p:cNvPr>
          <p:cNvPicPr>
            <a:picLocks noChangeAspect="1"/>
          </p:cNvPicPr>
          <p:nvPr/>
        </p:nvPicPr>
        <p:blipFill rotWithShape="1">
          <a:blip r:embed="rId3"/>
          <a:srcRect l="17910" t="22266" r="5796" b="13280"/>
          <a:stretch/>
        </p:blipFill>
        <p:spPr>
          <a:xfrm>
            <a:off x="312183" y="1788478"/>
            <a:ext cx="8334512" cy="4352814"/>
          </a:xfrm>
          <a:prstGeom prst="rect">
            <a:avLst/>
          </a:prstGeom>
        </p:spPr>
      </p:pic>
    </p:spTree>
    <p:extLst>
      <p:ext uri="{BB962C8B-B14F-4D97-AF65-F5344CB8AC3E}">
        <p14:creationId xmlns:p14="http://schemas.microsoft.com/office/powerpoint/2010/main" val="5180177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triped Border 16x9">
  <a:themeElements>
    <a:clrScheme name="StripedBorder_16x9">
      <a:dk1>
        <a:srgbClr val="404040"/>
      </a:dk1>
      <a:lt1>
        <a:sysClr val="window" lastClr="FFFFFF"/>
      </a:lt1>
      <a:dk2>
        <a:srgbClr val="000000"/>
      </a:dk2>
      <a:lt2>
        <a:srgbClr val="DDDDDD"/>
      </a:lt2>
      <a:accent1>
        <a:srgbClr val="A6B727"/>
      </a:accent1>
      <a:accent2>
        <a:srgbClr val="DF5327"/>
      </a:accent2>
      <a:accent3>
        <a:srgbClr val="FE9E00"/>
      </a:accent3>
      <a:accent4>
        <a:srgbClr val="418AB3"/>
      </a:accent4>
      <a:accent5>
        <a:srgbClr val="D9D66D"/>
      </a:accent5>
      <a:accent6>
        <a:srgbClr val="838383"/>
      </a:accent6>
      <a:hlink>
        <a:srgbClr val="F59E00"/>
      </a:hlink>
      <a:folHlink>
        <a:srgbClr val="B2B2B2"/>
      </a:folHlink>
    </a:clrScheme>
    <a:fontScheme name="Euphemia">
      <a:majorFont>
        <a:latin typeface="Euphemia"/>
        <a:ea typeface=""/>
        <a:cs typeface=""/>
      </a:majorFont>
      <a:minorFont>
        <a:latin typeface="Euphemia"/>
        <a:ea typeface=""/>
        <a:cs typeface=""/>
      </a:minorFont>
    </a:fontScheme>
    <a:fmtScheme name="Glow Edge">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blipFill rotWithShape="1">
          <a:blip xmlns:r="http://schemas.openxmlformats.org/officeDocument/2006/relationships" r:embed="rId1">
            <a:duotone>
              <a:schemeClr val="phClr">
                <a:shade val="12000"/>
                <a:satMod val="240000"/>
              </a:schemeClr>
              <a:schemeClr val="phClr">
                <a:tint val="98000"/>
              </a:schemeClr>
            </a:duotone>
          </a:blip>
          <a:tile tx="0" ty="0" sx="100000" sy="100000" flip="none" algn="ctr"/>
        </a:blipFill>
      </a:bgFillStyleLst>
    </a:fmtScheme>
  </a:themeElements>
  <a:objectDefaults>
    <a:spDef>
      <a:spPr>
        <a:solidFill>
          <a:schemeClr val="accent1">
            <a:lumMod val="50000"/>
          </a:schemeClr>
        </a:solidFill>
        <a:ln>
          <a:solidFill>
            <a:schemeClr val="accent1">
              <a:lumMod val="50000"/>
            </a:schemeClr>
          </a:solid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err="1"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28575"/>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nSpc>
            <a:spcPct val="90000"/>
          </a:lnSpc>
          <a:defRPr sz="2400"/>
        </a:defPPr>
      </a:lstStyle>
    </a:txDef>
  </a:objectDefaults>
  <a:extraClrSchemeLst/>
  <a:extLst>
    <a:ext uri="{05A4C25C-085E-4340-85A3-A5531E510DB2}">
      <thm15:themeFamily xmlns:thm15="http://schemas.microsoft.com/office/thememl/2012/main" name="Striped black border presentation (widescreen).potx" id="{96522838-024F-4A04-A543-9EF396F770C0}" vid="{BD969DAD-256A-4182-ABA2-1577ED7D3144}"/>
    </a:ext>
  </a:extLst>
</a:theme>
</file>

<file path=ppt/theme/theme2.xml><?xml version="1.0" encoding="utf-8"?>
<a:theme xmlns:a="http://schemas.openxmlformats.org/drawingml/2006/main" name="Office Theme">
  <a:themeElements>
    <a:clrScheme name="StripedBorder_16x9">
      <a:dk1>
        <a:srgbClr val="404040"/>
      </a:dk1>
      <a:lt1>
        <a:sysClr val="window" lastClr="FFFFFF"/>
      </a:lt1>
      <a:dk2>
        <a:srgbClr val="000000"/>
      </a:dk2>
      <a:lt2>
        <a:srgbClr val="DDDDDD"/>
      </a:lt2>
      <a:accent1>
        <a:srgbClr val="A6B727"/>
      </a:accent1>
      <a:accent2>
        <a:srgbClr val="DF5327"/>
      </a:accent2>
      <a:accent3>
        <a:srgbClr val="FE9E00"/>
      </a:accent3>
      <a:accent4>
        <a:srgbClr val="418AB3"/>
      </a:accent4>
      <a:accent5>
        <a:srgbClr val="D9D66D"/>
      </a:accent5>
      <a:accent6>
        <a:srgbClr val="838383"/>
      </a:accent6>
      <a:hlink>
        <a:srgbClr val="F59E00"/>
      </a:hlink>
      <a:folHlink>
        <a:srgbClr val="B2B2B2"/>
      </a:folHlink>
    </a:clrScheme>
    <a:fontScheme name="Euphemia">
      <a:majorFont>
        <a:latin typeface="Euphemia"/>
        <a:ea typeface=""/>
        <a:cs typeface=""/>
      </a:majorFont>
      <a:minorFont>
        <a:latin typeface="Euphemia"/>
        <a:ea typeface=""/>
        <a:cs typeface=""/>
      </a:minorFont>
    </a:fontScheme>
    <a:fmtScheme name="Glow Edge">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StripedBorder_16x9">
      <a:dk1>
        <a:srgbClr val="404040"/>
      </a:dk1>
      <a:lt1>
        <a:sysClr val="window" lastClr="FFFFFF"/>
      </a:lt1>
      <a:dk2>
        <a:srgbClr val="000000"/>
      </a:dk2>
      <a:lt2>
        <a:srgbClr val="DDDDDD"/>
      </a:lt2>
      <a:accent1>
        <a:srgbClr val="A6B727"/>
      </a:accent1>
      <a:accent2>
        <a:srgbClr val="DF5327"/>
      </a:accent2>
      <a:accent3>
        <a:srgbClr val="FE9E00"/>
      </a:accent3>
      <a:accent4>
        <a:srgbClr val="418AB3"/>
      </a:accent4>
      <a:accent5>
        <a:srgbClr val="D9D66D"/>
      </a:accent5>
      <a:accent6>
        <a:srgbClr val="838383"/>
      </a:accent6>
      <a:hlink>
        <a:srgbClr val="F59E00"/>
      </a:hlink>
      <a:folHlink>
        <a:srgbClr val="B2B2B2"/>
      </a:folHlink>
    </a:clrScheme>
    <a:fontScheme name="Euphemia">
      <a:majorFont>
        <a:latin typeface="Euphemia"/>
        <a:ea typeface=""/>
        <a:cs typeface=""/>
      </a:majorFont>
      <a:minorFont>
        <a:latin typeface="Euphemia"/>
        <a:ea typeface=""/>
        <a:cs typeface=""/>
      </a:minorFont>
    </a:fontScheme>
    <a:fmtScheme name="Glow Edge">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Striped black border presentation (widescreen)</Template>
  <TotalTime>0</TotalTime>
  <Words>607</Words>
  <Application>Microsoft Macintosh PowerPoint</Application>
  <PresentationFormat>Custom</PresentationFormat>
  <Paragraphs>135</Paragraphs>
  <Slides>16</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Arial</vt:lpstr>
      <vt:lpstr>Euphemia</vt:lpstr>
      <vt:lpstr>Striped Border 16x9</vt:lpstr>
      <vt:lpstr>PowerPoint Presentation</vt:lpstr>
      <vt:lpstr>PowerPoint Presentation</vt:lpstr>
      <vt:lpstr>PowerPoint Presentation</vt:lpstr>
      <vt:lpstr>PowerPoint Presentation</vt:lpstr>
      <vt:lpstr>PowerPoint Presentation</vt:lpstr>
      <vt:lpstr>PowerPoint Presentation</vt:lpstr>
      <vt:lpstr>Forecasting bitcoin price for 50 days</vt:lpstr>
      <vt:lpstr>PowerPoint Presentation</vt:lpstr>
      <vt:lpstr>Forecasting bitcoin price using RNN model</vt:lpstr>
      <vt:lpstr>Forecasting bitcoin price using model with LSTM cell</vt:lpstr>
      <vt:lpstr>RNN model VS LSTM</vt:lpstr>
      <vt:lpstr>Predict all 50 Values at Once</vt:lpstr>
      <vt:lpstr>50 Predictions at Each and Every Time Step</vt:lpstr>
      <vt:lpstr>WaveNet</vt:lpstr>
      <vt:lpstr>50 Predictions at Every Time Step Using WaveNet </vt:lpstr>
      <vt:lpstr>Final Thoughts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Chika Tanaka</dc:creator>
  <cp:lastModifiedBy>fardous sabnur</cp:lastModifiedBy>
  <cp:revision>2</cp:revision>
  <dcterms:created xsi:type="dcterms:W3CDTF">2019-11-24T02:24:51Z</dcterms:created>
  <dcterms:modified xsi:type="dcterms:W3CDTF">2021-08-27T16:04:44Z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ies>
</file>