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7" r:id="rId3"/>
    <p:sldId id="270" r:id="rId4"/>
    <p:sldId id="272" r:id="rId5"/>
    <p:sldId id="258" r:id="rId6"/>
    <p:sldId id="259" r:id="rId7"/>
    <p:sldId id="269" r:id="rId8"/>
    <p:sldId id="271" r:id="rId9"/>
    <p:sldId id="263" r:id="rId10"/>
    <p:sldId id="277" r:id="rId11"/>
    <p:sldId id="278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 autoAdjust="0"/>
    <p:restoredTop sz="92818" autoAdjust="0"/>
  </p:normalViewPr>
  <p:slideViewPr>
    <p:cSldViewPr snapToGrid="0">
      <p:cViewPr varScale="1">
        <p:scale>
          <a:sx n="112" d="100"/>
          <a:sy n="11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DC99-4584-9243-8227-88E4411C14D9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A5C-E1FB-6E41-BCF9-8DA85C57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JSCert – mech.</a:t>
            </a:r>
            <a:r>
              <a:rPr lang="en-US" baseline="0" dirty="0"/>
              <a:t> spec. of JavaScript, the ES5 Standard, previous work on which this is based. We aim at ES5 Strict – mode of JavaScript with better </a:t>
            </a:r>
            <a:r>
              <a:rPr lang="en-US" baseline="0" dirty="0" err="1"/>
              <a:t>behavioural</a:t>
            </a:r>
            <a:r>
              <a:rPr lang="en-US" baseline="0" dirty="0"/>
              <a:t> properties. JavaScript too complicated for direct analysis –&gt; we developed JSIL, simple intermediate </a:t>
            </a:r>
            <a:r>
              <a:rPr lang="en-US" baseline="0" dirty="0" err="1"/>
              <a:t>goto</a:t>
            </a:r>
            <a:r>
              <a:rPr lang="en-US" baseline="0" dirty="0"/>
              <a:t> language. JS-2-JSIL: compiler from ES5 Strict to JSIL. We establish trust in the correctness of JS-2-JSIL in two ways: hand-proof of correctness for a fragment (the tick) and extensively testing against the official Test262 Test suite (the running man). The intent is for JSIL to be used as a front end for a number of verification tools, such as CBMC (done by Daiva), Rosette (in progress with IBM), and JaVerT (our tool, currently in development.</a:t>
            </a:r>
          </a:p>
          <a:p>
            <a:endParaRPr lang="en-US" baseline="0" dirty="0"/>
          </a:p>
          <a:p>
            <a:r>
              <a:rPr lang="en-US" baseline="0" dirty="0"/>
              <a:t>CLICK</a:t>
            </a:r>
          </a:p>
          <a:p>
            <a:endParaRPr lang="en-US" baseline="0" dirty="0"/>
          </a:p>
          <a:p>
            <a:r>
              <a:rPr lang="en-US" baseline="0" dirty="0"/>
              <a:t>This thesis lives in this part of the project and mainly deals with extending the JS-2-JSIL compiler with support for some of the built-in libraries and the testing of this 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running example for part of this presentation, we will take the </a:t>
            </a:r>
            <a:r>
              <a:rPr lang="en-US" dirty="0" err="1"/>
              <a:t>Object.prototype.isPrototypeOf</a:t>
            </a:r>
            <a:r>
              <a:rPr lang="en-US" dirty="0"/>
              <a:t> function.</a:t>
            </a:r>
            <a:r>
              <a:rPr lang="en-US" baseline="0" dirty="0"/>
              <a:t> On the right is the English standard description of this function, through which we will go in detail later. Then explain from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en-US" baseline="0" dirty="0"/>
              <a:t> intuition from </a:t>
            </a:r>
            <a:r>
              <a:rPr lang="en-US" dirty="0"/>
              <a:t>C++</a:t>
            </a:r>
            <a:r>
              <a:rPr lang="en-US" baseline="0" dirty="0"/>
              <a:t> and </a:t>
            </a:r>
            <a:r>
              <a:rPr lang="en-US" baseline="0" dirty="0" err="1"/>
              <a:t>Java</a:t>
            </a:r>
            <a:r>
              <a:rPr lang="en-US" dirty="0" err="1"/>
              <a:t>Objects</a:t>
            </a:r>
            <a:r>
              <a:rPr lang="en-US" dirty="0"/>
              <a:t> tells us to view objects as collections of properties. Alice and the first table. Note</a:t>
            </a:r>
            <a:r>
              <a:rPr lang="en-US" baseline="0" dirty="0"/>
              <a:t> that JavaScript objects are extensible – yada yada</a:t>
            </a:r>
            <a:r>
              <a:rPr lang="is-IS" baseline="0" dirty="0"/>
              <a:t>… </a:t>
            </a:r>
          </a:p>
          <a:p>
            <a:endParaRPr lang="is-IS" baseline="0" dirty="0"/>
          </a:p>
          <a:p>
            <a:r>
              <a:rPr lang="is-IS" baseline="0" dirty="0"/>
              <a:t>However, it’s not all that simple – there are two types of properties – Alice and the second table; introduce and describe those in the table.</a:t>
            </a:r>
          </a:p>
          <a:p>
            <a:endParaRPr lang="is-IS" baseline="0" dirty="0"/>
          </a:p>
          <a:p>
            <a:r>
              <a:rPr lang="is-IS" baseline="0" dirty="0"/>
              <a:t>In fact, it is much more complicated than that. Attributes and the third table, examples of attributes – value, writable, enumerable, configurable – perhaps don’t mention getters and setters at all, but say that there are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of</a:t>
            </a:r>
            <a:r>
              <a:rPr lang="en-US" baseline="0" dirty="0"/>
              <a:t> the project. Implementation following the standard. Mention quicksort. JSIL code illegible, but there to illustrate its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– what was it based on (standard, </a:t>
            </a:r>
            <a:r>
              <a:rPr lang="en-US" dirty="0" err="1" smtClean="0"/>
              <a:t>opsem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JSIL – programming not difficult, resembling assembly, but debugging + evolving language</a:t>
            </a:r>
            <a:endParaRPr lang="is-IS" dirty="0" smtClean="0"/>
          </a:p>
          <a:p>
            <a:r>
              <a:rPr lang="is-IS" dirty="0" smtClean="0"/>
              <a:t>Unit testing – greatly helped bug detection, reduced Test262 debugging time  (shame we didn’t keep them)</a:t>
            </a:r>
          </a:p>
          <a:p>
            <a:r>
              <a:rPr lang="is-IS" dirty="0" smtClean="0"/>
              <a:t>Test262 experience – takes time, tests complex, unsuited for initial debugging</a:t>
            </a:r>
          </a:p>
          <a:p>
            <a:r>
              <a:rPr lang="is-IS" dirty="0" smtClean="0"/>
              <a:t>Experience with string in particular – how was the infrastructure? </a:t>
            </a:r>
          </a:p>
          <a:p>
            <a:r>
              <a:rPr lang="is-IS" dirty="0" smtClean="0"/>
              <a:t>Infrastructure - interface good, filtering, etc.</a:t>
            </a:r>
          </a:p>
          <a:p>
            <a:r>
              <a:rPr lang="is-IS" dirty="0" smtClean="0"/>
              <a:t>One important bit of possible future work</a:t>
            </a:r>
            <a:r>
              <a:rPr lang="is-IS" baseline="0" dirty="0" smtClean="0"/>
              <a:t> is moving to the ES6 standard, but this still has to be investigate.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06729"/>
            <a:ext cx="10058400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2974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163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svg.doc.ic.ac.uk/ci/jscert-testing/jobs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solidFill>
                  <a:schemeClr val="accent2"/>
                </a:solidFill>
              </a:rPr>
              <a:t>Intermediate Language </a:t>
            </a:r>
            <a:br>
              <a:rPr lang="en-US" sz="6000" b="1" cap="small" dirty="0">
                <a:solidFill>
                  <a:schemeClr val="accent2"/>
                </a:solidFill>
              </a:rPr>
            </a:br>
            <a:r>
              <a:rPr lang="en-US" sz="6000" b="1" cap="small" dirty="0">
                <a:solidFill>
                  <a:schemeClr val="accent2"/>
                </a:solidFill>
              </a:rPr>
              <a:t>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77" y="540690"/>
            <a:ext cx="5947576" cy="74345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Extending the Coverage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14317" y="1645777"/>
            <a:ext cx="4632325" cy="439721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What has been done?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Extending the 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Extending the 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r>
              <a:rPr lang="en-US" dirty="0" smtClean="0"/>
              <a:t> (entire)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(entire)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  <a:endParaRPr lang="en-US" dirty="0"/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Quantity-wise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Thirty-five methods implemented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Covering around forty pages of the standard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More than 2,000 lines of JSIL code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1645777"/>
            <a:ext cx="5772647" cy="161286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done?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Dominantly by relying on the ES5 English Standard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 a lesser extent, relying on the pre-existing and new pretty-big-step semantics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3545557"/>
            <a:ext cx="5701088" cy="249743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evaluated?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Pre-deployment unit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Tests created following the ES5 English standard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Post-deployment formal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Official Test262 Test Suite – much more complex than unit testing</a:t>
            </a:r>
          </a:p>
        </p:txBody>
      </p:sp>
    </p:spTree>
    <p:extLst>
      <p:ext uri="{BB962C8B-B14F-4D97-AF65-F5344CB8AC3E}">
        <p14:creationId xmlns:p14="http://schemas.microsoft.com/office/powerpoint/2010/main" val="19037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131" y="348848"/>
            <a:ext cx="4572000" cy="731160"/>
          </a:xfrm>
        </p:spPr>
        <p:txBody>
          <a:bodyPr>
            <a:normAutofit/>
          </a:bodyPr>
          <a:lstStyle/>
          <a:p>
            <a:pPr algn="ctr"/>
            <a:r>
              <a:rPr lang="en-US" b="1" u="sng" smtClean="0">
                <a:solidFill>
                  <a:schemeClr val="accent2"/>
                </a:solidFill>
              </a:rPr>
              <a:t>Testing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7770" y="921974"/>
            <a:ext cx="5698710" cy="5242564"/>
            <a:chOff x="489192" y="921974"/>
            <a:chExt cx="5698710" cy="5242564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9192" y="921974"/>
              <a:ext cx="4927539" cy="314492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36" indent="-91436" algn="l" defTabSz="914354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29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00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771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42" indent="-182870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09994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29993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499925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699916" indent="-228589" algn="l" defTabSz="914354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2400" b="1" u="sng" dirty="0" smtClean="0">
                  <a:solidFill>
                    <a:schemeClr val="accent2"/>
                  </a:solidFill>
                </a:rPr>
                <a:t>Unit testing</a:t>
              </a:r>
            </a:p>
            <a:p>
              <a:pPr marL="361950" indent="-228600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Font typeface="Arial" charset="0"/>
                <a:buChar char="•"/>
              </a:pPr>
              <a:r>
                <a:rPr lang="en-US" sz="1900" dirty="0" smtClean="0">
                  <a:solidFill>
                    <a:schemeClr val="tx1"/>
                  </a:solidFill>
                </a:rPr>
                <a:t>Based on the ES5 English standard: understanding all possible execution paths, then constructing and running tests that target those paths. </a:t>
              </a:r>
            </a:p>
            <a:p>
              <a:pPr marL="361950" indent="-228600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Font typeface="Arial" charset="0"/>
                <a:buChar char="•"/>
              </a:pPr>
              <a:r>
                <a:rPr lang="en-US" sz="1900" dirty="0" smtClean="0">
                  <a:solidFill>
                    <a:schemeClr val="tx1"/>
                  </a:solidFill>
                </a:rPr>
                <a:t>Written before JSIL implementation, with expected outcomes</a:t>
              </a:r>
            </a:p>
            <a:p>
              <a:pPr marL="361950" indent="-228600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Font typeface="Arial" charset="0"/>
                <a:buChar char="•"/>
              </a:pPr>
              <a:r>
                <a:rPr lang="en-US" sz="1900" dirty="0" smtClean="0">
                  <a:solidFill>
                    <a:schemeClr val="tx1"/>
                  </a:solidFill>
                </a:rPr>
                <a:t>Example: </a:t>
              </a:r>
              <a:r>
                <a:rPr lang="en-US" sz="1900" dirty="0" err="1" smtClean="0">
                  <a:solidFill>
                    <a:schemeClr val="tx1"/>
                  </a:solidFill>
                </a:rPr>
                <a:t>Array.prototype.slice</a:t>
              </a:r>
              <a:r>
                <a:rPr lang="en-US" sz="1900" dirty="0" smtClean="0">
                  <a:solidFill>
                    <a:schemeClr val="tx1"/>
                  </a:solidFill>
                </a:rPr>
                <a:t>(start, end)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" y="3779271"/>
              <a:ext cx="5334462" cy="2385267"/>
            </a:xfrm>
            <a:prstGeom prst="rect">
              <a:avLst/>
            </a:prstGeom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270171" y="348848"/>
            <a:ext cx="5664926" cy="1969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u="sng" dirty="0" smtClean="0">
                <a:solidFill>
                  <a:schemeClr val="accent2"/>
                </a:solidFill>
              </a:rPr>
              <a:t>Official ECMAScript Test262 Test Suite</a:t>
            </a:r>
          </a:p>
          <a:p>
            <a:pPr marL="361950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Tests much more complex than unit testing</a:t>
            </a:r>
          </a:p>
          <a:p>
            <a:pPr marL="361950" lvl="1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Framework for continuous-integration tests at </a:t>
            </a:r>
            <a:r>
              <a:rPr lang="en-US" sz="1600" dirty="0">
                <a:hlinkClick r:id="rId3"/>
              </a:rPr>
              <a:t>https://psvg.doc.ic.ac.uk/ci/jscert-testing/jobs</a:t>
            </a:r>
            <a:endParaRPr lang="en-US" sz="1600" dirty="0"/>
          </a:p>
          <a:p>
            <a:pPr marL="361950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Demo of the testing framework</a:t>
            </a:r>
          </a:p>
          <a:p>
            <a:pPr marL="361950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US" sz="1900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70171" y="4902235"/>
            <a:ext cx="5664926" cy="12623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u="sng" dirty="0" smtClean="0">
                <a:solidFill>
                  <a:schemeClr val="accent2"/>
                </a:solidFill>
              </a:rPr>
              <a:t>Testing Results</a:t>
            </a:r>
          </a:p>
          <a:p>
            <a:pPr marL="361950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Before:  5574 tests passing</a:t>
            </a:r>
          </a:p>
          <a:p>
            <a:pPr marL="361950" indent="-2286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Now: 2541 additional passes for 8025 total passing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71" y="2337951"/>
            <a:ext cx="3960000" cy="22314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43" y="235332"/>
            <a:ext cx="10058400" cy="80725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Testing results for String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3762" y="1320280"/>
          <a:ext cx="11154160" cy="2595880"/>
        </p:xfrm>
        <a:graphic>
          <a:graphicData uri="http://schemas.openxmlformats.org/drawingml/2006/table">
            <a:tbl>
              <a:tblPr firstRow="1" bandRow="1"/>
              <a:tblGrid>
                <a:gridCol w="1394270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  <a:gridCol w="6971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charAt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concat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indexOf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lastIndexOf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slice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substring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Before</a:t>
                      </a:r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After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Abort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2967" y="4022938"/>
            <a:ext cx="1011575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413" lvl="0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Six methods from the String library implemented: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charAt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concat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indexOf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lastIndexOf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slice, substring.</a:t>
            </a:r>
          </a:p>
          <a:p>
            <a:pPr marL="379413" lvl="0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Why these? Independent of other unimplemented libraries, used in relevant tests.</a:t>
            </a:r>
          </a:p>
          <a:p>
            <a:pPr marL="379413" lvl="0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Testing results breakdown:</a:t>
            </a:r>
          </a:p>
          <a:p>
            <a:pPr marL="836613" lvl="1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126 additional test passes;</a:t>
            </a:r>
          </a:p>
          <a:p>
            <a:pPr marL="836613" lvl="1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32 tests that were passing before implementation do not rely on actual implementation;</a:t>
            </a:r>
          </a:p>
          <a:p>
            <a:pPr marL="836613" lvl="1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 tests that were failing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before implementation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rely on ES6 semantics and are not applicable;</a:t>
            </a:r>
          </a:p>
          <a:p>
            <a:pPr marL="836613" lvl="1" indent="-285750" defTabSz="914354">
              <a:spcAft>
                <a:spcPts val="300"/>
              </a:spcAft>
              <a:buClr>
                <a:srgbClr val="1CADE4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9 tests that still abort after implementation make use of unimplemented constructs.</a:t>
            </a:r>
          </a:p>
        </p:txBody>
      </p:sp>
    </p:spTree>
    <p:extLst>
      <p:ext uri="{BB962C8B-B14F-4D97-AF65-F5344CB8AC3E}">
        <p14:creationId xmlns:p14="http://schemas.microsoft.com/office/powerpoint/2010/main" val="1761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791916"/>
          </a:xfrm>
        </p:spPr>
        <p:txBody>
          <a:bodyPr/>
          <a:lstStyle/>
          <a:p>
            <a:pPr algn="ctr"/>
            <a:r>
              <a:rPr lang="en-US" b="1" u="sng" smtClean="0">
                <a:solidFill>
                  <a:schemeClr val="accent2"/>
                </a:solidFill>
              </a:rPr>
              <a:t>Conclusions, Evaluation, Future Work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61106" y="1589666"/>
            <a:ext cx="3374729" cy="435791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Summary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Extending the 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Extending 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r>
              <a:rPr lang="en-US" dirty="0" smtClean="0"/>
              <a:t> (entire)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(entire)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  <a:endParaRPr lang="en-US" dirty="0"/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Testing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Substantial unit tests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Testing using official test suite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2451 additional test passes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7908" y="1589667"/>
            <a:ext cx="4032737" cy="4455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>
                <a:solidFill>
                  <a:schemeClr val="accent2"/>
                </a:solidFill>
              </a:rPr>
              <a:t>Evaluation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800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Understanding the ES5 Standard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Understanding operational semantics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Creating and running unit tests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Of great help with initial debugging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Coding in JSIL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Low-level </a:t>
            </a:r>
            <a:r>
              <a:rPr lang="en-US" dirty="0" err="1" smtClean="0"/>
              <a:t>goto</a:t>
            </a:r>
            <a:r>
              <a:rPr lang="en-US" dirty="0" smtClean="0"/>
              <a:t> language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Debugging difficult, language not fixed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arguments</a:t>
            </a:r>
            <a:r>
              <a:rPr lang="en-US" dirty="0" smtClean="0"/>
              <a:t> object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Simpler than anticipated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Test262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Complex test cases, long running time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Unsuited for initial debugging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the testing infrastructure</a:t>
            </a:r>
          </a:p>
          <a:p>
            <a:pPr lvl="2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32718" y="1589667"/>
            <a:ext cx="3656082" cy="4455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>
                <a:solidFill>
                  <a:schemeClr val="accent2"/>
                </a:solidFill>
              </a:rPr>
              <a:t>Future Work</a:t>
            </a:r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Extending 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Complete Number and String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Date, </a:t>
            </a:r>
            <a:r>
              <a:rPr lang="en-US" dirty="0" err="1" smtClean="0"/>
              <a:t>RegExp</a:t>
            </a:r>
            <a:r>
              <a:rPr lang="en-US" dirty="0" smtClean="0"/>
              <a:t>, JSON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Understand how to move to ES6</a:t>
            </a:r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Verification tool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Development of JaVerT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1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28" y="1011329"/>
            <a:ext cx="7553182" cy="5220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71486" y="2208275"/>
            <a:ext cx="3388093" cy="842838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</a:rPr>
              <a:t>    </a:t>
            </a:r>
            <a:r>
              <a:rPr lang="en-US" sz="2000">
                <a:solidFill>
                  <a:schemeClr val="tx1"/>
                </a:solidFill>
              </a:rPr>
              <a:t>JS-2-JSIL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07" y="162941"/>
            <a:ext cx="7651623" cy="77137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Context of the thesis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53128" y="1042202"/>
            <a:ext cx="7483891" cy="3174984"/>
            <a:chOff x="2353128" y="1042202"/>
            <a:chExt cx="7483891" cy="3174984"/>
          </a:xfrm>
        </p:grpSpPr>
        <p:sp>
          <p:nvSpPr>
            <p:cNvPr id="17" name="Rounded Rectangle 16"/>
            <p:cNvSpPr/>
            <p:nvPr/>
          </p:nvSpPr>
          <p:spPr>
            <a:xfrm>
              <a:off x="2353128" y="1042202"/>
              <a:ext cx="5395209" cy="3174984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48336" y="1597795"/>
              <a:ext cx="2088683" cy="693018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08843" y="2016378"/>
            <a:ext cx="5649123" cy="3600000"/>
            <a:chOff x="5783715" y="1944302"/>
            <a:chExt cx="5649123" cy="360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15" y="1944302"/>
              <a:ext cx="5649123" cy="36000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988969" y="3322883"/>
              <a:ext cx="3443869" cy="842838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>
                  <a:solidFill>
                    <a:schemeClr val="tx1"/>
                  </a:solidFill>
                </a:rPr>
                <a:t>    </a:t>
              </a:r>
              <a:r>
                <a:rPr lang="en-US" sz="2000">
                  <a:solidFill>
                    <a:schemeClr val="tx1"/>
                  </a:solidFill>
                </a:rPr>
                <a:t>JS-2-JSIL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277" y="601628"/>
            <a:ext cx="10058400" cy="736337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Contributions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9144" y="1809548"/>
            <a:ext cx="6876687" cy="401366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Extending coverage of JS-2-JSIL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chemeClr val="accent2"/>
                </a:solidFill>
              </a:rPr>
              <a:t>Language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>
                <a:solidFill>
                  <a:schemeClr val="accent2"/>
                </a:solidFill>
              </a:rPr>
              <a:t>Built-in libraries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err="1"/>
              <a:t>Object.prototype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Array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(partial)</a:t>
            </a:r>
          </a:p>
          <a:p>
            <a:pPr>
              <a:spcAft>
                <a:spcPts val="800"/>
              </a:spcAft>
            </a:pPr>
            <a:r>
              <a:rPr lang="en-US" sz="2400" b="1" u="sng" dirty="0">
                <a:solidFill>
                  <a:schemeClr val="accent2"/>
                </a:solidFill>
              </a:rPr>
              <a:t>Testing JSIL implementations</a:t>
            </a:r>
            <a:endParaRPr lang="en-US" sz="900" b="1" u="sng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/>
              <a:t>Comprehensive unit tests prior to deployment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Formal tests after deployment using the official Test262 Test Suite</a:t>
            </a:r>
          </a:p>
        </p:txBody>
      </p:sp>
    </p:spTree>
    <p:extLst>
      <p:ext uri="{BB962C8B-B14F-4D97-AF65-F5344CB8AC3E}">
        <p14:creationId xmlns:p14="http://schemas.microsoft.com/office/powerpoint/2010/main" val="184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30" y="0"/>
            <a:ext cx="10058400" cy="1450757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1263" y="1916765"/>
            <a:ext cx="5553777" cy="388129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Purpose: </a:t>
            </a:r>
          </a:p>
          <a:p>
            <a:pPr marL="447675" indent="-85725"/>
            <a:r>
              <a:rPr lang="en-US" dirty="0"/>
              <a:t>To determine whether or not one object is in the prototype chain of another object.</a:t>
            </a:r>
          </a:p>
          <a:p>
            <a:r>
              <a:rPr lang="en-US" b="1" dirty="0">
                <a:solidFill>
                  <a:schemeClr val="accent2"/>
                </a:solidFill>
              </a:rPr>
              <a:t>Syntax: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>
                <a:latin typeface="Courier"/>
              </a:rPr>
              <a:t>O.isPrototypeOf</a:t>
            </a:r>
            <a:r>
              <a:rPr lang="en-US" sz="1600" dirty="0">
                <a:latin typeface="Courier"/>
              </a:rPr>
              <a:t>(V)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>
                <a:latin typeface="Courier"/>
              </a:rPr>
              <a:t>Object.prototype.isPrototypeOf</a:t>
            </a:r>
            <a:r>
              <a:rPr lang="en-US" sz="1600" dirty="0">
                <a:latin typeface="Courier"/>
              </a:rPr>
              <a:t>(O, V)</a:t>
            </a:r>
            <a:endParaRPr lang="en-US" sz="800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Return value: </a:t>
            </a:r>
          </a:p>
          <a:p>
            <a:pPr marL="533400" indent="-257175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b="1" dirty="0"/>
              <a:t>true</a:t>
            </a:r>
            <a:r>
              <a:rPr lang="en-US" dirty="0"/>
              <a:t>, if the object O is in the prototype chain of the object V;</a:t>
            </a:r>
          </a:p>
          <a:p>
            <a:pPr marL="533400" indent="-257175">
              <a:spcBef>
                <a:spcPts val="800"/>
              </a:spcBef>
              <a:buFont typeface="Arial" charset="0"/>
              <a:buChar char="•"/>
            </a:pPr>
            <a:r>
              <a:rPr lang="en-US" b="1" dirty="0"/>
              <a:t>false</a:t>
            </a:r>
            <a:r>
              <a:rPr lang="en-US" dirty="0"/>
              <a:t>, otherwise.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46796" y="2203693"/>
            <a:ext cx="5553777" cy="330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ES5 Standard: </a:t>
            </a:r>
            <a:r>
              <a:rPr lang="en-US" b="1" dirty="0" err="1">
                <a:solidFill>
                  <a:schemeClr val="accent2"/>
                </a:solidFill>
              </a:rPr>
              <a:t>O.isPrototypeOf</a:t>
            </a:r>
            <a:r>
              <a:rPr lang="en-US" b="1" dirty="0">
                <a:solidFill>
                  <a:schemeClr val="accent2"/>
                </a:solidFill>
              </a:rPr>
              <a:t>(V)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V is not an object, return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O be the result of calling </a:t>
            </a:r>
            <a:r>
              <a:rPr lang="en-US" dirty="0" err="1"/>
              <a:t>ToObject</a:t>
            </a:r>
            <a:r>
              <a:rPr lang="en-US" dirty="0"/>
              <a:t> passing the </a:t>
            </a:r>
            <a:r>
              <a:rPr lang="en-US" b="1" dirty="0"/>
              <a:t>this </a:t>
            </a:r>
            <a:r>
              <a:rPr lang="en-US" dirty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Let V be the value of the [[Prototype]] internal property of V.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V is </a:t>
            </a:r>
            <a:r>
              <a:rPr lang="en-US" b="1" dirty="0"/>
              <a:t>null</a:t>
            </a:r>
            <a:r>
              <a:rPr lang="en-US" dirty="0"/>
              <a:t>, return </a:t>
            </a:r>
            <a:r>
              <a:rPr lang="en-US" b="1" dirty="0"/>
              <a:t>false.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O and V refer to the same object, return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1879"/>
              </p:ext>
            </p:extLst>
          </p:nvPr>
        </p:nvGraphicFramePr>
        <p:xfrm>
          <a:off x="5852160" y="2113471"/>
          <a:ext cx="5920342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31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7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[V: “Alice”, W: true, E: true,</a:t>
                      </a:r>
                      <a:r>
                        <a:rPr lang="en-US" baseline="0" dirty="0"/>
                        <a:t> C: true]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[V: 36, W: true, E: true,</a:t>
                      </a:r>
                      <a:r>
                        <a:rPr lang="en-US" baseline="0" dirty="0"/>
                        <a:t> C: true]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  <a:r>
                        <a:rPr lang="en-US" dirty="0" err="1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5960"/>
              </p:ext>
            </p:extLst>
          </p:nvPr>
        </p:nvGraphicFramePr>
        <p:xfrm>
          <a:off x="6516704" y="2113471"/>
          <a:ext cx="4591254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95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5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“Alice”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  <a:r>
                        <a:rPr lang="en-US" dirty="0" err="1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0612"/>
            <a:ext cx="10058400" cy="75292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046" y="1563103"/>
            <a:ext cx="4788570" cy="385668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>
                <a:latin typeface="Courier"/>
              </a:rPr>
              <a:t>var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latin typeface="Courier"/>
              </a:rPr>
              <a:t>alice</a:t>
            </a:r>
            <a:r>
              <a:rPr lang="en-US" sz="1600" dirty="0">
                <a:latin typeface="Courier"/>
              </a:rPr>
              <a:t> = {name: "Alice", age: 36};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18" y="1412006"/>
            <a:ext cx="51976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Objects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  <a:r>
              <a:rPr lang="en-US" sz="2000" dirty="0"/>
              <a:t> collections of </a:t>
            </a:r>
            <a:r>
              <a:rPr lang="en-US" sz="2000" b="1" dirty="0"/>
              <a:t>properties</a:t>
            </a:r>
          </a:p>
          <a:p>
            <a:pPr marL="581025" indent="-333375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Extensible</a:t>
            </a:r>
            <a:r>
              <a:rPr lang="en-US" sz="2000" dirty="0">
                <a:solidFill>
                  <a:schemeClr val="accent2"/>
                </a:solidFill>
              </a:rPr>
              <a:t>:</a:t>
            </a:r>
            <a:r>
              <a:rPr lang="en-US" sz="2000" dirty="0"/>
              <a:t> properties can be added or deleted after object creation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9275"/>
              </p:ext>
            </p:extLst>
          </p:nvPr>
        </p:nvGraphicFramePr>
        <p:xfrm>
          <a:off x="7740316" y="2113471"/>
          <a:ext cx="214403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7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20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“Alice”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4518" y="2529631"/>
            <a:ext cx="51976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Not so simple: </a:t>
            </a:r>
            <a:r>
              <a:rPr lang="en-US" sz="2000" dirty="0"/>
              <a:t>two types of properties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Named properties: </a:t>
            </a:r>
            <a:r>
              <a:rPr lang="en-US" sz="2000" dirty="0"/>
              <a:t>the usual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Internal properties: </a:t>
            </a:r>
            <a:r>
              <a:rPr lang="en-US" sz="2000" dirty="0"/>
              <a:t>not available to the programmer, only used internally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518" y="4122678"/>
            <a:ext cx="1062629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More complicated: </a:t>
            </a:r>
            <a:r>
              <a:rPr lang="en-US" sz="2000" b="1" dirty="0"/>
              <a:t>descriptors</a:t>
            </a:r>
            <a:r>
              <a:rPr lang="en-US" sz="2000" dirty="0"/>
              <a:t>, not values</a:t>
            </a:r>
          </a:p>
          <a:p>
            <a:endParaRPr lang="en-US" sz="800" dirty="0"/>
          </a:p>
          <a:p>
            <a:r>
              <a:rPr lang="en-US" sz="2000" dirty="0"/>
              <a:t>Descriptors are collections of </a:t>
            </a:r>
            <a:r>
              <a:rPr lang="en-US" sz="2000" b="1" dirty="0"/>
              <a:t>attributes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Value: </a:t>
            </a:r>
            <a:r>
              <a:rPr lang="en-US" sz="2000" dirty="0"/>
              <a:t>The actual value of the property (number, string, </a:t>
            </a:r>
            <a:r>
              <a:rPr lang="en-US" sz="2000" dirty="0" err="1"/>
              <a:t>boolean</a:t>
            </a:r>
            <a:r>
              <a:rPr lang="en-US" sz="2000" dirty="0"/>
              <a:t>, etc.)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Writable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Can the value be changed?</a:t>
            </a:r>
            <a:endParaRPr lang="en-US" sz="2000" dirty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Enumerable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Will the property be enumerated in a for-in enumeration?</a:t>
            </a:r>
            <a:endParaRPr lang="en-US" sz="2000" dirty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Configurable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Can the property be deleted? Can we change the values of W, E, and C?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49" y="497692"/>
            <a:ext cx="10058400" cy="784956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Prototype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446002"/>
            <a:ext cx="709128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9182" y="2968086"/>
            <a:ext cx="711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Object field lookup: </a:t>
            </a:r>
            <a:r>
              <a:rPr lang="en-US" sz="2000" b="1" dirty="0" err="1">
                <a:solidFill>
                  <a:schemeClr val="accent2"/>
                </a:solidFill>
              </a:rPr>
              <a:t>o.x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400" dirty="0"/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Look for property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/>
              <a:t> in the object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/>
              <a:t>. If found, return its value.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Otherwise, look for property x in the prototype of the object o.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And so on, until the end of the prototype chain</a:t>
            </a:r>
            <a:r>
              <a:rPr lang="is-IS" dirty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79182" y="4326002"/>
            <a:ext cx="68865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 example: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400" dirty="0"/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alice.name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“Alice”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r.physical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alice.living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alice.weight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undefined</a:t>
            </a:r>
          </a:p>
          <a:p>
            <a:pPr lvl="1"/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700" dirty="0">
                <a:ea typeface="Courier" charset="0"/>
                <a:cs typeface="Courier" charset="0"/>
              </a:rPr>
              <a:t>All objects share the methods of </a:t>
            </a:r>
            <a:r>
              <a:rPr lang="en-US" sz="1700" dirty="0" err="1">
                <a:ea typeface="Courier" charset="0"/>
                <a:cs typeface="Courier" charset="0"/>
              </a:rPr>
              <a:t>Object.prototype</a:t>
            </a:r>
            <a:r>
              <a:rPr lang="en-US" sz="1700" dirty="0">
                <a:ea typeface="Courier" charset="0"/>
                <a:cs typeface="Courier" charset="0"/>
              </a:rPr>
              <a:t> (</a:t>
            </a:r>
            <a:r>
              <a:rPr lang="en-US" sz="1700" dirty="0" err="1">
                <a:ea typeface="Courier" charset="0"/>
                <a:cs typeface="Courier" charset="0"/>
              </a:rPr>
              <a:t>valueOf</a:t>
            </a:r>
            <a:r>
              <a:rPr lang="en-US" sz="1700" dirty="0"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203" y="3907994"/>
            <a:ext cx="31936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Extensible objects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field access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procedure calls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Top-level procedures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384" y="202482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1" y="569606"/>
            <a:ext cx="10535830" cy="762268"/>
          </a:xfrm>
        </p:spPr>
        <p:txBody>
          <a:bodyPr>
            <a:noAutofit/>
          </a:bodyPr>
          <a:lstStyle/>
          <a:p>
            <a:pPr algn="ctr"/>
            <a:r>
              <a:rPr lang="en-US" sz="4100" b="1" u="sng" dirty="0">
                <a:solidFill>
                  <a:schemeClr val="accent2"/>
                </a:solidFill>
              </a:rPr>
              <a:t>JSIL: An Intermediate Language for JS Verification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4356" y="3304338"/>
            <a:ext cx="2508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Basic commands (</a:t>
            </a:r>
            <a:r>
              <a:rPr lang="en-US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skip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new()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[e, e]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[e, e]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delete 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hasField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getFields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112" y="3304338"/>
            <a:ext cx="2004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Expressions (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e, e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typeOf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base(e)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field(e)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nth (e, 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42887" y="3249284"/>
            <a:ext cx="3472833" cy="2603096"/>
            <a:chOff x="8593740" y="1369522"/>
            <a:chExt cx="3472833" cy="2603096"/>
          </a:xfrm>
        </p:grpSpPr>
        <p:sp>
          <p:nvSpPr>
            <p:cNvPr id="9" name="TextBox 8"/>
            <p:cNvSpPr txBox="1"/>
            <p:nvPr/>
          </p:nvSpPr>
          <p:spPr>
            <a:xfrm>
              <a:off x="8808854" y="1369522"/>
              <a:ext cx="30426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Commands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[e]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:= e (e,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e) with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= PHI 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3740" y="3203177"/>
              <a:ext cx="347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Procedures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proc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proc m(x,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 {c, …, c}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4498" y="4359212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98" y="4820770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498" y="5282328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98" y="389765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9622" y="4265322"/>
            <a:ext cx="2573265" cy="1532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0167" y="3960501"/>
            <a:ext cx="1958272" cy="53057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92553" y="4431111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7620" y="5541032"/>
            <a:ext cx="3293463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73382" y="498280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4612" y="4507580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0060" y="474745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46373" y="5228295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3510" y="1866491"/>
            <a:ext cx="73071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Verification tools, esp. separation logic ones, compile to </a:t>
            </a:r>
            <a:r>
              <a:rPr lang="en-US" dirty="0" err="1"/>
              <a:t>goto</a:t>
            </a:r>
            <a:r>
              <a:rPr lang="en-US" dirty="0"/>
              <a:t> languages</a:t>
            </a:r>
            <a:endParaRPr lang="en-US" sz="800" dirty="0"/>
          </a:p>
          <a:p>
            <a:pPr>
              <a:spcAft>
                <a:spcPts val="600"/>
              </a:spcAft>
            </a:pPr>
            <a:r>
              <a:rPr lang="en-US" dirty="0"/>
              <a:t>JS control flow constructs fully dismantled in JSIL – simpler 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1384" y="2049636"/>
            <a:ext cx="3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✓</a:t>
            </a:r>
            <a:r>
              <a:rPr lang="en-US" dirty="0"/>
              <a:t> Simple </a:t>
            </a:r>
            <a:r>
              <a:rPr lang="en-US" dirty="0" err="1"/>
              <a:t>goto</a:t>
            </a:r>
            <a:r>
              <a:rPr lang="en-US" dirty="0"/>
              <a:t> language</a:t>
            </a:r>
          </a:p>
        </p:txBody>
      </p:sp>
      <p:cxnSp>
        <p:nvCxnSpPr>
          <p:cNvPr id="66" name="Curved Connector 65"/>
          <p:cNvCxnSpPr>
            <a:stCxn id="18" idx="3"/>
          </p:cNvCxnSpPr>
          <p:nvPr/>
        </p:nvCxnSpPr>
        <p:spPr>
          <a:xfrm flipV="1">
            <a:off x="3594122" y="2077396"/>
            <a:ext cx="649388" cy="156907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</p:cNvCxnSpPr>
          <p:nvPr/>
        </p:nvCxnSpPr>
        <p:spPr>
          <a:xfrm>
            <a:off x="3594122" y="2234303"/>
            <a:ext cx="649388" cy="154284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4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2" y="2869483"/>
            <a:ext cx="6068854" cy="2700000"/>
          </a:xfr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91" y="488197"/>
            <a:ext cx="10058400" cy="849174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6" name="Content Placeholder 3"/>
          <p:cNvSpPr txBox="1">
            <a:spLocks noChangeAspect="1"/>
          </p:cNvSpPr>
          <p:nvPr/>
        </p:nvSpPr>
        <p:spPr>
          <a:xfrm>
            <a:off x="6600010" y="1416614"/>
            <a:ext cx="4334179" cy="4390301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>
                <a:solidFill>
                  <a:srgbClr val="2683C6"/>
                </a:solidFill>
              </a:rPr>
              <a:t>JSIL Implementation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proc </a:t>
            </a:r>
            <a:r>
              <a:rPr lang="en-US" sz="1000" b="1" dirty="0" err="1">
                <a:latin typeface="Courier"/>
              </a:rPr>
              <a:t>OP_isPrototypeOf</a:t>
            </a:r>
            <a:r>
              <a:rPr lang="en-US" sz="1000" b="1" dirty="0">
                <a:latin typeface="Courier"/>
              </a:rPr>
              <a:t>(</a:t>
            </a:r>
            <a:r>
              <a:rPr lang="en-US" sz="1000" b="1" dirty="0" err="1">
                <a:latin typeface="Courier"/>
              </a:rPr>
              <a:t>xsc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, v)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 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</a:t>
            </a:r>
            <a:r>
              <a:rPr lang="en-US" sz="1000" b="1" dirty="0" err="1">
                <a:latin typeface="Courier"/>
              </a:rPr>
              <a:t>typeOf</a:t>
            </a:r>
            <a:r>
              <a:rPr lang="en-US" sz="1000" b="1" dirty="0">
                <a:latin typeface="Courier"/>
              </a:rPr>
              <a:t>(v) = $$</a:t>
            </a:r>
            <a:r>
              <a:rPr lang="en-US" sz="1000" b="1" dirty="0" err="1">
                <a:latin typeface="Courier"/>
              </a:rPr>
              <a:t>object_type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 fret;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"</a:t>
            </a:r>
            <a:r>
              <a:rPr lang="en-US" sz="1000" b="1" dirty="0" err="1">
                <a:latin typeface="Courier"/>
              </a:rPr>
              <a:t>i</a:t>
            </a:r>
            <a:r>
              <a:rPr lang="en-US" sz="1000" b="1" dirty="0">
                <a:latin typeface="Courier"/>
              </a:rPr>
              <a:t>__</a:t>
            </a:r>
            <a:r>
              <a:rPr lang="en-US" sz="1000" b="1" dirty="0" err="1">
                <a:latin typeface="Courier"/>
              </a:rPr>
              <a:t>toObject</a:t>
            </a:r>
            <a:r>
              <a:rPr lang="en-US" sz="1000" b="1" dirty="0">
                <a:latin typeface="Courier"/>
              </a:rPr>
              <a:t>" (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) with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rep:	v := [v, "@proto"];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$$null] fret 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: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 rep;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endParaRPr lang="en-US" sz="400" b="1" dirty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fret: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:	skip;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:	skip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with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ret: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err: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478" y="2296142"/>
            <a:ext cx="5223194" cy="3104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800" b="1" u="sng" dirty="0">
                <a:solidFill>
                  <a:schemeClr val="accent2"/>
                </a:solidFill>
              </a:rPr>
              <a:t>ES5 Standard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V is not an object, return </a:t>
            </a:r>
            <a:r>
              <a:rPr lang="en-US" sz="1800" b="1" dirty="0"/>
              <a:t>false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Let O be the result of calling </a:t>
            </a:r>
            <a:r>
              <a:rPr lang="en-US" sz="1800" dirty="0" err="1"/>
              <a:t>ToObject</a:t>
            </a:r>
            <a:r>
              <a:rPr lang="en-US" sz="1800" dirty="0"/>
              <a:t> passing the </a:t>
            </a:r>
            <a:r>
              <a:rPr lang="en-US" sz="1800" b="1" dirty="0"/>
              <a:t>this </a:t>
            </a:r>
            <a:r>
              <a:rPr lang="en-US" sz="1800" dirty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/>
              <a:t>Let V be the value of the [[Prototype]] internal property of V.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/>
              <a:t>if V is </a:t>
            </a:r>
            <a:r>
              <a:rPr lang="en-US" sz="1600" b="1" dirty="0"/>
              <a:t>null</a:t>
            </a:r>
            <a:r>
              <a:rPr lang="en-US" sz="1600" dirty="0"/>
              <a:t>, return </a:t>
            </a:r>
            <a:r>
              <a:rPr lang="en-US" sz="1600" b="1" dirty="0"/>
              <a:t>false.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/>
              <a:t>If O and V refer to the same object, return </a:t>
            </a:r>
            <a:r>
              <a:rPr lang="en-US" sz="1600" b="1" dirty="0"/>
              <a:t>true</a:t>
            </a:r>
            <a:r>
              <a:rPr lang="en-US" sz="1600" dirty="0"/>
              <a:t>.</a:t>
            </a:r>
          </a:p>
        </p:txBody>
      </p:sp>
      <p:sp>
        <p:nvSpPr>
          <p:cNvPr id="11" name="Content Placeholder 3"/>
          <p:cNvSpPr txBox="1">
            <a:spLocks noChangeAspect="1"/>
          </p:cNvSpPr>
          <p:nvPr/>
        </p:nvSpPr>
        <p:spPr>
          <a:xfrm>
            <a:off x="6247969" y="2093267"/>
            <a:ext cx="5038262" cy="376990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>
                <a:solidFill>
                  <a:srgbClr val="2683C6"/>
                </a:solidFill>
              </a:rPr>
              <a:t>Pretty-big-step Semantics</a:t>
            </a:r>
          </a:p>
        </p:txBody>
      </p:sp>
    </p:spTree>
    <p:extLst>
      <p:ext uri="{BB962C8B-B14F-4D97-AF65-F5344CB8AC3E}">
        <p14:creationId xmlns:p14="http://schemas.microsoft.com/office/powerpoint/2010/main" val="17485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4" y="1820777"/>
            <a:ext cx="7771330" cy="43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6" y="469486"/>
            <a:ext cx="10058400" cy="781797"/>
          </a:xfrm>
        </p:spPr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The Array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6" y="1745195"/>
            <a:ext cx="7753987" cy="4083023"/>
          </a:xfrm>
        </p:spPr>
        <p:txBody>
          <a:bodyPr>
            <a:normAutofit/>
          </a:bodyPr>
          <a:lstStyle/>
          <a:p>
            <a:r>
              <a:rPr lang="en-US" sz="2400" dirty="0"/>
              <a:t>A comprehensive library of functions for manipulating JavaScript Array Objects: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en-US" sz="2400" dirty="0" err="1"/>
              <a:t>toLocaleString</a:t>
            </a:r>
            <a:r>
              <a:rPr lang="en-US" sz="2400" dirty="0"/>
              <a:t>, </a:t>
            </a:r>
            <a:r>
              <a:rPr lang="en-US" sz="2400" dirty="0" err="1"/>
              <a:t>concat</a:t>
            </a:r>
            <a:r>
              <a:rPr lang="en-US" sz="2400" dirty="0"/>
              <a:t>, join, push, pop, reverse, shift, slice, sort, splice, </a:t>
            </a:r>
            <a:r>
              <a:rPr lang="en-US" sz="2400" dirty="0" err="1"/>
              <a:t>unshift</a:t>
            </a:r>
            <a:r>
              <a:rPr lang="en-US" sz="2400" dirty="0"/>
              <a:t>, </a:t>
            </a:r>
            <a:r>
              <a:rPr lang="en-US" sz="2400" dirty="0" err="1"/>
              <a:t>indexOf</a:t>
            </a:r>
            <a:r>
              <a:rPr lang="en-US" sz="2400" dirty="0"/>
              <a:t>, </a:t>
            </a:r>
            <a:r>
              <a:rPr lang="en-US" sz="2400" dirty="0" err="1"/>
              <a:t>lastIndexOf</a:t>
            </a:r>
            <a:r>
              <a:rPr lang="en-US" sz="2400" dirty="0"/>
              <a:t>, every, some, </a:t>
            </a:r>
            <a:r>
              <a:rPr lang="en-US" sz="2400" dirty="0" err="1"/>
              <a:t>forEach</a:t>
            </a:r>
            <a:r>
              <a:rPr lang="en-US" sz="2400" dirty="0"/>
              <a:t>, filter, map, reduce, </a:t>
            </a:r>
            <a:r>
              <a:rPr lang="en-US" sz="2400" dirty="0" err="1"/>
              <a:t>reduceRight</a:t>
            </a:r>
            <a:endParaRPr lang="en-US" sz="2400" dirty="0"/>
          </a:p>
          <a:p>
            <a:pPr marL="533400" indent="-266700">
              <a:buFont typeface="Arial" charset="0"/>
              <a:buChar char="•"/>
            </a:pPr>
            <a:r>
              <a:rPr lang="en-US" sz="2400" dirty="0"/>
              <a:t>20 pages of standard, around 1,500 lines of JSIL code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/>
              <a:t>Specified operationally, some freedom left to programmer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/>
              <a:t>Affecting around 1,800 tests 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/>
              <a:t>Substantial unit testing performed before pushing to repo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47" y="380777"/>
            <a:ext cx="2514328" cy="5760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4745" y="1348956"/>
            <a:ext cx="7753987" cy="508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</a:rPr>
              <a:t>Example</a:t>
            </a:r>
            <a:r>
              <a:rPr lang="en-US" sz="2400" dirty="0"/>
              <a:t>: </a:t>
            </a:r>
            <a:r>
              <a:rPr lang="en-US" sz="2400" dirty="0" err="1"/>
              <a:t>Array.prototype.filter</a:t>
            </a:r>
            <a:r>
              <a:rPr lang="en-US" sz="2400" dirty="0"/>
              <a:t>(</a:t>
            </a:r>
            <a:r>
              <a:rPr lang="en-US" sz="2400" dirty="0" err="1"/>
              <a:t>filterFunction</a:t>
            </a:r>
            <a:r>
              <a:rPr lang="en-US" sz="2400" dirty="0"/>
              <a:t>, [</a:t>
            </a:r>
            <a:r>
              <a:rPr lang="en-US" sz="2400" dirty="0" err="1"/>
              <a:t>thisArg</a:t>
            </a:r>
            <a:r>
              <a:rPr lang="en-US" sz="24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946D29B0-D195-5540-9EE3-9A41466C7762}" vid="{9A6F5C9E-20DF-EC45-A67C-A7DC115CB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1971</TotalTime>
  <Words>1745</Words>
  <Application>Microsoft Macintosh PowerPoint</Application>
  <PresentationFormat>Widescreen</PresentationFormat>
  <Paragraphs>366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</vt:lpstr>
      <vt:lpstr>Arial</vt:lpstr>
      <vt:lpstr>Theme</vt:lpstr>
      <vt:lpstr>Intermediate Language  for JavaScript</vt:lpstr>
      <vt:lpstr>Context of the thesis</vt:lpstr>
      <vt:lpstr>Contributions</vt:lpstr>
      <vt:lpstr>Object.prototype.isPrototypeOf</vt:lpstr>
      <vt:lpstr>JavaScript Objects</vt:lpstr>
      <vt:lpstr>Prototype Inheritance</vt:lpstr>
      <vt:lpstr>JSIL: An Intermediate Language for JS Verification</vt:lpstr>
      <vt:lpstr>Object.prototype.isPrototypeOf</vt:lpstr>
      <vt:lpstr>The Array Library</vt:lpstr>
      <vt:lpstr>Extending the Coverage</vt:lpstr>
      <vt:lpstr>Testing</vt:lpstr>
      <vt:lpstr>Testing results for String</vt:lpstr>
      <vt:lpstr>Conclusions, Evaluation, Future Work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PetarMax</cp:lastModifiedBy>
  <cp:revision>71</cp:revision>
  <cp:lastPrinted>2016-09-17T15:30:42Z</cp:lastPrinted>
  <dcterms:created xsi:type="dcterms:W3CDTF">2016-09-16T11:01:44Z</dcterms:created>
  <dcterms:modified xsi:type="dcterms:W3CDTF">2016-09-19T12:36:00Z</dcterms:modified>
</cp:coreProperties>
</file>