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6"/>
  </p:notesMasterIdLst>
  <p:sldIdLst>
    <p:sldId id="256" r:id="rId2"/>
    <p:sldId id="267" r:id="rId3"/>
    <p:sldId id="270" r:id="rId4"/>
    <p:sldId id="271" r:id="rId5"/>
    <p:sldId id="258" r:id="rId6"/>
    <p:sldId id="259" r:id="rId7"/>
    <p:sldId id="269" r:id="rId8"/>
    <p:sldId id="272" r:id="rId9"/>
    <p:sldId id="261" r:id="rId10"/>
    <p:sldId id="263" r:id="rId11"/>
    <p:sldId id="265" r:id="rId12"/>
    <p:sldId id="266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7" autoAdjust="0"/>
    <p:restoredTop sz="94730"/>
  </p:normalViewPr>
  <p:slideViewPr>
    <p:cSldViewPr snapToGrid="0">
      <p:cViewPr varScale="1">
        <p:scale>
          <a:sx n="105" d="100"/>
          <a:sy n="105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4DC99-4584-9243-8227-88E4411C14D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32A5C-E1FB-6E41-BCF9-8DA85C57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106729"/>
            <a:ext cx="10058400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22974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316325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7" y="6459793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44D2C0-41C2-43BC-8019-694385F02E35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4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cap="small" dirty="0">
                <a:solidFill>
                  <a:schemeClr val="accent2"/>
                </a:solidFill>
              </a:rPr>
              <a:t>Intermediate Language </a:t>
            </a:r>
            <a:r>
              <a:rPr lang="en-US" sz="6000" b="1" cap="small" dirty="0" smtClean="0">
                <a:solidFill>
                  <a:schemeClr val="accent2"/>
                </a:solidFill>
              </a:rPr>
              <a:t/>
            </a:r>
            <a:br>
              <a:rPr lang="en-US" sz="6000" b="1" cap="small" dirty="0" smtClean="0">
                <a:solidFill>
                  <a:schemeClr val="accent2"/>
                </a:solidFill>
              </a:rPr>
            </a:br>
            <a:r>
              <a:rPr lang="en-US" sz="6000" b="1" cap="small" dirty="0" smtClean="0">
                <a:solidFill>
                  <a:schemeClr val="accent2"/>
                </a:solidFill>
              </a:rPr>
              <a:t>for </a:t>
            </a:r>
            <a:r>
              <a:rPr lang="en-US" sz="6000" b="1" cap="small" dirty="0">
                <a:solidFill>
                  <a:schemeClr val="accent2"/>
                </a:solidFill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Aubrianna Zhu</a:t>
            </a:r>
          </a:p>
        </p:txBody>
      </p:sp>
    </p:spTree>
    <p:extLst>
      <p:ext uri="{BB962C8B-B14F-4D97-AF65-F5344CB8AC3E}">
        <p14:creationId xmlns:p14="http://schemas.microsoft.com/office/powerpoint/2010/main" val="57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before pushing to repo</a:t>
            </a:r>
          </a:p>
          <a:p>
            <a:endParaRPr lang="en-US" dirty="0"/>
          </a:p>
          <a:p>
            <a:r>
              <a:rPr lang="en-US" dirty="0"/>
              <a:t>Example (filter): standard, PBS, JSIL</a:t>
            </a:r>
          </a:p>
        </p:txBody>
      </p:sp>
    </p:spTree>
    <p:extLst>
      <p:ext uri="{BB962C8B-B14F-4D97-AF65-F5344CB8AC3E}">
        <p14:creationId xmlns:p14="http://schemas.microsoft.com/office/powerpoint/2010/main" val="289886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– how was it done?</a:t>
            </a:r>
          </a:p>
          <a:p>
            <a:r>
              <a:rPr lang="en-US" dirty="0" smtClean="0"/>
              <a:t>Testing infrastructure – table</a:t>
            </a:r>
            <a:endParaRPr lang="en-US" dirty="0" smtClean="0"/>
          </a:p>
          <a:p>
            <a:r>
              <a:rPr lang="en-US" dirty="0" smtClean="0"/>
              <a:t>String stuff</a:t>
            </a:r>
          </a:p>
          <a:p>
            <a:r>
              <a:rPr lang="en-US" dirty="0" smtClean="0"/>
              <a:t>Process </a:t>
            </a:r>
            <a:r>
              <a:rPr lang="en-US" dirty="0"/>
              <a:t>(unit test + test suite)</a:t>
            </a:r>
          </a:p>
          <a:p>
            <a:r>
              <a:rPr lang="en-US" dirty="0"/>
              <a:t>Testing framework / interface</a:t>
            </a:r>
          </a:p>
        </p:txBody>
      </p:sp>
    </p:spTree>
    <p:extLst>
      <p:ext uri="{BB962C8B-B14F-4D97-AF65-F5344CB8AC3E}">
        <p14:creationId xmlns:p14="http://schemas.microsoft.com/office/powerpoint/2010/main" val="142742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for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statistics for each method implemented </a:t>
            </a:r>
          </a:p>
        </p:txBody>
      </p:sp>
    </p:spTree>
    <p:extLst>
      <p:ext uri="{BB962C8B-B14F-4D97-AF65-F5344CB8AC3E}">
        <p14:creationId xmlns:p14="http://schemas.microsoft.com/office/powerpoint/2010/main" val="266467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Conclusions and Evaluation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– what was it based on (standard, </a:t>
            </a:r>
            <a:r>
              <a:rPr lang="en-US" dirty="0" err="1" smtClean="0"/>
              <a:t>opsem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JSIL – programming not difficult, resembling assembly, but debugging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Unit testing – greatly helped bug detection, reduced Test262 debugging time  (shame we didn’t keep them)</a:t>
            </a:r>
          </a:p>
          <a:p>
            <a:r>
              <a:rPr lang="is-IS" dirty="0" smtClean="0"/>
              <a:t>Test262 experience – takes time, tests complex, unsuited for intial debugging</a:t>
            </a:r>
          </a:p>
          <a:p>
            <a:r>
              <a:rPr lang="is-IS" dirty="0" smtClean="0"/>
              <a:t>Infrastructure - interface good, filtering,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built-in libraries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Other aspects of the verification tool</a:t>
            </a:r>
          </a:p>
          <a:p>
            <a:pPr lvl="1"/>
            <a:r>
              <a:rPr lang="en-US" dirty="0" err="1"/>
              <a:t>JSVerify</a:t>
            </a:r>
            <a:endParaRPr lang="en-US" dirty="0"/>
          </a:p>
          <a:p>
            <a:pPr lvl="1"/>
            <a:r>
              <a:rPr lang="en-US" dirty="0" err="1"/>
              <a:t>JaVerT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Context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927" y="18548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DIAGRAM!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6" y="298799"/>
            <a:ext cx="10058400" cy="145075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Contributions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5360" y="1945387"/>
            <a:ext cx="9400032" cy="4077461"/>
          </a:xfrm>
        </p:spPr>
        <p:txBody>
          <a:bodyPr>
            <a:normAutofit/>
          </a:bodyPr>
          <a:lstStyle/>
          <a:p>
            <a:r>
              <a:rPr lang="en-US" dirty="0" smtClean="0"/>
              <a:t>ES5 Strict extensions</a:t>
            </a:r>
          </a:p>
          <a:p>
            <a:r>
              <a:rPr lang="en-US" dirty="0" smtClean="0"/>
              <a:t>Arguments object</a:t>
            </a:r>
          </a:p>
          <a:p>
            <a:r>
              <a:rPr lang="en-US" dirty="0" smtClean="0"/>
              <a:t>Libraries:</a:t>
            </a:r>
          </a:p>
          <a:p>
            <a:r>
              <a:rPr lang="en-US" dirty="0" smtClean="0"/>
              <a:t>Array entire</a:t>
            </a:r>
          </a:p>
          <a:p>
            <a:r>
              <a:rPr lang="en-US" dirty="0" err="1" smtClean="0"/>
              <a:t>Obj.proto</a:t>
            </a:r>
            <a:r>
              <a:rPr lang="en-US" dirty="0" smtClean="0"/>
              <a:t> entire</a:t>
            </a:r>
          </a:p>
          <a:p>
            <a:r>
              <a:rPr lang="en-US" dirty="0" smtClean="0"/>
              <a:t>String partial</a:t>
            </a:r>
          </a:p>
          <a:p>
            <a:r>
              <a:rPr lang="en-US" dirty="0" smtClean="0"/>
              <a:t>JSIL implementation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smtClean="0"/>
              <a:t>Formal tests (Test262) for the String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Object.prototype.isPrototypeOf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Talk about properties/descriptors/attributes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40" y="2011680"/>
            <a:ext cx="377984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49" y="497692"/>
            <a:ext cx="10058400" cy="784956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/>
                </a:solidFill>
              </a:rPr>
              <a:t>Prototype Inheritance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446002"/>
            <a:ext cx="7091280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9182" y="2968086"/>
            <a:ext cx="7115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Object field lookup: </a:t>
            </a:r>
            <a:r>
              <a:rPr lang="en-US" sz="2000" b="1" dirty="0" err="1" smtClean="0">
                <a:solidFill>
                  <a:schemeClr val="accent2"/>
                </a:solidFill>
              </a:rPr>
              <a:t>o.x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400" dirty="0" smtClean="0"/>
          </a:p>
          <a:p>
            <a:pPr marL="715963" indent="-454025">
              <a:buFont typeface="+mj-lt"/>
              <a:buAutoNum type="arabicPeriod"/>
            </a:pPr>
            <a:r>
              <a:rPr lang="en-US" dirty="0" smtClean="0"/>
              <a:t>Look for property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 smtClean="0"/>
              <a:t> in the object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dirty="0" smtClean="0"/>
              <a:t>. If found, return its value.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 smtClean="0"/>
              <a:t>Otherwise, look for property x in the prototype of object o.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nd so on, until the end of the prototype chain</a:t>
            </a:r>
            <a:r>
              <a:rPr lang="is-IS" dirty="0"/>
              <a:t>.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79182" y="4326002"/>
            <a:ext cx="688657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For example: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400" dirty="0"/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alice.name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“Alice”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r.physical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true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alice.living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lvl="1"/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alice.weight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 = undefined</a:t>
            </a:r>
          </a:p>
          <a:p>
            <a:pPr lvl="1"/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1700" dirty="0" smtClean="0">
                <a:ea typeface="Courier" charset="0"/>
                <a:cs typeface="Courier" charset="0"/>
              </a:rPr>
              <a:t>All objects share the methods of </a:t>
            </a:r>
            <a:r>
              <a:rPr lang="en-US" sz="1700" dirty="0" err="1" smtClean="0">
                <a:ea typeface="Courier" charset="0"/>
                <a:cs typeface="Courier" charset="0"/>
              </a:rPr>
              <a:t>Object.prototype</a:t>
            </a:r>
            <a:r>
              <a:rPr lang="en-US" sz="1700" dirty="0" smtClean="0">
                <a:ea typeface="Courier" charset="0"/>
                <a:cs typeface="Courier" charset="0"/>
              </a:rPr>
              <a:t> (</a:t>
            </a:r>
            <a:r>
              <a:rPr lang="en-US" sz="1700" dirty="0" err="1" smtClean="0">
                <a:ea typeface="Courier" charset="0"/>
                <a:cs typeface="Courier" charset="0"/>
              </a:rPr>
              <a:t>valueOf</a:t>
            </a:r>
            <a:r>
              <a:rPr lang="en-US" sz="1700" dirty="0" smtClean="0">
                <a:ea typeface="Courier" charset="0"/>
                <a:cs typeface="Courier" charset="0"/>
              </a:rPr>
              <a:t>)</a:t>
            </a:r>
            <a:endParaRPr lang="en-US" sz="17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203" y="3907994"/>
            <a:ext cx="31936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solidFill>
                  <a:schemeClr val="accent2"/>
                </a:solidFill>
              </a:rPr>
              <a:t>✓</a:t>
            </a:r>
            <a:r>
              <a:rPr lang="en-US" sz="2000" dirty="0" smtClean="0"/>
              <a:t> Extensible objects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 smtClean="0"/>
              <a:t> Dynamic field access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 smtClean="0"/>
              <a:t> Dynamic procedure calls</a:t>
            </a:r>
          </a:p>
          <a:p>
            <a:pPr>
              <a:spcAft>
                <a:spcPts val="1200"/>
              </a:spcAft>
            </a:pPr>
            <a:r>
              <a:rPr lang="en-US" sz="2000" b="1" dirty="0" smtClean="0">
                <a:solidFill>
                  <a:schemeClr val="accent2"/>
                </a:solidFill>
              </a:rPr>
              <a:t>✓</a:t>
            </a:r>
            <a:r>
              <a:rPr lang="en-US" sz="2000" dirty="0" smtClean="0"/>
              <a:t> Top-level procedures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384" y="202482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51" y="569606"/>
            <a:ext cx="10535830" cy="762268"/>
          </a:xfrm>
        </p:spPr>
        <p:txBody>
          <a:bodyPr>
            <a:noAutofit/>
          </a:bodyPr>
          <a:lstStyle/>
          <a:p>
            <a:pPr algn="ctr"/>
            <a:r>
              <a:rPr lang="en-US" sz="4100" b="1" u="sng" dirty="0" smtClean="0">
                <a:solidFill>
                  <a:schemeClr val="accent2"/>
                </a:solidFill>
              </a:rPr>
              <a:t>JSIL: An Intermediate Language for JS Verification</a:t>
            </a:r>
            <a:endParaRPr lang="en-US" sz="4100" b="1" u="sng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4356" y="3304338"/>
            <a:ext cx="25085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Basic commands (</a:t>
            </a:r>
            <a:r>
              <a:rPr lang="en-US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en-US" sz="2000" b="1" dirty="0" smtClean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skip</a:t>
            </a:r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x := e</a:t>
            </a:r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x := new()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:= [e, e]</a:t>
            </a:r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[e, e] := e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elete (e, e)</a:t>
            </a:r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hasField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(e, e)</a:t>
            </a:r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getFields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4112" y="3304338"/>
            <a:ext cx="20041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Expressions (</a:t>
            </a:r>
            <a:r>
              <a:rPr lang="en-US" b="1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2000" b="1" dirty="0" smtClean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v</a:t>
            </a:r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x</a:t>
            </a:r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600" dirty="0" smtClean="0"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e, e</a:t>
            </a:r>
            <a:r>
              <a:rPr lang="en-US" sz="1600" dirty="0" smtClean="0"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1600" dirty="0" smtClean="0"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e</a:t>
            </a:r>
          </a:p>
          <a:p>
            <a:pPr algn="ctr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typeOf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(e)</a:t>
            </a:r>
          </a:p>
          <a:p>
            <a:pPr algn="ctr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 smtClean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 smtClean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base(e)</a:t>
            </a:r>
          </a:p>
          <a:p>
            <a:pPr algn="ctr"/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field(e)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th (e, e)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42887" y="3249284"/>
            <a:ext cx="3472833" cy="2603096"/>
            <a:chOff x="8593740" y="1369522"/>
            <a:chExt cx="3472833" cy="2603096"/>
          </a:xfrm>
        </p:grpSpPr>
        <p:sp>
          <p:nvSpPr>
            <p:cNvPr id="9" name="TextBox 8"/>
            <p:cNvSpPr txBox="1"/>
            <p:nvPr/>
          </p:nvSpPr>
          <p:spPr>
            <a:xfrm>
              <a:off x="8808854" y="1369522"/>
              <a:ext cx="30426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</a:rPr>
                <a:t>Commands (</a:t>
              </a:r>
              <a:r>
                <a:rPr lang="en-US" b="1" dirty="0" smtClean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c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 err="1" smtClean="0">
                  <a:latin typeface="Courier" charset="0"/>
                  <a:ea typeface="Courier" charset="0"/>
                  <a:cs typeface="Courier" charset="0"/>
                </a:rPr>
                <a:t>bc</a:t>
              </a:r>
              <a:endParaRPr lang="en-US" sz="16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 smtClean="0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 smtClean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 smtClean="0">
                  <a:latin typeface="Courier" charset="0"/>
                  <a:ea typeface="Courier" charset="0"/>
                  <a:cs typeface="Courier" charset="0"/>
                </a:rPr>
                <a:t>i</a:t>
              </a:r>
              <a:endParaRPr lang="en-US" sz="16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 smtClean="0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 smtClean="0">
                  <a:latin typeface="Courier" charset="0"/>
                  <a:ea typeface="Courier" charset="0"/>
                  <a:cs typeface="Courier" charset="0"/>
                </a:rPr>
                <a:t> [e] </a:t>
              </a:r>
              <a:r>
                <a:rPr lang="en-US" sz="1600" dirty="0" err="1" smtClean="0"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1600" dirty="0" smtClean="0">
                  <a:latin typeface="Courier" charset="0"/>
                  <a:ea typeface="Courier" charset="0"/>
                  <a:cs typeface="Courier" charset="0"/>
                </a:rPr>
                <a:t> j</a:t>
              </a:r>
            </a:p>
            <a:p>
              <a:pPr algn="ctr"/>
              <a:r>
                <a:rPr lang="en-US" sz="1600" dirty="0" smtClean="0">
                  <a:latin typeface="Courier" charset="0"/>
                  <a:ea typeface="Courier" charset="0"/>
                  <a:cs typeface="Courier" charset="0"/>
                </a:rPr>
                <a:t>x := e (e, </a:t>
              </a:r>
              <a:r>
                <a:rPr lang="is-IS" sz="1600" dirty="0" smtClean="0">
                  <a:latin typeface="Courier" charset="0"/>
                  <a:ea typeface="Courier" charset="0"/>
                  <a:cs typeface="Courier" charset="0"/>
                </a:rPr>
                <a:t>…, e) with j</a:t>
              </a:r>
            </a:p>
            <a:p>
              <a:pPr algn="ctr"/>
              <a:r>
                <a:rPr lang="en-US" sz="1600" dirty="0" smtClean="0">
                  <a:latin typeface="Courier" charset="0"/>
                  <a:ea typeface="Courier" charset="0"/>
                  <a:cs typeface="Courier" charset="0"/>
                </a:rPr>
                <a:t>x = PHI (x, </a:t>
              </a:r>
              <a:r>
                <a:rPr lang="is-IS" sz="1600" dirty="0" smtClean="0">
                  <a:latin typeface="Courier" charset="0"/>
                  <a:ea typeface="Courier" charset="0"/>
                  <a:cs typeface="Courier" charset="0"/>
                </a:rPr>
                <a:t>…, x)</a:t>
              </a:r>
              <a:endParaRPr lang="en-US" sz="16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93740" y="3203177"/>
              <a:ext cx="34728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</a:rPr>
                <a:t>Procedures (</a:t>
              </a:r>
              <a:r>
                <a:rPr lang="en-US" b="1" dirty="0" smtClean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proc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p</a:t>
              </a:r>
              <a:r>
                <a:rPr lang="en-US" sz="1600" dirty="0" smtClean="0">
                  <a:latin typeface="Courier" charset="0"/>
                  <a:ea typeface="Courier" charset="0"/>
                  <a:cs typeface="Courier" charset="0"/>
                </a:rPr>
                <a:t>roc m(x, </a:t>
              </a:r>
              <a:r>
                <a:rPr lang="is-IS" sz="1600" dirty="0" smtClean="0">
                  <a:latin typeface="Courier" charset="0"/>
                  <a:ea typeface="Courier" charset="0"/>
                  <a:cs typeface="Courier" charset="0"/>
                </a:rPr>
                <a:t>…, x) {c,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</a:t>
              </a:r>
              <a:r>
                <a:rPr lang="is-IS" sz="1600" dirty="0" smtClean="0">
                  <a:latin typeface="Courier" charset="0"/>
                  <a:ea typeface="Courier" charset="0"/>
                  <a:cs typeface="Courier" charset="0"/>
                </a:rPr>
                <a:t>, c}</a:t>
              </a:r>
              <a:endParaRPr lang="en-US" sz="1600" dirty="0" smtClean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4498" y="4359212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4498" y="4820770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498" y="5282328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4498" y="389765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69622" y="4265322"/>
            <a:ext cx="2573265" cy="1532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00167" y="3960501"/>
            <a:ext cx="1958272" cy="530579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92553" y="4431111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07620" y="5541032"/>
            <a:ext cx="3293463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73382" y="498280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54612" y="4507580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20060" y="474745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46373" y="5228295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243510" y="1866491"/>
            <a:ext cx="73071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</a:t>
            </a:r>
            <a:r>
              <a:rPr lang="en-US" dirty="0" smtClean="0"/>
              <a:t>erification tools, esp. separation logic ones, compile to </a:t>
            </a:r>
            <a:r>
              <a:rPr lang="en-US" dirty="0" err="1" smtClean="0"/>
              <a:t>goto</a:t>
            </a:r>
            <a:r>
              <a:rPr lang="en-US" dirty="0" smtClean="0"/>
              <a:t> languages</a:t>
            </a:r>
            <a:endParaRPr lang="en-US" sz="800" dirty="0" smtClean="0"/>
          </a:p>
          <a:p>
            <a:pPr>
              <a:spcAft>
                <a:spcPts val="600"/>
              </a:spcAft>
            </a:pPr>
            <a:r>
              <a:rPr lang="en-US" dirty="0"/>
              <a:t>JS control flow constructs fully dismantled in JSIL – simpler analysis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1384" y="2049636"/>
            <a:ext cx="30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✓</a:t>
            </a:r>
            <a:r>
              <a:rPr lang="en-US" dirty="0"/>
              <a:t> Simple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/>
              <a:t>language</a:t>
            </a:r>
            <a:endParaRPr lang="en-US" dirty="0"/>
          </a:p>
        </p:txBody>
      </p:sp>
      <p:cxnSp>
        <p:nvCxnSpPr>
          <p:cNvPr id="66" name="Curved Connector 65"/>
          <p:cNvCxnSpPr>
            <a:stCxn id="18" idx="3"/>
          </p:cNvCxnSpPr>
          <p:nvPr/>
        </p:nvCxnSpPr>
        <p:spPr>
          <a:xfrm flipV="1">
            <a:off x="3594122" y="2077396"/>
            <a:ext cx="649388" cy="156907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</p:cNvCxnSpPr>
          <p:nvPr/>
        </p:nvCxnSpPr>
        <p:spPr>
          <a:xfrm>
            <a:off x="3594122" y="2234303"/>
            <a:ext cx="649388" cy="154284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5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19" grpId="1" animBg="1"/>
      <p:bldP spid="20" grpId="0" animBg="1"/>
      <p:bldP spid="20" grpId="1" animBg="1"/>
      <p:bldP spid="21" grpId="0" animBg="1"/>
      <p:bldP spid="24" grpId="0" animBg="1"/>
      <p:bldP spid="24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Object.prototype.isPrototypeOf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isPrototypeOf</a:t>
            </a:r>
            <a:r>
              <a:rPr lang="en-US" dirty="0"/>
              <a:t>): standard, PBS, </a:t>
            </a:r>
            <a:r>
              <a:rPr lang="en-US" dirty="0" smtClean="0"/>
              <a:t>JSIL</a:t>
            </a:r>
          </a:p>
          <a:p>
            <a:r>
              <a:rPr lang="en-US" dirty="0" smtClean="0"/>
              <a:t>Use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Coverage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has been done</a:t>
            </a:r>
          </a:p>
          <a:p>
            <a:r>
              <a:rPr lang="en-US" dirty="0" smtClean="0"/>
              <a:t>How? Standard, bit of </a:t>
            </a:r>
            <a:r>
              <a:rPr lang="en-US" dirty="0" err="1" smtClean="0"/>
              <a:t>opsem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5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946D29B0-D195-5540-9EE3-9A41466C7762}" vid="{9A6F5C9E-20DF-EC45-A67C-A7DC115CB1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300</TotalTime>
  <Words>454</Words>
  <Application>Microsoft Macintosh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</vt:lpstr>
      <vt:lpstr>Arial</vt:lpstr>
      <vt:lpstr>Theme</vt:lpstr>
      <vt:lpstr>Intermediate Language  for JavaScript</vt:lpstr>
      <vt:lpstr>Context</vt:lpstr>
      <vt:lpstr>Contributions</vt:lpstr>
      <vt:lpstr>Object.prototype.isPrototypeOf</vt:lpstr>
      <vt:lpstr>JavaScript Objects</vt:lpstr>
      <vt:lpstr>Prototype Inheritance</vt:lpstr>
      <vt:lpstr>JSIL: An Intermediate Language for JS Verification</vt:lpstr>
      <vt:lpstr>Object.prototype.isPrototypeOf</vt:lpstr>
      <vt:lpstr>Coverage</vt:lpstr>
      <vt:lpstr>Array Library</vt:lpstr>
      <vt:lpstr>Testing</vt:lpstr>
      <vt:lpstr>Testing results for String</vt:lpstr>
      <vt:lpstr>Conclusions and Evaluation</vt:lpstr>
      <vt:lpstr>Future Work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Language for JavaScript</dc:title>
  <dc:creator>Aubrianna Zhu</dc:creator>
  <cp:lastModifiedBy>PetarMax</cp:lastModifiedBy>
  <cp:revision>17</cp:revision>
  <dcterms:created xsi:type="dcterms:W3CDTF">2016-09-16T11:01:44Z</dcterms:created>
  <dcterms:modified xsi:type="dcterms:W3CDTF">2016-09-16T16:19:47Z</dcterms:modified>
</cp:coreProperties>
</file>