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6"/>
  </p:notesMasterIdLst>
  <p:handoutMasterIdLst>
    <p:handoutMasterId r:id="rId39"/>
  </p:handoutMasterIdLst>
  <p:sldIdLst>
    <p:sldId id="256" r:id="rId4"/>
    <p:sldId id="260" r:id="rId5"/>
    <p:sldId id="281" r:id="rId7"/>
    <p:sldId id="280" r:id="rId8"/>
    <p:sldId id="284" r:id="rId9"/>
    <p:sldId id="257" r:id="rId10"/>
    <p:sldId id="286" r:id="rId11"/>
    <p:sldId id="287" r:id="rId12"/>
    <p:sldId id="288" r:id="rId13"/>
    <p:sldId id="291" r:id="rId14"/>
    <p:sldId id="293" r:id="rId15"/>
    <p:sldId id="294" r:id="rId16"/>
    <p:sldId id="261" r:id="rId17"/>
    <p:sldId id="295" r:id="rId18"/>
    <p:sldId id="296" r:id="rId19"/>
    <p:sldId id="297" r:id="rId20"/>
    <p:sldId id="298" r:id="rId21"/>
    <p:sldId id="299" r:id="rId22"/>
    <p:sldId id="300" r:id="rId23"/>
    <p:sldId id="302" r:id="rId24"/>
    <p:sldId id="303" r:id="rId25"/>
    <p:sldId id="304" r:id="rId26"/>
    <p:sldId id="305" r:id="rId27"/>
    <p:sldId id="306" r:id="rId28"/>
    <p:sldId id="310" r:id="rId29"/>
    <p:sldId id="311" r:id="rId30"/>
    <p:sldId id="312" r:id="rId31"/>
    <p:sldId id="313" r:id="rId32"/>
    <p:sldId id="314" r:id="rId33"/>
    <p:sldId id="263" r:id="rId34"/>
    <p:sldId id="264" r:id="rId35"/>
    <p:sldId id="317" r:id="rId36"/>
    <p:sldId id="318" r:id="rId37"/>
    <p:sldId id="275" r:id="rId3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Segoe UI" panose="020B0502040204020203"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AF32"/>
    <a:srgbClr val="25A982"/>
    <a:srgbClr val="157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8" d="100"/>
          <a:sy n="78" d="100"/>
        </p:scale>
        <p:origin x="456" y="36"/>
      </p:cViewPr>
      <p:guideLst>
        <p:guide orient="horz" pos="2160"/>
        <p:guide pos="3840"/>
      </p:guideLst>
    </p:cSldViewPr>
  </p:slideViewPr>
  <p:notesTextViewPr>
    <p:cViewPr>
      <p:scale>
        <a:sx n="1" d="1"/>
        <a:sy n="1" d="1"/>
      </p:scale>
      <p:origin x="0" y="0"/>
    </p:cViewPr>
  </p:notesTextViewPr>
  <p:sorterViewPr showFormatting="0">
    <p:cViewPr>
      <p:scale>
        <a:sx n="57" d="100"/>
        <a:sy n="57" d="100"/>
      </p:scale>
      <p:origin x="0" y="-4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112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B3838"/>
        </a:solidFill>
        <a:effectLst/>
      </p:bgPr>
    </p:bg>
    <p:spTree>
      <p:nvGrpSpPr>
        <p:cNvPr id="1" name=""/>
        <p:cNvGrpSpPr/>
        <p:nvPr/>
      </p:nvGrpSpPr>
      <p:grpSpPr>
        <a:xfrm>
          <a:off x="0" y="0"/>
          <a:ext cx="0" cy="0"/>
          <a:chOff x="0" y="0"/>
          <a:chExt cx="0" cy="0"/>
        </a:xfrm>
      </p:grpSpPr>
      <p:sp>
        <p:nvSpPr>
          <p:cNvPr id="7" name="椭圆 6"/>
          <p:cNvSpPr/>
          <p:nvPr/>
        </p:nvSpPr>
        <p:spPr>
          <a:xfrm>
            <a:off x="439738" y="1676400"/>
            <a:ext cx="3632200" cy="3632200"/>
          </a:xfrm>
          <a:prstGeom prst="ellipse">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V="1">
            <a:off x="9982200" y="5737225"/>
            <a:ext cx="876300" cy="876300"/>
          </a:xfrm>
          <a:prstGeom prst="ellipse">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p:cNvPicPr>
            <a:picLocks noChangeAspect="1"/>
          </p:cNvPicPr>
          <p:nvPr/>
        </p:nvPicPr>
        <p:blipFill rotWithShape="1">
          <a:blip r:embed="rId2"/>
          <a:srcRect t="8654" b="8654"/>
          <a:stretch>
            <a:fillRect/>
          </a:stretch>
        </p:blipFill>
        <p:spPr>
          <a:xfrm rot="3083445">
            <a:off x="9920081" y="5639016"/>
            <a:ext cx="853916" cy="853913"/>
          </a:xfrm>
          <a:prstGeom prst="ellipse">
            <a:avLst/>
          </a:prstGeom>
        </p:spPr>
      </p:pic>
      <p:sp>
        <p:nvSpPr>
          <p:cNvPr id="10" name="任意多边形 9"/>
          <p:cNvSpPr/>
          <p:nvPr/>
        </p:nvSpPr>
        <p:spPr>
          <a:xfrm>
            <a:off x="0" y="0"/>
            <a:ext cx="1011238" cy="1824038"/>
          </a:xfrm>
          <a:custGeom>
            <a:avLst/>
            <a:gdLst>
              <a:gd name="connsiteX0" fmla="*/ 0 w 1010563"/>
              <a:gd name="connsiteY0" fmla="*/ 0 h 1823323"/>
              <a:gd name="connsiteX1" fmla="*/ 1010563 w 1010563"/>
              <a:gd name="connsiteY1" fmla="*/ 0 h 1823323"/>
              <a:gd name="connsiteX2" fmla="*/ 1000129 w 1010563"/>
              <a:gd name="connsiteY2" fmla="*/ 206628 h 1823323"/>
              <a:gd name="connsiteX3" fmla="*/ 146295 w 1010563"/>
              <a:gd name="connsiteY3" fmla="*/ 1722568 h 1823323"/>
              <a:gd name="connsiteX4" fmla="*/ 0 w 1010563"/>
              <a:gd name="connsiteY4" fmla="*/ 1823323 h 1823323"/>
              <a:gd name="connsiteX5" fmla="*/ 0 w 1010563"/>
              <a:gd name="connsiteY5" fmla="*/ 0 h 182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563" h="1823323">
                <a:moveTo>
                  <a:pt x="0" y="0"/>
                </a:moveTo>
                <a:lnTo>
                  <a:pt x="1010563" y="0"/>
                </a:lnTo>
                <a:lnTo>
                  <a:pt x="1000129" y="206628"/>
                </a:lnTo>
                <a:cubicBezTo>
                  <a:pt x="937342" y="824890"/>
                  <a:pt x="616167" y="1366766"/>
                  <a:pt x="146295" y="1722568"/>
                </a:cubicBezTo>
                <a:lnTo>
                  <a:pt x="0" y="1823323"/>
                </a:lnTo>
                <a:lnTo>
                  <a:pt x="0" y="0"/>
                </a:lnTo>
                <a:close/>
              </a:path>
            </a:pathLst>
          </a:cu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0702925" y="3225800"/>
            <a:ext cx="1489075" cy="3397250"/>
          </a:xfrm>
          <a:custGeom>
            <a:avLst/>
            <a:gdLst>
              <a:gd name="connsiteX0" fmla="*/ 1489710 w 1489710"/>
              <a:gd name="connsiteY0" fmla="*/ 0 h 3396189"/>
              <a:gd name="connsiteX1" fmla="*/ 1489710 w 1489710"/>
              <a:gd name="connsiteY1" fmla="*/ 3396189 h 3396189"/>
              <a:gd name="connsiteX2" fmla="*/ 1368969 w 1489710"/>
              <a:gd name="connsiteY2" fmla="*/ 3377761 h 3396189"/>
              <a:gd name="connsiteX3" fmla="*/ 0 w 1489710"/>
              <a:gd name="connsiteY3" fmla="*/ 1698094 h 3396189"/>
              <a:gd name="connsiteX4" fmla="*/ 1368969 w 1489710"/>
              <a:gd name="connsiteY4" fmla="*/ 18427 h 3396189"/>
              <a:gd name="connsiteX5" fmla="*/ 1489710 w 1489710"/>
              <a:gd name="connsiteY5" fmla="*/ 0 h 339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710" h="3396189">
                <a:moveTo>
                  <a:pt x="1489710" y="0"/>
                </a:moveTo>
                <a:lnTo>
                  <a:pt x="1489710" y="3396189"/>
                </a:lnTo>
                <a:lnTo>
                  <a:pt x="1368969" y="3377761"/>
                </a:lnTo>
                <a:cubicBezTo>
                  <a:pt x="587700" y="3217891"/>
                  <a:pt x="0" y="2526625"/>
                  <a:pt x="0" y="1698094"/>
                </a:cubicBezTo>
                <a:cubicBezTo>
                  <a:pt x="0" y="869564"/>
                  <a:pt x="587700" y="178297"/>
                  <a:pt x="1368969" y="18427"/>
                </a:cubicBezTo>
                <a:lnTo>
                  <a:pt x="1489710" y="0"/>
                </a:lnTo>
                <a:close/>
              </a:path>
            </a:pathLst>
          </a:cu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rotWithShape="1">
          <a:blip r:embed="rId3"/>
          <a:srcRect t="8654" b="8654"/>
          <a:stretch>
            <a:fillRect/>
          </a:stretch>
        </p:blipFill>
        <p:spPr>
          <a:xfrm rot="1986838">
            <a:off x="880628" y="1474070"/>
            <a:ext cx="3415079" cy="3415079"/>
          </a:xfrm>
          <a:prstGeom prst="ellipse">
            <a:avLst/>
          </a:prstGeom>
        </p:spPr>
      </p:pic>
      <p:sp>
        <p:nvSpPr>
          <p:cNvPr id="2" name="标题 1"/>
          <p:cNvSpPr>
            <a:spLocks noGrp="1"/>
          </p:cNvSpPr>
          <p:nvPr>
            <p:ph type="ctrTitle"/>
          </p:nvPr>
        </p:nvSpPr>
        <p:spPr>
          <a:xfrm>
            <a:off x="838200" y="1810385"/>
            <a:ext cx="10774680" cy="2387600"/>
          </a:xfrm>
        </p:spPr>
        <p:txBody>
          <a:bodyPr anchor="b"/>
          <a:lstStyle>
            <a:lvl1pPr algn="ctr">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839788" y="4015740"/>
            <a:ext cx="98625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B3838"/>
        </a:solidFill>
        <a:effectLst/>
      </p:bgPr>
    </p:bg>
    <p:spTree>
      <p:nvGrpSpPr>
        <p:cNvPr id="1" name=""/>
        <p:cNvGrpSpPr/>
        <p:nvPr/>
      </p:nvGrpSpPr>
      <p:grpSpPr>
        <a:xfrm>
          <a:off x="0" y="0"/>
          <a:ext cx="0" cy="0"/>
          <a:chOff x="0" y="0"/>
          <a:chExt cx="0" cy="0"/>
        </a:xfrm>
      </p:grpSpPr>
      <p:sp>
        <p:nvSpPr>
          <p:cNvPr id="7" name="椭圆 6"/>
          <p:cNvSpPr/>
          <p:nvPr/>
        </p:nvSpPr>
        <p:spPr>
          <a:xfrm>
            <a:off x="439738" y="1676400"/>
            <a:ext cx="3632200" cy="3632200"/>
          </a:xfrm>
          <a:prstGeom prst="ellipse">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V="1">
            <a:off x="9982200" y="5737225"/>
            <a:ext cx="876300" cy="876300"/>
          </a:xfrm>
          <a:prstGeom prst="ellipse">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p:cNvPicPr>
            <a:picLocks noChangeAspect="1"/>
          </p:cNvPicPr>
          <p:nvPr/>
        </p:nvPicPr>
        <p:blipFill rotWithShape="1">
          <a:blip r:embed="rId2"/>
          <a:srcRect t="8654" b="8654"/>
          <a:stretch>
            <a:fillRect/>
          </a:stretch>
        </p:blipFill>
        <p:spPr>
          <a:xfrm rot="3083445">
            <a:off x="9920081" y="5639016"/>
            <a:ext cx="853916" cy="853913"/>
          </a:xfrm>
          <a:prstGeom prst="ellipse">
            <a:avLst/>
          </a:prstGeom>
        </p:spPr>
      </p:pic>
      <p:sp>
        <p:nvSpPr>
          <p:cNvPr id="10" name="任意多边形 9"/>
          <p:cNvSpPr/>
          <p:nvPr/>
        </p:nvSpPr>
        <p:spPr>
          <a:xfrm>
            <a:off x="0" y="0"/>
            <a:ext cx="1011238" cy="1824038"/>
          </a:xfrm>
          <a:custGeom>
            <a:avLst/>
            <a:gdLst>
              <a:gd name="connsiteX0" fmla="*/ 0 w 1010563"/>
              <a:gd name="connsiteY0" fmla="*/ 0 h 1823323"/>
              <a:gd name="connsiteX1" fmla="*/ 1010563 w 1010563"/>
              <a:gd name="connsiteY1" fmla="*/ 0 h 1823323"/>
              <a:gd name="connsiteX2" fmla="*/ 1000129 w 1010563"/>
              <a:gd name="connsiteY2" fmla="*/ 206628 h 1823323"/>
              <a:gd name="connsiteX3" fmla="*/ 146295 w 1010563"/>
              <a:gd name="connsiteY3" fmla="*/ 1722568 h 1823323"/>
              <a:gd name="connsiteX4" fmla="*/ 0 w 1010563"/>
              <a:gd name="connsiteY4" fmla="*/ 1823323 h 1823323"/>
              <a:gd name="connsiteX5" fmla="*/ 0 w 1010563"/>
              <a:gd name="connsiteY5" fmla="*/ 0 h 182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563" h="1823323">
                <a:moveTo>
                  <a:pt x="0" y="0"/>
                </a:moveTo>
                <a:lnTo>
                  <a:pt x="1010563" y="0"/>
                </a:lnTo>
                <a:lnTo>
                  <a:pt x="1000129" y="206628"/>
                </a:lnTo>
                <a:cubicBezTo>
                  <a:pt x="937342" y="824890"/>
                  <a:pt x="616167" y="1366766"/>
                  <a:pt x="146295" y="1722568"/>
                </a:cubicBezTo>
                <a:lnTo>
                  <a:pt x="0" y="1823323"/>
                </a:lnTo>
                <a:lnTo>
                  <a:pt x="0" y="0"/>
                </a:lnTo>
                <a:close/>
              </a:path>
            </a:pathLst>
          </a:cu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0702925" y="3225800"/>
            <a:ext cx="1489075" cy="3397250"/>
          </a:xfrm>
          <a:custGeom>
            <a:avLst/>
            <a:gdLst>
              <a:gd name="connsiteX0" fmla="*/ 1489710 w 1489710"/>
              <a:gd name="connsiteY0" fmla="*/ 0 h 3396189"/>
              <a:gd name="connsiteX1" fmla="*/ 1489710 w 1489710"/>
              <a:gd name="connsiteY1" fmla="*/ 3396189 h 3396189"/>
              <a:gd name="connsiteX2" fmla="*/ 1368969 w 1489710"/>
              <a:gd name="connsiteY2" fmla="*/ 3377761 h 3396189"/>
              <a:gd name="connsiteX3" fmla="*/ 0 w 1489710"/>
              <a:gd name="connsiteY3" fmla="*/ 1698094 h 3396189"/>
              <a:gd name="connsiteX4" fmla="*/ 1368969 w 1489710"/>
              <a:gd name="connsiteY4" fmla="*/ 18427 h 3396189"/>
              <a:gd name="connsiteX5" fmla="*/ 1489710 w 1489710"/>
              <a:gd name="connsiteY5" fmla="*/ 0 h 339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710" h="3396189">
                <a:moveTo>
                  <a:pt x="1489710" y="0"/>
                </a:moveTo>
                <a:lnTo>
                  <a:pt x="1489710" y="3396189"/>
                </a:lnTo>
                <a:lnTo>
                  <a:pt x="1368969" y="3377761"/>
                </a:lnTo>
                <a:cubicBezTo>
                  <a:pt x="587700" y="3217891"/>
                  <a:pt x="0" y="2526625"/>
                  <a:pt x="0" y="1698094"/>
                </a:cubicBezTo>
                <a:cubicBezTo>
                  <a:pt x="0" y="869564"/>
                  <a:pt x="587700" y="178297"/>
                  <a:pt x="1368969" y="18427"/>
                </a:cubicBezTo>
                <a:lnTo>
                  <a:pt x="1489710" y="0"/>
                </a:lnTo>
                <a:close/>
              </a:path>
            </a:pathLst>
          </a:cu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rotWithShape="1">
          <a:blip r:embed="rId3"/>
          <a:srcRect t="8654" b="8654"/>
          <a:stretch>
            <a:fillRect/>
          </a:stretch>
        </p:blipFill>
        <p:spPr>
          <a:xfrm rot="1986838">
            <a:off x="880628" y="1474070"/>
            <a:ext cx="3415079" cy="3415079"/>
          </a:xfrm>
          <a:prstGeom prst="ellipse">
            <a:avLst/>
          </a:prstGeom>
        </p:spPr>
      </p:pic>
      <p:sp>
        <p:nvSpPr>
          <p:cNvPr id="2" name="标题 1"/>
          <p:cNvSpPr>
            <a:spLocks noGrp="1"/>
          </p:cNvSpPr>
          <p:nvPr>
            <p:ph type="ctrTitle"/>
          </p:nvPr>
        </p:nvSpPr>
        <p:spPr>
          <a:xfrm>
            <a:off x="838200" y="1810385"/>
            <a:ext cx="10774680" cy="2387600"/>
          </a:xfrm>
        </p:spPr>
        <p:txBody>
          <a:bodyPr anchor="b"/>
          <a:lstStyle>
            <a:lvl1pPr algn="ctr">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839788" y="4015740"/>
            <a:ext cx="98625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1" y="2492498"/>
            <a:ext cx="1995374" cy="1995374"/>
          </a:xfrm>
          <a:prstGeom prst="rect">
            <a:avLst/>
          </a:prstGeom>
          <a:solidFill>
            <a:srgbClr val="E2AF3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95370" y="658558"/>
            <a:ext cx="1799406" cy="1799403"/>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995373" y="3957038"/>
            <a:ext cx="2294238" cy="2294239"/>
          </a:xfrm>
          <a:prstGeom prst="rect">
            <a:avLst/>
          </a:prstGeom>
          <a:solidFill>
            <a:srgbClr val="25A982"/>
          </a:solidFill>
          <a:ln>
            <a:noFill/>
          </a:ln>
          <a:effectLst>
            <a:reflection blurRad="6350" stA="50000" endA="300" endPos="90000" dist="50800" dir="5400000" sy="-100000" algn="bl" rotWithShape="0"/>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333911">
            <a:off x="11266590" y="5209058"/>
            <a:ext cx="804867" cy="804867"/>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995373" y="1299149"/>
            <a:ext cx="9870141" cy="2387600"/>
          </a:xfrm>
        </p:spPr>
        <p:txBody>
          <a:bodyPr anchor="b"/>
          <a:lstStyle>
            <a:lvl1pPr algn="l">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2066549" y="3581525"/>
            <a:ext cx="86357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1575A8"/>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1_Section title">
    <p:bg>
      <p:bgPr>
        <a:solidFill>
          <a:srgbClr val="E2AF32"/>
        </a:solidFill>
        <a:effectLst/>
      </p:bgPr>
    </p:bg>
    <p:spTree>
      <p:nvGrpSpPr>
        <p:cNvPr id="1" name=""/>
        <p:cNvGrpSpPr/>
        <p:nvPr/>
      </p:nvGrpSpPr>
      <p:grpSpPr>
        <a:xfrm>
          <a:off x="0" y="0"/>
          <a:ext cx="0" cy="0"/>
          <a:chOff x="0" y="0"/>
          <a:chExt cx="0" cy="0"/>
        </a:xfrm>
      </p:grpSpPr>
      <p:grpSp>
        <p:nvGrpSpPr>
          <p:cNvPr id="5122"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2_Section title">
    <p:bg>
      <p:bgPr>
        <a:solidFill>
          <a:srgbClr val="25A982"/>
        </a:solidFill>
        <a:effectLst/>
      </p:bgPr>
    </p:bg>
    <p:spTree>
      <p:nvGrpSpPr>
        <p:cNvPr id="1" name=""/>
        <p:cNvGrpSpPr/>
        <p:nvPr/>
      </p:nvGrpSpPr>
      <p:grpSpPr>
        <a:xfrm>
          <a:off x="0" y="0"/>
          <a:ext cx="0" cy="0"/>
          <a:chOff x="0" y="0"/>
          <a:chExt cx="0" cy="0"/>
        </a:xfrm>
      </p:grpSpPr>
      <p:grpSp>
        <p:nvGrpSpPr>
          <p:cNvPr id="6146"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1" y="2492498"/>
            <a:ext cx="1995374" cy="1995374"/>
          </a:xfrm>
          <a:prstGeom prst="rect">
            <a:avLst/>
          </a:prstGeom>
          <a:solidFill>
            <a:srgbClr val="E2AF3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95370" y="658558"/>
            <a:ext cx="1799406" cy="1799403"/>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995373" y="3957038"/>
            <a:ext cx="2294238" cy="2294239"/>
          </a:xfrm>
          <a:prstGeom prst="rect">
            <a:avLst/>
          </a:prstGeom>
          <a:solidFill>
            <a:srgbClr val="25A982"/>
          </a:solidFill>
          <a:ln>
            <a:noFill/>
          </a:ln>
          <a:effectLst>
            <a:reflection blurRad="6350" stA="50000" endA="300" endPos="90000" dist="50800" dir="5400000" sy="-100000" algn="bl" rotWithShape="0"/>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333911">
            <a:off x="11266590" y="5209058"/>
            <a:ext cx="804867" cy="804867"/>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995373" y="1299149"/>
            <a:ext cx="9870141" cy="2387600"/>
          </a:xfrm>
        </p:spPr>
        <p:txBody>
          <a:bodyPr anchor="b"/>
          <a:lstStyle>
            <a:lvl1pPr algn="l">
              <a:defRPr sz="6000"/>
            </a:lvl1pPr>
          </a:lstStyle>
          <a:p>
            <a:pPr fontAlgn="auto"/>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2066549" y="3581525"/>
            <a:ext cx="86357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zh-CN" altLang="en-US" strike="noStrike" noProof="1" dirty="0"/>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1575A8"/>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title">
    <p:bg>
      <p:bgPr>
        <a:solidFill>
          <a:srgbClr val="E2AF32"/>
        </a:solidFill>
        <a:effectLst/>
      </p:bgPr>
    </p:bg>
    <p:spTree>
      <p:nvGrpSpPr>
        <p:cNvPr id="1" name=""/>
        <p:cNvGrpSpPr/>
        <p:nvPr/>
      </p:nvGrpSpPr>
      <p:grpSpPr>
        <a:xfrm>
          <a:off x="0" y="0"/>
          <a:ext cx="0" cy="0"/>
          <a:chOff x="0" y="0"/>
          <a:chExt cx="0" cy="0"/>
        </a:xfrm>
      </p:grpSpPr>
      <p:grpSp>
        <p:nvGrpSpPr>
          <p:cNvPr id="5122"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Section title">
    <p:bg>
      <p:bgPr>
        <a:solidFill>
          <a:srgbClr val="25A982"/>
        </a:solidFill>
        <a:effectLst/>
      </p:bgPr>
    </p:bg>
    <p:spTree>
      <p:nvGrpSpPr>
        <p:cNvPr id="1" name=""/>
        <p:cNvGrpSpPr/>
        <p:nvPr/>
      </p:nvGrpSpPr>
      <p:grpSpPr>
        <a:xfrm>
          <a:off x="0" y="0"/>
          <a:ext cx="0" cy="0"/>
          <a:chOff x="0" y="0"/>
          <a:chExt cx="0" cy="0"/>
        </a:xfrm>
      </p:grpSpPr>
      <p:grpSp>
        <p:nvGrpSpPr>
          <p:cNvPr id="6146"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smtClean="0"/>
              <a:t>单击此处编辑母版文本样式</a:t>
            </a:r>
            <a:endParaRPr lang="zh-CN" altLang="en-US" strike="noStrike" noProof="1" dirty="0" smtClean="0"/>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smtClean="0"/>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9.png"/><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1995488" y="1298575"/>
            <a:ext cx="9869487" cy="2387600"/>
          </a:xfrm>
          <a:ln/>
        </p:spPr>
        <p:txBody>
          <a:bodyPr wrap="square" lIns="91440" tIns="45720" rIns="91440" bIns="45720" anchor="b" anchorCtr="0"/>
          <a:p>
            <a:pPr defTabSz="914400">
              <a:buClrTx/>
              <a:buSzTx/>
              <a:buFontTx/>
              <a:buNone/>
            </a:pPr>
            <a:r>
              <a:rPr lang="en-GB" altLang="en-US" sz="7200" b="1" kern="1200" dirty="0">
                <a:solidFill>
                  <a:schemeClr val="bg1"/>
                </a:solidFill>
                <a:latin typeface="+mj-lt"/>
                <a:ea typeface="Kozuka Gothic Pr6N H" pitchFamily="34" charset="-128"/>
                <a:cs typeface="+mj-cs"/>
              </a:rPr>
              <a:t>Software task</a:t>
            </a:r>
            <a:endParaRPr lang="en-GB" altLang="en-US" sz="7200" b="1" kern="1200" dirty="0">
              <a:solidFill>
                <a:schemeClr val="bg1"/>
              </a:solidFill>
              <a:latin typeface="+mj-lt"/>
              <a:ea typeface="Kozuka Gothic Pr6N H" pitchFamily="34" charset="-128"/>
              <a:cs typeface="+mj-cs"/>
            </a:endParaRPr>
          </a:p>
        </p:txBody>
      </p:sp>
      <p:sp>
        <p:nvSpPr>
          <p:cNvPr id="3" name="副标题 2"/>
          <p:cNvSpPr>
            <a:spLocks noGrp="1"/>
          </p:cNvSpPr>
          <p:nvPr>
            <p:ph type="subTitle" idx="1"/>
          </p:nvPr>
        </p:nvSpPr>
        <p:spPr>
          <a:xfrm>
            <a:off x="2066925" y="3581400"/>
            <a:ext cx="9285288" cy="1655763"/>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200" b="0" i="0" u="none" strike="noStrike" kern="1200" cap="none" spc="0" normalizeH="0" baseline="0" noProof="0" dirty="0">
                <a:ln>
                  <a:noFill/>
                </a:ln>
                <a:solidFill>
                  <a:schemeClr val="bg1"/>
                </a:solidFill>
                <a:effectLst/>
                <a:uLnTx/>
                <a:uFillTx/>
                <a:latin typeface="+mj-lt"/>
                <a:ea typeface="+mn-ea"/>
                <a:cs typeface="+mn-cs"/>
              </a:rPr>
              <a:t>explanation of the design</a:t>
            </a:r>
            <a:r>
              <a:rPr kumimoji="0" lang="en-GB" altLang="zh-CN" sz="1200" b="0" i="0" u="none" strike="noStrike" kern="1200" cap="none" spc="0" normalizeH="0" baseline="0" noProof="0" dirty="0">
                <a:ln>
                  <a:noFill/>
                </a:ln>
                <a:solidFill>
                  <a:schemeClr val="bg1"/>
                </a:solidFill>
                <a:effectLst/>
                <a:uLnTx/>
                <a:uFillTx/>
                <a:latin typeface="+mj-lt"/>
                <a:ea typeface="+mn-ea"/>
                <a:cs typeface="+mn-cs"/>
              </a:rPr>
              <a:t> patterns</a:t>
            </a:r>
            <a:r>
              <a:rPr kumimoji="0" lang="zh-CN" altLang="en-US" sz="1200" b="0" i="0" u="none" strike="noStrike" kern="1200" cap="none" spc="0" normalizeH="0" baseline="0" noProof="0" dirty="0">
                <a:ln>
                  <a:noFill/>
                </a:ln>
                <a:solidFill>
                  <a:schemeClr val="bg1"/>
                </a:solidFill>
                <a:effectLst/>
                <a:uLnTx/>
                <a:uFillTx/>
                <a:latin typeface="+mj-lt"/>
                <a:ea typeface="+mn-ea"/>
                <a:cs typeface="+mn-cs"/>
              </a:rPr>
              <a:t> ,architectural patterns ,SOLID ,Test driven</a:t>
            </a:r>
            <a:r>
              <a:rPr kumimoji="0" lang="en-GB" altLang="zh-CN" sz="1200" b="0" i="0" u="none" strike="noStrike" kern="1200" cap="none" spc="0" normalizeH="0" baseline="0" noProof="0" dirty="0">
                <a:ln>
                  <a:noFill/>
                </a:ln>
                <a:solidFill>
                  <a:schemeClr val="bg1"/>
                </a:solidFill>
                <a:effectLst/>
                <a:uLnTx/>
                <a:uFillTx/>
                <a:latin typeface="+mj-lt"/>
                <a:ea typeface="+mn-ea"/>
                <a:cs typeface="+mn-cs"/>
              </a:rPr>
              <a:t>.</a:t>
            </a:r>
            <a:endParaRPr kumimoji="0" lang="en-GB" altLang="zh-CN" sz="1200" b="0" i="0" u="none" strike="noStrike" kern="1200" cap="none" spc="0" normalizeH="0" baseline="0" noProof="0" dirty="0">
              <a:ln>
                <a:noFill/>
              </a:ln>
              <a:solidFill>
                <a:schemeClr val="bg1"/>
              </a:solidFill>
              <a:effectLst/>
              <a:uLnTx/>
              <a:uFillTx/>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3"/>
          <p:cNvSpPr>
            <a:spLocks noGrp="1"/>
          </p:cNvSpPr>
          <p:nvPr/>
        </p:nvSpPr>
        <p:spPr>
          <a:xfrm>
            <a:off x="838200" y="27368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25A982"/>
                </a:solidFill>
                <a:latin typeface="Arial (Headings)" charset="0"/>
                <a:ea typeface="Microsoft YaHei Light" panose="020B0502040204020203" pitchFamily="34" charset="-122"/>
                <a:cs typeface="Arial (Headings)" charset="0"/>
                <a:sym typeface="+mn-ea"/>
              </a:rPr>
              <a:t>Behavioral Design</a:t>
            </a:r>
            <a:endParaRPr kumimoji="0" lang="en-US" altLang="zh-CN" sz="4400" b="1" i="0" u="none" strike="noStrike" kern="1200" cap="none" spc="0" normalizeH="0" baseline="0" noProof="0" dirty="0">
              <a:ln>
                <a:noFill/>
              </a:ln>
              <a:solidFill>
                <a:srgbClr val="25A982"/>
              </a:solidFill>
              <a:effectLst/>
              <a:uLnTx/>
              <a:uFillTx/>
              <a:latin typeface="Arial (Headings)" charset="0"/>
              <a:ea typeface="Microsoft YaHei Light" panose="020B0502040204020203" pitchFamily="34" charset="-122"/>
              <a:cs typeface="Arial (Headings)" charset="0"/>
              <a:sym typeface="+mn-ea"/>
            </a:endParaRPr>
          </a:p>
        </p:txBody>
      </p:sp>
      <p:sp>
        <p:nvSpPr>
          <p:cNvPr id="13" name="矩形 6"/>
          <p:cNvSpPr/>
          <p:nvPr/>
        </p:nvSpPr>
        <p:spPr>
          <a:xfrm>
            <a:off x="1031558" y="166084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3</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4" name="Text Box 13"/>
          <p:cNvSpPr txBox="1"/>
          <p:nvPr/>
        </p:nvSpPr>
        <p:spPr>
          <a:xfrm>
            <a:off x="1560830" y="1661160"/>
            <a:ext cx="1499870" cy="461645"/>
          </a:xfrm>
          <a:prstGeom prst="rect">
            <a:avLst/>
          </a:prstGeom>
          <a:noFill/>
        </p:spPr>
        <p:txBody>
          <a:bodyPr wrap="square" rtlCol="0">
            <a:noAutofit/>
          </a:bodyPr>
          <a:p>
            <a:r>
              <a:rPr lang="en-US" sz="2200" b="1" i="1">
                <a:solidFill>
                  <a:schemeClr val="bg1"/>
                </a:solidFill>
              </a:rPr>
              <a:t>Iterator</a:t>
            </a:r>
            <a:endParaRPr lang="en-US" sz="2200" b="1" i="1">
              <a:solidFill>
                <a:schemeClr val="bg1"/>
              </a:solidFill>
            </a:endParaRPr>
          </a:p>
        </p:txBody>
      </p:sp>
      <p:sp>
        <p:nvSpPr>
          <p:cNvPr id="16" name="Text Box 15"/>
          <p:cNvSpPr txBox="1"/>
          <p:nvPr/>
        </p:nvSpPr>
        <p:spPr>
          <a:xfrm>
            <a:off x="1031875" y="2202815"/>
            <a:ext cx="9965690" cy="922020"/>
          </a:xfrm>
          <a:prstGeom prst="rect">
            <a:avLst/>
          </a:prstGeom>
          <a:noFill/>
        </p:spPr>
        <p:txBody>
          <a:bodyPr wrap="square" rtlCol="0" anchor="t">
            <a:spAutoFit/>
          </a:bodyPr>
          <a:p>
            <a:r>
              <a:rPr lang="en-US">
                <a:solidFill>
                  <a:schemeClr val="bg1"/>
                </a:solidFill>
                <a:sym typeface="+mn-ea"/>
              </a:rPr>
              <a:t>is a behavioral design pattern that lets you traverse elements of a collection without exposing its underlying representation (list, stack, tree, etc.).</a:t>
            </a:r>
            <a:endParaRPr lang="en-US">
              <a:solidFill>
                <a:schemeClr val="bg1"/>
              </a:solidFill>
              <a:sym typeface="+mn-ea"/>
            </a:endParaRPr>
          </a:p>
          <a:p>
            <a:endParaRPr lang="en-US">
              <a:solidFill>
                <a:schemeClr val="bg1"/>
              </a:solidFill>
              <a:sym typeface="+mn-ea"/>
            </a:endParaRPr>
          </a:p>
        </p:txBody>
      </p:sp>
      <p:sp>
        <p:nvSpPr>
          <p:cNvPr id="17" name="矩形 6"/>
          <p:cNvSpPr/>
          <p:nvPr/>
        </p:nvSpPr>
        <p:spPr>
          <a:xfrm>
            <a:off x="1031558" y="311118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4</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1" name="Text Box 20"/>
          <p:cNvSpPr txBox="1"/>
          <p:nvPr/>
        </p:nvSpPr>
        <p:spPr>
          <a:xfrm>
            <a:off x="1560830" y="3111500"/>
            <a:ext cx="1499870" cy="461645"/>
          </a:xfrm>
          <a:prstGeom prst="rect">
            <a:avLst/>
          </a:prstGeom>
          <a:noFill/>
        </p:spPr>
        <p:txBody>
          <a:bodyPr wrap="square" rtlCol="0">
            <a:noAutofit/>
          </a:bodyPr>
          <a:p>
            <a:r>
              <a:rPr lang="en-US" sz="2200" b="1" i="1">
                <a:solidFill>
                  <a:schemeClr val="bg1"/>
                </a:solidFill>
              </a:rPr>
              <a:t>Mediator</a:t>
            </a:r>
            <a:endParaRPr lang="en-US" sz="2200" b="1" i="1">
              <a:solidFill>
                <a:schemeClr val="bg1"/>
              </a:solidFill>
            </a:endParaRPr>
          </a:p>
        </p:txBody>
      </p:sp>
      <p:sp>
        <p:nvSpPr>
          <p:cNvPr id="22" name="Text Box 21"/>
          <p:cNvSpPr txBox="1"/>
          <p:nvPr/>
        </p:nvSpPr>
        <p:spPr>
          <a:xfrm>
            <a:off x="1031875" y="3653155"/>
            <a:ext cx="9965690" cy="922020"/>
          </a:xfrm>
          <a:prstGeom prst="rect">
            <a:avLst/>
          </a:prstGeom>
          <a:noFill/>
        </p:spPr>
        <p:txBody>
          <a:bodyPr wrap="square" rtlCol="0" anchor="t">
            <a:spAutoFit/>
          </a:bodyPr>
          <a:p>
            <a:r>
              <a:rPr lang="en-US">
                <a:solidFill>
                  <a:schemeClr val="bg1"/>
                </a:solidFill>
                <a:sym typeface="+mn-ea"/>
              </a:rPr>
              <a:t>is a behavioral design pattern that lets you reduce chaotic dependencies between objects. The pattern restricts direct communications between the objects and forces them to collaborate only via a mediator object.</a:t>
            </a:r>
            <a:endParaRPr lang="en-US">
              <a:solidFill>
                <a:schemeClr val="bg1"/>
              </a:solidFill>
              <a:sym typeface="+mn-ea"/>
            </a:endParaRPr>
          </a:p>
        </p:txBody>
      </p:sp>
      <p:sp>
        <p:nvSpPr>
          <p:cNvPr id="24" name="矩形 6"/>
          <p:cNvSpPr/>
          <p:nvPr/>
        </p:nvSpPr>
        <p:spPr>
          <a:xfrm>
            <a:off x="1031558" y="467328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5</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8" name="Text Box 27"/>
          <p:cNvSpPr txBox="1"/>
          <p:nvPr/>
        </p:nvSpPr>
        <p:spPr>
          <a:xfrm>
            <a:off x="1560830" y="4673600"/>
            <a:ext cx="1919605" cy="461645"/>
          </a:xfrm>
          <a:prstGeom prst="rect">
            <a:avLst/>
          </a:prstGeom>
          <a:noFill/>
        </p:spPr>
        <p:txBody>
          <a:bodyPr wrap="square" rtlCol="0">
            <a:noAutofit/>
          </a:bodyPr>
          <a:p>
            <a:r>
              <a:rPr lang="en-US" sz="2200" b="1" i="1">
                <a:solidFill>
                  <a:schemeClr val="bg1"/>
                </a:solidFill>
              </a:rPr>
              <a:t>Memento</a:t>
            </a:r>
            <a:endParaRPr lang="en-US" sz="2200" b="1" i="1">
              <a:solidFill>
                <a:schemeClr val="bg1"/>
              </a:solidFill>
            </a:endParaRPr>
          </a:p>
        </p:txBody>
      </p:sp>
      <p:sp>
        <p:nvSpPr>
          <p:cNvPr id="30" name="Text Box 29"/>
          <p:cNvSpPr txBox="1"/>
          <p:nvPr/>
        </p:nvSpPr>
        <p:spPr>
          <a:xfrm>
            <a:off x="1031875" y="5215255"/>
            <a:ext cx="9965690" cy="777240"/>
          </a:xfrm>
          <a:prstGeom prst="rect">
            <a:avLst/>
          </a:prstGeom>
          <a:noFill/>
        </p:spPr>
        <p:txBody>
          <a:bodyPr wrap="square" rtlCol="0" anchor="t">
            <a:noAutofit/>
          </a:bodyPr>
          <a:p>
            <a:r>
              <a:rPr lang="en-US">
                <a:solidFill>
                  <a:schemeClr val="bg1"/>
                </a:solidFill>
                <a:sym typeface="+mn-ea"/>
              </a:rPr>
              <a:t>is a behavioral design pattern that lets you save and restore the previous state of an object without revealing the details of its implementation.</a:t>
            </a:r>
            <a:endParaRPr lang="en-US">
              <a:solidFill>
                <a:schemeClr val="bg1"/>
              </a:solidFill>
              <a:sym typeface="+mn-ea"/>
            </a:endParaRPr>
          </a:p>
          <a:p>
            <a:endParaRPr lang="en-US">
              <a:solidFill>
                <a:schemeClr val="bg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3"/>
          <p:cNvSpPr>
            <a:spLocks noGrp="1"/>
          </p:cNvSpPr>
          <p:nvPr/>
        </p:nvSpPr>
        <p:spPr>
          <a:xfrm>
            <a:off x="838200" y="27368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25A982"/>
                </a:solidFill>
                <a:latin typeface="Arial (Headings)" charset="0"/>
                <a:ea typeface="Microsoft YaHei Light" panose="020B0502040204020203" pitchFamily="34" charset="-122"/>
                <a:cs typeface="Arial (Headings)" charset="0"/>
                <a:sym typeface="+mn-ea"/>
              </a:rPr>
              <a:t>Behavioral Design</a:t>
            </a:r>
            <a:endParaRPr kumimoji="0" lang="en-US" altLang="zh-CN" sz="4400" b="1" i="0" u="none" strike="noStrike" kern="1200" cap="none" spc="0" normalizeH="0" baseline="0" noProof="0" dirty="0">
              <a:ln>
                <a:noFill/>
              </a:ln>
              <a:solidFill>
                <a:srgbClr val="25A982"/>
              </a:solidFill>
              <a:effectLst/>
              <a:uLnTx/>
              <a:uFillTx/>
              <a:latin typeface="Arial (Headings)" charset="0"/>
              <a:ea typeface="Microsoft YaHei Light" panose="020B0502040204020203" pitchFamily="34" charset="-122"/>
              <a:cs typeface="Arial (Headings)" charset="0"/>
              <a:sym typeface="+mn-ea"/>
            </a:endParaRPr>
          </a:p>
        </p:txBody>
      </p:sp>
      <p:sp>
        <p:nvSpPr>
          <p:cNvPr id="13" name="矩形 6"/>
          <p:cNvSpPr/>
          <p:nvPr/>
        </p:nvSpPr>
        <p:spPr>
          <a:xfrm>
            <a:off x="1031558" y="166084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6</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4" name="Text Box 13"/>
          <p:cNvSpPr txBox="1"/>
          <p:nvPr/>
        </p:nvSpPr>
        <p:spPr>
          <a:xfrm>
            <a:off x="1560830" y="1661160"/>
            <a:ext cx="1499870" cy="461645"/>
          </a:xfrm>
          <a:prstGeom prst="rect">
            <a:avLst/>
          </a:prstGeom>
          <a:noFill/>
        </p:spPr>
        <p:txBody>
          <a:bodyPr wrap="square" rtlCol="0">
            <a:noAutofit/>
          </a:bodyPr>
          <a:p>
            <a:r>
              <a:rPr lang="en-US" sz="2200" b="1" i="1">
                <a:solidFill>
                  <a:schemeClr val="bg1"/>
                </a:solidFill>
              </a:rPr>
              <a:t>Observer</a:t>
            </a:r>
            <a:endParaRPr lang="en-US" sz="2200" b="1" i="1">
              <a:solidFill>
                <a:schemeClr val="bg1"/>
              </a:solidFill>
            </a:endParaRPr>
          </a:p>
        </p:txBody>
      </p:sp>
      <p:sp>
        <p:nvSpPr>
          <p:cNvPr id="16" name="Text Box 15"/>
          <p:cNvSpPr txBox="1"/>
          <p:nvPr/>
        </p:nvSpPr>
        <p:spPr>
          <a:xfrm>
            <a:off x="1031875" y="2202815"/>
            <a:ext cx="9965690" cy="922020"/>
          </a:xfrm>
          <a:prstGeom prst="rect">
            <a:avLst/>
          </a:prstGeom>
          <a:noFill/>
        </p:spPr>
        <p:txBody>
          <a:bodyPr wrap="square" rtlCol="0" anchor="t">
            <a:spAutoFit/>
          </a:bodyPr>
          <a:p>
            <a:r>
              <a:rPr lang="en-US">
                <a:solidFill>
                  <a:schemeClr val="bg1"/>
                </a:solidFill>
                <a:sym typeface="+mn-ea"/>
              </a:rPr>
              <a:t> is a behavioral design pattern that lets you define a subscription mechanism to notify multiple objects about any events that happen to the object they’re observing.</a:t>
            </a:r>
            <a:endParaRPr lang="en-US">
              <a:solidFill>
                <a:schemeClr val="bg1"/>
              </a:solidFill>
              <a:sym typeface="+mn-ea"/>
            </a:endParaRPr>
          </a:p>
          <a:p>
            <a:endParaRPr lang="en-US">
              <a:solidFill>
                <a:schemeClr val="bg1"/>
              </a:solidFill>
              <a:sym typeface="+mn-ea"/>
            </a:endParaRPr>
          </a:p>
        </p:txBody>
      </p:sp>
      <p:sp>
        <p:nvSpPr>
          <p:cNvPr id="17" name="矩形 6"/>
          <p:cNvSpPr/>
          <p:nvPr/>
        </p:nvSpPr>
        <p:spPr>
          <a:xfrm>
            <a:off x="1031558" y="311118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7</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1" name="Text Box 20"/>
          <p:cNvSpPr txBox="1"/>
          <p:nvPr/>
        </p:nvSpPr>
        <p:spPr>
          <a:xfrm>
            <a:off x="1560830" y="3111500"/>
            <a:ext cx="1499870" cy="461645"/>
          </a:xfrm>
          <a:prstGeom prst="rect">
            <a:avLst/>
          </a:prstGeom>
          <a:noFill/>
        </p:spPr>
        <p:txBody>
          <a:bodyPr wrap="square" rtlCol="0">
            <a:noAutofit/>
          </a:bodyPr>
          <a:p>
            <a:r>
              <a:rPr lang="en-US" sz="2200" b="1" i="1">
                <a:solidFill>
                  <a:schemeClr val="bg1"/>
                </a:solidFill>
              </a:rPr>
              <a:t>State</a:t>
            </a:r>
            <a:endParaRPr lang="en-US" sz="2200" b="1" i="1">
              <a:solidFill>
                <a:schemeClr val="bg1"/>
              </a:solidFill>
            </a:endParaRPr>
          </a:p>
        </p:txBody>
      </p:sp>
      <p:sp>
        <p:nvSpPr>
          <p:cNvPr id="22" name="Text Box 21"/>
          <p:cNvSpPr txBox="1"/>
          <p:nvPr/>
        </p:nvSpPr>
        <p:spPr>
          <a:xfrm>
            <a:off x="1031875" y="3653155"/>
            <a:ext cx="9965690" cy="922020"/>
          </a:xfrm>
          <a:prstGeom prst="rect">
            <a:avLst/>
          </a:prstGeom>
          <a:noFill/>
        </p:spPr>
        <p:txBody>
          <a:bodyPr wrap="square" rtlCol="0" anchor="t">
            <a:spAutoFit/>
          </a:bodyPr>
          <a:p>
            <a:r>
              <a:rPr lang="en-US">
                <a:solidFill>
                  <a:schemeClr val="bg1"/>
                </a:solidFill>
                <a:sym typeface="+mn-ea"/>
              </a:rPr>
              <a:t>is a behavioral design pattern that lets an object alter its behavior when its internal state changes. It appears as if the object changed its class.</a:t>
            </a:r>
            <a:endParaRPr lang="en-US">
              <a:solidFill>
                <a:schemeClr val="bg1"/>
              </a:solidFill>
              <a:sym typeface="+mn-ea"/>
            </a:endParaRPr>
          </a:p>
          <a:p>
            <a:endParaRPr lang="en-US">
              <a:solidFill>
                <a:schemeClr val="bg1"/>
              </a:solidFill>
              <a:sym typeface="+mn-ea"/>
            </a:endParaRPr>
          </a:p>
        </p:txBody>
      </p:sp>
      <p:sp>
        <p:nvSpPr>
          <p:cNvPr id="24" name="矩形 6"/>
          <p:cNvSpPr/>
          <p:nvPr/>
        </p:nvSpPr>
        <p:spPr>
          <a:xfrm>
            <a:off x="1031558" y="467328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8</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8" name="Text Box 27"/>
          <p:cNvSpPr txBox="1"/>
          <p:nvPr/>
        </p:nvSpPr>
        <p:spPr>
          <a:xfrm>
            <a:off x="1560830" y="4673600"/>
            <a:ext cx="1919605" cy="461645"/>
          </a:xfrm>
          <a:prstGeom prst="rect">
            <a:avLst/>
          </a:prstGeom>
          <a:noFill/>
        </p:spPr>
        <p:txBody>
          <a:bodyPr wrap="square" rtlCol="0">
            <a:noAutofit/>
          </a:bodyPr>
          <a:p>
            <a:r>
              <a:rPr lang="en-US" sz="2200" b="1" i="1">
                <a:solidFill>
                  <a:schemeClr val="bg1"/>
                </a:solidFill>
              </a:rPr>
              <a:t>Strategy</a:t>
            </a:r>
            <a:endParaRPr lang="en-US" sz="2200" b="1" i="1">
              <a:solidFill>
                <a:schemeClr val="bg1"/>
              </a:solidFill>
            </a:endParaRPr>
          </a:p>
        </p:txBody>
      </p:sp>
      <p:sp>
        <p:nvSpPr>
          <p:cNvPr id="30" name="Text Box 29"/>
          <p:cNvSpPr txBox="1"/>
          <p:nvPr/>
        </p:nvSpPr>
        <p:spPr>
          <a:xfrm>
            <a:off x="1031875" y="5215255"/>
            <a:ext cx="9965690" cy="777240"/>
          </a:xfrm>
          <a:prstGeom prst="rect">
            <a:avLst/>
          </a:prstGeom>
          <a:noFill/>
        </p:spPr>
        <p:txBody>
          <a:bodyPr wrap="square" rtlCol="0" anchor="t">
            <a:noAutofit/>
          </a:bodyPr>
          <a:p>
            <a:r>
              <a:rPr lang="en-US">
                <a:solidFill>
                  <a:schemeClr val="bg1"/>
                </a:solidFill>
                <a:sym typeface="+mn-ea"/>
              </a:rPr>
              <a:t>is a behavioral design pattern that lets you define a family of algorithms, put each of them into a separate class, and make their objects interchangeable.</a:t>
            </a:r>
            <a:endParaRPr lang="en-US">
              <a:solidFill>
                <a:schemeClr val="bg1"/>
              </a:solidFill>
              <a:sym typeface="+mn-ea"/>
            </a:endParaRPr>
          </a:p>
          <a:p>
            <a:endParaRPr lang="en-US">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3"/>
          <p:cNvSpPr>
            <a:spLocks noGrp="1"/>
          </p:cNvSpPr>
          <p:nvPr/>
        </p:nvSpPr>
        <p:spPr>
          <a:xfrm>
            <a:off x="838200" y="273685"/>
            <a:ext cx="10515600" cy="1325563"/>
          </a:xfrm>
          <a:prstGeom prst="rect">
            <a:avLst/>
          </a:prstGeom>
          <a:noFill/>
          <a:ln w="9525">
            <a:noFill/>
          </a:ln>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25A982"/>
                </a:solidFill>
                <a:latin typeface="Arial (Headings)" charset="0"/>
                <a:ea typeface="Microsoft YaHei Light" panose="020B0502040204020203" pitchFamily="34" charset="-122"/>
                <a:cs typeface="Arial (Headings)" charset="0"/>
                <a:sym typeface="+mn-ea"/>
              </a:rPr>
              <a:t>Behavioral Design</a:t>
            </a:r>
            <a:endParaRPr kumimoji="0" lang="en-US" altLang="zh-CN" sz="4400" b="1" i="0" u="none" strike="noStrike" kern="1200" cap="none" spc="0" normalizeH="0" baseline="0" noProof="0" dirty="0">
              <a:ln>
                <a:noFill/>
              </a:ln>
              <a:solidFill>
                <a:srgbClr val="25A982"/>
              </a:solidFill>
              <a:effectLst/>
              <a:uLnTx/>
              <a:uFillTx/>
              <a:latin typeface="Arial (Headings)" charset="0"/>
              <a:ea typeface="Microsoft YaHei Light" panose="020B0502040204020203" pitchFamily="34" charset="-122"/>
              <a:cs typeface="Arial (Headings)" charset="0"/>
              <a:sym typeface="+mn-ea"/>
            </a:endParaRPr>
          </a:p>
        </p:txBody>
      </p:sp>
      <p:sp>
        <p:nvSpPr>
          <p:cNvPr id="13" name="矩形 6"/>
          <p:cNvSpPr/>
          <p:nvPr/>
        </p:nvSpPr>
        <p:spPr>
          <a:xfrm>
            <a:off x="1031558" y="218662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9</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4" name="Text Box 13"/>
          <p:cNvSpPr txBox="1"/>
          <p:nvPr/>
        </p:nvSpPr>
        <p:spPr>
          <a:xfrm>
            <a:off x="1560830" y="2186940"/>
            <a:ext cx="2618740" cy="461645"/>
          </a:xfrm>
          <a:prstGeom prst="rect">
            <a:avLst/>
          </a:prstGeom>
          <a:noFill/>
        </p:spPr>
        <p:txBody>
          <a:bodyPr wrap="square" rtlCol="0">
            <a:noAutofit/>
          </a:bodyPr>
          <a:p>
            <a:r>
              <a:rPr lang="en-US" sz="2200" b="1" i="1">
                <a:solidFill>
                  <a:schemeClr val="bg1"/>
                </a:solidFill>
              </a:rPr>
              <a:t>Template Method</a:t>
            </a:r>
            <a:endParaRPr lang="en-US" sz="2200" b="1" i="1">
              <a:solidFill>
                <a:schemeClr val="bg1"/>
              </a:solidFill>
            </a:endParaRPr>
          </a:p>
        </p:txBody>
      </p:sp>
      <p:sp>
        <p:nvSpPr>
          <p:cNvPr id="16" name="Text Box 15"/>
          <p:cNvSpPr txBox="1"/>
          <p:nvPr/>
        </p:nvSpPr>
        <p:spPr>
          <a:xfrm>
            <a:off x="1031875" y="2728595"/>
            <a:ext cx="9965690" cy="922020"/>
          </a:xfrm>
          <a:prstGeom prst="rect">
            <a:avLst/>
          </a:prstGeom>
          <a:noFill/>
        </p:spPr>
        <p:txBody>
          <a:bodyPr wrap="square" rtlCol="0" anchor="t">
            <a:spAutoFit/>
          </a:bodyPr>
          <a:p>
            <a:r>
              <a:rPr lang="en-US">
                <a:solidFill>
                  <a:schemeClr val="bg1"/>
                </a:solidFill>
                <a:sym typeface="+mn-ea"/>
              </a:rPr>
              <a:t> is a behavioral design pattern that defines the skeleton of an algorithm in the superclass but lets subclasses override specific steps of the algorithm without changing its structure.</a:t>
            </a:r>
            <a:endParaRPr lang="en-US">
              <a:solidFill>
                <a:schemeClr val="bg1"/>
              </a:solidFill>
              <a:sym typeface="+mn-ea"/>
            </a:endParaRPr>
          </a:p>
          <a:p>
            <a:endParaRPr lang="en-US">
              <a:solidFill>
                <a:schemeClr val="bg1"/>
              </a:solidFill>
              <a:sym typeface="+mn-ea"/>
            </a:endParaRPr>
          </a:p>
        </p:txBody>
      </p:sp>
      <p:sp>
        <p:nvSpPr>
          <p:cNvPr id="17" name="矩形 6"/>
          <p:cNvSpPr/>
          <p:nvPr/>
        </p:nvSpPr>
        <p:spPr>
          <a:xfrm>
            <a:off x="1031558" y="378555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0</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1" name="Text Box 20"/>
          <p:cNvSpPr txBox="1"/>
          <p:nvPr/>
        </p:nvSpPr>
        <p:spPr>
          <a:xfrm>
            <a:off x="1560830" y="3785870"/>
            <a:ext cx="1499870" cy="461645"/>
          </a:xfrm>
          <a:prstGeom prst="rect">
            <a:avLst/>
          </a:prstGeom>
          <a:noFill/>
        </p:spPr>
        <p:txBody>
          <a:bodyPr wrap="square" rtlCol="0">
            <a:noAutofit/>
          </a:bodyPr>
          <a:p>
            <a:r>
              <a:rPr lang="en-US" sz="2200" b="1" i="1">
                <a:solidFill>
                  <a:schemeClr val="bg1"/>
                </a:solidFill>
              </a:rPr>
              <a:t>Visitor</a:t>
            </a:r>
            <a:endParaRPr lang="en-US" sz="2200" b="1" i="1">
              <a:solidFill>
                <a:schemeClr val="bg1"/>
              </a:solidFill>
            </a:endParaRPr>
          </a:p>
        </p:txBody>
      </p:sp>
      <p:sp>
        <p:nvSpPr>
          <p:cNvPr id="22" name="Text Box 21"/>
          <p:cNvSpPr txBox="1"/>
          <p:nvPr/>
        </p:nvSpPr>
        <p:spPr>
          <a:xfrm>
            <a:off x="1031875" y="4327525"/>
            <a:ext cx="9965690" cy="645160"/>
          </a:xfrm>
          <a:prstGeom prst="rect">
            <a:avLst/>
          </a:prstGeom>
          <a:noFill/>
        </p:spPr>
        <p:txBody>
          <a:bodyPr wrap="square" rtlCol="0" anchor="t">
            <a:spAutoFit/>
          </a:bodyPr>
          <a:p>
            <a:r>
              <a:rPr lang="en-US">
                <a:solidFill>
                  <a:schemeClr val="bg1"/>
                </a:solidFill>
                <a:sym typeface="+mn-ea"/>
              </a:rPr>
              <a:t>is a behavioral design pattern that lets you separate algorithms from the objects on which they operate.</a:t>
            </a:r>
            <a:endParaRPr lang="en-US">
              <a:solidFill>
                <a:schemeClr val="bg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wrap="square" lIns="91440" tIns="45720" rIns="91440" bIns="45720" anchor="b" anchorCtr="0"/>
          <a:p>
            <a:pPr defTabSz="914400">
              <a:buNone/>
            </a:pPr>
            <a:r>
              <a:rPr lang="en-US" altLang="zh-CN" sz="7200" b="1" kern="1200" dirty="0">
                <a:latin typeface="+mj-lt"/>
                <a:ea typeface="+mj-ea"/>
                <a:cs typeface="+mj-cs"/>
              </a:rPr>
              <a:t>Architectural pattern</a:t>
            </a:r>
            <a:endParaRPr lang="en-US" altLang="zh-CN" sz="7200" b="1" kern="1200" dirty="0">
              <a:latin typeface="+mj-lt"/>
              <a:ea typeface="+mj-ea"/>
              <a:cs typeface="+mj-cs"/>
            </a:endParaRPr>
          </a:p>
        </p:txBody>
      </p:sp>
      <p:sp>
        <p:nvSpPr>
          <p:cNvPr id="19458" name="文本占位符 2"/>
          <p:cNvSpPr>
            <a:spLocks noGrp="1"/>
          </p:cNvSpPr>
          <p:nvPr>
            <p:ph type="body" idx="1"/>
          </p:nvPr>
        </p:nvSpPr>
        <p:spPr>
          <a:xfrm>
            <a:off x="2524125" y="3455988"/>
            <a:ext cx="7143750" cy="1500187"/>
          </a:xfrm>
          <a:ln/>
        </p:spPr>
        <p:txBody>
          <a:bodyPr wrap="square" lIns="91440" tIns="45720" rIns="91440" bIns="45720" anchor="t" anchorCtr="0"/>
          <a:p>
            <a:pPr defTabSz="914400"/>
            <a:r>
              <a:rPr lang="zh-CN" altLang="en-US" sz="1400" kern="1200" dirty="0">
                <a:latin typeface="+mn-lt"/>
                <a:ea typeface="+mn-ea"/>
                <a:cs typeface="+mn-cs"/>
              </a:rPr>
              <a:t>A collection of architectural design choices meant to tackle common design issues in different software development scenarios is called an architectural pattern.</a:t>
            </a:r>
            <a:endParaRPr lang="zh-CN" altLang="en-US" sz="1400"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194945"/>
            <a:ext cx="10515600" cy="1325563"/>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bg1"/>
                </a:solidFill>
                <a:effectLst/>
                <a:uLnTx/>
                <a:uFillTx/>
                <a:latin typeface="+mj-lt"/>
                <a:ea typeface="+mj-ea"/>
                <a:cs typeface="+mj-cs"/>
              </a:rPr>
              <a:t>Architectural pattern</a:t>
            </a:r>
            <a:endParaRPr kumimoji="0" lang="en-US" altLang="zh-CN" sz="4400" b="0" i="0" u="none" strike="noStrike" kern="1200" cap="all" spc="0" normalizeH="0" baseline="0" noProof="0" dirty="0">
              <a:ln>
                <a:noFill/>
              </a:ln>
              <a:solidFill>
                <a:schemeClr val="bg1"/>
              </a:solidFill>
              <a:effectLst/>
              <a:uLnTx/>
              <a:uFillTx/>
              <a:latin typeface="+mj-lt"/>
              <a:ea typeface="+mj-ea"/>
              <a:cs typeface="+mj-cs"/>
            </a:endParaRPr>
          </a:p>
        </p:txBody>
      </p:sp>
      <p:sp>
        <p:nvSpPr>
          <p:cNvPr id="36" name="Oval 35"/>
          <p:cNvSpPr/>
          <p:nvPr/>
        </p:nvSpPr>
        <p:spPr>
          <a:xfrm>
            <a:off x="1090295" y="1726565"/>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1</a:t>
            </a:r>
            <a:endParaRPr lang="en-GB" altLang="en-US" sz="3000" b="1"/>
          </a:p>
        </p:txBody>
      </p:sp>
      <p:sp>
        <p:nvSpPr>
          <p:cNvPr id="43" name="Oval 42"/>
          <p:cNvSpPr/>
          <p:nvPr/>
        </p:nvSpPr>
        <p:spPr>
          <a:xfrm>
            <a:off x="1090295" y="2871470"/>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3</a:t>
            </a:r>
            <a:endParaRPr lang="en-GB" altLang="en-US" sz="3000" b="1"/>
          </a:p>
        </p:txBody>
      </p:sp>
      <p:sp>
        <p:nvSpPr>
          <p:cNvPr id="44" name="Oval 43"/>
          <p:cNvSpPr/>
          <p:nvPr/>
        </p:nvSpPr>
        <p:spPr>
          <a:xfrm>
            <a:off x="1090295" y="4016375"/>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5</a:t>
            </a:r>
            <a:endParaRPr lang="en-GB" altLang="en-US" sz="3000" b="1"/>
          </a:p>
        </p:txBody>
      </p:sp>
      <p:sp>
        <p:nvSpPr>
          <p:cNvPr id="45" name="Oval 44"/>
          <p:cNvSpPr/>
          <p:nvPr/>
        </p:nvSpPr>
        <p:spPr>
          <a:xfrm>
            <a:off x="1090295" y="5161280"/>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7</a:t>
            </a:r>
            <a:endParaRPr lang="en-GB" altLang="en-US" sz="3000" b="1"/>
          </a:p>
        </p:txBody>
      </p:sp>
      <p:sp>
        <p:nvSpPr>
          <p:cNvPr id="46" name="Text Box 45"/>
          <p:cNvSpPr txBox="1"/>
          <p:nvPr/>
        </p:nvSpPr>
        <p:spPr>
          <a:xfrm>
            <a:off x="2120265" y="1938020"/>
            <a:ext cx="3585210" cy="461645"/>
          </a:xfrm>
          <a:prstGeom prst="rect">
            <a:avLst/>
          </a:prstGeom>
          <a:noFill/>
        </p:spPr>
        <p:txBody>
          <a:bodyPr wrap="square" rtlCol="0">
            <a:noAutofit/>
          </a:bodyPr>
          <a:p>
            <a:r>
              <a:rPr lang="en-US" sz="2200" b="1" i="1">
                <a:solidFill>
                  <a:schemeClr val="bg1"/>
                </a:solidFill>
              </a:rPr>
              <a:t>Layered style</a:t>
            </a:r>
            <a:endParaRPr lang="en-US" sz="2200" b="1" i="1">
              <a:solidFill>
                <a:schemeClr val="bg1"/>
              </a:solidFill>
            </a:endParaRPr>
          </a:p>
        </p:txBody>
      </p:sp>
      <p:sp>
        <p:nvSpPr>
          <p:cNvPr id="47" name="Text Box 46"/>
          <p:cNvSpPr txBox="1"/>
          <p:nvPr/>
        </p:nvSpPr>
        <p:spPr>
          <a:xfrm>
            <a:off x="2120265" y="3084830"/>
            <a:ext cx="3027045" cy="461645"/>
          </a:xfrm>
          <a:prstGeom prst="rect">
            <a:avLst/>
          </a:prstGeom>
          <a:noFill/>
        </p:spPr>
        <p:txBody>
          <a:bodyPr wrap="square" rtlCol="0">
            <a:noAutofit/>
          </a:bodyPr>
          <a:p>
            <a:r>
              <a:rPr lang="en-US" sz="2200" b="1" i="1">
                <a:solidFill>
                  <a:schemeClr val="bg1"/>
                </a:solidFill>
                <a:sym typeface="+mn-ea"/>
              </a:rPr>
              <a:t>Micro</a:t>
            </a:r>
            <a:r>
              <a:rPr lang="en-GB" altLang="en-US" sz="2200" b="1" i="1">
                <a:solidFill>
                  <a:schemeClr val="bg1"/>
                </a:solidFill>
                <a:sym typeface="+mn-ea"/>
              </a:rPr>
              <a:t>-</a:t>
            </a:r>
            <a:r>
              <a:rPr lang="en-US" sz="2200" b="1" i="1">
                <a:solidFill>
                  <a:schemeClr val="bg1"/>
                </a:solidFill>
                <a:sym typeface="+mn-ea"/>
              </a:rPr>
              <a:t>kernel</a:t>
            </a:r>
            <a:endParaRPr lang="en-US" sz="2200" b="1" i="1">
              <a:solidFill>
                <a:schemeClr val="bg1"/>
              </a:solidFill>
            </a:endParaRPr>
          </a:p>
        </p:txBody>
      </p:sp>
      <p:sp>
        <p:nvSpPr>
          <p:cNvPr id="48" name="Text Box 47"/>
          <p:cNvSpPr txBox="1"/>
          <p:nvPr/>
        </p:nvSpPr>
        <p:spPr>
          <a:xfrm>
            <a:off x="2120265" y="4231640"/>
            <a:ext cx="2618740" cy="461645"/>
          </a:xfrm>
          <a:prstGeom prst="rect">
            <a:avLst/>
          </a:prstGeom>
          <a:noFill/>
        </p:spPr>
        <p:txBody>
          <a:bodyPr wrap="square" rtlCol="0">
            <a:noAutofit/>
          </a:bodyPr>
          <a:p>
            <a:r>
              <a:rPr lang="en-US" sz="2200" b="1" i="1">
                <a:solidFill>
                  <a:schemeClr val="bg1"/>
                </a:solidFill>
                <a:sym typeface="+mn-ea"/>
              </a:rPr>
              <a:t>MVC</a:t>
            </a:r>
            <a:endParaRPr lang="en-US" sz="2200" b="1" i="1">
              <a:solidFill>
                <a:schemeClr val="bg1"/>
              </a:solidFill>
            </a:endParaRPr>
          </a:p>
        </p:txBody>
      </p:sp>
      <p:sp>
        <p:nvSpPr>
          <p:cNvPr id="49" name="Text Box 48"/>
          <p:cNvSpPr txBox="1"/>
          <p:nvPr/>
        </p:nvSpPr>
        <p:spPr>
          <a:xfrm>
            <a:off x="2120265" y="5378450"/>
            <a:ext cx="2618740" cy="461645"/>
          </a:xfrm>
          <a:prstGeom prst="rect">
            <a:avLst/>
          </a:prstGeom>
          <a:noFill/>
        </p:spPr>
        <p:txBody>
          <a:bodyPr wrap="square" rtlCol="0">
            <a:noAutofit/>
          </a:bodyPr>
          <a:p>
            <a:r>
              <a:rPr sz="2200" b="1" i="1">
                <a:solidFill>
                  <a:schemeClr val="bg1"/>
                </a:solidFill>
                <a:sym typeface="+mn-ea"/>
              </a:rPr>
              <a:t>MVVM</a:t>
            </a:r>
            <a:endParaRPr lang="en-US" sz="2200" b="1" i="1">
              <a:solidFill>
                <a:schemeClr val="bg1"/>
              </a:solidFill>
            </a:endParaRPr>
          </a:p>
        </p:txBody>
      </p:sp>
      <p:sp>
        <p:nvSpPr>
          <p:cNvPr id="50" name="Oval 49"/>
          <p:cNvSpPr/>
          <p:nvPr/>
        </p:nvSpPr>
        <p:spPr>
          <a:xfrm>
            <a:off x="6638925" y="1726565"/>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2</a:t>
            </a:r>
            <a:endParaRPr lang="en-GB" altLang="en-US" sz="3000" b="1"/>
          </a:p>
        </p:txBody>
      </p:sp>
      <p:sp>
        <p:nvSpPr>
          <p:cNvPr id="51" name="Oval 50"/>
          <p:cNvSpPr/>
          <p:nvPr/>
        </p:nvSpPr>
        <p:spPr>
          <a:xfrm>
            <a:off x="6638925" y="2871470"/>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4</a:t>
            </a:r>
            <a:endParaRPr lang="en-GB" altLang="en-US" sz="3000" b="1"/>
          </a:p>
        </p:txBody>
      </p:sp>
      <p:sp>
        <p:nvSpPr>
          <p:cNvPr id="52" name="Oval 51"/>
          <p:cNvSpPr/>
          <p:nvPr/>
        </p:nvSpPr>
        <p:spPr>
          <a:xfrm>
            <a:off x="6638925" y="4016375"/>
            <a:ext cx="920750" cy="884555"/>
          </a:xfrm>
          <a:prstGeom prst="ellipse">
            <a:avLst/>
          </a:prstGeom>
          <a:solidFill>
            <a:srgbClr val="E2AF3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6</a:t>
            </a:r>
            <a:endParaRPr lang="en-GB" altLang="en-US" sz="3000" b="1"/>
          </a:p>
        </p:txBody>
      </p:sp>
      <p:sp>
        <p:nvSpPr>
          <p:cNvPr id="54" name="Text Box 53"/>
          <p:cNvSpPr txBox="1"/>
          <p:nvPr/>
        </p:nvSpPr>
        <p:spPr>
          <a:xfrm>
            <a:off x="7668895" y="1938020"/>
            <a:ext cx="3585210" cy="461645"/>
          </a:xfrm>
          <a:prstGeom prst="rect">
            <a:avLst/>
          </a:prstGeom>
          <a:noFill/>
        </p:spPr>
        <p:txBody>
          <a:bodyPr wrap="square" rtlCol="0">
            <a:noAutofit/>
          </a:bodyPr>
          <a:p>
            <a:r>
              <a:rPr lang="en-US" sz="2200" b="1" i="1">
                <a:solidFill>
                  <a:schemeClr val="bg1"/>
                </a:solidFill>
                <a:sym typeface="+mn-ea"/>
              </a:rPr>
              <a:t>Client server mode</a:t>
            </a:r>
            <a:endParaRPr lang="en-US" sz="2200" b="1" i="1">
              <a:solidFill>
                <a:schemeClr val="bg1"/>
              </a:solidFill>
            </a:endParaRPr>
          </a:p>
          <a:p>
            <a:endParaRPr lang="en-US" sz="2200" b="1" i="1">
              <a:solidFill>
                <a:schemeClr val="bg1"/>
              </a:solidFill>
            </a:endParaRPr>
          </a:p>
        </p:txBody>
      </p:sp>
      <p:sp>
        <p:nvSpPr>
          <p:cNvPr id="55" name="Text Box 54"/>
          <p:cNvSpPr txBox="1"/>
          <p:nvPr/>
        </p:nvSpPr>
        <p:spPr>
          <a:xfrm>
            <a:off x="7668895" y="3084830"/>
            <a:ext cx="3027045" cy="461645"/>
          </a:xfrm>
          <a:prstGeom prst="rect">
            <a:avLst/>
          </a:prstGeom>
          <a:noFill/>
        </p:spPr>
        <p:txBody>
          <a:bodyPr wrap="square" rtlCol="0">
            <a:noAutofit/>
          </a:bodyPr>
          <a:p>
            <a:r>
              <a:rPr lang="en-US" sz="2200" b="1" i="1">
                <a:solidFill>
                  <a:schemeClr val="bg1"/>
                </a:solidFill>
              </a:rPr>
              <a:t>MVP</a:t>
            </a:r>
            <a:r>
              <a:rPr lang="en-US" sz="2200" b="1" i="1">
                <a:solidFill>
                  <a:schemeClr val="bg1"/>
                </a:solidFill>
                <a:sym typeface="+mn-ea"/>
              </a:rPr>
              <a:t>Micro-services</a:t>
            </a:r>
            <a:endParaRPr lang="en-US" sz="2200" b="1" i="1">
              <a:solidFill>
                <a:schemeClr val="bg1"/>
              </a:solidFill>
            </a:endParaRPr>
          </a:p>
          <a:p>
            <a:r>
              <a:rPr lang="en-US" sz="2200" b="1" i="1">
                <a:solidFill>
                  <a:schemeClr val="bg1"/>
                </a:solidFill>
              </a:rPr>
              <a:t> </a:t>
            </a:r>
            <a:endParaRPr lang="en-US" sz="2200" b="1" i="1">
              <a:solidFill>
                <a:schemeClr val="bg1"/>
              </a:solidFill>
            </a:endParaRPr>
          </a:p>
        </p:txBody>
      </p:sp>
      <p:sp>
        <p:nvSpPr>
          <p:cNvPr id="56" name="Text Box 55"/>
          <p:cNvSpPr txBox="1"/>
          <p:nvPr/>
        </p:nvSpPr>
        <p:spPr>
          <a:xfrm>
            <a:off x="7668895" y="4231640"/>
            <a:ext cx="2618740" cy="461645"/>
          </a:xfrm>
          <a:prstGeom prst="rect">
            <a:avLst/>
          </a:prstGeom>
          <a:noFill/>
        </p:spPr>
        <p:txBody>
          <a:bodyPr wrap="square" rtlCol="0">
            <a:noAutofit/>
          </a:bodyPr>
          <a:p>
            <a:r>
              <a:rPr lang="en-US" sz="2200" b="1" i="1">
                <a:solidFill>
                  <a:schemeClr val="bg1"/>
                </a:solidFill>
                <a:sym typeface="+mn-ea"/>
              </a:rPr>
              <a:t>MVP</a:t>
            </a:r>
            <a:r>
              <a:rPr sz="2200" b="1" i="1">
                <a:solidFill>
                  <a:schemeClr val="bg1"/>
                </a:solidFill>
              </a:rPr>
              <a:t> </a:t>
            </a:r>
            <a:endParaRPr sz="2200" b="1" i="1">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6906260" cy="461645"/>
          </a:xfrm>
          <a:prstGeom prst="rect">
            <a:avLst/>
          </a:prstGeom>
          <a:noFill/>
        </p:spPr>
        <p:txBody>
          <a:bodyPr wrap="square" rtlCol="0">
            <a:noAutofit/>
          </a:bodyPr>
          <a:p>
            <a:r>
              <a:rPr lang="en-US" sz="4000" b="1" i="1">
                <a:solidFill>
                  <a:schemeClr val="bg1"/>
                </a:solidFill>
              </a:rPr>
              <a:t>Layered architecture style</a:t>
            </a:r>
            <a:endParaRPr lang="en-US" sz="4000" b="1" i="1">
              <a:solidFill>
                <a:schemeClr val="bg1"/>
              </a:solidFill>
            </a:endParaRPr>
          </a:p>
        </p:txBody>
      </p:sp>
      <p:sp>
        <p:nvSpPr>
          <p:cNvPr id="16" name="Text Box 15"/>
          <p:cNvSpPr txBox="1"/>
          <p:nvPr/>
        </p:nvSpPr>
        <p:spPr>
          <a:xfrm>
            <a:off x="122555" y="1399540"/>
            <a:ext cx="5630545" cy="1198880"/>
          </a:xfrm>
          <a:prstGeom prst="rect">
            <a:avLst/>
          </a:prstGeom>
          <a:noFill/>
        </p:spPr>
        <p:txBody>
          <a:bodyPr wrap="square" rtlCol="0" anchor="t">
            <a:spAutoFit/>
          </a:bodyPr>
          <a:p>
            <a:r>
              <a:rPr lang="en-US">
                <a:solidFill>
                  <a:schemeClr val="bg1"/>
                </a:solidFill>
                <a:sym typeface="+mn-ea"/>
              </a:rPr>
              <a:t>The layered architecture style is a software design pattern where multiple layers are used for specific functions, allowing for maintenance and development without affecting others.</a:t>
            </a:r>
            <a:endParaRPr lang="en-US">
              <a:solidFill>
                <a:schemeClr val="bg1"/>
              </a:solidFill>
              <a:sym typeface="+mn-ea"/>
            </a:endParaRPr>
          </a:p>
        </p:txBody>
      </p:sp>
      <p:pic>
        <p:nvPicPr>
          <p:cNvPr id="6" name="Picture 5"/>
          <p:cNvPicPr>
            <a:picLocks noChangeAspect="1"/>
          </p:cNvPicPr>
          <p:nvPr/>
        </p:nvPicPr>
        <p:blipFill>
          <a:blip r:embed="rId1"/>
          <a:srcRect r="11097"/>
          <a:stretch>
            <a:fillRect/>
          </a:stretch>
        </p:blipFill>
        <p:spPr>
          <a:xfrm>
            <a:off x="6515735" y="1292860"/>
            <a:ext cx="5676265" cy="5015230"/>
          </a:xfrm>
          <a:prstGeom prst="rect">
            <a:avLst/>
          </a:prstGeom>
        </p:spPr>
      </p:pic>
      <p:sp>
        <p:nvSpPr>
          <p:cNvPr id="8" name="Text Box 7"/>
          <p:cNvSpPr txBox="1"/>
          <p:nvPr/>
        </p:nvSpPr>
        <p:spPr>
          <a:xfrm>
            <a:off x="206375" y="2945130"/>
            <a:ext cx="4064000" cy="429895"/>
          </a:xfrm>
          <a:prstGeom prst="rect">
            <a:avLst/>
          </a:prstGeom>
          <a:noFill/>
        </p:spPr>
        <p:txBody>
          <a:bodyPr wrap="square" rtlCol="0">
            <a:spAutoFit/>
          </a:bodyPr>
          <a:p>
            <a:r>
              <a:rPr lang="en-US" sz="2200" b="1" i="1">
                <a:solidFill>
                  <a:schemeClr val="bg1">
                    <a:lumMod val="65000"/>
                  </a:schemeClr>
                </a:solidFill>
              </a:rPr>
              <a:t>Usage</a:t>
            </a:r>
            <a:r>
              <a:rPr lang="en-GB" altLang="en-US" sz="2200" b="1" i="1">
                <a:solidFill>
                  <a:schemeClr val="bg1">
                    <a:lumMod val="65000"/>
                  </a:schemeClr>
                </a:solidFill>
              </a:rPr>
              <a:t>:</a:t>
            </a:r>
            <a:endParaRPr lang="en-GB" altLang="en-US" sz="2200" b="1" i="1">
              <a:solidFill>
                <a:schemeClr val="bg1">
                  <a:lumMod val="65000"/>
                </a:schemeClr>
              </a:solidFill>
            </a:endParaRPr>
          </a:p>
        </p:txBody>
      </p:sp>
      <p:sp>
        <p:nvSpPr>
          <p:cNvPr id="10" name="Text Box 9"/>
          <p:cNvSpPr txBox="1"/>
          <p:nvPr/>
        </p:nvSpPr>
        <p:spPr>
          <a:xfrm>
            <a:off x="206375" y="3826510"/>
            <a:ext cx="4589780" cy="2481580"/>
          </a:xfrm>
          <a:prstGeom prst="rect">
            <a:avLst/>
          </a:prstGeom>
          <a:noFill/>
        </p:spPr>
        <p:txBody>
          <a:bodyPr wrap="square" rtlCol="0">
            <a:noAutofit/>
          </a:bodyPr>
          <a:p>
            <a:r>
              <a:rPr lang="en-US">
                <a:solidFill>
                  <a:schemeClr val="bg1"/>
                </a:solidFill>
              </a:rPr>
              <a:t>1.Applications that are needed to be built quickly.</a:t>
            </a:r>
            <a:endParaRPr lang="en-US">
              <a:solidFill>
                <a:schemeClr val="bg1"/>
              </a:solidFill>
            </a:endParaRPr>
          </a:p>
          <a:p>
            <a:endParaRPr lang="en-US">
              <a:solidFill>
                <a:schemeClr val="bg1"/>
              </a:solidFill>
            </a:endParaRPr>
          </a:p>
          <a:p>
            <a:r>
              <a:rPr lang="en-US">
                <a:solidFill>
                  <a:schemeClr val="bg1"/>
                </a:solidFill>
              </a:rPr>
              <a:t>2.require traditional IT </a:t>
            </a:r>
            <a:endParaRPr lang="en-US">
              <a:solidFill>
                <a:schemeClr val="bg1"/>
              </a:solidFill>
            </a:endParaRPr>
          </a:p>
          <a:p>
            <a:endParaRPr lang="en-US">
              <a:solidFill>
                <a:schemeClr val="bg1"/>
              </a:solidFill>
            </a:endParaRPr>
          </a:p>
          <a:p>
            <a:r>
              <a:rPr lang="en-US">
                <a:solidFill>
                  <a:schemeClr val="bg1"/>
                </a:solidFill>
              </a:rPr>
              <a:t>3. for teams with inexperienced developers and limited knowledge of architecture patterns.</a:t>
            </a:r>
            <a:endParaRPr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6906260" cy="461645"/>
          </a:xfrm>
          <a:prstGeom prst="rect">
            <a:avLst/>
          </a:prstGeom>
          <a:noFill/>
        </p:spPr>
        <p:txBody>
          <a:bodyPr wrap="square" rtlCol="0">
            <a:noAutofit/>
          </a:bodyPr>
          <a:p>
            <a:r>
              <a:rPr lang="en-US" sz="4000" b="1" i="1">
                <a:solidFill>
                  <a:schemeClr val="bg1"/>
                </a:solidFill>
                <a:sym typeface="+mn-ea"/>
              </a:rPr>
              <a:t>Client server mode</a:t>
            </a:r>
            <a:endParaRPr lang="en-US" sz="4000" b="1" i="1">
              <a:solidFill>
                <a:schemeClr val="bg1"/>
              </a:solidFill>
            </a:endParaRPr>
          </a:p>
        </p:txBody>
      </p:sp>
      <p:sp>
        <p:nvSpPr>
          <p:cNvPr id="16" name="Text Box 15"/>
          <p:cNvSpPr txBox="1"/>
          <p:nvPr/>
        </p:nvSpPr>
        <p:spPr>
          <a:xfrm>
            <a:off x="122555" y="1399540"/>
            <a:ext cx="6300470" cy="1198880"/>
          </a:xfrm>
          <a:prstGeom prst="rect">
            <a:avLst/>
          </a:prstGeom>
          <a:noFill/>
        </p:spPr>
        <p:txBody>
          <a:bodyPr wrap="square" rtlCol="0" anchor="t">
            <a:spAutoFit/>
          </a:bodyPr>
          <a:p>
            <a:r>
              <a:rPr lang="en-US">
                <a:solidFill>
                  <a:schemeClr val="bg1"/>
                </a:solidFill>
                <a:sym typeface="+mn-ea"/>
              </a:rPr>
              <a:t>The client-server model is a distributed application structure that divides tasks between servers and clients, often communicating over a computer network on separate hardware, although both may reside in the same system.</a:t>
            </a:r>
            <a:endParaRPr lang="en-US">
              <a:solidFill>
                <a:schemeClr val="bg1"/>
              </a:solidFill>
              <a:sym typeface="+mn-ea"/>
            </a:endParaRPr>
          </a:p>
        </p:txBody>
      </p:sp>
      <p:sp>
        <p:nvSpPr>
          <p:cNvPr id="8" name="Text Box 7"/>
          <p:cNvSpPr txBox="1"/>
          <p:nvPr/>
        </p:nvSpPr>
        <p:spPr>
          <a:xfrm>
            <a:off x="206375" y="2945130"/>
            <a:ext cx="4064000" cy="429895"/>
          </a:xfrm>
          <a:prstGeom prst="rect">
            <a:avLst/>
          </a:prstGeom>
          <a:noFill/>
        </p:spPr>
        <p:txBody>
          <a:bodyPr wrap="square" rtlCol="0">
            <a:spAutoFit/>
          </a:bodyPr>
          <a:p>
            <a:r>
              <a:rPr lang="en-US" sz="2200" b="1" i="1">
                <a:solidFill>
                  <a:schemeClr val="bg1">
                    <a:lumMod val="65000"/>
                  </a:schemeClr>
                </a:solidFill>
              </a:rPr>
              <a:t>Usage</a:t>
            </a:r>
            <a:r>
              <a:rPr lang="en-GB" altLang="en-US" sz="2200" b="1" i="1">
                <a:solidFill>
                  <a:schemeClr val="bg1">
                    <a:lumMod val="65000"/>
                  </a:schemeClr>
                </a:solidFill>
              </a:rPr>
              <a:t>:</a:t>
            </a:r>
            <a:endParaRPr lang="en-GB" altLang="en-US" sz="2200" b="1" i="1">
              <a:solidFill>
                <a:schemeClr val="bg1">
                  <a:lumMod val="65000"/>
                </a:schemeClr>
              </a:solidFill>
            </a:endParaRPr>
          </a:p>
        </p:txBody>
      </p:sp>
      <p:sp>
        <p:nvSpPr>
          <p:cNvPr id="10" name="Text Box 9"/>
          <p:cNvSpPr txBox="1"/>
          <p:nvPr/>
        </p:nvSpPr>
        <p:spPr>
          <a:xfrm>
            <a:off x="206375" y="3826510"/>
            <a:ext cx="4589780" cy="2481580"/>
          </a:xfrm>
          <a:prstGeom prst="rect">
            <a:avLst/>
          </a:prstGeom>
          <a:noFill/>
        </p:spPr>
        <p:txBody>
          <a:bodyPr wrap="square" rtlCol="0">
            <a:noAutofit/>
          </a:bodyPr>
          <a:p>
            <a:r>
              <a:rPr lang="en-US">
                <a:solidFill>
                  <a:schemeClr val="bg1"/>
                </a:solidFill>
              </a:rPr>
              <a:t>1.Web Browsing</a:t>
            </a:r>
            <a:endParaRPr lang="en-US">
              <a:solidFill>
                <a:schemeClr val="bg1"/>
              </a:solidFill>
            </a:endParaRPr>
          </a:p>
          <a:p>
            <a:endParaRPr lang="en-US">
              <a:solidFill>
                <a:schemeClr val="bg1"/>
              </a:solidFill>
            </a:endParaRPr>
          </a:p>
          <a:p>
            <a:r>
              <a:rPr lang="en-US">
                <a:solidFill>
                  <a:schemeClr val="bg1"/>
                </a:solidFill>
              </a:rPr>
              <a:t>2.Email Systems</a:t>
            </a:r>
            <a:endParaRPr lang="en-US">
              <a:solidFill>
                <a:schemeClr val="bg1"/>
              </a:solidFill>
            </a:endParaRPr>
          </a:p>
          <a:p>
            <a:endParaRPr lang="en-US">
              <a:solidFill>
                <a:schemeClr val="bg1"/>
              </a:solidFill>
            </a:endParaRPr>
          </a:p>
          <a:p>
            <a:r>
              <a:rPr lang="en-US">
                <a:solidFill>
                  <a:schemeClr val="bg1"/>
                </a:solidFill>
              </a:rPr>
              <a:t>3.Online Gaming</a:t>
            </a:r>
            <a:endParaRPr lang="en-US">
              <a:solidFill>
                <a:schemeClr val="bg1"/>
              </a:solidFill>
            </a:endParaRPr>
          </a:p>
          <a:p>
            <a:endParaRPr lang="en-US">
              <a:solidFill>
                <a:schemeClr val="bg1"/>
              </a:solidFill>
            </a:endParaRPr>
          </a:p>
          <a:p>
            <a:r>
              <a:rPr lang="en-US">
                <a:solidFill>
                  <a:schemeClr val="bg1"/>
                </a:solidFill>
              </a:rPr>
              <a:t>4.Database Management</a:t>
            </a:r>
            <a:endParaRPr lang="en-US">
              <a:solidFill>
                <a:schemeClr val="bg1"/>
              </a:solidFill>
            </a:endParaRPr>
          </a:p>
        </p:txBody>
      </p:sp>
      <p:pic>
        <p:nvPicPr>
          <p:cNvPr id="102" name="Picture 101"/>
          <p:cNvPicPr/>
          <p:nvPr/>
        </p:nvPicPr>
        <p:blipFill>
          <a:blip r:embed="rId1"/>
          <a:stretch>
            <a:fillRect/>
          </a:stretch>
        </p:blipFill>
        <p:spPr>
          <a:xfrm>
            <a:off x="6707505" y="1558925"/>
            <a:ext cx="5415280" cy="430022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6906260" cy="461645"/>
          </a:xfrm>
          <a:prstGeom prst="rect">
            <a:avLst/>
          </a:prstGeom>
          <a:noFill/>
        </p:spPr>
        <p:txBody>
          <a:bodyPr wrap="square" rtlCol="0">
            <a:noAutofit/>
          </a:bodyPr>
          <a:p>
            <a:r>
              <a:rPr lang="en-US" sz="4000" b="1" i="1">
                <a:solidFill>
                  <a:schemeClr val="bg1"/>
                </a:solidFill>
              </a:rPr>
              <a:t>Microkernel Pattern:</a:t>
            </a:r>
            <a:endParaRPr lang="en-US" sz="4000" b="1" i="1">
              <a:solidFill>
                <a:schemeClr val="bg1"/>
              </a:solidFill>
            </a:endParaRPr>
          </a:p>
        </p:txBody>
      </p:sp>
      <p:sp>
        <p:nvSpPr>
          <p:cNvPr id="16" name="Text Box 15"/>
          <p:cNvSpPr txBox="1"/>
          <p:nvPr/>
        </p:nvSpPr>
        <p:spPr>
          <a:xfrm>
            <a:off x="122555" y="1399540"/>
            <a:ext cx="5630545" cy="1198880"/>
          </a:xfrm>
          <a:prstGeom prst="rect">
            <a:avLst/>
          </a:prstGeom>
          <a:noFill/>
        </p:spPr>
        <p:txBody>
          <a:bodyPr wrap="square" rtlCol="0" anchor="t">
            <a:spAutoFit/>
          </a:bodyPr>
          <a:p>
            <a:r>
              <a:rPr lang="en-US">
                <a:solidFill>
                  <a:schemeClr val="bg1"/>
                </a:solidFill>
                <a:sym typeface="+mn-ea"/>
              </a:rPr>
              <a:t>The Microkernel Architecture Pattern, also known as the plug-in architecture pattern, is a software design pattern that separates a system's core functionalities from its extended and application-specific parts.</a:t>
            </a:r>
            <a:endParaRPr lang="en-US">
              <a:solidFill>
                <a:schemeClr val="bg1"/>
              </a:solidFill>
              <a:sym typeface="+mn-ea"/>
            </a:endParaRPr>
          </a:p>
        </p:txBody>
      </p:sp>
      <p:sp>
        <p:nvSpPr>
          <p:cNvPr id="8" name="Text Box 7"/>
          <p:cNvSpPr txBox="1"/>
          <p:nvPr/>
        </p:nvSpPr>
        <p:spPr>
          <a:xfrm>
            <a:off x="206375" y="2945130"/>
            <a:ext cx="4064000" cy="429895"/>
          </a:xfrm>
          <a:prstGeom prst="rect">
            <a:avLst/>
          </a:prstGeom>
          <a:noFill/>
        </p:spPr>
        <p:txBody>
          <a:bodyPr wrap="square" rtlCol="0">
            <a:spAutoFit/>
          </a:bodyPr>
          <a:p>
            <a:r>
              <a:rPr lang="en-US" sz="2200" b="1" i="1">
                <a:solidFill>
                  <a:schemeClr val="bg1">
                    <a:lumMod val="65000"/>
                  </a:schemeClr>
                </a:solidFill>
              </a:rPr>
              <a:t>Usage</a:t>
            </a:r>
            <a:r>
              <a:rPr lang="en-GB" altLang="en-US" sz="2200" b="1" i="1">
                <a:solidFill>
                  <a:schemeClr val="bg1">
                    <a:lumMod val="65000"/>
                  </a:schemeClr>
                </a:solidFill>
              </a:rPr>
              <a:t>:</a:t>
            </a:r>
            <a:endParaRPr lang="en-GB" altLang="en-US" sz="2200" b="1" i="1">
              <a:solidFill>
                <a:schemeClr val="bg1">
                  <a:lumMod val="65000"/>
                </a:schemeClr>
              </a:solidFill>
            </a:endParaRPr>
          </a:p>
        </p:txBody>
      </p:sp>
      <p:sp>
        <p:nvSpPr>
          <p:cNvPr id="10" name="Text Box 9"/>
          <p:cNvSpPr txBox="1"/>
          <p:nvPr/>
        </p:nvSpPr>
        <p:spPr>
          <a:xfrm>
            <a:off x="206375" y="3826510"/>
            <a:ext cx="5890260" cy="2481580"/>
          </a:xfrm>
          <a:prstGeom prst="rect">
            <a:avLst/>
          </a:prstGeom>
          <a:noFill/>
        </p:spPr>
        <p:txBody>
          <a:bodyPr wrap="square" rtlCol="0">
            <a:noAutofit/>
          </a:bodyPr>
          <a:p>
            <a:r>
              <a:rPr lang="en-US">
                <a:solidFill>
                  <a:schemeClr val="bg1"/>
                </a:solidFill>
              </a:rPr>
              <a:t>1.Applications that have a clear segmentation between basic routines and higher-order </a:t>
            </a:r>
            <a:endParaRPr lang="en-US">
              <a:solidFill>
                <a:schemeClr val="bg1"/>
              </a:solidFill>
            </a:endParaRPr>
          </a:p>
          <a:p>
            <a:endParaRPr lang="en-US">
              <a:solidFill>
                <a:schemeClr val="bg1"/>
              </a:solidFill>
            </a:endParaRPr>
          </a:p>
          <a:p>
            <a:r>
              <a:rPr lang="en-US">
                <a:solidFill>
                  <a:schemeClr val="bg1"/>
                </a:solidFill>
              </a:rPr>
              <a:t>2.applications with a dynamic collection of rules that require regular changes in addition to a fixed set of core operations.</a:t>
            </a:r>
            <a:endParaRPr lang="en-US">
              <a:solidFill>
                <a:schemeClr val="bg1"/>
              </a:solidFill>
            </a:endParaRPr>
          </a:p>
          <a:p>
            <a:endParaRPr lang="en-US">
              <a:solidFill>
                <a:schemeClr val="bg1"/>
              </a:solidFill>
            </a:endParaRPr>
          </a:p>
          <a:p>
            <a:r>
              <a:rPr lang="en-US">
                <a:solidFill>
                  <a:schemeClr val="bg1"/>
                </a:solidFill>
              </a:rPr>
              <a:t>3.Embedded Systems</a:t>
            </a:r>
            <a:endParaRPr lang="en-US">
              <a:solidFill>
                <a:schemeClr val="bg1"/>
              </a:solidFill>
            </a:endParaRPr>
          </a:p>
        </p:txBody>
      </p:sp>
      <p:pic>
        <p:nvPicPr>
          <p:cNvPr id="24" name="Picture 5"/>
          <p:cNvPicPr>
            <a:picLocks noChangeAspect="1"/>
          </p:cNvPicPr>
          <p:nvPr/>
        </p:nvPicPr>
        <p:blipFill>
          <a:blip r:embed="rId1"/>
          <a:stretch>
            <a:fillRect/>
          </a:stretch>
        </p:blipFill>
        <p:spPr>
          <a:xfrm>
            <a:off x="6332855" y="1570990"/>
            <a:ext cx="5800725" cy="42589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6906260" cy="461645"/>
          </a:xfrm>
          <a:prstGeom prst="rect">
            <a:avLst/>
          </a:prstGeom>
          <a:noFill/>
        </p:spPr>
        <p:txBody>
          <a:bodyPr wrap="square" rtlCol="0">
            <a:noAutofit/>
          </a:bodyPr>
          <a:p>
            <a:r>
              <a:rPr lang="en-US" sz="4000" b="1" i="1">
                <a:solidFill>
                  <a:schemeClr val="bg1"/>
                </a:solidFill>
              </a:rPr>
              <a:t>Micro-services architecture</a:t>
            </a:r>
            <a:endParaRPr lang="en-US" sz="4000" b="1" i="1">
              <a:solidFill>
                <a:schemeClr val="bg1"/>
              </a:solidFill>
            </a:endParaRPr>
          </a:p>
        </p:txBody>
      </p:sp>
      <p:sp>
        <p:nvSpPr>
          <p:cNvPr id="16" name="Text Box 15"/>
          <p:cNvSpPr txBox="1"/>
          <p:nvPr/>
        </p:nvSpPr>
        <p:spPr>
          <a:xfrm>
            <a:off x="122555" y="1399540"/>
            <a:ext cx="6172835" cy="1198880"/>
          </a:xfrm>
          <a:prstGeom prst="rect">
            <a:avLst/>
          </a:prstGeom>
          <a:noFill/>
        </p:spPr>
        <p:txBody>
          <a:bodyPr wrap="square" rtlCol="0" anchor="t">
            <a:spAutoFit/>
          </a:bodyPr>
          <a:p>
            <a:r>
              <a:rPr lang="en-US">
                <a:solidFill>
                  <a:schemeClr val="bg1"/>
                </a:solidFill>
                <a:sym typeface="+mn-ea"/>
              </a:rPr>
              <a:t>The Microservices Architecture Pattern is a software development approach that consists of small, autonomous services, each implementing a specific business function, aiming for scalable and maintainable applications.</a:t>
            </a:r>
            <a:endParaRPr lang="en-US">
              <a:solidFill>
                <a:schemeClr val="bg1"/>
              </a:solidFill>
              <a:sym typeface="+mn-ea"/>
            </a:endParaRPr>
          </a:p>
        </p:txBody>
      </p:sp>
      <p:sp>
        <p:nvSpPr>
          <p:cNvPr id="8" name="Text Box 7"/>
          <p:cNvSpPr txBox="1"/>
          <p:nvPr/>
        </p:nvSpPr>
        <p:spPr>
          <a:xfrm>
            <a:off x="206375" y="2945130"/>
            <a:ext cx="4064000" cy="429895"/>
          </a:xfrm>
          <a:prstGeom prst="rect">
            <a:avLst/>
          </a:prstGeom>
          <a:noFill/>
        </p:spPr>
        <p:txBody>
          <a:bodyPr wrap="square" rtlCol="0">
            <a:spAutoFit/>
          </a:bodyPr>
          <a:p>
            <a:r>
              <a:rPr lang="en-US" sz="2200" b="1" i="1">
                <a:solidFill>
                  <a:schemeClr val="bg1">
                    <a:lumMod val="65000"/>
                  </a:schemeClr>
                </a:solidFill>
              </a:rPr>
              <a:t>Usage</a:t>
            </a:r>
            <a:r>
              <a:rPr lang="en-GB" altLang="en-US" sz="2200" b="1" i="1">
                <a:solidFill>
                  <a:schemeClr val="bg1">
                    <a:lumMod val="65000"/>
                  </a:schemeClr>
                </a:solidFill>
              </a:rPr>
              <a:t>:</a:t>
            </a:r>
            <a:endParaRPr lang="en-GB" altLang="en-US" sz="2200" b="1" i="1">
              <a:solidFill>
                <a:schemeClr val="bg1">
                  <a:lumMod val="65000"/>
                </a:schemeClr>
              </a:solidFill>
            </a:endParaRPr>
          </a:p>
        </p:txBody>
      </p:sp>
      <p:sp>
        <p:nvSpPr>
          <p:cNvPr id="10" name="Text Box 9"/>
          <p:cNvSpPr txBox="1"/>
          <p:nvPr/>
        </p:nvSpPr>
        <p:spPr>
          <a:xfrm>
            <a:off x="206375" y="3826510"/>
            <a:ext cx="4589780" cy="2481580"/>
          </a:xfrm>
          <a:prstGeom prst="rect">
            <a:avLst/>
          </a:prstGeom>
          <a:noFill/>
        </p:spPr>
        <p:txBody>
          <a:bodyPr wrap="square" rtlCol="0">
            <a:noAutofit/>
          </a:bodyPr>
          <a:p>
            <a:r>
              <a:rPr lang="en-US">
                <a:solidFill>
                  <a:schemeClr val="bg1"/>
                </a:solidFill>
              </a:rPr>
              <a:t>1.Businesses and web applications that require rapid development.</a:t>
            </a:r>
            <a:endParaRPr lang="en-US">
              <a:solidFill>
                <a:schemeClr val="bg1"/>
              </a:solidFill>
            </a:endParaRPr>
          </a:p>
          <a:p>
            <a:endParaRPr lang="en-US">
              <a:solidFill>
                <a:schemeClr val="bg1"/>
              </a:solidFill>
            </a:endParaRPr>
          </a:p>
          <a:p>
            <a:r>
              <a:rPr lang="en-US">
                <a:solidFill>
                  <a:schemeClr val="bg1"/>
                </a:solidFill>
              </a:rPr>
              <a:t>2.Websites with small components</a:t>
            </a:r>
            <a:endParaRPr lang="en-US">
              <a:solidFill>
                <a:schemeClr val="bg1"/>
              </a:solidFill>
            </a:endParaRPr>
          </a:p>
          <a:p>
            <a:endParaRPr lang="en-US">
              <a:solidFill>
                <a:schemeClr val="bg1"/>
              </a:solidFill>
            </a:endParaRPr>
          </a:p>
          <a:p>
            <a:r>
              <a:rPr lang="en-US">
                <a:solidFill>
                  <a:schemeClr val="bg1"/>
                </a:solidFill>
              </a:rPr>
              <a:t>3.Banking systems</a:t>
            </a:r>
            <a:endParaRPr lang="en-US">
              <a:solidFill>
                <a:schemeClr val="bg1"/>
              </a:solidFill>
            </a:endParaRPr>
          </a:p>
          <a:p>
            <a:endParaRPr lang="en-US">
              <a:solidFill>
                <a:schemeClr val="bg1"/>
              </a:solidFill>
            </a:endParaRPr>
          </a:p>
          <a:p>
            <a:r>
              <a:rPr lang="en-US">
                <a:solidFill>
                  <a:schemeClr val="bg1"/>
                </a:solidFill>
              </a:rPr>
              <a:t>4.Streaming services</a:t>
            </a:r>
            <a:endParaRPr lang="en-US">
              <a:solidFill>
                <a:schemeClr val="bg1"/>
              </a:solidFill>
            </a:endParaRPr>
          </a:p>
        </p:txBody>
      </p:sp>
      <p:pic>
        <p:nvPicPr>
          <p:cNvPr id="25" name="Picture 6"/>
          <p:cNvPicPr>
            <a:picLocks noChangeAspect="1"/>
          </p:cNvPicPr>
          <p:nvPr/>
        </p:nvPicPr>
        <p:blipFill>
          <a:blip r:embed="rId1"/>
          <a:stretch>
            <a:fillRect/>
          </a:stretch>
        </p:blipFill>
        <p:spPr>
          <a:xfrm>
            <a:off x="6403340" y="1510665"/>
            <a:ext cx="5737860" cy="4251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7679055" cy="461645"/>
          </a:xfrm>
          <a:prstGeom prst="rect">
            <a:avLst/>
          </a:prstGeom>
          <a:noFill/>
        </p:spPr>
        <p:txBody>
          <a:bodyPr wrap="square" rtlCol="0">
            <a:noAutofit/>
          </a:bodyPr>
          <a:p>
            <a:r>
              <a:rPr lang="en-US" sz="4000" b="1" i="1">
                <a:solidFill>
                  <a:schemeClr val="bg1"/>
                </a:solidFill>
              </a:rPr>
              <a:t>MVC</a:t>
            </a:r>
            <a:r>
              <a:rPr lang="en-GB" altLang="en-US" sz="4000" b="1" i="1">
                <a:solidFill>
                  <a:schemeClr val="bg1"/>
                </a:solidFill>
              </a:rPr>
              <a:t> </a:t>
            </a:r>
            <a:r>
              <a:rPr lang="en-US" sz="4000" b="1" i="1">
                <a:solidFill>
                  <a:schemeClr val="bg1"/>
                </a:solidFill>
              </a:rPr>
              <a:t>(Model-View-Controller)</a:t>
            </a:r>
            <a:endParaRPr lang="en-US" sz="4000" b="1" i="1">
              <a:solidFill>
                <a:schemeClr val="bg1"/>
              </a:solidFill>
            </a:endParaRPr>
          </a:p>
        </p:txBody>
      </p:sp>
      <p:sp>
        <p:nvSpPr>
          <p:cNvPr id="16" name="Text Box 15"/>
          <p:cNvSpPr txBox="1"/>
          <p:nvPr/>
        </p:nvSpPr>
        <p:spPr>
          <a:xfrm>
            <a:off x="122555" y="1399540"/>
            <a:ext cx="6253480" cy="1812925"/>
          </a:xfrm>
          <a:prstGeom prst="rect">
            <a:avLst/>
          </a:prstGeom>
          <a:noFill/>
        </p:spPr>
        <p:txBody>
          <a:bodyPr wrap="square" rtlCol="0" anchor="t">
            <a:noAutofit/>
          </a:bodyPr>
          <a:p>
            <a:r>
              <a:rPr lang="en-US" b="1" i="1">
                <a:solidFill>
                  <a:schemeClr val="bg1"/>
                </a:solidFill>
                <a:sym typeface="+mn-ea"/>
              </a:rPr>
              <a:t>Model</a:t>
            </a:r>
            <a:r>
              <a:rPr lang="en-US">
                <a:solidFill>
                  <a:schemeClr val="bg1"/>
                </a:solidFill>
                <a:sym typeface="+mn-ea"/>
              </a:rPr>
              <a:t>: Represents the data and business logic of the app</a:t>
            </a:r>
            <a:endParaRPr lang="en-US">
              <a:solidFill>
                <a:schemeClr val="bg1"/>
              </a:solidFill>
              <a:sym typeface="+mn-ea"/>
            </a:endParaRPr>
          </a:p>
          <a:p>
            <a:endParaRPr lang="en-US">
              <a:solidFill>
                <a:schemeClr val="bg1"/>
              </a:solidFill>
              <a:sym typeface="+mn-ea"/>
            </a:endParaRPr>
          </a:p>
          <a:p>
            <a:r>
              <a:rPr lang="en-US" b="1" i="1">
                <a:solidFill>
                  <a:schemeClr val="bg1"/>
                </a:solidFill>
                <a:sym typeface="+mn-ea"/>
              </a:rPr>
              <a:t>View</a:t>
            </a:r>
            <a:r>
              <a:rPr lang="en-US">
                <a:solidFill>
                  <a:schemeClr val="bg1"/>
                </a:solidFill>
                <a:sym typeface="+mn-ea"/>
              </a:rPr>
              <a:t>: Handles the visual presentation of the data</a:t>
            </a:r>
            <a:r>
              <a:rPr lang="en-GB" altLang="en-US">
                <a:solidFill>
                  <a:schemeClr val="bg1"/>
                </a:solidFill>
                <a:sym typeface="+mn-ea"/>
              </a:rPr>
              <a:t>.</a:t>
            </a:r>
            <a:endParaRPr lang="en-GB" altLang="en-US">
              <a:solidFill>
                <a:schemeClr val="bg1"/>
              </a:solidFill>
              <a:sym typeface="+mn-ea"/>
            </a:endParaRPr>
          </a:p>
          <a:p>
            <a:endParaRPr lang="en-GB" altLang="en-US">
              <a:solidFill>
                <a:schemeClr val="bg1"/>
              </a:solidFill>
              <a:sym typeface="+mn-ea"/>
            </a:endParaRPr>
          </a:p>
          <a:p>
            <a:r>
              <a:rPr lang="en-GB" altLang="en-US" b="1" i="1">
                <a:solidFill>
                  <a:schemeClr val="bg1"/>
                </a:solidFill>
                <a:sym typeface="+mn-ea"/>
              </a:rPr>
              <a:t>Controller</a:t>
            </a:r>
            <a:r>
              <a:rPr lang="en-GB" altLang="en-US">
                <a:solidFill>
                  <a:schemeClr val="bg1"/>
                </a:solidFill>
                <a:sym typeface="+mn-ea"/>
              </a:rPr>
              <a:t>: Receives user input, updates the model, and instructs the view to update accordingly</a:t>
            </a:r>
            <a:endParaRPr lang="en-GB" altLang="en-US">
              <a:solidFill>
                <a:schemeClr val="bg1"/>
              </a:solidFill>
              <a:sym typeface="+mn-ea"/>
            </a:endParaRPr>
          </a:p>
        </p:txBody>
      </p:sp>
      <p:sp>
        <p:nvSpPr>
          <p:cNvPr id="10" name="Text Box 9"/>
          <p:cNvSpPr txBox="1"/>
          <p:nvPr/>
        </p:nvSpPr>
        <p:spPr>
          <a:xfrm>
            <a:off x="206375" y="3826510"/>
            <a:ext cx="4589780" cy="979805"/>
          </a:xfrm>
          <a:prstGeom prst="rect">
            <a:avLst/>
          </a:prstGeom>
          <a:noFill/>
        </p:spPr>
        <p:txBody>
          <a:bodyPr wrap="square" rtlCol="0">
            <a:noAutofit/>
          </a:bodyPr>
          <a:p>
            <a:r>
              <a:rPr lang="en-US">
                <a:solidFill>
                  <a:schemeClr val="bg1"/>
                </a:solidFill>
              </a:rPr>
              <a:t>Simple and easy to understand.</a:t>
            </a:r>
            <a:endParaRPr lang="en-US">
              <a:solidFill>
                <a:schemeClr val="bg1"/>
              </a:solidFill>
            </a:endParaRPr>
          </a:p>
          <a:p>
            <a:endParaRPr lang="en-US">
              <a:solidFill>
                <a:schemeClr val="bg1"/>
              </a:solidFill>
            </a:endParaRPr>
          </a:p>
          <a:p>
            <a:r>
              <a:rPr lang="en-US">
                <a:solidFill>
                  <a:schemeClr val="bg1"/>
                </a:solidFill>
              </a:rPr>
              <a:t>Suitable for smaller projects.</a:t>
            </a:r>
            <a:endParaRPr lang="en-US">
              <a:solidFill>
                <a:schemeClr val="bg1"/>
              </a:solidFill>
            </a:endParaRPr>
          </a:p>
          <a:p>
            <a:endParaRPr lang="en-US">
              <a:solidFill>
                <a:schemeClr val="bg1"/>
              </a:solidFill>
            </a:endParaRPr>
          </a:p>
          <a:p>
            <a:endParaRPr lang="en-US">
              <a:solidFill>
                <a:schemeClr val="bg1"/>
              </a:solidFill>
            </a:endParaRPr>
          </a:p>
        </p:txBody>
      </p:sp>
      <p:pic>
        <p:nvPicPr>
          <p:cNvPr id="2" name="Picture 1"/>
          <p:cNvPicPr>
            <a:picLocks noChangeAspect="1"/>
          </p:cNvPicPr>
          <p:nvPr/>
        </p:nvPicPr>
        <p:blipFill>
          <a:blip r:embed="rId1"/>
          <a:stretch>
            <a:fillRect/>
          </a:stretch>
        </p:blipFill>
        <p:spPr>
          <a:xfrm>
            <a:off x="6295390" y="1933575"/>
            <a:ext cx="5826125" cy="3982720"/>
          </a:xfrm>
          <a:prstGeom prst="rect">
            <a:avLst/>
          </a:prstGeom>
        </p:spPr>
      </p:pic>
      <p:sp>
        <p:nvSpPr>
          <p:cNvPr id="3" name="Text Box 2"/>
          <p:cNvSpPr txBox="1"/>
          <p:nvPr/>
        </p:nvSpPr>
        <p:spPr>
          <a:xfrm>
            <a:off x="206375" y="3410585"/>
            <a:ext cx="4064000" cy="398780"/>
          </a:xfrm>
          <a:prstGeom prst="rect">
            <a:avLst/>
          </a:prstGeom>
          <a:noFill/>
        </p:spPr>
        <p:txBody>
          <a:bodyPr wrap="square" rtlCol="0">
            <a:spAutoFit/>
          </a:bodyPr>
          <a:p>
            <a:r>
              <a:rPr lang="en-US" sz="2000" b="1">
                <a:solidFill>
                  <a:srgbClr val="FFC000"/>
                </a:solidFill>
              </a:rPr>
              <a:t>Benefits:</a:t>
            </a:r>
            <a:endParaRPr lang="en-US" sz="2000" b="1">
              <a:solidFill>
                <a:srgbClr val="FFC000"/>
              </a:solidFill>
            </a:endParaRPr>
          </a:p>
        </p:txBody>
      </p:sp>
      <p:sp>
        <p:nvSpPr>
          <p:cNvPr id="4" name="Text Box 3"/>
          <p:cNvSpPr txBox="1"/>
          <p:nvPr/>
        </p:nvSpPr>
        <p:spPr>
          <a:xfrm>
            <a:off x="206375" y="4940300"/>
            <a:ext cx="4064000" cy="398780"/>
          </a:xfrm>
          <a:prstGeom prst="rect">
            <a:avLst/>
          </a:prstGeom>
          <a:noFill/>
        </p:spPr>
        <p:txBody>
          <a:bodyPr wrap="square" rtlCol="0">
            <a:spAutoFit/>
          </a:bodyPr>
          <a:p>
            <a:r>
              <a:rPr lang="en-US" sz="2000" b="1">
                <a:solidFill>
                  <a:srgbClr val="FFC000"/>
                </a:solidFill>
              </a:rPr>
              <a:t>Drawbacks:</a:t>
            </a:r>
            <a:endParaRPr lang="en-US" sz="2000" b="1">
              <a:solidFill>
                <a:srgbClr val="FFC000"/>
              </a:solidFill>
            </a:endParaRPr>
          </a:p>
        </p:txBody>
      </p:sp>
      <p:sp>
        <p:nvSpPr>
          <p:cNvPr id="5" name="Text Box 4"/>
          <p:cNvSpPr txBox="1"/>
          <p:nvPr/>
        </p:nvSpPr>
        <p:spPr>
          <a:xfrm>
            <a:off x="219075" y="5420360"/>
            <a:ext cx="5958205" cy="1198880"/>
          </a:xfrm>
          <a:prstGeom prst="rect">
            <a:avLst/>
          </a:prstGeom>
          <a:noFill/>
        </p:spPr>
        <p:txBody>
          <a:bodyPr wrap="square" rtlCol="0">
            <a:spAutoFit/>
          </a:bodyPr>
          <a:p>
            <a:r>
              <a:rPr lang="en-US">
                <a:solidFill>
                  <a:schemeClr val="bg1"/>
                </a:solidFill>
              </a:rPr>
              <a:t>Tight coupling between View and Controller can make code harder to maintain in complex applications</a:t>
            </a:r>
            <a:endParaRPr lang="en-US">
              <a:solidFill>
                <a:schemeClr val="bg1"/>
              </a:solidFill>
            </a:endParaRPr>
          </a:p>
          <a:p>
            <a:endParaRPr lang="en-US">
              <a:solidFill>
                <a:schemeClr val="bg1"/>
              </a:solidFill>
            </a:endParaRPr>
          </a:p>
          <a:p>
            <a:r>
              <a:rPr lang="en-US">
                <a:solidFill>
                  <a:schemeClr val="bg1"/>
                </a:solidFill>
              </a:rPr>
              <a:t>Testing the View can be challengin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831850" y="492443"/>
            <a:ext cx="10515600" cy="2852737"/>
          </a:xfrm>
          <a:ln/>
        </p:spPr>
        <p:txBody>
          <a:bodyPr wrap="square" lIns="91440" tIns="45720" rIns="91440" bIns="45720" anchor="b" anchorCtr="0"/>
          <a:p>
            <a:pPr defTabSz="914400">
              <a:buNone/>
            </a:pPr>
            <a:r>
              <a:rPr lang="en-GB" altLang="zh-CN" sz="7200" b="1" noProof="0" dirty="0">
                <a:ln>
                  <a:noFill/>
                </a:ln>
                <a:effectLst/>
                <a:uLnTx/>
                <a:uFillTx/>
                <a:ea typeface="+mn-ea"/>
                <a:cs typeface="+mn-cs"/>
                <a:sym typeface="+mn-ea"/>
              </a:rPr>
              <a:t>D</a:t>
            </a:r>
            <a:r>
              <a:rPr lang="zh-CN" altLang="en-US" sz="7200" b="1" noProof="0" dirty="0">
                <a:ln>
                  <a:noFill/>
                </a:ln>
                <a:effectLst/>
                <a:uLnTx/>
                <a:uFillTx/>
                <a:ea typeface="+mn-ea"/>
                <a:cs typeface="+mn-cs"/>
                <a:sym typeface="+mn-ea"/>
              </a:rPr>
              <a:t>esign</a:t>
            </a:r>
            <a:r>
              <a:rPr lang="en-GB" altLang="zh-CN" sz="7200" b="1" noProof="0" dirty="0">
                <a:ln>
                  <a:noFill/>
                </a:ln>
                <a:effectLst/>
                <a:uLnTx/>
                <a:uFillTx/>
                <a:ea typeface="+mn-ea"/>
                <a:cs typeface="+mn-cs"/>
                <a:sym typeface="+mn-ea"/>
              </a:rPr>
              <a:t> Patterns</a:t>
            </a:r>
            <a:endParaRPr lang="zh-CN" altLang="en-US" sz="7200" b="1" kern="1200" dirty="0">
              <a:latin typeface="+mj-lt"/>
              <a:ea typeface="+mj-ea"/>
              <a:cs typeface="+mj-cs"/>
            </a:endParaRPr>
          </a:p>
        </p:txBody>
      </p:sp>
      <p:sp>
        <p:nvSpPr>
          <p:cNvPr id="13314" name="文本占位符 2"/>
          <p:cNvSpPr>
            <a:spLocks noGrp="1"/>
          </p:cNvSpPr>
          <p:nvPr>
            <p:ph type="body" idx="1"/>
          </p:nvPr>
        </p:nvSpPr>
        <p:spPr>
          <a:xfrm>
            <a:off x="2524125" y="3345180"/>
            <a:ext cx="7143750" cy="1656715"/>
          </a:xfrm>
          <a:ln/>
        </p:spPr>
        <p:txBody>
          <a:bodyPr wrap="square" lIns="91440" tIns="45720" rIns="91440" bIns="45720" anchor="t" anchorCtr="0"/>
          <a:p>
            <a:pPr defTabSz="914400"/>
            <a:r>
              <a:rPr lang="zh-CN" altLang="en-US" sz="1400" kern="1200" dirty="0">
                <a:latin typeface="+mn-lt"/>
                <a:ea typeface="+mn-ea"/>
                <a:cs typeface="+mn-cs"/>
              </a:rPr>
              <a:t>are typical solutions to common problems in software design. Each pattern is like a blueprint that you can customize to solve a particular design problem in your code.</a:t>
            </a:r>
            <a:endParaRPr lang="zh-CN" altLang="en-US" sz="1400" kern="120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7679055" cy="461645"/>
          </a:xfrm>
          <a:prstGeom prst="rect">
            <a:avLst/>
          </a:prstGeom>
          <a:noFill/>
        </p:spPr>
        <p:txBody>
          <a:bodyPr wrap="square" rtlCol="0">
            <a:noAutofit/>
          </a:bodyPr>
          <a:p>
            <a:r>
              <a:rPr sz="4000" b="1" i="1">
                <a:solidFill>
                  <a:schemeClr val="bg1"/>
                </a:solidFill>
              </a:rPr>
              <a:t>6.MVP (Model-View-Presenter)</a:t>
            </a:r>
            <a:endParaRPr sz="4000" b="1" i="1">
              <a:solidFill>
                <a:schemeClr val="bg1"/>
              </a:solidFill>
            </a:endParaRPr>
          </a:p>
        </p:txBody>
      </p:sp>
      <p:sp>
        <p:nvSpPr>
          <p:cNvPr id="16" name="Text Box 15"/>
          <p:cNvSpPr txBox="1"/>
          <p:nvPr/>
        </p:nvSpPr>
        <p:spPr>
          <a:xfrm>
            <a:off x="122555" y="1319530"/>
            <a:ext cx="6662420" cy="2466340"/>
          </a:xfrm>
          <a:prstGeom prst="rect">
            <a:avLst/>
          </a:prstGeom>
          <a:noFill/>
        </p:spPr>
        <p:txBody>
          <a:bodyPr wrap="square" rtlCol="0" anchor="t">
            <a:noAutofit/>
          </a:bodyPr>
          <a:p>
            <a:r>
              <a:rPr lang="en-US" b="1" i="1">
                <a:solidFill>
                  <a:schemeClr val="bg1"/>
                </a:solidFill>
                <a:sym typeface="+mn-ea"/>
              </a:rPr>
              <a:t>Model</a:t>
            </a:r>
            <a:r>
              <a:rPr lang="en-US">
                <a:solidFill>
                  <a:schemeClr val="bg1"/>
                </a:solidFill>
                <a:sym typeface="+mn-ea"/>
              </a:rPr>
              <a:t>: Represents the data and business logic of the app</a:t>
            </a:r>
            <a:endParaRPr lang="en-US">
              <a:solidFill>
                <a:schemeClr val="bg1"/>
              </a:solidFill>
              <a:sym typeface="+mn-ea"/>
            </a:endParaRPr>
          </a:p>
          <a:p>
            <a:endParaRPr lang="en-US">
              <a:solidFill>
                <a:schemeClr val="bg1"/>
              </a:solidFill>
              <a:sym typeface="+mn-ea"/>
            </a:endParaRPr>
          </a:p>
          <a:p>
            <a:r>
              <a:rPr lang="en-US" b="1" i="1">
                <a:solidFill>
                  <a:schemeClr val="bg1"/>
                </a:solidFill>
                <a:sym typeface="+mn-ea"/>
              </a:rPr>
              <a:t>View</a:t>
            </a:r>
            <a:r>
              <a:rPr lang="en-US">
                <a:solidFill>
                  <a:schemeClr val="bg1"/>
                </a:solidFill>
                <a:sym typeface="+mn-ea"/>
              </a:rPr>
              <a:t>: </a:t>
            </a:r>
            <a:r>
              <a:rPr>
                <a:solidFill>
                  <a:schemeClr val="bg1"/>
                </a:solidFill>
                <a:sym typeface="+mn-ea"/>
              </a:rPr>
              <a:t>Similar to MVC, but it doesn't directly interact with the Model or perform any business logic</a:t>
            </a:r>
            <a:endParaRPr>
              <a:solidFill>
                <a:schemeClr val="bg1"/>
              </a:solidFill>
              <a:sym typeface="+mn-ea"/>
            </a:endParaRPr>
          </a:p>
          <a:p>
            <a:endParaRPr>
              <a:solidFill>
                <a:schemeClr val="bg1"/>
              </a:solidFill>
              <a:sym typeface="+mn-ea"/>
            </a:endParaRPr>
          </a:p>
          <a:p>
            <a:r>
              <a:rPr lang="en-GB" altLang="en-US" b="1" i="1">
                <a:solidFill>
                  <a:schemeClr val="bg1"/>
                </a:solidFill>
                <a:sym typeface="+mn-ea"/>
              </a:rPr>
              <a:t>Presenter:</a:t>
            </a:r>
            <a:r>
              <a:rPr lang="en-GB" altLang="en-US">
                <a:solidFill>
                  <a:schemeClr val="bg1"/>
                </a:solidFill>
                <a:sym typeface="+mn-ea"/>
              </a:rPr>
              <a:t> Acts as an intermediary between the View and Model. It receives user input from the View, updates the Model, retrieves data from the Model, and formats it for the View</a:t>
            </a:r>
            <a:endParaRPr lang="en-GB" altLang="en-US">
              <a:solidFill>
                <a:schemeClr val="bg1"/>
              </a:solidFill>
              <a:sym typeface="+mn-ea"/>
            </a:endParaRPr>
          </a:p>
          <a:p>
            <a:endParaRPr lang="en-GB" altLang="en-US">
              <a:solidFill>
                <a:schemeClr val="bg1"/>
              </a:solidFill>
              <a:sym typeface="+mn-ea"/>
            </a:endParaRPr>
          </a:p>
        </p:txBody>
      </p:sp>
      <p:sp>
        <p:nvSpPr>
          <p:cNvPr id="10" name="Text Box 9"/>
          <p:cNvSpPr txBox="1"/>
          <p:nvPr/>
        </p:nvSpPr>
        <p:spPr>
          <a:xfrm>
            <a:off x="206375" y="4215130"/>
            <a:ext cx="6332855" cy="979805"/>
          </a:xfrm>
          <a:prstGeom prst="rect">
            <a:avLst/>
          </a:prstGeom>
          <a:noFill/>
        </p:spPr>
        <p:txBody>
          <a:bodyPr wrap="square" rtlCol="0">
            <a:noAutofit/>
          </a:bodyPr>
          <a:p>
            <a:r>
              <a:rPr lang="en-US">
                <a:solidFill>
                  <a:schemeClr val="bg1"/>
                </a:solidFill>
              </a:rPr>
              <a:t>Improved separation of concerns compared to MVC</a:t>
            </a:r>
            <a:endParaRPr lang="en-US">
              <a:solidFill>
                <a:schemeClr val="bg1"/>
              </a:solidFill>
            </a:endParaRPr>
          </a:p>
          <a:p>
            <a:endParaRPr lang="en-US">
              <a:solidFill>
                <a:schemeClr val="bg1"/>
              </a:solidFill>
            </a:endParaRPr>
          </a:p>
          <a:p>
            <a:r>
              <a:rPr lang="en-US">
                <a:solidFill>
                  <a:schemeClr val="bg1"/>
                </a:solidFill>
              </a:rPr>
              <a:t>Easier to test the View and Presenter independently</a:t>
            </a:r>
            <a:endParaRPr lang="en-US">
              <a:solidFill>
                <a:schemeClr val="bg1"/>
              </a:solidFill>
            </a:endParaRPr>
          </a:p>
        </p:txBody>
      </p:sp>
      <p:sp>
        <p:nvSpPr>
          <p:cNvPr id="3" name="Text Box 2"/>
          <p:cNvSpPr txBox="1"/>
          <p:nvPr/>
        </p:nvSpPr>
        <p:spPr>
          <a:xfrm>
            <a:off x="219710" y="3802380"/>
            <a:ext cx="4064000" cy="398780"/>
          </a:xfrm>
          <a:prstGeom prst="rect">
            <a:avLst/>
          </a:prstGeom>
          <a:noFill/>
        </p:spPr>
        <p:txBody>
          <a:bodyPr wrap="square" rtlCol="0">
            <a:spAutoFit/>
          </a:bodyPr>
          <a:p>
            <a:r>
              <a:rPr lang="en-US" sz="2000" b="1">
                <a:solidFill>
                  <a:srgbClr val="FFC000"/>
                </a:solidFill>
              </a:rPr>
              <a:t>Benefits:</a:t>
            </a:r>
            <a:endParaRPr lang="en-US" sz="2000" b="1">
              <a:solidFill>
                <a:srgbClr val="FFC000"/>
              </a:solidFill>
            </a:endParaRPr>
          </a:p>
        </p:txBody>
      </p:sp>
      <p:sp>
        <p:nvSpPr>
          <p:cNvPr id="4" name="Text Box 3"/>
          <p:cNvSpPr txBox="1"/>
          <p:nvPr/>
        </p:nvSpPr>
        <p:spPr>
          <a:xfrm>
            <a:off x="206375" y="5408930"/>
            <a:ext cx="4064000" cy="398780"/>
          </a:xfrm>
          <a:prstGeom prst="rect">
            <a:avLst/>
          </a:prstGeom>
          <a:noFill/>
        </p:spPr>
        <p:txBody>
          <a:bodyPr wrap="square" rtlCol="0">
            <a:spAutoFit/>
          </a:bodyPr>
          <a:p>
            <a:r>
              <a:rPr lang="en-US" sz="2000" b="1">
                <a:solidFill>
                  <a:srgbClr val="FFC000"/>
                </a:solidFill>
              </a:rPr>
              <a:t>Drawbacks:</a:t>
            </a:r>
            <a:endParaRPr lang="en-US" sz="2000" b="1">
              <a:solidFill>
                <a:srgbClr val="FFC000"/>
              </a:solidFill>
            </a:endParaRPr>
          </a:p>
        </p:txBody>
      </p:sp>
      <p:sp>
        <p:nvSpPr>
          <p:cNvPr id="5" name="Text Box 4"/>
          <p:cNvSpPr txBox="1"/>
          <p:nvPr/>
        </p:nvSpPr>
        <p:spPr>
          <a:xfrm>
            <a:off x="219075" y="5808980"/>
            <a:ext cx="7995285" cy="922020"/>
          </a:xfrm>
          <a:prstGeom prst="rect">
            <a:avLst/>
          </a:prstGeom>
          <a:noFill/>
        </p:spPr>
        <p:txBody>
          <a:bodyPr wrap="square" rtlCol="0">
            <a:spAutoFit/>
          </a:bodyPr>
          <a:p>
            <a:r>
              <a:rPr lang="en-US">
                <a:solidFill>
                  <a:schemeClr val="bg1"/>
                </a:solidFill>
              </a:rPr>
              <a:t>Introduces an extra layer of complexity (Presenter) compared to MVC</a:t>
            </a:r>
            <a:endParaRPr lang="en-US">
              <a:solidFill>
                <a:schemeClr val="bg1"/>
              </a:solidFill>
            </a:endParaRPr>
          </a:p>
          <a:p>
            <a:endParaRPr lang="en-US">
              <a:solidFill>
                <a:schemeClr val="bg1"/>
              </a:solidFill>
            </a:endParaRPr>
          </a:p>
          <a:p>
            <a:r>
              <a:rPr lang="en-US">
                <a:solidFill>
                  <a:schemeClr val="bg1"/>
                </a:solidFill>
              </a:rPr>
              <a:t>Can lead to boilerplate code for simple tasks</a:t>
            </a:r>
            <a:endParaRPr lang="en-US">
              <a:solidFill>
                <a:schemeClr val="bg1"/>
              </a:solidFill>
            </a:endParaRPr>
          </a:p>
        </p:txBody>
      </p:sp>
      <p:pic>
        <p:nvPicPr>
          <p:cNvPr id="103" name="Picture 102"/>
          <p:cNvPicPr/>
          <p:nvPr/>
        </p:nvPicPr>
        <p:blipFill>
          <a:blip r:embed="rId1"/>
          <a:stretch>
            <a:fillRect/>
          </a:stretch>
        </p:blipFill>
        <p:spPr>
          <a:xfrm>
            <a:off x="6610985" y="1502410"/>
            <a:ext cx="5501640" cy="434149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Text Box 45"/>
          <p:cNvSpPr txBox="1"/>
          <p:nvPr/>
        </p:nvSpPr>
        <p:spPr>
          <a:xfrm>
            <a:off x="535940" y="302260"/>
            <a:ext cx="8544560" cy="461645"/>
          </a:xfrm>
          <a:prstGeom prst="rect">
            <a:avLst/>
          </a:prstGeom>
          <a:noFill/>
        </p:spPr>
        <p:txBody>
          <a:bodyPr wrap="square" rtlCol="0">
            <a:noAutofit/>
          </a:bodyPr>
          <a:p>
            <a:r>
              <a:rPr sz="4000" b="1" i="1">
                <a:solidFill>
                  <a:schemeClr val="bg1"/>
                </a:solidFill>
              </a:rPr>
              <a:t>MVVM (Model-View-ViewModel)</a:t>
            </a:r>
            <a:endParaRPr sz="4000" b="1" i="1">
              <a:solidFill>
                <a:schemeClr val="bg1"/>
              </a:solidFill>
            </a:endParaRPr>
          </a:p>
        </p:txBody>
      </p:sp>
      <p:sp>
        <p:nvSpPr>
          <p:cNvPr id="16" name="Text Box 15"/>
          <p:cNvSpPr txBox="1"/>
          <p:nvPr/>
        </p:nvSpPr>
        <p:spPr>
          <a:xfrm>
            <a:off x="122555" y="1089025"/>
            <a:ext cx="12070080" cy="1812925"/>
          </a:xfrm>
          <a:prstGeom prst="rect">
            <a:avLst/>
          </a:prstGeom>
          <a:noFill/>
        </p:spPr>
        <p:txBody>
          <a:bodyPr wrap="square" rtlCol="0" anchor="t">
            <a:noAutofit/>
          </a:bodyPr>
          <a:p>
            <a:endParaRPr lang="en-GB" altLang="en-US">
              <a:solidFill>
                <a:schemeClr val="bg1"/>
              </a:solidFill>
              <a:sym typeface="+mn-ea"/>
            </a:endParaRPr>
          </a:p>
          <a:p>
            <a:r>
              <a:rPr lang="en-GB" altLang="en-US" b="1" i="1">
                <a:solidFill>
                  <a:schemeClr val="bg1"/>
                </a:solidFill>
                <a:sym typeface="+mn-ea"/>
              </a:rPr>
              <a:t>ViewMode</a:t>
            </a:r>
            <a:r>
              <a:rPr lang="en-GB" altLang="en-US">
                <a:solidFill>
                  <a:schemeClr val="bg1"/>
                </a:solidFill>
                <a:sym typeface="+mn-ea"/>
              </a:rPr>
              <a:t>: Acts as a bridge between the View and Model. It exposes data from the Model in a way that's easily consumable by the View, and handles user input events, notifying the Model of changes. Additionally, the ViewModel can handle some presentation logic</a:t>
            </a:r>
            <a:endParaRPr lang="en-GB" altLang="en-US">
              <a:solidFill>
                <a:schemeClr val="bg1"/>
              </a:solidFill>
              <a:sym typeface="+mn-ea"/>
            </a:endParaRPr>
          </a:p>
          <a:p>
            <a:endParaRPr lang="en-GB" altLang="en-US">
              <a:solidFill>
                <a:schemeClr val="bg1"/>
              </a:solidFill>
              <a:sym typeface="+mn-ea"/>
            </a:endParaRPr>
          </a:p>
          <a:p>
            <a:r>
              <a:rPr lang="en-US" b="1" i="1">
                <a:solidFill>
                  <a:schemeClr val="bg1"/>
                </a:solidFill>
                <a:sym typeface="+mn-ea"/>
              </a:rPr>
              <a:t>Model</a:t>
            </a:r>
            <a:r>
              <a:rPr lang="en-US">
                <a:solidFill>
                  <a:schemeClr val="bg1"/>
                </a:solidFill>
                <a:sym typeface="+mn-ea"/>
              </a:rPr>
              <a:t>: Represents the data and business logic of the app</a:t>
            </a:r>
            <a:endParaRPr lang="en-US">
              <a:solidFill>
                <a:schemeClr val="bg1"/>
              </a:solidFill>
              <a:sym typeface="+mn-ea"/>
            </a:endParaRPr>
          </a:p>
          <a:p>
            <a:endParaRPr lang="en-US">
              <a:solidFill>
                <a:schemeClr val="bg1"/>
              </a:solidFill>
              <a:sym typeface="+mn-ea"/>
            </a:endParaRPr>
          </a:p>
          <a:p>
            <a:r>
              <a:rPr lang="en-US" b="1" i="1">
                <a:solidFill>
                  <a:schemeClr val="bg1"/>
                </a:solidFill>
                <a:sym typeface="+mn-ea"/>
              </a:rPr>
              <a:t>View</a:t>
            </a:r>
            <a:r>
              <a:rPr lang="en-US">
                <a:solidFill>
                  <a:schemeClr val="bg1"/>
                </a:solidFill>
                <a:sym typeface="+mn-ea"/>
              </a:rPr>
              <a:t>: Similar to MVC and MVP, focuses on presentation</a:t>
            </a:r>
            <a:r>
              <a:rPr lang="en-GB" altLang="en-US">
                <a:solidFill>
                  <a:schemeClr val="bg1"/>
                </a:solidFill>
                <a:sym typeface="+mn-ea"/>
              </a:rPr>
              <a:t>.</a:t>
            </a:r>
            <a:endParaRPr lang="en-GB" altLang="en-US">
              <a:solidFill>
                <a:schemeClr val="bg1"/>
              </a:solidFill>
              <a:sym typeface="+mn-ea"/>
            </a:endParaRPr>
          </a:p>
          <a:p>
            <a:endParaRPr lang="en-GB" altLang="en-US">
              <a:solidFill>
                <a:schemeClr val="bg1"/>
              </a:solidFill>
              <a:sym typeface="+mn-ea"/>
            </a:endParaRPr>
          </a:p>
        </p:txBody>
      </p:sp>
      <p:sp>
        <p:nvSpPr>
          <p:cNvPr id="10" name="Text Box 9"/>
          <p:cNvSpPr txBox="1"/>
          <p:nvPr/>
        </p:nvSpPr>
        <p:spPr>
          <a:xfrm>
            <a:off x="206375" y="3895090"/>
            <a:ext cx="6301740" cy="979805"/>
          </a:xfrm>
          <a:prstGeom prst="rect">
            <a:avLst/>
          </a:prstGeom>
          <a:noFill/>
        </p:spPr>
        <p:txBody>
          <a:bodyPr wrap="square" rtlCol="0">
            <a:noAutofit/>
          </a:bodyPr>
          <a:p>
            <a:r>
              <a:rPr lang="en-US">
                <a:solidFill>
                  <a:schemeClr val="bg1"/>
                </a:solidFill>
              </a:rPr>
              <a:t>Excellent separation of concerns, promoting loose coupling and testability.</a:t>
            </a:r>
            <a:endParaRPr lang="en-US">
              <a:solidFill>
                <a:schemeClr val="bg1"/>
              </a:solidFill>
            </a:endParaRPr>
          </a:p>
          <a:p>
            <a:endParaRPr lang="en-US">
              <a:solidFill>
                <a:schemeClr val="bg1"/>
              </a:solidFill>
            </a:endParaRPr>
          </a:p>
          <a:p>
            <a:r>
              <a:rPr lang="en-US">
                <a:solidFill>
                  <a:schemeClr val="bg1"/>
                </a:solidFill>
              </a:rPr>
              <a:t>Well-suited for complex UIs with data binding frameworks</a:t>
            </a:r>
            <a:endParaRPr lang="en-US">
              <a:solidFill>
                <a:schemeClr val="bg1"/>
              </a:solidFill>
            </a:endParaRPr>
          </a:p>
          <a:p>
            <a:endParaRPr lang="en-US">
              <a:solidFill>
                <a:schemeClr val="bg1"/>
              </a:solidFill>
            </a:endParaRPr>
          </a:p>
          <a:p>
            <a:endParaRPr lang="en-US">
              <a:solidFill>
                <a:schemeClr val="bg1"/>
              </a:solidFill>
            </a:endParaRPr>
          </a:p>
        </p:txBody>
      </p:sp>
      <p:sp>
        <p:nvSpPr>
          <p:cNvPr id="3" name="Text Box 2"/>
          <p:cNvSpPr txBox="1"/>
          <p:nvPr/>
        </p:nvSpPr>
        <p:spPr>
          <a:xfrm>
            <a:off x="206375" y="3479165"/>
            <a:ext cx="4064000" cy="398780"/>
          </a:xfrm>
          <a:prstGeom prst="rect">
            <a:avLst/>
          </a:prstGeom>
          <a:noFill/>
        </p:spPr>
        <p:txBody>
          <a:bodyPr wrap="square" rtlCol="0">
            <a:spAutoFit/>
          </a:bodyPr>
          <a:p>
            <a:r>
              <a:rPr lang="en-US" sz="2000" b="1">
                <a:solidFill>
                  <a:srgbClr val="FFC000"/>
                </a:solidFill>
              </a:rPr>
              <a:t>Benefits:</a:t>
            </a:r>
            <a:endParaRPr lang="en-US" sz="2000" b="1">
              <a:solidFill>
                <a:srgbClr val="FFC000"/>
              </a:solidFill>
            </a:endParaRPr>
          </a:p>
        </p:txBody>
      </p:sp>
      <p:sp>
        <p:nvSpPr>
          <p:cNvPr id="4" name="Text Box 3"/>
          <p:cNvSpPr txBox="1"/>
          <p:nvPr/>
        </p:nvSpPr>
        <p:spPr>
          <a:xfrm>
            <a:off x="206375" y="5134610"/>
            <a:ext cx="4064000" cy="398780"/>
          </a:xfrm>
          <a:prstGeom prst="rect">
            <a:avLst/>
          </a:prstGeom>
          <a:noFill/>
        </p:spPr>
        <p:txBody>
          <a:bodyPr wrap="square" rtlCol="0">
            <a:spAutoFit/>
          </a:bodyPr>
          <a:p>
            <a:r>
              <a:rPr lang="en-US" sz="2000" b="1">
                <a:solidFill>
                  <a:srgbClr val="FFC000"/>
                </a:solidFill>
              </a:rPr>
              <a:t>Drawbacks:</a:t>
            </a:r>
            <a:endParaRPr lang="en-US" sz="2000" b="1">
              <a:solidFill>
                <a:srgbClr val="FFC000"/>
              </a:solidFill>
            </a:endParaRPr>
          </a:p>
        </p:txBody>
      </p:sp>
      <p:sp>
        <p:nvSpPr>
          <p:cNvPr id="5" name="Text Box 4"/>
          <p:cNvSpPr txBox="1"/>
          <p:nvPr/>
        </p:nvSpPr>
        <p:spPr>
          <a:xfrm>
            <a:off x="219075" y="5546090"/>
            <a:ext cx="11048365" cy="922020"/>
          </a:xfrm>
          <a:prstGeom prst="rect">
            <a:avLst/>
          </a:prstGeom>
          <a:noFill/>
        </p:spPr>
        <p:txBody>
          <a:bodyPr wrap="square" rtlCol="0">
            <a:spAutoFit/>
          </a:bodyPr>
          <a:p>
            <a:r>
              <a:rPr lang="en-US">
                <a:solidFill>
                  <a:schemeClr val="bg1"/>
                </a:solidFill>
              </a:rPr>
              <a:t>Most complex pattern among the three, requiring a steeper learning curve</a:t>
            </a:r>
            <a:endParaRPr lang="en-US">
              <a:solidFill>
                <a:schemeClr val="bg1"/>
              </a:solidFill>
            </a:endParaRPr>
          </a:p>
          <a:p>
            <a:endParaRPr lang="en-US">
              <a:solidFill>
                <a:schemeClr val="bg1"/>
              </a:solidFill>
            </a:endParaRPr>
          </a:p>
          <a:p>
            <a:r>
              <a:rPr lang="en-US">
                <a:solidFill>
                  <a:schemeClr val="bg1"/>
                </a:solidFill>
              </a:rPr>
              <a:t>Can be overkill for simple applications</a:t>
            </a:r>
            <a:endParaRPr lang="en-US">
              <a:solidFill>
                <a:schemeClr val="bg1"/>
              </a:solidFill>
            </a:endParaRPr>
          </a:p>
        </p:txBody>
      </p:sp>
      <p:pic>
        <p:nvPicPr>
          <p:cNvPr id="105" name="Picture 104"/>
          <p:cNvPicPr/>
          <p:nvPr/>
        </p:nvPicPr>
        <p:blipFill>
          <a:blip r:embed="rId1"/>
          <a:stretch>
            <a:fillRect/>
          </a:stretch>
        </p:blipFill>
        <p:spPr>
          <a:xfrm>
            <a:off x="6440805" y="2639060"/>
            <a:ext cx="5683250" cy="237553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p:txBody>
          <a:bodyPr wrap="square" lIns="91440" tIns="45720" rIns="91440" bIns="45720" anchor="b" anchorCtr="0"/>
          <a:p>
            <a:pPr defTabSz="914400">
              <a:buNone/>
            </a:pPr>
            <a:r>
              <a:rPr lang="en-US" altLang="zh-CN" sz="7200" b="1" kern="1200" dirty="0">
                <a:latin typeface="+mj-lt"/>
                <a:ea typeface="+mj-ea"/>
                <a:cs typeface="+mj-cs"/>
              </a:rPr>
              <a:t>	SOLID </a:t>
            </a:r>
            <a:r>
              <a:rPr lang="en-GB" altLang="en-US" sz="7200" b="1" kern="1200" dirty="0">
                <a:latin typeface="+mj-lt"/>
                <a:ea typeface="+mj-ea"/>
                <a:cs typeface="+mj-cs"/>
              </a:rPr>
              <a:t>P</a:t>
            </a:r>
            <a:r>
              <a:rPr lang="en-US" altLang="zh-CN" sz="7200" b="1" kern="1200" dirty="0">
                <a:latin typeface="+mj-lt"/>
                <a:ea typeface="+mj-ea"/>
                <a:cs typeface="+mj-cs"/>
              </a:rPr>
              <a:t>rinciples</a:t>
            </a:r>
            <a:endParaRPr lang="en-US" altLang="zh-CN" sz="7200" b="1" kern="1200" dirty="0">
              <a:latin typeface="+mj-lt"/>
              <a:ea typeface="+mj-ea"/>
              <a:cs typeface="+mj-cs"/>
            </a:endParaRPr>
          </a:p>
        </p:txBody>
      </p:sp>
      <p:sp>
        <p:nvSpPr>
          <p:cNvPr id="25602" name="文本占位符 2"/>
          <p:cNvSpPr>
            <a:spLocks noGrp="1"/>
          </p:cNvSpPr>
          <p:nvPr>
            <p:ph type="body" idx="1"/>
          </p:nvPr>
        </p:nvSpPr>
        <p:spPr>
          <a:xfrm>
            <a:off x="2524125" y="3455988"/>
            <a:ext cx="7143750" cy="1500187"/>
          </a:xfrm>
        </p:spPr>
        <p:txBody>
          <a:bodyPr wrap="square" lIns="91440" tIns="45720" rIns="91440" bIns="45720" anchor="t" anchorCtr="0"/>
          <a:p>
            <a:pPr defTabSz="914400"/>
            <a:r>
              <a:rPr lang="zh-CN" altLang="en-US" sz="1400" kern="1200" dirty="0">
                <a:latin typeface="+mn-lt"/>
                <a:ea typeface="+mn-ea"/>
                <a:cs typeface="+mn-cs"/>
              </a:rPr>
              <a:t>When designing software, it’s important to think about scalability and maintainability as the application grows</a:t>
            </a:r>
            <a:endParaRPr lang="zh-CN" altLang="en-US" sz="1400" kern="1200"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ph type="title"/>
          </p:nvPr>
        </p:nvSpPr>
        <p:spPr>
          <a:xfrm>
            <a:off x="3710305" y="140335"/>
            <a:ext cx="4771390" cy="132588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ym typeface="+mn-ea"/>
              </a:rPr>
              <a:t>SOLID </a:t>
            </a:r>
            <a:r>
              <a:rPr lang="en-GB" altLang="en-US" b="1" dirty="0">
                <a:sym typeface="+mn-ea"/>
              </a:rPr>
              <a:t>P</a:t>
            </a:r>
            <a:r>
              <a:rPr lang="en-US" altLang="zh-CN" b="1" dirty="0">
                <a:sym typeface="+mn-ea"/>
              </a:rPr>
              <a:t>rinciples</a:t>
            </a:r>
            <a:endParaRPr lang="en-US" altLang="zh-CN" b="1" dirty="0">
              <a:solidFill>
                <a:srgbClr val="25A982"/>
              </a:solidFill>
              <a:latin typeface="Arial (Headings)" charset="0"/>
              <a:ea typeface="Microsoft YaHei Light" panose="020B0502040204020203" pitchFamily="34" charset="-122"/>
              <a:cs typeface="Arial (Headings)" charset="0"/>
              <a:sym typeface="+mn-ea"/>
            </a:endParaRPr>
          </a:p>
        </p:txBody>
      </p:sp>
      <p:sp>
        <p:nvSpPr>
          <p:cNvPr id="36" name="Oval 35"/>
          <p:cNvSpPr/>
          <p:nvPr/>
        </p:nvSpPr>
        <p:spPr>
          <a:xfrm>
            <a:off x="1090295" y="1726565"/>
            <a:ext cx="920750" cy="884555"/>
          </a:xfrm>
          <a:prstGeom prst="ellipse">
            <a:avLst/>
          </a:prstGeom>
          <a:solidFill>
            <a:srgbClr val="25A98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1</a:t>
            </a:r>
            <a:endParaRPr lang="en-GB" altLang="en-US" sz="3000" b="1"/>
          </a:p>
        </p:txBody>
      </p:sp>
      <p:sp>
        <p:nvSpPr>
          <p:cNvPr id="43" name="Oval 42"/>
          <p:cNvSpPr/>
          <p:nvPr/>
        </p:nvSpPr>
        <p:spPr>
          <a:xfrm>
            <a:off x="1090295" y="3134360"/>
            <a:ext cx="920750" cy="884555"/>
          </a:xfrm>
          <a:prstGeom prst="ellipse">
            <a:avLst/>
          </a:prstGeom>
          <a:solidFill>
            <a:srgbClr val="25A98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3</a:t>
            </a:r>
            <a:endParaRPr lang="en-GB" altLang="en-US" sz="3000" b="1"/>
          </a:p>
        </p:txBody>
      </p:sp>
      <p:sp>
        <p:nvSpPr>
          <p:cNvPr id="44" name="Oval 43"/>
          <p:cNvSpPr/>
          <p:nvPr/>
        </p:nvSpPr>
        <p:spPr>
          <a:xfrm>
            <a:off x="1090295" y="4553585"/>
            <a:ext cx="920750" cy="884555"/>
          </a:xfrm>
          <a:prstGeom prst="ellipse">
            <a:avLst/>
          </a:prstGeom>
          <a:solidFill>
            <a:srgbClr val="25A98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5</a:t>
            </a:r>
            <a:endParaRPr lang="en-GB" altLang="en-US" sz="3000" b="1"/>
          </a:p>
        </p:txBody>
      </p:sp>
      <p:sp>
        <p:nvSpPr>
          <p:cNvPr id="46" name="Text Box 45"/>
          <p:cNvSpPr txBox="1"/>
          <p:nvPr/>
        </p:nvSpPr>
        <p:spPr>
          <a:xfrm>
            <a:off x="2120265" y="1938020"/>
            <a:ext cx="4518660" cy="461645"/>
          </a:xfrm>
          <a:prstGeom prst="rect">
            <a:avLst/>
          </a:prstGeom>
          <a:noFill/>
        </p:spPr>
        <p:txBody>
          <a:bodyPr wrap="square" rtlCol="0">
            <a:noAutofit/>
          </a:bodyPr>
          <a:p>
            <a:r>
              <a:rPr lang="en-US" sz="2200" b="1" i="1">
                <a:solidFill>
                  <a:schemeClr val="bg1"/>
                </a:solidFill>
              </a:rPr>
              <a:t>Single Responsibility Principle (SRP)</a:t>
            </a:r>
            <a:endParaRPr lang="en-US" sz="2200" b="1" i="1">
              <a:solidFill>
                <a:schemeClr val="bg1"/>
              </a:solidFill>
            </a:endParaRPr>
          </a:p>
        </p:txBody>
      </p:sp>
      <p:sp>
        <p:nvSpPr>
          <p:cNvPr id="47" name="Text Box 46"/>
          <p:cNvSpPr txBox="1"/>
          <p:nvPr/>
        </p:nvSpPr>
        <p:spPr>
          <a:xfrm>
            <a:off x="2120265" y="3347720"/>
            <a:ext cx="4519295" cy="461645"/>
          </a:xfrm>
          <a:prstGeom prst="rect">
            <a:avLst/>
          </a:prstGeom>
          <a:noFill/>
        </p:spPr>
        <p:txBody>
          <a:bodyPr wrap="square" rtlCol="0">
            <a:noAutofit/>
          </a:bodyPr>
          <a:p>
            <a:r>
              <a:rPr sz="2200" b="1" i="1">
                <a:solidFill>
                  <a:schemeClr val="bg1"/>
                </a:solidFill>
                <a:sym typeface="+mn-ea"/>
              </a:rPr>
              <a:t>Liskov Substitution Principle (LSP)</a:t>
            </a:r>
            <a:endParaRPr sz="2200" b="1" i="1">
              <a:solidFill>
                <a:schemeClr val="bg1"/>
              </a:solidFill>
              <a:sym typeface="+mn-ea"/>
            </a:endParaRPr>
          </a:p>
        </p:txBody>
      </p:sp>
      <p:sp>
        <p:nvSpPr>
          <p:cNvPr id="48" name="Text Box 47"/>
          <p:cNvSpPr txBox="1"/>
          <p:nvPr/>
        </p:nvSpPr>
        <p:spPr>
          <a:xfrm>
            <a:off x="2120265" y="4768850"/>
            <a:ext cx="5439410" cy="461645"/>
          </a:xfrm>
          <a:prstGeom prst="rect">
            <a:avLst/>
          </a:prstGeom>
          <a:noFill/>
        </p:spPr>
        <p:txBody>
          <a:bodyPr wrap="square" rtlCol="0">
            <a:noAutofit/>
          </a:bodyPr>
          <a:p>
            <a:r>
              <a:rPr lang="en-US" sz="2200" b="1" i="1">
                <a:solidFill>
                  <a:schemeClr val="bg1"/>
                </a:solidFill>
                <a:sym typeface="+mn-ea"/>
              </a:rPr>
              <a:t>Dependency Inversion Principle (DIP)</a:t>
            </a:r>
            <a:endParaRPr lang="en-US" sz="2200" b="1" i="1">
              <a:solidFill>
                <a:schemeClr val="bg1"/>
              </a:solidFill>
              <a:sym typeface="+mn-ea"/>
            </a:endParaRPr>
          </a:p>
        </p:txBody>
      </p:sp>
      <p:sp>
        <p:nvSpPr>
          <p:cNvPr id="50" name="Oval 49"/>
          <p:cNvSpPr/>
          <p:nvPr/>
        </p:nvSpPr>
        <p:spPr>
          <a:xfrm>
            <a:off x="6638925" y="1726565"/>
            <a:ext cx="920750" cy="884555"/>
          </a:xfrm>
          <a:prstGeom prst="ellipse">
            <a:avLst/>
          </a:prstGeom>
          <a:solidFill>
            <a:srgbClr val="25A98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2</a:t>
            </a:r>
            <a:endParaRPr lang="en-GB" altLang="en-US" sz="3000" b="1"/>
          </a:p>
        </p:txBody>
      </p:sp>
      <p:sp>
        <p:nvSpPr>
          <p:cNvPr id="51" name="Oval 50"/>
          <p:cNvSpPr/>
          <p:nvPr/>
        </p:nvSpPr>
        <p:spPr>
          <a:xfrm>
            <a:off x="6638925" y="3134360"/>
            <a:ext cx="920750" cy="884555"/>
          </a:xfrm>
          <a:prstGeom prst="ellipse">
            <a:avLst/>
          </a:prstGeom>
          <a:solidFill>
            <a:srgbClr val="25A982"/>
          </a:solidFill>
        </p:spPr>
        <p:style>
          <a:lnRef idx="0">
            <a:srgbClr val="FFFFFF"/>
          </a:lnRef>
          <a:fillRef idx="1">
            <a:schemeClr val="accent1"/>
          </a:fillRef>
          <a:effectRef idx="0">
            <a:srgbClr val="FFFFFF"/>
          </a:effectRef>
          <a:fontRef idx="minor">
            <a:schemeClr val="lt1"/>
          </a:fontRef>
        </p:style>
        <p:txBody>
          <a:bodyPr rtlCol="0" anchor="ctr"/>
          <a:p>
            <a:pPr algn="ctr"/>
            <a:r>
              <a:rPr lang="en-GB" altLang="en-US" sz="3000" b="1"/>
              <a:t>4</a:t>
            </a:r>
            <a:endParaRPr lang="en-GB" altLang="en-US" sz="3000" b="1"/>
          </a:p>
        </p:txBody>
      </p:sp>
      <p:sp>
        <p:nvSpPr>
          <p:cNvPr id="55" name="Text Box 54"/>
          <p:cNvSpPr txBox="1"/>
          <p:nvPr/>
        </p:nvSpPr>
        <p:spPr>
          <a:xfrm>
            <a:off x="7668895" y="3347720"/>
            <a:ext cx="4377055" cy="461645"/>
          </a:xfrm>
          <a:prstGeom prst="rect">
            <a:avLst/>
          </a:prstGeom>
          <a:noFill/>
        </p:spPr>
        <p:txBody>
          <a:bodyPr wrap="square" rtlCol="0">
            <a:noAutofit/>
          </a:bodyPr>
          <a:p>
            <a:r>
              <a:rPr lang="en-US" sz="2200" b="1" i="1">
                <a:solidFill>
                  <a:schemeClr val="bg1"/>
                </a:solidFill>
              </a:rPr>
              <a:t>Interface Segregation Principle (ISP) </a:t>
            </a:r>
            <a:endParaRPr lang="en-US" sz="2200" b="1" i="1">
              <a:solidFill>
                <a:schemeClr val="bg1"/>
              </a:solidFill>
            </a:endParaRPr>
          </a:p>
        </p:txBody>
      </p:sp>
      <p:sp>
        <p:nvSpPr>
          <p:cNvPr id="2" name="Text Box 1"/>
          <p:cNvSpPr txBox="1"/>
          <p:nvPr/>
        </p:nvSpPr>
        <p:spPr>
          <a:xfrm>
            <a:off x="7693025" y="1938020"/>
            <a:ext cx="4135120" cy="461645"/>
          </a:xfrm>
          <a:prstGeom prst="rect">
            <a:avLst/>
          </a:prstGeom>
          <a:noFill/>
        </p:spPr>
        <p:txBody>
          <a:bodyPr wrap="square" rtlCol="0">
            <a:noAutofit/>
          </a:bodyPr>
          <a:p>
            <a:r>
              <a:rPr lang="en-US" sz="2200" b="1" i="1">
                <a:solidFill>
                  <a:schemeClr val="bg1"/>
                </a:solidFill>
              </a:rPr>
              <a:t>Open-Closed Principle (OCP) </a:t>
            </a:r>
            <a:endParaRPr lang="en-US" sz="2200" b="1" i="1">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9005570" cy="461645"/>
          </a:xfrm>
          <a:prstGeom prst="rect">
            <a:avLst/>
          </a:prstGeom>
          <a:noFill/>
        </p:spPr>
        <p:txBody>
          <a:bodyPr wrap="square" rtlCol="0">
            <a:noAutofit/>
          </a:bodyPr>
          <a:p>
            <a:r>
              <a:rPr lang="en-US" sz="4000" b="1" i="1">
                <a:solidFill>
                  <a:srgbClr val="25A982"/>
                </a:solidFill>
                <a:sym typeface="+mn-ea"/>
              </a:rPr>
              <a:t>Single Responsibility Principle (SRP)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The Single Responsibility Principle (SRP) encourages a class or module to change for one good reason, enhancing code modularity, making it easier to understand and maintain.</a:t>
            </a:r>
            <a:endParaRPr lang="en-GB" altLang="en-US">
              <a:solidFill>
                <a:schemeClr val="bg1"/>
              </a:solidFill>
              <a:sym typeface="+mn-ea"/>
            </a:endParaRPr>
          </a:p>
        </p:txBody>
      </p:sp>
      <p:pic>
        <p:nvPicPr>
          <p:cNvPr id="30" name="Picture 11"/>
          <p:cNvPicPr>
            <a:picLocks noChangeAspect="1"/>
          </p:cNvPicPr>
          <p:nvPr/>
        </p:nvPicPr>
        <p:blipFill>
          <a:blip r:embed="rId1"/>
          <a:stretch>
            <a:fillRect/>
          </a:stretch>
        </p:blipFill>
        <p:spPr>
          <a:xfrm>
            <a:off x="2885440" y="1971675"/>
            <a:ext cx="6420485" cy="44589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9005570" cy="461645"/>
          </a:xfrm>
          <a:prstGeom prst="rect">
            <a:avLst/>
          </a:prstGeom>
          <a:noFill/>
        </p:spPr>
        <p:txBody>
          <a:bodyPr wrap="square" rtlCol="0">
            <a:noAutofit/>
          </a:bodyPr>
          <a:p>
            <a:r>
              <a:rPr lang="en-US" sz="4000" b="1" i="1">
                <a:solidFill>
                  <a:srgbClr val="25A982"/>
                </a:solidFill>
                <a:sym typeface="+mn-ea"/>
              </a:rPr>
              <a:t>Open-Closed Principle (OCP)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The Open-Closed Principle suggests that software entities should be closed for modification but open for extension, allowing for the extension of a class's behavior without necessitating modifications. allows for minimal editing of existing code, allowing for the addition of new features without excessive or no editing, thereby facilitating effective implementation.</a:t>
            </a:r>
            <a:endParaRPr lang="en-GB" altLang="en-US">
              <a:solidFill>
                <a:schemeClr val="bg1"/>
              </a:solidFill>
              <a:sym typeface="+mn-ea"/>
            </a:endParaRPr>
          </a:p>
        </p:txBody>
      </p:sp>
      <p:pic>
        <p:nvPicPr>
          <p:cNvPr id="31" name="Picture 12"/>
          <p:cNvPicPr>
            <a:picLocks noChangeAspect="1"/>
          </p:cNvPicPr>
          <p:nvPr/>
        </p:nvPicPr>
        <p:blipFill>
          <a:blip r:embed="rId1"/>
          <a:stretch>
            <a:fillRect/>
          </a:stretch>
        </p:blipFill>
        <p:spPr>
          <a:xfrm>
            <a:off x="2014220" y="2554605"/>
            <a:ext cx="8163560" cy="36995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9005570" cy="461645"/>
          </a:xfrm>
          <a:prstGeom prst="rect">
            <a:avLst/>
          </a:prstGeom>
          <a:noFill/>
        </p:spPr>
        <p:txBody>
          <a:bodyPr wrap="square" rtlCol="0">
            <a:noAutofit/>
          </a:bodyPr>
          <a:p>
            <a:r>
              <a:rPr lang="en-US" sz="4000" b="1" i="1">
                <a:solidFill>
                  <a:srgbClr val="25A982"/>
                </a:solidFill>
                <a:sym typeface="+mn-ea"/>
              </a:rPr>
              <a:t>Liskov Substitution Principle (LSP)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According to the Liskov Substitution Principle, instances of an object's sub-type should be able to replace it in a program without changing the program's correctness. Stated otherwise, the code should allow a subclass to take the place of its parent class without causing any issues.</a:t>
            </a:r>
            <a:endParaRPr lang="en-GB" altLang="en-US">
              <a:solidFill>
                <a:schemeClr val="bg1"/>
              </a:solidFill>
              <a:sym typeface="+mn-ea"/>
            </a:endParaRPr>
          </a:p>
        </p:txBody>
      </p:sp>
      <p:pic>
        <p:nvPicPr>
          <p:cNvPr id="34" name="Picture 15"/>
          <p:cNvPicPr>
            <a:picLocks noChangeAspect="1"/>
          </p:cNvPicPr>
          <p:nvPr/>
        </p:nvPicPr>
        <p:blipFill>
          <a:blip r:embed="rId1"/>
          <a:stretch>
            <a:fillRect/>
          </a:stretch>
        </p:blipFill>
        <p:spPr>
          <a:xfrm>
            <a:off x="2715260" y="2469515"/>
            <a:ext cx="6760845" cy="39300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9005570" cy="461645"/>
          </a:xfrm>
          <a:prstGeom prst="rect">
            <a:avLst/>
          </a:prstGeom>
          <a:noFill/>
        </p:spPr>
        <p:txBody>
          <a:bodyPr wrap="square" rtlCol="0">
            <a:noAutofit/>
          </a:bodyPr>
          <a:p>
            <a:r>
              <a:rPr lang="en-US" sz="4000" b="1" i="1">
                <a:solidFill>
                  <a:srgbClr val="25A982"/>
                </a:solidFill>
                <a:sym typeface="+mn-ea"/>
              </a:rPr>
              <a:t>Interface Segregation Principle (ISP)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According to the Interface Segregation Principle, customers shouldn't be made to rely on techniques they don't employ. This implies that you shouldn't be forced to use techniques that you don't require.</a:t>
            </a:r>
            <a:endParaRPr lang="en-GB" altLang="en-US">
              <a:solidFill>
                <a:schemeClr val="bg1"/>
              </a:solidFill>
              <a:sym typeface="+mn-ea"/>
            </a:endParaRPr>
          </a:p>
        </p:txBody>
      </p:sp>
      <p:pic>
        <p:nvPicPr>
          <p:cNvPr id="37" name="Picture 18"/>
          <p:cNvPicPr>
            <a:picLocks noChangeAspect="1"/>
          </p:cNvPicPr>
          <p:nvPr/>
        </p:nvPicPr>
        <p:blipFill>
          <a:blip r:embed="rId1"/>
          <a:stretch>
            <a:fillRect/>
          </a:stretch>
        </p:blipFill>
        <p:spPr>
          <a:xfrm>
            <a:off x="2436495" y="2307590"/>
            <a:ext cx="7319010" cy="38474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10287000" cy="461645"/>
          </a:xfrm>
          <a:prstGeom prst="rect">
            <a:avLst/>
          </a:prstGeom>
          <a:noFill/>
        </p:spPr>
        <p:txBody>
          <a:bodyPr wrap="square" rtlCol="0">
            <a:noAutofit/>
          </a:bodyPr>
          <a:p>
            <a:r>
              <a:rPr lang="en-US" sz="4000" b="1" i="1">
                <a:solidFill>
                  <a:srgbClr val="25A982"/>
                </a:solidFill>
                <a:sym typeface="+mn-ea"/>
              </a:rPr>
              <a:t>Dependency Inversion Principle (DIP)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According to the Dependency Inversion Principle, abstractions should be the source of dependency for both high-level and low-level modules instead of the other way around. This implies that if a module's implementation changes, you shouldn't need to modify your code.</a:t>
            </a:r>
            <a:endParaRPr lang="en-GB" altLang="en-US">
              <a:solidFill>
                <a:schemeClr val="bg1"/>
              </a:solidFill>
              <a:sym typeface="+mn-ea"/>
            </a:endParaRPr>
          </a:p>
        </p:txBody>
      </p:sp>
      <p:pic>
        <p:nvPicPr>
          <p:cNvPr id="41" name="Picture 22"/>
          <p:cNvPicPr>
            <a:picLocks noChangeAspect="1"/>
          </p:cNvPicPr>
          <p:nvPr/>
        </p:nvPicPr>
        <p:blipFill>
          <a:blip r:embed="rId1"/>
          <a:srcRect r="2001"/>
          <a:stretch>
            <a:fillRect/>
          </a:stretch>
        </p:blipFill>
        <p:spPr>
          <a:xfrm>
            <a:off x="2226945" y="2206625"/>
            <a:ext cx="7738110" cy="41414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535940" y="302260"/>
            <a:ext cx="9005570" cy="461645"/>
          </a:xfrm>
          <a:prstGeom prst="rect">
            <a:avLst/>
          </a:prstGeom>
          <a:noFill/>
        </p:spPr>
        <p:txBody>
          <a:bodyPr wrap="square" rtlCol="0">
            <a:noAutofit/>
          </a:bodyPr>
          <a:p>
            <a:r>
              <a:rPr lang="en-US" sz="4000" b="1" i="1">
                <a:solidFill>
                  <a:srgbClr val="25A982"/>
                </a:solidFill>
                <a:sym typeface="+mn-ea"/>
              </a:rPr>
              <a:t>Single Responsibility Principle (SRP)</a:t>
            </a:r>
            <a:endParaRPr lang="en-US" sz="4000" b="1" i="1">
              <a:solidFill>
                <a:srgbClr val="25A982"/>
              </a:solidFill>
              <a:sym typeface="+mn-ea"/>
            </a:endParaRPr>
          </a:p>
        </p:txBody>
      </p:sp>
      <p:sp>
        <p:nvSpPr>
          <p:cNvPr id="9" name="Text Box 8"/>
          <p:cNvSpPr txBox="1"/>
          <p:nvPr/>
        </p:nvSpPr>
        <p:spPr>
          <a:xfrm>
            <a:off x="941705" y="1089025"/>
            <a:ext cx="11250930" cy="1812925"/>
          </a:xfrm>
          <a:prstGeom prst="rect">
            <a:avLst/>
          </a:prstGeom>
          <a:noFill/>
        </p:spPr>
        <p:txBody>
          <a:bodyPr wrap="square" rtlCol="0" anchor="t">
            <a:noAutofit/>
          </a:bodyPr>
          <a:p>
            <a:r>
              <a:rPr lang="en-GB" altLang="en-US">
                <a:solidFill>
                  <a:schemeClr val="bg1"/>
                </a:solidFill>
                <a:sym typeface="+mn-ea"/>
              </a:rPr>
              <a:t>The Single Responsibility Principle (SRP) encourages a class or module to change for one good reason, enhancing code modularity, making it easier to understand and maintain.</a:t>
            </a:r>
            <a:endParaRPr lang="en-GB" altLang="en-US">
              <a:solidFill>
                <a:schemeClr val="bg1"/>
              </a:solidFill>
              <a:sym typeface="+mn-ea"/>
            </a:endParaRPr>
          </a:p>
        </p:txBody>
      </p:sp>
      <p:pic>
        <p:nvPicPr>
          <p:cNvPr id="30" name="Picture 11"/>
          <p:cNvPicPr>
            <a:picLocks noChangeAspect="1"/>
          </p:cNvPicPr>
          <p:nvPr/>
        </p:nvPicPr>
        <p:blipFill>
          <a:blip r:embed="rId1"/>
          <a:stretch>
            <a:fillRect/>
          </a:stretch>
        </p:blipFill>
        <p:spPr>
          <a:xfrm>
            <a:off x="2885440" y="1971675"/>
            <a:ext cx="6420485" cy="44589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GB" altLang="en-US" sz="4400" b="0" i="0" u="none" strike="noStrike" kern="1200" cap="all" spc="0" normalizeH="0" baseline="0" noProof="0" dirty="0">
                <a:ln>
                  <a:noFill/>
                </a:ln>
                <a:solidFill>
                  <a:schemeClr val="bg1"/>
                </a:solidFill>
                <a:effectLst/>
                <a:uLnTx/>
                <a:uFillTx/>
                <a:latin typeface="+mj-lt"/>
                <a:ea typeface="+mj-ea"/>
                <a:cs typeface="+mj-cs"/>
              </a:rPr>
              <a:t>Design patterns</a:t>
            </a:r>
            <a:endParaRPr kumimoji="0" lang="en-GB" altLang="en-US" sz="44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圆角矩形 4"/>
          <p:cNvSpPr>
            <a:spLocks noChangeAspect="1"/>
          </p:cNvSpPr>
          <p:nvPr/>
        </p:nvSpPr>
        <p:spPr>
          <a:xfrm>
            <a:off x="9163050" y="2227580"/>
            <a:ext cx="1079500" cy="1080770"/>
          </a:xfrm>
          <a:prstGeom prst="roundRect">
            <a:avLst>
              <a:gd name="adj" fmla="val 31317"/>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000" b="1" i="0" u="none" strike="noStrike" kern="1200" cap="none" spc="0" normalizeH="0" baseline="0" noProof="0">
                <a:ln>
                  <a:noFill/>
                </a:ln>
                <a:solidFill>
                  <a:schemeClr val="bg1"/>
                </a:solidFill>
                <a:effectLst/>
                <a:uLnTx/>
                <a:uFillTx/>
                <a:latin typeface="+mn-lt"/>
                <a:ea typeface="+mn-ea"/>
                <a:cs typeface="+mn-cs"/>
              </a:rPr>
              <a:t>B</a:t>
            </a:r>
            <a:endParaRPr kumimoji="0" lang="en-GB" altLang="zh-CN" sz="3000" b="1" i="0" u="none" strike="noStrike" kern="1200" cap="none" spc="0" normalizeH="0" baseline="0" noProof="0">
              <a:ln>
                <a:noFill/>
              </a:ln>
              <a:solidFill>
                <a:schemeClr val="bg1"/>
              </a:solidFill>
              <a:effectLst/>
              <a:uLnTx/>
              <a:uFillTx/>
              <a:latin typeface="+mn-lt"/>
              <a:ea typeface="+mn-ea"/>
              <a:cs typeface="+mn-cs"/>
            </a:endParaRPr>
          </a:p>
        </p:txBody>
      </p:sp>
      <p:sp>
        <p:nvSpPr>
          <p:cNvPr id="20" name="圆角矩形 19"/>
          <p:cNvSpPr>
            <a:spLocks noChangeAspect="1"/>
          </p:cNvSpPr>
          <p:nvPr/>
        </p:nvSpPr>
        <p:spPr>
          <a:xfrm>
            <a:off x="5556250" y="2227263"/>
            <a:ext cx="1079500" cy="1081088"/>
          </a:xfrm>
          <a:prstGeom prst="roundRect">
            <a:avLst>
              <a:gd name="adj" fmla="val 31317"/>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000" b="1" i="0" u="none" strike="noStrike" kern="1200" cap="none" spc="0" normalizeH="0" baseline="0" noProof="0">
                <a:ln>
                  <a:noFill/>
                </a:ln>
                <a:solidFill>
                  <a:schemeClr val="bg1"/>
                </a:solidFill>
                <a:effectLst/>
                <a:uLnTx/>
                <a:uFillTx/>
                <a:latin typeface="+mn-lt"/>
                <a:ea typeface="+mn-ea"/>
                <a:cs typeface="+mn-cs"/>
              </a:rPr>
              <a:t>S</a:t>
            </a:r>
            <a:endParaRPr kumimoji="0" lang="en-GB" altLang="zh-CN" sz="3000" b="1" i="0" u="none" strike="noStrike" kern="1200" cap="none" spc="0" normalizeH="0" baseline="0" noProof="0">
              <a:ln>
                <a:noFill/>
              </a:ln>
              <a:solidFill>
                <a:schemeClr val="bg1"/>
              </a:solidFill>
              <a:effectLst/>
              <a:uLnTx/>
              <a:uFillTx/>
              <a:latin typeface="+mn-lt"/>
              <a:ea typeface="+mn-ea"/>
              <a:cs typeface="+mn-cs"/>
            </a:endParaRPr>
          </a:p>
        </p:txBody>
      </p:sp>
      <p:sp>
        <p:nvSpPr>
          <p:cNvPr id="26" name="圆角矩形 25"/>
          <p:cNvSpPr>
            <a:spLocks noChangeAspect="1"/>
          </p:cNvSpPr>
          <p:nvPr/>
        </p:nvSpPr>
        <p:spPr>
          <a:xfrm>
            <a:off x="1949133" y="2227263"/>
            <a:ext cx="1079500" cy="1081088"/>
          </a:xfrm>
          <a:prstGeom prst="roundRect">
            <a:avLst>
              <a:gd name="adj" fmla="val 31317"/>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000" b="1" i="0" u="none" strike="noStrike" kern="1200" cap="none" spc="0" normalizeH="0" baseline="0" noProof="0">
                <a:ln>
                  <a:noFill/>
                </a:ln>
                <a:solidFill>
                  <a:schemeClr val="bg1"/>
                </a:solidFill>
                <a:effectLst/>
                <a:uLnTx/>
                <a:uFillTx/>
                <a:latin typeface="+mn-lt"/>
                <a:ea typeface="+mn-ea"/>
                <a:cs typeface="+mn-cs"/>
              </a:rPr>
              <a:t>C</a:t>
            </a:r>
            <a:endParaRPr kumimoji="0" lang="en-GB" altLang="zh-CN" sz="3000" b="1" i="0" u="none" strike="noStrike" kern="1200" cap="none" spc="0" normalizeH="0" baseline="0" noProof="0">
              <a:ln>
                <a:noFill/>
              </a:ln>
              <a:solidFill>
                <a:schemeClr val="bg1"/>
              </a:solidFill>
              <a:effectLst/>
              <a:uLnTx/>
              <a:uFillTx/>
              <a:latin typeface="+mn-lt"/>
              <a:ea typeface="+mn-ea"/>
              <a:cs typeface="+mn-cs"/>
            </a:endParaRPr>
          </a:p>
        </p:txBody>
      </p:sp>
      <p:sp>
        <p:nvSpPr>
          <p:cNvPr id="24588" name="矩形 36"/>
          <p:cNvSpPr/>
          <p:nvPr/>
        </p:nvSpPr>
        <p:spPr>
          <a:xfrm>
            <a:off x="1734820" y="3446463"/>
            <a:ext cx="1620520" cy="337185"/>
          </a:xfrm>
          <a:prstGeom prst="rect">
            <a:avLst/>
          </a:prstGeom>
          <a:noFill/>
          <a:ln w="9525">
            <a:noFill/>
          </a:ln>
        </p:spPr>
        <p:txBody>
          <a:bodyPr wrap="none" anchor="t" anchorCtr="0">
            <a:spAutoFit/>
          </a:bodyPr>
          <a:p>
            <a:pPr algn="l"/>
            <a:r>
              <a:rPr lang="en-US" altLang="zh-CN" sz="1600" b="1" dirty="0">
                <a:solidFill>
                  <a:schemeClr val="bg1"/>
                </a:solidFill>
                <a:latin typeface="Calibri Light" panose="020F0302020204030204" pitchFamily="34" charset="0"/>
                <a:ea typeface="Microsoft YaHei Light" panose="020B0502040204020203" pitchFamily="34" charset="-122"/>
              </a:rPr>
              <a:t>Creational Design</a:t>
            </a:r>
            <a:endParaRPr lang="en-US" altLang="zh-CN" sz="1600" b="1" dirty="0">
              <a:solidFill>
                <a:schemeClr val="bg1"/>
              </a:solidFill>
              <a:latin typeface="Calibri Light" panose="020F0302020204030204" pitchFamily="34" charset="0"/>
              <a:ea typeface="Microsoft YaHei Light" panose="020B0502040204020203" pitchFamily="34" charset="-122"/>
            </a:endParaRPr>
          </a:p>
        </p:txBody>
      </p:sp>
      <p:sp>
        <p:nvSpPr>
          <p:cNvPr id="24589" name="矩形 37"/>
          <p:cNvSpPr/>
          <p:nvPr/>
        </p:nvSpPr>
        <p:spPr>
          <a:xfrm>
            <a:off x="5341938" y="3446463"/>
            <a:ext cx="1586230" cy="337185"/>
          </a:xfrm>
          <a:prstGeom prst="rect">
            <a:avLst/>
          </a:prstGeom>
          <a:noFill/>
          <a:ln w="9525">
            <a:noFill/>
          </a:ln>
        </p:spPr>
        <p:txBody>
          <a:bodyPr wrap="none" anchor="t" anchorCtr="0">
            <a:spAutoFit/>
          </a:bodyPr>
          <a:p>
            <a:pPr algn="l"/>
            <a:r>
              <a:rPr lang="en-US" altLang="zh-CN" sz="1600" b="1" dirty="0">
                <a:solidFill>
                  <a:schemeClr val="bg1"/>
                </a:solidFill>
                <a:latin typeface="Calibri Light" panose="020F0302020204030204" pitchFamily="34" charset="0"/>
                <a:ea typeface="Microsoft YaHei Light" panose="020B0502040204020203" pitchFamily="34" charset="-122"/>
              </a:rPr>
              <a:t>Structural Design</a:t>
            </a:r>
            <a:endParaRPr lang="en-US" altLang="zh-CN" sz="1600" b="1" dirty="0">
              <a:solidFill>
                <a:schemeClr val="bg1"/>
              </a:solidFill>
              <a:latin typeface="Calibri Light" panose="020F0302020204030204" pitchFamily="34" charset="0"/>
              <a:ea typeface="Microsoft YaHei Light" panose="020B0502040204020203" pitchFamily="34" charset="-122"/>
            </a:endParaRPr>
          </a:p>
        </p:txBody>
      </p:sp>
      <p:sp>
        <p:nvSpPr>
          <p:cNvPr id="24590" name="矩形 38"/>
          <p:cNvSpPr/>
          <p:nvPr/>
        </p:nvSpPr>
        <p:spPr>
          <a:xfrm>
            <a:off x="8948738" y="3446463"/>
            <a:ext cx="1640840" cy="337185"/>
          </a:xfrm>
          <a:prstGeom prst="rect">
            <a:avLst/>
          </a:prstGeom>
          <a:noFill/>
          <a:ln w="9525">
            <a:noFill/>
          </a:ln>
        </p:spPr>
        <p:txBody>
          <a:bodyPr wrap="none" anchor="t" anchorCtr="0">
            <a:spAutoFit/>
          </a:bodyPr>
          <a:p>
            <a:pPr algn="l"/>
            <a:r>
              <a:rPr lang="en-US" altLang="zh-CN" sz="1600" b="1" dirty="0">
                <a:solidFill>
                  <a:schemeClr val="bg1"/>
                </a:solidFill>
                <a:latin typeface="Calibri Light" panose="020F0302020204030204" pitchFamily="34" charset="0"/>
                <a:ea typeface="Microsoft YaHei Light" panose="020B0502040204020203" pitchFamily="34" charset="-122"/>
              </a:rPr>
              <a:t>Behavioral Design</a:t>
            </a:r>
            <a:endParaRPr lang="en-US" altLang="zh-CN" sz="1600" b="1" dirty="0">
              <a:solidFill>
                <a:schemeClr val="bg1"/>
              </a:solidFill>
              <a:latin typeface="Calibri Light" panose="020F0302020204030204" pitchFamily="34" charset="0"/>
              <a:ea typeface="Microsoft YaHei Light" panose="020B0502040204020203" pitchFamily="34" charset="-122"/>
            </a:endParaRPr>
          </a:p>
        </p:txBody>
      </p:sp>
      <p:sp>
        <p:nvSpPr>
          <p:cNvPr id="24593" name="矩形 41"/>
          <p:cNvSpPr/>
          <p:nvPr/>
        </p:nvSpPr>
        <p:spPr>
          <a:xfrm>
            <a:off x="1203325" y="3786505"/>
            <a:ext cx="2684145" cy="1168400"/>
          </a:xfrm>
          <a:prstGeom prst="rect">
            <a:avLst/>
          </a:prstGeom>
          <a:noFill/>
          <a:ln w="9525">
            <a:noFill/>
          </a:ln>
        </p:spPr>
        <p:txBody>
          <a:bodyPr wrap="square" anchor="t" anchorCtr="0">
            <a:spAutoFit/>
          </a:bodyPr>
          <a:p>
            <a:pPr algn="ctr"/>
            <a:r>
              <a:rPr lang="zh-CN" altLang="en-US" sz="1400" dirty="0">
                <a:solidFill>
                  <a:schemeClr val="bg1"/>
                </a:solidFill>
                <a:latin typeface="Segoe UI" panose="020B0502040204020203" pitchFamily="34" charset="0"/>
                <a:ea typeface="Microsoft YaHei Light" panose="020B0502040204020203" pitchFamily="34" charset="-122"/>
              </a:rPr>
              <a:t>Creational design patterns provide various object creation mechanisms, which increase flexibility and reuse of existing code.</a:t>
            </a:r>
            <a:endParaRPr lang="zh-CN" altLang="en-US" sz="1400" dirty="0">
              <a:solidFill>
                <a:schemeClr val="bg1"/>
              </a:solidFill>
              <a:latin typeface="Segoe UI" panose="020B0502040204020203" pitchFamily="34" charset="0"/>
              <a:ea typeface="Microsoft YaHei Light" panose="020B0502040204020203" pitchFamily="34" charset="-122"/>
            </a:endParaRPr>
          </a:p>
        </p:txBody>
      </p:sp>
      <p:sp>
        <p:nvSpPr>
          <p:cNvPr id="24594" name="矩形 42"/>
          <p:cNvSpPr/>
          <p:nvPr/>
        </p:nvSpPr>
        <p:spPr>
          <a:xfrm>
            <a:off x="4746625" y="3783965"/>
            <a:ext cx="2778125" cy="1168400"/>
          </a:xfrm>
          <a:prstGeom prst="rect">
            <a:avLst/>
          </a:prstGeom>
          <a:noFill/>
          <a:ln w="9525">
            <a:noFill/>
          </a:ln>
        </p:spPr>
        <p:txBody>
          <a:bodyPr wrap="square" anchor="t" anchorCtr="0">
            <a:spAutoFit/>
          </a:bodyPr>
          <a:p>
            <a:pPr algn="ctr"/>
            <a:r>
              <a:rPr lang="zh-CN" altLang="en-US" sz="1400" dirty="0">
                <a:solidFill>
                  <a:schemeClr val="bg1"/>
                </a:solidFill>
                <a:latin typeface="Segoe UI" panose="020B0502040204020203" pitchFamily="34" charset="0"/>
                <a:ea typeface="Microsoft YaHei Light" panose="020B0502040204020203" pitchFamily="34" charset="-122"/>
              </a:rPr>
              <a:t>Structural design patterns explain how to assemble objects and classes into larger structures, while keeping these structures flexible and efficient.</a:t>
            </a:r>
            <a:endParaRPr lang="zh-CN" altLang="en-US" sz="1400" dirty="0">
              <a:solidFill>
                <a:schemeClr val="bg1"/>
              </a:solidFill>
              <a:latin typeface="Segoe UI" panose="020B0502040204020203" pitchFamily="34" charset="0"/>
              <a:ea typeface="Microsoft YaHei Light" panose="020B0502040204020203" pitchFamily="34" charset="-122"/>
            </a:endParaRPr>
          </a:p>
        </p:txBody>
      </p:sp>
      <p:sp>
        <p:nvSpPr>
          <p:cNvPr id="24595" name="矩形 43"/>
          <p:cNvSpPr/>
          <p:nvPr/>
        </p:nvSpPr>
        <p:spPr>
          <a:xfrm>
            <a:off x="8386445" y="3783965"/>
            <a:ext cx="2766060" cy="1168400"/>
          </a:xfrm>
          <a:prstGeom prst="rect">
            <a:avLst/>
          </a:prstGeom>
          <a:noFill/>
          <a:ln w="9525">
            <a:noFill/>
          </a:ln>
        </p:spPr>
        <p:txBody>
          <a:bodyPr wrap="square" anchor="t" anchorCtr="0">
            <a:spAutoFit/>
          </a:bodyPr>
          <a:p>
            <a:pPr algn="ctr"/>
            <a:r>
              <a:rPr lang="zh-CN" altLang="en-US" sz="1400" dirty="0">
                <a:solidFill>
                  <a:schemeClr val="bg1"/>
                </a:solidFill>
                <a:latin typeface="Segoe UI" panose="020B0502040204020203" pitchFamily="34" charset="0"/>
                <a:ea typeface="Microsoft YaHei Light" panose="020B0502040204020203" pitchFamily="34" charset="-122"/>
              </a:rPr>
              <a:t>Behavioral design patterns are concerned with algorithms and the assignment of responsibilities between objects.</a:t>
            </a:r>
            <a:endParaRPr lang="zh-CN" altLang="en-US" sz="1400" dirty="0">
              <a:solidFill>
                <a:schemeClr val="bg1"/>
              </a:solidFill>
              <a:latin typeface="Segoe UI" panose="020B0502040204020203" pitchFamily="34" charset="0"/>
              <a:ea typeface="Microsoft YaHei Light" panose="020B0502040204020203" pitchFamily="34" charset="-122"/>
            </a:endParaRPr>
          </a:p>
          <a:p>
            <a:pPr algn="ctr"/>
            <a:endParaRPr lang="zh-CN" altLang="en-US" sz="1400" dirty="0">
              <a:solidFill>
                <a:schemeClr val="bg1"/>
              </a:solidFill>
              <a:latin typeface="Segoe UI" panose="020B0502040204020203" pitchFamily="34" charset="0"/>
              <a:ea typeface="Microsoft YaHei Light" panose="020B0502040204020203"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972050" y="5346700"/>
            <a:ext cx="2247900" cy="1524000"/>
          </a:xfrm>
          <a:prstGeom prst="rect">
            <a:avLst/>
          </a:prstGeom>
        </p:spPr>
      </p:pic>
      <p:pic>
        <p:nvPicPr>
          <p:cNvPr id="107" name="Picture 106"/>
          <p:cNvPicPr/>
          <p:nvPr/>
        </p:nvPicPr>
        <p:blipFill>
          <a:blip r:embed="rId2"/>
          <a:stretch>
            <a:fillRect/>
          </a:stretch>
        </p:blipFill>
        <p:spPr>
          <a:xfrm>
            <a:off x="5494020" y="4094480"/>
            <a:ext cx="600075" cy="560705"/>
          </a:xfrm>
          <a:prstGeom prst="rect">
            <a:avLst/>
          </a:prstGeom>
          <a:noFill/>
          <a:ln w="9525">
            <a:noFill/>
          </a:ln>
        </p:spPr>
      </p:pic>
      <p:sp>
        <p:nvSpPr>
          <p:cNvPr id="25601" name="标题 1"/>
          <p:cNvSpPr>
            <a:spLocks noGrp="1"/>
          </p:cNvSpPr>
          <p:nvPr>
            <p:ph type="title"/>
          </p:nvPr>
        </p:nvSpPr>
        <p:spPr>
          <a:xfrm>
            <a:off x="1861185" y="2066925"/>
            <a:ext cx="8468995" cy="1325880"/>
          </a:xfrm>
        </p:spPr>
        <p:txBody>
          <a:bodyPr wrap="square" lIns="91440" tIns="45720" rIns="91440" bIns="45720" anchor="b" anchorCtr="0"/>
          <a:p>
            <a:pPr algn="ctr" defTabSz="914400">
              <a:buNone/>
            </a:pPr>
            <a:r>
              <a:rPr sz="7200" b="1" kern="1200" dirty="0">
                <a:latin typeface="+mj-lt"/>
                <a:ea typeface="+mj-ea"/>
                <a:cs typeface="+mj-cs"/>
              </a:rPr>
              <a:t>Test Driven </a:t>
            </a:r>
            <a:endParaRPr sz="7200" b="1" kern="1200" dirty="0">
              <a:latin typeface="+mj-lt"/>
              <a:ea typeface="+mj-ea"/>
              <a:cs typeface="+mj-cs"/>
            </a:endParaRPr>
          </a:p>
        </p:txBody>
      </p:sp>
      <p:sp>
        <p:nvSpPr>
          <p:cNvPr id="25602" name="文本占位符 2"/>
          <p:cNvSpPr>
            <a:spLocks noGrp="1"/>
          </p:cNvSpPr>
          <p:nvPr>
            <p:ph type="body" idx="1"/>
          </p:nvPr>
        </p:nvSpPr>
        <p:spPr>
          <a:xfrm>
            <a:off x="2524125" y="3455988"/>
            <a:ext cx="7143750" cy="1500187"/>
          </a:xfrm>
        </p:spPr>
        <p:txBody>
          <a:bodyPr wrap="square" lIns="91440" tIns="45720" rIns="91440" bIns="45720" anchor="t" anchorCtr="0"/>
          <a:p>
            <a:pPr marL="0" indent="0" algn="ctr" defTabSz="914400">
              <a:buNone/>
            </a:pPr>
            <a:r>
              <a:rPr lang="zh-CN" altLang="en-US" sz="1400" kern="1200" dirty="0">
                <a:solidFill>
                  <a:schemeClr val="bg1"/>
                </a:solidFill>
                <a:latin typeface="+mn-lt"/>
                <a:ea typeface="+mn-ea"/>
                <a:cs typeface="+mn-cs"/>
              </a:rPr>
              <a:t>TDD is a software development method that involves creating and testing function test cases before writing code, aiming to simplify and eliminate errors.</a:t>
            </a:r>
            <a:endParaRPr lang="zh-CN" altLang="en-US" sz="1400" kern="1200" dirty="0">
              <a:solidFill>
                <a:schemeClr val="bg1"/>
              </a:solidFill>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962525" y="4772025"/>
            <a:ext cx="2733675" cy="2085975"/>
          </a:xfrm>
          <a:prstGeom prst="rect">
            <a:avLst/>
          </a:prstGeom>
        </p:spPr>
      </p:pic>
      <p:sp>
        <p:nvSpPr>
          <p:cNvPr id="8" name="Text Box 7"/>
          <p:cNvSpPr txBox="1"/>
          <p:nvPr/>
        </p:nvSpPr>
        <p:spPr>
          <a:xfrm>
            <a:off x="535940" y="464820"/>
            <a:ext cx="10287000" cy="461645"/>
          </a:xfrm>
          <a:prstGeom prst="rect">
            <a:avLst/>
          </a:prstGeom>
          <a:noFill/>
        </p:spPr>
        <p:txBody>
          <a:bodyPr wrap="square" rtlCol="0">
            <a:noAutofit/>
          </a:bodyPr>
          <a:p>
            <a:r>
              <a:rPr lang="en-US" sz="3500" b="1" i="1">
                <a:solidFill>
                  <a:schemeClr val="bg1"/>
                </a:solidFill>
                <a:sym typeface="+mn-ea"/>
              </a:rPr>
              <a:t>How to perform a TDD test</a:t>
            </a:r>
            <a:endParaRPr lang="en-US" sz="3500" b="1" i="1">
              <a:solidFill>
                <a:schemeClr val="bg1"/>
              </a:solidFill>
              <a:sym typeface="+mn-ea"/>
            </a:endParaRPr>
          </a:p>
        </p:txBody>
      </p:sp>
      <p:sp>
        <p:nvSpPr>
          <p:cNvPr id="9" name="Text Box 8"/>
          <p:cNvSpPr txBox="1"/>
          <p:nvPr/>
        </p:nvSpPr>
        <p:spPr>
          <a:xfrm>
            <a:off x="941705" y="1475105"/>
            <a:ext cx="5226050" cy="3683635"/>
          </a:xfrm>
          <a:prstGeom prst="rect">
            <a:avLst/>
          </a:prstGeom>
          <a:noFill/>
        </p:spPr>
        <p:txBody>
          <a:bodyPr wrap="square" rtlCol="0" anchor="t">
            <a:noAutofit/>
          </a:bodyPr>
          <a:p>
            <a:r>
              <a:rPr lang="en-GB" altLang="en-US">
                <a:solidFill>
                  <a:schemeClr val="bg1"/>
                </a:solidFill>
                <a:sym typeface="+mn-ea"/>
              </a:rPr>
              <a:t>1.Add a test.</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2.Run all the tests and see if any new test fails.</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3.Write some code.</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4.Run tests and Refactor code.</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5.Repeat</a:t>
            </a:r>
            <a:endParaRPr lang="en-GB" altLang="en-US">
              <a:solidFill>
                <a:schemeClr val="bg1"/>
              </a:solidFill>
              <a:sym typeface="+mn-ea"/>
            </a:endParaRPr>
          </a:p>
        </p:txBody>
      </p:sp>
      <p:pic>
        <p:nvPicPr>
          <p:cNvPr id="2123345892"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560" y="926465"/>
            <a:ext cx="4591050" cy="5600065"/>
          </a:xfrm>
          <a:prstGeom prst="roundRect">
            <a:avLst>
              <a:gd name="adj" fmla="val 3831"/>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962525" y="4772025"/>
            <a:ext cx="2733675" cy="2085975"/>
          </a:xfrm>
          <a:prstGeom prst="rect">
            <a:avLst/>
          </a:prstGeom>
        </p:spPr>
      </p:pic>
      <p:sp>
        <p:nvSpPr>
          <p:cNvPr id="8" name="Text Box 7"/>
          <p:cNvSpPr txBox="1"/>
          <p:nvPr/>
        </p:nvSpPr>
        <p:spPr>
          <a:xfrm>
            <a:off x="535940" y="464820"/>
            <a:ext cx="10287000" cy="461645"/>
          </a:xfrm>
          <a:prstGeom prst="rect">
            <a:avLst/>
          </a:prstGeom>
          <a:noFill/>
        </p:spPr>
        <p:txBody>
          <a:bodyPr wrap="square" rtlCol="0">
            <a:noAutofit/>
          </a:bodyPr>
          <a:p>
            <a:r>
              <a:rPr lang="en-US" sz="3500" b="1" i="1">
                <a:solidFill>
                  <a:schemeClr val="bg1"/>
                </a:solidFill>
                <a:sym typeface="+mn-ea"/>
              </a:rPr>
              <a:t>What is TDD Acceptance and TDD Developer?</a:t>
            </a:r>
            <a:endParaRPr lang="en-US" sz="3500" b="1" i="1">
              <a:solidFill>
                <a:schemeClr val="bg1"/>
              </a:solidFill>
              <a:sym typeface="+mn-ea"/>
            </a:endParaRPr>
          </a:p>
        </p:txBody>
      </p:sp>
      <p:sp>
        <p:nvSpPr>
          <p:cNvPr id="9" name="Text Box 8"/>
          <p:cNvSpPr txBox="1"/>
          <p:nvPr/>
        </p:nvSpPr>
        <p:spPr>
          <a:xfrm>
            <a:off x="799465" y="1475105"/>
            <a:ext cx="6349365" cy="3683635"/>
          </a:xfrm>
          <a:prstGeom prst="rect">
            <a:avLst/>
          </a:prstGeom>
          <a:noFill/>
        </p:spPr>
        <p:txBody>
          <a:bodyPr wrap="square" rtlCol="0" anchor="t">
            <a:noAutofit/>
          </a:bodyPr>
          <a:p>
            <a:r>
              <a:rPr lang="en-GB" altLang="en-US" b="1" i="1">
                <a:solidFill>
                  <a:schemeClr val="bg1"/>
                </a:solidFill>
                <a:sym typeface="+mn-ea"/>
              </a:rPr>
              <a:t>Accept TDD (</a:t>
            </a:r>
            <a:r>
              <a:rPr lang="en-GB" altLang="en-US" b="1" i="1">
                <a:solidFill>
                  <a:schemeClr val="bg1"/>
                </a:solidFill>
                <a:sym typeface="+mn-ea"/>
              </a:rPr>
              <a:t>ATDD/BDD</a:t>
            </a:r>
            <a:r>
              <a:rPr lang="en-GB" altLang="en-US" b="1" i="1">
                <a:solidFill>
                  <a:schemeClr val="bg1"/>
                </a:solidFill>
                <a:sym typeface="+mn-ea"/>
              </a:rPr>
              <a:t>)</a:t>
            </a:r>
            <a:r>
              <a:rPr lang="en-GB" altLang="en-US">
                <a:solidFill>
                  <a:schemeClr val="bg1"/>
                </a:solidFill>
                <a:sym typeface="+mn-ea"/>
              </a:rPr>
              <a:t> :- Writing a single acceptance test that satisfies the requirements of the specification or satisfies the behavior of the system, and then writing a sufficient amount of code to satisfy that test. Acceptance testing focuses on the overall behavior of the system.</a:t>
            </a:r>
            <a:endParaRPr lang="en-GB" altLang="en-US">
              <a:solidFill>
                <a:schemeClr val="bg1"/>
              </a:solidFill>
              <a:sym typeface="+mn-ea"/>
            </a:endParaRPr>
          </a:p>
          <a:p>
            <a:endParaRPr lang="en-GB" altLang="en-US">
              <a:solidFill>
                <a:schemeClr val="bg1"/>
              </a:solidFill>
              <a:sym typeface="+mn-ea"/>
            </a:endParaRPr>
          </a:p>
          <a:p>
            <a:r>
              <a:rPr lang="en-GB" altLang="en-US" b="1" i="1">
                <a:solidFill>
                  <a:schemeClr val="bg1"/>
                </a:solidFill>
                <a:sym typeface="+mn-ea"/>
              </a:rPr>
              <a:t>Developer TDD</a:t>
            </a:r>
            <a:r>
              <a:rPr lang="en-GB" altLang="en-US">
                <a:solidFill>
                  <a:schemeClr val="bg1"/>
                </a:solidFill>
                <a:sym typeface="+mn-ea"/>
              </a:rPr>
              <a:t> :- involves writing a single unit test and writing code to pass the test. Unit testing focuses on a small function in the system. The goal of ATDD and TDD is to achieve detailed, actionable requirements and implement the solution in a timely manner, focusing only on the required requirements to increase efficiency.</a:t>
            </a:r>
            <a:endParaRPr lang="en-GB" altLang="en-US">
              <a:solidFill>
                <a:schemeClr val="bg1"/>
              </a:solidFill>
              <a:sym typeface="+mn-ea"/>
            </a:endParaRPr>
          </a:p>
        </p:txBody>
      </p:sp>
      <p:pic>
        <p:nvPicPr>
          <p:cNvPr id="969938019"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630" y="1612900"/>
            <a:ext cx="4924425" cy="46913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962525" y="4772025"/>
            <a:ext cx="2733675" cy="2085975"/>
          </a:xfrm>
          <a:prstGeom prst="rect">
            <a:avLst/>
          </a:prstGeom>
        </p:spPr>
      </p:pic>
      <p:sp>
        <p:nvSpPr>
          <p:cNvPr id="8" name="Text Box 7"/>
          <p:cNvSpPr txBox="1"/>
          <p:nvPr/>
        </p:nvSpPr>
        <p:spPr>
          <a:xfrm>
            <a:off x="789940" y="1257300"/>
            <a:ext cx="10612120" cy="461645"/>
          </a:xfrm>
          <a:prstGeom prst="rect">
            <a:avLst/>
          </a:prstGeom>
          <a:noFill/>
        </p:spPr>
        <p:txBody>
          <a:bodyPr wrap="square" rtlCol="0">
            <a:noAutofit/>
          </a:bodyPr>
          <a:p>
            <a:r>
              <a:rPr lang="en-US" sz="3500" b="1" i="1">
                <a:solidFill>
                  <a:schemeClr val="accent6"/>
                </a:solidFill>
                <a:sym typeface="+mn-ea"/>
              </a:rPr>
              <a:t>TDD advantages:</a:t>
            </a:r>
            <a:r>
              <a:rPr lang="en-GB" altLang="en-US" sz="3500" b="1" i="1">
                <a:solidFill>
                  <a:schemeClr val="accent6"/>
                </a:solidFill>
                <a:sym typeface="+mn-ea"/>
              </a:rPr>
              <a:t>                      TDD disadvantages:</a:t>
            </a:r>
            <a:endParaRPr lang="en-GB" altLang="en-US" sz="3500" b="1" i="1">
              <a:solidFill>
                <a:schemeClr val="accent6"/>
              </a:solidFill>
              <a:sym typeface="+mn-ea"/>
            </a:endParaRPr>
          </a:p>
        </p:txBody>
      </p:sp>
      <p:sp>
        <p:nvSpPr>
          <p:cNvPr id="9" name="Text Box 8"/>
          <p:cNvSpPr txBox="1"/>
          <p:nvPr/>
        </p:nvSpPr>
        <p:spPr>
          <a:xfrm>
            <a:off x="941705" y="2267585"/>
            <a:ext cx="5226050" cy="3683635"/>
          </a:xfrm>
          <a:prstGeom prst="rect">
            <a:avLst/>
          </a:prstGeom>
          <a:noFill/>
        </p:spPr>
        <p:txBody>
          <a:bodyPr wrap="square" rtlCol="0" anchor="t">
            <a:noAutofit/>
          </a:bodyPr>
          <a:p>
            <a:r>
              <a:rPr lang="en-GB" altLang="en-US">
                <a:solidFill>
                  <a:schemeClr val="bg1"/>
                </a:solidFill>
                <a:sym typeface="+mn-ea"/>
              </a:rPr>
              <a:t>Improved code quality</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Faster debugging</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Design improvement</a:t>
            </a:r>
            <a:endParaRPr lang="en-GB" altLang="en-US">
              <a:solidFill>
                <a:schemeClr val="bg1"/>
              </a:solidFill>
              <a:sym typeface="+mn-ea"/>
            </a:endParaRPr>
          </a:p>
          <a:p>
            <a:endParaRPr lang="en-GB" altLang="en-US">
              <a:solidFill>
                <a:schemeClr val="bg1"/>
              </a:solidFill>
              <a:sym typeface="+mn-ea"/>
            </a:endParaRPr>
          </a:p>
          <a:p>
            <a:r>
              <a:rPr lang="en-GB" altLang="en-US">
                <a:solidFill>
                  <a:schemeClr val="bg1"/>
                </a:solidFill>
                <a:sym typeface="+mn-ea"/>
              </a:rPr>
              <a:t>Regression testing</a:t>
            </a:r>
            <a:endParaRPr lang="en-GB" altLang="en-US">
              <a:solidFill>
                <a:schemeClr val="bg1"/>
              </a:solidFill>
              <a:sym typeface="+mn-ea"/>
            </a:endParaRPr>
          </a:p>
        </p:txBody>
      </p:sp>
      <p:sp>
        <p:nvSpPr>
          <p:cNvPr id="3" name="Text Box 2"/>
          <p:cNvSpPr txBox="1"/>
          <p:nvPr/>
        </p:nvSpPr>
        <p:spPr>
          <a:xfrm>
            <a:off x="7338060" y="2267585"/>
            <a:ext cx="4064000" cy="2132965"/>
          </a:xfrm>
          <a:prstGeom prst="rect">
            <a:avLst/>
          </a:prstGeom>
          <a:noFill/>
        </p:spPr>
        <p:txBody>
          <a:bodyPr wrap="square" rtlCol="0">
            <a:noAutofit/>
          </a:bodyPr>
          <a:p>
            <a:r>
              <a:rPr lang="en-US">
                <a:solidFill>
                  <a:schemeClr val="bg1"/>
                </a:solidFill>
              </a:rPr>
              <a:t>Initial time investment</a:t>
            </a:r>
            <a:endParaRPr lang="en-US">
              <a:solidFill>
                <a:schemeClr val="bg1"/>
              </a:solidFill>
            </a:endParaRPr>
          </a:p>
          <a:p>
            <a:endParaRPr lang="en-US">
              <a:solidFill>
                <a:schemeClr val="bg1"/>
              </a:solidFill>
            </a:endParaRPr>
          </a:p>
          <a:p>
            <a:r>
              <a:rPr lang="en-US">
                <a:solidFill>
                  <a:schemeClr val="bg1"/>
                </a:solidFill>
              </a:rPr>
              <a:t>Learning curve</a:t>
            </a:r>
            <a:endParaRPr lang="en-US">
              <a:solidFill>
                <a:schemeClr val="bg1"/>
              </a:solidFill>
            </a:endParaRPr>
          </a:p>
          <a:p>
            <a:endParaRPr lang="en-US">
              <a:solidFill>
                <a:schemeClr val="bg1"/>
              </a:solidFill>
            </a:endParaRPr>
          </a:p>
          <a:p>
            <a:r>
              <a:rPr lang="en-US">
                <a:solidFill>
                  <a:schemeClr val="bg1"/>
                </a:solidFill>
              </a:rPr>
              <a:t>Overemphasis on test coverage</a:t>
            </a:r>
            <a:endParaRPr lang="en-US">
              <a:solidFill>
                <a:schemeClr val="bg1"/>
              </a:solidFill>
            </a:endParaRPr>
          </a:p>
          <a:p>
            <a:endParaRPr lang="en-US">
              <a:solidFill>
                <a:schemeClr val="bg1"/>
              </a:solidFill>
            </a:endParaRPr>
          </a:p>
          <a:p>
            <a:r>
              <a:rPr lang="en-US">
                <a:solidFill>
                  <a:schemeClr val="bg1"/>
                </a:solidFill>
              </a:rPr>
              <a:t>Maintenance overhead</a:t>
            </a:r>
            <a:endParaRPr 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ctrTitle"/>
          </p:nvPr>
        </p:nvSpPr>
        <p:spPr>
          <a:xfrm>
            <a:off x="1995488" y="1298575"/>
            <a:ext cx="9869487" cy="2387600"/>
          </a:xfrm>
          <a:ln/>
        </p:spPr>
        <p:txBody>
          <a:bodyPr wrap="square" lIns="91440" tIns="45720" rIns="91440" bIns="45720" anchor="b" anchorCtr="0"/>
          <a:p>
            <a:pPr defTabSz="914400">
              <a:buClrTx/>
              <a:buSzTx/>
              <a:buFontTx/>
              <a:buNone/>
            </a:pPr>
            <a:r>
              <a:rPr lang="en-US" altLang="zh-CN" b="1" kern="1200" dirty="0">
                <a:solidFill>
                  <a:schemeClr val="bg1"/>
                </a:solidFill>
                <a:latin typeface="+mj-lt"/>
                <a:ea typeface="+mj-ea"/>
                <a:cs typeface="+mj-cs"/>
              </a:rPr>
              <a:t>THANKS FOR WATCHING</a:t>
            </a:r>
            <a:endParaRPr lang="zh-CN" altLang="en-US" b="1" kern="1200" dirty="0">
              <a:solidFill>
                <a:schemeClr val="bg1"/>
              </a:solidFill>
              <a:latin typeface="+mj-lt"/>
              <a:ea typeface="+mj-ea"/>
              <a:cs typeface="+mj-cs"/>
            </a:endParaRPr>
          </a:p>
        </p:txBody>
      </p:sp>
      <p:sp>
        <p:nvSpPr>
          <p:cNvPr id="3" name="副标题 2"/>
          <p:cNvSpPr>
            <a:spLocks noGrp="1"/>
          </p:cNvSpPr>
          <p:nvPr>
            <p:ph type="subTitle" idx="1"/>
          </p:nvPr>
        </p:nvSpPr>
        <p:spPr>
          <a:xfrm>
            <a:off x="4464685" y="3557905"/>
            <a:ext cx="6542405" cy="2132330"/>
          </a:xfrm>
        </p:spPr>
        <p:txBody>
          <a:bodyPr vert="horz" lIns="91440" tIns="45720" rIns="91440" bIns="4572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000" b="0" i="0" u="none" strike="noStrike" kern="1200" cap="none" spc="0" normalizeH="0" baseline="0" noProof="0" dirty="0">
                <a:ln>
                  <a:noFill/>
                </a:ln>
                <a:solidFill>
                  <a:schemeClr val="bg1"/>
                </a:solidFill>
                <a:effectLst/>
                <a:uLnTx/>
                <a:uFillTx/>
                <a:latin typeface="+mj-lt"/>
                <a:ea typeface="+mn-ea"/>
                <a:cs typeface="+mn-cs"/>
              </a:rPr>
              <a:t>Created by:</a:t>
            </a: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p>
            <a:pPr marL="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000" b="0" i="0" u="none" strike="noStrike" kern="1200" cap="none" spc="0" normalizeH="0" baseline="0" noProof="0" dirty="0">
                <a:ln>
                  <a:noFill/>
                </a:ln>
                <a:solidFill>
                  <a:schemeClr val="bg1"/>
                </a:solidFill>
                <a:effectLst/>
                <a:uLnTx/>
                <a:uFillTx/>
                <a:latin typeface="+mj-lt"/>
                <a:ea typeface="+mn-ea"/>
                <a:cs typeface="+mn-cs"/>
              </a:rPr>
              <a:t>1. Amr mohamed khalafalla</a:t>
            </a: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p>
            <a:pPr marL="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000" b="0" i="0" u="none" strike="noStrike" kern="1200" cap="none" spc="0" normalizeH="0" baseline="0" noProof="0" dirty="0">
                <a:ln>
                  <a:noFill/>
                </a:ln>
                <a:solidFill>
                  <a:schemeClr val="bg1"/>
                </a:solidFill>
                <a:effectLst/>
                <a:uLnTx/>
                <a:uFillTx/>
                <a:latin typeface="+mj-lt"/>
                <a:ea typeface="+mn-ea"/>
                <a:cs typeface="+mn-cs"/>
              </a:rPr>
              <a:t>2. mohamed khaled ghareb</a:t>
            </a: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a:p>
            <a:pPr marL="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000" b="0" i="0" u="none" strike="noStrike" kern="1200" cap="none" spc="0" normalizeH="0" baseline="0" noProof="0" dirty="0">
                <a:ln>
                  <a:noFill/>
                </a:ln>
                <a:solidFill>
                  <a:schemeClr val="bg1"/>
                </a:solidFill>
                <a:effectLst/>
                <a:uLnTx/>
                <a:uFillTx/>
                <a:latin typeface="+mj-lt"/>
                <a:ea typeface="+mn-ea"/>
                <a:cs typeface="+mn-cs"/>
              </a:rPr>
              <a:t>3. Ahmed elsayed saad</a:t>
            </a:r>
            <a:endParaRPr kumimoji="0" lang="en-GB" altLang="zh-CN" sz="2000" b="0" i="0" u="none" strike="noStrike" kern="1200" cap="none" spc="0" normalizeH="0" baseline="0" noProof="0" dirty="0">
              <a:ln>
                <a:noFill/>
              </a:ln>
              <a:solidFill>
                <a:schemeClr val="bg1"/>
              </a:solidFill>
              <a:effectLst/>
              <a:uLnTx/>
              <a:uFillTx/>
              <a:latin typeface="+mj-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838200" y="248920"/>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GB" altLang="en-US" b="1" i="1" dirty="0">
                <a:solidFill>
                  <a:srgbClr val="E2AF32"/>
                </a:solidFill>
                <a:latin typeface="Arial (Headings)" charset="0"/>
                <a:ea typeface="Microsoft YaHei Light" panose="020B0502040204020203" pitchFamily="34" charset="-122"/>
                <a:cs typeface="Arial (Headings)" charset="0"/>
                <a:sym typeface="+mn-ea"/>
              </a:rPr>
              <a:t>C</a:t>
            </a:r>
            <a:r>
              <a:rPr lang="en-US" altLang="zh-CN" b="1" i="1" dirty="0">
                <a:solidFill>
                  <a:srgbClr val="E2AF32"/>
                </a:solidFill>
                <a:latin typeface="Arial (Headings)" charset="0"/>
                <a:ea typeface="Microsoft YaHei Light" panose="020B0502040204020203" pitchFamily="34" charset="-122"/>
                <a:cs typeface="Arial (Headings)" charset="0"/>
                <a:sym typeface="+mn-ea"/>
              </a:rPr>
              <a:t>reational Design</a:t>
            </a:r>
            <a:endParaRPr kumimoji="0" lang="en-US" altLang="zh-CN" sz="4400" b="1" i="1" u="none" strike="noStrike" kern="1200" cap="none" spc="0" normalizeH="0" baseline="0" noProof="0" dirty="0">
              <a:ln>
                <a:noFill/>
              </a:ln>
              <a:solidFill>
                <a:srgbClr val="E2AF32"/>
              </a:solidFill>
              <a:effectLst/>
              <a:uLnTx/>
              <a:uFillTx/>
              <a:latin typeface="Arial (Headings)" charset="0"/>
              <a:ea typeface="Microsoft YaHei Light" panose="020B0502040204020203" pitchFamily="34" charset="-122"/>
              <a:cs typeface="Arial (Headings)" charset="0"/>
              <a:sym typeface="+mn-ea"/>
            </a:endParaRPr>
          </a:p>
        </p:txBody>
      </p:sp>
      <p:sp>
        <p:nvSpPr>
          <p:cNvPr id="22530" name="矩形 3"/>
          <p:cNvSpPr/>
          <p:nvPr/>
        </p:nvSpPr>
        <p:spPr>
          <a:xfrm>
            <a:off x="1410970" y="1481138"/>
            <a:ext cx="9207500" cy="645160"/>
          </a:xfrm>
          <a:prstGeom prst="rect">
            <a:avLst/>
          </a:prstGeom>
          <a:noFill/>
          <a:ln w="9525">
            <a:noFill/>
          </a:ln>
        </p:spPr>
        <p:txBody>
          <a:bodyPr anchor="t" anchorCtr="0">
            <a:spAutoFit/>
          </a:bodyPr>
          <a:p>
            <a:pPr algn="l"/>
            <a:r>
              <a:rPr lang="zh-CN" altLang="en-US" sz="1800" dirty="0">
                <a:solidFill>
                  <a:schemeClr val="bg1"/>
                </a:solidFill>
                <a:sym typeface="+mn-ea"/>
              </a:rPr>
              <a:t>Creational design patterns provide various object creation mechanisms, which increase flexibility and reuse of existing code.</a:t>
            </a:r>
            <a:endParaRPr lang="zh-CN" altLang="en-US" sz="1800" dirty="0">
              <a:solidFill>
                <a:schemeClr val="bg1"/>
              </a:solidFill>
              <a:latin typeface="Segoe UI" panose="020B0502040204020203" pitchFamily="34" charset="0"/>
              <a:ea typeface="Microsoft YaHei Light" panose="020B0502040204020203" pitchFamily="34" charset="-122"/>
            </a:endParaRPr>
          </a:p>
        </p:txBody>
      </p:sp>
      <p:sp>
        <p:nvSpPr>
          <p:cNvPr id="4" name="矩形 6"/>
          <p:cNvSpPr/>
          <p:nvPr/>
        </p:nvSpPr>
        <p:spPr>
          <a:xfrm>
            <a:off x="1031558" y="2849563"/>
            <a:ext cx="460375" cy="461963"/>
          </a:xfrm>
          <a:prstGeom prst="rect">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chemeClr val="bg1"/>
                </a:solidFill>
                <a:effectLst/>
                <a:uLnTx/>
                <a:uFillTx/>
                <a:latin typeface="+mn-lt"/>
                <a:ea typeface="+mn-ea"/>
                <a:cs typeface="+mn-cs"/>
                <a:sym typeface="+mn-ea"/>
              </a:rPr>
              <a:t>1</a:t>
            </a:r>
            <a:endParaRPr kumimoji="0" lang="zh-CN" altLang="en-US"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8" name="矩形 6"/>
          <p:cNvSpPr/>
          <p:nvPr/>
        </p:nvSpPr>
        <p:spPr>
          <a:xfrm>
            <a:off x="1031558" y="4586288"/>
            <a:ext cx="460375" cy="461963"/>
          </a:xfrm>
          <a:prstGeom prst="rect">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2</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5" name="Text Box 24"/>
          <p:cNvSpPr txBox="1"/>
          <p:nvPr/>
        </p:nvSpPr>
        <p:spPr>
          <a:xfrm>
            <a:off x="1560830" y="2849880"/>
            <a:ext cx="1499870" cy="461645"/>
          </a:xfrm>
          <a:prstGeom prst="rect">
            <a:avLst/>
          </a:prstGeom>
          <a:noFill/>
        </p:spPr>
        <p:txBody>
          <a:bodyPr wrap="square" rtlCol="0">
            <a:noAutofit/>
          </a:bodyPr>
          <a:p>
            <a:r>
              <a:rPr lang="en-US" sz="2200" b="1" i="1">
                <a:solidFill>
                  <a:schemeClr val="bg1"/>
                </a:solidFill>
              </a:rPr>
              <a:t>Singleton </a:t>
            </a:r>
            <a:endParaRPr lang="en-US" sz="2200" b="1" i="1">
              <a:solidFill>
                <a:schemeClr val="bg1"/>
              </a:solidFill>
            </a:endParaRPr>
          </a:p>
        </p:txBody>
      </p:sp>
      <p:sp>
        <p:nvSpPr>
          <p:cNvPr id="29" name="Text Box 28"/>
          <p:cNvSpPr txBox="1"/>
          <p:nvPr/>
        </p:nvSpPr>
        <p:spPr>
          <a:xfrm>
            <a:off x="1031875" y="3391535"/>
            <a:ext cx="9965690" cy="645160"/>
          </a:xfrm>
          <a:prstGeom prst="rect">
            <a:avLst/>
          </a:prstGeom>
          <a:noFill/>
        </p:spPr>
        <p:txBody>
          <a:bodyPr wrap="square" rtlCol="0" anchor="t">
            <a:spAutoFit/>
          </a:bodyPr>
          <a:p>
            <a:r>
              <a:rPr lang="en-US">
                <a:solidFill>
                  <a:schemeClr val="bg1"/>
                </a:solidFill>
                <a:sym typeface="+mn-ea"/>
              </a:rPr>
              <a:t>is a creational design pattern that lets you ensure that a class has only one instance, while providing a global access point to this instance.</a:t>
            </a:r>
            <a:endParaRPr lang="en-US">
              <a:solidFill>
                <a:schemeClr val="bg1"/>
              </a:solidFill>
              <a:sym typeface="+mn-ea"/>
            </a:endParaRPr>
          </a:p>
        </p:txBody>
      </p:sp>
      <p:sp>
        <p:nvSpPr>
          <p:cNvPr id="30" name="Text Box 29"/>
          <p:cNvSpPr txBox="1"/>
          <p:nvPr/>
        </p:nvSpPr>
        <p:spPr>
          <a:xfrm>
            <a:off x="1560830" y="4612005"/>
            <a:ext cx="1511300" cy="429895"/>
          </a:xfrm>
          <a:prstGeom prst="rect">
            <a:avLst/>
          </a:prstGeom>
          <a:noFill/>
        </p:spPr>
        <p:txBody>
          <a:bodyPr wrap="square" rtlCol="0">
            <a:spAutoFit/>
          </a:bodyPr>
          <a:p>
            <a:r>
              <a:rPr lang="en-US" sz="2200" b="1" i="1">
                <a:solidFill>
                  <a:schemeClr val="bg1"/>
                </a:solidFill>
              </a:rPr>
              <a:t>Prototype</a:t>
            </a:r>
            <a:endParaRPr lang="en-US" sz="2200" b="1" i="1">
              <a:solidFill>
                <a:schemeClr val="bg1"/>
              </a:solidFill>
            </a:endParaRPr>
          </a:p>
        </p:txBody>
      </p:sp>
      <p:sp>
        <p:nvSpPr>
          <p:cNvPr id="35" name="Text Box 34"/>
          <p:cNvSpPr txBox="1"/>
          <p:nvPr/>
        </p:nvSpPr>
        <p:spPr>
          <a:xfrm>
            <a:off x="1031875" y="5181600"/>
            <a:ext cx="9436735" cy="645160"/>
          </a:xfrm>
          <a:prstGeom prst="rect">
            <a:avLst/>
          </a:prstGeom>
          <a:noFill/>
        </p:spPr>
        <p:txBody>
          <a:bodyPr wrap="square" rtlCol="0">
            <a:spAutoFit/>
          </a:bodyPr>
          <a:p>
            <a:r>
              <a:rPr lang="en-US">
                <a:solidFill>
                  <a:schemeClr val="bg1"/>
                </a:solidFill>
              </a:rPr>
              <a:t>is a creational design pattern that lets you copy existing objects without making your code dependent on their classes.</a:t>
            </a:r>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6"/>
          <p:cNvSpPr/>
          <p:nvPr/>
        </p:nvSpPr>
        <p:spPr>
          <a:xfrm>
            <a:off x="1079818" y="1580198"/>
            <a:ext cx="460375" cy="461963"/>
          </a:xfrm>
          <a:prstGeom prst="rect">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3</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8" name="矩形 6"/>
          <p:cNvSpPr/>
          <p:nvPr/>
        </p:nvSpPr>
        <p:spPr>
          <a:xfrm>
            <a:off x="1079818" y="3243898"/>
            <a:ext cx="460375" cy="461963"/>
          </a:xfrm>
          <a:prstGeom prst="rect">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4</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5" name="Text Box 24"/>
          <p:cNvSpPr txBox="1"/>
          <p:nvPr/>
        </p:nvSpPr>
        <p:spPr>
          <a:xfrm>
            <a:off x="1609090" y="1580515"/>
            <a:ext cx="1499870" cy="461645"/>
          </a:xfrm>
          <a:prstGeom prst="rect">
            <a:avLst/>
          </a:prstGeom>
          <a:noFill/>
        </p:spPr>
        <p:txBody>
          <a:bodyPr wrap="square" rtlCol="0">
            <a:noAutofit/>
          </a:bodyPr>
          <a:p>
            <a:r>
              <a:rPr lang="en-US" sz="2200" b="1" i="1">
                <a:solidFill>
                  <a:schemeClr val="bg1"/>
                </a:solidFill>
              </a:rPr>
              <a:t>Builder</a:t>
            </a:r>
            <a:endParaRPr lang="en-US" sz="2200" b="1" i="1">
              <a:solidFill>
                <a:schemeClr val="bg1"/>
              </a:solidFill>
            </a:endParaRPr>
          </a:p>
        </p:txBody>
      </p:sp>
      <p:sp>
        <p:nvSpPr>
          <p:cNvPr id="29" name="Text Box 28"/>
          <p:cNvSpPr txBox="1"/>
          <p:nvPr/>
        </p:nvSpPr>
        <p:spPr>
          <a:xfrm>
            <a:off x="1080135" y="2122170"/>
            <a:ext cx="9965690" cy="922020"/>
          </a:xfrm>
          <a:prstGeom prst="rect">
            <a:avLst/>
          </a:prstGeom>
          <a:noFill/>
        </p:spPr>
        <p:txBody>
          <a:bodyPr wrap="square" rtlCol="0" anchor="t">
            <a:spAutoFit/>
          </a:bodyPr>
          <a:p>
            <a:r>
              <a:rPr lang="en-US">
                <a:solidFill>
                  <a:schemeClr val="bg1"/>
                </a:solidFill>
                <a:sym typeface="+mn-ea"/>
              </a:rPr>
              <a:t>is a creational design pattern that lets you construct complex objects step by step. The pattern allows you to produce different types and representations of an object using the same construction code.</a:t>
            </a:r>
            <a:endParaRPr lang="en-US">
              <a:solidFill>
                <a:schemeClr val="bg1"/>
              </a:solidFill>
              <a:sym typeface="+mn-ea"/>
            </a:endParaRPr>
          </a:p>
        </p:txBody>
      </p:sp>
      <p:sp>
        <p:nvSpPr>
          <p:cNvPr id="30" name="Text Box 29"/>
          <p:cNvSpPr txBox="1"/>
          <p:nvPr/>
        </p:nvSpPr>
        <p:spPr>
          <a:xfrm>
            <a:off x="1609090" y="3269615"/>
            <a:ext cx="2501900" cy="429895"/>
          </a:xfrm>
          <a:prstGeom prst="rect">
            <a:avLst/>
          </a:prstGeom>
          <a:noFill/>
        </p:spPr>
        <p:txBody>
          <a:bodyPr wrap="square" rtlCol="0">
            <a:spAutoFit/>
          </a:bodyPr>
          <a:p>
            <a:r>
              <a:rPr lang="en-US" sz="2200" b="1" i="1">
                <a:solidFill>
                  <a:schemeClr val="bg1"/>
                </a:solidFill>
              </a:rPr>
              <a:t>Abstract Factory</a:t>
            </a:r>
            <a:endParaRPr lang="en-US" sz="2200" b="1" i="1">
              <a:solidFill>
                <a:schemeClr val="bg1"/>
              </a:solidFill>
            </a:endParaRPr>
          </a:p>
        </p:txBody>
      </p:sp>
      <p:sp>
        <p:nvSpPr>
          <p:cNvPr id="35" name="Text Box 34"/>
          <p:cNvSpPr txBox="1"/>
          <p:nvPr/>
        </p:nvSpPr>
        <p:spPr>
          <a:xfrm>
            <a:off x="1080135" y="3839210"/>
            <a:ext cx="9436735" cy="645160"/>
          </a:xfrm>
          <a:prstGeom prst="rect">
            <a:avLst/>
          </a:prstGeom>
          <a:noFill/>
        </p:spPr>
        <p:txBody>
          <a:bodyPr wrap="square" rtlCol="0">
            <a:spAutoFit/>
          </a:bodyPr>
          <a:p>
            <a:r>
              <a:rPr lang="en-US">
                <a:solidFill>
                  <a:schemeClr val="bg1"/>
                </a:solidFill>
              </a:rPr>
              <a:t> is a creational design pattern that lets you produce families of related objects without specifying their concrete classes.</a:t>
            </a:r>
            <a:endParaRPr lang="en-US">
              <a:solidFill>
                <a:schemeClr val="bg1"/>
              </a:solidFill>
            </a:endParaRPr>
          </a:p>
        </p:txBody>
      </p:sp>
      <p:sp>
        <p:nvSpPr>
          <p:cNvPr id="2" name="矩形 6"/>
          <p:cNvSpPr/>
          <p:nvPr/>
        </p:nvSpPr>
        <p:spPr>
          <a:xfrm>
            <a:off x="1079818" y="4798378"/>
            <a:ext cx="460375" cy="461963"/>
          </a:xfrm>
          <a:prstGeom prst="rect">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5</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5" name="Text Box 4"/>
          <p:cNvSpPr txBox="1"/>
          <p:nvPr/>
        </p:nvSpPr>
        <p:spPr>
          <a:xfrm>
            <a:off x="1609090" y="4824095"/>
            <a:ext cx="2653665" cy="429895"/>
          </a:xfrm>
          <a:prstGeom prst="rect">
            <a:avLst/>
          </a:prstGeom>
          <a:noFill/>
        </p:spPr>
        <p:txBody>
          <a:bodyPr wrap="square" rtlCol="0">
            <a:spAutoFit/>
          </a:bodyPr>
          <a:p>
            <a:r>
              <a:rPr lang="en-US" sz="2200" b="1" i="1">
                <a:solidFill>
                  <a:schemeClr val="bg1"/>
                </a:solidFill>
              </a:rPr>
              <a:t>Factory Method</a:t>
            </a:r>
            <a:endParaRPr lang="en-US" sz="2200" b="1" i="1">
              <a:solidFill>
                <a:schemeClr val="bg1"/>
              </a:solidFill>
            </a:endParaRPr>
          </a:p>
        </p:txBody>
      </p:sp>
      <p:sp>
        <p:nvSpPr>
          <p:cNvPr id="6" name="Text Box 5"/>
          <p:cNvSpPr txBox="1"/>
          <p:nvPr/>
        </p:nvSpPr>
        <p:spPr>
          <a:xfrm>
            <a:off x="1080135" y="5393690"/>
            <a:ext cx="9436735" cy="645160"/>
          </a:xfrm>
          <a:prstGeom prst="rect">
            <a:avLst/>
          </a:prstGeom>
          <a:noFill/>
        </p:spPr>
        <p:txBody>
          <a:bodyPr wrap="square" rtlCol="0">
            <a:spAutoFit/>
          </a:bodyPr>
          <a:p>
            <a:r>
              <a:rPr lang="en-US">
                <a:solidFill>
                  <a:schemeClr val="bg1"/>
                </a:solidFill>
              </a:rPr>
              <a:t>is a creational design pattern that provides an interface for creating objects in a superclass, but allows subclasses to alter the type of objects that will be created.</a:t>
            </a:r>
            <a:endParaRPr lang="en-US">
              <a:solidFill>
                <a:schemeClr val="bg1"/>
              </a:solidFill>
            </a:endParaRPr>
          </a:p>
        </p:txBody>
      </p:sp>
      <p:sp>
        <p:nvSpPr>
          <p:cNvPr id="9" name="标题 2"/>
          <p:cNvSpPr>
            <a:spLocks noGrp="1"/>
          </p:cNvSpPr>
          <p:nvPr>
            <p:ph type="title"/>
          </p:nvPr>
        </p:nvSpPr>
        <p:spPr>
          <a:xfrm>
            <a:off x="838200" y="248920"/>
            <a:ext cx="10515600" cy="1325563"/>
          </a:xfrm>
        </p:spPr>
        <p:txBody>
          <a:bodyPr vert="horz" lIns="91440" tIns="45720" rIns="91440" bIns="45720" rtlCol="0" anchor="ctr">
            <a:normAutofit/>
          </a:bodyPr>
          <a:p>
            <a:pPr marL="0" marR="0" lvl="0" indent="0" algn="l" defTabSz="914400" rtl="0" eaLnBrk="1" fontAlgn="auto" latinLnBrk="0" hangingPunct="1">
              <a:lnSpc>
                <a:spcPct val="90000"/>
              </a:lnSpc>
              <a:spcBef>
                <a:spcPct val="0"/>
              </a:spcBef>
              <a:spcAft>
                <a:spcPts val="0"/>
              </a:spcAft>
              <a:buClrTx/>
              <a:buSzTx/>
              <a:buFontTx/>
              <a:buNone/>
              <a:defRPr/>
            </a:pPr>
            <a:r>
              <a:rPr lang="en-GB" altLang="en-US" b="1" i="1" dirty="0">
                <a:solidFill>
                  <a:srgbClr val="E2AF32"/>
                </a:solidFill>
                <a:latin typeface="Arial (Headings)" charset="0"/>
                <a:ea typeface="Microsoft YaHei Light" panose="020B0502040204020203" pitchFamily="34" charset="-122"/>
                <a:cs typeface="Arial (Headings)" charset="0"/>
                <a:sym typeface="+mn-ea"/>
              </a:rPr>
              <a:t>C</a:t>
            </a:r>
            <a:r>
              <a:rPr lang="en-US" altLang="zh-CN" b="1" i="1" dirty="0">
                <a:solidFill>
                  <a:srgbClr val="E2AF32"/>
                </a:solidFill>
                <a:latin typeface="Arial (Headings)" charset="0"/>
                <a:ea typeface="Microsoft YaHei Light" panose="020B0502040204020203" pitchFamily="34" charset="-122"/>
                <a:cs typeface="Arial (Headings)" charset="0"/>
                <a:sym typeface="+mn-ea"/>
              </a:rPr>
              <a:t>reational Design</a:t>
            </a:r>
            <a:endParaRPr kumimoji="0" lang="en-US" altLang="zh-CN" sz="4400" b="1" i="1" u="none" strike="noStrike" kern="1200" cap="none" spc="0" normalizeH="0" baseline="0" noProof="0" dirty="0">
              <a:ln>
                <a:noFill/>
              </a:ln>
              <a:solidFill>
                <a:srgbClr val="E2AF32"/>
              </a:solidFill>
              <a:effectLst/>
              <a:uLnTx/>
              <a:uFillTx/>
              <a:latin typeface="Arial (Headings)" charset="0"/>
              <a:ea typeface="Microsoft YaHei Light" panose="020B0502040204020203" pitchFamily="34" charset="-122"/>
              <a:cs typeface="Arial (Headings)"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27368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1575A8"/>
                </a:solidFill>
                <a:latin typeface="Arial (Headings)" charset="0"/>
                <a:ea typeface="Microsoft YaHei Light" panose="020B0502040204020203" pitchFamily="34" charset="-122"/>
                <a:cs typeface="Arial (Headings)" charset="0"/>
                <a:sym typeface="+mn-ea"/>
              </a:rPr>
              <a:t>Structural Design</a:t>
            </a:r>
            <a:endParaRPr kumimoji="0" lang="en-US" altLang="zh-CN" sz="4400" b="1" i="0" u="none" strike="noStrike" kern="1200" cap="none" spc="0" normalizeH="0" baseline="0" noProof="0" dirty="0">
              <a:ln>
                <a:noFill/>
              </a:ln>
              <a:solidFill>
                <a:srgbClr val="1575A8"/>
              </a:solidFill>
              <a:effectLst/>
              <a:uLnTx/>
              <a:uFillTx/>
              <a:latin typeface="Arial (Headings)" charset="0"/>
              <a:ea typeface="Microsoft YaHei Light" panose="020B0502040204020203" pitchFamily="34" charset="-122"/>
              <a:cs typeface="Arial (Headings)" charset="0"/>
              <a:sym typeface="+mn-ea"/>
            </a:endParaRPr>
          </a:p>
        </p:txBody>
      </p:sp>
      <p:sp>
        <p:nvSpPr>
          <p:cNvPr id="2" name="Text Box 1"/>
          <p:cNvSpPr txBox="1"/>
          <p:nvPr/>
        </p:nvSpPr>
        <p:spPr>
          <a:xfrm>
            <a:off x="1284605" y="1499870"/>
            <a:ext cx="9623425" cy="735965"/>
          </a:xfrm>
          <a:prstGeom prst="rect">
            <a:avLst/>
          </a:prstGeom>
          <a:noFill/>
        </p:spPr>
        <p:txBody>
          <a:bodyPr wrap="square" rtlCol="0">
            <a:noAutofit/>
          </a:bodyPr>
          <a:p>
            <a:r>
              <a:rPr lang="zh-CN" altLang="en-US" dirty="0">
                <a:solidFill>
                  <a:schemeClr val="bg1"/>
                </a:solidFill>
                <a:sym typeface="+mn-ea"/>
              </a:rPr>
              <a:t>Structural design patterns explain how to assemble objects and classes into larger structures, while keeping these structures flexible and efficient.</a:t>
            </a:r>
            <a:endParaRPr lang="zh-CN" altLang="en-US" dirty="0">
              <a:solidFill>
                <a:schemeClr val="bg1"/>
              </a:solidFill>
              <a:latin typeface="Segoe UI" panose="020B0502040204020203" pitchFamily="34" charset="0"/>
              <a:ea typeface="Microsoft YaHei Light" panose="020B0502040204020203" pitchFamily="34" charset="-122"/>
            </a:endParaRPr>
          </a:p>
          <a:p>
            <a:endParaRPr lang="en-US"/>
          </a:p>
        </p:txBody>
      </p:sp>
      <p:sp>
        <p:nvSpPr>
          <p:cNvPr id="8" name="矩形 6"/>
          <p:cNvSpPr/>
          <p:nvPr/>
        </p:nvSpPr>
        <p:spPr>
          <a:xfrm>
            <a:off x="1031558" y="284956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chemeClr val="bg1"/>
                </a:solidFill>
                <a:effectLst/>
                <a:uLnTx/>
                <a:uFillTx/>
                <a:latin typeface="+mn-lt"/>
                <a:ea typeface="+mn-ea"/>
                <a:cs typeface="+mn-cs"/>
                <a:sym typeface="+mn-ea"/>
              </a:rPr>
              <a:t>1</a:t>
            </a:r>
            <a:endParaRPr kumimoji="0" lang="zh-CN" altLang="en-US"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5" name="Text Box 24"/>
          <p:cNvSpPr txBox="1"/>
          <p:nvPr/>
        </p:nvSpPr>
        <p:spPr>
          <a:xfrm>
            <a:off x="1560830" y="2849880"/>
            <a:ext cx="1499870" cy="461645"/>
          </a:xfrm>
          <a:prstGeom prst="rect">
            <a:avLst/>
          </a:prstGeom>
          <a:noFill/>
        </p:spPr>
        <p:txBody>
          <a:bodyPr wrap="square" rtlCol="0">
            <a:noAutofit/>
          </a:bodyPr>
          <a:p>
            <a:r>
              <a:rPr lang="en-US" sz="2200" b="1" i="1">
                <a:solidFill>
                  <a:schemeClr val="bg1"/>
                </a:solidFill>
              </a:rPr>
              <a:t>Adapter</a:t>
            </a:r>
            <a:endParaRPr lang="en-US" sz="2200" b="1" i="1">
              <a:solidFill>
                <a:schemeClr val="bg1"/>
              </a:solidFill>
            </a:endParaRPr>
          </a:p>
        </p:txBody>
      </p:sp>
      <p:sp>
        <p:nvSpPr>
          <p:cNvPr id="29" name="Text Box 28"/>
          <p:cNvSpPr txBox="1"/>
          <p:nvPr/>
        </p:nvSpPr>
        <p:spPr>
          <a:xfrm>
            <a:off x="1031875" y="3391535"/>
            <a:ext cx="9965690" cy="645160"/>
          </a:xfrm>
          <a:prstGeom prst="rect">
            <a:avLst/>
          </a:prstGeom>
          <a:noFill/>
        </p:spPr>
        <p:txBody>
          <a:bodyPr wrap="square" rtlCol="0" anchor="t">
            <a:spAutoFit/>
          </a:bodyPr>
          <a:p>
            <a:r>
              <a:rPr lang="en-US">
                <a:solidFill>
                  <a:schemeClr val="bg1"/>
                </a:solidFill>
                <a:sym typeface="+mn-ea"/>
              </a:rPr>
              <a:t> is a structural design pattern that allows objects with incompatible interfaces to collaborate.</a:t>
            </a:r>
            <a:endParaRPr lang="en-US">
              <a:solidFill>
                <a:schemeClr val="bg1"/>
              </a:solidFill>
              <a:sym typeface="+mn-ea"/>
            </a:endParaRPr>
          </a:p>
          <a:p>
            <a:endParaRPr lang="en-US">
              <a:solidFill>
                <a:schemeClr val="bg1"/>
              </a:solidFill>
              <a:sym typeface="+mn-ea"/>
            </a:endParaRPr>
          </a:p>
        </p:txBody>
      </p:sp>
      <p:sp>
        <p:nvSpPr>
          <p:cNvPr id="9" name="矩形 6"/>
          <p:cNvSpPr/>
          <p:nvPr/>
        </p:nvSpPr>
        <p:spPr>
          <a:xfrm>
            <a:off x="1089978" y="456152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2</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0" name="Text Box 9"/>
          <p:cNvSpPr txBox="1"/>
          <p:nvPr/>
        </p:nvSpPr>
        <p:spPr>
          <a:xfrm>
            <a:off x="1619250" y="4561840"/>
            <a:ext cx="1499870" cy="461645"/>
          </a:xfrm>
          <a:prstGeom prst="rect">
            <a:avLst/>
          </a:prstGeom>
          <a:noFill/>
        </p:spPr>
        <p:txBody>
          <a:bodyPr wrap="square" rtlCol="0">
            <a:noAutofit/>
          </a:bodyPr>
          <a:p>
            <a:r>
              <a:rPr lang="en-US" sz="2200" b="1" i="1">
                <a:solidFill>
                  <a:schemeClr val="bg1"/>
                </a:solidFill>
              </a:rPr>
              <a:t>Bridge</a:t>
            </a:r>
            <a:endParaRPr lang="en-US" sz="2200" b="1" i="1">
              <a:solidFill>
                <a:schemeClr val="bg1"/>
              </a:solidFill>
            </a:endParaRPr>
          </a:p>
        </p:txBody>
      </p:sp>
      <p:sp>
        <p:nvSpPr>
          <p:cNvPr id="15" name="Text Box 14"/>
          <p:cNvSpPr txBox="1"/>
          <p:nvPr/>
        </p:nvSpPr>
        <p:spPr>
          <a:xfrm>
            <a:off x="1090295" y="5103495"/>
            <a:ext cx="9965690" cy="922020"/>
          </a:xfrm>
          <a:prstGeom prst="rect">
            <a:avLst/>
          </a:prstGeom>
          <a:noFill/>
        </p:spPr>
        <p:txBody>
          <a:bodyPr wrap="square" rtlCol="0" anchor="t">
            <a:spAutoFit/>
          </a:bodyPr>
          <a:p>
            <a:r>
              <a:rPr lang="en-US">
                <a:solidFill>
                  <a:schemeClr val="bg1"/>
                </a:solidFill>
                <a:sym typeface="+mn-ea"/>
              </a:rPr>
              <a:t>is a structural design pattern that lets you split a large class or a set of closely related classes into two separate hierarchies—abstraction and implementation—which can be developed independently of each other.</a:t>
            </a:r>
            <a:endParaRPr lang="en-US">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27368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1575A8"/>
                </a:solidFill>
                <a:latin typeface="Arial (Headings)" charset="0"/>
                <a:ea typeface="Microsoft YaHei Light" panose="020B0502040204020203" pitchFamily="34" charset="-122"/>
                <a:cs typeface="Arial (Headings)" charset="0"/>
                <a:sym typeface="+mn-ea"/>
              </a:rPr>
              <a:t>Structural Design</a:t>
            </a:r>
            <a:endParaRPr kumimoji="0" lang="en-US" altLang="zh-CN" sz="4400" b="1" i="0" u="none" strike="noStrike" kern="1200" cap="none" spc="0" normalizeH="0" baseline="0" noProof="0" dirty="0">
              <a:ln>
                <a:noFill/>
              </a:ln>
              <a:solidFill>
                <a:srgbClr val="1575A8"/>
              </a:solidFill>
              <a:effectLst/>
              <a:uLnTx/>
              <a:uFillTx/>
              <a:latin typeface="Arial (Headings)" charset="0"/>
              <a:ea typeface="Microsoft YaHei Light" panose="020B0502040204020203" pitchFamily="34" charset="-122"/>
              <a:cs typeface="Arial (Headings)" charset="0"/>
              <a:sym typeface="+mn-ea"/>
            </a:endParaRPr>
          </a:p>
        </p:txBody>
      </p:sp>
      <p:sp>
        <p:nvSpPr>
          <p:cNvPr id="8" name="矩形 6"/>
          <p:cNvSpPr/>
          <p:nvPr/>
        </p:nvSpPr>
        <p:spPr>
          <a:xfrm>
            <a:off x="1031558" y="166084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3</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5" name="Text Box 24"/>
          <p:cNvSpPr txBox="1"/>
          <p:nvPr/>
        </p:nvSpPr>
        <p:spPr>
          <a:xfrm>
            <a:off x="1560830" y="1661160"/>
            <a:ext cx="1499870" cy="461645"/>
          </a:xfrm>
          <a:prstGeom prst="rect">
            <a:avLst/>
          </a:prstGeom>
          <a:noFill/>
        </p:spPr>
        <p:txBody>
          <a:bodyPr wrap="square" rtlCol="0">
            <a:noAutofit/>
          </a:bodyPr>
          <a:p>
            <a:r>
              <a:rPr lang="en-US" sz="2200" b="1" i="1">
                <a:solidFill>
                  <a:schemeClr val="bg1"/>
                </a:solidFill>
              </a:rPr>
              <a:t>Facade</a:t>
            </a:r>
            <a:endParaRPr lang="en-US" sz="2200" b="1" i="1">
              <a:solidFill>
                <a:schemeClr val="bg1"/>
              </a:solidFill>
            </a:endParaRPr>
          </a:p>
        </p:txBody>
      </p:sp>
      <p:sp>
        <p:nvSpPr>
          <p:cNvPr id="29" name="Text Box 28"/>
          <p:cNvSpPr txBox="1"/>
          <p:nvPr/>
        </p:nvSpPr>
        <p:spPr>
          <a:xfrm>
            <a:off x="1031875" y="2202815"/>
            <a:ext cx="9965690" cy="922020"/>
          </a:xfrm>
          <a:prstGeom prst="rect">
            <a:avLst/>
          </a:prstGeom>
          <a:noFill/>
        </p:spPr>
        <p:txBody>
          <a:bodyPr wrap="square" rtlCol="0" anchor="t">
            <a:spAutoFit/>
          </a:bodyPr>
          <a:p>
            <a:r>
              <a:rPr lang="en-US">
                <a:solidFill>
                  <a:schemeClr val="bg1"/>
                </a:solidFill>
                <a:sym typeface="+mn-ea"/>
              </a:rPr>
              <a:t>is a structural design pattern that provides a simplified interface to a library, a framework, or any other complex set of classes.</a:t>
            </a:r>
            <a:endParaRPr lang="en-US">
              <a:solidFill>
                <a:schemeClr val="bg1"/>
              </a:solidFill>
              <a:sym typeface="+mn-ea"/>
            </a:endParaRPr>
          </a:p>
          <a:p>
            <a:endParaRPr lang="en-US">
              <a:solidFill>
                <a:schemeClr val="bg1"/>
              </a:solidFill>
              <a:sym typeface="+mn-ea"/>
            </a:endParaRPr>
          </a:p>
        </p:txBody>
      </p:sp>
      <p:sp>
        <p:nvSpPr>
          <p:cNvPr id="9" name="矩形 6"/>
          <p:cNvSpPr/>
          <p:nvPr/>
        </p:nvSpPr>
        <p:spPr>
          <a:xfrm>
            <a:off x="1031558" y="311118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4</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0" name="Text Box 9"/>
          <p:cNvSpPr txBox="1"/>
          <p:nvPr/>
        </p:nvSpPr>
        <p:spPr>
          <a:xfrm>
            <a:off x="1560830" y="3111500"/>
            <a:ext cx="1499870" cy="461645"/>
          </a:xfrm>
          <a:prstGeom prst="rect">
            <a:avLst/>
          </a:prstGeom>
          <a:noFill/>
        </p:spPr>
        <p:txBody>
          <a:bodyPr wrap="square" rtlCol="0">
            <a:noAutofit/>
          </a:bodyPr>
          <a:p>
            <a:r>
              <a:rPr lang="en-US" sz="2200" b="1" i="1">
                <a:solidFill>
                  <a:schemeClr val="bg1"/>
                </a:solidFill>
              </a:rPr>
              <a:t>Decorator</a:t>
            </a:r>
            <a:endParaRPr lang="en-US" sz="2200" b="1" i="1">
              <a:solidFill>
                <a:schemeClr val="bg1"/>
              </a:solidFill>
            </a:endParaRPr>
          </a:p>
        </p:txBody>
      </p:sp>
      <p:sp>
        <p:nvSpPr>
          <p:cNvPr id="15" name="Text Box 14"/>
          <p:cNvSpPr txBox="1"/>
          <p:nvPr/>
        </p:nvSpPr>
        <p:spPr>
          <a:xfrm>
            <a:off x="1031875" y="3653155"/>
            <a:ext cx="9965690" cy="922020"/>
          </a:xfrm>
          <a:prstGeom prst="rect">
            <a:avLst/>
          </a:prstGeom>
          <a:noFill/>
        </p:spPr>
        <p:txBody>
          <a:bodyPr wrap="square" rtlCol="0" anchor="t">
            <a:spAutoFit/>
          </a:bodyPr>
          <a:p>
            <a:r>
              <a:rPr lang="en-US">
                <a:solidFill>
                  <a:schemeClr val="bg1"/>
                </a:solidFill>
                <a:sym typeface="+mn-ea"/>
              </a:rPr>
              <a:t>is a structural design pattern that lets you attach new behaviors to objects by placing these objects inside special wrapper objects that contain the behaviors.</a:t>
            </a:r>
            <a:endParaRPr lang="en-US">
              <a:solidFill>
                <a:schemeClr val="bg1"/>
              </a:solidFill>
              <a:sym typeface="+mn-ea"/>
            </a:endParaRPr>
          </a:p>
          <a:p>
            <a:endParaRPr lang="en-US">
              <a:solidFill>
                <a:schemeClr val="bg1"/>
              </a:solidFill>
              <a:sym typeface="+mn-ea"/>
            </a:endParaRPr>
          </a:p>
        </p:txBody>
      </p:sp>
      <p:sp>
        <p:nvSpPr>
          <p:cNvPr id="3" name="矩形 6"/>
          <p:cNvSpPr/>
          <p:nvPr/>
        </p:nvSpPr>
        <p:spPr>
          <a:xfrm>
            <a:off x="1031558" y="467328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5</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5" name="Text Box 4"/>
          <p:cNvSpPr txBox="1"/>
          <p:nvPr/>
        </p:nvSpPr>
        <p:spPr>
          <a:xfrm>
            <a:off x="1560830" y="4673600"/>
            <a:ext cx="1919605" cy="461645"/>
          </a:xfrm>
          <a:prstGeom prst="rect">
            <a:avLst/>
          </a:prstGeom>
          <a:noFill/>
        </p:spPr>
        <p:txBody>
          <a:bodyPr wrap="square" rtlCol="0">
            <a:noAutofit/>
          </a:bodyPr>
          <a:p>
            <a:r>
              <a:rPr lang="en-US" sz="2200" b="1" i="1">
                <a:solidFill>
                  <a:schemeClr val="bg1"/>
                </a:solidFill>
              </a:rPr>
              <a:t>Composite</a:t>
            </a:r>
            <a:endParaRPr lang="en-US" sz="2200" b="1" i="1">
              <a:solidFill>
                <a:schemeClr val="bg1"/>
              </a:solidFill>
            </a:endParaRPr>
          </a:p>
        </p:txBody>
      </p:sp>
      <p:sp>
        <p:nvSpPr>
          <p:cNvPr id="6" name="Text Box 5"/>
          <p:cNvSpPr txBox="1"/>
          <p:nvPr/>
        </p:nvSpPr>
        <p:spPr>
          <a:xfrm>
            <a:off x="1031875" y="5215255"/>
            <a:ext cx="9965690" cy="645160"/>
          </a:xfrm>
          <a:prstGeom prst="rect">
            <a:avLst/>
          </a:prstGeom>
          <a:noFill/>
        </p:spPr>
        <p:txBody>
          <a:bodyPr wrap="square" rtlCol="0" anchor="t">
            <a:spAutoFit/>
          </a:bodyPr>
          <a:p>
            <a:r>
              <a:rPr lang="en-US">
                <a:solidFill>
                  <a:schemeClr val="bg1"/>
                </a:solidFill>
                <a:sym typeface="+mn-ea"/>
              </a:rPr>
              <a:t>is a structural design pattern that lets you compose objects into tree structures and then work with these structures as if they were individual objects.</a:t>
            </a:r>
            <a:endParaRPr lang="en-US">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27368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1575A8"/>
                </a:solidFill>
                <a:latin typeface="Arial (Headings)" charset="0"/>
                <a:ea typeface="Microsoft YaHei Light" panose="020B0502040204020203" pitchFamily="34" charset="-122"/>
                <a:cs typeface="Arial (Headings)" charset="0"/>
                <a:sym typeface="+mn-ea"/>
              </a:rPr>
              <a:t>Structural Design</a:t>
            </a:r>
            <a:endParaRPr kumimoji="0" lang="en-US" altLang="zh-CN" sz="4400" b="1" i="0" u="none" strike="noStrike" kern="1200" cap="none" spc="0" normalizeH="0" baseline="0" noProof="0" dirty="0">
              <a:ln>
                <a:noFill/>
              </a:ln>
              <a:solidFill>
                <a:srgbClr val="1575A8"/>
              </a:solidFill>
              <a:effectLst/>
              <a:uLnTx/>
              <a:uFillTx/>
              <a:latin typeface="Arial (Headings)" charset="0"/>
              <a:ea typeface="Microsoft YaHei Light" panose="020B0502040204020203" pitchFamily="34" charset="-122"/>
              <a:cs typeface="Arial (Headings)" charset="0"/>
              <a:sym typeface="+mn-ea"/>
            </a:endParaRPr>
          </a:p>
        </p:txBody>
      </p:sp>
      <p:sp>
        <p:nvSpPr>
          <p:cNvPr id="8" name="矩形 6"/>
          <p:cNvSpPr/>
          <p:nvPr/>
        </p:nvSpPr>
        <p:spPr>
          <a:xfrm>
            <a:off x="1031558" y="203803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6</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5" name="Text Box 24"/>
          <p:cNvSpPr txBox="1"/>
          <p:nvPr/>
        </p:nvSpPr>
        <p:spPr>
          <a:xfrm>
            <a:off x="1560830" y="2038350"/>
            <a:ext cx="1767840" cy="461645"/>
          </a:xfrm>
          <a:prstGeom prst="rect">
            <a:avLst/>
          </a:prstGeom>
          <a:noFill/>
        </p:spPr>
        <p:txBody>
          <a:bodyPr wrap="square" rtlCol="0">
            <a:noAutofit/>
          </a:bodyPr>
          <a:p>
            <a:r>
              <a:rPr lang="en-US" sz="2200" b="1" i="1">
                <a:solidFill>
                  <a:schemeClr val="bg1"/>
                </a:solidFill>
              </a:rPr>
              <a:t>Flyweight</a:t>
            </a:r>
            <a:endParaRPr lang="en-US" sz="2200" b="1" i="1">
              <a:solidFill>
                <a:schemeClr val="bg1"/>
              </a:solidFill>
            </a:endParaRPr>
          </a:p>
        </p:txBody>
      </p:sp>
      <p:sp>
        <p:nvSpPr>
          <p:cNvPr id="29" name="Text Box 28"/>
          <p:cNvSpPr txBox="1"/>
          <p:nvPr/>
        </p:nvSpPr>
        <p:spPr>
          <a:xfrm>
            <a:off x="1031875" y="2580005"/>
            <a:ext cx="9965690" cy="1198880"/>
          </a:xfrm>
          <a:prstGeom prst="rect">
            <a:avLst/>
          </a:prstGeom>
          <a:noFill/>
        </p:spPr>
        <p:txBody>
          <a:bodyPr wrap="square" rtlCol="0" anchor="t">
            <a:spAutoFit/>
          </a:bodyPr>
          <a:p>
            <a:r>
              <a:rPr lang="en-US">
                <a:solidFill>
                  <a:schemeClr val="bg1"/>
                </a:solidFill>
                <a:sym typeface="+mn-ea"/>
              </a:rPr>
              <a:t>is a structural design pattern that lets you fit more objects into the available amount of RAM by sharing common parts of state between multiple objects instead of keeping all of the data in each object.</a:t>
            </a:r>
            <a:endParaRPr lang="en-US">
              <a:solidFill>
                <a:schemeClr val="bg1"/>
              </a:solidFill>
              <a:sym typeface="+mn-ea"/>
            </a:endParaRPr>
          </a:p>
          <a:p>
            <a:endParaRPr lang="en-US">
              <a:solidFill>
                <a:schemeClr val="bg1"/>
              </a:solidFill>
              <a:sym typeface="+mn-ea"/>
            </a:endParaRPr>
          </a:p>
        </p:txBody>
      </p:sp>
      <p:sp>
        <p:nvSpPr>
          <p:cNvPr id="9" name="矩形 6"/>
          <p:cNvSpPr/>
          <p:nvPr/>
        </p:nvSpPr>
        <p:spPr>
          <a:xfrm>
            <a:off x="1089978" y="3749993"/>
            <a:ext cx="460375" cy="461963"/>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7</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0" name="Text Box 9"/>
          <p:cNvSpPr txBox="1"/>
          <p:nvPr/>
        </p:nvSpPr>
        <p:spPr>
          <a:xfrm>
            <a:off x="1619250" y="3750310"/>
            <a:ext cx="1499870" cy="461645"/>
          </a:xfrm>
          <a:prstGeom prst="rect">
            <a:avLst/>
          </a:prstGeom>
          <a:noFill/>
        </p:spPr>
        <p:txBody>
          <a:bodyPr wrap="square" rtlCol="0">
            <a:noAutofit/>
          </a:bodyPr>
          <a:p>
            <a:r>
              <a:rPr lang="en-US" sz="2200" b="1" i="1">
                <a:solidFill>
                  <a:schemeClr val="bg1"/>
                </a:solidFill>
              </a:rPr>
              <a:t>Proxy</a:t>
            </a:r>
            <a:endParaRPr lang="en-US" sz="2200" b="1" i="1">
              <a:solidFill>
                <a:schemeClr val="bg1"/>
              </a:solidFill>
            </a:endParaRPr>
          </a:p>
        </p:txBody>
      </p:sp>
      <p:sp>
        <p:nvSpPr>
          <p:cNvPr id="15" name="Text Box 14"/>
          <p:cNvSpPr txBox="1"/>
          <p:nvPr/>
        </p:nvSpPr>
        <p:spPr>
          <a:xfrm>
            <a:off x="1090295" y="4291965"/>
            <a:ext cx="9965690" cy="922020"/>
          </a:xfrm>
          <a:prstGeom prst="rect">
            <a:avLst/>
          </a:prstGeom>
          <a:noFill/>
        </p:spPr>
        <p:txBody>
          <a:bodyPr wrap="square" rtlCol="0" anchor="t">
            <a:spAutoFit/>
          </a:bodyPr>
          <a:p>
            <a:r>
              <a:rPr lang="en-US">
                <a:solidFill>
                  <a:schemeClr val="bg1"/>
                </a:solidFill>
                <a:sym typeface="+mn-ea"/>
              </a:rPr>
              <a:t>is a structural design pattern that lets you provide a substitute or placeholder for another object. A proxy controls access to the original object, allowing you to perform something either before or after the request gets through to the original object.</a:t>
            </a:r>
            <a:endParaRPr lang="en-US">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3"/>
          <p:cNvSpPr>
            <a:spLocks noGrp="1"/>
          </p:cNvSpPr>
          <p:nvPr>
            <p:ph type="title"/>
          </p:nvPr>
        </p:nvSpPr>
        <p:spPr>
          <a:xfrm>
            <a:off x="838200" y="159385"/>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b="1" dirty="0">
                <a:solidFill>
                  <a:srgbClr val="25A982"/>
                </a:solidFill>
                <a:latin typeface="Arial (Headings)" charset="0"/>
                <a:ea typeface="Microsoft YaHei Light" panose="020B0502040204020203" pitchFamily="34" charset="-122"/>
                <a:cs typeface="Arial (Headings)" charset="0"/>
                <a:sym typeface="+mn-ea"/>
              </a:rPr>
              <a:t>Behavioral Design</a:t>
            </a:r>
            <a:endParaRPr lang="en-US" altLang="zh-CN" b="1" dirty="0">
              <a:solidFill>
                <a:srgbClr val="25A982"/>
              </a:solidFill>
              <a:latin typeface="Arial (Headings)" charset="0"/>
              <a:ea typeface="Microsoft YaHei Light" panose="020B0502040204020203" pitchFamily="34" charset="-122"/>
              <a:cs typeface="Arial (Headings)" charset="0"/>
              <a:sym typeface="+mn-ea"/>
            </a:endParaRPr>
          </a:p>
        </p:txBody>
      </p:sp>
      <p:sp>
        <p:nvSpPr>
          <p:cNvPr id="6" name="Text Box 5"/>
          <p:cNvSpPr txBox="1"/>
          <p:nvPr/>
        </p:nvSpPr>
        <p:spPr>
          <a:xfrm>
            <a:off x="1395095" y="1254760"/>
            <a:ext cx="9401175" cy="1198880"/>
          </a:xfrm>
          <a:prstGeom prst="rect">
            <a:avLst/>
          </a:prstGeom>
          <a:noFill/>
        </p:spPr>
        <p:txBody>
          <a:bodyPr wrap="square" rtlCol="0">
            <a:spAutoFit/>
          </a:bodyPr>
          <a:p>
            <a:pPr algn="l"/>
            <a:r>
              <a:rPr lang="zh-CN" altLang="en-US" dirty="0">
                <a:solidFill>
                  <a:schemeClr val="bg1"/>
                </a:solidFill>
                <a:sym typeface="+mn-ea"/>
              </a:rPr>
              <a:t>Behavioral design patterns are concerned with algorithms and the assignment of responsibilities between objects.</a:t>
            </a:r>
            <a:endParaRPr lang="zh-CN" altLang="en-US" dirty="0">
              <a:solidFill>
                <a:schemeClr val="bg1"/>
              </a:solidFill>
              <a:latin typeface="Segoe UI" panose="020B0502040204020203" pitchFamily="34" charset="0"/>
              <a:ea typeface="Microsoft YaHei Light" panose="020B0502040204020203" pitchFamily="34" charset="-122"/>
            </a:endParaRPr>
          </a:p>
          <a:p>
            <a:pPr algn="ctr"/>
            <a:endParaRPr lang="zh-CN" altLang="en-US" dirty="0">
              <a:solidFill>
                <a:schemeClr val="bg1"/>
              </a:solidFill>
              <a:latin typeface="Segoe UI" panose="020B0502040204020203" pitchFamily="34" charset="0"/>
              <a:ea typeface="Microsoft YaHei Light" panose="020B0502040204020203" pitchFamily="34" charset="-122"/>
            </a:endParaRPr>
          </a:p>
          <a:p>
            <a:endParaRPr lang="en-US"/>
          </a:p>
        </p:txBody>
      </p:sp>
      <p:sp>
        <p:nvSpPr>
          <p:cNvPr id="18" name="矩形 6"/>
          <p:cNvSpPr/>
          <p:nvPr/>
        </p:nvSpPr>
        <p:spPr>
          <a:xfrm>
            <a:off x="1031558" y="265525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chemeClr val="bg1"/>
                </a:solidFill>
                <a:effectLst/>
                <a:uLnTx/>
                <a:uFillTx/>
                <a:latin typeface="+mn-lt"/>
                <a:ea typeface="+mn-ea"/>
                <a:cs typeface="+mn-cs"/>
                <a:sym typeface="+mn-ea"/>
              </a:rPr>
              <a:t>1</a:t>
            </a:r>
            <a:endParaRPr kumimoji="0" lang="zh-CN" altLang="en-US"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9" name="Text Box 18"/>
          <p:cNvSpPr txBox="1"/>
          <p:nvPr/>
        </p:nvSpPr>
        <p:spPr>
          <a:xfrm>
            <a:off x="1560830" y="2655570"/>
            <a:ext cx="3725545" cy="461645"/>
          </a:xfrm>
          <a:prstGeom prst="rect">
            <a:avLst/>
          </a:prstGeom>
          <a:noFill/>
        </p:spPr>
        <p:txBody>
          <a:bodyPr wrap="square" rtlCol="0">
            <a:noAutofit/>
          </a:bodyPr>
          <a:p>
            <a:r>
              <a:rPr lang="en-US" sz="2200" b="1" i="1">
                <a:solidFill>
                  <a:schemeClr val="bg1"/>
                </a:solidFill>
              </a:rPr>
              <a:t>Chain of Responsibility</a:t>
            </a:r>
            <a:endParaRPr lang="en-US" sz="2200" b="1" i="1">
              <a:solidFill>
                <a:schemeClr val="bg1"/>
              </a:solidFill>
            </a:endParaRPr>
          </a:p>
        </p:txBody>
      </p:sp>
      <p:sp>
        <p:nvSpPr>
          <p:cNvPr id="20" name="Text Box 19"/>
          <p:cNvSpPr txBox="1"/>
          <p:nvPr/>
        </p:nvSpPr>
        <p:spPr>
          <a:xfrm>
            <a:off x="1031875" y="3197225"/>
            <a:ext cx="9965690" cy="922020"/>
          </a:xfrm>
          <a:prstGeom prst="rect">
            <a:avLst/>
          </a:prstGeom>
          <a:noFill/>
        </p:spPr>
        <p:txBody>
          <a:bodyPr wrap="square" rtlCol="0" anchor="t">
            <a:spAutoFit/>
          </a:bodyPr>
          <a:p>
            <a:r>
              <a:rPr lang="en-US">
                <a:solidFill>
                  <a:schemeClr val="bg1"/>
                </a:solidFill>
                <a:sym typeface="+mn-ea"/>
              </a:rPr>
              <a:t>is a behavioral design pattern that lets you pass requests along a chain of handlers. Upon receiving a request, each handler decides either to process the request or to pass it to the next handler in the chain.</a:t>
            </a:r>
            <a:endParaRPr lang="en-US">
              <a:solidFill>
                <a:schemeClr val="bg1"/>
              </a:solidFill>
              <a:sym typeface="+mn-ea"/>
            </a:endParaRPr>
          </a:p>
        </p:txBody>
      </p:sp>
      <p:sp>
        <p:nvSpPr>
          <p:cNvPr id="23" name="矩形 6"/>
          <p:cNvSpPr/>
          <p:nvPr/>
        </p:nvSpPr>
        <p:spPr>
          <a:xfrm>
            <a:off x="1089978" y="4367213"/>
            <a:ext cx="460375" cy="461963"/>
          </a:xfrm>
          <a:prstGeom prst="rect">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rPr>
              <a:t>2</a:t>
            </a:r>
            <a:endParaRPr kumimoji="0" lang="en-GB" altLang="zh-CN" sz="36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26" name="Text Box 25"/>
          <p:cNvSpPr txBox="1"/>
          <p:nvPr/>
        </p:nvSpPr>
        <p:spPr>
          <a:xfrm>
            <a:off x="1619250" y="4367530"/>
            <a:ext cx="1908175" cy="461645"/>
          </a:xfrm>
          <a:prstGeom prst="rect">
            <a:avLst/>
          </a:prstGeom>
          <a:noFill/>
        </p:spPr>
        <p:txBody>
          <a:bodyPr wrap="square" rtlCol="0">
            <a:noAutofit/>
          </a:bodyPr>
          <a:p>
            <a:r>
              <a:rPr lang="en-US" sz="2200" b="1" i="1">
                <a:solidFill>
                  <a:schemeClr val="bg1"/>
                </a:solidFill>
              </a:rPr>
              <a:t>Command</a:t>
            </a:r>
            <a:endParaRPr lang="en-US" sz="2200" b="1" i="1">
              <a:solidFill>
                <a:schemeClr val="bg1"/>
              </a:solidFill>
            </a:endParaRPr>
          </a:p>
        </p:txBody>
      </p:sp>
      <p:sp>
        <p:nvSpPr>
          <p:cNvPr id="27" name="Text Box 26"/>
          <p:cNvSpPr txBox="1"/>
          <p:nvPr/>
        </p:nvSpPr>
        <p:spPr>
          <a:xfrm>
            <a:off x="1090295" y="4909185"/>
            <a:ext cx="9965690" cy="922020"/>
          </a:xfrm>
          <a:prstGeom prst="rect">
            <a:avLst/>
          </a:prstGeom>
          <a:noFill/>
        </p:spPr>
        <p:txBody>
          <a:bodyPr wrap="square" rtlCol="0" anchor="t">
            <a:spAutoFit/>
          </a:bodyPr>
          <a:p>
            <a:r>
              <a:rPr lang="en-US">
                <a:solidFill>
                  <a:schemeClr val="bg1"/>
                </a:solidFill>
                <a:sym typeface="+mn-ea"/>
              </a:rPr>
              <a:t>is a behavioral design pattern that turns a request into a stand-alone object that contains all information about the request. This transformation lets you pass requests as a method arguments, delay or queue a request’s execution, and support undoable operations.</a:t>
            </a:r>
            <a:endParaRPr lang="en-US">
              <a:solidFill>
                <a:schemeClr val="bg1"/>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微软雅黑 Light"/>
        <a:cs typeface=""/>
      </a:majorFont>
      <a:minorFont>
        <a:latin typeface="Segoe U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微软雅黑 Light"/>
        <a:cs typeface=""/>
      </a:majorFont>
      <a:minorFont>
        <a:latin typeface="Segoe U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11993</Words>
  <Application>WPS Presentation</Application>
  <PresentationFormat>宽屏</PresentationFormat>
  <Paragraphs>449</Paragraphs>
  <Slides>34</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34</vt:i4>
      </vt:variant>
    </vt:vector>
  </HeadingPairs>
  <TitlesOfParts>
    <vt:vector size="54" baseType="lpstr">
      <vt:lpstr>Arial</vt:lpstr>
      <vt:lpstr>SimSun</vt:lpstr>
      <vt:lpstr>Wingdings</vt:lpstr>
      <vt:lpstr>Segoe UI</vt:lpstr>
      <vt:lpstr>Microsoft YaHei Light</vt:lpstr>
      <vt:lpstr>Calibri</vt:lpstr>
      <vt:lpstr>Kozuka Gothic Pr6N H</vt:lpstr>
      <vt:lpstr>Yu Gothic</vt:lpstr>
      <vt:lpstr>Microsoft YaHei</vt:lpstr>
      <vt:lpstr>Calibri Light</vt:lpstr>
      <vt:lpstr>MS Mincho</vt:lpstr>
      <vt:lpstr>方正综艺简体</vt:lpstr>
      <vt:lpstr>Arial Unicode MS</vt:lpstr>
      <vt:lpstr>黑体</vt:lpstr>
      <vt:lpstr>Arial Unicode MS</vt:lpstr>
      <vt:lpstr>Brush Script MT</vt:lpstr>
      <vt:lpstr>Arial Black</vt:lpstr>
      <vt:lpstr>Arial (Headings)</vt:lpstr>
      <vt:lpstr>Office Theme</vt:lpstr>
      <vt:lpstr>1_Office Theme</vt:lpstr>
      <vt:lpstr>PowerPoint 演示文稿</vt:lpstr>
      <vt:lpstr>PowerPoint 演示文稿</vt:lpstr>
      <vt:lpstr>Your  Title  Here</vt:lpstr>
      <vt:lpstr>Your  Title  Here</vt:lpstr>
      <vt:lpstr>Creational Design</vt:lpstr>
      <vt:lpstr>PowerPoint 演示文稿</vt:lpstr>
      <vt:lpstr>Structural Design</vt:lpstr>
      <vt:lpstr>Structural Design</vt:lpstr>
      <vt:lpstr>Structural Design</vt:lpstr>
      <vt:lpstr>Behavioral Design</vt:lpstr>
      <vt:lpstr>PowerPoint 演示文稿</vt:lpstr>
      <vt:lpstr>PowerPoint 演示文稿</vt:lpstr>
      <vt:lpstr>PowerPoint 演示文稿</vt:lpstr>
      <vt:lpstr>Your  Title  Here</vt:lpstr>
      <vt:lpstr>Your  Title  Here</vt:lpstr>
      <vt:lpstr>PowerPoint 演示文稿</vt:lpstr>
      <vt:lpstr>PowerPoint 演示文稿</vt:lpstr>
      <vt:lpstr>PowerPoint 演示文稿</vt:lpstr>
      <vt:lpstr>PowerPoint 演示文稿</vt:lpstr>
      <vt:lpstr>PowerPoint 演示文稿</vt:lpstr>
      <vt:lpstr>PowerPoint 演示文稿</vt:lpstr>
      <vt:lpstr>SECTION TITLE</vt:lpstr>
      <vt:lpstr>Behavioral Design</vt:lpstr>
      <vt:lpstr>Behavioral Design</vt:lpstr>
      <vt:lpstr>PowerPoint 演示文稿</vt:lpstr>
      <vt:lpstr>PowerPoint 演示文稿</vt:lpstr>
      <vt:lpstr>PowerPoint 演示文稿</vt:lpstr>
      <vt:lpstr>PowerPoint 演示文稿</vt:lpstr>
      <vt:lpstr>PowerPoint 演示文稿</vt:lpstr>
      <vt:lpstr>	SOLID Principles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Amr Mohamed</cp:lastModifiedBy>
  <cp:revision>54</cp:revision>
  <dcterms:created xsi:type="dcterms:W3CDTF">2014-12-20T13:05:45Z</dcterms:created>
  <dcterms:modified xsi:type="dcterms:W3CDTF">2024-05-24T23:24:42Z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122EF0A93C7A4943B5AA5C29850B10C4_11</vt:lpwstr>
  </property>
</Properties>
</file>