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725" r:id="rId1"/>
  </p:sldMasterIdLst>
  <p:notesMasterIdLst>
    <p:notesMasterId r:id="rId14"/>
  </p:notesMasterIdLst>
  <p:sldIdLst>
    <p:sldId id="257" r:id="rId2"/>
    <p:sldId id="256" r:id="rId3"/>
    <p:sldId id="258" r:id="rId4"/>
    <p:sldId id="259" r:id="rId5"/>
    <p:sldId id="260" r:id="rId6"/>
    <p:sldId id="262" r:id="rId7"/>
    <p:sldId id="261"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notesViewPr>
    <p:cSldViewPr snapToGrid="0">
      <p:cViewPr varScale="1">
        <p:scale>
          <a:sx n="57" d="100"/>
          <a:sy n="57" d="100"/>
        </p:scale>
        <p:origin x="195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2DAB4-51B7-4E15-AA93-331DB34F832C}" type="datetimeFigureOut">
              <a:rPr lang="en-US" smtClean="0"/>
              <a:t>4/22/2019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976483-A3E1-457E-81D0-B30EE896B33C}" type="slidenum">
              <a:rPr lang="en-US" smtClean="0"/>
              <a:t>‹#›</a:t>
            </a:fld>
            <a:endParaRPr lang="en-US"/>
          </a:p>
        </p:txBody>
      </p:sp>
    </p:spTree>
    <p:extLst>
      <p:ext uri="{BB962C8B-B14F-4D97-AF65-F5344CB8AC3E}">
        <p14:creationId xmlns:p14="http://schemas.microsoft.com/office/powerpoint/2010/main" val="1667883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36304E-FDE3-4B4F-A3B7-EBE87F3FA5E2}" type="slidenum">
              <a:rPr lang="en-IN" smtClean="0"/>
              <a:t>1</a:t>
            </a:fld>
            <a:endParaRPr lang="en-IN" dirty="0"/>
          </a:p>
        </p:txBody>
      </p:sp>
    </p:spTree>
    <p:extLst>
      <p:ext uri="{BB962C8B-B14F-4D97-AF65-F5344CB8AC3E}">
        <p14:creationId xmlns:p14="http://schemas.microsoft.com/office/powerpoint/2010/main" val="748967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29B2100-4901-46F8-B4D4-40DEAE1BF9A3}"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FBDBA-053B-4505-BCB8-C4F6C59C2D98}" type="slidenum">
              <a:rPr lang="en-US" smtClean="0"/>
              <a:t>‹#›</a:t>
            </a:fld>
            <a:endParaRPr lang="en-US"/>
          </a:p>
        </p:txBody>
      </p:sp>
    </p:spTree>
    <p:extLst>
      <p:ext uri="{BB962C8B-B14F-4D97-AF65-F5344CB8AC3E}">
        <p14:creationId xmlns:p14="http://schemas.microsoft.com/office/powerpoint/2010/main" val="866541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9B2100-4901-46F8-B4D4-40DEAE1BF9A3}"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FBDBA-053B-4505-BCB8-C4F6C59C2D98}" type="slidenum">
              <a:rPr lang="en-US" smtClean="0"/>
              <a:t>‹#›</a:t>
            </a:fld>
            <a:endParaRPr lang="en-US"/>
          </a:p>
        </p:txBody>
      </p:sp>
    </p:spTree>
    <p:extLst>
      <p:ext uri="{BB962C8B-B14F-4D97-AF65-F5344CB8AC3E}">
        <p14:creationId xmlns:p14="http://schemas.microsoft.com/office/powerpoint/2010/main" val="2708719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9B2100-4901-46F8-B4D4-40DEAE1BF9A3}"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FBDBA-053B-4505-BCB8-C4F6C59C2D98}" type="slidenum">
              <a:rPr lang="en-US" smtClean="0"/>
              <a:t>‹#›</a:t>
            </a:fld>
            <a:endParaRPr lang="en-US"/>
          </a:p>
        </p:txBody>
      </p:sp>
    </p:spTree>
    <p:extLst>
      <p:ext uri="{BB962C8B-B14F-4D97-AF65-F5344CB8AC3E}">
        <p14:creationId xmlns:p14="http://schemas.microsoft.com/office/powerpoint/2010/main" val="269768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xmlns=""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a:t>Title comes here</a:t>
            </a:r>
          </a:p>
        </p:txBody>
      </p:sp>
      <p:sp>
        <p:nvSpPr>
          <p:cNvPr id="3" name="Subtitle 2">
            <a:extLst>
              <a:ext uri="{FF2B5EF4-FFF2-40B4-BE49-F238E27FC236}">
                <a16:creationId xmlns:a16="http://schemas.microsoft.com/office/drawing/2014/main" xmlns=""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3" name="Picture Placeholder 12">
            <a:extLst>
              <a:ext uri="{FF2B5EF4-FFF2-40B4-BE49-F238E27FC236}">
                <a16:creationId xmlns:a16="http://schemas.microsoft.com/office/drawing/2014/main" xmlns=""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a:p>
        </p:txBody>
      </p:sp>
      <p:grpSp>
        <p:nvGrpSpPr>
          <p:cNvPr id="14" name="Group 13">
            <a:extLst>
              <a:ext uri="{FF2B5EF4-FFF2-40B4-BE49-F238E27FC236}">
                <a16:creationId xmlns:a16="http://schemas.microsoft.com/office/drawing/2014/main" xmlns=""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xmlns=""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6" name="Freeform 6">
              <a:extLst>
                <a:ext uri="{FF2B5EF4-FFF2-40B4-BE49-F238E27FC236}">
                  <a16:creationId xmlns:a16="http://schemas.microsoft.com/office/drawing/2014/main" xmlns=""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grpSp>
      <p:pic>
        <p:nvPicPr>
          <p:cNvPr id="9" name="Picture 8">
            <a:extLst>
              <a:ext uri="{FF2B5EF4-FFF2-40B4-BE49-F238E27FC236}">
                <a16:creationId xmlns:a16="http://schemas.microsoft.com/office/drawing/2014/main" xmlns=""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xmlns=""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7518554"/>
      </p:ext>
    </p:extLst>
  </p:cSld>
  <p:clrMapOvr>
    <a:masterClrMapping/>
  </p:clrMapOvr>
  <p:extLst mod="1">
    <p:ext uri="{DCECCB84-F9BA-43D5-87BE-67443E8EF086}">
      <p15:sldGuideLst xmlns:p15="http://schemas.microsoft.com/office/powerpoint/2012/main">
        <p15:guide id="4294967295" orient="horz" pos="2160">
          <p15:clr>
            <a:srgbClr val="FBAE40"/>
          </p15:clr>
        </p15:guide>
        <p15:guide id="4294967295" pos="3840">
          <p15:clr>
            <a:srgbClr val="FBAE40"/>
          </p15:clr>
        </p15:guide>
        <p15:guide id="4294967295" pos="7333">
          <p15:clr>
            <a:srgbClr val="FBAE40"/>
          </p15:clr>
        </p15:guide>
        <p15:guide id="4294967295" pos="36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8387" y="99631"/>
            <a:ext cx="10058400" cy="1450757"/>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9B2100-4901-46F8-B4D4-40DEAE1BF9A3}"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FBDBA-053B-4505-BCB8-C4F6C59C2D98}" type="slidenum">
              <a:rPr lang="en-US" smtClean="0"/>
              <a:t>‹#›</a:t>
            </a:fld>
            <a:endParaRPr lang="en-US"/>
          </a:p>
        </p:txBody>
      </p:sp>
    </p:spTree>
    <p:extLst>
      <p:ext uri="{BB962C8B-B14F-4D97-AF65-F5344CB8AC3E}">
        <p14:creationId xmlns:p14="http://schemas.microsoft.com/office/powerpoint/2010/main" val="1578013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9B2100-4901-46F8-B4D4-40DEAE1BF9A3}"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FBDBA-053B-4505-BCB8-C4F6C59C2D9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2355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29B2100-4901-46F8-B4D4-40DEAE1BF9A3}"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3FBDBA-053B-4505-BCB8-C4F6C59C2D98}" type="slidenum">
              <a:rPr lang="en-US" smtClean="0"/>
              <a:t>‹#›</a:t>
            </a:fld>
            <a:endParaRPr lang="en-US"/>
          </a:p>
        </p:txBody>
      </p:sp>
    </p:spTree>
    <p:extLst>
      <p:ext uri="{BB962C8B-B14F-4D97-AF65-F5344CB8AC3E}">
        <p14:creationId xmlns:p14="http://schemas.microsoft.com/office/powerpoint/2010/main" val="1550789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29B2100-4901-46F8-B4D4-40DEAE1BF9A3}" type="datetimeFigureOut">
              <a:rPr lang="en-US" smtClean="0"/>
              <a:t>4/22/2019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3FBDBA-053B-4505-BCB8-C4F6C59C2D98}" type="slidenum">
              <a:rPr lang="en-US" smtClean="0"/>
              <a:t>‹#›</a:t>
            </a:fld>
            <a:endParaRPr lang="en-US"/>
          </a:p>
        </p:txBody>
      </p:sp>
    </p:spTree>
    <p:extLst>
      <p:ext uri="{BB962C8B-B14F-4D97-AF65-F5344CB8AC3E}">
        <p14:creationId xmlns:p14="http://schemas.microsoft.com/office/powerpoint/2010/main" val="3236494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29B2100-4901-46F8-B4D4-40DEAE1BF9A3}" type="datetimeFigureOut">
              <a:rPr lang="en-US" smtClean="0"/>
              <a:t>4/22/2019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3FBDBA-053B-4505-BCB8-C4F6C59C2D98}" type="slidenum">
              <a:rPr lang="en-US" smtClean="0"/>
              <a:t>‹#›</a:t>
            </a:fld>
            <a:endParaRPr lang="en-US"/>
          </a:p>
        </p:txBody>
      </p:sp>
    </p:spTree>
    <p:extLst>
      <p:ext uri="{BB962C8B-B14F-4D97-AF65-F5344CB8AC3E}">
        <p14:creationId xmlns:p14="http://schemas.microsoft.com/office/powerpoint/2010/main" val="278930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29B2100-4901-46F8-B4D4-40DEAE1BF9A3}" type="datetimeFigureOut">
              <a:rPr lang="en-US" smtClean="0"/>
              <a:t>4/22/2019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93FBDBA-053B-4505-BCB8-C4F6C59C2D98}" type="slidenum">
              <a:rPr lang="en-US" smtClean="0"/>
              <a:t>‹#›</a:t>
            </a:fld>
            <a:endParaRPr lang="en-US"/>
          </a:p>
        </p:txBody>
      </p:sp>
    </p:spTree>
    <p:extLst>
      <p:ext uri="{BB962C8B-B14F-4D97-AF65-F5344CB8AC3E}">
        <p14:creationId xmlns:p14="http://schemas.microsoft.com/office/powerpoint/2010/main" val="1123822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29B2100-4901-46F8-B4D4-40DEAE1BF9A3}" type="datetimeFigureOut">
              <a:rPr lang="en-US" smtClean="0"/>
              <a:t>4/22/2019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93FBDBA-053B-4505-BCB8-C4F6C59C2D98}" type="slidenum">
              <a:rPr lang="en-US" smtClean="0"/>
              <a:t>‹#›</a:t>
            </a:fld>
            <a:endParaRPr lang="en-US"/>
          </a:p>
        </p:txBody>
      </p:sp>
    </p:spTree>
    <p:extLst>
      <p:ext uri="{BB962C8B-B14F-4D97-AF65-F5344CB8AC3E}">
        <p14:creationId xmlns:p14="http://schemas.microsoft.com/office/powerpoint/2010/main" val="4290772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9B2100-4901-46F8-B4D4-40DEAE1BF9A3}"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3FBDBA-053B-4505-BCB8-C4F6C59C2D98}" type="slidenum">
              <a:rPr lang="en-US" smtClean="0"/>
              <a:t>‹#›</a:t>
            </a:fld>
            <a:endParaRPr lang="en-US"/>
          </a:p>
        </p:txBody>
      </p:sp>
    </p:spTree>
    <p:extLst>
      <p:ext uri="{BB962C8B-B14F-4D97-AF65-F5344CB8AC3E}">
        <p14:creationId xmlns:p14="http://schemas.microsoft.com/office/powerpoint/2010/main" val="872830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29B2100-4901-46F8-B4D4-40DEAE1BF9A3}" type="datetimeFigureOut">
              <a:rPr lang="en-US" smtClean="0"/>
              <a:t>4/22/2019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93FBDBA-053B-4505-BCB8-C4F6C59C2D98}" type="slidenum">
              <a:rPr lang="en-US" smtClean="0"/>
              <a:t>‹#›</a:t>
            </a:fld>
            <a:endParaRPr lang="en-US"/>
          </a:p>
        </p:txBody>
      </p:sp>
    </p:spTree>
    <p:extLst>
      <p:ext uri="{BB962C8B-B14F-4D97-AF65-F5344CB8AC3E}">
        <p14:creationId xmlns:p14="http://schemas.microsoft.com/office/powerpoint/2010/main" val="238513170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AB08B8-3DB3-4637-AE23-B8DB96D9FCEC}"/>
              </a:ext>
            </a:extLst>
          </p:cNvPr>
          <p:cNvSpPr>
            <a:spLocks noGrp="1"/>
          </p:cNvSpPr>
          <p:nvPr>
            <p:ph type="ctrTitle"/>
          </p:nvPr>
        </p:nvSpPr>
        <p:spPr/>
        <p:txBody>
          <a:bodyPr/>
          <a:lstStyle/>
          <a:p>
            <a:r>
              <a:rPr lang="en-US" sz="3600" dirty="0"/>
              <a:t>Business Hunting and </a:t>
            </a:r>
            <a:r>
              <a:rPr lang="en-US" sz="3600" dirty="0" smtClean="0"/>
              <a:t/>
            </a:r>
            <a:br>
              <a:rPr lang="en-US" sz="3600" dirty="0" smtClean="0"/>
            </a:br>
            <a:r>
              <a:rPr lang="en-US" sz="3600" dirty="0" smtClean="0"/>
              <a:t>Intelligent </a:t>
            </a:r>
            <a:r>
              <a:rPr lang="en-US" sz="3600" dirty="0"/>
              <a:t>Advisor.</a:t>
            </a:r>
          </a:p>
        </p:txBody>
      </p:sp>
      <p:sp>
        <p:nvSpPr>
          <p:cNvPr id="3" name="Subtitle 2">
            <a:extLst>
              <a:ext uri="{FF2B5EF4-FFF2-40B4-BE49-F238E27FC236}">
                <a16:creationId xmlns:a16="http://schemas.microsoft.com/office/drawing/2014/main" xmlns="" id="{2198AA37-E298-4CD8-9F0F-2123ACFD9653}"/>
              </a:ext>
            </a:extLst>
          </p:cNvPr>
          <p:cNvSpPr>
            <a:spLocks noGrp="1"/>
          </p:cNvSpPr>
          <p:nvPr>
            <p:ph type="subTitle" idx="1"/>
          </p:nvPr>
        </p:nvSpPr>
        <p:spPr/>
        <p:txBody>
          <a:bodyPr/>
          <a:lstStyle/>
          <a:p>
            <a:r>
              <a:rPr lang="en-US" dirty="0"/>
              <a:t>Investment intelligent advisor for investors in Toronto</a:t>
            </a:r>
          </a:p>
        </p:txBody>
      </p:sp>
      <p:pic>
        <p:nvPicPr>
          <p:cNvPr id="10" name="Picture Placeholder 9" descr="city scape">
            <a:extLst>
              <a:ext uri="{FF2B5EF4-FFF2-40B4-BE49-F238E27FC236}">
                <a16:creationId xmlns:a16="http://schemas.microsoft.com/office/drawing/2014/main" xmlns="" id="{ABD7F97D-15E8-4032-B615-0562046B7542}"/>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4071988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7729" y="218941"/>
            <a:ext cx="11410681" cy="6155531"/>
          </a:xfrm>
          <a:prstGeom prst="rect">
            <a:avLst/>
          </a:prstGeom>
        </p:spPr>
        <p:txBody>
          <a:bodyPr wrap="square">
            <a:spAutoFit/>
          </a:bodyPr>
          <a:lstStyle/>
          <a:p>
            <a:r>
              <a:rPr lang="en-US" sz="4800" dirty="0" smtClean="0">
                <a:effectLst/>
                <a:latin typeface="Calibri Light (Headings)"/>
                <a:ea typeface="Arial Unicode MS" panose="020B0604020202020204" pitchFamily="34" charset="-128"/>
              </a:rPr>
              <a:t>Results and Discussion </a:t>
            </a:r>
          </a:p>
          <a:p>
            <a:endParaRPr lang="en-US" sz="3600" b="1" dirty="0" smtClean="0">
              <a:effectLst/>
              <a:latin typeface="Times New Roman" panose="02020603050405020304" pitchFamily="18" charset="0"/>
              <a:ea typeface="Times New Roman" panose="02020603050405020304" pitchFamily="18" charset="0"/>
            </a:endParaRPr>
          </a:p>
          <a:p>
            <a:r>
              <a:rPr lang="en-US" dirty="0" smtClean="0">
                <a:solidFill>
                  <a:srgbClr val="000000"/>
                </a:solidFill>
                <a:effectLst/>
                <a:latin typeface="Arial Unicode MS" panose="020B0604020202020204" pitchFamily="34" charset="-128"/>
                <a:ea typeface="Times New Roman" panose="02020603050405020304" pitchFamily="18" charset="0"/>
              </a:rPr>
              <a:t>Our analysis shows that although there is a great number of investments in Toronto, there are pockets of low cloth stores density fairly close to city center. Highest concentration of different investments types were detected north and west from Toronto, so we focused our attention to areas south, south-east and east, corresponding to Cabbage town, St. James Town which offer a combination of popularity among tourists, closeness to city center, strong socio-economic dynamics and a number of pockets of low clothes stores density.</a:t>
            </a:r>
            <a:endParaRPr lang="en-US" dirty="0" smtClean="0">
              <a:effectLst/>
              <a:latin typeface="Times New Roman" panose="02020603050405020304" pitchFamily="18" charset="0"/>
              <a:ea typeface="Times New Roman" panose="02020603050405020304" pitchFamily="18" charset="0"/>
            </a:endParaRPr>
          </a:p>
          <a:p>
            <a:pPr>
              <a:spcBef>
                <a:spcPts val="1200"/>
              </a:spcBef>
            </a:pPr>
            <a:r>
              <a:rPr lang="en-US" dirty="0" smtClean="0">
                <a:solidFill>
                  <a:srgbClr val="000000"/>
                </a:solidFill>
                <a:effectLst/>
                <a:latin typeface="Arial Unicode MS" panose="020B0604020202020204" pitchFamily="34" charset="-128"/>
                <a:ea typeface="Times New Roman" panose="02020603050405020304" pitchFamily="18" charset="0"/>
              </a:rPr>
              <a:t>After directing our attention to this more narrow area of interest (covering Cabbage town, St. James Town. We first created a dense grid of location candidates</a:t>
            </a:r>
            <a:endParaRPr lang="en-US" dirty="0" smtClean="0">
              <a:effectLst/>
              <a:latin typeface="Times New Roman" panose="02020603050405020304" pitchFamily="18" charset="0"/>
              <a:ea typeface="Times New Roman" panose="02020603050405020304" pitchFamily="18" charset="0"/>
            </a:endParaRPr>
          </a:p>
          <a:p>
            <a:pPr>
              <a:spcBef>
                <a:spcPts val="1200"/>
              </a:spcBef>
            </a:pPr>
            <a:r>
              <a:rPr lang="en-US" dirty="0" smtClean="0">
                <a:solidFill>
                  <a:srgbClr val="000000"/>
                </a:solidFill>
                <a:effectLst/>
                <a:latin typeface="Arial Unicode MS" panose="020B0604020202020204" pitchFamily="34" charset="-128"/>
                <a:ea typeface="Times New Roman" panose="02020603050405020304" pitchFamily="18" charset="0"/>
              </a:rPr>
              <a:t>Those location candidates were then clustered to create zones of interest which contain greatest number of location candidates. Addresses of centers of those zones were also generated using reverse geocoding to be used as markers/starting points for more detailed local analysis based on other factors.</a:t>
            </a:r>
            <a:endParaRPr lang="en-US" dirty="0" smtClean="0">
              <a:effectLst/>
              <a:latin typeface="Times New Roman" panose="02020603050405020304" pitchFamily="18" charset="0"/>
              <a:ea typeface="Times New Roman" panose="02020603050405020304" pitchFamily="18" charset="0"/>
            </a:endParaRPr>
          </a:p>
          <a:p>
            <a:pPr>
              <a:spcBef>
                <a:spcPts val="1200"/>
              </a:spcBef>
            </a:pPr>
            <a:r>
              <a:rPr lang="en-US" dirty="0" smtClean="0">
                <a:solidFill>
                  <a:srgbClr val="000000"/>
                </a:solidFill>
                <a:effectLst/>
                <a:latin typeface="Arial Unicode MS" panose="020B0604020202020204" pitchFamily="34" charset="-128"/>
                <a:ea typeface="Times New Roman" panose="02020603050405020304" pitchFamily="18" charset="0"/>
              </a:rPr>
              <a:t>Result of all this is containing largest number of potential new clothes stores locations based on number of and distance to existing venues - both stores in general and non-food investment particularly.</a:t>
            </a:r>
            <a:endParaRPr lang="en-US" dirty="0" smtClean="0">
              <a:effectLst/>
              <a:latin typeface="Times New Roman" panose="02020603050405020304" pitchFamily="18" charset="0"/>
              <a:ea typeface="Times New Roman" panose="02020603050405020304" pitchFamily="18" charset="0"/>
            </a:endParaRPr>
          </a:p>
          <a:p>
            <a:pPr>
              <a:spcBef>
                <a:spcPts val="1200"/>
              </a:spcBef>
            </a:pPr>
            <a:r>
              <a:rPr lang="en-US" dirty="0" smtClean="0">
                <a:solidFill>
                  <a:srgbClr val="000000"/>
                </a:solidFill>
                <a:effectLst/>
                <a:latin typeface="Arial Unicode MS" panose="020B0604020202020204" pitchFamily="34" charset="-128"/>
                <a:ea typeface="Times New Roman" panose="02020603050405020304" pitchFamily="18" charset="0"/>
              </a:rPr>
              <a:t>Purpose of this analysis was to enable the investors to choose the right type of investment across Toronto areas in order to get the highest profits.</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88819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4851" y="43458"/>
            <a:ext cx="10612191" cy="5293757"/>
          </a:xfrm>
          <a:prstGeom prst="rect">
            <a:avLst/>
          </a:prstGeom>
        </p:spPr>
        <p:txBody>
          <a:bodyPr wrap="square">
            <a:spAutoFit/>
          </a:bodyPr>
          <a:lstStyle/>
          <a:p>
            <a:r>
              <a:rPr lang="en-US" sz="4800" dirty="0" smtClean="0">
                <a:effectLst/>
                <a:latin typeface="Arial Unicode MS" panose="020B0604020202020204" pitchFamily="34" charset="-128"/>
                <a:ea typeface="Times New Roman" panose="02020603050405020304" pitchFamily="18" charset="0"/>
              </a:rPr>
              <a:t>Conclusion</a:t>
            </a:r>
            <a:r>
              <a:rPr lang="en-US" sz="3600" b="1" dirty="0" smtClean="0">
                <a:effectLst/>
                <a:latin typeface="Arial Unicode MS" panose="020B0604020202020204" pitchFamily="34" charset="-128"/>
                <a:ea typeface="Times New Roman" panose="02020603050405020304" pitchFamily="18" charset="0"/>
              </a:rPr>
              <a:t> </a:t>
            </a:r>
          </a:p>
          <a:p>
            <a:endParaRPr lang="en-US" sz="3600" b="1" dirty="0" smtClean="0">
              <a:effectLst/>
              <a:latin typeface="Times New Roman" panose="02020603050405020304" pitchFamily="18" charset="0"/>
              <a:ea typeface="Times New Roman" panose="02020603050405020304" pitchFamily="18" charset="0"/>
            </a:endParaRPr>
          </a:p>
          <a:p>
            <a:r>
              <a:rPr lang="en-US" dirty="0" smtClean="0">
                <a:solidFill>
                  <a:srgbClr val="000000"/>
                </a:solidFill>
                <a:effectLst/>
                <a:latin typeface="Arial Unicode MS" panose="020B0604020202020204" pitchFamily="34" charset="-128"/>
                <a:ea typeface="Times New Roman" panose="02020603050405020304" pitchFamily="18" charset="0"/>
              </a:rPr>
              <a:t>Purpose of this analysis was to enable the investors to choose the right type of investment across Toronto areas in order to get the highest profits.</a:t>
            </a:r>
            <a:endParaRPr lang="en-US" dirty="0" smtClean="0">
              <a:effectLst/>
              <a:latin typeface="Times New Roman" panose="02020603050405020304" pitchFamily="18" charset="0"/>
              <a:ea typeface="Times New Roman" panose="02020603050405020304" pitchFamily="18" charset="0"/>
            </a:endParaRPr>
          </a:p>
          <a:p>
            <a:pPr>
              <a:spcBef>
                <a:spcPts val="1200"/>
              </a:spcBef>
            </a:pPr>
            <a:r>
              <a:rPr lang="en-US" dirty="0" smtClean="0">
                <a:solidFill>
                  <a:srgbClr val="000000"/>
                </a:solidFill>
                <a:effectLst/>
                <a:latin typeface="Arial Unicode MS" panose="020B0604020202020204" pitchFamily="34" charset="-128"/>
                <a:ea typeface="Times New Roman" panose="02020603050405020304" pitchFamily="18" charset="0"/>
              </a:rPr>
              <a:t>By calculating investments density distribution from Foursquare data we have first identified general boroughs that justify further analysis , and then generated extensive collection of locations which satisfy some basic requirements regarding existing nearby investments. Clustering of those locations was then performed in order to create major zones of interest (containing greatest number of potential locations) and addresses of those zone centers were created to be used as starting points for final exploration by stakeholders.</a:t>
            </a:r>
            <a:endParaRPr lang="en-US" dirty="0" smtClean="0">
              <a:effectLst/>
              <a:latin typeface="Times New Roman" panose="02020603050405020304" pitchFamily="18" charset="0"/>
              <a:ea typeface="Times New Roman" panose="02020603050405020304" pitchFamily="18" charset="0"/>
            </a:endParaRPr>
          </a:p>
          <a:p>
            <a:pPr>
              <a:spcBef>
                <a:spcPts val="1200"/>
              </a:spcBef>
            </a:pPr>
            <a:r>
              <a:rPr lang="en-US" dirty="0" smtClean="0">
                <a:solidFill>
                  <a:srgbClr val="000000"/>
                </a:solidFill>
                <a:effectLst/>
                <a:latin typeface="Arial Unicode MS" panose="020B0604020202020204" pitchFamily="34" charset="-128"/>
                <a:ea typeface="Times New Roman" panose="02020603050405020304" pitchFamily="18" charset="0"/>
              </a:rPr>
              <a:t>Final decision on optimal investment type location will be made by stakeholders based on specific characteristics of neighborhoods and locations in every recommended zone, taking into consideration additional factors like attractiveness of each location (proximity to park or water), levels of noise / proximity to major roads, real estate availability, prices, social and economic dynamics of every neighborhood etc.</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32255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5634" y="2398739"/>
            <a:ext cx="4028511" cy="1696743"/>
          </a:xfrm>
        </p:spPr>
        <p:txBody>
          <a:bodyPr>
            <a:noAutofit/>
          </a:bodyPr>
          <a:lstStyle/>
          <a:p>
            <a:r>
              <a:rPr lang="en-US" sz="6600" dirty="0" smtClean="0"/>
              <a:t>Thank You</a:t>
            </a:r>
            <a:endParaRPr lang="en-US" sz="6600" dirty="0"/>
          </a:p>
        </p:txBody>
      </p:sp>
    </p:spTree>
    <p:extLst>
      <p:ext uri="{BB962C8B-B14F-4D97-AF65-F5344CB8AC3E}">
        <p14:creationId xmlns:p14="http://schemas.microsoft.com/office/powerpoint/2010/main" val="213310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6C64C2A7-EC84-4D8C-9CA2-F6AE46F51FB6}"/>
              </a:ext>
            </a:extLst>
          </p:cNvPr>
          <p:cNvSpPr txBox="1">
            <a:spLocks/>
          </p:cNvSpPr>
          <p:nvPr/>
        </p:nvSpPr>
        <p:spPr>
          <a:xfrm>
            <a:off x="831850" y="182563"/>
            <a:ext cx="10515600" cy="94018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smtClean="0"/>
              <a:t>Agenda</a:t>
            </a:r>
            <a:endParaRPr lang="en-US" dirty="0"/>
          </a:p>
        </p:txBody>
      </p:sp>
      <p:sp>
        <p:nvSpPr>
          <p:cNvPr id="5" name="Text Placeholder 2">
            <a:extLst>
              <a:ext uri="{FF2B5EF4-FFF2-40B4-BE49-F238E27FC236}">
                <a16:creationId xmlns:a16="http://schemas.microsoft.com/office/drawing/2014/main" xmlns="" id="{56960426-AAA6-4126-93AF-30F7DEE010A4}"/>
              </a:ext>
            </a:extLst>
          </p:cNvPr>
          <p:cNvSpPr txBox="1">
            <a:spLocks/>
          </p:cNvSpPr>
          <p:nvPr/>
        </p:nvSpPr>
        <p:spPr>
          <a:xfrm>
            <a:off x="831850" y="1122744"/>
            <a:ext cx="7900525" cy="53424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3600" dirty="0" smtClean="0"/>
              <a:t>Introduction.</a:t>
            </a:r>
          </a:p>
          <a:p>
            <a:pPr marL="285750" indent="-285750" algn="l">
              <a:buFont typeface="Arial" panose="020B0604020202020204" pitchFamily="34" charset="0"/>
              <a:buChar char="•"/>
            </a:pPr>
            <a:r>
              <a:rPr lang="en-US" sz="3600" dirty="0" smtClean="0"/>
              <a:t>Data acquisition and cleansing.</a:t>
            </a:r>
          </a:p>
          <a:p>
            <a:pPr marL="285750" indent="-285750" algn="l">
              <a:buFont typeface="Arial" panose="020B0604020202020204" pitchFamily="34" charset="0"/>
              <a:buChar char="•"/>
            </a:pPr>
            <a:r>
              <a:rPr lang="en-US" sz="3600" dirty="0" smtClean="0"/>
              <a:t>Methodology.</a:t>
            </a:r>
          </a:p>
          <a:p>
            <a:pPr marL="285750" indent="-285750" algn="l">
              <a:buFont typeface="Arial" panose="020B0604020202020204" pitchFamily="34" charset="0"/>
              <a:buChar char="•"/>
            </a:pPr>
            <a:r>
              <a:rPr lang="en-US" sz="3600" dirty="0" smtClean="0"/>
              <a:t>Results and Discussions.</a:t>
            </a:r>
          </a:p>
          <a:p>
            <a:pPr marL="285750" indent="-285750" algn="l">
              <a:buFont typeface="Arial" panose="020B0604020202020204" pitchFamily="34" charset="0"/>
              <a:buChar char="•"/>
            </a:pPr>
            <a:r>
              <a:rPr lang="en-US" sz="3600" dirty="0" smtClean="0"/>
              <a:t>Conclusion.</a:t>
            </a:r>
            <a:endParaRPr lang="en-US" sz="3600" dirty="0"/>
          </a:p>
        </p:txBody>
      </p:sp>
    </p:spTree>
    <p:extLst>
      <p:ext uri="{BB962C8B-B14F-4D97-AF65-F5344CB8AC3E}">
        <p14:creationId xmlns:p14="http://schemas.microsoft.com/office/powerpoint/2010/main" val="3295633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xmlns="" id="{552A9C73-06ED-419B-81B5-491CBFC22330}"/>
              </a:ext>
            </a:extLst>
          </p:cNvPr>
          <p:cNvSpPr>
            <a:spLocks noGrp="1"/>
          </p:cNvSpPr>
          <p:nvPr>
            <p:ph idx="1"/>
          </p:nvPr>
        </p:nvSpPr>
        <p:spPr>
          <a:xfrm>
            <a:off x="538959" y="1043190"/>
            <a:ext cx="11013389" cy="4644377"/>
          </a:xfrm>
        </p:spPr>
        <p:txBody>
          <a:bodyPr>
            <a:noAutofit/>
          </a:bodyPr>
          <a:lstStyle/>
          <a:p>
            <a:r>
              <a:rPr lang="en-US" sz="2400" dirty="0"/>
              <a:t>Investment in Canada is a very hot topic particularly in Toronto.</a:t>
            </a:r>
          </a:p>
          <a:p>
            <a:r>
              <a:rPr lang="en-US" sz="2400" dirty="0"/>
              <a:t>Some people find that it is a very tough job to collect a survey of all investments' types in Toronto, therefore I have created this intelligent advisor.</a:t>
            </a:r>
          </a:p>
          <a:p>
            <a:r>
              <a:rPr lang="en-US" sz="2400" dirty="0"/>
              <a:t>The purpose of this advisor is to dig into all areas of Toronto using </a:t>
            </a:r>
            <a:r>
              <a:rPr lang="en-US" sz="2400" dirty="0" err="1"/>
              <a:t>FourSquare</a:t>
            </a:r>
            <a:r>
              <a:rPr lang="en-US" sz="2400" dirty="0"/>
              <a:t> location and venues information to provide a very nice summary for the investors to help them hunt the most suitable investment to be constructed in order to gain the highest profit.</a:t>
            </a:r>
          </a:p>
          <a:p>
            <a:r>
              <a:rPr lang="en-US" sz="2400" dirty="0"/>
              <a:t>Audience of this advisor are the business owners who are looking for a great business and profitable investment in Canada and in particular in Toronto.</a:t>
            </a:r>
          </a:p>
          <a:p>
            <a:r>
              <a:rPr lang="en-US" sz="2400" dirty="0"/>
              <a:t>In the final report, the investor will be able to identify the lack of certain services across different locations, or even the quality of the provided services using the collected tips in order to provide unique or better services.</a:t>
            </a:r>
          </a:p>
        </p:txBody>
      </p:sp>
      <p:sp>
        <p:nvSpPr>
          <p:cNvPr id="7" name="Title 1">
            <a:extLst>
              <a:ext uri="{FF2B5EF4-FFF2-40B4-BE49-F238E27FC236}">
                <a16:creationId xmlns:a16="http://schemas.microsoft.com/office/drawing/2014/main" xmlns="" id="{E2C50832-0B36-43C5-98EC-4CD165D78718}"/>
              </a:ext>
            </a:extLst>
          </p:cNvPr>
          <p:cNvSpPr>
            <a:spLocks noGrp="1"/>
          </p:cNvSpPr>
          <p:nvPr>
            <p:ph type="title"/>
          </p:nvPr>
        </p:nvSpPr>
        <p:spPr>
          <a:xfrm>
            <a:off x="538959" y="207024"/>
            <a:ext cx="4937211" cy="836166"/>
          </a:xfrm>
        </p:spPr>
        <p:txBody>
          <a:bodyPr/>
          <a:lstStyle/>
          <a:p>
            <a:r>
              <a:rPr lang="en-US" b="1" dirty="0"/>
              <a:t>Introduction</a:t>
            </a:r>
            <a:endParaRPr lang="en-US" b="1" dirty="0"/>
          </a:p>
        </p:txBody>
      </p:sp>
    </p:spTree>
    <p:extLst>
      <p:ext uri="{BB962C8B-B14F-4D97-AF65-F5344CB8AC3E}">
        <p14:creationId xmlns:p14="http://schemas.microsoft.com/office/powerpoint/2010/main" val="1112388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456932" y="4326913"/>
            <a:ext cx="4352925" cy="1962150"/>
          </a:xfrm>
          <a:prstGeom prst="rect">
            <a:avLst/>
          </a:prstGeom>
        </p:spPr>
      </p:pic>
      <p:sp>
        <p:nvSpPr>
          <p:cNvPr id="4" name="Title 1">
            <a:extLst>
              <a:ext uri="{FF2B5EF4-FFF2-40B4-BE49-F238E27FC236}">
                <a16:creationId xmlns:a16="http://schemas.microsoft.com/office/drawing/2014/main" xmlns="" id="{903A9A18-93E0-4615-B7AA-B8C8FBB14464}"/>
              </a:ext>
            </a:extLst>
          </p:cNvPr>
          <p:cNvSpPr>
            <a:spLocks noGrp="1"/>
          </p:cNvSpPr>
          <p:nvPr>
            <p:ph type="title"/>
          </p:nvPr>
        </p:nvSpPr>
        <p:spPr>
          <a:xfrm>
            <a:off x="515938" y="499595"/>
            <a:ext cx="8087149" cy="736777"/>
          </a:xfrm>
        </p:spPr>
        <p:txBody>
          <a:bodyPr>
            <a:normAutofit/>
          </a:bodyPr>
          <a:lstStyle/>
          <a:p>
            <a:pPr marL="285750" indent="-285750">
              <a:buFont typeface="Arial" panose="020B0604020202020204" pitchFamily="34" charset="0"/>
              <a:buChar char="•"/>
            </a:pPr>
            <a:r>
              <a:rPr lang="en-US" dirty="0"/>
              <a:t>Data acquisition and cleansing.</a:t>
            </a:r>
          </a:p>
        </p:txBody>
      </p:sp>
      <p:sp>
        <p:nvSpPr>
          <p:cNvPr id="5" name="Rectangle 5"/>
          <p:cNvSpPr>
            <a:spLocks noChangeArrowheads="1"/>
          </p:cNvSpPr>
          <p:nvPr/>
        </p:nvSpPr>
        <p:spPr bwMode="auto">
          <a:xfrm>
            <a:off x="347729" y="2076431"/>
            <a:ext cx="9285667" cy="32315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04704" tIns="152352" rIns="304704"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In this section I will collect data from different sources about the Toronto area using the following sources: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1-Wikipedia.</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2-Foursquare location data.</a:t>
            </a:r>
            <a:r>
              <a:rPr kumimoji="0" lang="en-US" sz="1600" b="0" i="0" u="none" strike="noStrike" cap="none" normalizeH="0" baseline="0" dirty="0" smtClean="0">
                <a:ln>
                  <a:noFill/>
                </a:ln>
                <a:solidFill>
                  <a:schemeClr val="tx1"/>
                </a:solidFill>
                <a:effectLst/>
              </a:rPr>
              <a:t> </a:t>
            </a:r>
            <a:endParaRPr kumimoji="0" lang="en-US"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These sources contain data about the neighborhoods and venues in Toronto area. Finally </a:t>
            </a:r>
            <a:r>
              <a:rPr kumimoji="0" lang="en-US" b="0" i="0" u="none" strike="noStrike" cap="none" normalizeH="0" baseline="0" dirty="0" err="1" smtClean="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i</a:t>
            </a:r>
            <a:r>
              <a:rPr kumimoji="0" lang="en-US" b="0" i="0" u="none" strike="noStrike" cap="none" normalizeH="0" baseline="0" dirty="0" smtClean="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 will be using the below steps to collect data from those sources.</a:t>
            </a:r>
            <a:endParaRPr kumimoji="0" 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anose="020B0604020202020204" pitchFamily="34" charset="0"/>
            </a:endParaRPr>
          </a:p>
        </p:txBody>
      </p:sp>
      <p:pic>
        <p:nvPicPr>
          <p:cNvPr id="1026" name="Picture 2" descr="https://tse1.mm.bing.net/th?id=OIP.xNIL7uTmFaQDdiSBRXRS9AHaDn&amp;pid=Api&amp;P=0&amp;w=370&amp;h=1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8502" y="2693608"/>
            <a:ext cx="2549787" cy="1247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612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669702" y="534379"/>
            <a:ext cx="9315051" cy="85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2E74B5"/>
                </a:solidFill>
                <a:effectLst/>
                <a:latin typeface="Arial Unicode MS" panose="020B0604020202020204" pitchFamily="34" charset="-128"/>
                <a:ea typeface="Arial Unicode MS" panose="020B0604020202020204" pitchFamily="34" charset="-128"/>
                <a:cs typeface="Arial Unicode MS" panose="020B0604020202020204" pitchFamily="34" charset="-128"/>
              </a:rPr>
              <a:t>E</a:t>
            </a:r>
            <a:r>
              <a:rPr kumimoji="0" lang="en-US" sz="2800" b="0" i="0" u="none" strike="noStrike" cap="none" normalizeH="0" baseline="0" dirty="0" smtClean="0" bmk="">
                <a:ln>
                  <a:noFill/>
                </a:ln>
                <a:solidFill>
                  <a:srgbClr val="2E74B5"/>
                </a:solidFill>
                <a:effectLst/>
                <a:latin typeface="Arial Unicode MS" panose="020B0604020202020204" pitchFamily="34" charset="-128"/>
                <a:ea typeface="Arial Unicode MS" panose="020B0604020202020204" pitchFamily="34" charset="-128"/>
                <a:cs typeface="Arial Unicode MS" panose="020B0604020202020204" pitchFamily="34" charset="-128"/>
              </a:rPr>
              <a:t>xtract data of Toronto </a:t>
            </a:r>
            <a:r>
              <a:rPr kumimoji="0" lang="en-US" sz="3600" b="0" i="0" u="none" strike="noStrike" cap="none" normalizeH="0" baseline="0" dirty="0" smtClean="0" bmk="">
                <a:ln>
                  <a:noFill/>
                </a:ln>
                <a:solidFill>
                  <a:srgbClr val="2E74B5"/>
                </a:solidFill>
                <a:effectLst/>
                <a:latin typeface="Arial Unicode MS" panose="020B0604020202020204" pitchFamily="34" charset="-128"/>
                <a:ea typeface="Arial Unicode MS" panose="020B0604020202020204" pitchFamily="34" charset="-128"/>
                <a:cs typeface="Arial Unicode MS" panose="020B0604020202020204" pitchFamily="34" charset="-128"/>
              </a:rPr>
              <a:t>neighborhoods </a:t>
            </a:r>
            <a:r>
              <a:rPr kumimoji="0" lang="en-US" sz="2800" b="0" i="0" u="none" strike="noStrike" cap="none" normalizeH="0" baseline="0" dirty="0" smtClean="0" bmk="">
                <a:ln>
                  <a:noFill/>
                </a:ln>
                <a:solidFill>
                  <a:srgbClr val="2E74B5"/>
                </a:solidFill>
                <a:effectLst/>
                <a:latin typeface="Arial Unicode MS" panose="020B0604020202020204" pitchFamily="34" charset="-128"/>
                <a:ea typeface="Arial Unicode MS" panose="020B0604020202020204" pitchFamily="34" charset="-128"/>
                <a:cs typeface="Arial Unicode MS" panose="020B0604020202020204" pitchFamily="34" charset="-128"/>
              </a:rPr>
              <a:t>from Wikipedia</a:t>
            </a:r>
            <a:endParaRPr kumimoji="0" lang="en-US" sz="2800" b="0" i="0" u="none" strike="noStrike" cap="none" normalizeH="0" baseline="0" dirty="0" smtClean="0">
              <a:ln>
                <a:noFill/>
              </a:ln>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20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204" y="1989786"/>
            <a:ext cx="5438775" cy="2552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888642" y="4708719"/>
            <a:ext cx="114056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rPr>
              <a:t>But the returned records contain unprocessed or incomplete data, which needs data cleansing an preparation.</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rPr>
              <a:t>The following steps were taken to beautify the data returned.</a:t>
            </a:r>
            <a:endParaRPr kumimoji="0" 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4534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540912" y="461368"/>
            <a:ext cx="9957854" cy="101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2E74B5"/>
                </a:solidFill>
                <a:effectLst/>
                <a:latin typeface="Arial Unicode MS" panose="020B0604020202020204" pitchFamily="34" charset="-128"/>
                <a:ea typeface="Arial Unicode MS" panose="020B0604020202020204" pitchFamily="34" charset="-128"/>
                <a:cs typeface="Arial Unicode MS" panose="020B0604020202020204" pitchFamily="34" charset="-128"/>
              </a:rPr>
              <a:t>Join all data sources together to beautifying the collected data.</a:t>
            </a:r>
            <a:endParaRPr kumimoji="0" lang="en-US" sz="2800" b="0" i="0" u="none" strike="noStrike" cap="none" normalizeH="0" baseline="0" dirty="0" smtClean="0">
              <a:ln>
                <a:noFill/>
              </a:ln>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dirty="0" smtClean="0">
              <a:ln>
                <a:noFill/>
              </a:ln>
              <a:solidFill>
                <a:schemeClr val="tx1"/>
              </a:solidFill>
              <a:effectLst/>
              <a:latin typeface="Arial" panose="020B0604020202020204" pitchFamily="34" charset="0"/>
            </a:endParaRPr>
          </a:p>
        </p:txBody>
      </p:sp>
      <p:pic>
        <p:nvPicPr>
          <p:cNvPr id="307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973" y="1654934"/>
            <a:ext cx="10393250" cy="429720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914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188327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16606" y="2140558"/>
            <a:ext cx="5800859" cy="3461751"/>
          </a:xfrm>
          <a:prstGeom prst="rect">
            <a:avLst/>
          </a:prstGeom>
        </p:spPr>
      </p:pic>
      <p:pic>
        <p:nvPicPr>
          <p:cNvPr id="5" name="Picture 4"/>
          <p:cNvPicPr/>
          <p:nvPr/>
        </p:nvPicPr>
        <p:blipFill>
          <a:blip r:embed="rId3"/>
          <a:stretch>
            <a:fillRect/>
          </a:stretch>
        </p:blipFill>
        <p:spPr>
          <a:xfrm>
            <a:off x="6117465" y="2140558"/>
            <a:ext cx="5943600" cy="2118995"/>
          </a:xfrm>
          <a:prstGeom prst="rect">
            <a:avLst/>
          </a:prstGeom>
        </p:spPr>
      </p:pic>
      <p:sp>
        <p:nvSpPr>
          <p:cNvPr id="6" name="Rectangle 5"/>
          <p:cNvSpPr/>
          <p:nvPr/>
        </p:nvSpPr>
        <p:spPr>
          <a:xfrm>
            <a:off x="819740" y="765260"/>
            <a:ext cx="9623147" cy="531236"/>
          </a:xfrm>
          <a:prstGeom prst="rect">
            <a:avLst/>
          </a:prstGeom>
        </p:spPr>
        <p:txBody>
          <a:bodyPr wrap="none">
            <a:spAutoFit/>
          </a:bodyPr>
          <a:lstStyle/>
          <a:p>
            <a:pPr>
              <a:lnSpc>
                <a:spcPct val="107000"/>
              </a:lnSpc>
              <a:spcBef>
                <a:spcPts val="200"/>
              </a:spcBef>
            </a:pPr>
            <a:r>
              <a:rPr lang="en-US" sz="2800" dirty="0" smtClean="0">
                <a:solidFill>
                  <a:srgbClr val="2E74B5"/>
                </a:solidFill>
                <a:effectLst/>
                <a:latin typeface="Arial Unicode MS" panose="020B0604020202020204" pitchFamily="34" charset="-128"/>
                <a:ea typeface="Times New Roman" panose="02020603050405020304" pitchFamily="18" charset="0"/>
                <a:cs typeface="Times New Roman" panose="02020603050405020304" pitchFamily="18" charset="0"/>
              </a:rPr>
              <a:t>Create maps of the boroughs that contain the word Toronto</a:t>
            </a:r>
            <a:endParaRPr lang="en-US" sz="2800"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5154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3285" y="360609"/>
            <a:ext cx="11543763" cy="5447645"/>
          </a:xfrm>
          <a:prstGeom prst="rect">
            <a:avLst/>
          </a:prstGeom>
        </p:spPr>
        <p:txBody>
          <a:bodyPr wrap="square">
            <a:spAutoFit/>
          </a:bodyPr>
          <a:lstStyle/>
          <a:p>
            <a:r>
              <a:rPr lang="en-US" sz="4800" dirty="0" smtClean="0">
                <a:effectLst/>
                <a:latin typeface="Calibri Light (Headings)"/>
                <a:ea typeface="Arial Unicode MS" panose="020B0604020202020204" pitchFamily="34" charset="-128"/>
              </a:rPr>
              <a:t>Methodology</a:t>
            </a:r>
            <a:r>
              <a:rPr lang="en-US" sz="3600" b="1" dirty="0" smtClean="0">
                <a:effectLst/>
                <a:latin typeface="Times New Roman" panose="02020603050405020304" pitchFamily="18" charset="0"/>
                <a:ea typeface="Arial Unicode MS" panose="020B0604020202020204" pitchFamily="34" charset="-128"/>
              </a:rPr>
              <a:t> </a:t>
            </a:r>
          </a:p>
          <a:p>
            <a:endParaRPr lang="en-US" sz="3600" b="1" dirty="0" smtClean="0">
              <a:effectLst/>
              <a:latin typeface="Times New Roman" panose="02020603050405020304" pitchFamily="18" charset="0"/>
              <a:ea typeface="Times New Roman" panose="02020603050405020304" pitchFamily="18" charset="0"/>
            </a:endParaRPr>
          </a:p>
          <a:p>
            <a:r>
              <a:rPr lang="en-US" dirty="0" smtClean="0">
                <a:solidFill>
                  <a:srgbClr val="000000"/>
                </a:solidFill>
                <a:effectLst/>
                <a:latin typeface="Arial Unicode MS" panose="020B0604020202020204" pitchFamily="34" charset="-128"/>
                <a:ea typeface="Times New Roman" panose="02020603050405020304" pitchFamily="18" charset="0"/>
              </a:rPr>
              <a:t>In this project we will direct our efforts on detecting areas of Toronto that have any, particularly those sort of investments. We will limit our analysis to area around city center.</a:t>
            </a:r>
            <a:endParaRPr lang="en-US" dirty="0" smtClean="0">
              <a:effectLst/>
              <a:latin typeface="Times New Roman" panose="02020603050405020304" pitchFamily="18" charset="0"/>
              <a:ea typeface="Times New Roman" panose="02020603050405020304" pitchFamily="18" charset="0"/>
            </a:endParaRPr>
          </a:p>
          <a:p>
            <a:pPr>
              <a:spcBef>
                <a:spcPts val="1200"/>
              </a:spcBef>
            </a:pPr>
            <a:r>
              <a:rPr lang="en-US" dirty="0" smtClean="0">
                <a:solidFill>
                  <a:srgbClr val="000000"/>
                </a:solidFill>
                <a:effectLst/>
                <a:latin typeface="Arial Unicode MS" panose="020B0604020202020204" pitchFamily="34" charset="-128"/>
                <a:ea typeface="Times New Roman" panose="02020603050405020304" pitchFamily="18" charset="0"/>
              </a:rPr>
              <a:t>In first step we have collected the required data: location and type (category) of every investment within certain radius from Toronto center. We have also identified the famous venues (according to Foursquare categorization).</a:t>
            </a:r>
            <a:endParaRPr lang="en-US" dirty="0" smtClean="0">
              <a:effectLst/>
              <a:latin typeface="Times New Roman" panose="02020603050405020304" pitchFamily="18" charset="0"/>
              <a:ea typeface="Times New Roman" panose="02020603050405020304" pitchFamily="18" charset="0"/>
            </a:endParaRPr>
          </a:p>
          <a:p>
            <a:pPr>
              <a:spcBef>
                <a:spcPts val="1200"/>
              </a:spcBef>
            </a:pPr>
            <a:r>
              <a:rPr lang="en-US" dirty="0" smtClean="0">
                <a:solidFill>
                  <a:srgbClr val="000000"/>
                </a:solidFill>
                <a:effectLst/>
                <a:latin typeface="Arial Unicode MS" panose="020B0604020202020204" pitchFamily="34" charset="-128"/>
                <a:ea typeface="Times New Roman" panose="02020603050405020304" pitchFamily="18" charset="0"/>
              </a:rPr>
              <a:t>Second step in our analysis will be calculation and exploration of 'investment density' across different areas of Toronto - we will use maps to identify a few promising areas close to center with low number of certain investment in general and focus our attention on those areas.</a:t>
            </a:r>
            <a:endParaRPr lang="en-US" dirty="0" smtClean="0">
              <a:effectLst/>
              <a:latin typeface="Times New Roman" panose="02020603050405020304" pitchFamily="18" charset="0"/>
              <a:ea typeface="Times New Roman" panose="02020603050405020304" pitchFamily="18" charset="0"/>
            </a:endParaRPr>
          </a:p>
          <a:p>
            <a:pPr>
              <a:spcBef>
                <a:spcPts val="1200"/>
              </a:spcBef>
            </a:pPr>
            <a:r>
              <a:rPr lang="en-US" dirty="0" smtClean="0">
                <a:solidFill>
                  <a:srgbClr val="000000"/>
                </a:solidFill>
                <a:effectLst/>
                <a:latin typeface="Arial Unicode MS" panose="020B0604020202020204" pitchFamily="34" charset="-128"/>
                <a:ea typeface="Times New Roman" panose="02020603050405020304" pitchFamily="18" charset="0"/>
              </a:rPr>
              <a:t>In third and final step we will focus on most promising areas and within those create clusters of locations that meet some basic requirements established in discussion with stakeholders: we will take into consideration locations. Also we will present map of all such locations but also create clusters (using k-means clustering) of those locations to identify general zones / neighborhoods / addresses which should be a starting point for final 'street level' exploration and search for optimal venue location by stakeholders.</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84770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47" y="2946445"/>
            <a:ext cx="4505325" cy="291465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7144" y="1922273"/>
            <a:ext cx="8443615" cy="211314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298101" y="388832"/>
            <a:ext cx="4361771" cy="733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2E74B5"/>
                </a:solidFill>
                <a:effectLst/>
                <a:latin typeface="Arial Unicode MS" panose="020B0604020202020204" pitchFamily="34" charset="-128"/>
                <a:ea typeface="Arial Unicode MS" panose="020B0604020202020204" pitchFamily="34" charset="-128"/>
                <a:cs typeface="Arial Unicode MS" panose="020B0604020202020204" pitchFamily="34" charset="-128"/>
              </a:rPr>
              <a:t>A</a:t>
            </a:r>
            <a:r>
              <a:rPr kumimoji="0" lang="en-US" sz="2800" b="0" i="0" u="none" strike="noStrike" cap="none" normalizeH="0" baseline="0" dirty="0" smtClean="0" bmk="">
                <a:ln>
                  <a:noFill/>
                </a:ln>
                <a:solidFill>
                  <a:srgbClr val="2E74B5"/>
                </a:solidFill>
                <a:effectLst/>
                <a:latin typeface="Arial Unicode MS" panose="020B0604020202020204" pitchFamily="34" charset="-128"/>
                <a:ea typeface="Arial Unicode MS" panose="020B0604020202020204" pitchFamily="34" charset="-128"/>
                <a:cs typeface="Arial Unicode MS" panose="020B0604020202020204" pitchFamily="34" charset="-128"/>
              </a:rPr>
              <a:t>nalyze the neighborhoods</a:t>
            </a:r>
            <a:endParaRPr kumimoji="0" lang="en-US" sz="2800" b="0" i="0" u="none" strike="noStrike" cap="none" normalizeH="0" baseline="0" dirty="0" smtClean="0">
              <a:ln>
                <a:noFill/>
              </a:ln>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a:spLocks noChangeArrowheads="1"/>
          </p:cNvSpPr>
          <p:nvPr/>
        </p:nvSpPr>
        <p:spPr bwMode="auto">
          <a:xfrm>
            <a:off x="369124" y="1007885"/>
            <a:ext cx="7417095" cy="57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E74B5"/>
                </a:solidFill>
                <a:effectLst/>
                <a:latin typeface="Arial Unicode MS" panose="020B0604020202020204" pitchFamily="34" charset="-128"/>
                <a:ea typeface="Arial Unicode MS" panose="020B0604020202020204" pitchFamily="34" charset="-128"/>
                <a:cs typeface="Arial Unicode MS" panose="020B0604020202020204" pitchFamily="34" charset="-128"/>
              </a:rPr>
              <a:t>L</a:t>
            </a:r>
            <a:r>
              <a:rPr kumimoji="0" lang="en-US" b="0" i="0" u="none" strike="noStrike" cap="none" normalizeH="0" baseline="0" dirty="0" smtClean="0" bmk="">
                <a:ln>
                  <a:noFill/>
                </a:ln>
                <a:solidFill>
                  <a:srgbClr val="2E74B5"/>
                </a:solidFill>
                <a:effectLst/>
                <a:latin typeface="Arial Unicode MS" panose="020B0604020202020204" pitchFamily="34" charset="-128"/>
                <a:ea typeface="Arial Unicode MS" panose="020B0604020202020204" pitchFamily="34" charset="-128"/>
                <a:cs typeface="Arial Unicode MS" panose="020B0604020202020204" pitchFamily="34" charset="-128"/>
              </a:rPr>
              <a:t>et's print each neighborhood along with the top 5 most common venues</a:t>
            </a:r>
            <a:endParaRPr kumimoji="0" lang="en-US" b="0" i="0" u="none" strike="noStrike" cap="none" normalizeH="0" baseline="0" dirty="0" smtClean="0">
              <a:ln>
                <a:noFill/>
              </a:ln>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0" y="4714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p:cNvPicPr/>
          <p:nvPr/>
        </p:nvPicPr>
        <p:blipFill>
          <a:blip r:embed="rId4"/>
          <a:stretch>
            <a:fillRect/>
          </a:stretch>
        </p:blipFill>
        <p:spPr>
          <a:xfrm>
            <a:off x="3703749" y="4403770"/>
            <a:ext cx="5943600" cy="1578610"/>
          </a:xfrm>
          <a:prstGeom prst="rect">
            <a:avLst/>
          </a:prstGeom>
        </p:spPr>
      </p:pic>
    </p:spTree>
    <p:extLst>
      <p:ext uri="{BB962C8B-B14F-4D97-AF65-F5344CB8AC3E}">
        <p14:creationId xmlns:p14="http://schemas.microsoft.com/office/powerpoint/2010/main" val="54227945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TotalTime>
  <Words>321</Words>
  <Application>Microsoft Office PowerPoint</Application>
  <PresentationFormat>Widescreen</PresentationFormat>
  <Paragraphs>49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 Unicode MS</vt:lpstr>
      <vt:lpstr>Arial</vt:lpstr>
      <vt:lpstr>Calibri</vt:lpstr>
      <vt:lpstr>Calibri Light</vt:lpstr>
      <vt:lpstr>Calibri Light (Headings)</vt:lpstr>
      <vt:lpstr>Times New Roman</vt:lpstr>
      <vt:lpstr>Retrospect</vt:lpstr>
      <vt:lpstr>Business Hunting and  Intelligent Advisor.</vt:lpstr>
      <vt:lpstr>PowerPoint Presentation</vt:lpstr>
      <vt:lpstr>Introduction</vt:lpstr>
      <vt:lpstr>Data acquisition and cleansing.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Hunting and  Intelligent Advisor.</dc:title>
  <dc:creator>USER</dc:creator>
  <cp:lastModifiedBy>USER</cp:lastModifiedBy>
  <cp:revision>20</cp:revision>
  <cp:lastPrinted>2019-04-22T13:41:59Z</cp:lastPrinted>
  <dcterms:created xsi:type="dcterms:W3CDTF">2019-04-22T13:23:01Z</dcterms:created>
  <dcterms:modified xsi:type="dcterms:W3CDTF">2019-04-22T13:45:58Z</dcterms:modified>
</cp:coreProperties>
</file>