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8" r:id="rId3"/>
    <p:sldId id="257" r:id="rId4"/>
    <p:sldId id="270" r:id="rId5"/>
    <p:sldId id="259" r:id="rId6"/>
    <p:sldId id="260" r:id="rId7"/>
    <p:sldId id="261" r:id="rId8"/>
    <p:sldId id="263" r:id="rId9"/>
    <p:sldId id="271" r:id="rId10"/>
    <p:sldId id="264" r:id="rId11"/>
    <p:sldId id="265" r:id="rId12"/>
    <p:sldId id="266" r:id="rId13"/>
    <p:sldId id="267" r:id="rId14"/>
    <p:sldId id="268" r:id="rId15"/>
    <p:sldId id="272" r:id="rId16"/>
    <p:sldId id="273" r:id="rId17"/>
    <p:sldId id="274" r:id="rId18"/>
    <p:sldId id="276" r:id="rId19"/>
    <p:sldId id="275" r:id="rId20"/>
    <p:sldId id="277" r:id="rId21"/>
    <p:sldId id="278" r:id="rId22"/>
    <p:sldId id="279" r:id="rId23"/>
    <p:sldId id="280" r:id="rId24"/>
    <p:sldId id="281" r:id="rId25"/>
    <p:sldId id="28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10/26/2023</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3698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10/26/2023</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29566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10/26/2023</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256767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10/26/2023</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1079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10/26/2023</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66635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10/26/2023</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278255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10/26/2023</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02348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10/26/2023</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202395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10/26/2023</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958911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10/26/2023</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916007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10/26/2023</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3914333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10/26/2023</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238290313"/>
      </p:ext>
    </p:extLst>
  </p:cSld>
  <p:clrMap bg1="dk1" tx1="lt1" bg2="dk2" tx2="lt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91C2F78B-DEE8-4195-A196-DFC51BDAD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A1D79D08-4BE8-4799-BE09-5078DFEE2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3" name="Straight Connector 12">
            <a:extLst>
              <a:ext uri="{FF2B5EF4-FFF2-40B4-BE49-F238E27FC236}">
                <a16:creationId xmlns:a16="http://schemas.microsoft.com/office/drawing/2014/main" id="{C95D65A1-16CB-407F-993F-2A6D59BCC0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685B57F6-59DE-4274-A37C-F47FE4E42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descr="A blue background with dots&#10;&#10;Description automatically generated">
            <a:extLst>
              <a:ext uri="{FF2B5EF4-FFF2-40B4-BE49-F238E27FC236}">
                <a16:creationId xmlns:a16="http://schemas.microsoft.com/office/drawing/2014/main" id="{655C019C-2233-B951-62F8-1592E0A00573}"/>
              </a:ext>
            </a:extLst>
          </p:cNvPr>
          <p:cNvPicPr>
            <a:picLocks noChangeAspect="1"/>
          </p:cNvPicPr>
          <p:nvPr/>
        </p:nvPicPr>
        <p:blipFill rotWithShape="1">
          <a:blip r:embed="rId2"/>
          <a:srcRect r="7740" b="1"/>
          <a:stretch/>
        </p:blipFill>
        <p:spPr>
          <a:xfrm>
            <a:off x="866911" y="10"/>
            <a:ext cx="10458178" cy="6857990"/>
          </a:xfrm>
          <a:custGeom>
            <a:avLst/>
            <a:gdLst/>
            <a:ahLst/>
            <a:cxnLst/>
            <a:rect l="l" t="t" r="r" b="b"/>
            <a:pathLst>
              <a:path w="10458178" h="6858000">
                <a:moveTo>
                  <a:pt x="6010593" y="0"/>
                </a:moveTo>
                <a:lnTo>
                  <a:pt x="8228844" y="0"/>
                </a:lnTo>
                <a:lnTo>
                  <a:pt x="8239927" y="0"/>
                </a:lnTo>
                <a:lnTo>
                  <a:pt x="10458178" y="0"/>
                </a:lnTo>
                <a:lnTo>
                  <a:pt x="4447586" y="6858000"/>
                </a:lnTo>
                <a:lnTo>
                  <a:pt x="2229335" y="6858000"/>
                </a:lnTo>
                <a:lnTo>
                  <a:pt x="2218251" y="6858000"/>
                </a:lnTo>
                <a:lnTo>
                  <a:pt x="0" y="6858000"/>
                </a:lnTo>
                <a:close/>
              </a:path>
            </a:pathLst>
          </a:custGeom>
        </p:spPr>
      </p:pic>
      <p:sp>
        <p:nvSpPr>
          <p:cNvPr id="2" name="Title 1">
            <a:extLst>
              <a:ext uri="{FF2B5EF4-FFF2-40B4-BE49-F238E27FC236}">
                <a16:creationId xmlns:a16="http://schemas.microsoft.com/office/drawing/2014/main" id="{A6D6F611-230E-D4C2-EDF8-F4EEFF7AF187}"/>
              </a:ext>
            </a:extLst>
          </p:cNvPr>
          <p:cNvSpPr>
            <a:spLocks noGrp="1"/>
          </p:cNvSpPr>
          <p:nvPr>
            <p:ph type="ctrTitle"/>
          </p:nvPr>
        </p:nvSpPr>
        <p:spPr>
          <a:xfrm>
            <a:off x="1143000" y="1203678"/>
            <a:ext cx="3876793" cy="1799581"/>
          </a:xfrm>
        </p:spPr>
        <p:txBody>
          <a:bodyPr vert="horz" lIns="91440" tIns="45720" rIns="91440" bIns="45720" rtlCol="0" anchor="t">
            <a:normAutofit/>
          </a:bodyPr>
          <a:lstStyle/>
          <a:p>
            <a:pPr algn="ctr">
              <a:lnSpc>
                <a:spcPct val="90000"/>
              </a:lnSpc>
            </a:pPr>
            <a:r>
              <a:rPr lang="en-US" sz="3100" kern="1200" dirty="0">
                <a:solidFill>
                  <a:schemeClr val="tx1"/>
                </a:solidFill>
                <a:latin typeface="+mj-lt"/>
                <a:ea typeface="+mj-ea"/>
                <a:cs typeface="+mj-cs"/>
              </a:rPr>
              <a:t>ADVANCED MULTIVARIATE STATISTICS PROJECT</a:t>
            </a:r>
          </a:p>
        </p:txBody>
      </p:sp>
      <p:sp>
        <p:nvSpPr>
          <p:cNvPr id="17" name="Freeform: Shape 16">
            <a:extLst>
              <a:ext uri="{FF2B5EF4-FFF2-40B4-BE49-F238E27FC236}">
                <a16:creationId xmlns:a16="http://schemas.microsoft.com/office/drawing/2014/main" id="{046353B2-C54A-470C-8F7B-7471894E2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06675" y="0"/>
            <a:ext cx="6885325" cy="6858000"/>
          </a:xfrm>
          <a:custGeom>
            <a:avLst/>
            <a:gdLst>
              <a:gd name="connsiteX0" fmla="*/ 0 w 6885325"/>
              <a:gd name="connsiteY0" fmla="*/ 0 h 6858000"/>
              <a:gd name="connsiteX1" fmla="*/ 6885325 w 6885325"/>
              <a:gd name="connsiteY1" fmla="*/ 0 h 6858000"/>
              <a:gd name="connsiteX2" fmla="*/ 6885323 w 6885325"/>
              <a:gd name="connsiteY2" fmla="*/ 2 h 6858000"/>
              <a:gd name="connsiteX3" fmla="*/ 6885322 w 6885325"/>
              <a:gd name="connsiteY3" fmla="*/ 4 h 6858000"/>
              <a:gd name="connsiteX4" fmla="*/ 874733 w 6885325"/>
              <a:gd name="connsiteY4" fmla="*/ 6858000 h 6858000"/>
              <a:gd name="connsiteX5" fmla="*/ 0 w 688532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85325" h="6858000">
                <a:moveTo>
                  <a:pt x="0" y="0"/>
                </a:moveTo>
                <a:lnTo>
                  <a:pt x="6885325" y="0"/>
                </a:lnTo>
                <a:lnTo>
                  <a:pt x="6885323" y="2"/>
                </a:lnTo>
                <a:cubicBezTo>
                  <a:pt x="6885323" y="3"/>
                  <a:pt x="6885322" y="3"/>
                  <a:pt x="6885322" y="4"/>
                </a:cubicBezTo>
                <a:lnTo>
                  <a:pt x="874733"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01B71333-AAE1-DDBA-EEAB-4FCE0C1F212A}"/>
              </a:ext>
            </a:extLst>
          </p:cNvPr>
          <p:cNvSpPr>
            <a:spLocks noGrp="1"/>
          </p:cNvSpPr>
          <p:nvPr>
            <p:ph type="subTitle" idx="1"/>
          </p:nvPr>
        </p:nvSpPr>
        <p:spPr>
          <a:xfrm>
            <a:off x="9037148" y="4609323"/>
            <a:ext cx="3084871" cy="1567542"/>
          </a:xfrm>
        </p:spPr>
        <p:txBody>
          <a:bodyPr vert="horz" lIns="91440" tIns="45720" rIns="91440" bIns="45720" rtlCol="0" anchor="b">
            <a:normAutofit fontScale="62500" lnSpcReduction="20000"/>
          </a:bodyPr>
          <a:lstStyle/>
          <a:p>
            <a:pPr algn="r">
              <a:lnSpc>
                <a:spcPct val="120000"/>
              </a:lnSpc>
            </a:pPr>
            <a:r>
              <a:rPr lang="en-US" dirty="0"/>
              <a:t>FIFA 22 DATASET</a:t>
            </a:r>
          </a:p>
          <a:p>
            <a:pPr algn="r">
              <a:lnSpc>
                <a:spcPct val="120000"/>
              </a:lnSpc>
            </a:pPr>
            <a:endParaRPr lang="en-US" dirty="0"/>
          </a:p>
          <a:p>
            <a:pPr algn="r">
              <a:lnSpc>
                <a:spcPct val="120000"/>
              </a:lnSpc>
            </a:pPr>
            <a:r>
              <a:rPr lang="en-US" dirty="0"/>
              <a:t>First Name: Amr Mohamed Nazih Mohamed</a:t>
            </a:r>
          </a:p>
          <a:p>
            <a:pPr algn="r">
              <a:lnSpc>
                <a:spcPct val="120000"/>
              </a:lnSpc>
            </a:pPr>
            <a:r>
              <a:rPr lang="en-US" dirty="0"/>
              <a:t>Last Name: Rashad</a:t>
            </a:r>
          </a:p>
          <a:p>
            <a:pPr algn="r">
              <a:lnSpc>
                <a:spcPct val="120000"/>
              </a:lnSpc>
            </a:pPr>
            <a:r>
              <a:rPr lang="en-US" dirty="0"/>
              <a:t>ID: 991043</a:t>
            </a:r>
          </a:p>
        </p:txBody>
      </p:sp>
    </p:spTree>
    <p:extLst>
      <p:ext uri="{BB962C8B-B14F-4D97-AF65-F5344CB8AC3E}">
        <p14:creationId xmlns:p14="http://schemas.microsoft.com/office/powerpoint/2010/main" val="1878694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D3B97D3-3894-4963-90C5-4EAA66131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18C727-42F4-1E60-C81E-817DEDE984F4}"/>
              </a:ext>
            </a:extLst>
          </p:cNvPr>
          <p:cNvSpPr>
            <a:spLocks noGrp="1"/>
          </p:cNvSpPr>
          <p:nvPr>
            <p:ph type="title"/>
          </p:nvPr>
        </p:nvSpPr>
        <p:spPr>
          <a:xfrm>
            <a:off x="5250873" y="872935"/>
            <a:ext cx="5798126" cy="1360898"/>
          </a:xfrm>
          <a:solidFill>
            <a:schemeClr val="bg1">
              <a:alpha val="50000"/>
            </a:schemeClr>
          </a:solidFill>
        </p:spPr>
        <p:txBody>
          <a:bodyPr>
            <a:normAutofit/>
          </a:bodyPr>
          <a:lstStyle/>
          <a:p>
            <a:r>
              <a:rPr lang="en-US" dirty="0"/>
              <a:t>Principal Component Analysis</a:t>
            </a:r>
          </a:p>
        </p:txBody>
      </p:sp>
      <p:pic>
        <p:nvPicPr>
          <p:cNvPr id="5" name="Picture 4" descr="A diagram of a diagram with blue dots&#10;&#10;Description automatically generated">
            <a:extLst>
              <a:ext uri="{FF2B5EF4-FFF2-40B4-BE49-F238E27FC236}">
                <a16:creationId xmlns:a16="http://schemas.microsoft.com/office/drawing/2014/main" id="{349DB338-C975-92E2-A78A-950CDA0A66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1" y="872935"/>
            <a:ext cx="4107872" cy="5299265"/>
          </a:xfrm>
          <a:prstGeom prst="rect">
            <a:avLst/>
          </a:prstGeom>
          <a:effectLst>
            <a:softEdge rad="0"/>
          </a:effectLst>
        </p:spPr>
      </p:pic>
      <p:sp>
        <p:nvSpPr>
          <p:cNvPr id="3" name="Content Placeholder 2">
            <a:extLst>
              <a:ext uri="{FF2B5EF4-FFF2-40B4-BE49-F238E27FC236}">
                <a16:creationId xmlns:a16="http://schemas.microsoft.com/office/drawing/2014/main" id="{AAAE9F54-396B-6BE6-2D05-4FD979106F95}"/>
              </a:ext>
            </a:extLst>
          </p:cNvPr>
          <p:cNvSpPr>
            <a:spLocks noGrp="1"/>
          </p:cNvSpPr>
          <p:nvPr>
            <p:ph idx="1"/>
          </p:nvPr>
        </p:nvSpPr>
        <p:spPr>
          <a:xfrm>
            <a:off x="5250873" y="2233833"/>
            <a:ext cx="5798126" cy="3938367"/>
          </a:xfrm>
          <a:solidFill>
            <a:schemeClr val="bg1">
              <a:alpha val="50000"/>
            </a:schemeClr>
          </a:solidFill>
        </p:spPr>
        <p:txBody>
          <a:bodyPr>
            <a:normAutofit/>
          </a:bodyPr>
          <a:lstStyle/>
          <a:p>
            <a:pPr algn="just"/>
            <a:r>
              <a:rPr lang="en-US" sz="1900" dirty="0"/>
              <a:t>An initial plot was created with the aim of visualizing the data in a reduced two-dimensional space. </a:t>
            </a:r>
          </a:p>
          <a:p>
            <a:pPr algn="just"/>
            <a:r>
              <a:rPr lang="en-US" sz="1900" dirty="0"/>
              <a:t>An assumption that can be reasonably made is that offensive and defensive players may exhibit some degree of separation or clustering in the PCA plot.</a:t>
            </a:r>
          </a:p>
          <a:p>
            <a:pPr algn="just"/>
            <a:r>
              <a:rPr lang="en-US" sz="1900" dirty="0"/>
              <a:t>A more graphical representation of the percentages of variation that each PC accounts for is required to determine the optimal number of dimensions that would best explain our dataset</a:t>
            </a:r>
          </a:p>
          <a:p>
            <a:pPr algn="just"/>
            <a:endParaRPr lang="en-US" sz="1900" dirty="0"/>
          </a:p>
        </p:txBody>
      </p:sp>
    </p:spTree>
    <p:extLst>
      <p:ext uri="{BB962C8B-B14F-4D97-AF65-F5344CB8AC3E}">
        <p14:creationId xmlns:p14="http://schemas.microsoft.com/office/powerpoint/2010/main" val="3149961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D3B97D3-3894-4963-90C5-4EAA66131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18C727-42F4-1E60-C81E-817DEDE984F4}"/>
              </a:ext>
            </a:extLst>
          </p:cNvPr>
          <p:cNvSpPr>
            <a:spLocks noGrp="1"/>
          </p:cNvSpPr>
          <p:nvPr>
            <p:ph type="title"/>
          </p:nvPr>
        </p:nvSpPr>
        <p:spPr>
          <a:xfrm>
            <a:off x="1370039" y="485562"/>
            <a:ext cx="9223317" cy="1360898"/>
          </a:xfrm>
          <a:solidFill>
            <a:schemeClr val="bg1">
              <a:alpha val="50000"/>
            </a:schemeClr>
          </a:solidFill>
        </p:spPr>
        <p:txBody>
          <a:bodyPr>
            <a:normAutofit/>
          </a:bodyPr>
          <a:lstStyle/>
          <a:p>
            <a:pPr algn="ctr"/>
            <a:r>
              <a:rPr lang="en-US" dirty="0"/>
              <a:t>Principal Component Analysis</a:t>
            </a:r>
          </a:p>
        </p:txBody>
      </p:sp>
      <p:pic>
        <p:nvPicPr>
          <p:cNvPr id="6" name="Picture 5" descr="A screen shot of a computer&#10;&#10;Description automatically generated">
            <a:extLst>
              <a:ext uri="{FF2B5EF4-FFF2-40B4-BE49-F238E27FC236}">
                <a16:creationId xmlns:a16="http://schemas.microsoft.com/office/drawing/2014/main" id="{46A4D7A6-38A3-807E-C7AC-6966856930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6881" y="1846460"/>
            <a:ext cx="2998238" cy="3406675"/>
          </a:xfrm>
          <a:prstGeom prst="rect">
            <a:avLst/>
          </a:prstGeom>
        </p:spPr>
      </p:pic>
      <p:pic>
        <p:nvPicPr>
          <p:cNvPr id="5" name="Picture 4">
            <a:extLst>
              <a:ext uri="{FF2B5EF4-FFF2-40B4-BE49-F238E27FC236}">
                <a16:creationId xmlns:a16="http://schemas.microsoft.com/office/drawing/2014/main" id="{349DB338-C975-92E2-A78A-950CDA0A667B}"/>
              </a:ext>
            </a:extLst>
          </p:cNvPr>
          <p:cNvPicPr>
            <a:picLocks noChangeAspect="1"/>
          </p:cNvPicPr>
          <p:nvPr/>
        </p:nvPicPr>
        <p:blipFill>
          <a:blip r:embed="rId4">
            <a:extLst>
              <a:ext uri="{28A0092B-C50C-407E-A947-70E740481C1C}">
                <a14:useLocalDpi xmlns:a14="http://schemas.microsoft.com/office/drawing/2010/main" val="0"/>
              </a:ext>
            </a:extLst>
          </a:blip>
          <a:stretch/>
        </p:blipFill>
        <p:spPr>
          <a:xfrm>
            <a:off x="1370039" y="1846461"/>
            <a:ext cx="3226842" cy="3406676"/>
          </a:xfrm>
          <a:prstGeom prst="rect">
            <a:avLst/>
          </a:prstGeom>
        </p:spPr>
      </p:pic>
      <p:sp>
        <p:nvSpPr>
          <p:cNvPr id="3" name="Content Placeholder 2">
            <a:extLst>
              <a:ext uri="{FF2B5EF4-FFF2-40B4-BE49-F238E27FC236}">
                <a16:creationId xmlns:a16="http://schemas.microsoft.com/office/drawing/2014/main" id="{AAAE9F54-396B-6BE6-2D05-4FD979106F95}"/>
              </a:ext>
            </a:extLst>
          </p:cNvPr>
          <p:cNvSpPr>
            <a:spLocks noGrp="1"/>
          </p:cNvSpPr>
          <p:nvPr>
            <p:ph idx="1"/>
          </p:nvPr>
        </p:nvSpPr>
        <p:spPr>
          <a:xfrm>
            <a:off x="1370039" y="5253135"/>
            <a:ext cx="9223318" cy="1242598"/>
          </a:xfrm>
          <a:solidFill>
            <a:schemeClr val="bg1">
              <a:alpha val="50000"/>
            </a:schemeClr>
          </a:solidFill>
        </p:spPr>
        <p:txBody>
          <a:bodyPr>
            <a:normAutofit fontScale="70000" lnSpcReduction="20000"/>
          </a:bodyPr>
          <a:lstStyle/>
          <a:p>
            <a:r>
              <a:rPr lang="en-US" dirty="0"/>
              <a:t>The scree plot reveals that the first two components account for 72.02% of the variance in the original data.</a:t>
            </a:r>
          </a:p>
          <a:p>
            <a:r>
              <a:rPr lang="en-US" dirty="0"/>
              <a:t>Confirming that the first two components are not correlated with each other.</a:t>
            </a:r>
          </a:p>
          <a:p>
            <a:r>
              <a:rPr lang="en-US" dirty="0"/>
              <a:t>Displaying the loading scores of the top 10 attributes of each component.</a:t>
            </a:r>
          </a:p>
        </p:txBody>
      </p:sp>
      <p:pic>
        <p:nvPicPr>
          <p:cNvPr id="8" name="Picture 7" descr="A screenshot of a computer&#10;&#10;Description automatically generated">
            <a:extLst>
              <a:ext uri="{FF2B5EF4-FFF2-40B4-BE49-F238E27FC236}">
                <a16:creationId xmlns:a16="http://schemas.microsoft.com/office/drawing/2014/main" id="{0DEE67D9-EFF2-55C5-C25E-6132755AA9F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95119" y="1846460"/>
            <a:ext cx="2998238" cy="3406675"/>
          </a:xfrm>
          <a:prstGeom prst="rect">
            <a:avLst/>
          </a:prstGeom>
        </p:spPr>
      </p:pic>
    </p:spTree>
    <p:extLst>
      <p:ext uri="{BB962C8B-B14F-4D97-AF65-F5344CB8AC3E}">
        <p14:creationId xmlns:p14="http://schemas.microsoft.com/office/powerpoint/2010/main" val="2102003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D3B97D3-3894-4963-90C5-4EAA66131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18C727-42F4-1E60-C81E-817DEDE984F4}"/>
              </a:ext>
            </a:extLst>
          </p:cNvPr>
          <p:cNvSpPr>
            <a:spLocks noGrp="1"/>
          </p:cNvSpPr>
          <p:nvPr>
            <p:ph type="title"/>
          </p:nvPr>
        </p:nvSpPr>
        <p:spPr>
          <a:xfrm>
            <a:off x="1417279" y="485561"/>
            <a:ext cx="8841146" cy="1360898"/>
          </a:xfrm>
          <a:solidFill>
            <a:schemeClr val="bg1">
              <a:alpha val="50000"/>
            </a:schemeClr>
          </a:solidFill>
        </p:spPr>
        <p:txBody>
          <a:bodyPr>
            <a:normAutofit/>
          </a:bodyPr>
          <a:lstStyle/>
          <a:p>
            <a:pPr algn="ctr"/>
            <a:r>
              <a:rPr lang="en-US" dirty="0"/>
              <a:t>Principal Component Analysis</a:t>
            </a:r>
          </a:p>
        </p:txBody>
      </p:sp>
      <p:pic>
        <p:nvPicPr>
          <p:cNvPr id="6" name="Picture 5">
            <a:extLst>
              <a:ext uri="{FF2B5EF4-FFF2-40B4-BE49-F238E27FC236}">
                <a16:creationId xmlns:a16="http://schemas.microsoft.com/office/drawing/2014/main" id="{46A4D7A6-38A3-807E-C7AC-6966856930A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837851" y="1846460"/>
            <a:ext cx="4420573" cy="3288373"/>
          </a:xfrm>
          <a:prstGeom prst="rect">
            <a:avLst/>
          </a:prstGeom>
        </p:spPr>
      </p:pic>
      <p:pic>
        <p:nvPicPr>
          <p:cNvPr id="5" name="Picture 4">
            <a:extLst>
              <a:ext uri="{FF2B5EF4-FFF2-40B4-BE49-F238E27FC236}">
                <a16:creationId xmlns:a16="http://schemas.microsoft.com/office/drawing/2014/main" id="{349DB338-C975-92E2-A78A-950CDA0A667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417278" y="1846459"/>
            <a:ext cx="4420573" cy="3288373"/>
          </a:xfrm>
          <a:prstGeom prst="rect">
            <a:avLst/>
          </a:prstGeom>
        </p:spPr>
      </p:pic>
      <p:sp>
        <p:nvSpPr>
          <p:cNvPr id="3" name="Content Placeholder 2">
            <a:extLst>
              <a:ext uri="{FF2B5EF4-FFF2-40B4-BE49-F238E27FC236}">
                <a16:creationId xmlns:a16="http://schemas.microsoft.com/office/drawing/2014/main" id="{AAAE9F54-396B-6BE6-2D05-4FD979106F95}"/>
              </a:ext>
            </a:extLst>
          </p:cNvPr>
          <p:cNvSpPr>
            <a:spLocks noGrp="1"/>
          </p:cNvSpPr>
          <p:nvPr>
            <p:ph idx="1"/>
          </p:nvPr>
        </p:nvSpPr>
        <p:spPr>
          <a:xfrm>
            <a:off x="1417279" y="5134834"/>
            <a:ext cx="8841146" cy="1360899"/>
          </a:xfrm>
          <a:solidFill>
            <a:schemeClr val="bg1">
              <a:alpha val="50000"/>
            </a:schemeClr>
          </a:solidFill>
        </p:spPr>
        <p:txBody>
          <a:bodyPr>
            <a:normAutofit lnSpcReduction="10000"/>
          </a:bodyPr>
          <a:lstStyle/>
          <a:p>
            <a:r>
              <a:rPr lang="en-US" sz="1200" dirty="0"/>
              <a:t>The arrows in the plot serve as a visual representation of the eigenvectors and their relationship to the original variables.</a:t>
            </a:r>
          </a:p>
          <a:p>
            <a:r>
              <a:rPr lang="en-US" sz="1200" dirty="0"/>
              <a:t>There are two main directions of these arrows, lower left, and lower right. We can see that the arrows are separated into two categories, defensive attributes (lower left) and offensive attributes (lower right). </a:t>
            </a:r>
          </a:p>
          <a:p>
            <a:r>
              <a:rPr lang="en-US" sz="1200" dirty="0"/>
              <a:t>From the scatterplot, We can clearly see that the offensive players are on the right side while the defensive players are on the left side</a:t>
            </a:r>
          </a:p>
        </p:txBody>
      </p:sp>
    </p:spTree>
    <p:extLst>
      <p:ext uri="{BB962C8B-B14F-4D97-AF65-F5344CB8AC3E}">
        <p14:creationId xmlns:p14="http://schemas.microsoft.com/office/powerpoint/2010/main" val="3022133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D3B97D3-3894-4963-90C5-4EAA66131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18C727-42F4-1E60-C81E-817DEDE984F4}"/>
              </a:ext>
            </a:extLst>
          </p:cNvPr>
          <p:cNvSpPr>
            <a:spLocks noGrp="1"/>
          </p:cNvSpPr>
          <p:nvPr>
            <p:ph type="title"/>
          </p:nvPr>
        </p:nvSpPr>
        <p:spPr>
          <a:xfrm>
            <a:off x="1417279" y="485561"/>
            <a:ext cx="8841146" cy="1360895"/>
          </a:xfrm>
          <a:solidFill>
            <a:schemeClr val="bg1">
              <a:alpha val="50000"/>
            </a:schemeClr>
          </a:solidFill>
        </p:spPr>
        <p:txBody>
          <a:bodyPr>
            <a:normAutofit/>
          </a:bodyPr>
          <a:lstStyle/>
          <a:p>
            <a:pPr algn="ctr"/>
            <a:r>
              <a:rPr lang="en-US" dirty="0"/>
              <a:t>Principal Component Analysis</a:t>
            </a:r>
          </a:p>
        </p:txBody>
      </p:sp>
      <p:pic>
        <p:nvPicPr>
          <p:cNvPr id="6" name="Picture 5">
            <a:extLst>
              <a:ext uri="{FF2B5EF4-FFF2-40B4-BE49-F238E27FC236}">
                <a16:creationId xmlns:a16="http://schemas.microsoft.com/office/drawing/2014/main" id="{46A4D7A6-38A3-807E-C7AC-6966856930A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837851" y="1846456"/>
            <a:ext cx="4420573" cy="4525980"/>
          </a:xfrm>
          <a:prstGeom prst="rect">
            <a:avLst/>
          </a:prstGeom>
        </p:spPr>
      </p:pic>
      <p:pic>
        <p:nvPicPr>
          <p:cNvPr id="5" name="Picture 4">
            <a:extLst>
              <a:ext uri="{FF2B5EF4-FFF2-40B4-BE49-F238E27FC236}">
                <a16:creationId xmlns:a16="http://schemas.microsoft.com/office/drawing/2014/main" id="{349DB338-C975-92E2-A78A-950CDA0A667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417278" y="1846459"/>
            <a:ext cx="4420573" cy="4525980"/>
          </a:xfrm>
          <a:prstGeom prst="rect">
            <a:avLst/>
          </a:prstGeom>
        </p:spPr>
      </p:pic>
    </p:spTree>
    <p:extLst>
      <p:ext uri="{BB962C8B-B14F-4D97-AF65-F5344CB8AC3E}">
        <p14:creationId xmlns:p14="http://schemas.microsoft.com/office/powerpoint/2010/main" val="2644968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D3B97D3-3894-4963-90C5-4EAA66131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18C727-42F4-1E60-C81E-817DEDE984F4}"/>
              </a:ext>
            </a:extLst>
          </p:cNvPr>
          <p:cNvSpPr>
            <a:spLocks noGrp="1"/>
          </p:cNvSpPr>
          <p:nvPr>
            <p:ph type="title"/>
          </p:nvPr>
        </p:nvSpPr>
        <p:spPr>
          <a:xfrm>
            <a:off x="5250873" y="872935"/>
            <a:ext cx="5798126" cy="1360898"/>
          </a:xfrm>
          <a:solidFill>
            <a:schemeClr val="bg1">
              <a:alpha val="50000"/>
            </a:schemeClr>
          </a:solidFill>
        </p:spPr>
        <p:txBody>
          <a:bodyPr>
            <a:normAutofit/>
          </a:bodyPr>
          <a:lstStyle/>
          <a:p>
            <a:r>
              <a:rPr lang="en-US" dirty="0"/>
              <a:t>Principal Component Analysis</a:t>
            </a:r>
          </a:p>
        </p:txBody>
      </p:sp>
      <p:pic>
        <p:nvPicPr>
          <p:cNvPr id="5" name="Picture 4">
            <a:extLst>
              <a:ext uri="{FF2B5EF4-FFF2-40B4-BE49-F238E27FC236}">
                <a16:creationId xmlns:a16="http://schemas.microsoft.com/office/drawing/2014/main" id="{349DB338-C975-92E2-A78A-950CDA0A667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43001" y="872935"/>
            <a:ext cx="4107869" cy="5299265"/>
          </a:xfrm>
          <a:prstGeom prst="rect">
            <a:avLst/>
          </a:prstGeom>
          <a:effectLst>
            <a:softEdge rad="0"/>
          </a:effectLst>
        </p:spPr>
      </p:pic>
      <p:sp>
        <p:nvSpPr>
          <p:cNvPr id="3" name="Content Placeholder 2">
            <a:extLst>
              <a:ext uri="{FF2B5EF4-FFF2-40B4-BE49-F238E27FC236}">
                <a16:creationId xmlns:a16="http://schemas.microsoft.com/office/drawing/2014/main" id="{AAAE9F54-396B-6BE6-2D05-4FD979106F95}"/>
              </a:ext>
            </a:extLst>
          </p:cNvPr>
          <p:cNvSpPr>
            <a:spLocks noGrp="1"/>
          </p:cNvSpPr>
          <p:nvPr>
            <p:ph idx="1"/>
          </p:nvPr>
        </p:nvSpPr>
        <p:spPr>
          <a:xfrm>
            <a:off x="5250872" y="2233833"/>
            <a:ext cx="5798125" cy="3938367"/>
          </a:xfrm>
          <a:solidFill>
            <a:schemeClr val="bg1">
              <a:alpha val="50000"/>
            </a:schemeClr>
          </a:solidFill>
        </p:spPr>
        <p:txBody>
          <a:bodyPr>
            <a:normAutofit/>
          </a:bodyPr>
          <a:lstStyle/>
          <a:p>
            <a:pPr algn="just"/>
            <a:r>
              <a:rPr lang="en-US" sz="1900" dirty="0"/>
              <a:t> It appears that the two principal components (PC1 and PC2) are significant for determining the overall rating. </a:t>
            </a:r>
          </a:p>
          <a:p>
            <a:pPr algn="just"/>
            <a:r>
              <a:rPr lang="en-US" sz="1900" dirty="0"/>
              <a:t>The R-squared value of 0.678 indicates that approximately 67.8% of the variance in the overall rating can be explained by the two principal components in the model. </a:t>
            </a:r>
          </a:p>
          <a:p>
            <a:pPr algn="just"/>
            <a:r>
              <a:rPr lang="en-US" sz="1900" dirty="0"/>
              <a:t>This suggests that PC1 and PC2 collectively have a substantial influence on the overall rating.</a:t>
            </a:r>
          </a:p>
        </p:txBody>
      </p:sp>
    </p:spTree>
    <p:extLst>
      <p:ext uri="{BB962C8B-B14F-4D97-AF65-F5344CB8AC3E}">
        <p14:creationId xmlns:p14="http://schemas.microsoft.com/office/powerpoint/2010/main" val="3591460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E5B79A0-69AD-4CBD-897F-32C7A2BA2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35A111-D737-AA0F-EA94-C83FEC647A14}"/>
              </a:ext>
            </a:extLst>
          </p:cNvPr>
          <p:cNvSpPr>
            <a:spLocks noGrp="1"/>
          </p:cNvSpPr>
          <p:nvPr>
            <p:ph type="ctrTitle"/>
          </p:nvPr>
        </p:nvSpPr>
        <p:spPr>
          <a:xfrm>
            <a:off x="2477929" y="1181101"/>
            <a:ext cx="7236143" cy="2610914"/>
          </a:xfrm>
        </p:spPr>
        <p:txBody>
          <a:bodyPr anchor="b">
            <a:normAutofit/>
          </a:bodyPr>
          <a:lstStyle/>
          <a:p>
            <a:pPr algn="ctr"/>
            <a:r>
              <a:rPr lang="en-US" dirty="0"/>
              <a:t>Multivariate Analysis of VARIANCE</a:t>
            </a:r>
          </a:p>
        </p:txBody>
      </p:sp>
      <p:sp>
        <p:nvSpPr>
          <p:cNvPr id="20" name="Freeform: Shape 19">
            <a:extLst>
              <a:ext uri="{FF2B5EF4-FFF2-40B4-BE49-F238E27FC236}">
                <a16:creationId xmlns:a16="http://schemas.microsoft.com/office/drawing/2014/main" id="{74270B3E-3C96-4381-9F21-EC83F1E1A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22" name="Straight Connector 21">
            <a:extLst>
              <a:ext uri="{FF2B5EF4-FFF2-40B4-BE49-F238E27FC236}">
                <a16:creationId xmlns:a16="http://schemas.microsoft.com/office/drawing/2014/main" id="{071DF4C0-7A22-4E59-9E9C-BD2E245364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6708" y="4316888"/>
            <a:ext cx="195858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Freeform: Shape 23">
            <a:extLst>
              <a:ext uri="{FF2B5EF4-FFF2-40B4-BE49-F238E27FC236}">
                <a16:creationId xmlns:a16="http://schemas.microsoft.com/office/drawing/2014/main" id="{7C2F33EB-E7CB-4EE9-BBBF-D632F5C0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053083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D3B97D3-3894-4963-90C5-4EAA66131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1BD4F0-F47D-A49D-B9D8-E1268E3A62EC}"/>
              </a:ext>
            </a:extLst>
          </p:cNvPr>
          <p:cNvSpPr>
            <a:spLocks noGrp="1"/>
          </p:cNvSpPr>
          <p:nvPr>
            <p:ph type="title"/>
          </p:nvPr>
        </p:nvSpPr>
        <p:spPr>
          <a:xfrm>
            <a:off x="6979298" y="233265"/>
            <a:ext cx="4914828" cy="2000568"/>
          </a:xfrm>
          <a:solidFill>
            <a:schemeClr val="bg1">
              <a:alpha val="50000"/>
            </a:schemeClr>
          </a:solidFill>
        </p:spPr>
        <p:txBody>
          <a:bodyPr>
            <a:normAutofit/>
          </a:bodyPr>
          <a:lstStyle/>
          <a:p>
            <a:r>
              <a:rPr lang="en-US" dirty="0"/>
              <a:t>Multivariate Analysis of Variance</a:t>
            </a:r>
          </a:p>
        </p:txBody>
      </p:sp>
      <p:pic>
        <p:nvPicPr>
          <p:cNvPr id="5" name="Picture 4" descr="A chart of a diagram&#10;&#10;Description automatically generated with medium confidence">
            <a:extLst>
              <a:ext uri="{FF2B5EF4-FFF2-40B4-BE49-F238E27FC236}">
                <a16:creationId xmlns:a16="http://schemas.microsoft.com/office/drawing/2014/main" id="{24DFA3C1-981E-8172-60FC-5C4DD96D1A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580" y="233265"/>
            <a:ext cx="6680718" cy="6428791"/>
          </a:xfrm>
          <a:prstGeom prst="rect">
            <a:avLst/>
          </a:prstGeom>
        </p:spPr>
      </p:pic>
      <p:sp>
        <p:nvSpPr>
          <p:cNvPr id="3" name="Content Placeholder 2">
            <a:extLst>
              <a:ext uri="{FF2B5EF4-FFF2-40B4-BE49-F238E27FC236}">
                <a16:creationId xmlns:a16="http://schemas.microsoft.com/office/drawing/2014/main" id="{945CA433-0E47-B426-AC7F-B538B69C2284}"/>
              </a:ext>
            </a:extLst>
          </p:cNvPr>
          <p:cNvSpPr>
            <a:spLocks noGrp="1"/>
          </p:cNvSpPr>
          <p:nvPr>
            <p:ph idx="1"/>
          </p:nvPr>
        </p:nvSpPr>
        <p:spPr>
          <a:xfrm>
            <a:off x="6979298" y="2233833"/>
            <a:ext cx="4914828" cy="4428223"/>
          </a:xfrm>
          <a:solidFill>
            <a:schemeClr val="bg1">
              <a:alpha val="50000"/>
            </a:schemeClr>
          </a:solidFill>
        </p:spPr>
        <p:txBody>
          <a:bodyPr>
            <a:normAutofit/>
          </a:bodyPr>
          <a:lstStyle/>
          <a:p>
            <a:r>
              <a:rPr lang="en-US" dirty="0">
                <a:effectLst/>
                <a:latin typeface="Walbaum Display (Body)"/>
                <a:ea typeface="Calibri" panose="020F0502020204030204" pitchFamily="34" charset="0"/>
              </a:rPr>
              <a:t>Testing whether player attributes vary significantly among players from different positions.</a:t>
            </a:r>
          </a:p>
          <a:p>
            <a:r>
              <a:rPr lang="en-US" dirty="0"/>
              <a:t>Generalize the players’ positions into three categories: Attacker, Midfielder and Defender.</a:t>
            </a:r>
          </a:p>
          <a:p>
            <a:r>
              <a:rPr lang="en-US" dirty="0"/>
              <a:t>Create a set of boxplots that visualize the distribution of players’ attributes based on their general positions.</a:t>
            </a:r>
          </a:p>
        </p:txBody>
      </p:sp>
    </p:spTree>
    <p:extLst>
      <p:ext uri="{BB962C8B-B14F-4D97-AF65-F5344CB8AC3E}">
        <p14:creationId xmlns:p14="http://schemas.microsoft.com/office/powerpoint/2010/main" val="1220411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D0287-1E45-6A22-5B16-71939E9CDF84}"/>
              </a:ext>
            </a:extLst>
          </p:cNvPr>
          <p:cNvSpPr>
            <a:spLocks noGrp="1"/>
          </p:cNvSpPr>
          <p:nvPr>
            <p:ph type="title"/>
          </p:nvPr>
        </p:nvSpPr>
        <p:spPr>
          <a:solidFill>
            <a:schemeClr val="bg1">
              <a:alpha val="50000"/>
            </a:schemeClr>
          </a:solidFill>
        </p:spPr>
        <p:txBody>
          <a:bodyPr/>
          <a:lstStyle/>
          <a:p>
            <a:r>
              <a:rPr lang="en-US" dirty="0"/>
              <a:t>Multivariate Analysis of Variance</a:t>
            </a:r>
          </a:p>
        </p:txBody>
      </p:sp>
      <p:sp>
        <p:nvSpPr>
          <p:cNvPr id="3" name="Content Placeholder 2">
            <a:extLst>
              <a:ext uri="{FF2B5EF4-FFF2-40B4-BE49-F238E27FC236}">
                <a16:creationId xmlns:a16="http://schemas.microsoft.com/office/drawing/2014/main" id="{7C1CE845-DD51-EF04-10EA-A35A4CCD9D60}"/>
              </a:ext>
            </a:extLst>
          </p:cNvPr>
          <p:cNvSpPr>
            <a:spLocks noGrp="1"/>
          </p:cNvSpPr>
          <p:nvPr>
            <p:ph idx="1"/>
          </p:nvPr>
        </p:nvSpPr>
        <p:spPr>
          <a:xfrm>
            <a:off x="1143000" y="2233833"/>
            <a:ext cx="9905999" cy="3665311"/>
          </a:xfrm>
          <a:solidFill>
            <a:schemeClr val="bg1">
              <a:alpha val="50000"/>
            </a:schemeClr>
          </a:solidFill>
        </p:spPr>
        <p:txBody>
          <a:bodyPr/>
          <a:lstStyle/>
          <a:p>
            <a:r>
              <a:rPr lang="en-US" dirty="0"/>
              <a:t>The MANOVA assumptions are the following:</a:t>
            </a:r>
          </a:p>
          <a:p>
            <a:r>
              <a:rPr lang="en-US" dirty="0"/>
              <a:t>Groups that are compared should be independent</a:t>
            </a:r>
          </a:p>
          <a:p>
            <a:r>
              <a:rPr lang="en-US" dirty="0"/>
              <a:t>Having multivariate normality</a:t>
            </a:r>
          </a:p>
          <a:p>
            <a:r>
              <a:rPr lang="en-US" dirty="0"/>
              <a:t>Homogeneity of the covariance matrices</a:t>
            </a:r>
          </a:p>
          <a:p>
            <a:r>
              <a:rPr lang="en-US" dirty="0"/>
              <a:t>No multicollinearity, meaning there should not be a too strong correlation between the dependent variables.</a:t>
            </a:r>
          </a:p>
          <a:p>
            <a:r>
              <a:rPr lang="en-US" dirty="0"/>
              <a:t>Existence of linear relationship between the dependent variables for each group.</a:t>
            </a:r>
          </a:p>
          <a:p>
            <a:endParaRPr lang="en-US" dirty="0"/>
          </a:p>
        </p:txBody>
      </p:sp>
    </p:spTree>
    <p:extLst>
      <p:ext uri="{BB962C8B-B14F-4D97-AF65-F5344CB8AC3E}">
        <p14:creationId xmlns:p14="http://schemas.microsoft.com/office/powerpoint/2010/main" val="21859159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D3B97D3-3894-4963-90C5-4EAA66131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18C727-42F4-1E60-C81E-817DEDE984F4}"/>
              </a:ext>
            </a:extLst>
          </p:cNvPr>
          <p:cNvSpPr>
            <a:spLocks noGrp="1"/>
          </p:cNvSpPr>
          <p:nvPr>
            <p:ph type="title"/>
          </p:nvPr>
        </p:nvSpPr>
        <p:spPr>
          <a:xfrm>
            <a:off x="1724582" y="285537"/>
            <a:ext cx="8226529" cy="1360896"/>
          </a:xfrm>
          <a:solidFill>
            <a:schemeClr val="bg1">
              <a:alpha val="50000"/>
            </a:schemeClr>
          </a:solidFill>
        </p:spPr>
        <p:txBody>
          <a:bodyPr>
            <a:normAutofit/>
          </a:bodyPr>
          <a:lstStyle/>
          <a:p>
            <a:pPr algn="ctr"/>
            <a:r>
              <a:rPr lang="en-US" dirty="0"/>
              <a:t>Multivariate Analysis of Variance</a:t>
            </a:r>
          </a:p>
        </p:txBody>
      </p:sp>
      <p:pic>
        <p:nvPicPr>
          <p:cNvPr id="6" name="Picture 5">
            <a:extLst>
              <a:ext uri="{FF2B5EF4-FFF2-40B4-BE49-F238E27FC236}">
                <a16:creationId xmlns:a16="http://schemas.microsoft.com/office/drawing/2014/main" id="{46A4D7A6-38A3-807E-C7AC-6966856930A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837850" y="1646434"/>
            <a:ext cx="4113262" cy="3288373"/>
          </a:xfrm>
          <a:prstGeom prst="rect">
            <a:avLst/>
          </a:prstGeom>
        </p:spPr>
      </p:pic>
      <p:pic>
        <p:nvPicPr>
          <p:cNvPr id="5" name="Picture 4">
            <a:extLst>
              <a:ext uri="{FF2B5EF4-FFF2-40B4-BE49-F238E27FC236}">
                <a16:creationId xmlns:a16="http://schemas.microsoft.com/office/drawing/2014/main" id="{349DB338-C975-92E2-A78A-950CDA0A667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724585" y="1646435"/>
            <a:ext cx="4113262" cy="3288373"/>
          </a:xfrm>
          <a:prstGeom prst="rect">
            <a:avLst/>
          </a:prstGeom>
        </p:spPr>
      </p:pic>
      <p:sp>
        <p:nvSpPr>
          <p:cNvPr id="3" name="Content Placeholder 2">
            <a:extLst>
              <a:ext uri="{FF2B5EF4-FFF2-40B4-BE49-F238E27FC236}">
                <a16:creationId xmlns:a16="http://schemas.microsoft.com/office/drawing/2014/main" id="{AAAE9F54-396B-6BE6-2D05-4FD979106F95}"/>
              </a:ext>
            </a:extLst>
          </p:cNvPr>
          <p:cNvSpPr>
            <a:spLocks noGrp="1"/>
          </p:cNvSpPr>
          <p:nvPr>
            <p:ph idx="1"/>
          </p:nvPr>
        </p:nvSpPr>
        <p:spPr>
          <a:xfrm>
            <a:off x="1724582" y="4934808"/>
            <a:ext cx="8226529" cy="1799368"/>
          </a:xfrm>
          <a:solidFill>
            <a:schemeClr val="bg1">
              <a:alpha val="50000"/>
            </a:schemeClr>
          </a:solidFill>
        </p:spPr>
        <p:txBody>
          <a:bodyPr>
            <a:noAutofit/>
          </a:bodyPr>
          <a:lstStyle/>
          <a:p>
            <a:r>
              <a:rPr lang="en-US" sz="1800" dirty="0">
                <a:effectLst/>
                <a:latin typeface="Walbaum Display (Body)"/>
                <a:ea typeface="Calibri" panose="020F0502020204030204" pitchFamily="34" charset="0"/>
              </a:rPr>
              <a:t>The Shapiro-Wilk test indicates that the data in these players’ football attributes is significantly deviating from a normal distribution.</a:t>
            </a:r>
          </a:p>
          <a:p>
            <a:r>
              <a:rPr lang="en-US" sz="1800" dirty="0">
                <a:latin typeface="Walbaum Display (Body)"/>
              </a:rPr>
              <a:t>A more robust assessment of the normality of the data by taking into account the variability is introduced by bootstrapping.</a:t>
            </a:r>
          </a:p>
        </p:txBody>
      </p:sp>
    </p:spTree>
    <p:extLst>
      <p:ext uri="{BB962C8B-B14F-4D97-AF65-F5344CB8AC3E}">
        <p14:creationId xmlns:p14="http://schemas.microsoft.com/office/powerpoint/2010/main" val="16716127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D3B97D3-3894-4963-90C5-4EAA66131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7C9146-562C-F0F0-5745-0BC4CF8C908A}"/>
              </a:ext>
            </a:extLst>
          </p:cNvPr>
          <p:cNvSpPr>
            <a:spLocks noGrp="1"/>
          </p:cNvSpPr>
          <p:nvPr>
            <p:ph type="title"/>
          </p:nvPr>
        </p:nvSpPr>
        <p:spPr>
          <a:xfrm>
            <a:off x="5250873" y="872935"/>
            <a:ext cx="5798126" cy="1459090"/>
          </a:xfrm>
          <a:solidFill>
            <a:schemeClr val="bg1">
              <a:alpha val="50000"/>
            </a:schemeClr>
          </a:solidFill>
        </p:spPr>
        <p:txBody>
          <a:bodyPr>
            <a:normAutofit/>
          </a:bodyPr>
          <a:lstStyle/>
          <a:p>
            <a:r>
              <a:rPr lang="en-US" dirty="0"/>
              <a:t>Multivariate Analysis of Variance</a:t>
            </a:r>
          </a:p>
        </p:txBody>
      </p:sp>
      <p:pic>
        <p:nvPicPr>
          <p:cNvPr id="5" name="Content Placeholder 4">
            <a:extLst>
              <a:ext uri="{FF2B5EF4-FFF2-40B4-BE49-F238E27FC236}">
                <a16:creationId xmlns:a16="http://schemas.microsoft.com/office/drawing/2014/main" id="{26D720D8-4F72-4AC1-7D51-9EC52ECE290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43001" y="872935"/>
            <a:ext cx="4107871" cy="5299265"/>
          </a:xfrm>
          <a:prstGeom prst="rect">
            <a:avLst/>
          </a:prstGeom>
        </p:spPr>
      </p:pic>
      <p:sp>
        <p:nvSpPr>
          <p:cNvPr id="9" name="Content Placeholder 8">
            <a:extLst>
              <a:ext uri="{FF2B5EF4-FFF2-40B4-BE49-F238E27FC236}">
                <a16:creationId xmlns:a16="http://schemas.microsoft.com/office/drawing/2014/main" id="{0FBB3C0A-EAA0-772F-85C7-15245038CFED}"/>
              </a:ext>
            </a:extLst>
          </p:cNvPr>
          <p:cNvSpPr>
            <a:spLocks noGrp="1"/>
          </p:cNvSpPr>
          <p:nvPr>
            <p:ph idx="1"/>
          </p:nvPr>
        </p:nvSpPr>
        <p:spPr>
          <a:xfrm>
            <a:off x="5250873" y="2332026"/>
            <a:ext cx="5798126" cy="3840174"/>
          </a:xfrm>
          <a:solidFill>
            <a:schemeClr val="bg1">
              <a:alpha val="50000"/>
            </a:schemeClr>
          </a:solidFill>
        </p:spPr>
        <p:txBody>
          <a:bodyPr>
            <a:normAutofit fontScale="92500" lnSpcReduction="10000"/>
          </a:bodyPr>
          <a:lstStyle/>
          <a:p>
            <a:pPr algn="just"/>
            <a:r>
              <a:rPr lang="en-US" dirty="0"/>
              <a:t>One of the tests that can be implemented that is the most robust against violations of the assumptions behind MANOVA is Pillai’s Trace test. </a:t>
            </a:r>
          </a:p>
          <a:p>
            <a:pPr algn="just"/>
            <a:r>
              <a:rPr lang="en-US" dirty="0"/>
              <a:t>Null hypothesis: There are no group differences in the multivariate outcome variable(s). </a:t>
            </a:r>
          </a:p>
          <a:p>
            <a:pPr algn="just"/>
            <a:r>
              <a:rPr lang="en-US" dirty="0"/>
              <a:t>Pillai’s trace value is 0.978, i.e., close to 1 &amp; p-value is near 0 </a:t>
            </a:r>
            <a:r>
              <a:rPr lang="en-US" dirty="0">
                <a:sym typeface="Wingdings" panose="05000000000000000000" pitchFamily="2" charset="2"/>
              </a:rPr>
              <a:t> There is a highly significant relationship between the "General Position" variable and the set of dependent variables. </a:t>
            </a:r>
          </a:p>
          <a:p>
            <a:pPr algn="just"/>
            <a:r>
              <a:rPr lang="en-US" dirty="0"/>
              <a:t>We REJECT the null hypothesis.</a:t>
            </a:r>
          </a:p>
        </p:txBody>
      </p:sp>
    </p:spTree>
    <p:extLst>
      <p:ext uri="{BB962C8B-B14F-4D97-AF65-F5344CB8AC3E}">
        <p14:creationId xmlns:p14="http://schemas.microsoft.com/office/powerpoint/2010/main" val="1696156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5DF30-A7E1-DD30-4AE5-41D1C69B8023}"/>
              </a:ext>
            </a:extLst>
          </p:cNvPr>
          <p:cNvSpPr>
            <a:spLocks noGrp="1"/>
          </p:cNvSpPr>
          <p:nvPr>
            <p:ph type="title"/>
          </p:nvPr>
        </p:nvSpPr>
        <p:spPr>
          <a:solidFill>
            <a:schemeClr val="bg1">
              <a:alpha val="50000"/>
            </a:schemeClr>
          </a:solidFill>
        </p:spPr>
        <p:txBody>
          <a:bodyPr/>
          <a:lstStyle/>
          <a:p>
            <a:r>
              <a:rPr lang="en-US" dirty="0"/>
              <a:t>Dataset Description</a:t>
            </a:r>
          </a:p>
        </p:txBody>
      </p:sp>
      <p:sp>
        <p:nvSpPr>
          <p:cNvPr id="3" name="Content Placeholder 2">
            <a:extLst>
              <a:ext uri="{FF2B5EF4-FFF2-40B4-BE49-F238E27FC236}">
                <a16:creationId xmlns:a16="http://schemas.microsoft.com/office/drawing/2014/main" id="{EBD8CB4D-F268-EC5A-6533-EB48B4C8F54D}"/>
              </a:ext>
            </a:extLst>
          </p:cNvPr>
          <p:cNvSpPr>
            <a:spLocks noGrp="1"/>
          </p:cNvSpPr>
          <p:nvPr>
            <p:ph idx="1"/>
          </p:nvPr>
        </p:nvSpPr>
        <p:spPr>
          <a:xfrm>
            <a:off x="1143000" y="2233833"/>
            <a:ext cx="9905999" cy="3665311"/>
          </a:xfrm>
          <a:solidFill>
            <a:schemeClr val="bg1">
              <a:alpha val="50000"/>
            </a:schemeClr>
          </a:solidFill>
        </p:spPr>
        <p:txBody>
          <a:bodyPr>
            <a:normAutofit lnSpcReduction="10000"/>
          </a:bodyPr>
          <a:lstStyle/>
          <a:p>
            <a:pPr algn="just"/>
            <a:r>
              <a:rPr lang="en-US" dirty="0"/>
              <a:t>The dataset is obtained from Kaggle, and it contains the football players data from FIFA 22.</a:t>
            </a:r>
          </a:p>
          <a:p>
            <a:pPr algn="just"/>
            <a:r>
              <a:rPr lang="en-US" dirty="0"/>
              <a:t>Originally the dataset contained 110 columns, however only the columns that are relevant to this analysis have been selected. </a:t>
            </a:r>
          </a:p>
          <a:p>
            <a:pPr algn="just"/>
            <a:r>
              <a:rPr lang="en-US" dirty="0"/>
              <a:t>Goalkeepers have been filtered out.</a:t>
            </a:r>
          </a:p>
          <a:p>
            <a:pPr algn="just"/>
            <a:r>
              <a:rPr lang="en-US" dirty="0"/>
              <a:t>Only players playing in the top 5 European leagues have been selected. </a:t>
            </a:r>
          </a:p>
          <a:p>
            <a:pPr algn="just"/>
            <a:r>
              <a:rPr lang="en-US" dirty="0"/>
              <a:t>Players’ data can be described into two categories:</a:t>
            </a:r>
          </a:p>
          <a:p>
            <a:pPr lvl="2" algn="just"/>
            <a:r>
              <a:rPr lang="en-US" dirty="0"/>
              <a:t>G</a:t>
            </a:r>
            <a:r>
              <a:rPr lang="en-US" i="0" dirty="0"/>
              <a:t>eneral information</a:t>
            </a:r>
          </a:p>
          <a:p>
            <a:pPr lvl="2" algn="just"/>
            <a:r>
              <a:rPr lang="en-US" dirty="0"/>
              <a:t>F</a:t>
            </a:r>
            <a:r>
              <a:rPr lang="en-US" i="0" dirty="0"/>
              <a:t>ootball attributes</a:t>
            </a:r>
            <a:r>
              <a:rPr lang="en-US" dirty="0"/>
              <a:t> </a:t>
            </a:r>
          </a:p>
        </p:txBody>
      </p:sp>
    </p:spTree>
    <p:extLst>
      <p:ext uri="{BB962C8B-B14F-4D97-AF65-F5344CB8AC3E}">
        <p14:creationId xmlns:p14="http://schemas.microsoft.com/office/powerpoint/2010/main" val="4212165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E5B79A0-69AD-4CBD-897F-32C7A2BA2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35A111-D737-AA0F-EA94-C83FEC647A14}"/>
              </a:ext>
            </a:extLst>
          </p:cNvPr>
          <p:cNvSpPr>
            <a:spLocks noGrp="1"/>
          </p:cNvSpPr>
          <p:nvPr>
            <p:ph type="ctrTitle"/>
          </p:nvPr>
        </p:nvSpPr>
        <p:spPr>
          <a:xfrm>
            <a:off x="2477929" y="1181101"/>
            <a:ext cx="7236143" cy="2610914"/>
          </a:xfrm>
        </p:spPr>
        <p:txBody>
          <a:bodyPr anchor="b">
            <a:normAutofit/>
          </a:bodyPr>
          <a:lstStyle/>
          <a:p>
            <a:pPr algn="ctr"/>
            <a:r>
              <a:rPr lang="en-US" dirty="0"/>
              <a:t>CANONICAL CORRELATION ANALYSIS</a:t>
            </a:r>
          </a:p>
        </p:txBody>
      </p:sp>
      <p:sp>
        <p:nvSpPr>
          <p:cNvPr id="9" name="Freeform: Shape 8">
            <a:extLst>
              <a:ext uri="{FF2B5EF4-FFF2-40B4-BE49-F238E27FC236}">
                <a16:creationId xmlns:a16="http://schemas.microsoft.com/office/drawing/2014/main" id="{74270B3E-3C96-4381-9F21-EC83F1E1A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1" name="Straight Connector 10">
            <a:extLst>
              <a:ext uri="{FF2B5EF4-FFF2-40B4-BE49-F238E27FC236}">
                <a16:creationId xmlns:a16="http://schemas.microsoft.com/office/drawing/2014/main" id="{071DF4C0-7A22-4E59-9E9C-BD2E245364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6708" y="4316888"/>
            <a:ext cx="195858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Freeform: Shape 12">
            <a:extLst>
              <a:ext uri="{FF2B5EF4-FFF2-40B4-BE49-F238E27FC236}">
                <a16:creationId xmlns:a16="http://schemas.microsoft.com/office/drawing/2014/main" id="{7C2F33EB-E7CB-4EE9-BBBF-D632F5C0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55791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129F9-3225-0DD0-85CF-EE1A57CAE50C}"/>
              </a:ext>
            </a:extLst>
          </p:cNvPr>
          <p:cNvSpPr>
            <a:spLocks noGrp="1"/>
          </p:cNvSpPr>
          <p:nvPr>
            <p:ph type="title"/>
          </p:nvPr>
        </p:nvSpPr>
        <p:spPr>
          <a:xfrm>
            <a:off x="1143001" y="898250"/>
            <a:ext cx="9905998" cy="1360898"/>
          </a:xfrm>
          <a:solidFill>
            <a:schemeClr val="bg1">
              <a:alpha val="50000"/>
            </a:schemeClr>
          </a:solidFill>
        </p:spPr>
        <p:txBody>
          <a:bodyPr/>
          <a:lstStyle/>
          <a:p>
            <a:r>
              <a:rPr lang="en-US" dirty="0"/>
              <a:t>CANONICAL CORRELATION ANALYSIS</a:t>
            </a:r>
          </a:p>
        </p:txBody>
      </p:sp>
      <p:sp>
        <p:nvSpPr>
          <p:cNvPr id="3" name="Content Placeholder 2">
            <a:extLst>
              <a:ext uri="{FF2B5EF4-FFF2-40B4-BE49-F238E27FC236}">
                <a16:creationId xmlns:a16="http://schemas.microsoft.com/office/drawing/2014/main" id="{436134A2-31D3-524F-A190-49776515D3A2}"/>
              </a:ext>
            </a:extLst>
          </p:cNvPr>
          <p:cNvSpPr>
            <a:spLocks noGrp="1"/>
          </p:cNvSpPr>
          <p:nvPr>
            <p:ph idx="1"/>
          </p:nvPr>
        </p:nvSpPr>
        <p:spPr>
          <a:xfrm>
            <a:off x="1143001" y="2259148"/>
            <a:ext cx="4952999" cy="3801042"/>
          </a:xfrm>
          <a:solidFill>
            <a:schemeClr val="bg1">
              <a:alpha val="50000"/>
            </a:schemeClr>
          </a:solidFill>
        </p:spPr>
        <p:txBody>
          <a:bodyPr>
            <a:normAutofit fontScale="92500"/>
          </a:bodyPr>
          <a:lstStyle/>
          <a:p>
            <a:pPr algn="just"/>
            <a:r>
              <a:rPr lang="en-US" dirty="0"/>
              <a:t>Observe the correlation between two separate categories of data: player general information and player football attributes.</a:t>
            </a:r>
          </a:p>
          <a:p>
            <a:pPr algn="just"/>
            <a:r>
              <a:rPr lang="en-US" dirty="0"/>
              <a:t>Investigate how they collectively impact a player’s overall rating.</a:t>
            </a:r>
          </a:p>
          <a:p>
            <a:pPr algn="just"/>
            <a:r>
              <a:rPr lang="en-US" dirty="0"/>
              <a:t>Generalize the players’ overall rating into three categories: High, Average, Low.</a:t>
            </a:r>
          </a:p>
          <a:p>
            <a:pPr algn="just"/>
            <a:r>
              <a:rPr lang="en-US" dirty="0"/>
              <a:t>Visualizing the correlation for the first two canonical variates (CC1 and CC2).</a:t>
            </a:r>
          </a:p>
        </p:txBody>
      </p:sp>
      <p:pic>
        <p:nvPicPr>
          <p:cNvPr id="5" name="Picture 4" descr="A graph with a bar chart&#10;&#10;Description automatically generated with medium confidence">
            <a:extLst>
              <a:ext uri="{FF2B5EF4-FFF2-40B4-BE49-F238E27FC236}">
                <a16:creationId xmlns:a16="http://schemas.microsoft.com/office/drawing/2014/main" id="{520013DB-FFB5-CFFD-1BE9-376870A19F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259148"/>
            <a:ext cx="4952999" cy="3801042"/>
          </a:xfrm>
          <a:prstGeom prst="rect">
            <a:avLst/>
          </a:prstGeom>
        </p:spPr>
      </p:pic>
    </p:spTree>
    <p:extLst>
      <p:ext uri="{BB962C8B-B14F-4D97-AF65-F5344CB8AC3E}">
        <p14:creationId xmlns:p14="http://schemas.microsoft.com/office/powerpoint/2010/main" val="17739114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129F9-3225-0DD0-85CF-EE1A57CAE50C}"/>
              </a:ext>
            </a:extLst>
          </p:cNvPr>
          <p:cNvSpPr>
            <a:spLocks noGrp="1"/>
          </p:cNvSpPr>
          <p:nvPr>
            <p:ph type="title"/>
          </p:nvPr>
        </p:nvSpPr>
        <p:spPr>
          <a:xfrm>
            <a:off x="1498341" y="441050"/>
            <a:ext cx="9195318" cy="1360898"/>
          </a:xfrm>
          <a:solidFill>
            <a:schemeClr val="bg1">
              <a:alpha val="50000"/>
            </a:schemeClr>
          </a:solidFill>
        </p:spPr>
        <p:txBody>
          <a:bodyPr/>
          <a:lstStyle/>
          <a:p>
            <a:r>
              <a:rPr lang="en-US" dirty="0"/>
              <a:t>CANONICAL CORRELATION ANALYSIS</a:t>
            </a:r>
          </a:p>
        </p:txBody>
      </p:sp>
      <p:pic>
        <p:nvPicPr>
          <p:cNvPr id="5" name="Picture 4">
            <a:extLst>
              <a:ext uri="{FF2B5EF4-FFF2-40B4-BE49-F238E27FC236}">
                <a16:creationId xmlns:a16="http://schemas.microsoft.com/office/drawing/2014/main" id="{520013DB-FFB5-CFFD-1BE9-376870A19FD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000375" y="1981200"/>
            <a:ext cx="6581774" cy="3978550"/>
          </a:xfrm>
          <a:prstGeom prst="rect">
            <a:avLst/>
          </a:prstGeom>
        </p:spPr>
      </p:pic>
    </p:spTree>
    <p:extLst>
      <p:ext uri="{BB962C8B-B14F-4D97-AF65-F5344CB8AC3E}">
        <p14:creationId xmlns:p14="http://schemas.microsoft.com/office/powerpoint/2010/main" val="2195804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D3B97D3-3894-4963-90C5-4EAA66131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18C727-42F4-1E60-C81E-817DEDE984F4}"/>
              </a:ext>
            </a:extLst>
          </p:cNvPr>
          <p:cNvSpPr>
            <a:spLocks noGrp="1"/>
          </p:cNvSpPr>
          <p:nvPr>
            <p:ph type="title"/>
          </p:nvPr>
        </p:nvSpPr>
        <p:spPr>
          <a:xfrm>
            <a:off x="1724585" y="285537"/>
            <a:ext cx="8226527" cy="1360898"/>
          </a:xfrm>
          <a:solidFill>
            <a:schemeClr val="bg1">
              <a:alpha val="50000"/>
            </a:schemeClr>
          </a:solidFill>
        </p:spPr>
        <p:txBody>
          <a:bodyPr>
            <a:normAutofit/>
          </a:bodyPr>
          <a:lstStyle/>
          <a:p>
            <a:pPr algn="ctr"/>
            <a:r>
              <a:rPr lang="en-US" dirty="0"/>
              <a:t>CANONICAL CORRELATION ANALYSIS</a:t>
            </a:r>
          </a:p>
        </p:txBody>
      </p:sp>
      <p:pic>
        <p:nvPicPr>
          <p:cNvPr id="6" name="Picture 5">
            <a:extLst>
              <a:ext uri="{FF2B5EF4-FFF2-40B4-BE49-F238E27FC236}">
                <a16:creationId xmlns:a16="http://schemas.microsoft.com/office/drawing/2014/main" id="{46A4D7A6-38A3-807E-C7AC-6966856930A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837850" y="1646432"/>
            <a:ext cx="4113262" cy="3288373"/>
          </a:xfrm>
          <a:prstGeom prst="rect">
            <a:avLst/>
          </a:prstGeom>
        </p:spPr>
      </p:pic>
      <p:pic>
        <p:nvPicPr>
          <p:cNvPr id="5" name="Picture 4">
            <a:extLst>
              <a:ext uri="{FF2B5EF4-FFF2-40B4-BE49-F238E27FC236}">
                <a16:creationId xmlns:a16="http://schemas.microsoft.com/office/drawing/2014/main" id="{349DB338-C975-92E2-A78A-950CDA0A667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724585" y="1646433"/>
            <a:ext cx="4113262" cy="3288373"/>
          </a:xfrm>
          <a:prstGeom prst="rect">
            <a:avLst/>
          </a:prstGeom>
        </p:spPr>
      </p:pic>
      <p:sp>
        <p:nvSpPr>
          <p:cNvPr id="3" name="Content Placeholder 2">
            <a:extLst>
              <a:ext uri="{FF2B5EF4-FFF2-40B4-BE49-F238E27FC236}">
                <a16:creationId xmlns:a16="http://schemas.microsoft.com/office/drawing/2014/main" id="{AAAE9F54-396B-6BE6-2D05-4FD979106F95}"/>
              </a:ext>
            </a:extLst>
          </p:cNvPr>
          <p:cNvSpPr>
            <a:spLocks noGrp="1"/>
          </p:cNvSpPr>
          <p:nvPr>
            <p:ph idx="1"/>
          </p:nvPr>
        </p:nvSpPr>
        <p:spPr>
          <a:xfrm>
            <a:off x="1724585" y="4934806"/>
            <a:ext cx="8226527" cy="1792566"/>
          </a:xfrm>
          <a:solidFill>
            <a:schemeClr val="bg1">
              <a:alpha val="50000"/>
            </a:schemeClr>
          </a:solidFill>
        </p:spPr>
        <p:txBody>
          <a:bodyPr>
            <a:noAutofit/>
          </a:bodyPr>
          <a:lstStyle/>
          <a:p>
            <a:r>
              <a:rPr lang="en-US" sz="1400" dirty="0">
                <a:latin typeface="Walbaum Display (Body)"/>
              </a:rPr>
              <a:t>We do not have negative loadings.</a:t>
            </a:r>
          </a:p>
          <a:p>
            <a:r>
              <a:rPr lang="en-US" sz="1400" dirty="0">
                <a:latin typeface="Walbaum Display (Body)"/>
              </a:rPr>
              <a:t>Magnitude of the loadings for the player's general information (left plot)</a:t>
            </a:r>
          </a:p>
          <a:p>
            <a:r>
              <a:rPr lang="en-US" sz="1400" dirty="0">
                <a:latin typeface="Walbaum Display (Body)"/>
              </a:rPr>
              <a:t>Magnitude of the loadings for the player's football attributes (right plot)</a:t>
            </a:r>
          </a:p>
          <a:p>
            <a:r>
              <a:rPr lang="en-US" sz="1400" dirty="0">
                <a:latin typeface="Walbaum Display (Body)"/>
              </a:rPr>
              <a:t>These loadings indicate the strength of the positive relationship of each variable with the player's overall level. </a:t>
            </a:r>
          </a:p>
        </p:txBody>
      </p:sp>
    </p:spTree>
    <p:extLst>
      <p:ext uri="{BB962C8B-B14F-4D97-AF65-F5344CB8AC3E}">
        <p14:creationId xmlns:p14="http://schemas.microsoft.com/office/powerpoint/2010/main" val="37886602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D0287-1E45-6A22-5B16-71939E9CDF84}"/>
              </a:ext>
            </a:extLst>
          </p:cNvPr>
          <p:cNvSpPr>
            <a:spLocks noGrp="1"/>
          </p:cNvSpPr>
          <p:nvPr>
            <p:ph type="title"/>
          </p:nvPr>
        </p:nvSpPr>
        <p:spPr>
          <a:xfrm>
            <a:off x="1143000" y="872935"/>
            <a:ext cx="9905999" cy="1459091"/>
          </a:xfrm>
          <a:solidFill>
            <a:schemeClr val="bg1">
              <a:alpha val="50000"/>
            </a:schemeClr>
          </a:solidFill>
        </p:spPr>
        <p:txBody>
          <a:bodyPr/>
          <a:lstStyle/>
          <a:p>
            <a:r>
              <a:rPr lang="en-US" dirty="0"/>
              <a:t>Conclusion</a:t>
            </a:r>
          </a:p>
        </p:txBody>
      </p:sp>
      <p:sp>
        <p:nvSpPr>
          <p:cNvPr id="3" name="Content Placeholder 2">
            <a:extLst>
              <a:ext uri="{FF2B5EF4-FFF2-40B4-BE49-F238E27FC236}">
                <a16:creationId xmlns:a16="http://schemas.microsoft.com/office/drawing/2014/main" id="{7C1CE845-DD51-EF04-10EA-A35A4CCD9D60}"/>
              </a:ext>
            </a:extLst>
          </p:cNvPr>
          <p:cNvSpPr>
            <a:spLocks noGrp="1"/>
          </p:cNvSpPr>
          <p:nvPr>
            <p:ph idx="1"/>
          </p:nvPr>
        </p:nvSpPr>
        <p:spPr>
          <a:solidFill>
            <a:schemeClr val="bg1">
              <a:alpha val="50000"/>
            </a:schemeClr>
          </a:solidFill>
        </p:spPr>
        <p:txBody>
          <a:bodyPr/>
          <a:lstStyle/>
          <a:p>
            <a:r>
              <a:rPr lang="en-US" dirty="0"/>
              <a:t>This project provided valuable insights into FIFA 22 player statistics.</a:t>
            </a:r>
          </a:p>
          <a:p>
            <a:r>
              <a:rPr lang="en-US" dirty="0"/>
              <a:t>It identified the key attributes influencing overall player ratings </a:t>
            </a:r>
          </a:p>
          <a:p>
            <a:r>
              <a:rPr lang="en-US" dirty="0"/>
              <a:t>It examined variations in attributes across different positions</a:t>
            </a:r>
          </a:p>
          <a:p>
            <a:r>
              <a:rPr lang="en-US" dirty="0"/>
              <a:t>It revealed the correlation between general player information and football attributes in determining a player's overall rating.</a:t>
            </a:r>
          </a:p>
        </p:txBody>
      </p:sp>
    </p:spTree>
    <p:extLst>
      <p:ext uri="{BB962C8B-B14F-4D97-AF65-F5344CB8AC3E}">
        <p14:creationId xmlns:p14="http://schemas.microsoft.com/office/powerpoint/2010/main" val="153865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E5B79A0-69AD-4CBD-897F-32C7A2BA2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35A111-D737-AA0F-EA94-C83FEC647A14}"/>
              </a:ext>
            </a:extLst>
          </p:cNvPr>
          <p:cNvSpPr>
            <a:spLocks noGrp="1"/>
          </p:cNvSpPr>
          <p:nvPr>
            <p:ph type="ctrTitle"/>
          </p:nvPr>
        </p:nvSpPr>
        <p:spPr>
          <a:xfrm>
            <a:off x="2477929" y="1181101"/>
            <a:ext cx="7236143" cy="2610914"/>
          </a:xfrm>
        </p:spPr>
        <p:txBody>
          <a:bodyPr anchor="b">
            <a:normAutofit/>
          </a:bodyPr>
          <a:lstStyle/>
          <a:p>
            <a:pPr algn="ctr"/>
            <a:r>
              <a:rPr lang="en-US"/>
              <a:t>THANK YOU</a:t>
            </a:r>
            <a:endParaRPr lang="en-US" dirty="0"/>
          </a:p>
        </p:txBody>
      </p:sp>
      <p:sp>
        <p:nvSpPr>
          <p:cNvPr id="20" name="Freeform: Shape 19">
            <a:extLst>
              <a:ext uri="{FF2B5EF4-FFF2-40B4-BE49-F238E27FC236}">
                <a16:creationId xmlns:a16="http://schemas.microsoft.com/office/drawing/2014/main" id="{74270B3E-3C96-4381-9F21-EC83F1E1A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22" name="Straight Connector 21">
            <a:extLst>
              <a:ext uri="{FF2B5EF4-FFF2-40B4-BE49-F238E27FC236}">
                <a16:creationId xmlns:a16="http://schemas.microsoft.com/office/drawing/2014/main" id="{071DF4C0-7A22-4E59-9E9C-BD2E245364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6708" y="4316888"/>
            <a:ext cx="195858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Freeform: Shape 23">
            <a:extLst>
              <a:ext uri="{FF2B5EF4-FFF2-40B4-BE49-F238E27FC236}">
                <a16:creationId xmlns:a16="http://schemas.microsoft.com/office/drawing/2014/main" id="{7C2F33EB-E7CB-4EE9-BBBF-D632F5C0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390307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5D8A5-49F7-1E58-E6F5-43F59EE55D49}"/>
              </a:ext>
            </a:extLst>
          </p:cNvPr>
          <p:cNvSpPr>
            <a:spLocks noGrp="1"/>
          </p:cNvSpPr>
          <p:nvPr>
            <p:ph type="title"/>
          </p:nvPr>
        </p:nvSpPr>
        <p:spPr>
          <a:solidFill>
            <a:schemeClr val="bg1">
              <a:alpha val="50000"/>
            </a:schemeClr>
          </a:solidFill>
        </p:spPr>
        <p:txBody>
          <a:bodyPr/>
          <a:lstStyle/>
          <a:p>
            <a:r>
              <a:rPr lang="en-US" dirty="0"/>
              <a:t>Introduction</a:t>
            </a:r>
          </a:p>
        </p:txBody>
      </p:sp>
      <p:sp>
        <p:nvSpPr>
          <p:cNvPr id="3" name="Content Placeholder 2">
            <a:extLst>
              <a:ext uri="{FF2B5EF4-FFF2-40B4-BE49-F238E27FC236}">
                <a16:creationId xmlns:a16="http://schemas.microsoft.com/office/drawing/2014/main" id="{4C78D07E-6309-73C8-7347-E080656F5999}"/>
              </a:ext>
            </a:extLst>
          </p:cNvPr>
          <p:cNvSpPr>
            <a:spLocks noGrp="1"/>
          </p:cNvSpPr>
          <p:nvPr>
            <p:ph idx="1"/>
          </p:nvPr>
        </p:nvSpPr>
        <p:spPr>
          <a:xfrm>
            <a:off x="1143000" y="2233833"/>
            <a:ext cx="9905999" cy="3665311"/>
          </a:xfrm>
          <a:solidFill>
            <a:schemeClr val="bg1">
              <a:alpha val="50000"/>
            </a:schemeClr>
          </a:solidFill>
        </p:spPr>
        <p:txBody>
          <a:bodyPr/>
          <a:lstStyle/>
          <a:p>
            <a:pPr algn="just"/>
            <a:r>
              <a:rPr lang="en-US" dirty="0"/>
              <a:t>The purpose of utilizing this dataset is to provide a straightforward and relatable dataset suitable for conducting multivariate statistical analyses.</a:t>
            </a:r>
          </a:p>
          <a:p>
            <a:pPr algn="just"/>
            <a:r>
              <a:rPr lang="en-US" dirty="0"/>
              <a:t>The types of analysis that are going to be conducted are the following:</a:t>
            </a:r>
          </a:p>
          <a:p>
            <a:pPr lvl="2" algn="just"/>
            <a:r>
              <a:rPr lang="en-US" dirty="0"/>
              <a:t>Exploratory data analysis</a:t>
            </a:r>
          </a:p>
          <a:p>
            <a:pPr lvl="2" algn="just"/>
            <a:r>
              <a:rPr lang="en-US" dirty="0"/>
              <a:t>Principal Component Analysis</a:t>
            </a:r>
          </a:p>
          <a:p>
            <a:pPr lvl="2" algn="just"/>
            <a:r>
              <a:rPr lang="en-US" dirty="0"/>
              <a:t>Multivariate Analysis of Variance</a:t>
            </a:r>
          </a:p>
          <a:p>
            <a:pPr lvl="2" algn="just"/>
            <a:r>
              <a:rPr lang="en-US" dirty="0"/>
              <a:t>Canonical Correlation Analysis</a:t>
            </a:r>
          </a:p>
          <a:p>
            <a:pPr algn="just"/>
            <a:endParaRPr lang="en-US" dirty="0"/>
          </a:p>
        </p:txBody>
      </p:sp>
    </p:spTree>
    <p:extLst>
      <p:ext uri="{BB962C8B-B14F-4D97-AF65-F5344CB8AC3E}">
        <p14:creationId xmlns:p14="http://schemas.microsoft.com/office/powerpoint/2010/main" val="1095766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E5B79A0-69AD-4CBD-897F-32C7A2BA2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35A111-D737-AA0F-EA94-C83FEC647A14}"/>
              </a:ext>
            </a:extLst>
          </p:cNvPr>
          <p:cNvSpPr>
            <a:spLocks noGrp="1"/>
          </p:cNvSpPr>
          <p:nvPr>
            <p:ph type="ctrTitle"/>
          </p:nvPr>
        </p:nvSpPr>
        <p:spPr>
          <a:xfrm>
            <a:off x="2477929" y="1181101"/>
            <a:ext cx="7236143" cy="2610914"/>
          </a:xfrm>
        </p:spPr>
        <p:txBody>
          <a:bodyPr anchor="b">
            <a:normAutofit/>
          </a:bodyPr>
          <a:lstStyle/>
          <a:p>
            <a:pPr algn="ctr"/>
            <a:r>
              <a:rPr lang="en-US" dirty="0"/>
              <a:t>Exploratory data analysis</a:t>
            </a:r>
          </a:p>
        </p:txBody>
      </p:sp>
      <p:sp>
        <p:nvSpPr>
          <p:cNvPr id="20" name="Freeform: Shape 19">
            <a:extLst>
              <a:ext uri="{FF2B5EF4-FFF2-40B4-BE49-F238E27FC236}">
                <a16:creationId xmlns:a16="http://schemas.microsoft.com/office/drawing/2014/main" id="{74270B3E-3C96-4381-9F21-EC83F1E1A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22" name="Straight Connector 21">
            <a:extLst>
              <a:ext uri="{FF2B5EF4-FFF2-40B4-BE49-F238E27FC236}">
                <a16:creationId xmlns:a16="http://schemas.microsoft.com/office/drawing/2014/main" id="{071DF4C0-7A22-4E59-9E9C-BD2E245364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6708" y="4316888"/>
            <a:ext cx="195858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Freeform: Shape 23">
            <a:extLst>
              <a:ext uri="{FF2B5EF4-FFF2-40B4-BE49-F238E27FC236}">
                <a16:creationId xmlns:a16="http://schemas.microsoft.com/office/drawing/2014/main" id="{7C2F33EB-E7CB-4EE9-BBBF-D632F5C0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025892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D3B97D3-3894-4963-90C5-4EAA66131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28B9D5-CC46-A6BA-88FE-B1D3C5838B33}"/>
              </a:ext>
            </a:extLst>
          </p:cNvPr>
          <p:cNvSpPr>
            <a:spLocks noGrp="1"/>
          </p:cNvSpPr>
          <p:nvPr>
            <p:ph type="title"/>
          </p:nvPr>
        </p:nvSpPr>
        <p:spPr>
          <a:xfrm>
            <a:off x="3196937" y="396778"/>
            <a:ext cx="5798126" cy="1360898"/>
          </a:xfrm>
          <a:solidFill>
            <a:schemeClr val="bg1">
              <a:alpha val="50000"/>
            </a:schemeClr>
          </a:solidFill>
        </p:spPr>
        <p:txBody>
          <a:bodyPr>
            <a:normAutofit/>
          </a:bodyPr>
          <a:lstStyle/>
          <a:p>
            <a:pPr algn="ctr"/>
            <a:r>
              <a:rPr lang="en-US" dirty="0"/>
              <a:t>Exploratory Data Analysis</a:t>
            </a:r>
          </a:p>
        </p:txBody>
      </p:sp>
      <p:pic>
        <p:nvPicPr>
          <p:cNvPr id="5" name="Content Placeholder 4" descr="A graph of different colored bars&#10;&#10;Description automatically generated">
            <a:extLst>
              <a:ext uri="{FF2B5EF4-FFF2-40B4-BE49-F238E27FC236}">
                <a16:creationId xmlns:a16="http://schemas.microsoft.com/office/drawing/2014/main" id="{52A3D3F8-B3D5-DE17-2436-AE869152DD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1" y="2332026"/>
            <a:ext cx="4952999" cy="3840173"/>
          </a:xfrm>
          <a:prstGeom prst="rect">
            <a:avLst/>
          </a:prstGeom>
        </p:spPr>
      </p:pic>
      <p:pic>
        <p:nvPicPr>
          <p:cNvPr id="7" name="Content Placeholder 6" descr="A graph showing the number of players&#10;&#10;Description automatically generated">
            <a:extLst>
              <a:ext uri="{FF2B5EF4-FFF2-40B4-BE49-F238E27FC236}">
                <a16:creationId xmlns:a16="http://schemas.microsoft.com/office/drawing/2014/main" id="{FD67CB0D-84BF-6E38-1CA2-A8C31D03E27E}"/>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096000" y="2332026"/>
            <a:ext cx="4952999" cy="3840173"/>
          </a:xfrm>
        </p:spPr>
      </p:pic>
    </p:spTree>
    <p:extLst>
      <p:ext uri="{BB962C8B-B14F-4D97-AF65-F5344CB8AC3E}">
        <p14:creationId xmlns:p14="http://schemas.microsoft.com/office/powerpoint/2010/main" val="3878187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D3B97D3-3894-4963-90C5-4EAA66131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28B9D5-CC46-A6BA-88FE-B1D3C5838B33}"/>
              </a:ext>
            </a:extLst>
          </p:cNvPr>
          <p:cNvSpPr>
            <a:spLocks noGrp="1"/>
          </p:cNvSpPr>
          <p:nvPr>
            <p:ph type="title"/>
          </p:nvPr>
        </p:nvSpPr>
        <p:spPr>
          <a:xfrm>
            <a:off x="3196937" y="396778"/>
            <a:ext cx="5798126" cy="1360898"/>
          </a:xfrm>
          <a:solidFill>
            <a:schemeClr val="bg1">
              <a:alpha val="50000"/>
            </a:schemeClr>
          </a:solidFill>
        </p:spPr>
        <p:txBody>
          <a:bodyPr>
            <a:normAutofit/>
          </a:bodyPr>
          <a:lstStyle/>
          <a:p>
            <a:pPr algn="ctr"/>
            <a:r>
              <a:rPr lang="en-US" dirty="0"/>
              <a:t>Exploratory Data Analysis</a:t>
            </a:r>
          </a:p>
        </p:txBody>
      </p:sp>
      <p:pic>
        <p:nvPicPr>
          <p:cNvPr id="5" name="Content Placeholder 4">
            <a:extLst>
              <a:ext uri="{FF2B5EF4-FFF2-40B4-BE49-F238E27FC236}">
                <a16:creationId xmlns:a16="http://schemas.microsoft.com/office/drawing/2014/main" id="{52A3D3F8-B3D5-DE17-2436-AE869152DD1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43001" y="2332026"/>
            <a:ext cx="4952999" cy="3840172"/>
          </a:xfrm>
          <a:prstGeom prst="rect">
            <a:avLst/>
          </a:prstGeom>
        </p:spPr>
      </p:pic>
      <p:pic>
        <p:nvPicPr>
          <p:cNvPr id="7" name="Content Placeholder 6">
            <a:extLst>
              <a:ext uri="{FF2B5EF4-FFF2-40B4-BE49-F238E27FC236}">
                <a16:creationId xmlns:a16="http://schemas.microsoft.com/office/drawing/2014/main" id="{FD67CB0D-84BF-6E38-1CA2-A8C31D03E27E}"/>
              </a:ext>
            </a:extLst>
          </p:cNvPr>
          <p:cNvPicPr>
            <a:picLocks noGrp="1" noChangeAspect="1"/>
          </p:cNvPicPr>
          <p:nvPr>
            <p:ph idx="1"/>
          </p:nvPr>
        </p:nvPicPr>
        <p:blipFill>
          <a:blip r:embed="rId4">
            <a:extLst>
              <a:ext uri="{28A0092B-C50C-407E-A947-70E740481C1C}">
                <a14:useLocalDpi xmlns:a14="http://schemas.microsoft.com/office/drawing/2010/main" val="0"/>
              </a:ext>
            </a:extLst>
          </a:blip>
          <a:srcRect/>
          <a:stretch/>
        </p:blipFill>
        <p:spPr>
          <a:xfrm>
            <a:off x="6096000" y="2332026"/>
            <a:ext cx="4952999" cy="3840173"/>
          </a:xfrm>
        </p:spPr>
      </p:pic>
    </p:spTree>
    <p:extLst>
      <p:ext uri="{BB962C8B-B14F-4D97-AF65-F5344CB8AC3E}">
        <p14:creationId xmlns:p14="http://schemas.microsoft.com/office/powerpoint/2010/main" val="162312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D3B97D3-3894-4963-90C5-4EAA66131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28B9D5-CC46-A6BA-88FE-B1D3C5838B33}"/>
              </a:ext>
            </a:extLst>
          </p:cNvPr>
          <p:cNvSpPr>
            <a:spLocks noGrp="1"/>
          </p:cNvSpPr>
          <p:nvPr>
            <p:ph type="title"/>
          </p:nvPr>
        </p:nvSpPr>
        <p:spPr>
          <a:xfrm>
            <a:off x="3196937" y="396778"/>
            <a:ext cx="5798126" cy="1360898"/>
          </a:xfrm>
          <a:solidFill>
            <a:schemeClr val="bg1">
              <a:alpha val="50000"/>
            </a:schemeClr>
          </a:solidFill>
        </p:spPr>
        <p:txBody>
          <a:bodyPr>
            <a:normAutofit/>
          </a:bodyPr>
          <a:lstStyle/>
          <a:p>
            <a:pPr algn="ctr"/>
            <a:r>
              <a:rPr lang="en-US" dirty="0"/>
              <a:t>Exploratory Data Analysis</a:t>
            </a:r>
          </a:p>
        </p:txBody>
      </p:sp>
      <p:pic>
        <p:nvPicPr>
          <p:cNvPr id="7" name="Content Placeholder 6">
            <a:extLst>
              <a:ext uri="{FF2B5EF4-FFF2-40B4-BE49-F238E27FC236}">
                <a16:creationId xmlns:a16="http://schemas.microsoft.com/office/drawing/2014/main" id="{FD67CB0D-84BF-6E38-1CA2-A8C31D03E27E}"/>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606491" y="2220059"/>
            <a:ext cx="10888824" cy="3840173"/>
          </a:xfrm>
        </p:spPr>
      </p:pic>
    </p:spTree>
    <p:extLst>
      <p:ext uri="{BB962C8B-B14F-4D97-AF65-F5344CB8AC3E}">
        <p14:creationId xmlns:p14="http://schemas.microsoft.com/office/powerpoint/2010/main" val="1657116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D3B97D3-3894-4963-90C5-4EAA66131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28B9D5-CC46-A6BA-88FE-B1D3C5838B33}"/>
              </a:ext>
            </a:extLst>
          </p:cNvPr>
          <p:cNvSpPr>
            <a:spLocks noGrp="1"/>
          </p:cNvSpPr>
          <p:nvPr>
            <p:ph type="title"/>
          </p:nvPr>
        </p:nvSpPr>
        <p:spPr>
          <a:xfrm>
            <a:off x="3196937" y="396778"/>
            <a:ext cx="5798126" cy="1360898"/>
          </a:xfrm>
          <a:solidFill>
            <a:schemeClr val="bg1">
              <a:alpha val="50000"/>
            </a:schemeClr>
          </a:solidFill>
        </p:spPr>
        <p:txBody>
          <a:bodyPr>
            <a:normAutofit/>
          </a:bodyPr>
          <a:lstStyle/>
          <a:p>
            <a:pPr algn="ctr"/>
            <a:r>
              <a:rPr lang="en-US" dirty="0"/>
              <a:t>Exploratory Data Analysis</a:t>
            </a:r>
          </a:p>
        </p:txBody>
      </p:sp>
      <p:pic>
        <p:nvPicPr>
          <p:cNvPr id="5" name="Content Placeholder 4">
            <a:extLst>
              <a:ext uri="{FF2B5EF4-FFF2-40B4-BE49-F238E27FC236}">
                <a16:creationId xmlns:a16="http://schemas.microsoft.com/office/drawing/2014/main" id="{52A3D3F8-B3D5-DE17-2436-AE869152DD1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43000" y="2332026"/>
            <a:ext cx="4952999" cy="3840172"/>
          </a:xfrm>
          <a:prstGeom prst="rect">
            <a:avLst/>
          </a:prstGeom>
        </p:spPr>
      </p:pic>
      <p:pic>
        <p:nvPicPr>
          <p:cNvPr id="7" name="Content Placeholder 6">
            <a:extLst>
              <a:ext uri="{FF2B5EF4-FFF2-40B4-BE49-F238E27FC236}">
                <a16:creationId xmlns:a16="http://schemas.microsoft.com/office/drawing/2014/main" id="{FD67CB0D-84BF-6E38-1CA2-A8C31D03E27E}"/>
              </a:ext>
            </a:extLst>
          </p:cNvPr>
          <p:cNvPicPr>
            <a:picLocks noGrp="1" noChangeAspect="1"/>
          </p:cNvPicPr>
          <p:nvPr>
            <p:ph idx="1"/>
          </p:nvPr>
        </p:nvPicPr>
        <p:blipFill>
          <a:blip r:embed="rId4">
            <a:extLst>
              <a:ext uri="{28A0092B-C50C-407E-A947-70E740481C1C}">
                <a14:useLocalDpi xmlns:a14="http://schemas.microsoft.com/office/drawing/2010/main" val="0"/>
              </a:ext>
            </a:extLst>
          </a:blip>
          <a:srcRect/>
          <a:stretch/>
        </p:blipFill>
        <p:spPr>
          <a:xfrm>
            <a:off x="6096000" y="2332026"/>
            <a:ext cx="4952999" cy="3840173"/>
          </a:xfrm>
        </p:spPr>
      </p:pic>
    </p:spTree>
    <p:extLst>
      <p:ext uri="{BB962C8B-B14F-4D97-AF65-F5344CB8AC3E}">
        <p14:creationId xmlns:p14="http://schemas.microsoft.com/office/powerpoint/2010/main" val="2348149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E5B79A0-69AD-4CBD-897F-32C7A2BA2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35A111-D737-AA0F-EA94-C83FEC647A14}"/>
              </a:ext>
            </a:extLst>
          </p:cNvPr>
          <p:cNvSpPr>
            <a:spLocks noGrp="1"/>
          </p:cNvSpPr>
          <p:nvPr>
            <p:ph type="ctrTitle"/>
          </p:nvPr>
        </p:nvSpPr>
        <p:spPr>
          <a:xfrm>
            <a:off x="2477929" y="1181101"/>
            <a:ext cx="7236143" cy="2610914"/>
          </a:xfrm>
        </p:spPr>
        <p:txBody>
          <a:bodyPr anchor="b">
            <a:normAutofit/>
          </a:bodyPr>
          <a:lstStyle/>
          <a:p>
            <a:pPr algn="ctr"/>
            <a:r>
              <a:rPr lang="en-US" dirty="0"/>
              <a:t>PRINCIPAL COMPONENT analysis</a:t>
            </a:r>
          </a:p>
        </p:txBody>
      </p:sp>
      <p:sp>
        <p:nvSpPr>
          <p:cNvPr id="20" name="Freeform: Shape 19">
            <a:extLst>
              <a:ext uri="{FF2B5EF4-FFF2-40B4-BE49-F238E27FC236}">
                <a16:creationId xmlns:a16="http://schemas.microsoft.com/office/drawing/2014/main" id="{74270B3E-3C96-4381-9F21-EC83F1E1A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22" name="Straight Connector 21">
            <a:extLst>
              <a:ext uri="{FF2B5EF4-FFF2-40B4-BE49-F238E27FC236}">
                <a16:creationId xmlns:a16="http://schemas.microsoft.com/office/drawing/2014/main" id="{071DF4C0-7A22-4E59-9E9C-BD2E245364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6708" y="4316888"/>
            <a:ext cx="195858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Freeform: Shape 23">
            <a:extLst>
              <a:ext uri="{FF2B5EF4-FFF2-40B4-BE49-F238E27FC236}">
                <a16:creationId xmlns:a16="http://schemas.microsoft.com/office/drawing/2014/main" id="{7C2F33EB-E7CB-4EE9-BBBF-D632F5C0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549783254"/>
      </p:ext>
    </p:extLst>
  </p:cSld>
  <p:clrMapOvr>
    <a:masterClrMapping/>
  </p:clrMapOvr>
</p:sld>
</file>

<file path=ppt/theme/theme1.xml><?xml version="1.0" encoding="utf-8"?>
<a:theme xmlns:a="http://schemas.openxmlformats.org/drawingml/2006/main" name="RegattaVTI">
  <a:themeElements>
    <a:clrScheme name="AnalogousFromRegularSeedRightStep">
      <a:dk1>
        <a:srgbClr val="000000"/>
      </a:dk1>
      <a:lt1>
        <a:srgbClr val="FFFFFF"/>
      </a:lt1>
      <a:dk2>
        <a:srgbClr val="1B252F"/>
      </a:dk2>
      <a:lt2>
        <a:srgbClr val="F3F1F0"/>
      </a:lt2>
      <a:accent1>
        <a:srgbClr val="22B0C1"/>
      </a:accent1>
      <a:accent2>
        <a:srgbClr val="1772D5"/>
      </a:accent2>
      <a:accent3>
        <a:srgbClr val="2C38E7"/>
      </a:accent3>
      <a:accent4>
        <a:srgbClr val="5A17D5"/>
      </a:accent4>
      <a:accent5>
        <a:srgbClr val="BB29E7"/>
      </a:accent5>
      <a:accent6>
        <a:srgbClr val="D517B1"/>
      </a:accent6>
      <a:hlink>
        <a:srgbClr val="BF4D3F"/>
      </a:hlink>
      <a:folHlink>
        <a:srgbClr val="7F7F7F"/>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docProps/app.xml><?xml version="1.0" encoding="utf-8"?>
<Properties xmlns="http://schemas.openxmlformats.org/officeDocument/2006/extended-properties" xmlns:vt="http://schemas.openxmlformats.org/officeDocument/2006/docPropsVTypes">
  <Template>TM03457475[[fn=Frame]]</Template>
  <TotalTime>119</TotalTime>
  <Words>866</Words>
  <Application>Microsoft Office PowerPoint</Application>
  <PresentationFormat>Widescreen</PresentationFormat>
  <Paragraphs>82</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Walbaum Display</vt:lpstr>
      <vt:lpstr>Walbaum Display (Body)</vt:lpstr>
      <vt:lpstr>RegattaVTI</vt:lpstr>
      <vt:lpstr>ADVANCED MULTIVARIATE STATISTICS PROJECT</vt:lpstr>
      <vt:lpstr>Dataset Description</vt:lpstr>
      <vt:lpstr>Introduction</vt:lpstr>
      <vt:lpstr>Exploratory data analysis</vt:lpstr>
      <vt:lpstr>Exploratory Data Analysis</vt:lpstr>
      <vt:lpstr>Exploratory Data Analysis</vt:lpstr>
      <vt:lpstr>Exploratory Data Analysis</vt:lpstr>
      <vt:lpstr>Exploratory Data Analysis</vt:lpstr>
      <vt:lpstr>PRINCIPAL COMPONENT analysis</vt:lpstr>
      <vt:lpstr>Principal Component Analysis</vt:lpstr>
      <vt:lpstr>Principal Component Analysis</vt:lpstr>
      <vt:lpstr>Principal Component Analysis</vt:lpstr>
      <vt:lpstr>Principal Component Analysis</vt:lpstr>
      <vt:lpstr>Principal Component Analysis</vt:lpstr>
      <vt:lpstr>Multivariate Analysis of VARIANCE</vt:lpstr>
      <vt:lpstr>Multivariate Analysis of Variance</vt:lpstr>
      <vt:lpstr>Multivariate Analysis of Variance</vt:lpstr>
      <vt:lpstr>Multivariate Analysis of Variance</vt:lpstr>
      <vt:lpstr>Multivariate Analysis of Variance</vt:lpstr>
      <vt:lpstr>CANONICAL CORRELATION ANALYSIS</vt:lpstr>
      <vt:lpstr>CANONICAL CORRELATION ANALYSIS</vt:lpstr>
      <vt:lpstr>CANONICAL CORRELATION ANALYSIS</vt:lpstr>
      <vt:lpstr>CANONICAL CORRELATION ANALYSIS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MULTIVARIATE STATISTICS PROJECT</dc:title>
  <dc:creator>Amr Rashad</dc:creator>
  <cp:lastModifiedBy>Amr</cp:lastModifiedBy>
  <cp:revision>7</cp:revision>
  <dcterms:created xsi:type="dcterms:W3CDTF">2023-10-26T03:09:04Z</dcterms:created>
  <dcterms:modified xsi:type="dcterms:W3CDTF">2023-10-26T05:08:04Z</dcterms:modified>
</cp:coreProperties>
</file>