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864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52990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21117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044080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634757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4799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4054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8270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83664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50056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99A8DD2-C443-44AD-85B3-4CE72B962C5F}" type="datetimeFigureOut">
              <a:rPr lang="en-US" smtClean="0"/>
              <a:t>9/3/2023</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2065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999A8DD2-C443-44AD-85B3-4CE72B962C5F}" type="datetimeFigureOut">
              <a:rPr lang="en-US" smtClean="0"/>
              <a:t>9/3/2023</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137949799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696" r:id="rId6"/>
    <p:sldLayoutId id="2147483692" r:id="rId7"/>
    <p:sldLayoutId id="2147483693" r:id="rId8"/>
    <p:sldLayoutId id="2147483694" r:id="rId9"/>
    <p:sldLayoutId id="2147483695" r:id="rId10"/>
    <p:sldLayoutId id="2147483697" r:id="rId11"/>
  </p:sldLayoutIdLst>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Empty seats in a film theater">
            <a:extLst>
              <a:ext uri="{FF2B5EF4-FFF2-40B4-BE49-F238E27FC236}">
                <a16:creationId xmlns:a16="http://schemas.microsoft.com/office/drawing/2014/main" id="{67C83E5A-D8EA-DC0B-AF3B-3E43B0183DCB}"/>
              </a:ext>
            </a:extLst>
          </p:cNvPr>
          <p:cNvPicPr>
            <a:picLocks noChangeAspect="1"/>
          </p:cNvPicPr>
          <p:nvPr/>
        </p:nvPicPr>
        <p:blipFill rotWithShape="1">
          <a:blip r:embed="rId2"/>
          <a:srcRect t="2222" b="13508"/>
          <a:stretch/>
        </p:blipFill>
        <p:spPr>
          <a:xfrm>
            <a:off x="20" y="-1"/>
            <a:ext cx="12191980" cy="6858001"/>
          </a:xfrm>
          <a:prstGeom prst="rect">
            <a:avLst/>
          </a:prstGeom>
        </p:spPr>
      </p:pic>
      <p:sp>
        <p:nvSpPr>
          <p:cNvPr id="9" name="Rectangle 8">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50000"/>
                </a:srgbClr>
              </a:gs>
              <a:gs pos="100000">
                <a:srgbClr val="000000">
                  <a:alpha val="6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3300A-1BCF-5B13-0AC3-E63798689138}"/>
              </a:ext>
            </a:extLst>
          </p:cNvPr>
          <p:cNvSpPr>
            <a:spLocks noGrp="1"/>
          </p:cNvSpPr>
          <p:nvPr>
            <p:ph type="ctrTitle"/>
          </p:nvPr>
        </p:nvSpPr>
        <p:spPr>
          <a:xfrm>
            <a:off x="624506" y="3621149"/>
            <a:ext cx="8837546" cy="1870483"/>
          </a:xfrm>
        </p:spPr>
        <p:txBody>
          <a:bodyPr>
            <a:normAutofit/>
          </a:bodyPr>
          <a:lstStyle/>
          <a:p>
            <a:pPr algn="l"/>
            <a:r>
              <a:rPr lang="en-US" dirty="0">
                <a:solidFill>
                  <a:srgbClr val="FFFFFF"/>
                </a:solidFill>
              </a:rPr>
              <a:t>THE GOOD, THE BAD &amp; THE UGLY</a:t>
            </a:r>
          </a:p>
        </p:txBody>
      </p:sp>
      <p:sp>
        <p:nvSpPr>
          <p:cNvPr id="3" name="Subtitle 2">
            <a:extLst>
              <a:ext uri="{FF2B5EF4-FFF2-40B4-BE49-F238E27FC236}">
                <a16:creationId xmlns:a16="http://schemas.microsoft.com/office/drawing/2014/main" id="{EB879267-E43A-B8DA-D94E-FE9C43B73013}"/>
              </a:ext>
            </a:extLst>
          </p:cNvPr>
          <p:cNvSpPr>
            <a:spLocks noGrp="1"/>
          </p:cNvSpPr>
          <p:nvPr>
            <p:ph type="subTitle" idx="1"/>
          </p:nvPr>
        </p:nvSpPr>
        <p:spPr>
          <a:xfrm>
            <a:off x="624506" y="5547047"/>
            <a:ext cx="8837546" cy="1105679"/>
          </a:xfrm>
        </p:spPr>
        <p:txBody>
          <a:bodyPr>
            <a:normAutofit fontScale="55000" lnSpcReduction="20000"/>
          </a:bodyPr>
          <a:lstStyle/>
          <a:p>
            <a:pPr algn="l"/>
            <a:r>
              <a:rPr lang="en-US" dirty="0">
                <a:solidFill>
                  <a:srgbClr val="FFFFFF"/>
                </a:solidFill>
              </a:rPr>
              <a:t>SHAKESPEARE DATASET</a:t>
            </a:r>
          </a:p>
          <a:p>
            <a:pPr algn="l"/>
            <a:r>
              <a:rPr lang="en-US" dirty="0">
                <a:solidFill>
                  <a:srgbClr val="FFFFFF"/>
                </a:solidFill>
              </a:rPr>
              <a:t>Last Name: Rashad</a:t>
            </a:r>
          </a:p>
          <a:p>
            <a:pPr algn="l"/>
            <a:r>
              <a:rPr lang="en-US" dirty="0">
                <a:solidFill>
                  <a:srgbClr val="FFFFFF"/>
                </a:solidFill>
              </a:rPr>
              <a:t>First Name: Amr Mohamed Nazih Mohamed</a:t>
            </a:r>
          </a:p>
          <a:p>
            <a:pPr algn="l"/>
            <a:r>
              <a:rPr lang="en-US" dirty="0">
                <a:solidFill>
                  <a:srgbClr val="FFFFFF"/>
                </a:solidFill>
              </a:rPr>
              <a:t>ID: 991043</a:t>
            </a:r>
          </a:p>
          <a:p>
            <a:pPr algn="l"/>
            <a:endParaRPr lang="en-US" dirty="0">
              <a:solidFill>
                <a:srgbClr val="FFFFFF"/>
              </a:solidFill>
            </a:endParaRPr>
          </a:p>
        </p:txBody>
      </p:sp>
    </p:spTree>
    <p:extLst>
      <p:ext uri="{BB962C8B-B14F-4D97-AF65-F5344CB8AC3E}">
        <p14:creationId xmlns:p14="http://schemas.microsoft.com/office/powerpoint/2010/main" val="3988048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128F-D4C0-6BF3-4564-F43490A31262}"/>
              </a:ext>
            </a:extLst>
          </p:cNvPr>
          <p:cNvSpPr>
            <a:spLocks noGrp="1"/>
          </p:cNvSpPr>
          <p:nvPr>
            <p:ph type="title"/>
          </p:nvPr>
        </p:nvSpPr>
        <p:spPr>
          <a:xfrm>
            <a:off x="5997791" y="475368"/>
            <a:ext cx="5041270" cy="2146300"/>
          </a:xfrm>
        </p:spPr>
        <p:txBody>
          <a:bodyPr anchor="b">
            <a:normAutofit/>
          </a:bodyPr>
          <a:lstStyle/>
          <a:p>
            <a:r>
              <a:rPr lang="en-US" dirty="0"/>
              <a:t>Character Emotional Profiles in the Play:</a:t>
            </a:r>
          </a:p>
        </p:txBody>
      </p:sp>
      <p:pic>
        <p:nvPicPr>
          <p:cNvPr id="7" name="Picture 6" descr="A graph of a number of bars&#10;&#10;Description automatically generated with medium confidence">
            <a:extLst>
              <a:ext uri="{FF2B5EF4-FFF2-40B4-BE49-F238E27FC236}">
                <a16:creationId xmlns:a16="http://schemas.microsoft.com/office/drawing/2014/main" id="{8375DDA2-F67F-1B53-409B-7B45C65CC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1" y="573042"/>
            <a:ext cx="4749246" cy="2744526"/>
          </a:xfrm>
          <a:prstGeom prst="rect">
            <a:avLst/>
          </a:prstGeom>
          <a:noFill/>
        </p:spPr>
      </p:pic>
      <p:pic>
        <p:nvPicPr>
          <p:cNvPr id="5" name="Picture 4" descr="A graph of a number of people&#10;&#10;Description automatically generated with medium confidence">
            <a:extLst>
              <a:ext uri="{FF2B5EF4-FFF2-40B4-BE49-F238E27FC236}">
                <a16:creationId xmlns:a16="http://schemas.microsoft.com/office/drawing/2014/main" id="{CEB03037-E4FF-EB1A-9593-4E2C1E572F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1" y="3553637"/>
            <a:ext cx="4749247" cy="2744526"/>
          </a:xfrm>
          <a:prstGeom prst="rect">
            <a:avLst/>
          </a:prstGeom>
          <a:noFill/>
        </p:spPr>
      </p:pic>
      <p:sp>
        <p:nvSpPr>
          <p:cNvPr id="3" name="Content Placeholder 2">
            <a:extLst>
              <a:ext uri="{FF2B5EF4-FFF2-40B4-BE49-F238E27FC236}">
                <a16:creationId xmlns:a16="http://schemas.microsoft.com/office/drawing/2014/main" id="{4803FC9A-8805-7E17-A295-C01D34A4731B}"/>
              </a:ext>
            </a:extLst>
          </p:cNvPr>
          <p:cNvSpPr>
            <a:spLocks noGrp="1"/>
          </p:cNvSpPr>
          <p:nvPr>
            <p:ph idx="1"/>
          </p:nvPr>
        </p:nvSpPr>
        <p:spPr>
          <a:xfrm>
            <a:off x="6003235" y="2768988"/>
            <a:ext cx="5035826" cy="3613644"/>
          </a:xfrm>
        </p:spPr>
        <p:txBody>
          <a:bodyPr>
            <a:normAutofit/>
          </a:bodyPr>
          <a:lstStyle/>
          <a:p>
            <a:pPr>
              <a:lnSpc>
                <a:spcPct val="110000"/>
              </a:lnSpc>
            </a:pPr>
            <a:r>
              <a:rPr lang="en-US" sz="1700"/>
              <a:t>Focusing on Cleopatra and Antony in the following plots:</a:t>
            </a:r>
          </a:p>
          <a:p>
            <a:pPr>
              <a:lnSpc>
                <a:spcPct val="110000"/>
              </a:lnSpc>
            </a:pPr>
            <a:r>
              <a:rPr lang="en-US" sz="1700"/>
              <a:t>We can see that both characters express a variety of emotions, however some of the main emotions that are expressed are: </a:t>
            </a:r>
          </a:p>
          <a:p>
            <a:pPr lvl="1">
              <a:lnSpc>
                <a:spcPct val="110000"/>
              </a:lnSpc>
            </a:pPr>
            <a:r>
              <a:rPr lang="en-US" sz="1700"/>
              <a:t>Admiration</a:t>
            </a:r>
          </a:p>
          <a:p>
            <a:pPr lvl="1">
              <a:lnSpc>
                <a:spcPct val="110000"/>
              </a:lnSpc>
            </a:pPr>
            <a:r>
              <a:rPr lang="en-US" sz="1700"/>
              <a:t>Anger</a:t>
            </a:r>
          </a:p>
          <a:p>
            <a:pPr lvl="1">
              <a:lnSpc>
                <a:spcPct val="110000"/>
              </a:lnSpc>
            </a:pPr>
            <a:r>
              <a:rPr lang="en-US" sz="1700"/>
              <a:t>Approval</a:t>
            </a:r>
          </a:p>
          <a:p>
            <a:pPr lvl="1">
              <a:lnSpc>
                <a:spcPct val="110000"/>
              </a:lnSpc>
            </a:pPr>
            <a:r>
              <a:rPr lang="en-US" sz="1700"/>
              <a:t>Caring</a:t>
            </a:r>
          </a:p>
        </p:txBody>
      </p:sp>
      <p:sp>
        <p:nvSpPr>
          <p:cNvPr id="20" name="Slide Number Placeholder 11">
            <a:extLst>
              <a:ext uri="{FF2B5EF4-FFF2-40B4-BE49-F238E27FC236}">
                <a16:creationId xmlns:a16="http://schemas.microsoft.com/office/drawing/2014/main" id="{276A1B65-944A-7AC3-62F6-6EC1C608DD12}"/>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pPr>
                <a:spcAft>
                  <a:spcPts val="600"/>
                </a:spcAft>
              </a:pPr>
              <a:t>10</a:t>
            </a:fld>
            <a:endParaRPr lang="en-US"/>
          </a:p>
        </p:txBody>
      </p:sp>
    </p:spTree>
    <p:extLst>
      <p:ext uri="{BB962C8B-B14F-4D97-AF65-F5344CB8AC3E}">
        <p14:creationId xmlns:p14="http://schemas.microsoft.com/office/powerpoint/2010/main" val="3122692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A1C9-CF8E-2FE3-8635-27E0806C371D}"/>
              </a:ext>
            </a:extLst>
          </p:cNvPr>
          <p:cNvSpPr>
            <a:spLocks noGrp="1"/>
          </p:cNvSpPr>
          <p:nvPr>
            <p:ph type="title"/>
          </p:nvPr>
        </p:nvSpPr>
        <p:spPr>
          <a:xfrm>
            <a:off x="614680" y="548640"/>
            <a:ext cx="5235614" cy="1648718"/>
          </a:xfrm>
        </p:spPr>
        <p:txBody>
          <a:bodyPr anchor="t">
            <a:noAutofit/>
          </a:bodyPr>
          <a:lstStyle/>
          <a:p>
            <a:r>
              <a:rPr lang="en-US" dirty="0"/>
              <a:t>Character Emotional Profiles in the Play (Cont’d):</a:t>
            </a:r>
          </a:p>
        </p:txBody>
      </p:sp>
      <p:sp>
        <p:nvSpPr>
          <p:cNvPr id="3" name="Content Placeholder 2">
            <a:extLst>
              <a:ext uri="{FF2B5EF4-FFF2-40B4-BE49-F238E27FC236}">
                <a16:creationId xmlns:a16="http://schemas.microsoft.com/office/drawing/2014/main" id="{E8C15961-2214-9E3F-D7B8-350C0470BCB9}"/>
              </a:ext>
            </a:extLst>
          </p:cNvPr>
          <p:cNvSpPr>
            <a:spLocks noGrp="1"/>
          </p:cNvSpPr>
          <p:nvPr>
            <p:ph idx="1"/>
          </p:nvPr>
        </p:nvSpPr>
        <p:spPr>
          <a:xfrm>
            <a:off x="614679" y="2316481"/>
            <a:ext cx="4741091" cy="3860482"/>
          </a:xfrm>
        </p:spPr>
        <p:txBody>
          <a:bodyPr>
            <a:normAutofit fontScale="92500"/>
          </a:bodyPr>
          <a:lstStyle/>
          <a:p>
            <a:pPr algn="just">
              <a:lnSpc>
                <a:spcPct val="110000"/>
              </a:lnSpc>
            </a:pPr>
            <a:r>
              <a:rPr lang="en-US" sz="1400" dirty="0"/>
              <a:t>Since the main characters express numerous types of emotions, I decided to investigate the dominant emotion of each character in each act and observe his/her emotional evaluation throughout the play.</a:t>
            </a:r>
          </a:p>
          <a:p>
            <a:pPr algn="just">
              <a:lnSpc>
                <a:spcPct val="110000"/>
              </a:lnSpc>
            </a:pPr>
            <a:r>
              <a:rPr lang="en-US" sz="1400" dirty="0"/>
              <a:t>We can observe that 'Admiration' is the most frequently expressed emotion by all the main characters throughout the play. While this may not provide a comprehensive representation of each character's emotional profile, it does offer insight into the primary emotions they express throughout the entire play. </a:t>
            </a:r>
          </a:p>
          <a:p>
            <a:pPr algn="just">
              <a:lnSpc>
                <a:spcPct val="110000"/>
              </a:lnSpc>
            </a:pPr>
            <a:r>
              <a:rPr lang="en-US" sz="1400" dirty="0"/>
              <a:t>Additionally, if we are familiar with the play's storyline, we can make further observations. For example, in the final act, when Antony's death is known, we can see that the characters in this act experience shock and anger in response to his demise.</a:t>
            </a:r>
          </a:p>
        </p:txBody>
      </p:sp>
      <p:pic>
        <p:nvPicPr>
          <p:cNvPr id="5" name="Picture 4" descr="A colorful squares with numbers&#10;&#10;Description automatically generated">
            <a:extLst>
              <a:ext uri="{FF2B5EF4-FFF2-40B4-BE49-F238E27FC236}">
                <a16:creationId xmlns:a16="http://schemas.microsoft.com/office/drawing/2014/main" id="{C7ADDDC8-6F8F-F250-E87F-171BBC606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60110"/>
            <a:ext cx="5875953" cy="4235091"/>
          </a:xfrm>
          <a:prstGeom prst="rect">
            <a:avLst/>
          </a:prstGeom>
          <a:noFill/>
        </p:spPr>
      </p:pic>
      <p:sp>
        <p:nvSpPr>
          <p:cNvPr id="14" name="Slide Number Placeholder 16">
            <a:extLst>
              <a:ext uri="{FF2B5EF4-FFF2-40B4-BE49-F238E27FC236}">
                <a16:creationId xmlns:a16="http://schemas.microsoft.com/office/drawing/2014/main" id="{B2EABF23-AD68-813D-C200-7F5F0874C54C}"/>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pPr>
                <a:spcAft>
                  <a:spcPts val="600"/>
                </a:spcAft>
              </a:pPr>
              <a:t>11</a:t>
            </a:fld>
            <a:endParaRPr lang="en-US"/>
          </a:p>
        </p:txBody>
      </p:sp>
      <p:sp>
        <p:nvSpPr>
          <p:cNvPr id="6" name="TextBox 5">
            <a:extLst>
              <a:ext uri="{FF2B5EF4-FFF2-40B4-BE49-F238E27FC236}">
                <a16:creationId xmlns:a16="http://schemas.microsoft.com/office/drawing/2014/main" id="{C88766CA-949E-B563-54BC-34F672375CF3}"/>
              </a:ext>
            </a:extLst>
          </p:cNvPr>
          <p:cNvSpPr txBox="1"/>
          <p:nvPr/>
        </p:nvSpPr>
        <p:spPr>
          <a:xfrm>
            <a:off x="6096000" y="5295201"/>
            <a:ext cx="5875952" cy="646331"/>
          </a:xfrm>
          <a:prstGeom prst="rect">
            <a:avLst/>
          </a:prstGeom>
          <a:noFill/>
        </p:spPr>
        <p:txBody>
          <a:bodyPr wrap="square" rtlCol="0">
            <a:spAutoFit/>
          </a:bodyPr>
          <a:lstStyle/>
          <a:p>
            <a:r>
              <a:rPr lang="en-US" sz="900" dirty="0"/>
              <a:t>{'Love': 1, 'Grief': 2, 'Anger': 3, 'Caring': 4, 'Embarrassment': 5, 'Annoyance': 6, 'Disapproval': 7, 'Confusion': 8, 'Amusement': 9, 'Admiration': 10, 'Gratitude': 11, 'Optimism': 12, 'Sadness': 13, 'Approval': 14, 'Realization': 15, 'Disgust': 16, 'Fear': 17, 'Surprise': 18, 'Joy': 19, 'Remorse': 20, 'Desire': 21, 'Pride': 22, 'Disappointment': 23, 'Excitement': 24, 'Nervousness': 25, 'Relief': 26}</a:t>
            </a:r>
          </a:p>
        </p:txBody>
      </p:sp>
    </p:spTree>
    <p:extLst>
      <p:ext uri="{BB962C8B-B14F-4D97-AF65-F5344CB8AC3E}">
        <p14:creationId xmlns:p14="http://schemas.microsoft.com/office/powerpoint/2010/main" val="14027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F68F-B44A-A84D-9B48-79B351457024}"/>
              </a:ext>
            </a:extLst>
          </p:cNvPr>
          <p:cNvSpPr>
            <a:spLocks noGrp="1"/>
          </p:cNvSpPr>
          <p:nvPr>
            <p:ph type="title"/>
          </p:nvPr>
        </p:nvSpPr>
        <p:spPr>
          <a:xfrm>
            <a:off x="612648" y="548640"/>
            <a:ext cx="6198699" cy="1132258"/>
          </a:xfrm>
        </p:spPr>
        <p:txBody>
          <a:bodyPr>
            <a:normAutofit/>
          </a:bodyPr>
          <a:lstStyle/>
          <a:p>
            <a:r>
              <a:rPr lang="en-US" dirty="0"/>
              <a:t>Analyzing Character Interactions and Emotions:</a:t>
            </a:r>
          </a:p>
        </p:txBody>
      </p:sp>
      <p:sp>
        <p:nvSpPr>
          <p:cNvPr id="3" name="Content Placeholder 2">
            <a:extLst>
              <a:ext uri="{FF2B5EF4-FFF2-40B4-BE49-F238E27FC236}">
                <a16:creationId xmlns:a16="http://schemas.microsoft.com/office/drawing/2014/main" id="{E6BDCA9A-9E4C-0852-9E8D-DF0EB77C65AC}"/>
              </a:ext>
            </a:extLst>
          </p:cNvPr>
          <p:cNvSpPr>
            <a:spLocks noGrp="1"/>
          </p:cNvSpPr>
          <p:nvPr>
            <p:ph idx="1"/>
          </p:nvPr>
        </p:nvSpPr>
        <p:spPr>
          <a:xfrm>
            <a:off x="612647" y="1715532"/>
            <a:ext cx="6805189" cy="1308463"/>
          </a:xfrm>
        </p:spPr>
        <p:txBody>
          <a:bodyPr>
            <a:normAutofit/>
          </a:bodyPr>
          <a:lstStyle/>
          <a:p>
            <a:pPr algn="just"/>
            <a:r>
              <a:rPr lang="en-US" sz="1800" dirty="0"/>
              <a:t>To represent the emotion expressed by one character when interacting with another, I had to create a weighted directed graph using the Networkx library.</a:t>
            </a:r>
          </a:p>
        </p:txBody>
      </p:sp>
      <p:pic>
        <p:nvPicPr>
          <p:cNvPr id="5" name="Picture 4" descr="A network of lines and dots&#10;&#10;Description automatically generated">
            <a:extLst>
              <a:ext uri="{FF2B5EF4-FFF2-40B4-BE49-F238E27FC236}">
                <a16:creationId xmlns:a16="http://schemas.microsoft.com/office/drawing/2014/main" id="{A9489588-AAB3-9009-2FED-75A992D85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0874" y="3834005"/>
            <a:ext cx="4567034" cy="2809391"/>
          </a:xfrm>
          <a:prstGeom prst="rect">
            <a:avLst/>
          </a:prstGeom>
        </p:spPr>
      </p:pic>
      <p:pic>
        <p:nvPicPr>
          <p:cNvPr id="7" name="Picture 6" descr="A network of lines and dots&#10;&#10;Description automatically generated">
            <a:extLst>
              <a:ext uri="{FF2B5EF4-FFF2-40B4-BE49-F238E27FC236}">
                <a16:creationId xmlns:a16="http://schemas.microsoft.com/office/drawing/2014/main" id="{B895A3F9-C9B3-FD7B-F1C7-49C41117F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445" y="625890"/>
            <a:ext cx="4364463" cy="2886641"/>
          </a:xfrm>
          <a:prstGeom prst="rect">
            <a:avLst/>
          </a:prstGeom>
        </p:spPr>
      </p:pic>
      <p:pic>
        <p:nvPicPr>
          <p:cNvPr id="9" name="Picture 8">
            <a:extLst>
              <a:ext uri="{FF2B5EF4-FFF2-40B4-BE49-F238E27FC236}">
                <a16:creationId xmlns:a16="http://schemas.microsoft.com/office/drawing/2014/main" id="{597900C1-DD26-9C00-128D-25FFA83A9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0815" y="3834005"/>
            <a:ext cx="2732630" cy="2809391"/>
          </a:xfrm>
          <a:prstGeom prst="rect">
            <a:avLst/>
          </a:prstGeom>
        </p:spPr>
      </p:pic>
      <p:sp>
        <p:nvSpPr>
          <p:cNvPr id="10" name="TextBox 9">
            <a:extLst>
              <a:ext uri="{FF2B5EF4-FFF2-40B4-BE49-F238E27FC236}">
                <a16:creationId xmlns:a16="http://schemas.microsoft.com/office/drawing/2014/main" id="{6396F1BD-B276-244B-27A7-73609E046E1E}"/>
              </a:ext>
            </a:extLst>
          </p:cNvPr>
          <p:cNvSpPr txBox="1"/>
          <p:nvPr/>
        </p:nvSpPr>
        <p:spPr>
          <a:xfrm>
            <a:off x="612647" y="3135086"/>
            <a:ext cx="4025909"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above graphs display the different dominant emotions each character expresses with another one and the level of interaction, for example we can see that Cleopatra and Antony share two edges where each one is dark green colored meaning, they both interact with one another a lot during the play, in this case they are together in a lot of scenes.</a:t>
            </a:r>
          </a:p>
        </p:txBody>
      </p:sp>
    </p:spTree>
    <p:extLst>
      <p:ext uri="{BB962C8B-B14F-4D97-AF65-F5344CB8AC3E}">
        <p14:creationId xmlns:p14="http://schemas.microsoft.com/office/powerpoint/2010/main" val="259478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5B96-5CEA-A3DC-C3F6-5DA84C5C7AD4}"/>
              </a:ext>
            </a:extLst>
          </p:cNvPr>
          <p:cNvSpPr>
            <a:spLocks noGrp="1"/>
          </p:cNvSpPr>
          <p:nvPr>
            <p:ph type="title"/>
          </p:nvPr>
        </p:nvSpPr>
        <p:spPr/>
        <p:txBody>
          <a:bodyPr/>
          <a:lstStyle/>
          <a:p>
            <a:r>
              <a:rPr lang="en-US" dirty="0"/>
              <a:t>Conclusion &amp; Final Thoughts:</a:t>
            </a:r>
          </a:p>
        </p:txBody>
      </p:sp>
      <p:sp>
        <p:nvSpPr>
          <p:cNvPr id="3" name="Content Placeholder 2">
            <a:extLst>
              <a:ext uri="{FF2B5EF4-FFF2-40B4-BE49-F238E27FC236}">
                <a16:creationId xmlns:a16="http://schemas.microsoft.com/office/drawing/2014/main" id="{DFECFA36-BAD9-1DB0-FEAD-A7089C374020}"/>
              </a:ext>
            </a:extLst>
          </p:cNvPr>
          <p:cNvSpPr>
            <a:spLocks noGrp="1"/>
          </p:cNvSpPr>
          <p:nvPr>
            <p:ph idx="1"/>
          </p:nvPr>
        </p:nvSpPr>
        <p:spPr/>
        <p:txBody>
          <a:bodyPr/>
          <a:lstStyle/>
          <a:p>
            <a:pPr algn="just"/>
            <a:r>
              <a:rPr lang="en-US" dirty="0"/>
              <a:t>This project serves as a foundational exploration of emotion detection in textual data. It focuses on three key aspects:</a:t>
            </a:r>
          </a:p>
          <a:p>
            <a:pPr lvl="1" algn="just"/>
            <a:r>
              <a:rPr lang="en-US" dirty="0"/>
              <a:t>Comparing the Text2Emotion and EmoRoBERTa models.</a:t>
            </a:r>
          </a:p>
          <a:p>
            <a:pPr lvl="1" algn="just"/>
            <a:r>
              <a:rPr lang="en-US" dirty="0"/>
              <a:t>Utilizing the EmoRoBERTa model to depict the emotional profiles and evolution of characters throughout the play.</a:t>
            </a:r>
          </a:p>
          <a:p>
            <a:pPr lvl="1" algn="just"/>
            <a:r>
              <a:rPr lang="en-US" dirty="0"/>
              <a:t>Representing character interactions through network graphs, visualizing the dominant emotions expressed during these interactions.</a:t>
            </a:r>
          </a:p>
          <a:p>
            <a:pPr algn="just"/>
            <a:r>
              <a:rPr lang="en-US" dirty="0"/>
              <a:t>Further improvements can be implemented to better represent the emotional profiles and the accuracy of interactions between characters.</a:t>
            </a:r>
          </a:p>
        </p:txBody>
      </p:sp>
    </p:spTree>
    <p:extLst>
      <p:ext uri="{BB962C8B-B14F-4D97-AF65-F5344CB8AC3E}">
        <p14:creationId xmlns:p14="http://schemas.microsoft.com/office/powerpoint/2010/main" val="2520825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C2A58C-1AB9-6A45-0468-50A5D6017F2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a:noFill/>
        </p:spPr>
      </p:pic>
      <p:sp>
        <p:nvSpPr>
          <p:cNvPr id="15" name="Slide Number Placeholder 15">
            <a:extLst>
              <a:ext uri="{FF2B5EF4-FFF2-40B4-BE49-F238E27FC236}">
                <a16:creationId xmlns:a16="http://schemas.microsoft.com/office/drawing/2014/main" id="{5E5E3230-CD3D-F260-DA7F-6A132E1D0E02}"/>
              </a:ext>
            </a:extLst>
          </p:cNvPr>
          <p:cNvSpPr>
            <a:spLocks noGrp="1"/>
          </p:cNvSpPr>
          <p:nvPr>
            <p:ph type="sldNum" sz="quarter" idx="12"/>
          </p:nvPr>
        </p:nvSpPr>
        <p:spPr>
          <a:xfrm>
            <a:off x="11632162" y="6453002"/>
            <a:ext cx="429207" cy="365125"/>
          </a:xfrm>
        </p:spPr>
        <p:txBody>
          <a:bodyPr>
            <a:normAutofit/>
          </a:bodyPr>
          <a:lstStyle/>
          <a:p>
            <a:pPr>
              <a:spcAft>
                <a:spcPts val="600"/>
              </a:spcAft>
            </a:pPr>
            <a:fld id="{6F391B04-159E-4284-919C-20BE23D169A4}" type="slidenum">
              <a:rPr lang="en-US" smtClean="0">
                <a:solidFill>
                  <a:srgbClr val="FFFFFF"/>
                </a:solidFill>
                <a:effectLst>
                  <a:outerShdw blurRad="38100" dist="38100" dir="2700000" algn="tl">
                    <a:srgbClr val="000000">
                      <a:alpha val="43137"/>
                    </a:srgbClr>
                  </a:outerShdw>
                </a:effectLst>
              </a:rPr>
              <a:pPr>
                <a:spcAft>
                  <a:spcPts val="600"/>
                </a:spcAft>
              </a:pPr>
              <a:t>14</a:t>
            </a:fld>
            <a:endParaRPr lang="en-US">
              <a:solidFill>
                <a:srgbClr val="FFFFFF"/>
              </a:solidFill>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E686A2E2-DF21-0330-4B2D-13E4B0C8A08E}"/>
              </a:ext>
            </a:extLst>
          </p:cNvPr>
          <p:cNvSpPr txBox="1">
            <a:spLocks/>
          </p:cNvSpPr>
          <p:nvPr/>
        </p:nvSpPr>
        <p:spPr>
          <a:xfrm>
            <a:off x="624506" y="3621149"/>
            <a:ext cx="8837546" cy="18704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r>
              <a:rPr lang="en-US" dirty="0">
                <a:solidFill>
                  <a:srgbClr val="FFFFFF"/>
                </a:solidFill>
              </a:rPr>
              <a:t>THANK YOU.</a:t>
            </a:r>
          </a:p>
        </p:txBody>
      </p:sp>
    </p:spTree>
    <p:extLst>
      <p:ext uri="{BB962C8B-B14F-4D97-AF65-F5344CB8AC3E}">
        <p14:creationId xmlns:p14="http://schemas.microsoft.com/office/powerpoint/2010/main" val="3913916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FCBB-98BA-167B-CFFA-9B648D437293}"/>
              </a:ext>
            </a:extLst>
          </p:cNvPr>
          <p:cNvSpPr>
            <a:spLocks noGrp="1"/>
          </p:cNvSpPr>
          <p:nvPr>
            <p:ph type="title"/>
          </p:nvPr>
        </p:nvSpPr>
        <p:spPr>
          <a:xfrm>
            <a:off x="6270172" y="474333"/>
            <a:ext cx="5090556" cy="2146300"/>
          </a:xfrm>
        </p:spPr>
        <p:txBody>
          <a:bodyPr anchor="b">
            <a:normAutofit/>
          </a:bodyPr>
          <a:lstStyle/>
          <a:p>
            <a:r>
              <a:rPr lang="en-US" dirty="0"/>
              <a:t>Aim Of The Project</a:t>
            </a:r>
          </a:p>
        </p:txBody>
      </p:sp>
      <p:pic>
        <p:nvPicPr>
          <p:cNvPr id="17" name="Picture 4">
            <a:extLst>
              <a:ext uri="{FF2B5EF4-FFF2-40B4-BE49-F238E27FC236}">
                <a16:creationId xmlns:a16="http://schemas.microsoft.com/office/drawing/2014/main" id="{7C320168-F1F9-7EC4-F2A8-1D36B0492358}"/>
              </a:ext>
            </a:extLst>
          </p:cNvPr>
          <p:cNvPicPr>
            <a:picLocks noChangeAspect="1"/>
          </p:cNvPicPr>
          <p:nvPr/>
        </p:nvPicPr>
        <p:blipFill>
          <a:blip r:embed="rId3">
            <a:extLst>
              <a:ext uri="{28A0092B-C50C-407E-A947-70E740481C1C}">
                <a14:useLocalDpi xmlns:a14="http://schemas.microsoft.com/office/drawing/2010/main" val="0"/>
              </a:ext>
            </a:extLst>
          </a:blip>
          <a:srcRect t="9821" b="9821"/>
          <a:stretch/>
        </p:blipFill>
        <p:spPr>
          <a:xfrm>
            <a:off x="20" y="10"/>
            <a:ext cx="6095979" cy="6857990"/>
          </a:xfrm>
          <a:prstGeom prst="rect">
            <a:avLst/>
          </a:prstGeom>
          <a:noFill/>
        </p:spPr>
      </p:pic>
      <p:sp>
        <p:nvSpPr>
          <p:cNvPr id="18" name="Content Placeholder 2">
            <a:extLst>
              <a:ext uri="{FF2B5EF4-FFF2-40B4-BE49-F238E27FC236}">
                <a16:creationId xmlns:a16="http://schemas.microsoft.com/office/drawing/2014/main" id="{7281E4BB-E45D-0EA5-87E2-1A6A57489F18}"/>
              </a:ext>
            </a:extLst>
          </p:cNvPr>
          <p:cNvSpPr>
            <a:spLocks noGrp="1"/>
          </p:cNvSpPr>
          <p:nvPr>
            <p:ph idx="1"/>
          </p:nvPr>
        </p:nvSpPr>
        <p:spPr>
          <a:xfrm>
            <a:off x="6270172" y="2767953"/>
            <a:ext cx="5090556" cy="3685049"/>
          </a:xfrm>
        </p:spPr>
        <p:txBody>
          <a:bodyPr>
            <a:normAutofit/>
          </a:bodyPr>
          <a:lstStyle/>
          <a:p>
            <a:pPr algn="just">
              <a:lnSpc>
                <a:spcPct val="110000"/>
              </a:lnSpc>
            </a:pPr>
            <a:r>
              <a:rPr lang="en-US" sz="1400" dirty="0"/>
              <a:t>The aim of this project is:</a:t>
            </a:r>
          </a:p>
          <a:p>
            <a:pPr lvl="1" algn="just">
              <a:lnSpc>
                <a:spcPct val="110000"/>
              </a:lnSpc>
            </a:pPr>
            <a:r>
              <a:rPr lang="en-US" sz="1400" dirty="0"/>
              <a:t>Perform emotion detection techniques on the given Shakespeare dataset.</a:t>
            </a:r>
          </a:p>
          <a:p>
            <a:pPr lvl="1" algn="just">
              <a:lnSpc>
                <a:spcPct val="110000"/>
              </a:lnSpc>
            </a:pPr>
            <a:r>
              <a:rPr lang="en-US" sz="1400" dirty="0"/>
              <a:t>Observe the emotional evolution of each character throughout the play.</a:t>
            </a:r>
          </a:p>
          <a:p>
            <a:pPr lvl="1" algn="just">
              <a:lnSpc>
                <a:spcPct val="110000"/>
              </a:lnSpc>
            </a:pPr>
            <a:r>
              <a:rPr lang="en-US" sz="1400" dirty="0"/>
              <a:t>Build an emotional profile for each character that would describe the various types of dominant emotions a character feels.</a:t>
            </a:r>
          </a:p>
          <a:p>
            <a:pPr lvl="1" algn="just">
              <a:lnSpc>
                <a:spcPct val="110000"/>
              </a:lnSpc>
            </a:pPr>
            <a:r>
              <a:rPr lang="en-US" sz="1400" dirty="0"/>
              <a:t>Representing character interactions through network graphs, visualizing the dominant emotions expressed during these interactions</a:t>
            </a:r>
          </a:p>
        </p:txBody>
      </p:sp>
      <p:sp>
        <p:nvSpPr>
          <p:cNvPr id="21" name="Slide Number Placeholder 11">
            <a:extLst>
              <a:ext uri="{FF2B5EF4-FFF2-40B4-BE49-F238E27FC236}">
                <a16:creationId xmlns:a16="http://schemas.microsoft.com/office/drawing/2014/main" id="{276A1B65-944A-7AC3-62F6-6EC1C608DD12}"/>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pPr>
                <a:spcAft>
                  <a:spcPts val="600"/>
                </a:spcAft>
              </a:pPr>
              <a:t>2</a:t>
            </a:fld>
            <a:endParaRPr lang="en-US"/>
          </a:p>
        </p:txBody>
      </p:sp>
    </p:spTree>
    <p:extLst>
      <p:ext uri="{BB962C8B-B14F-4D97-AF65-F5344CB8AC3E}">
        <p14:creationId xmlns:p14="http://schemas.microsoft.com/office/powerpoint/2010/main" val="2492599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533B-067F-8960-5391-B504422CCD3F}"/>
              </a:ext>
            </a:extLst>
          </p:cNvPr>
          <p:cNvSpPr>
            <a:spLocks noGrp="1"/>
          </p:cNvSpPr>
          <p:nvPr>
            <p:ph type="title"/>
          </p:nvPr>
        </p:nvSpPr>
        <p:spPr>
          <a:xfrm>
            <a:off x="614679" y="548640"/>
            <a:ext cx="4795519" cy="1648718"/>
          </a:xfrm>
        </p:spPr>
        <p:txBody>
          <a:bodyPr anchor="t">
            <a:normAutofit/>
          </a:bodyPr>
          <a:lstStyle/>
          <a:p>
            <a:r>
              <a:rPr lang="en-US" dirty="0"/>
              <a:t>Dataset Description</a:t>
            </a:r>
          </a:p>
        </p:txBody>
      </p:sp>
      <p:sp>
        <p:nvSpPr>
          <p:cNvPr id="25" name="Content Placeholder 2">
            <a:extLst>
              <a:ext uri="{FF2B5EF4-FFF2-40B4-BE49-F238E27FC236}">
                <a16:creationId xmlns:a16="http://schemas.microsoft.com/office/drawing/2014/main" id="{7281E4BB-E45D-0EA5-87E2-1A6A57489F18}"/>
              </a:ext>
            </a:extLst>
          </p:cNvPr>
          <p:cNvSpPr>
            <a:spLocks noGrp="1"/>
          </p:cNvSpPr>
          <p:nvPr>
            <p:ph idx="1"/>
          </p:nvPr>
        </p:nvSpPr>
        <p:spPr>
          <a:xfrm>
            <a:off x="614680" y="2316481"/>
            <a:ext cx="4795518" cy="3860482"/>
          </a:xfrm>
        </p:spPr>
        <p:txBody>
          <a:bodyPr>
            <a:normAutofit/>
          </a:bodyPr>
          <a:lstStyle/>
          <a:p>
            <a:pPr>
              <a:lnSpc>
                <a:spcPct val="100000"/>
              </a:lnSpc>
            </a:pPr>
            <a:r>
              <a:rPr lang="en-US" sz="1400" dirty="0">
                <a:latin typeface="Neue Haas Grotesk Text Pro (Body)"/>
              </a:rPr>
              <a:t>The selected dataset is a csv file containing several of Shakespeare plays. Only one play is considered in this project which is: ‘Antony &amp; Cleopatra’.</a:t>
            </a:r>
          </a:p>
          <a:p>
            <a:pPr>
              <a:lnSpc>
                <a:spcPct val="100000"/>
              </a:lnSpc>
            </a:pPr>
            <a:r>
              <a:rPr lang="en-US" sz="1400" dirty="0">
                <a:latin typeface="Neue Haas Grotesk Text Pro (Body)"/>
              </a:rPr>
              <a:t>The csv file is composed of the following columns:</a:t>
            </a:r>
          </a:p>
          <a:p>
            <a:pPr marL="742950" lvl="1" indent="-285750">
              <a:lnSpc>
                <a:spcPct val="100000"/>
              </a:lnSpc>
              <a:spcBef>
                <a:spcPts val="0"/>
              </a:spcBef>
            </a:pPr>
            <a:r>
              <a:rPr lang="en-US" sz="1400" dirty="0">
                <a:effectLst/>
                <a:latin typeface="Neue Haas Grotesk Text Pro (Body)"/>
                <a:ea typeface="Calibri" panose="020F0502020204030204" pitchFamily="34" charset="0"/>
                <a:cs typeface="Times New Roman" panose="02020603050405020304" pitchFamily="18" charset="0"/>
              </a:rPr>
              <a:t>Player (i.e., character)</a:t>
            </a:r>
          </a:p>
          <a:p>
            <a:pPr marL="742950" lvl="1" indent="-285750">
              <a:lnSpc>
                <a:spcPct val="100000"/>
              </a:lnSpc>
              <a:spcBef>
                <a:spcPts val="0"/>
              </a:spcBef>
            </a:pPr>
            <a:r>
              <a:rPr lang="en-US" sz="1400" dirty="0">
                <a:effectLst/>
                <a:latin typeface="Neue Haas Grotesk Text Pro (Body)"/>
                <a:ea typeface="Calibri" panose="020F0502020204030204" pitchFamily="34" charset="0"/>
                <a:cs typeface="Times New Roman" panose="02020603050405020304" pitchFamily="18" charset="0"/>
              </a:rPr>
              <a:t>Player Line</a:t>
            </a:r>
          </a:p>
          <a:p>
            <a:pPr marL="742950" lvl="1" indent="-285750">
              <a:lnSpc>
                <a:spcPct val="100000"/>
              </a:lnSpc>
              <a:spcBef>
                <a:spcPts val="0"/>
              </a:spcBef>
            </a:pPr>
            <a:r>
              <a:rPr lang="en-US" sz="1400" dirty="0">
                <a:effectLst/>
                <a:latin typeface="Neue Haas Grotesk Text Pro (Body)"/>
                <a:ea typeface="Calibri" panose="020F0502020204030204" pitchFamily="34" charset="0"/>
                <a:cs typeface="Times New Roman" panose="02020603050405020304" pitchFamily="18" charset="0"/>
              </a:rPr>
              <a:t>Play (as mentioned earlier the play name is ‘Antony &amp; Cleopatra’)</a:t>
            </a:r>
          </a:p>
          <a:p>
            <a:pPr marL="742950" lvl="1" indent="-285750">
              <a:lnSpc>
                <a:spcPct val="100000"/>
              </a:lnSpc>
              <a:spcBef>
                <a:spcPts val="0"/>
              </a:spcBef>
              <a:spcAft>
                <a:spcPts val="800"/>
              </a:spcAft>
            </a:pPr>
            <a:r>
              <a:rPr lang="en-US" sz="1400" dirty="0">
                <a:effectLst/>
                <a:latin typeface="Neue Haas Grotesk Text Pro (Body)"/>
                <a:ea typeface="Calibri" panose="020F0502020204030204" pitchFamily="34" charset="0"/>
                <a:cs typeface="Times New Roman" panose="02020603050405020304" pitchFamily="18" charset="0"/>
              </a:rPr>
              <a:t>‘ActScenceLine’ (for example 1.2.3 means Act 1, Scene 2, Line 3) </a:t>
            </a:r>
          </a:p>
        </p:txBody>
      </p:sp>
      <p:pic>
        <p:nvPicPr>
          <p:cNvPr id="5" name="Picture 4">
            <a:extLst>
              <a:ext uri="{FF2B5EF4-FFF2-40B4-BE49-F238E27FC236}">
                <a16:creationId xmlns:a16="http://schemas.microsoft.com/office/drawing/2014/main" id="{3F1DEA9D-05AF-EA5D-449B-7E5B819447F7}"/>
              </a:ext>
            </a:extLst>
          </p:cNvPr>
          <p:cNvPicPr>
            <a:picLocks noChangeAspect="1"/>
          </p:cNvPicPr>
          <p:nvPr/>
        </p:nvPicPr>
        <p:blipFill>
          <a:blip r:embed="rId3">
            <a:extLst>
              <a:ext uri="{28A0092B-C50C-407E-A947-70E740481C1C}">
                <a14:useLocalDpi xmlns:a14="http://schemas.microsoft.com/office/drawing/2010/main" val="0"/>
              </a:ext>
            </a:extLst>
          </a:blip>
          <a:srcRect t="4453" b="4453"/>
          <a:stretch/>
        </p:blipFill>
        <p:spPr>
          <a:xfrm>
            <a:off x="5700516" y="419100"/>
            <a:ext cx="5368623" cy="6037646"/>
          </a:xfrm>
          <a:prstGeom prst="rect">
            <a:avLst/>
          </a:prstGeom>
          <a:noFill/>
        </p:spPr>
      </p:pic>
      <p:sp>
        <p:nvSpPr>
          <p:cNvPr id="15" name="Slide Number Placeholder 11">
            <a:extLst>
              <a:ext uri="{FF2B5EF4-FFF2-40B4-BE49-F238E27FC236}">
                <a16:creationId xmlns:a16="http://schemas.microsoft.com/office/drawing/2014/main" id="{276A1B65-944A-7AC3-62F6-6EC1C608DD12}"/>
              </a:ext>
            </a:extLst>
          </p:cNvPr>
          <p:cNvSpPr>
            <a:spLocks noGrp="1"/>
          </p:cNvSpPr>
          <p:nvPr>
            <p:ph type="sldNum" sz="quarter" idx="12"/>
          </p:nvPr>
        </p:nvSpPr>
        <p:spPr>
          <a:xfrm>
            <a:off x="11632162" y="6453002"/>
            <a:ext cx="429207" cy="365125"/>
          </a:xfrm>
        </p:spPr>
        <p:txBody>
          <a:bodyPr>
            <a:normAutofit/>
          </a:bodyPr>
          <a:lstStyle/>
          <a:p>
            <a:pPr>
              <a:spcAft>
                <a:spcPts val="600"/>
              </a:spcAft>
            </a:pPr>
            <a:fld id="{6F391B04-159E-4284-919C-20BE23D169A4}" type="slidenum">
              <a:rPr lang="en-US" smtClean="0"/>
              <a:pPr>
                <a:spcAft>
                  <a:spcPts val="600"/>
                </a:spcAft>
              </a:pPr>
              <a:t>3</a:t>
            </a:fld>
            <a:endParaRPr lang="en-US"/>
          </a:p>
        </p:txBody>
      </p:sp>
    </p:spTree>
    <p:extLst>
      <p:ext uri="{BB962C8B-B14F-4D97-AF65-F5344CB8AC3E}">
        <p14:creationId xmlns:p14="http://schemas.microsoft.com/office/powerpoint/2010/main" val="2616759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E5CD-A225-BFC4-E823-3AEA3FCD8926}"/>
              </a:ext>
            </a:extLst>
          </p:cNvPr>
          <p:cNvSpPr>
            <a:spLocks noGrp="1"/>
          </p:cNvSpPr>
          <p:nvPr>
            <p:ph type="title"/>
          </p:nvPr>
        </p:nvSpPr>
        <p:spPr>
          <a:xfrm>
            <a:off x="6307494" y="474333"/>
            <a:ext cx="5324668" cy="2146300"/>
          </a:xfrm>
        </p:spPr>
        <p:txBody>
          <a:bodyPr anchor="b">
            <a:normAutofit/>
          </a:bodyPr>
          <a:lstStyle/>
          <a:p>
            <a:r>
              <a:rPr lang="en-US" dirty="0"/>
              <a:t>Emotion Detection in Text Mining:</a:t>
            </a:r>
          </a:p>
        </p:txBody>
      </p:sp>
      <p:pic>
        <p:nvPicPr>
          <p:cNvPr id="5" name="Picture 4" descr="A pair of masks with mouth open&#10;&#10;Description automatically generated">
            <a:extLst>
              <a:ext uri="{FF2B5EF4-FFF2-40B4-BE49-F238E27FC236}">
                <a16:creationId xmlns:a16="http://schemas.microsoft.com/office/drawing/2014/main" id="{C8AF3528-2EA9-E0F2-5335-F7A7FCF72E47}"/>
              </a:ext>
            </a:extLst>
          </p:cNvPr>
          <p:cNvPicPr>
            <a:picLocks noChangeAspect="1"/>
          </p:cNvPicPr>
          <p:nvPr/>
        </p:nvPicPr>
        <p:blipFill rotWithShape="1">
          <a:blip r:embed="rId3">
            <a:extLst>
              <a:ext uri="{28A0092B-C50C-407E-A947-70E740481C1C}">
                <a14:useLocalDpi xmlns:a14="http://schemas.microsoft.com/office/drawing/2010/main" val="0"/>
              </a:ext>
            </a:extLst>
          </a:blip>
          <a:srcRect l="13669" r="26997" b="-1"/>
          <a:stretch/>
        </p:blipFill>
        <p:spPr>
          <a:xfrm>
            <a:off x="20" y="10"/>
            <a:ext cx="6095979" cy="6857990"/>
          </a:xfrm>
          <a:prstGeom prst="rect">
            <a:avLst/>
          </a:prstGeom>
          <a:noFill/>
        </p:spPr>
      </p:pic>
      <p:sp>
        <p:nvSpPr>
          <p:cNvPr id="3" name="Content Placeholder 2">
            <a:extLst>
              <a:ext uri="{FF2B5EF4-FFF2-40B4-BE49-F238E27FC236}">
                <a16:creationId xmlns:a16="http://schemas.microsoft.com/office/drawing/2014/main" id="{5AC07A93-F784-48ED-E8B1-35FAC32EC3EC}"/>
              </a:ext>
            </a:extLst>
          </p:cNvPr>
          <p:cNvSpPr>
            <a:spLocks noGrp="1"/>
          </p:cNvSpPr>
          <p:nvPr>
            <p:ph idx="1"/>
          </p:nvPr>
        </p:nvSpPr>
        <p:spPr>
          <a:xfrm>
            <a:off x="6307494" y="2767953"/>
            <a:ext cx="5374432" cy="3461013"/>
          </a:xfrm>
        </p:spPr>
        <p:txBody>
          <a:bodyPr>
            <a:normAutofit lnSpcReduction="10000"/>
          </a:bodyPr>
          <a:lstStyle/>
          <a:p>
            <a:pPr algn="just">
              <a:lnSpc>
                <a:spcPct val="110000"/>
              </a:lnSpc>
            </a:pPr>
            <a:r>
              <a:rPr lang="en-US" sz="1400" dirty="0"/>
              <a:t>Emotion detection can be implemented in various ways to determine the sentiment behind a specific text. </a:t>
            </a:r>
          </a:p>
          <a:p>
            <a:pPr algn="just">
              <a:lnSpc>
                <a:spcPct val="110000"/>
              </a:lnSpc>
            </a:pPr>
            <a:r>
              <a:rPr lang="en-US" sz="1400" dirty="0"/>
              <a:t>A simple implementation of this technique involves binary classification, where a text is classified as either having a positive or negative sentiment. </a:t>
            </a:r>
          </a:p>
          <a:p>
            <a:pPr algn="just">
              <a:lnSpc>
                <a:spcPct val="110000"/>
              </a:lnSpc>
            </a:pPr>
            <a:r>
              <a:rPr lang="en-US" sz="1400" dirty="0"/>
              <a:t>Since we are working on theatrical play dataset, it should be appropriate to consider a more complex approach to describe the different emotions each character feels when reciting his/her lines and to create a more complex emotional profile for each character. </a:t>
            </a:r>
          </a:p>
          <a:p>
            <a:pPr algn="just">
              <a:lnSpc>
                <a:spcPct val="110000"/>
              </a:lnSpc>
            </a:pPr>
            <a:r>
              <a:rPr lang="en-US" sz="1400" dirty="0"/>
              <a:t>That is why I have decided to use two different models to perform emotional detection on this dataset and see which one gives a more appropriate output.</a:t>
            </a:r>
          </a:p>
        </p:txBody>
      </p:sp>
      <p:sp>
        <p:nvSpPr>
          <p:cNvPr id="13" name="Slide Number Placeholder 11">
            <a:extLst>
              <a:ext uri="{FF2B5EF4-FFF2-40B4-BE49-F238E27FC236}">
                <a16:creationId xmlns:a16="http://schemas.microsoft.com/office/drawing/2014/main" id="{8298AED6-FDA1-2358-192E-99EEAF6A8CB8}"/>
              </a:ext>
            </a:extLst>
          </p:cNvPr>
          <p:cNvSpPr>
            <a:spLocks noGrp="1"/>
          </p:cNvSpPr>
          <p:nvPr>
            <p:ph type="sldNum" sz="quarter" idx="12"/>
          </p:nvPr>
        </p:nvSpPr>
        <p:spPr>
          <a:xfrm>
            <a:off x="11632162" y="6453002"/>
            <a:ext cx="429207" cy="365125"/>
          </a:xfrm>
        </p:spPr>
        <p:txBody>
          <a:bodyPr>
            <a:normAutofit/>
          </a:bodyPr>
          <a:lstStyle/>
          <a:p>
            <a:pPr>
              <a:spcAft>
                <a:spcPts val="600"/>
              </a:spcAft>
            </a:pPr>
            <a:fld id="{6F391B04-159E-4284-919C-20BE23D169A4}" type="slidenum">
              <a:rPr lang="en-US" smtClean="0">
                <a:effectLst>
                  <a:outerShdw blurRad="38100" dist="38100" dir="2700000" algn="tl">
                    <a:srgbClr val="000000">
                      <a:alpha val="43137"/>
                    </a:srgbClr>
                  </a:outerShdw>
                </a:effectLst>
              </a:rPr>
              <a:pPr>
                <a:spcAft>
                  <a:spcPts val="600"/>
                </a:spcAft>
              </a:pPr>
              <a:t>4</a:t>
            </a:fld>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7513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E322-86E9-A057-3037-CD3C7863FF1E}"/>
              </a:ext>
            </a:extLst>
          </p:cNvPr>
          <p:cNvSpPr>
            <a:spLocks noGrp="1"/>
          </p:cNvSpPr>
          <p:nvPr>
            <p:ph type="title"/>
          </p:nvPr>
        </p:nvSpPr>
        <p:spPr>
          <a:xfrm>
            <a:off x="6642855" y="820882"/>
            <a:ext cx="4495995" cy="1793613"/>
          </a:xfrm>
        </p:spPr>
        <p:txBody>
          <a:bodyPr anchor="b">
            <a:normAutofit/>
          </a:bodyPr>
          <a:lstStyle/>
          <a:p>
            <a:r>
              <a:rPr lang="en-US" dirty="0"/>
              <a:t>Identifying The Main Characters:</a:t>
            </a:r>
          </a:p>
        </p:txBody>
      </p:sp>
      <p:pic>
        <p:nvPicPr>
          <p:cNvPr id="6" name="Picture 5" descr="A graph of numbers and letters&#10;&#10;Description automatically generated with medium confidence">
            <a:extLst>
              <a:ext uri="{FF2B5EF4-FFF2-40B4-BE49-F238E27FC236}">
                <a16:creationId xmlns:a16="http://schemas.microsoft.com/office/drawing/2014/main" id="{02723B22-DB5C-51FF-EA60-F66F3B371637}"/>
              </a:ext>
            </a:extLst>
          </p:cNvPr>
          <p:cNvPicPr>
            <a:picLocks noChangeAspect="1"/>
          </p:cNvPicPr>
          <p:nvPr/>
        </p:nvPicPr>
        <p:blipFill rotWithShape="1">
          <a:blip r:embed="rId3">
            <a:extLst>
              <a:ext uri="{28A0092B-C50C-407E-A947-70E740481C1C}">
                <a14:useLocalDpi xmlns:a14="http://schemas.microsoft.com/office/drawing/2010/main" val="0"/>
              </a:ext>
            </a:extLst>
          </a:blip>
          <a:srcRect r="1886" b="-1"/>
          <a:stretch/>
        </p:blipFill>
        <p:spPr>
          <a:xfrm>
            <a:off x="307911" y="945254"/>
            <a:ext cx="5788090" cy="5091864"/>
          </a:xfrm>
          <a:prstGeom prst="rect">
            <a:avLst/>
          </a:prstGeom>
          <a:noFill/>
        </p:spPr>
      </p:pic>
      <p:sp>
        <p:nvSpPr>
          <p:cNvPr id="20" name="Content Placeholder 2">
            <a:extLst>
              <a:ext uri="{FF2B5EF4-FFF2-40B4-BE49-F238E27FC236}">
                <a16:creationId xmlns:a16="http://schemas.microsoft.com/office/drawing/2014/main" id="{7281E4BB-E45D-0EA5-87E2-1A6A57489F18}"/>
              </a:ext>
            </a:extLst>
          </p:cNvPr>
          <p:cNvSpPr>
            <a:spLocks noGrp="1"/>
          </p:cNvSpPr>
          <p:nvPr>
            <p:ph idx="1"/>
          </p:nvPr>
        </p:nvSpPr>
        <p:spPr>
          <a:xfrm>
            <a:off x="6642855" y="2761817"/>
            <a:ext cx="4495995" cy="3150929"/>
          </a:xfrm>
        </p:spPr>
        <p:txBody>
          <a:bodyPr>
            <a:normAutofit/>
          </a:bodyPr>
          <a:lstStyle/>
          <a:p>
            <a:r>
              <a:rPr lang="en-US" sz="1800" dirty="0"/>
              <a:t>The main characters have been identified by introducing a threshold</a:t>
            </a:r>
          </a:p>
          <a:p>
            <a:r>
              <a:rPr lang="en-US" sz="1800" dirty="0"/>
              <a:t>By Performing a bar plot, we can determine that we have 11 players that are considered as main characters.</a:t>
            </a:r>
          </a:p>
        </p:txBody>
      </p:sp>
      <p:sp>
        <p:nvSpPr>
          <p:cNvPr id="15" name="Slide Number Placeholder 11">
            <a:extLst>
              <a:ext uri="{FF2B5EF4-FFF2-40B4-BE49-F238E27FC236}">
                <a16:creationId xmlns:a16="http://schemas.microsoft.com/office/drawing/2014/main" id="{276A1B65-944A-7AC3-62F6-6EC1C608DD12}"/>
              </a:ext>
            </a:extLst>
          </p:cNvPr>
          <p:cNvSpPr>
            <a:spLocks noGrp="1"/>
          </p:cNvSpPr>
          <p:nvPr>
            <p:ph type="sldNum" sz="quarter" idx="12"/>
          </p:nvPr>
        </p:nvSpPr>
        <p:spPr>
          <a:xfrm>
            <a:off x="11632162" y="6453002"/>
            <a:ext cx="429207" cy="365125"/>
          </a:xfrm>
        </p:spPr>
        <p:txBody>
          <a:bodyPr>
            <a:normAutofit/>
          </a:bodyPr>
          <a:lstStyle/>
          <a:p>
            <a:pPr>
              <a:spcAft>
                <a:spcPts val="600"/>
              </a:spcAft>
            </a:pPr>
            <a:fld id="{6F391B04-159E-4284-919C-20BE23D169A4}" type="slidenum">
              <a:rPr lang="en-US" smtClean="0"/>
              <a:pPr>
                <a:spcAft>
                  <a:spcPts val="600"/>
                </a:spcAft>
              </a:pPr>
              <a:t>5</a:t>
            </a:fld>
            <a:endParaRPr lang="en-US"/>
          </a:p>
        </p:txBody>
      </p:sp>
    </p:spTree>
    <p:extLst>
      <p:ext uri="{BB962C8B-B14F-4D97-AF65-F5344CB8AC3E}">
        <p14:creationId xmlns:p14="http://schemas.microsoft.com/office/powerpoint/2010/main" val="1263591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C2A58C-1AB9-6A45-0468-50A5D6017F2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a:noFill/>
        </p:spPr>
      </p:pic>
      <p:sp>
        <p:nvSpPr>
          <p:cNvPr id="15" name="Slide Number Placeholder 15">
            <a:extLst>
              <a:ext uri="{FF2B5EF4-FFF2-40B4-BE49-F238E27FC236}">
                <a16:creationId xmlns:a16="http://schemas.microsoft.com/office/drawing/2014/main" id="{5E5E3230-CD3D-F260-DA7F-6A132E1D0E02}"/>
              </a:ext>
            </a:extLst>
          </p:cNvPr>
          <p:cNvSpPr>
            <a:spLocks noGrp="1"/>
          </p:cNvSpPr>
          <p:nvPr>
            <p:ph type="sldNum" sz="quarter" idx="12"/>
          </p:nvPr>
        </p:nvSpPr>
        <p:spPr>
          <a:xfrm>
            <a:off x="11632162" y="6453002"/>
            <a:ext cx="429207" cy="365125"/>
          </a:xfrm>
        </p:spPr>
        <p:txBody>
          <a:bodyPr>
            <a:normAutofit/>
          </a:bodyPr>
          <a:lstStyle/>
          <a:p>
            <a:pPr>
              <a:spcAft>
                <a:spcPts val="600"/>
              </a:spcAft>
            </a:pPr>
            <a:fld id="{6F391B04-159E-4284-919C-20BE23D169A4}" type="slidenum">
              <a:rPr lang="en-US" smtClean="0">
                <a:solidFill>
                  <a:srgbClr val="FFFFFF"/>
                </a:solidFill>
                <a:effectLst>
                  <a:outerShdw blurRad="38100" dist="38100" dir="2700000" algn="tl">
                    <a:srgbClr val="000000">
                      <a:alpha val="43137"/>
                    </a:srgbClr>
                  </a:outerShdw>
                </a:effectLst>
              </a:rPr>
              <a:pPr>
                <a:spcAft>
                  <a:spcPts val="600"/>
                </a:spcAft>
              </a:pPr>
              <a:t>6</a:t>
            </a:fld>
            <a:endParaRPr lang="en-US">
              <a:solidFill>
                <a:srgbClr val="FFFFFF"/>
              </a:solidFill>
              <a:effectLst>
                <a:outerShdw blurRad="38100" dist="38100" dir="2700000" algn="tl">
                  <a:srgbClr val="000000">
                    <a:alpha val="43137"/>
                  </a:srgbClr>
                </a:outerShdw>
              </a:effectLst>
            </a:endParaRPr>
          </a:p>
        </p:txBody>
      </p:sp>
      <p:sp>
        <p:nvSpPr>
          <p:cNvPr id="4" name="Title 1">
            <a:extLst>
              <a:ext uri="{FF2B5EF4-FFF2-40B4-BE49-F238E27FC236}">
                <a16:creationId xmlns:a16="http://schemas.microsoft.com/office/drawing/2014/main" id="{E686A2E2-DF21-0330-4B2D-13E4B0C8A08E}"/>
              </a:ext>
            </a:extLst>
          </p:cNvPr>
          <p:cNvSpPr txBox="1">
            <a:spLocks/>
          </p:cNvSpPr>
          <p:nvPr/>
        </p:nvSpPr>
        <p:spPr>
          <a:xfrm>
            <a:off x="624506" y="3621149"/>
            <a:ext cx="8837546" cy="18704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pPr algn="l"/>
            <a:r>
              <a:rPr lang="en-US" dirty="0">
                <a:solidFill>
                  <a:srgbClr val="FFFFFF"/>
                </a:solidFill>
              </a:rPr>
              <a:t>EMOTION DETECTION TECHNIQUES</a:t>
            </a:r>
          </a:p>
        </p:txBody>
      </p:sp>
    </p:spTree>
    <p:extLst>
      <p:ext uri="{BB962C8B-B14F-4D97-AF65-F5344CB8AC3E}">
        <p14:creationId xmlns:p14="http://schemas.microsoft.com/office/powerpoint/2010/main" val="98293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7CCB-30AF-9F5F-3D1E-3096E96C5F90}"/>
              </a:ext>
            </a:extLst>
          </p:cNvPr>
          <p:cNvSpPr>
            <a:spLocks noGrp="1"/>
          </p:cNvSpPr>
          <p:nvPr>
            <p:ph type="title"/>
          </p:nvPr>
        </p:nvSpPr>
        <p:spPr>
          <a:xfrm>
            <a:off x="1244677" y="280339"/>
            <a:ext cx="4434213" cy="1534529"/>
          </a:xfrm>
        </p:spPr>
        <p:txBody>
          <a:bodyPr anchor="b">
            <a:normAutofit/>
          </a:bodyPr>
          <a:lstStyle/>
          <a:p>
            <a:r>
              <a:rPr lang="en-US" dirty="0"/>
              <a:t>Text2Emotion:</a:t>
            </a:r>
          </a:p>
        </p:txBody>
      </p:sp>
      <p:pic>
        <p:nvPicPr>
          <p:cNvPr id="5" name="Picture 4" descr="A screenshot of a video game&#10;&#10;Description automatically generated">
            <a:extLst>
              <a:ext uri="{FF2B5EF4-FFF2-40B4-BE49-F238E27FC236}">
                <a16:creationId xmlns:a16="http://schemas.microsoft.com/office/drawing/2014/main" id="{A0E4901C-89B7-4035-A171-5BF05D2C7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4677" y="4153070"/>
            <a:ext cx="10387485" cy="2176604"/>
          </a:xfrm>
          <a:prstGeom prst="rect">
            <a:avLst/>
          </a:prstGeom>
          <a:noFill/>
        </p:spPr>
      </p:pic>
      <p:sp>
        <p:nvSpPr>
          <p:cNvPr id="3" name="Content Placeholder 2">
            <a:extLst>
              <a:ext uri="{FF2B5EF4-FFF2-40B4-BE49-F238E27FC236}">
                <a16:creationId xmlns:a16="http://schemas.microsoft.com/office/drawing/2014/main" id="{C6B756E5-2563-FDDA-4659-F22AA34242B3}"/>
              </a:ext>
            </a:extLst>
          </p:cNvPr>
          <p:cNvSpPr>
            <a:spLocks noGrp="1"/>
          </p:cNvSpPr>
          <p:nvPr>
            <p:ph idx="1"/>
          </p:nvPr>
        </p:nvSpPr>
        <p:spPr>
          <a:xfrm>
            <a:off x="1244677" y="1938196"/>
            <a:ext cx="10387485" cy="2176604"/>
          </a:xfrm>
        </p:spPr>
        <p:txBody>
          <a:bodyPr>
            <a:normAutofit/>
          </a:bodyPr>
          <a:lstStyle/>
          <a:p>
            <a:pPr algn="just">
              <a:lnSpc>
                <a:spcPct val="110000"/>
              </a:lnSpc>
            </a:pPr>
            <a:r>
              <a:rPr lang="en-US" sz="1400" dirty="0"/>
              <a:t>Text2Emotion is a python package that is used to classify textual data into different types of emotions.</a:t>
            </a:r>
          </a:p>
          <a:p>
            <a:pPr algn="just">
              <a:lnSpc>
                <a:spcPct val="110000"/>
              </a:lnSpc>
            </a:pPr>
            <a:r>
              <a:rPr lang="en-US" sz="1400" dirty="0"/>
              <a:t>The output of this package is in the form of a dictionary, where each emotion is a key, and the value is between 0 and 1.</a:t>
            </a:r>
          </a:p>
          <a:p>
            <a:pPr algn="just">
              <a:lnSpc>
                <a:spcPct val="110000"/>
              </a:lnSpc>
            </a:pPr>
            <a:r>
              <a:rPr lang="en-US" sz="1400" dirty="0"/>
              <a:t>There are 5 basic emotion categories represented in this package, which are the following: Happy, Angry, Sad, Surprise and Fear.</a:t>
            </a:r>
          </a:p>
          <a:p>
            <a:pPr algn="just">
              <a:lnSpc>
                <a:spcPct val="110000"/>
              </a:lnSpc>
            </a:pPr>
            <a:r>
              <a:rPr lang="en-US" sz="1400" dirty="0"/>
              <a:t>We only consider the emotion with the highest value, which is 1.0, to be the dominant emotion that would represent the emotion of a given line. If there aren’t any emotion represented with 1.0 as a value, then we would categorize the emotion of the given line as ‘Neutral’. </a:t>
            </a:r>
          </a:p>
        </p:txBody>
      </p:sp>
      <p:sp>
        <p:nvSpPr>
          <p:cNvPr id="10" name="Date Placeholder 3">
            <a:extLst>
              <a:ext uri="{FF2B5EF4-FFF2-40B4-BE49-F238E27FC236}">
                <a16:creationId xmlns:a16="http://schemas.microsoft.com/office/drawing/2014/main" id="{6C2AF57B-2AD6-C346-53EC-C8FE2A161FDE}"/>
              </a:ext>
            </a:extLst>
          </p:cNvPr>
          <p:cNvSpPr>
            <a:spLocks noGrp="1"/>
          </p:cNvSpPr>
          <p:nvPr>
            <p:ph type="dt" sz="half" idx="10"/>
          </p:nvPr>
        </p:nvSpPr>
        <p:spPr>
          <a:xfrm>
            <a:off x="137160" y="6453002"/>
            <a:ext cx="3494314" cy="365125"/>
          </a:xfrm>
        </p:spPr>
        <p:txBody>
          <a:bodyPr/>
          <a:lstStyle/>
          <a:p>
            <a:pPr>
              <a:spcAft>
                <a:spcPts val="600"/>
              </a:spcAft>
            </a:pPr>
            <a:fld id="{D0767823-E1F7-430F-A16F-86929938B0BA}" type="datetime1">
              <a:rPr lang="en-US" smtClean="0"/>
              <a:pPr>
                <a:spcAft>
                  <a:spcPts val="600"/>
                </a:spcAft>
              </a:pPr>
              <a:t>9/3/2023</a:t>
            </a:fld>
            <a:endParaRPr lang="en-US"/>
          </a:p>
        </p:txBody>
      </p:sp>
      <p:sp>
        <p:nvSpPr>
          <p:cNvPr id="12" name="Footer Placeholder 5">
            <a:extLst>
              <a:ext uri="{FF2B5EF4-FFF2-40B4-BE49-F238E27FC236}">
                <a16:creationId xmlns:a16="http://schemas.microsoft.com/office/drawing/2014/main" id="{3E9ACEA5-2180-B348-B8EB-4320FE22A67D}"/>
              </a:ext>
            </a:extLst>
          </p:cNvPr>
          <p:cNvSpPr>
            <a:spLocks noGrp="1"/>
          </p:cNvSpPr>
          <p:nvPr>
            <p:ph type="ftr" sz="quarter" idx="11"/>
          </p:nvPr>
        </p:nvSpPr>
        <p:spPr>
          <a:xfrm>
            <a:off x="8876521" y="6453002"/>
            <a:ext cx="2805405" cy="365125"/>
          </a:xfrm>
        </p:spPr>
        <p:txBody>
          <a:bodyPr/>
          <a:lstStyle/>
          <a:p>
            <a:pPr>
              <a:spcAft>
                <a:spcPts val="600"/>
              </a:spcAft>
            </a:pPr>
            <a:r>
              <a:rPr lang="en-US"/>
              <a:t>Sample Footer Text</a:t>
            </a:r>
          </a:p>
        </p:txBody>
      </p:sp>
      <p:sp>
        <p:nvSpPr>
          <p:cNvPr id="14" name="Slide Number Placeholder 6">
            <a:extLst>
              <a:ext uri="{FF2B5EF4-FFF2-40B4-BE49-F238E27FC236}">
                <a16:creationId xmlns:a16="http://schemas.microsoft.com/office/drawing/2014/main" id="{5635C73C-EA23-5696-BF44-74370524C779}"/>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pPr>
                <a:spcAft>
                  <a:spcPts val="600"/>
                </a:spcAft>
              </a:pPr>
              <a:t>7</a:t>
            </a:fld>
            <a:endParaRPr lang="en-US"/>
          </a:p>
        </p:txBody>
      </p:sp>
    </p:spTree>
    <p:extLst>
      <p:ext uri="{BB962C8B-B14F-4D97-AF65-F5344CB8AC3E}">
        <p14:creationId xmlns:p14="http://schemas.microsoft.com/office/powerpoint/2010/main" val="139746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B2FC-06C9-7173-6F3E-7AE1E0045F62}"/>
              </a:ext>
            </a:extLst>
          </p:cNvPr>
          <p:cNvSpPr>
            <a:spLocks noGrp="1"/>
          </p:cNvSpPr>
          <p:nvPr>
            <p:ph type="title"/>
          </p:nvPr>
        </p:nvSpPr>
        <p:spPr/>
        <p:txBody>
          <a:bodyPr/>
          <a:lstStyle/>
          <a:p>
            <a:r>
              <a:rPr lang="en-US" dirty="0"/>
              <a:t>EmoRoBERTa:</a:t>
            </a:r>
          </a:p>
        </p:txBody>
      </p:sp>
      <p:sp>
        <p:nvSpPr>
          <p:cNvPr id="3" name="Content Placeholder 2">
            <a:extLst>
              <a:ext uri="{FF2B5EF4-FFF2-40B4-BE49-F238E27FC236}">
                <a16:creationId xmlns:a16="http://schemas.microsoft.com/office/drawing/2014/main" id="{84D3FB6F-2DCF-17E7-5078-1D52F1BBE574}"/>
              </a:ext>
            </a:extLst>
          </p:cNvPr>
          <p:cNvSpPr>
            <a:spLocks noGrp="1"/>
          </p:cNvSpPr>
          <p:nvPr>
            <p:ph idx="1"/>
          </p:nvPr>
        </p:nvSpPr>
        <p:spPr/>
        <p:txBody>
          <a:bodyPr/>
          <a:lstStyle/>
          <a:p>
            <a:r>
              <a:rPr lang="en-US" dirty="0"/>
              <a:t>EmoRoBERTa is a variant of the RoBERTa model designed for emotion recognition.</a:t>
            </a:r>
          </a:p>
          <a:p>
            <a:r>
              <a:rPr lang="en-US" dirty="0"/>
              <a:t>EmoRoBERTa model is well-suited for certain applications that would require analyzing the emotions conveyed in textual data.</a:t>
            </a:r>
          </a:p>
          <a:p>
            <a:r>
              <a:rPr lang="en-US" dirty="0"/>
              <a:t>There are various types of emotions represented by this model such as:</a:t>
            </a:r>
          </a:p>
          <a:p>
            <a:pPr lvl="1"/>
            <a:r>
              <a:rPr lang="en-US" dirty="0"/>
              <a:t>Anger</a:t>
            </a:r>
          </a:p>
          <a:p>
            <a:pPr lvl="1"/>
            <a:r>
              <a:rPr lang="en-US" dirty="0"/>
              <a:t>Admiration</a:t>
            </a:r>
          </a:p>
          <a:p>
            <a:pPr lvl="1"/>
            <a:r>
              <a:rPr lang="en-US" dirty="0"/>
              <a:t>Caring</a:t>
            </a:r>
          </a:p>
          <a:p>
            <a:pPr lvl="1"/>
            <a:r>
              <a:rPr lang="en-US" dirty="0"/>
              <a:t>Sadness</a:t>
            </a:r>
          </a:p>
          <a:p>
            <a:pPr lvl="1"/>
            <a:r>
              <a:rPr lang="en-US" dirty="0"/>
              <a:t>Love</a:t>
            </a:r>
          </a:p>
        </p:txBody>
      </p:sp>
    </p:spTree>
    <p:extLst>
      <p:ext uri="{BB962C8B-B14F-4D97-AF65-F5344CB8AC3E}">
        <p14:creationId xmlns:p14="http://schemas.microsoft.com/office/powerpoint/2010/main" val="856615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5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8B81-FB37-1640-1895-01CB663228D8}"/>
              </a:ext>
            </a:extLst>
          </p:cNvPr>
          <p:cNvSpPr>
            <a:spLocks noGrp="1"/>
          </p:cNvSpPr>
          <p:nvPr>
            <p:ph type="title"/>
          </p:nvPr>
        </p:nvSpPr>
        <p:spPr>
          <a:xfrm>
            <a:off x="624668" y="1008049"/>
            <a:ext cx="4681506" cy="1608479"/>
          </a:xfrm>
        </p:spPr>
        <p:txBody>
          <a:bodyPr anchor="b">
            <a:normAutofit/>
          </a:bodyPr>
          <a:lstStyle/>
          <a:p>
            <a:r>
              <a:rPr lang="en-US" dirty="0"/>
              <a:t>Comparing Two Models:</a:t>
            </a:r>
          </a:p>
        </p:txBody>
      </p:sp>
      <p:sp>
        <p:nvSpPr>
          <p:cNvPr id="3" name="Content Placeholder 2">
            <a:extLst>
              <a:ext uri="{FF2B5EF4-FFF2-40B4-BE49-F238E27FC236}">
                <a16:creationId xmlns:a16="http://schemas.microsoft.com/office/drawing/2014/main" id="{75F47A27-2A86-62C8-C70E-A1855B509D16}"/>
              </a:ext>
            </a:extLst>
          </p:cNvPr>
          <p:cNvSpPr>
            <a:spLocks noGrp="1"/>
          </p:cNvSpPr>
          <p:nvPr>
            <p:ph idx="1"/>
          </p:nvPr>
        </p:nvSpPr>
        <p:spPr>
          <a:xfrm>
            <a:off x="624668" y="2770887"/>
            <a:ext cx="4681506" cy="3187274"/>
          </a:xfrm>
        </p:spPr>
        <p:txBody>
          <a:bodyPr>
            <a:normAutofit/>
          </a:bodyPr>
          <a:lstStyle/>
          <a:p>
            <a:pPr algn="just"/>
            <a:r>
              <a:rPr lang="en-US" sz="1800" dirty="0"/>
              <a:t>We can clearly see that this model offers a much wider range of emotions compared to the Text2Emotion package. </a:t>
            </a:r>
          </a:p>
          <a:p>
            <a:pPr algn="just"/>
            <a:r>
              <a:rPr lang="en-US" sz="1800" dirty="0"/>
              <a:t>That's why this model appears to be more suitable for implementation on textual data from a theatrical play, as it can provide a more detailed emotional profile for each character in the play. </a:t>
            </a:r>
          </a:p>
        </p:txBody>
      </p:sp>
      <p:pic>
        <p:nvPicPr>
          <p:cNvPr id="5" name="Picture 4" descr="A graph of different colored squares&#10;&#10;Description automatically generated">
            <a:extLst>
              <a:ext uri="{FF2B5EF4-FFF2-40B4-BE49-F238E27FC236}">
                <a16:creationId xmlns:a16="http://schemas.microsoft.com/office/drawing/2014/main" id="{60F63A4A-E361-A073-6318-EB620AC42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1714" y="2038159"/>
            <a:ext cx="6221187" cy="3920001"/>
          </a:xfrm>
          <a:prstGeom prst="rect">
            <a:avLst/>
          </a:prstGeom>
          <a:noFill/>
        </p:spPr>
      </p:pic>
      <p:sp>
        <p:nvSpPr>
          <p:cNvPr id="14" name="Slide Number Placeholder 16">
            <a:extLst>
              <a:ext uri="{FF2B5EF4-FFF2-40B4-BE49-F238E27FC236}">
                <a16:creationId xmlns:a16="http://schemas.microsoft.com/office/drawing/2014/main" id="{348C26CB-6CFC-C07D-B7F4-AF12EC31552C}"/>
              </a:ext>
            </a:extLst>
          </p:cNvPr>
          <p:cNvSpPr>
            <a:spLocks noGrp="1"/>
          </p:cNvSpPr>
          <p:nvPr>
            <p:ph type="sldNum" sz="quarter" idx="12"/>
          </p:nvPr>
        </p:nvSpPr>
        <p:spPr>
          <a:xfrm>
            <a:off x="11632162" y="6453002"/>
            <a:ext cx="429207" cy="365125"/>
          </a:xfrm>
        </p:spPr>
        <p:txBody>
          <a:bodyPr/>
          <a:lstStyle/>
          <a:p>
            <a:pPr>
              <a:spcAft>
                <a:spcPts val="600"/>
              </a:spcAft>
            </a:pPr>
            <a:fld id="{6F391B04-159E-4284-919C-20BE23D169A4}" type="slidenum">
              <a:rPr lang="en-US" smtClean="0"/>
              <a:pPr>
                <a:spcAft>
                  <a:spcPts val="600"/>
                </a:spcAft>
              </a:pPr>
              <a:t>9</a:t>
            </a:fld>
            <a:endParaRPr lang="en-US"/>
          </a:p>
        </p:txBody>
      </p:sp>
    </p:spTree>
    <p:extLst>
      <p:ext uri="{BB962C8B-B14F-4D97-AF65-F5344CB8AC3E}">
        <p14:creationId xmlns:p14="http://schemas.microsoft.com/office/powerpoint/2010/main" val="1837195029"/>
      </p:ext>
    </p:extLst>
  </p:cSld>
  <p:clrMapOvr>
    <a:masterClrMapping/>
  </p:clrMapOvr>
</p:sld>
</file>

<file path=ppt/theme/theme1.xml><?xml version="1.0" encoding="utf-8"?>
<a:theme xmlns:a="http://schemas.openxmlformats.org/drawingml/2006/main" name="VanillaVTI">
  <a:themeElements>
    <a:clrScheme name="AnalogousFromDarkSeedLeftStep">
      <a:dk1>
        <a:srgbClr val="000000"/>
      </a:dk1>
      <a:lt1>
        <a:srgbClr val="FFFFFF"/>
      </a:lt1>
      <a:dk2>
        <a:srgbClr val="35261E"/>
      </a:dk2>
      <a:lt2>
        <a:srgbClr val="E6E2E8"/>
      </a:lt2>
      <a:accent1>
        <a:srgbClr val="65B237"/>
      </a:accent1>
      <a:accent2>
        <a:srgbClr val="8FAA2A"/>
      </a:accent2>
      <a:accent3>
        <a:srgbClr val="BA9F3A"/>
      </a:accent3>
      <a:accent4>
        <a:srgbClr val="BE642E"/>
      </a:accent4>
      <a:accent5>
        <a:srgbClr val="D04047"/>
      </a:accent5>
      <a:accent6>
        <a:srgbClr val="BE2E70"/>
      </a:accent6>
      <a:hlink>
        <a:srgbClr val="BF4F3F"/>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79</TotalTime>
  <Words>1063</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Neue Haas Grotesk Text Pro</vt:lpstr>
      <vt:lpstr>Neue Haas Grotesk Text Pro (Body)</vt:lpstr>
      <vt:lpstr>VanillaVTI</vt:lpstr>
      <vt:lpstr>THE GOOD, THE BAD &amp; THE UGLY</vt:lpstr>
      <vt:lpstr>Aim Of The Project</vt:lpstr>
      <vt:lpstr>Dataset Description</vt:lpstr>
      <vt:lpstr>Emotion Detection in Text Mining:</vt:lpstr>
      <vt:lpstr>Identifying The Main Characters:</vt:lpstr>
      <vt:lpstr>PowerPoint Presentation</vt:lpstr>
      <vt:lpstr>Text2Emotion:</vt:lpstr>
      <vt:lpstr>EmoRoBERTa:</vt:lpstr>
      <vt:lpstr>Comparing Two Models:</vt:lpstr>
      <vt:lpstr>Character Emotional Profiles in the Play:</vt:lpstr>
      <vt:lpstr>Character Emotional Profiles in the Play (Cont’d):</vt:lpstr>
      <vt:lpstr>Analyzing Character Interactions and Emotions:</vt:lpstr>
      <vt:lpstr>Conclusion &amp; 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GOOD, THE BAD &amp; THE UGLY</dc:title>
  <dc:creator>Amr</dc:creator>
  <cp:lastModifiedBy>Amr</cp:lastModifiedBy>
  <cp:revision>9</cp:revision>
  <dcterms:created xsi:type="dcterms:W3CDTF">2023-09-02T21:18:21Z</dcterms:created>
  <dcterms:modified xsi:type="dcterms:W3CDTF">2023-09-02T22:49:57Z</dcterms:modified>
</cp:coreProperties>
</file>