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1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4" d="100"/>
          <a:sy n="64" d="100"/>
        </p:scale>
        <p:origin x="84" y="2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2/8/2022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2/8/2022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AmrMoEiss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develop.e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develop.e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AmrMoEissa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A7A1B8A-8CDE-4F0B-898E-4B1A3A47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914400"/>
            <a:ext cx="9144000" cy="2667000"/>
          </a:xfrm>
        </p:spPr>
        <p:txBody>
          <a:bodyPr/>
          <a:lstStyle/>
          <a:p>
            <a:pPr algn="ctr"/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HTML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25D276C-7FF3-45F0-BB85-6BE3FE8B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Amr Mohamed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Eissa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DBD9F3E-79F2-4B49-BC6F-FDAE1A9140EC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PARAGRAPH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F97A982-971D-48AF-931B-D98E600E563D}"/>
              </a:ext>
            </a:extLst>
          </p:cNvPr>
          <p:cNvSpPr txBox="1"/>
          <p:nvPr/>
        </p:nvSpPr>
        <p:spPr>
          <a:xfrm>
            <a:off x="2176144" y="2663190"/>
            <a:ext cx="8414067" cy="1492716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ts val="165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&lt;p&gt;</a:t>
            </a:r>
            <a:endParaRPr sz="1400" dirty="0">
              <a:latin typeface="Courier New"/>
              <a:cs typeface="Courier New"/>
            </a:endParaRPr>
          </a:p>
          <a:p>
            <a:pPr marL="474345">
              <a:lnSpc>
                <a:spcPts val="162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Here’s</a:t>
            </a:r>
            <a:r>
              <a:rPr sz="1400" spc="-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r>
              <a:rPr sz="1400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paragraph.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&lt;/p&gt;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&lt;p&gt;</a:t>
            </a:r>
            <a:endParaRPr sz="1400" dirty="0">
              <a:latin typeface="Courier New"/>
              <a:cs typeface="Courier New"/>
            </a:endParaRPr>
          </a:p>
          <a:p>
            <a:pPr marL="474345" marR="4451985">
              <a:lnSpc>
                <a:spcPts val="1620"/>
              </a:lnSpc>
              <a:spcBef>
                <a:spcPts val="75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And here’s 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a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different one. </a:t>
            </a:r>
            <a:r>
              <a:rPr sz="1400" spc="-8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It’s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as simple as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that.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58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&lt;/p&gt;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70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70661093-D3AF-4BDF-89A9-AD774713B5D4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BREAK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F713008-E607-4E7E-ACA0-1DEDAE92A2E2}"/>
              </a:ext>
            </a:extLst>
          </p:cNvPr>
          <p:cNvSpPr txBox="1"/>
          <p:nvPr/>
        </p:nvSpPr>
        <p:spPr>
          <a:xfrm>
            <a:off x="2176145" y="2819400"/>
            <a:ext cx="7836534" cy="2959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I’d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like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to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write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some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text&lt;br&gt;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and</a:t>
            </a:r>
            <a:r>
              <a:rPr sz="1400" spc="10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then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have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the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next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bit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on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the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line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b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04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04F9E08-B69F-4992-A2C7-2F3B932C506C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SPAN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BA00266-2647-4CA2-98BB-5F969B95E7CD}"/>
              </a:ext>
            </a:extLst>
          </p:cNvPr>
          <p:cNvSpPr txBox="1"/>
          <p:nvPr/>
        </p:nvSpPr>
        <p:spPr>
          <a:xfrm>
            <a:off x="1110548" y="2400220"/>
            <a:ext cx="10013064" cy="243656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&lt;p&gt;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Here’s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a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paragraph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of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text.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What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want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to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happen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is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to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make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&lt;span</a:t>
            </a:r>
            <a:r>
              <a:rPr lang="en-US" sz="1400" dirty="0">
                <a:solidFill>
                  <a:srgbClr val="E3CDAB"/>
                </a:solidFill>
                <a:latin typeface="Courier New"/>
                <a:cs typeface="Courier New"/>
              </a:rPr>
              <a:t>&gt; text &lt;/span&gt; </a:t>
            </a:r>
            <a:r>
              <a:rPr lang="en-US" sz="1400" dirty="0" err="1">
                <a:solidFill>
                  <a:srgbClr val="E3CDAB"/>
                </a:solidFill>
                <a:latin typeface="Courier New"/>
                <a:cs typeface="Courier New"/>
              </a:rPr>
              <a:t>abc</a:t>
            </a:r>
            <a:r>
              <a:rPr sz="1400" spc="10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lang="en-US" sz="1400" spc="10" dirty="0">
                <a:solidFill>
                  <a:srgbClr val="E3CDAB"/>
                </a:solidFill>
                <a:latin typeface="Courier New"/>
                <a:cs typeface="Courier New"/>
              </a:rPr>
              <a:t>&lt;/p&gt;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87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LINK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BA5C213-BAD7-41CE-9A55-235CF2FCB461}"/>
              </a:ext>
            </a:extLst>
          </p:cNvPr>
          <p:cNvSpPr txBox="1"/>
          <p:nvPr/>
        </p:nvSpPr>
        <p:spPr>
          <a:xfrm>
            <a:off x="2176145" y="2438400"/>
            <a:ext cx="7836534" cy="2959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&lt;a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href=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  <a:hlinkClick r:id="rId2"/>
              </a:rPr>
              <a:t>http://www.prodevelop.es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</a:t>
            </a:r>
            <a:r>
              <a:rPr sz="1400" spc="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target=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"blank"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This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is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a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link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IMAGE</a:t>
            </a:r>
            <a:endParaRPr lang="en-US" sz="3200" b="1" dirty="0">
              <a:solidFill>
                <a:srgbClr val="FFFF00"/>
              </a:solidFill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C8E1C6FD-2040-4F55-AF28-E2BC563AB255}"/>
              </a:ext>
            </a:extLst>
          </p:cNvPr>
          <p:cNvGrpSpPr/>
          <p:nvPr/>
        </p:nvGrpSpPr>
        <p:grpSpPr>
          <a:xfrm>
            <a:off x="2176145" y="2689860"/>
            <a:ext cx="7836534" cy="1478280"/>
            <a:chOff x="1110548" y="2400221"/>
            <a:chExt cx="7836534" cy="1478280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608A4E49-43F9-4859-A4F8-D46C26352ECF}"/>
                </a:ext>
              </a:extLst>
            </p:cNvPr>
            <p:cNvSpPr/>
            <p:nvPr/>
          </p:nvSpPr>
          <p:spPr>
            <a:xfrm>
              <a:off x="1110548" y="2400222"/>
              <a:ext cx="7836534" cy="1478280"/>
            </a:xfrm>
            <a:custGeom>
              <a:avLst/>
              <a:gdLst/>
              <a:ahLst/>
              <a:cxnLst/>
              <a:rect l="l" t="t" r="r" b="b"/>
              <a:pathLst>
                <a:path w="7836534" h="1478279">
                  <a:moveTo>
                    <a:pt x="7836535" y="1477746"/>
                  </a:moveTo>
                  <a:lnTo>
                    <a:pt x="0" y="1477746"/>
                  </a:lnTo>
                  <a:lnTo>
                    <a:pt x="0" y="0"/>
                  </a:lnTo>
                  <a:lnTo>
                    <a:pt x="0" y="1477739"/>
                  </a:lnTo>
                  <a:lnTo>
                    <a:pt x="7836535" y="1477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D837935-8FCC-4B2F-AACE-AA932B207028}"/>
                </a:ext>
              </a:extLst>
            </p:cNvPr>
            <p:cNvSpPr/>
            <p:nvPr/>
          </p:nvSpPr>
          <p:spPr>
            <a:xfrm>
              <a:off x="1110538" y="2400223"/>
              <a:ext cx="7836534" cy="1478280"/>
            </a:xfrm>
            <a:custGeom>
              <a:avLst/>
              <a:gdLst/>
              <a:ahLst/>
              <a:cxnLst/>
              <a:rect l="l" t="t" r="r" b="b"/>
              <a:pathLst>
                <a:path w="7836534" h="1478279">
                  <a:moveTo>
                    <a:pt x="7836535" y="0"/>
                  </a:moveTo>
                  <a:lnTo>
                    <a:pt x="0" y="0"/>
                  </a:lnTo>
                  <a:lnTo>
                    <a:pt x="0" y="295554"/>
                  </a:lnTo>
                  <a:lnTo>
                    <a:pt x="0" y="591096"/>
                  </a:lnTo>
                  <a:lnTo>
                    <a:pt x="0" y="886650"/>
                  </a:lnTo>
                  <a:lnTo>
                    <a:pt x="0" y="1182204"/>
                  </a:lnTo>
                  <a:lnTo>
                    <a:pt x="0" y="1477746"/>
                  </a:lnTo>
                  <a:lnTo>
                    <a:pt x="7836535" y="1477746"/>
                  </a:lnTo>
                  <a:lnTo>
                    <a:pt x="7836535" y="1182204"/>
                  </a:lnTo>
                  <a:lnTo>
                    <a:pt x="7836535" y="886650"/>
                  </a:lnTo>
                  <a:lnTo>
                    <a:pt x="7836535" y="591096"/>
                  </a:lnTo>
                  <a:lnTo>
                    <a:pt x="7836535" y="295554"/>
                  </a:lnTo>
                  <a:lnTo>
                    <a:pt x="783653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E5E72C77-0F1E-4DEE-ABCE-A232491140D9}"/>
              </a:ext>
            </a:extLst>
          </p:cNvPr>
          <p:cNvSpPr txBox="1"/>
          <p:nvPr/>
        </p:nvSpPr>
        <p:spPr>
          <a:xfrm>
            <a:off x="2176145" y="2689860"/>
            <a:ext cx="7836534" cy="1478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&lt;img src=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"picture.jpg"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width=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"104"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height=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"142"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&lt;br&gt;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&lt;a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href="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  <a:hlinkClick r:id="rId2"/>
              </a:rPr>
              <a:t>http://www.prodevelop.es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target="blank"&gt;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45"/>
              </a:spcBef>
              <a:tabLst>
                <a:tab pos="4343400" algn="l"/>
              </a:tabLst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&lt;span</a:t>
            </a:r>
            <a:r>
              <a:rPr sz="1400" spc="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style="font-family:</a:t>
            </a:r>
            <a:r>
              <a:rPr sz="1400" spc="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monospace;"&gt;	&lt;img</a:t>
            </a:r>
            <a:r>
              <a:rPr sz="1400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src="picture.jpg"</a:t>
            </a:r>
            <a:r>
              <a:rPr sz="1400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width="10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&lt;/a&gt;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31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DIV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593AE34-E209-4CD9-AA13-29847A0C9EA0}"/>
              </a:ext>
            </a:extLst>
          </p:cNvPr>
          <p:cNvSpPr txBox="1"/>
          <p:nvPr/>
        </p:nvSpPr>
        <p:spPr>
          <a:xfrm>
            <a:off x="2360612" y="2515235"/>
            <a:ext cx="7836534" cy="91376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ts val="1650"/>
              </a:lnSpc>
              <a:spcBef>
                <a:spcPts val="22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Here’s</a:t>
            </a:r>
            <a:r>
              <a:rPr sz="1400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some</a:t>
            </a:r>
            <a:r>
              <a:rPr sz="1400" spc="-2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content…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&lt;div&gt;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This</a:t>
            </a:r>
            <a:r>
              <a:rPr sz="1400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is</a:t>
            </a:r>
            <a:r>
              <a:rPr sz="1400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r>
              <a:rPr sz="1400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div.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&lt;/div&gt;</a:t>
            </a:r>
            <a:endParaRPr sz="1400" dirty="0">
              <a:latin typeface="Courier New"/>
              <a:cs typeface="Courier New"/>
            </a:endParaRPr>
          </a:p>
          <a:p>
            <a:pPr marL="44450" marR="45720">
              <a:lnSpc>
                <a:spcPts val="1620"/>
              </a:lnSpc>
              <a:spcBef>
                <a:spcPts val="75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&lt;div&gt;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And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this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is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another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one.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Works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pretty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much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like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a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new</a:t>
            </a:r>
            <a:r>
              <a:rPr sz="1400" spc="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paragraph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for </a:t>
            </a:r>
            <a:r>
              <a:rPr sz="1400" spc="-8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Here’s some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more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content…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07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TABLE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04D872E-BA18-49C6-BBEA-66D14CEE2B35}"/>
              </a:ext>
            </a:extLst>
          </p:cNvPr>
          <p:cNvSpPr/>
          <p:nvPr/>
        </p:nvSpPr>
        <p:spPr>
          <a:xfrm>
            <a:off x="2176145" y="2286000"/>
            <a:ext cx="7836534" cy="2973705"/>
          </a:xfrm>
          <a:custGeom>
            <a:avLst/>
            <a:gdLst/>
            <a:ahLst/>
            <a:cxnLst/>
            <a:rect l="l" t="t" r="r" b="b"/>
            <a:pathLst>
              <a:path w="7836534" h="2973704">
                <a:moveTo>
                  <a:pt x="7836535" y="2973405"/>
                </a:moveTo>
                <a:lnTo>
                  <a:pt x="0" y="2973405"/>
                </a:lnTo>
                <a:lnTo>
                  <a:pt x="0" y="0"/>
                </a:lnTo>
                <a:lnTo>
                  <a:pt x="7836535" y="0"/>
                </a:lnTo>
                <a:lnTo>
                  <a:pt x="7836535" y="297340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7039842-6E99-4B59-948A-FA41F725C2B3}"/>
              </a:ext>
            </a:extLst>
          </p:cNvPr>
          <p:cNvSpPr txBox="1"/>
          <p:nvPr/>
        </p:nvSpPr>
        <p:spPr>
          <a:xfrm>
            <a:off x="2220926" y="2300164"/>
            <a:ext cx="2270125" cy="12706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650"/>
              </a:lnSpc>
              <a:spcBef>
                <a:spcPts val="11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&lt;table</a:t>
            </a:r>
            <a:r>
              <a:rPr sz="1400" spc="-40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border=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"1"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1462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42925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&lt;th&gt;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Header</a:t>
            </a:r>
            <a:r>
              <a:rPr sz="1400" spc="-6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&lt;/th&gt;</a:t>
            </a:r>
            <a:endParaRPr sz="1400">
              <a:latin typeface="Courier New"/>
              <a:cs typeface="Courier New"/>
            </a:endParaRPr>
          </a:p>
          <a:p>
            <a:pPr marL="42925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&lt;th&gt;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Header</a:t>
            </a:r>
            <a:r>
              <a:rPr sz="1400" spc="-6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&lt;/th&gt;</a:t>
            </a:r>
            <a:endParaRPr sz="1400">
              <a:latin typeface="Courier New"/>
              <a:cs typeface="Courier New"/>
            </a:endParaRPr>
          </a:p>
          <a:p>
            <a:pPr marL="21462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214629"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A19D3D1-6C4A-4ADA-B0E5-E42F2EE3228F}"/>
              </a:ext>
            </a:extLst>
          </p:cNvPr>
          <p:cNvSpPr txBox="1"/>
          <p:nvPr/>
        </p:nvSpPr>
        <p:spPr>
          <a:xfrm>
            <a:off x="3510596" y="3536098"/>
            <a:ext cx="15176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650"/>
              </a:lnSpc>
              <a:spcBef>
                <a:spcPts val="11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cell</a:t>
            </a:r>
            <a:r>
              <a:rPr sz="1400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1,</a:t>
            </a:r>
            <a:r>
              <a:rPr sz="1400" spc="-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cell</a:t>
            </a:r>
            <a:r>
              <a:rPr sz="1400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A8B2A1C-826B-4F01-835B-48B4C5148EEC}"/>
              </a:ext>
            </a:extLst>
          </p:cNvPr>
          <p:cNvSpPr txBox="1"/>
          <p:nvPr/>
        </p:nvSpPr>
        <p:spPr>
          <a:xfrm>
            <a:off x="3510596" y="4360054"/>
            <a:ext cx="15176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650"/>
              </a:lnSpc>
              <a:spcBef>
                <a:spcPts val="11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2,</a:t>
            </a:r>
            <a:r>
              <a:rPr sz="1400" spc="-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cell</a:t>
            </a:r>
            <a:r>
              <a:rPr sz="1400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2,</a:t>
            </a:r>
            <a:r>
              <a:rPr sz="1400" spc="-3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cell</a:t>
            </a:r>
            <a:r>
              <a:rPr sz="1400" spc="-3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&lt;/td&gt;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9741DC8-FFD3-43D8-B6BF-0DF44E91D25F}"/>
              </a:ext>
            </a:extLst>
          </p:cNvPr>
          <p:cNvSpPr txBox="1"/>
          <p:nvPr/>
        </p:nvSpPr>
        <p:spPr>
          <a:xfrm>
            <a:off x="2220926" y="3536098"/>
            <a:ext cx="1195070" cy="168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9259">
              <a:lnSpc>
                <a:spcPts val="1650"/>
              </a:lnSpc>
              <a:spcBef>
                <a:spcPts val="11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&lt;td&gt;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row</a:t>
            </a:r>
            <a:endParaRPr sz="1400">
              <a:latin typeface="Courier New"/>
              <a:cs typeface="Courier New"/>
            </a:endParaRPr>
          </a:p>
          <a:p>
            <a:pPr marL="42925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&lt;td&gt;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row</a:t>
            </a:r>
            <a:endParaRPr sz="1400">
              <a:latin typeface="Courier New"/>
              <a:cs typeface="Courier New"/>
            </a:endParaRPr>
          </a:p>
          <a:p>
            <a:pPr marL="21462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 marL="21462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&lt;tr&gt;</a:t>
            </a:r>
            <a:endParaRPr sz="1400">
              <a:latin typeface="Courier New"/>
              <a:cs typeface="Courier New"/>
            </a:endParaRPr>
          </a:p>
          <a:p>
            <a:pPr marL="42925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&lt;td&gt;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row</a:t>
            </a:r>
            <a:endParaRPr sz="1400">
              <a:latin typeface="Courier New"/>
              <a:cs typeface="Courier New"/>
            </a:endParaRPr>
          </a:p>
          <a:p>
            <a:pPr marL="42925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&lt;td&gt;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row</a:t>
            </a:r>
            <a:endParaRPr sz="1400">
              <a:latin typeface="Courier New"/>
              <a:cs typeface="Courier New"/>
            </a:endParaRPr>
          </a:p>
          <a:p>
            <a:pPr marL="214629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&lt;/tr&gt;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&lt;/table&gt;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82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list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4329294-207F-4A19-BBB7-762655A7DFF6}"/>
              </a:ext>
            </a:extLst>
          </p:cNvPr>
          <p:cNvSpPr txBox="1"/>
          <p:nvPr/>
        </p:nvSpPr>
        <p:spPr>
          <a:xfrm>
            <a:off x="2176145" y="2367597"/>
            <a:ext cx="7836534" cy="212280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ts val="165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&lt;ul&gt;</a:t>
            </a:r>
            <a:endParaRPr sz="1400">
              <a:latin typeface="Courier New"/>
              <a:cs typeface="Courier New"/>
            </a:endParaRPr>
          </a:p>
          <a:p>
            <a:pPr marL="259715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&lt;li&gt;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Coffee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259715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&lt;li&gt;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Milk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&lt;/li&gt;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&lt;/ul&gt;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&lt;br&gt;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  <a:spcBef>
                <a:spcPts val="645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&lt;ol&gt;</a:t>
            </a:r>
            <a:endParaRPr sz="1400">
              <a:latin typeface="Courier New"/>
              <a:cs typeface="Courier New"/>
            </a:endParaRPr>
          </a:p>
          <a:p>
            <a:pPr marL="259715">
              <a:lnSpc>
                <a:spcPts val="162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&lt;li&gt;Coffee&lt;/li&gt;</a:t>
            </a:r>
            <a:endParaRPr sz="1400">
              <a:latin typeface="Courier New"/>
              <a:cs typeface="Courier New"/>
            </a:endParaRPr>
          </a:p>
          <a:p>
            <a:pPr marL="259715">
              <a:lnSpc>
                <a:spcPts val="162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&lt;li&gt;Milk&lt;/li&gt;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&lt;/ol&gt;&lt;br&gt;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481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FORM</a:t>
            </a:r>
            <a:endParaRPr lang="en-US" sz="3200" b="1" dirty="0">
              <a:solidFill>
                <a:srgbClr val="FFFF00"/>
              </a:solidFill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3941CA09-D575-488C-B06B-16B3C07B0D6E}"/>
              </a:ext>
            </a:extLst>
          </p:cNvPr>
          <p:cNvGrpSpPr/>
          <p:nvPr/>
        </p:nvGrpSpPr>
        <p:grpSpPr>
          <a:xfrm>
            <a:off x="2176145" y="2367597"/>
            <a:ext cx="7836534" cy="2122805"/>
            <a:chOff x="1110548" y="2400222"/>
            <a:chExt cx="7836534" cy="212280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B946B5A4-E5AF-423A-A319-E2556AC9244C}"/>
                </a:ext>
              </a:extLst>
            </p:cNvPr>
            <p:cNvSpPr/>
            <p:nvPr/>
          </p:nvSpPr>
          <p:spPr>
            <a:xfrm>
              <a:off x="1110548" y="2400224"/>
              <a:ext cx="7836534" cy="2122805"/>
            </a:xfrm>
            <a:custGeom>
              <a:avLst/>
              <a:gdLst/>
              <a:ahLst/>
              <a:cxnLst/>
              <a:rect l="l" t="t" r="r" b="b"/>
              <a:pathLst>
                <a:path w="7836534" h="2122804">
                  <a:moveTo>
                    <a:pt x="7836535" y="2122581"/>
                  </a:moveTo>
                  <a:lnTo>
                    <a:pt x="0" y="2122581"/>
                  </a:lnTo>
                  <a:lnTo>
                    <a:pt x="0" y="0"/>
                  </a:lnTo>
                  <a:lnTo>
                    <a:pt x="0" y="2122575"/>
                  </a:lnTo>
                  <a:lnTo>
                    <a:pt x="7836535" y="2122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35A7D09-B517-4763-B91E-4983DFCC5AF0}"/>
                </a:ext>
              </a:extLst>
            </p:cNvPr>
            <p:cNvSpPr/>
            <p:nvPr/>
          </p:nvSpPr>
          <p:spPr>
            <a:xfrm>
              <a:off x="1110538" y="2400223"/>
              <a:ext cx="7836534" cy="2122805"/>
            </a:xfrm>
            <a:custGeom>
              <a:avLst/>
              <a:gdLst/>
              <a:ahLst/>
              <a:cxnLst/>
              <a:rect l="l" t="t" r="r" b="b"/>
              <a:pathLst>
                <a:path w="7836534" h="2122804">
                  <a:moveTo>
                    <a:pt x="7836535" y="0"/>
                  </a:moveTo>
                  <a:lnTo>
                    <a:pt x="0" y="0"/>
                  </a:lnTo>
                  <a:lnTo>
                    <a:pt x="0" y="913523"/>
                  </a:lnTo>
                  <a:lnTo>
                    <a:pt x="0" y="1209065"/>
                  </a:lnTo>
                  <a:lnTo>
                    <a:pt x="0" y="2122589"/>
                  </a:lnTo>
                  <a:lnTo>
                    <a:pt x="7836535" y="2122589"/>
                  </a:lnTo>
                  <a:lnTo>
                    <a:pt x="7836535" y="1209065"/>
                  </a:lnTo>
                  <a:lnTo>
                    <a:pt x="7836535" y="913523"/>
                  </a:lnTo>
                  <a:lnTo>
                    <a:pt x="783653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F17B9790-323E-4928-9190-096E2102CC93}"/>
              </a:ext>
            </a:extLst>
          </p:cNvPr>
          <p:cNvSpPr txBox="1"/>
          <p:nvPr/>
        </p:nvSpPr>
        <p:spPr>
          <a:xfrm>
            <a:off x="2176145" y="2367597"/>
            <a:ext cx="7836534" cy="21228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ts val="165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&lt;form&gt;</a:t>
            </a:r>
            <a:endParaRPr sz="1400" dirty="0">
              <a:latin typeface="Courier New"/>
              <a:cs typeface="Courier New"/>
            </a:endParaRPr>
          </a:p>
          <a:p>
            <a:pPr marL="44450" marR="2195195">
              <a:lnSpc>
                <a:spcPts val="1620"/>
              </a:lnSpc>
              <a:spcBef>
                <a:spcPts val="75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First name: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&lt;input type=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"text"</a:t>
            </a:r>
            <a:r>
              <a:rPr sz="1400" spc="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"firstname"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&gt;&lt;br&gt; </a:t>
            </a:r>
            <a:r>
              <a:rPr sz="1400" spc="-82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Last name: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&lt;input type=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"text"</a:t>
            </a:r>
            <a:r>
              <a:rPr sz="1400" spc="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"lastname"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58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&lt;/form&gt;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&lt;br&gt;</a:t>
            </a:r>
            <a:endParaRPr sz="1400" dirty="0">
              <a:latin typeface="Courier New"/>
              <a:cs typeface="Courier New"/>
            </a:endParaRPr>
          </a:p>
          <a:p>
            <a:pPr marL="44450" marR="1120775">
              <a:lnSpc>
                <a:spcPts val="1620"/>
              </a:lnSpc>
              <a:spcBef>
                <a:spcPts val="75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&lt;form name="input"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action="html_form_action.php" method="get"&gt; </a:t>
            </a:r>
            <a:r>
              <a:rPr sz="1400" spc="-82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Username: &lt;input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type="text"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name="user"&gt;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55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&lt;input</a:t>
            </a:r>
            <a:r>
              <a:rPr sz="1400" spc="-1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type="submit"</a:t>
            </a:r>
            <a:r>
              <a:rPr sz="1400" spc="-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value="Submit"&gt;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&lt;/form&gt;&lt;br&gt;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99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02C1614-0ABF-4D61-A896-AD016E86EB9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LAYOUT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4DFD6B6-5860-4408-8A39-1723DC31BB7E}"/>
              </a:ext>
            </a:extLst>
          </p:cNvPr>
          <p:cNvSpPr txBox="1"/>
          <p:nvPr/>
        </p:nvSpPr>
        <p:spPr>
          <a:xfrm>
            <a:off x="2284412" y="2362200"/>
            <a:ext cx="7836534" cy="3672204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27940" rIns="0" bIns="0" rtlCol="0">
            <a:spAutoFit/>
          </a:bodyPr>
          <a:lstStyle/>
          <a:p>
            <a:pPr marL="44450">
              <a:lnSpc>
                <a:spcPts val="1650"/>
              </a:lnSpc>
              <a:spcBef>
                <a:spcPts val="220"/>
              </a:spcBef>
            </a:pPr>
            <a:r>
              <a:rPr sz="1400" dirty="0">
                <a:solidFill>
                  <a:srgbClr val="7E9E7E"/>
                </a:solidFill>
                <a:latin typeface="Courier New"/>
                <a:cs typeface="Courier New"/>
              </a:rPr>
              <a:t>&lt;!DOCTYPE</a:t>
            </a:r>
            <a:r>
              <a:rPr sz="1400" spc="-45" dirty="0">
                <a:solidFill>
                  <a:srgbClr val="7E9E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7E9E7E"/>
                </a:solidFill>
                <a:latin typeface="Courier New"/>
                <a:cs typeface="Courier New"/>
              </a:rPr>
              <a:t>html&gt;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&lt;html&gt;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&lt;div</a:t>
            </a:r>
            <a:r>
              <a:rPr sz="1400" spc="-10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id=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"container"</a:t>
            </a:r>
            <a:r>
              <a:rPr sz="1400" spc="-10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style=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"width:500px"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&lt;div</a:t>
            </a:r>
            <a:r>
              <a:rPr sz="1400" spc="-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id=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"header"</a:t>
            </a:r>
            <a:r>
              <a:rPr sz="1400" spc="-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style=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"background-color:#FFA500;"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&lt;h1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style=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"margin-bottom:0;"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Main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Title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of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Web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Page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&lt;/h1&gt;&lt;/div&gt;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&lt;div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id=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"menu"</a:t>
            </a:r>
            <a:r>
              <a:rPr sz="1400" spc="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style=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"background-color:#FFD700;height:200px;width:100px;</a:t>
            </a:r>
            <a:endParaRPr sz="1400">
              <a:latin typeface="Courier New"/>
              <a:cs typeface="Courier New"/>
            </a:endParaRPr>
          </a:p>
          <a:p>
            <a:pPr marL="44450" marR="6171565">
              <a:lnSpc>
                <a:spcPts val="1620"/>
              </a:lnSpc>
              <a:spcBef>
                <a:spcPts val="75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&lt;b&gt;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Menu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&lt;/b&gt;&lt;br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&gt; 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HTML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&lt;br&gt; 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CSS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&lt;br&gt;</a:t>
            </a:r>
            <a:endParaRPr sz="1400">
              <a:latin typeface="Courier New"/>
              <a:cs typeface="Courier New"/>
            </a:endParaRPr>
          </a:p>
          <a:p>
            <a:pPr marL="44450">
              <a:lnSpc>
                <a:spcPts val="1580"/>
              </a:lnSpc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JavaScript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ourier New"/>
              <a:cs typeface="Courier New"/>
            </a:endParaRPr>
          </a:p>
          <a:p>
            <a:pPr marL="44450" marR="45720">
              <a:lnSpc>
                <a:spcPts val="1620"/>
              </a:lnSpc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&lt;div</a:t>
            </a:r>
            <a:r>
              <a:rPr sz="1400" spc="5" dirty="0">
                <a:solidFill>
                  <a:srgbClr val="E3CDA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id=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"content"</a:t>
            </a:r>
            <a:r>
              <a:rPr sz="1400" spc="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style=</a:t>
            </a:r>
            <a:r>
              <a:rPr sz="1400" dirty="0">
                <a:solidFill>
                  <a:srgbClr val="CC9393"/>
                </a:solidFill>
                <a:latin typeface="Courier New"/>
                <a:cs typeface="Courier New"/>
              </a:rPr>
              <a:t>"background-color:#EEEEEE;height:200px;width:400 </a:t>
            </a:r>
            <a:r>
              <a:rPr sz="1400" spc="-825" dirty="0">
                <a:solidFill>
                  <a:srgbClr val="CC939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Content goes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here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37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DF1F6703-F10E-44A3-BBE3-B0AB456E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What is HTML</a:t>
            </a:r>
          </a:p>
          <a:p>
            <a:r>
              <a:rPr lang="en-US" dirty="0"/>
              <a:t>HTML  TAGS</a:t>
            </a:r>
          </a:p>
          <a:p>
            <a:r>
              <a:rPr lang="en-US" dirty="0"/>
              <a:t>HTML  ATTRIBUTES</a:t>
            </a:r>
          </a:p>
          <a:p>
            <a:r>
              <a:rPr lang="en-US" dirty="0"/>
              <a:t>HTML  FORM AND INPUTS</a:t>
            </a:r>
          </a:p>
          <a:p>
            <a:r>
              <a:rPr lang="en-US" dirty="0"/>
              <a:t>HTML  LAYOUT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Amr Mohamed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Eissa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219EA-EBDC-4AEB-A1D7-E734869FF1CF}"/>
              </a:ext>
            </a:extLst>
          </p:cNvPr>
          <p:cNvSpPr txBox="1"/>
          <p:nvPr/>
        </p:nvSpPr>
        <p:spPr>
          <a:xfrm>
            <a:off x="2932112" y="2103124"/>
            <a:ext cx="6324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800" b="1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64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is HTML  ?</a:t>
            </a:r>
          </a:p>
          <a:p>
            <a:pPr marL="0" indent="0">
              <a:buNone/>
            </a:pPr>
            <a:r>
              <a:rPr lang="en-US" dirty="0"/>
              <a:t>HTML Is </a:t>
            </a:r>
            <a:r>
              <a:rPr lang="en-US" sz="2400" spc="210" dirty="0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y</a:t>
            </a:r>
            <a:r>
              <a:rPr lang="en-US" sz="2400" spc="20" dirty="0">
                <a:solidFill>
                  <a:srgbClr val="EDEDED"/>
                </a:solidFill>
                <a:latin typeface="Tahoma"/>
                <a:cs typeface="Tahoma"/>
              </a:rPr>
              <a:t>p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lang="en-US" sz="2400" spc="120" dirty="0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Te</a:t>
            </a:r>
            <a:r>
              <a:rPr lang="en-US" sz="2400" spc="25" dirty="0">
                <a:solidFill>
                  <a:srgbClr val="EDEDED"/>
                </a:solidFill>
                <a:latin typeface="Tahoma"/>
                <a:cs typeface="Tahoma"/>
              </a:rPr>
              <a:t>x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-32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395" dirty="0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150" dirty="0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lang="en-US" sz="2400" spc="90" dirty="0">
                <a:solidFill>
                  <a:srgbClr val="EDEDED"/>
                </a:solidFill>
                <a:latin typeface="Tahoma"/>
                <a:cs typeface="Tahoma"/>
              </a:rPr>
              <a:t>k</a:t>
            </a:r>
            <a:r>
              <a:rPr lang="en-US" sz="2400" spc="10" dirty="0">
                <a:solidFill>
                  <a:srgbClr val="EDEDED"/>
                </a:solidFill>
                <a:latin typeface="Tahoma"/>
                <a:cs typeface="Tahoma"/>
              </a:rPr>
              <a:t>u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p</a:t>
            </a:r>
            <a:r>
              <a:rPr lang="en-US" sz="2400" spc="-28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95" dirty="0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10" dirty="0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lang="en-US" sz="2400" spc="-114" dirty="0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lang="en-US" sz="2400" spc="10" dirty="0">
                <a:solidFill>
                  <a:srgbClr val="EDEDED"/>
                </a:solidFill>
                <a:latin typeface="Tahoma"/>
                <a:cs typeface="Tahoma"/>
              </a:rPr>
              <a:t>u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-114" dirty="0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lang="en-US" sz="2400" spc="10" dirty="0">
                <a:solidFill>
                  <a:srgbClr val="EDEDED"/>
                </a:solidFill>
                <a:latin typeface="Tahoma"/>
                <a:cs typeface="Tahoma"/>
              </a:rPr>
              <a:t>e , </a:t>
            </a:r>
            <a:r>
              <a:rPr lang="en-US" sz="2400" spc="-60" dirty="0">
                <a:solidFill>
                  <a:srgbClr val="EDEDED"/>
                </a:solidFill>
                <a:latin typeface="Tahoma"/>
                <a:cs typeface="Tahoma"/>
              </a:rPr>
              <a:t>S</a:t>
            </a:r>
            <a:r>
              <a:rPr lang="en-US" sz="2400" spc="7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10" dirty="0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lang="en-US" sz="2400" spc="25" dirty="0">
                <a:solidFill>
                  <a:srgbClr val="EDEDED"/>
                </a:solidFill>
                <a:latin typeface="Tahoma"/>
                <a:cs typeface="Tahoma"/>
              </a:rPr>
              <a:t>d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150" dirty="0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lang="en-US" sz="2400" spc="35" dirty="0">
                <a:solidFill>
                  <a:srgbClr val="EDEDED"/>
                </a:solidFill>
                <a:latin typeface="Tahoma"/>
                <a:cs typeface="Tahoma"/>
              </a:rPr>
              <a:t>d</a:t>
            </a:r>
            <a:r>
              <a:rPr lang="en-US" sz="2400" spc="-30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45" dirty="0">
                <a:solidFill>
                  <a:srgbClr val="EDEDED"/>
                </a:solidFill>
                <a:latin typeface="Tahoma"/>
                <a:cs typeface="Tahoma"/>
              </a:rPr>
              <a:t>fo</a:t>
            </a:r>
            <a:r>
              <a:rPr lang="en-US" sz="2400" spc="120" dirty="0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w</a:t>
            </a:r>
            <a:r>
              <a:rPr lang="en-US" sz="2400" spc="150" dirty="0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lang="en-US" sz="2400" spc="55" dirty="0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lang="en-US" sz="2400" spc="7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55" dirty="0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lang="en-US" sz="2400" spc="10" dirty="0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lang="en-US" sz="2400" spc="-85" dirty="0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lang="en-US" sz="2400" spc="-32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w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lang="en-US" sz="2400" spc="35" dirty="0">
                <a:solidFill>
                  <a:srgbClr val="EDEDED"/>
                </a:solidFill>
                <a:latin typeface="Tahoma"/>
                <a:cs typeface="Tahoma"/>
              </a:rPr>
              <a:t>b</a:t>
            </a:r>
            <a:r>
              <a:rPr lang="en-US" sz="2400" spc="-30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20" dirty="0">
                <a:solidFill>
                  <a:srgbClr val="EDEDED"/>
                </a:solidFill>
                <a:latin typeface="Tahoma"/>
                <a:cs typeface="Tahoma"/>
              </a:rPr>
              <a:t>p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-114" dirty="0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lang="en-US" sz="2400" spc="-15" dirty="0">
                <a:solidFill>
                  <a:srgbClr val="EDEDED"/>
                </a:solidFill>
                <a:latin typeface="Tahoma"/>
                <a:cs typeface="Tahoma"/>
              </a:rPr>
              <a:t>s .</a:t>
            </a:r>
            <a:endParaRPr lang="en-US" dirty="0"/>
          </a:p>
          <a:p>
            <a:r>
              <a:rPr lang="en-US" sz="2800" b="1" dirty="0">
                <a:solidFill>
                  <a:srgbClr val="FFFF00"/>
                </a:solidFill>
              </a:rPr>
              <a:t>HTML  History?</a:t>
            </a:r>
          </a:p>
          <a:p>
            <a:pPr marL="12700" marR="5080">
              <a:lnSpc>
                <a:spcPct val="101099"/>
              </a:lnSpc>
              <a:spcBef>
                <a:spcPts val="105"/>
              </a:spcBef>
            </a:pPr>
            <a:r>
              <a:rPr lang="en-US" sz="2400" spc="210" dirty="0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395" dirty="0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lang="en-US" sz="2400" spc="60" dirty="0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-50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lang="en-US" sz="2400" spc="-114" dirty="0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lang="en-US" sz="2400" spc="-15" dirty="0">
                <a:solidFill>
                  <a:srgbClr val="EDEDED"/>
                </a:solidFill>
                <a:latin typeface="Tahoma"/>
                <a:cs typeface="Tahoma"/>
              </a:rPr>
              <a:t>s</a:t>
            </a:r>
            <a:r>
              <a:rPr lang="en-US" sz="2400" spc="-26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-30" dirty="0">
                <a:solidFill>
                  <a:srgbClr val="EDEDED"/>
                </a:solidFill>
                <a:latin typeface="Tahoma"/>
                <a:cs typeface="Tahoma"/>
              </a:rPr>
              <a:t>–</a:t>
            </a:r>
            <a:r>
              <a:rPr lang="en-US" sz="2400" spc="-32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199</a:t>
            </a:r>
            <a:r>
              <a:rPr lang="en-US" sz="2400" spc="105" dirty="0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2400" spc="210" dirty="0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395" dirty="0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lang="en-US" sz="2400" spc="60" dirty="0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2</a:t>
            </a:r>
            <a:r>
              <a:rPr lang="en-US" sz="2400" spc="-195" dirty="0">
                <a:solidFill>
                  <a:srgbClr val="EDEDED"/>
                </a:solidFill>
                <a:latin typeface="Tahoma"/>
                <a:cs typeface="Tahoma"/>
              </a:rPr>
              <a:t>.</a:t>
            </a:r>
            <a:r>
              <a:rPr lang="en-US" sz="2400" spc="105" dirty="0">
                <a:solidFill>
                  <a:srgbClr val="EDEDED"/>
                </a:solidFill>
                <a:latin typeface="Tahoma"/>
                <a:cs typeface="Tahoma"/>
              </a:rPr>
              <a:t>0</a:t>
            </a:r>
            <a:r>
              <a:rPr lang="en-US" sz="2400" spc="-28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-30" dirty="0">
                <a:solidFill>
                  <a:srgbClr val="EDEDED"/>
                </a:solidFill>
                <a:latin typeface="Tahoma"/>
                <a:cs typeface="Tahoma"/>
              </a:rPr>
              <a:t>–</a:t>
            </a:r>
            <a:r>
              <a:rPr lang="en-US" sz="2400" spc="-32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199</a:t>
            </a:r>
            <a:r>
              <a:rPr lang="en-US" sz="2400" spc="105" dirty="0">
                <a:solidFill>
                  <a:srgbClr val="EDEDED"/>
                </a:solidFill>
                <a:latin typeface="Tahoma"/>
                <a:cs typeface="Tahoma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2400" spc="210" dirty="0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395" dirty="0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lang="en-US" sz="2400" spc="60" dirty="0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pc="110" dirty="0">
                <a:solidFill>
                  <a:srgbClr val="EDEDED"/>
                </a:solidFill>
                <a:latin typeface="Tahoma"/>
                <a:cs typeface="Tahoma"/>
              </a:rPr>
              <a:t>3</a:t>
            </a:r>
            <a:r>
              <a:rPr lang="en-US" sz="2400" spc="-195" dirty="0">
                <a:solidFill>
                  <a:srgbClr val="EDEDED"/>
                </a:solidFill>
                <a:latin typeface="Tahoma"/>
                <a:cs typeface="Tahoma"/>
              </a:rPr>
              <a:t>.</a:t>
            </a:r>
            <a:r>
              <a:rPr lang="en-US" spc="105" dirty="0">
                <a:solidFill>
                  <a:srgbClr val="EDEDED"/>
                </a:solidFill>
                <a:latin typeface="Tahoma"/>
                <a:cs typeface="Tahoma"/>
              </a:rPr>
              <a:t>2</a:t>
            </a:r>
            <a:r>
              <a:rPr lang="en-US" sz="2400" spc="-28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-30" dirty="0">
                <a:solidFill>
                  <a:srgbClr val="EDEDED"/>
                </a:solidFill>
                <a:latin typeface="Tahoma"/>
                <a:cs typeface="Tahoma"/>
              </a:rPr>
              <a:t>–</a:t>
            </a:r>
            <a:r>
              <a:rPr lang="en-US" sz="2400" spc="-32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199</a:t>
            </a:r>
            <a:r>
              <a:rPr lang="en-US" spc="105" dirty="0">
                <a:solidFill>
                  <a:srgbClr val="EDEDED"/>
                </a:solidFill>
                <a:latin typeface="Tahoma"/>
                <a:cs typeface="Tahoma"/>
              </a:rPr>
              <a:t>7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210" dirty="0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395" dirty="0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lang="en-US" sz="2400" spc="60" dirty="0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4</a:t>
            </a:r>
            <a:r>
              <a:rPr lang="en-US" sz="2400" spc="-195" dirty="0">
                <a:solidFill>
                  <a:srgbClr val="EDEDED"/>
                </a:solidFill>
                <a:latin typeface="Tahoma"/>
                <a:cs typeface="Tahoma"/>
              </a:rPr>
              <a:t>.</a:t>
            </a:r>
            <a:r>
              <a:rPr lang="en-US" sz="2400" spc="105" dirty="0">
                <a:solidFill>
                  <a:srgbClr val="EDEDED"/>
                </a:solidFill>
                <a:latin typeface="Tahoma"/>
                <a:cs typeface="Tahoma"/>
              </a:rPr>
              <a:t>0</a:t>
            </a:r>
            <a:r>
              <a:rPr lang="en-US" sz="2400" spc="-28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-30" dirty="0">
                <a:solidFill>
                  <a:srgbClr val="EDEDED"/>
                </a:solidFill>
                <a:latin typeface="Tahoma"/>
                <a:cs typeface="Tahoma"/>
              </a:rPr>
              <a:t>–</a:t>
            </a:r>
            <a:r>
              <a:rPr lang="en-US" sz="2400" spc="-32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199</a:t>
            </a:r>
            <a:r>
              <a:rPr lang="en-US" spc="105" dirty="0">
                <a:solidFill>
                  <a:srgbClr val="EDEDED"/>
                </a:solidFill>
                <a:latin typeface="Tahoma"/>
                <a:cs typeface="Tahoma"/>
              </a:rPr>
              <a:t>9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2400" spc="210" dirty="0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lang="en-US" sz="2400" spc="15" dirty="0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lang="en-US" sz="2400" spc="395" dirty="0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lang="en-US" sz="2400" spc="60" dirty="0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lang="en-US" sz="2400" spc="-254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5</a:t>
            </a:r>
            <a:r>
              <a:rPr lang="en-US" sz="2400" spc="-195" dirty="0">
                <a:solidFill>
                  <a:srgbClr val="EDEDED"/>
                </a:solidFill>
                <a:latin typeface="Tahoma"/>
                <a:cs typeface="Tahoma"/>
              </a:rPr>
              <a:t>.</a:t>
            </a:r>
            <a:r>
              <a:rPr lang="en-US" sz="2400" spc="105" dirty="0">
                <a:solidFill>
                  <a:srgbClr val="EDEDED"/>
                </a:solidFill>
                <a:latin typeface="Tahoma"/>
                <a:cs typeface="Tahoma"/>
              </a:rPr>
              <a:t>0</a:t>
            </a:r>
            <a:r>
              <a:rPr lang="en-US" sz="2400" spc="-280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-30" dirty="0">
                <a:solidFill>
                  <a:srgbClr val="EDEDED"/>
                </a:solidFill>
                <a:latin typeface="Tahoma"/>
                <a:cs typeface="Tahoma"/>
              </a:rPr>
              <a:t>–</a:t>
            </a:r>
            <a:r>
              <a:rPr lang="en-US" sz="2400" spc="-325" dirty="0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lang="en-US" sz="2400" spc="110" dirty="0">
                <a:solidFill>
                  <a:srgbClr val="EDEDED"/>
                </a:solidFill>
                <a:latin typeface="Tahoma"/>
                <a:cs typeface="Tahoma"/>
              </a:rPr>
              <a:t>2014</a:t>
            </a:r>
            <a:endParaRPr lang="en-US" sz="24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2" y="2108545"/>
            <a:ext cx="3657600" cy="3429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HTML  ?</a:t>
            </a:r>
          </a:p>
          <a:p>
            <a:pPr marL="0" indent="0">
              <a:buNone/>
            </a:pPr>
            <a:r>
              <a:rPr lang="en-US" sz="2800" b="1" dirty="0"/>
              <a:t>WEB PAGES that run in a web browser (client side)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BD379-F78A-4AE8-9C12-E949B7C5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525" y="2286000"/>
            <a:ext cx="5881774" cy="3074091"/>
          </a:xfrm>
        </p:spPr>
      </p:pic>
    </p:spTree>
    <p:extLst>
      <p:ext uri="{BB962C8B-B14F-4D97-AF65-F5344CB8AC3E}">
        <p14:creationId xmlns:p14="http://schemas.microsoft.com/office/powerpoint/2010/main" val="14047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1329744"/>
            <a:ext cx="3657600" cy="3429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TAGS .</a:t>
            </a:r>
          </a:p>
          <a:p>
            <a:pPr marL="0" indent="0">
              <a:buNone/>
            </a:pPr>
            <a:r>
              <a:rPr lang="en-US" sz="2800" spc="-75" dirty="0">
                <a:latin typeface="Tahoma"/>
                <a:cs typeface="Tahoma"/>
              </a:rPr>
              <a:t>&lt;tag&gt;content&lt;/tag&gt;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0F086-D3A8-4B65-88D9-5B5DE43B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2590800"/>
            <a:ext cx="58770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12" y="1167148"/>
            <a:ext cx="4419600" cy="3429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ATTRIBUTES .</a:t>
            </a:r>
          </a:p>
          <a:p>
            <a:pPr marL="0" indent="0">
              <a:buNone/>
            </a:pPr>
            <a:r>
              <a:rPr lang="en-US" sz="1800" spc="-100" dirty="0">
                <a:latin typeface="+mj-lt"/>
                <a:cs typeface="Tahoma"/>
              </a:rPr>
              <a:t>&lt;tag </a:t>
            </a:r>
            <a:r>
              <a:rPr lang="en-US" sz="1800" dirty="0" err="1">
                <a:latin typeface="+mj-lt"/>
                <a:cs typeface="Tahoma"/>
              </a:rPr>
              <a:t>attributeName</a:t>
            </a:r>
            <a:r>
              <a:rPr lang="en-US" sz="1800" dirty="0">
                <a:latin typeface="+mj-lt"/>
                <a:cs typeface="Tahoma"/>
              </a:rPr>
              <a:t>="</a:t>
            </a:r>
            <a:r>
              <a:rPr lang="en-US" sz="1800" dirty="0" err="1">
                <a:latin typeface="+mj-lt"/>
                <a:cs typeface="Tahoma"/>
              </a:rPr>
              <a:t>attributeValue</a:t>
            </a:r>
            <a:r>
              <a:rPr lang="en-US" sz="1800" dirty="0">
                <a:latin typeface="+mj-lt"/>
                <a:cs typeface="Tahoma"/>
              </a:rPr>
              <a:t>"&gt;content&lt;/tag&gt;</a:t>
            </a:r>
            <a:endParaRPr lang="en-US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BE83F-1F08-4588-87FE-76217B5F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2881648"/>
            <a:ext cx="571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4">
            <a:extLst>
              <a:ext uri="{FF2B5EF4-FFF2-40B4-BE49-F238E27FC236}">
                <a16:creationId xmlns:a16="http://schemas.microsoft.com/office/drawing/2014/main" id="{E24C5A76-717A-42BF-A924-3E3C3E217B3B}"/>
              </a:ext>
            </a:extLst>
          </p:cNvPr>
          <p:cNvGrpSpPr/>
          <p:nvPr/>
        </p:nvGrpSpPr>
        <p:grpSpPr>
          <a:xfrm>
            <a:off x="4646612" y="2396444"/>
            <a:ext cx="5791200" cy="1946955"/>
            <a:chOff x="1110548" y="2400220"/>
            <a:chExt cx="7836534" cy="2212340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C527AB69-E61D-42AF-9AA9-91E4A3D9EE02}"/>
                </a:ext>
              </a:extLst>
            </p:cNvPr>
            <p:cNvSpPr/>
            <p:nvPr/>
          </p:nvSpPr>
          <p:spPr>
            <a:xfrm>
              <a:off x="1110548" y="2400220"/>
              <a:ext cx="7836534" cy="2212340"/>
            </a:xfrm>
            <a:custGeom>
              <a:avLst/>
              <a:gdLst/>
              <a:ahLst/>
              <a:cxnLst/>
              <a:rect l="l" t="t" r="r" b="b"/>
              <a:pathLst>
                <a:path w="7836534" h="2212340">
                  <a:moveTo>
                    <a:pt x="7836535" y="2212141"/>
                  </a:moveTo>
                  <a:lnTo>
                    <a:pt x="0" y="2212141"/>
                  </a:lnTo>
                  <a:lnTo>
                    <a:pt x="0" y="0"/>
                  </a:lnTo>
                  <a:lnTo>
                    <a:pt x="0" y="2212140"/>
                  </a:lnTo>
                  <a:lnTo>
                    <a:pt x="7836535" y="2212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9BF5B753-52CE-4934-A799-46C89941C67D}"/>
                </a:ext>
              </a:extLst>
            </p:cNvPr>
            <p:cNvSpPr/>
            <p:nvPr/>
          </p:nvSpPr>
          <p:spPr>
            <a:xfrm>
              <a:off x="1110538" y="2400223"/>
              <a:ext cx="7836534" cy="2212340"/>
            </a:xfrm>
            <a:custGeom>
              <a:avLst/>
              <a:gdLst/>
              <a:ahLst/>
              <a:cxnLst/>
              <a:rect l="l" t="t" r="r" b="b"/>
              <a:pathLst>
                <a:path w="7836534" h="2212340">
                  <a:moveTo>
                    <a:pt x="7836535" y="0"/>
                  </a:moveTo>
                  <a:lnTo>
                    <a:pt x="0" y="0"/>
                  </a:lnTo>
                  <a:lnTo>
                    <a:pt x="0" y="295554"/>
                  </a:lnTo>
                  <a:lnTo>
                    <a:pt x="0" y="1209065"/>
                  </a:lnTo>
                  <a:lnTo>
                    <a:pt x="0" y="1916595"/>
                  </a:lnTo>
                  <a:lnTo>
                    <a:pt x="0" y="2212149"/>
                  </a:lnTo>
                  <a:lnTo>
                    <a:pt x="7836535" y="2212149"/>
                  </a:lnTo>
                  <a:lnTo>
                    <a:pt x="7836535" y="1916595"/>
                  </a:lnTo>
                  <a:lnTo>
                    <a:pt x="7836535" y="1209065"/>
                  </a:lnTo>
                  <a:lnTo>
                    <a:pt x="7836535" y="295554"/>
                  </a:lnTo>
                  <a:lnTo>
                    <a:pt x="783653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1632397"/>
            <a:ext cx="3657600" cy="34290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Head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EB38A-21D6-4123-AB64-90897536E0F1}"/>
              </a:ext>
            </a:extLst>
          </p:cNvPr>
          <p:cNvSpPr txBox="1"/>
          <p:nvPr/>
        </p:nvSpPr>
        <p:spPr>
          <a:xfrm>
            <a:off x="4681500" y="2133600"/>
            <a:ext cx="575630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>
              <a:lnSpc>
                <a:spcPct val="100000"/>
              </a:lnSpc>
              <a:spcBef>
                <a:spcPts val="220"/>
              </a:spcBef>
            </a:pPr>
            <a:r>
              <a:rPr lang="en-US" sz="1100" dirty="0">
                <a:latin typeface="Courier New"/>
                <a:cs typeface="Courier New"/>
              </a:rPr>
              <a:t>&lt;head&gt;</a:t>
            </a:r>
          </a:p>
          <a:p>
            <a:pPr marL="44450">
              <a:lnSpc>
                <a:spcPts val="1650"/>
              </a:lnSpc>
              <a:spcBef>
                <a:spcPts val="650"/>
              </a:spcBef>
            </a:pPr>
            <a:r>
              <a:rPr lang="en-US" sz="1100" dirty="0">
                <a:latin typeface="Courier New"/>
                <a:cs typeface="Courier New"/>
              </a:rPr>
              <a:t>&lt;meta name="keywords" content="HTML,</a:t>
            </a:r>
            <a:r>
              <a:rPr lang="en-US" sz="1100" spc="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CSS, JavaScript"&gt;</a:t>
            </a:r>
          </a:p>
          <a:p>
            <a:pPr marL="44450">
              <a:lnSpc>
                <a:spcPts val="1620"/>
              </a:lnSpc>
            </a:pPr>
            <a:r>
              <a:rPr lang="en-US" sz="1100" dirty="0">
                <a:latin typeface="Courier New"/>
                <a:cs typeface="Courier New"/>
              </a:rPr>
              <a:t>&lt;meta name="description"</a:t>
            </a:r>
            <a:r>
              <a:rPr lang="en-US" sz="1100" spc="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content="Intro to</a:t>
            </a:r>
            <a:r>
              <a:rPr lang="en-US" sz="1100" spc="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web dev"&gt;</a:t>
            </a:r>
          </a:p>
          <a:p>
            <a:pPr marL="44450">
              <a:lnSpc>
                <a:spcPts val="1620"/>
              </a:lnSpc>
            </a:pPr>
            <a:r>
              <a:rPr lang="en-US" sz="1100" dirty="0">
                <a:latin typeface="Courier New"/>
                <a:cs typeface="Courier New"/>
              </a:rPr>
              <a:t>&lt;meta</a:t>
            </a:r>
            <a:r>
              <a:rPr lang="en-US" sz="1100" spc="-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name="author"</a:t>
            </a:r>
            <a:r>
              <a:rPr lang="en-US" sz="1100" spc="-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content="Alberto Romeu"&gt;</a:t>
            </a:r>
          </a:p>
          <a:p>
            <a:pPr marL="44450">
              <a:lnSpc>
                <a:spcPts val="1650"/>
              </a:lnSpc>
            </a:pPr>
            <a:r>
              <a:rPr lang="en-US" sz="1100" dirty="0">
                <a:latin typeface="Courier New"/>
                <a:cs typeface="Courier New"/>
              </a:rPr>
              <a:t>&lt;meta</a:t>
            </a:r>
            <a:r>
              <a:rPr lang="en-US" sz="1100" spc="-10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http-</a:t>
            </a:r>
            <a:r>
              <a:rPr lang="en-US" sz="1100" dirty="0" err="1">
                <a:latin typeface="Courier New"/>
                <a:cs typeface="Courier New"/>
              </a:rPr>
              <a:t>equiv</a:t>
            </a:r>
            <a:r>
              <a:rPr lang="en-US" sz="1100" dirty="0">
                <a:latin typeface="Courier New"/>
                <a:cs typeface="Courier New"/>
              </a:rPr>
              <a:t>="refresh"</a:t>
            </a:r>
            <a:r>
              <a:rPr lang="en-US" sz="1100" spc="-10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content="30"&gt;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/>
              <a:cs typeface="Courier New"/>
            </a:endParaRPr>
          </a:p>
          <a:p>
            <a:pPr marL="44450">
              <a:lnSpc>
                <a:spcPts val="1650"/>
              </a:lnSpc>
            </a:pPr>
            <a:r>
              <a:rPr lang="en-US" sz="1100" dirty="0">
                <a:latin typeface="Courier New"/>
                <a:cs typeface="Courier New"/>
              </a:rPr>
              <a:t>&lt;title&gt;Title</a:t>
            </a:r>
            <a:r>
              <a:rPr lang="en-US" sz="1100" spc="-10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of</a:t>
            </a:r>
            <a:r>
              <a:rPr lang="en-US" sz="1100" spc="-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the</a:t>
            </a:r>
            <a:r>
              <a:rPr lang="en-US" sz="1100" spc="-5" dirty="0">
                <a:latin typeface="Courier New"/>
                <a:cs typeface="Courier New"/>
              </a:rPr>
              <a:t> </a:t>
            </a:r>
            <a:r>
              <a:rPr lang="en-US" sz="1100" dirty="0">
                <a:latin typeface="Courier New"/>
                <a:cs typeface="Courier New"/>
              </a:rPr>
              <a:t>document&lt;/title&gt;</a:t>
            </a:r>
          </a:p>
          <a:p>
            <a:pPr marL="44450">
              <a:lnSpc>
                <a:spcPts val="1650"/>
              </a:lnSpc>
            </a:pPr>
            <a:r>
              <a:rPr lang="en-US" sz="1100" dirty="0">
                <a:latin typeface="Courier New"/>
                <a:cs typeface="Courier New"/>
              </a:rPr>
              <a:t>&lt;</a:t>
            </a:r>
            <a:r>
              <a:rPr lang="en-US" sz="1100" dirty="0" err="1">
                <a:latin typeface="Courier New"/>
                <a:cs typeface="Courier New"/>
              </a:rPr>
              <a:t>br</a:t>
            </a:r>
            <a:r>
              <a:rPr lang="en-US" sz="1100" dirty="0">
                <a:latin typeface="Courier New"/>
                <a:cs typeface="Courier New"/>
              </a:rPr>
              <a:t>&gt;</a:t>
            </a:r>
          </a:p>
          <a:p>
            <a:pPr marL="44450">
              <a:lnSpc>
                <a:spcPct val="100000"/>
              </a:lnSpc>
              <a:spcBef>
                <a:spcPts val="650"/>
              </a:spcBef>
            </a:pPr>
            <a:r>
              <a:rPr lang="en-US" sz="1100" dirty="0">
                <a:latin typeface="Courier New"/>
                <a:cs typeface="Courier New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054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A13997A-7A51-4141-BB48-AED156CFDC11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BODY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45CC24E5-0658-4ED0-96BF-C267A89E6E1E}"/>
              </a:ext>
            </a:extLst>
          </p:cNvPr>
          <p:cNvGrpSpPr/>
          <p:nvPr/>
        </p:nvGrpSpPr>
        <p:grpSpPr>
          <a:xfrm>
            <a:off x="2176145" y="2895600"/>
            <a:ext cx="7836534" cy="887094"/>
            <a:chOff x="1110548" y="2400220"/>
            <a:chExt cx="7836534" cy="887094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617767-A500-4ADE-8EE5-467AC2B3E64F}"/>
                </a:ext>
              </a:extLst>
            </p:cNvPr>
            <p:cNvSpPr/>
            <p:nvPr/>
          </p:nvSpPr>
          <p:spPr>
            <a:xfrm>
              <a:off x="1110548" y="2400221"/>
              <a:ext cx="7836534" cy="887094"/>
            </a:xfrm>
            <a:custGeom>
              <a:avLst/>
              <a:gdLst/>
              <a:ahLst/>
              <a:cxnLst/>
              <a:rect l="l" t="t" r="r" b="b"/>
              <a:pathLst>
                <a:path w="7836534" h="887095">
                  <a:moveTo>
                    <a:pt x="7836535" y="886647"/>
                  </a:moveTo>
                  <a:lnTo>
                    <a:pt x="0" y="886647"/>
                  </a:lnTo>
                  <a:lnTo>
                    <a:pt x="0" y="0"/>
                  </a:lnTo>
                  <a:lnTo>
                    <a:pt x="0" y="886643"/>
                  </a:lnTo>
                  <a:lnTo>
                    <a:pt x="7836535" y="886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9EC2D48-B4D1-40F4-BD56-2068823CC781}"/>
                </a:ext>
              </a:extLst>
            </p:cNvPr>
            <p:cNvSpPr/>
            <p:nvPr/>
          </p:nvSpPr>
          <p:spPr>
            <a:xfrm>
              <a:off x="1110538" y="2400223"/>
              <a:ext cx="7836534" cy="887094"/>
            </a:xfrm>
            <a:custGeom>
              <a:avLst/>
              <a:gdLst/>
              <a:ahLst/>
              <a:cxnLst/>
              <a:rect l="l" t="t" r="r" b="b"/>
              <a:pathLst>
                <a:path w="7836534" h="887095">
                  <a:moveTo>
                    <a:pt x="7836535" y="0"/>
                  </a:moveTo>
                  <a:lnTo>
                    <a:pt x="0" y="0"/>
                  </a:lnTo>
                  <a:lnTo>
                    <a:pt x="0" y="295554"/>
                  </a:lnTo>
                  <a:lnTo>
                    <a:pt x="0" y="591096"/>
                  </a:lnTo>
                  <a:lnTo>
                    <a:pt x="0" y="886650"/>
                  </a:lnTo>
                  <a:lnTo>
                    <a:pt x="7836535" y="886650"/>
                  </a:lnTo>
                  <a:lnTo>
                    <a:pt x="7836535" y="591096"/>
                  </a:lnTo>
                  <a:lnTo>
                    <a:pt x="7836535" y="295554"/>
                  </a:lnTo>
                  <a:lnTo>
                    <a:pt x="783653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77FDE160-434B-4A4F-90E3-1568FF3BCB0E}"/>
              </a:ext>
            </a:extLst>
          </p:cNvPr>
          <p:cNvSpPr txBox="1"/>
          <p:nvPr/>
        </p:nvSpPr>
        <p:spPr>
          <a:xfrm>
            <a:off x="2176145" y="2895600"/>
            <a:ext cx="7836534" cy="84125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&lt;body&gt;</a:t>
            </a:r>
            <a:endParaRPr sz="1400" dirty="0">
              <a:latin typeface="Courier New"/>
              <a:cs typeface="Courier New"/>
            </a:endParaRPr>
          </a:p>
          <a:p>
            <a:pPr marL="4445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Write here the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content of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your web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page</a:t>
            </a:r>
            <a:endParaRPr sz="1400" dirty="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&lt;/body&gt;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00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3912B1C-68B7-4B00-8F6C-8291CFF8DEB9}"/>
              </a:ext>
            </a:extLst>
          </p:cNvPr>
          <p:cNvSpPr txBox="1">
            <a:spLocks/>
          </p:cNvSpPr>
          <p:nvPr/>
        </p:nvSpPr>
        <p:spPr>
          <a:xfrm>
            <a:off x="3360102" y="1143000"/>
            <a:ext cx="5468620" cy="4611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FF00"/>
                </a:solidFill>
              </a:rPr>
              <a:t>HEADING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AAF8300E-47EF-4A74-8EB1-4559F4F78FBA}"/>
              </a:ext>
            </a:extLst>
          </p:cNvPr>
          <p:cNvGrpSpPr/>
          <p:nvPr/>
        </p:nvGrpSpPr>
        <p:grpSpPr>
          <a:xfrm>
            <a:off x="150812" y="2400220"/>
            <a:ext cx="11811000" cy="3251200"/>
            <a:chOff x="1110548" y="2400220"/>
            <a:chExt cx="7836534" cy="3251200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9C6A7EA3-8820-4096-A9FC-8B258A6DF65A}"/>
                </a:ext>
              </a:extLst>
            </p:cNvPr>
            <p:cNvSpPr/>
            <p:nvPr/>
          </p:nvSpPr>
          <p:spPr>
            <a:xfrm>
              <a:off x="1110548" y="2400221"/>
              <a:ext cx="7836534" cy="3251200"/>
            </a:xfrm>
            <a:custGeom>
              <a:avLst/>
              <a:gdLst/>
              <a:ahLst/>
              <a:cxnLst/>
              <a:rect l="l" t="t" r="r" b="b"/>
              <a:pathLst>
                <a:path w="7836534" h="3251200">
                  <a:moveTo>
                    <a:pt x="7836535" y="3251042"/>
                  </a:moveTo>
                  <a:lnTo>
                    <a:pt x="0" y="3251042"/>
                  </a:lnTo>
                  <a:lnTo>
                    <a:pt x="0" y="0"/>
                  </a:lnTo>
                  <a:lnTo>
                    <a:pt x="0" y="3251034"/>
                  </a:lnTo>
                  <a:lnTo>
                    <a:pt x="7836535" y="3251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5A561E17-6BF4-4E62-9364-D177D8126B04}"/>
                </a:ext>
              </a:extLst>
            </p:cNvPr>
            <p:cNvSpPr/>
            <p:nvPr/>
          </p:nvSpPr>
          <p:spPr>
            <a:xfrm>
              <a:off x="1110538" y="2400223"/>
              <a:ext cx="7836534" cy="887094"/>
            </a:xfrm>
            <a:custGeom>
              <a:avLst/>
              <a:gdLst/>
              <a:ahLst/>
              <a:cxnLst/>
              <a:rect l="l" t="t" r="r" b="b"/>
              <a:pathLst>
                <a:path w="7836534" h="887095">
                  <a:moveTo>
                    <a:pt x="7836535" y="0"/>
                  </a:moveTo>
                  <a:lnTo>
                    <a:pt x="0" y="0"/>
                  </a:lnTo>
                  <a:lnTo>
                    <a:pt x="0" y="295554"/>
                  </a:lnTo>
                  <a:lnTo>
                    <a:pt x="0" y="591096"/>
                  </a:lnTo>
                  <a:lnTo>
                    <a:pt x="0" y="886650"/>
                  </a:lnTo>
                  <a:lnTo>
                    <a:pt x="7836535" y="886650"/>
                  </a:lnTo>
                  <a:lnTo>
                    <a:pt x="7836535" y="591096"/>
                  </a:lnTo>
                  <a:lnTo>
                    <a:pt x="7836535" y="295554"/>
                  </a:lnTo>
                  <a:lnTo>
                    <a:pt x="7836535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178F0236-2B0D-4DCC-9324-BCE05678DF20}"/>
              </a:ext>
            </a:extLst>
          </p:cNvPr>
          <p:cNvSpPr txBox="1"/>
          <p:nvPr/>
        </p:nvSpPr>
        <p:spPr>
          <a:xfrm>
            <a:off x="718326" y="2333782"/>
            <a:ext cx="5221686" cy="6165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&lt;h1&gt;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I'm</a:t>
            </a:r>
            <a:r>
              <a:rPr sz="1400" spc="-10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DBDBDB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very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big</a:t>
            </a:r>
            <a:r>
              <a:rPr sz="1400" spc="-5" dirty="0">
                <a:solidFill>
                  <a:srgbClr val="DBDBD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heading</a:t>
            </a:r>
            <a:r>
              <a:rPr sz="1400" dirty="0">
                <a:solidFill>
                  <a:srgbClr val="E3CDAB"/>
                </a:solidFill>
                <a:latin typeface="Courier New"/>
                <a:cs typeface="Courier New"/>
              </a:rPr>
              <a:t>&lt;/h1&gt;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solidFill>
                  <a:srgbClr val="DBDBDB"/>
                </a:solidFill>
                <a:latin typeface="Courier New"/>
                <a:cs typeface="Courier New"/>
              </a:rPr>
              <a:t>&lt;br&gt;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2F01E1F0-319D-422E-B54A-875EBE064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45354"/>
              </p:ext>
            </p:extLst>
          </p:nvPr>
        </p:nvGraphicFramePr>
        <p:xfrm>
          <a:off x="150733" y="3062265"/>
          <a:ext cx="11811956" cy="2056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5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5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1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&lt;span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style="font-family: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monospace;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19.662282943725586px;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solidFill>
                            <a:srgbClr val="DBDBDB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42</TotalTime>
  <Words>840</Words>
  <Application>Microsoft Office PowerPoint</Application>
  <PresentationFormat>Custom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Consolas</vt:lpstr>
      <vt:lpstr>Corbel</vt:lpstr>
      <vt:lpstr>Courier New</vt:lpstr>
      <vt:lpstr>Tahoma</vt:lpstr>
      <vt:lpstr>Chalkboard 16x9</vt:lpstr>
      <vt:lpstr>Introduction to  HTML</vt:lpstr>
      <vt:lpstr>Title and Content Layout with List</vt:lpstr>
      <vt:lpstr>Introduction</vt:lpstr>
      <vt:lpstr>Introduction</vt:lpstr>
      <vt:lpstr>HTML Tags</vt:lpstr>
      <vt:lpstr>HTML Tags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HTML</dc:title>
  <dc:creator>amr180187@fci.bu.edu.eg</dc:creator>
  <cp:lastModifiedBy>amr180187@fci.bu.edu.eg</cp:lastModifiedBy>
  <cp:revision>8</cp:revision>
  <dcterms:created xsi:type="dcterms:W3CDTF">2022-02-08T04:08:51Z</dcterms:created>
  <dcterms:modified xsi:type="dcterms:W3CDTF">2022-02-08T04:50:52Z</dcterms:modified>
</cp:coreProperties>
</file>