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667" r:id="rId3"/>
    <p:sldId id="651" r:id="rId4"/>
    <p:sldId id="670" r:id="rId5"/>
    <p:sldId id="671" r:id="rId6"/>
    <p:sldId id="669" r:id="rId7"/>
    <p:sldId id="672" r:id="rId8"/>
    <p:sldId id="673" r:id="rId9"/>
    <p:sldId id="674" r:id="rId10"/>
    <p:sldId id="675" r:id="rId11"/>
    <p:sldId id="676" r:id="rId12"/>
    <p:sldId id="677" r:id="rId13"/>
    <p:sldId id="3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CFD5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70DEA-1B59-40E0-8D8D-B2F09BDE3AE4}" v="63" dt="2023-10-22T10:55:4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8602" autoAdjust="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E098F5-BD6E-2BBB-999E-8BF39C9D9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B89A74B1-412D-0957-067A-F03AD4B20D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B60F6D81-EEAB-40A5-A0F2-272A6049C30B}" type="datetimeFigureOut">
              <a:rPr lang="ar-EG" smtClean="0"/>
              <a:t>04/11/1445</a:t>
            </a:fld>
            <a:endParaRPr lang="ar-EG"/>
          </a:p>
        </p:txBody>
      </p:sp>
      <p:sp>
        <p:nvSpPr>
          <p:cNvPr id="4" name="Footer Placeholder 3">
            <a:extLst>
              <a:ext uri="{FF2B5EF4-FFF2-40B4-BE49-F238E27FC236}">
                <a16:creationId xmlns:a16="http://schemas.microsoft.com/office/drawing/2014/main" id="{28856CB3-47CF-005B-B4F9-A866C7F9C3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DA15629A-C89D-2606-DDF4-41F9F5413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042071FB-747D-4B12-AABC-28990A650984}" type="slidenum">
              <a:rPr lang="ar-EG" smtClean="0"/>
              <a:t>‹#›</a:t>
            </a:fld>
            <a:endParaRPr lang="ar-EG"/>
          </a:p>
        </p:txBody>
      </p:sp>
    </p:spTree>
    <p:extLst>
      <p:ext uri="{BB962C8B-B14F-4D97-AF65-F5344CB8AC3E}">
        <p14:creationId xmlns:p14="http://schemas.microsoft.com/office/powerpoint/2010/main" val="18802041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EE54353-5AE0-48E5-9C06-07285A3BBC87}" type="datetimeFigureOut">
              <a:rPr lang="ar-SA" smtClean="0"/>
              <a:t>04/11/1445</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32839A8-F697-4966-B4B3-9FF34FF3D45D}" type="slidenum">
              <a:rPr lang="ar-SA" smtClean="0"/>
              <a:t>‹#›</a:t>
            </a:fld>
            <a:endParaRPr lang="ar-SA"/>
          </a:p>
        </p:txBody>
      </p:sp>
    </p:spTree>
    <p:extLst>
      <p:ext uri="{BB962C8B-B14F-4D97-AF65-F5344CB8AC3E}">
        <p14:creationId xmlns:p14="http://schemas.microsoft.com/office/powerpoint/2010/main" val="4764199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232839A8-F697-4966-B4B3-9FF34FF3D45D}" type="slidenum">
              <a:rPr lang="ar-SA" smtClean="0"/>
              <a:t>1</a:t>
            </a:fld>
            <a:endParaRPr lang="ar-SA"/>
          </a:p>
        </p:txBody>
      </p:sp>
    </p:spTree>
    <p:extLst>
      <p:ext uri="{BB962C8B-B14F-4D97-AF65-F5344CB8AC3E}">
        <p14:creationId xmlns:p14="http://schemas.microsoft.com/office/powerpoint/2010/main" val="181249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39A8-F697-4966-B4B3-9FF34FF3D45D}" type="slidenum">
              <a:rPr lang="ar-SA" smtClean="0"/>
              <a:t>13</a:t>
            </a:fld>
            <a:endParaRPr lang="ar-SA"/>
          </a:p>
        </p:txBody>
      </p:sp>
    </p:spTree>
    <p:extLst>
      <p:ext uri="{BB962C8B-B14F-4D97-AF65-F5344CB8AC3E}">
        <p14:creationId xmlns:p14="http://schemas.microsoft.com/office/powerpoint/2010/main" val="347759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5/11/2024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3" y="8792"/>
            <a:ext cx="12196053" cy="6858000"/>
          </a:xfrm>
          <a:prstGeom prst="rect">
            <a:avLst/>
          </a:prstGeom>
        </p:spPr>
      </p:pic>
      <p:sp>
        <p:nvSpPr>
          <p:cNvPr id="7" name="TextBox 6">
            <a:extLst>
              <a:ext uri="{FF2B5EF4-FFF2-40B4-BE49-F238E27FC236}">
                <a16:creationId xmlns:a16="http://schemas.microsoft.com/office/drawing/2014/main" id="{0C9508AE-A83F-C436-9057-B95068DBA19C}"/>
              </a:ext>
            </a:extLst>
          </p:cNvPr>
          <p:cNvSpPr txBox="1"/>
          <p:nvPr/>
        </p:nvSpPr>
        <p:spPr>
          <a:xfrm>
            <a:off x="2144636" y="3675208"/>
            <a:ext cx="7898673" cy="2677656"/>
          </a:xfrm>
          <a:prstGeom prst="rect">
            <a:avLst/>
          </a:prstGeom>
          <a:noFill/>
        </p:spPr>
        <p:txBody>
          <a:bodyPr wrap="square" rtlCol="1">
            <a:spAutoFit/>
          </a:bodyPr>
          <a:lstStyle/>
          <a:p>
            <a:pPr lvl="0" algn="ctr"/>
            <a:r>
              <a:rPr lang="en-US" altLang="en-US" sz="6000" b="1" dirty="0">
                <a:solidFill>
                  <a:srgbClr val="70AD47">
                    <a:lumMod val="75000"/>
                  </a:srgbClr>
                </a:solidFill>
              </a:rPr>
              <a:t>LEX/FLEX</a:t>
            </a:r>
          </a:p>
          <a:p>
            <a:pPr algn="ctr"/>
            <a:r>
              <a:rPr lang="en-US" altLang="en-US" sz="5400" b="1" dirty="0">
                <a:solidFill>
                  <a:schemeClr val="accent1">
                    <a:lumMod val="50000"/>
                  </a:schemeClr>
                </a:solidFill>
                <a:cs typeface="+mj-cs"/>
              </a:rPr>
              <a:t>Scanner Generator in </a:t>
            </a:r>
            <a:r>
              <a:rPr lang="en-US" altLang="en-US" sz="5400" b="1" dirty="0" err="1">
                <a:solidFill>
                  <a:schemeClr val="accent1">
                    <a:lumMod val="50000"/>
                  </a:schemeClr>
                </a:solidFill>
                <a:cs typeface="+mj-cs"/>
              </a:rPr>
              <a:t>C_minus</a:t>
            </a:r>
            <a:endParaRPr lang="ar-EG" sz="5400" b="1" dirty="0">
              <a:solidFill>
                <a:schemeClr val="accent1">
                  <a:lumMod val="50000"/>
                </a:schemeClr>
              </a:solidFill>
              <a:cs typeface="+mj-cs"/>
            </a:endParaRPr>
          </a:p>
        </p:txBody>
      </p:sp>
    </p:spTree>
    <p:custDataLst>
      <p:tags r:id="rId1"/>
    </p:custDataLst>
    <p:extLst>
      <p:ext uri="{BB962C8B-B14F-4D97-AF65-F5344CB8AC3E}">
        <p14:creationId xmlns:p14="http://schemas.microsoft.com/office/powerpoint/2010/main" val="4104937534"/>
      </p:ext>
    </p:extLst>
  </p:cSld>
  <p:clrMapOvr>
    <a:masterClrMapping/>
  </p:clrMapOvr>
  <mc:AlternateContent xmlns:mc="http://schemas.openxmlformats.org/markup-compatibility/2006" xmlns:p14="http://schemas.microsoft.com/office/powerpoint/2010/main">
    <mc:Choice Requires="p14">
      <p:transition spd="slow" p14:dur="2000" advTm="23184"/>
    </mc:Choice>
    <mc:Fallback xmlns="">
      <p:transition spd="slow" advTm="231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Outputs of Scanner</a:t>
            </a:r>
          </a:p>
        </p:txBody>
      </p:sp>
      <p:sp>
        <p:nvSpPr>
          <p:cNvPr id="8" name="Rectangle 7"/>
          <p:cNvSpPr/>
          <p:nvPr/>
        </p:nvSpPr>
        <p:spPr>
          <a:xfrm>
            <a:off x="-120806" y="1138318"/>
            <a:ext cx="6096000" cy="4801314"/>
          </a:xfrm>
          <a:prstGeom prst="rect">
            <a:avLst/>
          </a:prstGeom>
        </p:spPr>
        <p:txBody>
          <a:bodyPr>
            <a:spAutoFit/>
          </a:bodyPr>
          <a:lstStyle/>
          <a:p>
            <a:r>
              <a:rPr lang="en-US" b="1" dirty="0">
                <a:solidFill>
                  <a:schemeClr val="accent1">
                    <a:lumMod val="75000"/>
                  </a:schemeClr>
                </a:solidFill>
              </a:rPr>
              <a:t>	11: ID, name= x</a:t>
            </a:r>
          </a:p>
          <a:p>
            <a:r>
              <a:rPr lang="en-US" b="1" dirty="0">
                <a:solidFill>
                  <a:schemeClr val="accent1">
                    <a:lumMod val="75000"/>
                  </a:schemeClr>
                </a:solidFill>
              </a:rPr>
              <a:t>	11: OP, minus: -</a:t>
            </a:r>
          </a:p>
          <a:p>
            <a:r>
              <a:rPr lang="en-US" b="1" dirty="0">
                <a:solidFill>
                  <a:schemeClr val="accent1">
                    <a:lumMod val="75000"/>
                  </a:schemeClr>
                </a:solidFill>
              </a:rPr>
              <a:t>	11: NUM, </a:t>
            </a:r>
            <a:r>
              <a:rPr lang="en-US" b="1" dirty="0" err="1">
                <a:solidFill>
                  <a:schemeClr val="accent1">
                    <a:lumMod val="75000"/>
                  </a:schemeClr>
                </a:solidFill>
              </a:rPr>
              <a:t>val</a:t>
            </a:r>
            <a:r>
              <a:rPr lang="en-US" b="1" dirty="0">
                <a:solidFill>
                  <a:schemeClr val="accent1">
                    <a:lumMod val="75000"/>
                  </a:schemeClr>
                </a:solidFill>
              </a:rPr>
              <a:t>= 1</a:t>
            </a:r>
          </a:p>
          <a:p>
            <a:r>
              <a:rPr lang="en-US" b="1" dirty="0">
                <a:solidFill>
                  <a:schemeClr val="accent1">
                    <a:lumMod val="75000"/>
                  </a:schemeClr>
                </a:solidFill>
              </a:rPr>
              <a:t>	11: </a:t>
            </a:r>
            <a:r>
              <a:rPr lang="en-US" b="1" dirty="0" err="1">
                <a:solidFill>
                  <a:schemeClr val="accent1">
                    <a:lumMod val="75000"/>
                  </a:schemeClr>
                </a:solidFill>
              </a:rPr>
              <a:t>SEMI_colon</a:t>
            </a:r>
            <a:r>
              <a:rPr lang="en-US" b="1" dirty="0">
                <a:solidFill>
                  <a:schemeClr val="accent1">
                    <a:lumMod val="75000"/>
                  </a:schemeClr>
                </a:solidFill>
              </a:rPr>
              <a:t>: ;</a:t>
            </a:r>
          </a:p>
          <a:p>
            <a:r>
              <a:rPr lang="en-US" b="1" dirty="0">
                <a:solidFill>
                  <a:schemeClr val="accent1">
                    <a:lumMod val="75000"/>
                  </a:schemeClr>
                </a:solidFill>
              </a:rPr>
              <a:t>	12: reserved word: if</a:t>
            </a:r>
          </a:p>
          <a:p>
            <a:r>
              <a:rPr lang="en-US" b="1" dirty="0">
                <a:solidFill>
                  <a:schemeClr val="accent1">
                    <a:lumMod val="75000"/>
                  </a:schemeClr>
                </a:solidFill>
              </a:rPr>
              <a:t>	12: left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ID, name= x</a:t>
            </a:r>
          </a:p>
          <a:p>
            <a:r>
              <a:rPr lang="en-US" b="1" dirty="0">
                <a:solidFill>
                  <a:schemeClr val="accent1">
                    <a:lumMod val="75000"/>
                  </a:schemeClr>
                </a:solidFill>
              </a:rPr>
              <a:t>	12: OP, not equal: !=</a:t>
            </a:r>
          </a:p>
          <a:p>
            <a:r>
              <a:rPr lang="en-US" b="1" dirty="0">
                <a:solidFill>
                  <a:schemeClr val="accent1">
                    <a:lumMod val="75000"/>
                  </a:schemeClr>
                </a:solidFill>
              </a:rPr>
              <a:t>	12: NUM, </a:t>
            </a:r>
            <a:r>
              <a:rPr lang="en-US" b="1" dirty="0" err="1">
                <a:solidFill>
                  <a:schemeClr val="accent1">
                    <a:lumMod val="75000"/>
                  </a:schemeClr>
                </a:solidFill>
              </a:rPr>
              <a:t>val</a:t>
            </a:r>
            <a:r>
              <a:rPr lang="en-US" b="1" dirty="0">
                <a:solidFill>
                  <a:schemeClr val="accent1">
                    <a:lumMod val="75000"/>
                  </a:schemeClr>
                </a:solidFill>
              </a:rPr>
              <a:t>= 0</a:t>
            </a:r>
          </a:p>
          <a:p>
            <a:r>
              <a:rPr lang="en-US" b="1" dirty="0">
                <a:solidFill>
                  <a:schemeClr val="accent1">
                    <a:lumMod val="75000"/>
                  </a:schemeClr>
                </a:solidFill>
              </a:rPr>
              <a:t>	12: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ID, name= write</a:t>
            </a:r>
          </a:p>
          <a:p>
            <a:r>
              <a:rPr lang="en-US" b="1" dirty="0">
                <a:solidFill>
                  <a:schemeClr val="accent1">
                    <a:lumMod val="75000"/>
                  </a:schemeClr>
                </a:solidFill>
              </a:rPr>
              <a:t>	12: left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ID, name= </a:t>
            </a:r>
            <a:r>
              <a:rPr lang="en-US" b="1" dirty="0" err="1">
                <a:solidFill>
                  <a:schemeClr val="accent1">
                    <a:lumMod val="75000"/>
                  </a:schemeClr>
                </a:solidFill>
              </a:rPr>
              <a:t>oneOrZero</a:t>
            </a:r>
            <a:endParaRPr lang="en-US" b="1" dirty="0">
              <a:solidFill>
                <a:schemeClr val="accent1">
                  <a:lumMod val="75000"/>
                </a:schemeClr>
              </a:solidFill>
            </a:endParaRPr>
          </a:p>
          <a:p>
            <a:r>
              <a:rPr lang="en-US" b="1" dirty="0">
                <a:solidFill>
                  <a:schemeClr val="accent1">
                    <a:lumMod val="75000"/>
                  </a:schemeClr>
                </a:solidFill>
              </a:rPr>
              <a:t>	12: left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ID, name= x</a:t>
            </a:r>
          </a:p>
          <a:p>
            <a:r>
              <a:rPr lang="en-US" b="1" dirty="0">
                <a:solidFill>
                  <a:schemeClr val="accent1">
                    <a:lumMod val="75000"/>
                  </a:schemeClr>
                </a:solidFill>
              </a:rPr>
              <a:t>	12: comma: ,</a:t>
            </a:r>
          </a:p>
          <a:p>
            <a:r>
              <a:rPr lang="en-US" b="1" dirty="0">
                <a:solidFill>
                  <a:schemeClr val="accent1">
                    <a:lumMod val="75000"/>
                  </a:schemeClr>
                </a:solidFill>
              </a:rPr>
              <a:t>	</a:t>
            </a:r>
          </a:p>
        </p:txBody>
      </p:sp>
      <p:sp>
        <p:nvSpPr>
          <p:cNvPr id="5" name="Rectangle 4"/>
          <p:cNvSpPr/>
          <p:nvPr/>
        </p:nvSpPr>
        <p:spPr>
          <a:xfrm>
            <a:off x="5220451" y="1138318"/>
            <a:ext cx="6096000" cy="1754326"/>
          </a:xfrm>
          <a:prstGeom prst="rect">
            <a:avLst/>
          </a:prstGeom>
        </p:spPr>
        <p:txBody>
          <a:bodyPr>
            <a:spAutoFit/>
          </a:bodyPr>
          <a:lstStyle/>
          <a:p>
            <a:r>
              <a:rPr lang="en-US" b="1" dirty="0">
                <a:solidFill>
                  <a:schemeClr val="accent1">
                    <a:lumMod val="75000"/>
                  </a:schemeClr>
                </a:solidFill>
              </a:rPr>
              <a:t>	12: ID, name= y</a:t>
            </a:r>
          </a:p>
          <a:p>
            <a:r>
              <a:rPr lang="en-US" b="1" dirty="0">
                <a:solidFill>
                  <a:schemeClr val="accent1">
                    <a:lumMod val="75000"/>
                  </a:schemeClr>
                </a:solidFill>
              </a:rPr>
              <a:t>	12: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a:t>
            </a:r>
            <a:r>
              <a:rPr lang="en-US" b="1" dirty="0" err="1">
                <a:solidFill>
                  <a:schemeClr val="accent1">
                    <a:lumMod val="75000"/>
                  </a:schemeClr>
                </a:solidFill>
              </a:rPr>
              <a:t>SEMI_colon</a:t>
            </a:r>
            <a:r>
              <a:rPr lang="en-US" b="1" dirty="0">
                <a:solidFill>
                  <a:schemeClr val="accent1">
                    <a:lumMod val="75000"/>
                  </a:schemeClr>
                </a:solidFill>
              </a:rPr>
              <a:t>: ;</a:t>
            </a:r>
          </a:p>
          <a:p>
            <a:r>
              <a:rPr lang="en-US" b="1" dirty="0">
                <a:solidFill>
                  <a:schemeClr val="accent1">
                    <a:lumMod val="75000"/>
                  </a:schemeClr>
                </a:solidFill>
              </a:rPr>
              <a:t>	13: close curly bracket:}</a:t>
            </a:r>
          </a:p>
          <a:p>
            <a:r>
              <a:rPr lang="en-US" b="1" dirty="0">
                <a:solidFill>
                  <a:schemeClr val="accent1">
                    <a:lumMod val="75000"/>
                  </a:schemeClr>
                </a:solidFill>
              </a:rPr>
              <a:t>	14: EOF</a:t>
            </a:r>
          </a:p>
        </p:txBody>
      </p:sp>
    </p:spTree>
    <p:custDataLst>
      <p:tags r:id="rId1"/>
    </p:custDataLst>
    <p:extLst>
      <p:ext uri="{BB962C8B-B14F-4D97-AF65-F5344CB8AC3E}">
        <p14:creationId xmlns:p14="http://schemas.microsoft.com/office/powerpoint/2010/main" val="29694742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Conclusion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lvl="0">
              <a:defRPr/>
            </a:pPr>
            <a:r>
              <a:rPr lang="en-US" sz="3600" dirty="0">
                <a:solidFill>
                  <a:schemeClr val="accent1">
                    <a:lumMod val="75000"/>
                  </a:schemeClr>
                </a:solidFill>
              </a:rPr>
              <a:t>compilers and lexical analyzers are essential for software development, translating high-level code into machine-readable instructions. Compilers meticulously process code through various stages, ensuring efficient execution across platforms. Meanwhile, lexical analyzers break down source code into tokens, facilitating this process. Together, they enable programmers to express complex logic, driving innovation in the digital sphere.</a:t>
            </a:r>
            <a:endParaRPr lang="en-GB" sz="3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8445528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18547"/>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References</a:t>
            </a:r>
          </a:p>
        </p:txBody>
      </p:sp>
      <p:sp>
        <p:nvSpPr>
          <p:cNvPr id="4" name="TextBox 3">
            <a:extLst>
              <a:ext uri="{FF2B5EF4-FFF2-40B4-BE49-F238E27FC236}">
                <a16:creationId xmlns:a16="http://schemas.microsoft.com/office/drawing/2014/main" id="{904912D6-F2F9-BCB8-7229-B10BB52CF648}"/>
              </a:ext>
            </a:extLst>
          </p:cNvPr>
          <p:cNvSpPr txBox="1"/>
          <p:nvPr/>
        </p:nvSpPr>
        <p:spPr>
          <a:xfrm>
            <a:off x="310332" y="1294571"/>
            <a:ext cx="10790007" cy="2246769"/>
          </a:xfrm>
          <a:prstGeom prst="rect">
            <a:avLst/>
          </a:prstGeom>
          <a:noFill/>
        </p:spPr>
        <p:txBody>
          <a:bodyPr wrap="square" rtlCol="1">
            <a:spAutoFit/>
          </a:bodyPr>
          <a:lstStyle/>
          <a:p>
            <a:pPr lvl="0">
              <a:defRPr/>
            </a:pPr>
            <a:r>
              <a:rPr lang="en-US" sz="2800" dirty="0">
                <a:solidFill>
                  <a:schemeClr val="accent1">
                    <a:lumMod val="75000"/>
                  </a:schemeClr>
                </a:solidFill>
              </a:rPr>
              <a:t>•	geeks</a:t>
            </a:r>
          </a:p>
          <a:p>
            <a:pPr lvl="0">
              <a:defRPr/>
            </a:pPr>
            <a:r>
              <a:rPr lang="en-US" sz="2800" dirty="0">
                <a:solidFill>
                  <a:schemeClr val="accent1">
                    <a:lumMod val="75000"/>
                  </a:schemeClr>
                </a:solidFill>
              </a:rPr>
              <a:t>•	ChatGPT , copilot </a:t>
            </a:r>
          </a:p>
          <a:p>
            <a:pPr lvl="0">
              <a:defRPr/>
            </a:pPr>
            <a:r>
              <a:rPr lang="en-US" sz="2800" dirty="0">
                <a:solidFill>
                  <a:schemeClr val="accent1">
                    <a:lumMod val="75000"/>
                  </a:schemeClr>
                </a:solidFill>
              </a:rPr>
              <a:t>•	Compiler Constructions (Kenneth c. Louden)</a:t>
            </a:r>
          </a:p>
          <a:p>
            <a:pPr lvl="0">
              <a:defRPr/>
            </a:pPr>
            <a:r>
              <a:rPr lang="en-US" sz="2800" dirty="0">
                <a:solidFill>
                  <a:schemeClr val="accent1">
                    <a:lumMod val="75000"/>
                  </a:schemeClr>
                </a:solidFill>
              </a:rPr>
              <a:t>•	Compilers Principles &amp; techniques and Tools</a:t>
            </a:r>
          </a:p>
          <a:p>
            <a:pPr marL="457200" lvl="0" indent="-457200">
              <a:buFont typeface="Arial" panose="020B0604020202020204" pitchFamily="34" charset="0"/>
              <a:buChar char="•"/>
              <a:defRPr/>
            </a:pPr>
            <a:r>
              <a:rPr lang="en-US" sz="2800" dirty="0">
                <a:solidFill>
                  <a:schemeClr val="accent1">
                    <a:lumMod val="75000"/>
                  </a:schemeClr>
                </a:solidFill>
              </a:rPr>
              <a:t>      Book - compiler-construction-principles-and-practice1 (2)</a:t>
            </a:r>
          </a:p>
        </p:txBody>
      </p:sp>
    </p:spTree>
    <p:custDataLst>
      <p:tags r:id="rId1"/>
    </p:custDataLst>
    <p:extLst>
      <p:ext uri="{BB962C8B-B14F-4D97-AF65-F5344CB8AC3E}">
        <p14:creationId xmlns:p14="http://schemas.microsoft.com/office/powerpoint/2010/main" val="360453932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mc:AlternateContent xmlns:mc="http://schemas.openxmlformats.org/markup-compatibility/2006" xmlns:p14="http://schemas.microsoft.com/office/powerpoint/2010/main">
    <mc:Choice Requires="p14">
      <p:transition spd="slow" p14:dur="2000" advTm="55725"/>
    </mc:Choice>
    <mc:Fallback xmlns="">
      <p:transition spd="slow" advTm="55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Project Title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801314"/>
          </a:xfrm>
          <a:prstGeom prst="rect">
            <a:avLst/>
          </a:prstGeom>
          <a:noFill/>
        </p:spPr>
        <p:txBody>
          <a:bodyPr wrap="square" rtlCol="1">
            <a:spAutoFit/>
          </a:bodyPr>
          <a:lstStyle/>
          <a:p>
            <a:pPr marR="0" lvl="0" algn="ctr" defTabSz="914400" eaLnBrk="1" fontAlgn="auto" latinLnBrk="0" hangingPunct="1">
              <a:lnSpc>
                <a:spcPct val="100000"/>
              </a:lnSpc>
              <a:spcBef>
                <a:spcPts val="0"/>
              </a:spcBef>
              <a:spcAft>
                <a:spcPts val="0"/>
              </a:spcAft>
              <a:buClrTx/>
              <a:buSzTx/>
              <a:tabLst/>
              <a:defRPr/>
            </a:pPr>
            <a:r>
              <a:rPr lang="en-GB" sz="3200" b="1" u="sng" dirty="0">
                <a:solidFill>
                  <a:srgbClr val="70AD47">
                    <a:lumMod val="50000"/>
                  </a:srgbClr>
                </a:solidFill>
                <a:latin typeface="Calibri" panose="020F0502020204030204"/>
                <a:cs typeface="+mj-cs"/>
              </a:rPr>
              <a:t>Presented By</a:t>
            </a:r>
            <a:endParaRPr kumimoji="0" lang="ar-EG" sz="3200" b="1" i="0" u="sng" strike="noStrike" kern="1200" cap="none" spc="0" normalizeH="0" baseline="0" noProof="0" dirty="0">
              <a:ln>
                <a:noFill/>
              </a:ln>
              <a:solidFill>
                <a:srgbClr val="70AD47">
                  <a:lumMod val="50000"/>
                </a:srgbClr>
              </a:solidFill>
              <a:effectLst/>
              <a:uLnTx/>
              <a:uFillTx/>
              <a:latin typeface="Calibri" panose="020F0502020204030204"/>
              <a:cs typeface="+mj-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Arial" panose="020B0604020202020204" pitchFamily="34" charset="0"/>
            </a:endParaRP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Student Name                      Student ID</a:t>
            </a:r>
          </a:p>
          <a:p>
            <a:pPr marL="514350" indent="-514350" algn="ctr">
              <a:buFont typeface="+mj-lt"/>
              <a:buAutoNum type="arabicPeriod"/>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Amr Osama                          200031891</a:t>
            </a:r>
          </a:p>
          <a:p>
            <a:pPr marL="514350" indent="-514350" algn="ctr">
              <a:buFont typeface="+mj-lt"/>
              <a:buAutoNum type="arabicPeriod"/>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Rabea Ibrahim                      200031640</a:t>
            </a:r>
          </a:p>
          <a:p>
            <a:pPr marL="514350" indent="-514350" algn="ctr">
              <a:buFont typeface="+mj-lt"/>
              <a:buAutoNum type="arabicPeriod"/>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Mahmoud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Nouh</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200010285</a:t>
            </a:r>
          </a:p>
          <a:p>
            <a:pPr marL="514350" indent="-514350" algn="ctr">
              <a:buFont typeface="+mj-lt"/>
              <a:buAutoNum type="arabicPeriod"/>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Salma Sameh                         200020339</a:t>
            </a:r>
          </a:p>
          <a:p>
            <a:pPr marL="514350" indent="-514350" algn="ctr">
              <a:buFont typeface="+mj-lt"/>
              <a:buAutoNum type="arabicPeriod"/>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Abdelrahman Bakr                200031361</a:t>
            </a:r>
          </a:p>
          <a:p>
            <a:pPr algn="ctr">
              <a:defRPr/>
            </a:pPr>
            <a:r>
              <a:rPr lang="en-GB" sz="3200" b="1" u="sng" dirty="0">
                <a:solidFill>
                  <a:srgbClr val="70AD47">
                    <a:lumMod val="50000"/>
                  </a:srgbClr>
                </a:solidFill>
                <a:latin typeface="Calibri" panose="020F0502020204030204"/>
                <a:cs typeface="+mj-cs"/>
              </a:rPr>
              <a:t>Under Supervision</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Name of Doctor :- DR:-Nehal Abdel Salam </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Name of T. A.:-  Eng:-Mariam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Farird</a:t>
            </a: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289009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Outline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3539430"/>
          </a:xfrm>
          <a:prstGeom prst="rect">
            <a:avLst/>
          </a:prstGeom>
          <a:noFill/>
        </p:spPr>
        <p:txBody>
          <a:bodyPr wrap="square" rtlCol="1">
            <a:spAutoFit/>
          </a:bodyPr>
          <a:lstStyle/>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Introduction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Phases of Compiler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Lexical Analyzer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Software Tools</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Outputs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Conclusion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References</a:t>
            </a:r>
          </a:p>
        </p:txBody>
      </p:sp>
    </p:spTree>
    <p:custDataLst>
      <p:tags r:id="rId1"/>
    </p:custDataLst>
    <p:extLst>
      <p:ext uri="{BB962C8B-B14F-4D97-AF65-F5344CB8AC3E}">
        <p14:creationId xmlns:p14="http://schemas.microsoft.com/office/powerpoint/2010/main" val="393504115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Introduction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lvl="0">
              <a:defRPr/>
            </a:pPr>
            <a:r>
              <a:rPr lang="en-US" sz="3200" b="1" dirty="0">
                <a:solidFill>
                  <a:schemeClr val="accent1">
                    <a:lumMod val="75000"/>
                  </a:schemeClr>
                </a:solidFill>
              </a:rPr>
              <a:t>Compilers are essential software tools that translate high-level programming languages into machine-readable code, enabling computers to execute programs. By undergoing a series of phases like lexical analysis, syntax parsing, semantic analysis, optimization, and code generation, compilers convert abstract code structures into efficient machine code. This succinct introduction aims to highlight the critical role and intricate processes involved in compilers, essential for software development across various computing platforms.</a:t>
            </a:r>
            <a:endParaRPr lang="en-GB" sz="32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44951871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Phases of Compiler</a:t>
            </a:r>
          </a:p>
        </p:txBody>
      </p:sp>
      <p:pic>
        <p:nvPicPr>
          <p:cNvPr id="2" name="Picture 1"/>
          <p:cNvPicPr>
            <a:picLocks noChangeAspect="1"/>
          </p:cNvPicPr>
          <p:nvPr/>
        </p:nvPicPr>
        <p:blipFill>
          <a:blip r:embed="rId4"/>
          <a:stretch>
            <a:fillRect/>
          </a:stretch>
        </p:blipFill>
        <p:spPr>
          <a:xfrm>
            <a:off x="5926489" y="1294571"/>
            <a:ext cx="5845097" cy="4761222"/>
          </a:xfrm>
          <a:prstGeom prst="rect">
            <a:avLst/>
          </a:prstGeom>
        </p:spPr>
      </p:pic>
      <p:sp>
        <p:nvSpPr>
          <p:cNvPr id="6" name="Rectangle 5"/>
          <p:cNvSpPr/>
          <p:nvPr/>
        </p:nvSpPr>
        <p:spPr>
          <a:xfrm>
            <a:off x="178802" y="1279933"/>
            <a:ext cx="6096000" cy="4247317"/>
          </a:xfrm>
          <a:prstGeom prst="rect">
            <a:avLst/>
          </a:prstGeom>
        </p:spPr>
        <p:txBody>
          <a:bodyPr>
            <a:spAutoFit/>
          </a:bodyPr>
          <a:lstStyle/>
          <a:p>
            <a:pPr marL="342900" indent="-342900">
              <a:buFont typeface="+mj-lt"/>
              <a:buAutoNum type="arabicPeriod"/>
            </a:pPr>
            <a:r>
              <a:rPr lang="en-US" b="1" dirty="0">
                <a:solidFill>
                  <a:schemeClr val="accent1">
                    <a:lumMod val="75000"/>
                  </a:schemeClr>
                </a:solidFill>
              </a:rPr>
              <a:t>Lexical Analysis (Scanning): </a:t>
            </a:r>
            <a:r>
              <a:rPr lang="en-US" dirty="0">
                <a:solidFill>
                  <a:schemeClr val="accent1">
                    <a:lumMod val="75000"/>
                  </a:schemeClr>
                </a:solidFill>
              </a:rPr>
              <a:t>This phase involves breaking the source code into tokens. </a:t>
            </a:r>
            <a:endParaRPr lang="en-US" b="1" dirty="0">
              <a:solidFill>
                <a:schemeClr val="accent1">
                  <a:lumMod val="75000"/>
                </a:schemeClr>
              </a:solidFill>
            </a:endParaRPr>
          </a:p>
          <a:p>
            <a:pPr marL="342900" indent="-342900">
              <a:buFont typeface="+mj-lt"/>
              <a:buAutoNum type="arabicPeriod"/>
            </a:pPr>
            <a:r>
              <a:rPr lang="en-US" b="1" dirty="0">
                <a:solidFill>
                  <a:schemeClr val="accent1">
                    <a:lumMod val="75000"/>
                  </a:schemeClr>
                </a:solidFill>
              </a:rPr>
              <a:t>Syntax Analysis (Parsing):</a:t>
            </a:r>
            <a:r>
              <a:rPr lang="en-US" dirty="0">
                <a:solidFill>
                  <a:schemeClr val="accent1">
                    <a:lumMod val="75000"/>
                  </a:schemeClr>
                </a:solidFill>
              </a:rPr>
              <a:t> This phase involves analyzing the structure of the source code based on the rules of the programming language's grammar.</a:t>
            </a:r>
          </a:p>
          <a:p>
            <a:pPr marL="342900" indent="-342900">
              <a:buFont typeface="+mj-lt"/>
              <a:buAutoNum type="arabicPeriod"/>
            </a:pPr>
            <a:r>
              <a:rPr lang="en-US" b="1" dirty="0">
                <a:solidFill>
                  <a:schemeClr val="accent1">
                    <a:lumMod val="75000"/>
                  </a:schemeClr>
                </a:solidFill>
              </a:rPr>
              <a:t>Semantic Analysis:</a:t>
            </a:r>
            <a:r>
              <a:rPr lang="en-US" dirty="0">
                <a:solidFill>
                  <a:schemeClr val="accent1">
                    <a:lumMod val="75000"/>
                  </a:schemeClr>
                </a:solidFill>
              </a:rPr>
              <a:t> This phase checks the source code for semantic correctness.</a:t>
            </a:r>
          </a:p>
          <a:p>
            <a:pPr marL="342900" indent="-342900">
              <a:buFont typeface="+mj-lt"/>
              <a:buAutoNum type="arabicPeriod"/>
            </a:pPr>
            <a:r>
              <a:rPr lang="en-US" b="1" dirty="0">
                <a:solidFill>
                  <a:schemeClr val="accent1">
                    <a:lumMod val="75000"/>
                  </a:schemeClr>
                </a:solidFill>
              </a:rPr>
              <a:t>Intermediate Code Generation:</a:t>
            </a:r>
            <a:r>
              <a:rPr lang="en-US" dirty="0">
                <a:solidFill>
                  <a:schemeClr val="accent1">
                    <a:lumMod val="75000"/>
                  </a:schemeClr>
                </a:solidFill>
              </a:rPr>
              <a:t> In this phase, the compiler translates the source code into an intermediate representation.</a:t>
            </a:r>
          </a:p>
          <a:p>
            <a:pPr marL="342900" indent="-342900">
              <a:buFont typeface="+mj-lt"/>
              <a:buAutoNum type="arabicPeriod"/>
            </a:pPr>
            <a:r>
              <a:rPr lang="en-US" b="1" dirty="0">
                <a:solidFill>
                  <a:schemeClr val="accent1">
                    <a:lumMod val="75000"/>
                  </a:schemeClr>
                </a:solidFill>
              </a:rPr>
              <a:t>Code Optimization:</a:t>
            </a:r>
            <a:r>
              <a:rPr lang="en-US" dirty="0">
                <a:solidFill>
                  <a:schemeClr val="accent1">
                    <a:lumMod val="75000"/>
                  </a:schemeClr>
                </a:solidFill>
              </a:rPr>
              <a:t> This phase involves improving the intermediate code to make it more efficient.</a:t>
            </a:r>
          </a:p>
          <a:p>
            <a:pPr marL="342900" indent="-342900">
              <a:buFont typeface="+mj-lt"/>
              <a:buAutoNum type="arabicPeriod"/>
            </a:pPr>
            <a:r>
              <a:rPr lang="en-US" b="1" dirty="0">
                <a:solidFill>
                  <a:schemeClr val="accent1">
                    <a:lumMod val="75000"/>
                  </a:schemeClr>
                </a:solidFill>
              </a:rPr>
              <a:t>Code Generation:</a:t>
            </a:r>
            <a:r>
              <a:rPr lang="en-US" dirty="0">
                <a:solidFill>
                  <a:schemeClr val="accent1">
                    <a:lumMod val="75000"/>
                  </a:schemeClr>
                </a:solidFill>
              </a:rPr>
              <a:t> This phase translates the optimized intermediate code into the target machine language or bytecode.</a:t>
            </a:r>
          </a:p>
        </p:txBody>
      </p:sp>
    </p:spTree>
    <p:custDataLst>
      <p:tags r:id="rId1"/>
    </p:custDataLst>
    <p:extLst>
      <p:ext uri="{BB962C8B-B14F-4D97-AF65-F5344CB8AC3E}">
        <p14:creationId xmlns:p14="http://schemas.microsoft.com/office/powerpoint/2010/main" val="71242162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Lexical </a:t>
            </a:r>
            <a:r>
              <a:rPr lang="en-GB" sz="4000" b="1" dirty="0" err="1">
                <a:solidFill>
                  <a:srgbClr val="4472C4">
                    <a:lumMod val="50000"/>
                  </a:srgbClr>
                </a:solidFill>
                <a:latin typeface="Calibri Light" panose="020F0302020204030204"/>
                <a:cs typeface="Times New Roman" panose="02020603050405020304" pitchFamily="18" charset="0"/>
              </a:rPr>
              <a:t>Analyzer</a:t>
            </a:r>
            <a:endParaRPr lang="en-GB" sz="4000" b="1" dirty="0">
              <a:solidFill>
                <a:srgbClr val="4472C4">
                  <a:lumMod val="50000"/>
                </a:srgbClr>
              </a:solidFill>
              <a:latin typeface="Calibri Light" panose="020F0302020204030204"/>
              <a:cs typeface="Times New Roman" panose="02020603050405020304" pitchFamily="18" charset="0"/>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401205"/>
          </a:xfrm>
          <a:prstGeom prst="rect">
            <a:avLst/>
          </a:prstGeom>
          <a:noFill/>
        </p:spPr>
        <p:txBody>
          <a:bodyPr wrap="square" rtlCol="1">
            <a:spAutoFit/>
          </a:bodyPr>
          <a:lstStyle/>
          <a:p>
            <a:pPr lvl="0">
              <a:defRPr/>
            </a:pPr>
            <a:r>
              <a:rPr lang="en-US" sz="4000" dirty="0">
                <a:solidFill>
                  <a:schemeClr val="accent1">
                    <a:lumMod val="75000"/>
                  </a:schemeClr>
                </a:solidFill>
              </a:rPr>
              <a:t>A lexical analyzer, is a program component that breaks down a source code file into a sequence of tokens. It is the first phase of a compiler or interpreter, and its main task is to read the input source code and produce a stream of tokens that can be processed by the next phase of the compiler.</a:t>
            </a:r>
            <a:endParaRPr lang="en-GB" sz="4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0629700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Software Tools</a:t>
            </a:r>
          </a:p>
        </p:txBody>
      </p:sp>
      <p:sp>
        <p:nvSpPr>
          <p:cNvPr id="6" name="Rectangle 5"/>
          <p:cNvSpPr/>
          <p:nvPr/>
        </p:nvSpPr>
        <p:spPr>
          <a:xfrm>
            <a:off x="178802" y="1279933"/>
            <a:ext cx="10683162" cy="3970318"/>
          </a:xfrm>
          <a:prstGeom prst="rect">
            <a:avLst/>
          </a:prstGeom>
        </p:spPr>
        <p:txBody>
          <a:bodyPr wrap="square">
            <a:spAutoFit/>
          </a:bodyPr>
          <a:lstStyle/>
          <a:p>
            <a:r>
              <a:rPr lang="en-US" sz="3600" b="1" dirty="0">
                <a:solidFill>
                  <a:schemeClr val="accent1">
                    <a:lumMod val="75000"/>
                  </a:schemeClr>
                </a:solidFill>
              </a:rPr>
              <a:t>TINY compiler: </a:t>
            </a:r>
            <a:r>
              <a:rPr lang="en-US" sz="3600" dirty="0">
                <a:solidFill>
                  <a:schemeClr val="accent1">
                    <a:lumMod val="75000"/>
                  </a:schemeClr>
                </a:solidFill>
              </a:rPr>
              <a:t>is a simple programming language designed for educational purposes.</a:t>
            </a:r>
          </a:p>
          <a:p>
            <a:r>
              <a:rPr lang="en-US" sz="3600" b="1" dirty="0">
                <a:solidFill>
                  <a:schemeClr val="accent1">
                    <a:lumMod val="75000"/>
                  </a:schemeClr>
                </a:solidFill>
              </a:rPr>
              <a:t>Flex Software: </a:t>
            </a:r>
            <a:r>
              <a:rPr lang="en-US" sz="3600" dirty="0">
                <a:solidFill>
                  <a:schemeClr val="accent1">
                    <a:lumMod val="75000"/>
                  </a:schemeClr>
                </a:solidFill>
              </a:rPr>
              <a:t>is a powerful tool for generating lexical analyzers (scanners) for programming languages. </a:t>
            </a:r>
          </a:p>
          <a:p>
            <a:r>
              <a:rPr lang="en-US" sz="3600" b="1" dirty="0">
                <a:solidFill>
                  <a:schemeClr val="accent1">
                    <a:lumMod val="75000"/>
                  </a:schemeClr>
                </a:solidFill>
              </a:rPr>
              <a:t>C-Minus Language: </a:t>
            </a:r>
            <a:r>
              <a:rPr lang="en-US" sz="3600" dirty="0">
                <a:solidFill>
                  <a:schemeClr val="accent1">
                    <a:lumMod val="75000"/>
                  </a:schemeClr>
                </a:solidFill>
              </a:rPr>
              <a:t>is a simple subset of the C programming language, designed for educational purposes.</a:t>
            </a:r>
          </a:p>
        </p:txBody>
      </p:sp>
    </p:spTree>
    <p:custDataLst>
      <p:tags r:id="rId1"/>
    </p:custDataLst>
    <p:extLst>
      <p:ext uri="{BB962C8B-B14F-4D97-AF65-F5344CB8AC3E}">
        <p14:creationId xmlns:p14="http://schemas.microsoft.com/office/powerpoint/2010/main" val="411244659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Inputs of Scanner</a:t>
            </a:r>
          </a:p>
        </p:txBody>
      </p:sp>
      <p:sp>
        <p:nvSpPr>
          <p:cNvPr id="6" name="Rectangle 5"/>
          <p:cNvSpPr/>
          <p:nvPr/>
        </p:nvSpPr>
        <p:spPr>
          <a:xfrm>
            <a:off x="178802" y="1279933"/>
            <a:ext cx="4116107" cy="4093428"/>
          </a:xfrm>
          <a:prstGeom prst="rect">
            <a:avLst/>
          </a:prstGeom>
        </p:spPr>
        <p:txBody>
          <a:bodyPr wrap="square">
            <a:spAutoFit/>
          </a:bodyPr>
          <a:lstStyle/>
          <a:p>
            <a:r>
              <a:rPr lang="en-US" sz="2000" b="1" dirty="0" err="1">
                <a:solidFill>
                  <a:schemeClr val="accent1">
                    <a:lumMod val="75000"/>
                  </a:schemeClr>
                </a:solidFill>
              </a:rPr>
              <a:t>int</a:t>
            </a:r>
            <a:r>
              <a:rPr lang="en-US" sz="2000" b="1" dirty="0">
                <a:solidFill>
                  <a:schemeClr val="accent1">
                    <a:lumMod val="75000"/>
                  </a:schemeClr>
                </a:solidFill>
              </a:rPr>
              <a:t> </a:t>
            </a:r>
            <a:r>
              <a:rPr lang="en-US" sz="2000" b="1" dirty="0" err="1">
                <a:solidFill>
                  <a:schemeClr val="accent1">
                    <a:lumMod val="75000"/>
                  </a:schemeClr>
                </a:solidFill>
              </a:rPr>
              <a:t>oneOrZero</a:t>
            </a:r>
            <a:r>
              <a:rPr lang="en-US" sz="2000" b="1" dirty="0">
                <a:solidFill>
                  <a:schemeClr val="accent1">
                    <a:lumMod val="75000"/>
                  </a:schemeClr>
                </a:solidFill>
              </a:rPr>
              <a:t>( </a:t>
            </a:r>
            <a:r>
              <a:rPr lang="en-US" sz="2000" b="1" dirty="0" err="1">
                <a:solidFill>
                  <a:schemeClr val="accent1">
                    <a:lumMod val="75000"/>
                  </a:schemeClr>
                </a:solidFill>
              </a:rPr>
              <a:t>int</a:t>
            </a:r>
            <a:r>
              <a:rPr lang="en-US" sz="2000" b="1" dirty="0">
                <a:solidFill>
                  <a:schemeClr val="accent1">
                    <a:lumMod val="75000"/>
                  </a:schemeClr>
                </a:solidFill>
              </a:rPr>
              <a:t> x , </a:t>
            </a:r>
            <a:r>
              <a:rPr lang="en-US" sz="2000" b="1" dirty="0" err="1">
                <a:solidFill>
                  <a:schemeClr val="accent1">
                    <a:lumMod val="75000"/>
                  </a:schemeClr>
                </a:solidFill>
              </a:rPr>
              <a:t>int</a:t>
            </a:r>
            <a:r>
              <a:rPr lang="en-US" sz="2000" b="1" dirty="0">
                <a:solidFill>
                  <a:schemeClr val="accent1">
                    <a:lumMod val="75000"/>
                  </a:schemeClr>
                </a:solidFill>
              </a:rPr>
              <a:t> y )</a:t>
            </a:r>
          </a:p>
          <a:p>
            <a:r>
              <a:rPr lang="en-US" sz="2000" b="1" dirty="0">
                <a:solidFill>
                  <a:schemeClr val="accent1">
                    <a:lumMod val="75000"/>
                  </a:schemeClr>
                </a:solidFill>
              </a:rPr>
              <a:t>{ if (x == 0)</a:t>
            </a:r>
          </a:p>
          <a:p>
            <a:r>
              <a:rPr lang="en-US" sz="2000" b="1" dirty="0">
                <a:solidFill>
                  <a:schemeClr val="accent1">
                    <a:lumMod val="75000"/>
                  </a:schemeClr>
                </a:solidFill>
              </a:rPr>
              <a:t> return x;</a:t>
            </a:r>
          </a:p>
          <a:p>
            <a:r>
              <a:rPr lang="en-US" sz="2000" b="1" dirty="0">
                <a:solidFill>
                  <a:schemeClr val="accent1">
                    <a:lumMod val="75000"/>
                  </a:schemeClr>
                </a:solidFill>
              </a:rPr>
              <a:t> else</a:t>
            </a:r>
          </a:p>
          <a:p>
            <a:r>
              <a:rPr lang="en-US" sz="2000" b="1" dirty="0">
                <a:solidFill>
                  <a:schemeClr val="accent1">
                    <a:lumMod val="75000"/>
                  </a:schemeClr>
                </a:solidFill>
              </a:rPr>
              <a:t> return x / y;</a:t>
            </a:r>
          </a:p>
          <a:p>
            <a:r>
              <a:rPr lang="en-US" sz="2000" b="1" dirty="0">
                <a:solidFill>
                  <a:schemeClr val="accent1">
                    <a:lumMod val="75000"/>
                  </a:schemeClr>
                </a:solidFill>
              </a:rPr>
              <a:t>}</a:t>
            </a:r>
          </a:p>
          <a:p>
            <a:r>
              <a:rPr lang="en-US" sz="2000" b="1" dirty="0">
                <a:solidFill>
                  <a:schemeClr val="accent1">
                    <a:lumMod val="75000"/>
                  </a:schemeClr>
                </a:solidFill>
              </a:rPr>
              <a:t>void main( void )</a:t>
            </a:r>
          </a:p>
          <a:p>
            <a:r>
              <a:rPr lang="en-US" sz="2000" b="1" dirty="0">
                <a:solidFill>
                  <a:schemeClr val="accent1">
                    <a:lumMod val="75000"/>
                  </a:schemeClr>
                </a:solidFill>
              </a:rPr>
              <a:t>{ </a:t>
            </a:r>
            <a:r>
              <a:rPr lang="en-US" sz="2000" b="1" dirty="0" err="1">
                <a:solidFill>
                  <a:schemeClr val="accent1">
                    <a:lumMod val="75000"/>
                  </a:schemeClr>
                </a:solidFill>
              </a:rPr>
              <a:t>int</a:t>
            </a:r>
            <a:r>
              <a:rPr lang="en-US" sz="2000" b="1" dirty="0">
                <a:solidFill>
                  <a:schemeClr val="accent1">
                    <a:lumMod val="75000"/>
                  </a:schemeClr>
                </a:solidFill>
              </a:rPr>
              <a:t> x;</a:t>
            </a:r>
          </a:p>
          <a:p>
            <a:r>
              <a:rPr lang="en-US" sz="2000" b="1" dirty="0">
                <a:solidFill>
                  <a:schemeClr val="accent1">
                    <a:lumMod val="75000"/>
                  </a:schemeClr>
                </a:solidFill>
              </a:rPr>
              <a:t> x = 10</a:t>
            </a:r>
          </a:p>
          <a:p>
            <a:r>
              <a:rPr lang="en-US" sz="2000" b="1" dirty="0">
                <a:solidFill>
                  <a:schemeClr val="accent1">
                    <a:lumMod val="75000"/>
                  </a:schemeClr>
                </a:solidFill>
              </a:rPr>
              <a:t> y = 5</a:t>
            </a:r>
          </a:p>
          <a:p>
            <a:r>
              <a:rPr lang="en-US" sz="2000" b="1" dirty="0">
                <a:solidFill>
                  <a:schemeClr val="accent1">
                    <a:lumMod val="75000"/>
                  </a:schemeClr>
                </a:solidFill>
              </a:rPr>
              <a:t>while (x &gt;= 0) x = x - 1;</a:t>
            </a:r>
          </a:p>
          <a:p>
            <a:r>
              <a:rPr lang="en-US" sz="2000" b="1" dirty="0">
                <a:solidFill>
                  <a:schemeClr val="accent1">
                    <a:lumMod val="75000"/>
                  </a:schemeClr>
                </a:solidFill>
              </a:rPr>
              <a:t> if (x != 0) write( </a:t>
            </a:r>
            <a:r>
              <a:rPr lang="en-US" sz="2000" b="1" dirty="0" err="1">
                <a:solidFill>
                  <a:schemeClr val="accent1">
                    <a:lumMod val="75000"/>
                  </a:schemeClr>
                </a:solidFill>
              </a:rPr>
              <a:t>oneOrZero</a:t>
            </a:r>
            <a:r>
              <a:rPr lang="en-US" sz="2000" b="1" dirty="0">
                <a:solidFill>
                  <a:schemeClr val="accent1">
                    <a:lumMod val="75000"/>
                  </a:schemeClr>
                </a:solidFill>
              </a:rPr>
              <a:t>(x , y) );</a:t>
            </a:r>
          </a:p>
          <a:p>
            <a:r>
              <a:rPr lang="en-US" sz="2000" b="1" dirty="0">
                <a:solidFill>
                  <a:schemeClr val="accent1">
                    <a:lumMod val="75000"/>
                  </a:schemeClr>
                </a:solidFill>
              </a:rPr>
              <a:t>}</a:t>
            </a:r>
          </a:p>
        </p:txBody>
      </p:sp>
    </p:spTree>
    <p:custDataLst>
      <p:tags r:id="rId1"/>
    </p:custDataLst>
    <p:extLst>
      <p:ext uri="{BB962C8B-B14F-4D97-AF65-F5344CB8AC3E}">
        <p14:creationId xmlns:p14="http://schemas.microsoft.com/office/powerpoint/2010/main" val="3375058704"/>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Outputs of Scanner</a:t>
            </a:r>
          </a:p>
        </p:txBody>
      </p:sp>
      <p:sp>
        <p:nvSpPr>
          <p:cNvPr id="6" name="Rectangle 5"/>
          <p:cNvSpPr/>
          <p:nvPr/>
        </p:nvSpPr>
        <p:spPr>
          <a:xfrm>
            <a:off x="-583198" y="1169096"/>
            <a:ext cx="4116107" cy="5016758"/>
          </a:xfrm>
          <a:prstGeom prst="rect">
            <a:avLst/>
          </a:prstGeom>
        </p:spPr>
        <p:txBody>
          <a:bodyPr wrap="square">
            <a:spAutoFit/>
          </a:bodyPr>
          <a:lstStyle/>
          <a:p>
            <a:r>
              <a:rPr lang="en-US" sz="2000" b="1" dirty="0">
                <a:solidFill>
                  <a:schemeClr val="accent1">
                    <a:lumMod val="75000"/>
                  </a:schemeClr>
                </a:solidFill>
              </a:rPr>
              <a:t>	1: reserved word: </a:t>
            </a:r>
            <a:r>
              <a:rPr lang="en-US" sz="2000" b="1" dirty="0" err="1">
                <a:solidFill>
                  <a:schemeClr val="accent1">
                    <a:lumMod val="75000"/>
                  </a:schemeClr>
                </a:solidFill>
              </a:rPr>
              <a:t>int</a:t>
            </a:r>
            <a:endParaRPr lang="en-US" sz="2000" b="1" dirty="0">
              <a:solidFill>
                <a:schemeClr val="accent1">
                  <a:lumMod val="75000"/>
                </a:schemeClr>
              </a:solidFill>
            </a:endParaRPr>
          </a:p>
          <a:p>
            <a:r>
              <a:rPr lang="en-US" sz="2000" b="1" dirty="0">
                <a:solidFill>
                  <a:schemeClr val="accent1">
                    <a:lumMod val="75000"/>
                  </a:schemeClr>
                </a:solidFill>
              </a:rPr>
              <a:t>	1: ID, name= </a:t>
            </a:r>
            <a:r>
              <a:rPr lang="en-US" sz="2000" b="1" dirty="0" err="1">
                <a:solidFill>
                  <a:schemeClr val="accent1">
                    <a:lumMod val="75000"/>
                  </a:schemeClr>
                </a:solidFill>
              </a:rPr>
              <a:t>oneOrZero</a:t>
            </a:r>
            <a:endParaRPr lang="en-US" sz="2000" b="1" dirty="0">
              <a:solidFill>
                <a:schemeClr val="accent1">
                  <a:lumMod val="75000"/>
                </a:schemeClr>
              </a:solidFill>
            </a:endParaRPr>
          </a:p>
          <a:p>
            <a:r>
              <a:rPr lang="en-US" sz="2000" b="1" dirty="0">
                <a:solidFill>
                  <a:schemeClr val="accent1">
                    <a:lumMod val="75000"/>
                  </a:schemeClr>
                </a:solidFill>
              </a:rPr>
              <a:t>	1: left </a:t>
            </a:r>
            <a:r>
              <a:rPr lang="en-US" sz="2000" b="1" dirty="0" err="1">
                <a:solidFill>
                  <a:schemeClr val="accent1">
                    <a:lumMod val="75000"/>
                  </a:schemeClr>
                </a:solidFill>
              </a:rPr>
              <a:t>paren</a:t>
            </a:r>
            <a:r>
              <a:rPr lang="en-US" sz="2000" b="1" dirty="0">
                <a:solidFill>
                  <a:schemeClr val="accent1">
                    <a:lumMod val="75000"/>
                  </a:schemeClr>
                </a:solidFill>
              </a:rPr>
              <a:t>:(</a:t>
            </a:r>
          </a:p>
          <a:p>
            <a:r>
              <a:rPr lang="en-US" sz="2000" b="1" dirty="0">
                <a:solidFill>
                  <a:schemeClr val="accent1">
                    <a:lumMod val="75000"/>
                  </a:schemeClr>
                </a:solidFill>
              </a:rPr>
              <a:t>	1: reserved word: </a:t>
            </a:r>
            <a:r>
              <a:rPr lang="en-US" sz="2000" b="1" dirty="0" err="1">
                <a:solidFill>
                  <a:schemeClr val="accent1">
                    <a:lumMod val="75000"/>
                  </a:schemeClr>
                </a:solidFill>
              </a:rPr>
              <a:t>int</a:t>
            </a:r>
            <a:endParaRPr lang="en-US" sz="2000" b="1" dirty="0">
              <a:solidFill>
                <a:schemeClr val="accent1">
                  <a:lumMod val="75000"/>
                </a:schemeClr>
              </a:solidFill>
            </a:endParaRPr>
          </a:p>
          <a:p>
            <a:r>
              <a:rPr lang="en-US" sz="2000" b="1" dirty="0">
                <a:solidFill>
                  <a:schemeClr val="accent1">
                    <a:lumMod val="75000"/>
                  </a:schemeClr>
                </a:solidFill>
              </a:rPr>
              <a:t>	1: ID, name= x</a:t>
            </a:r>
          </a:p>
          <a:p>
            <a:r>
              <a:rPr lang="en-US" sz="2000" b="1" dirty="0">
                <a:solidFill>
                  <a:schemeClr val="accent1">
                    <a:lumMod val="75000"/>
                  </a:schemeClr>
                </a:solidFill>
              </a:rPr>
              <a:t>	1: comma: ,</a:t>
            </a:r>
          </a:p>
          <a:p>
            <a:r>
              <a:rPr lang="en-US" sz="2000" b="1" dirty="0">
                <a:solidFill>
                  <a:schemeClr val="accent1">
                    <a:lumMod val="75000"/>
                  </a:schemeClr>
                </a:solidFill>
              </a:rPr>
              <a:t>	1: reserved word: </a:t>
            </a:r>
            <a:r>
              <a:rPr lang="en-US" sz="2000" b="1" dirty="0" err="1">
                <a:solidFill>
                  <a:schemeClr val="accent1">
                    <a:lumMod val="75000"/>
                  </a:schemeClr>
                </a:solidFill>
              </a:rPr>
              <a:t>int</a:t>
            </a:r>
            <a:endParaRPr lang="en-US" sz="2000" b="1" dirty="0">
              <a:solidFill>
                <a:schemeClr val="accent1">
                  <a:lumMod val="75000"/>
                </a:schemeClr>
              </a:solidFill>
            </a:endParaRPr>
          </a:p>
          <a:p>
            <a:r>
              <a:rPr lang="en-US" sz="2000" b="1" dirty="0">
                <a:solidFill>
                  <a:schemeClr val="accent1">
                    <a:lumMod val="75000"/>
                  </a:schemeClr>
                </a:solidFill>
              </a:rPr>
              <a:t>	1: ID, name= y</a:t>
            </a:r>
          </a:p>
          <a:p>
            <a:r>
              <a:rPr lang="en-US" sz="2000" b="1" dirty="0">
                <a:solidFill>
                  <a:schemeClr val="accent1">
                    <a:lumMod val="75000"/>
                  </a:schemeClr>
                </a:solidFill>
              </a:rPr>
              <a:t>	1: right </a:t>
            </a:r>
            <a:r>
              <a:rPr lang="en-US" sz="2000" b="1" dirty="0" err="1">
                <a:solidFill>
                  <a:schemeClr val="accent1">
                    <a:lumMod val="75000"/>
                  </a:schemeClr>
                </a:solidFill>
              </a:rPr>
              <a:t>paren</a:t>
            </a:r>
            <a:r>
              <a:rPr lang="en-US" sz="2000" b="1" dirty="0">
                <a:solidFill>
                  <a:schemeClr val="accent1">
                    <a:lumMod val="75000"/>
                  </a:schemeClr>
                </a:solidFill>
              </a:rPr>
              <a:t>:)</a:t>
            </a:r>
          </a:p>
          <a:p>
            <a:r>
              <a:rPr lang="en-US" sz="2000" b="1" dirty="0">
                <a:solidFill>
                  <a:schemeClr val="accent1">
                    <a:lumMod val="75000"/>
                  </a:schemeClr>
                </a:solidFill>
              </a:rPr>
              <a:t>	2: open curly bracket:{</a:t>
            </a:r>
          </a:p>
          <a:p>
            <a:r>
              <a:rPr lang="en-US" sz="2000" b="1" dirty="0">
                <a:solidFill>
                  <a:schemeClr val="accent1">
                    <a:lumMod val="75000"/>
                  </a:schemeClr>
                </a:solidFill>
              </a:rPr>
              <a:t>	2: reserved word: if</a:t>
            </a:r>
          </a:p>
          <a:p>
            <a:r>
              <a:rPr lang="en-US" sz="2000" b="1" dirty="0">
                <a:solidFill>
                  <a:schemeClr val="accent1">
                    <a:lumMod val="75000"/>
                  </a:schemeClr>
                </a:solidFill>
              </a:rPr>
              <a:t>	2: left </a:t>
            </a:r>
            <a:r>
              <a:rPr lang="en-US" sz="2000" b="1" dirty="0" err="1">
                <a:solidFill>
                  <a:schemeClr val="accent1">
                    <a:lumMod val="75000"/>
                  </a:schemeClr>
                </a:solidFill>
              </a:rPr>
              <a:t>paren</a:t>
            </a:r>
            <a:r>
              <a:rPr lang="en-US" sz="2000" b="1" dirty="0">
                <a:solidFill>
                  <a:schemeClr val="accent1">
                    <a:lumMod val="75000"/>
                  </a:schemeClr>
                </a:solidFill>
              </a:rPr>
              <a:t>:(</a:t>
            </a:r>
          </a:p>
          <a:p>
            <a:r>
              <a:rPr lang="en-US" sz="2000" b="1" dirty="0">
                <a:solidFill>
                  <a:schemeClr val="accent1">
                    <a:lumMod val="75000"/>
                  </a:schemeClr>
                </a:solidFill>
              </a:rPr>
              <a:t>	2: ID, name= x</a:t>
            </a:r>
          </a:p>
          <a:p>
            <a:r>
              <a:rPr lang="en-US" sz="2000" b="1" dirty="0">
                <a:solidFill>
                  <a:schemeClr val="accent1">
                    <a:lumMod val="75000"/>
                  </a:schemeClr>
                </a:solidFill>
              </a:rPr>
              <a:t>	2: OP, equal: ==</a:t>
            </a:r>
          </a:p>
          <a:p>
            <a:r>
              <a:rPr lang="en-US" sz="2000" b="1" dirty="0">
                <a:solidFill>
                  <a:schemeClr val="accent1">
                    <a:lumMod val="75000"/>
                  </a:schemeClr>
                </a:solidFill>
              </a:rPr>
              <a:t>	2: NUM, </a:t>
            </a:r>
            <a:r>
              <a:rPr lang="en-US" sz="2000" b="1" dirty="0" err="1">
                <a:solidFill>
                  <a:schemeClr val="accent1">
                    <a:lumMod val="75000"/>
                  </a:schemeClr>
                </a:solidFill>
              </a:rPr>
              <a:t>val</a:t>
            </a:r>
            <a:r>
              <a:rPr lang="en-US" sz="2000" b="1" dirty="0">
                <a:solidFill>
                  <a:schemeClr val="accent1">
                    <a:lumMod val="75000"/>
                  </a:schemeClr>
                </a:solidFill>
              </a:rPr>
              <a:t>= 0</a:t>
            </a:r>
          </a:p>
          <a:p>
            <a:r>
              <a:rPr lang="en-US" sz="2000" b="1" dirty="0">
                <a:solidFill>
                  <a:schemeClr val="accent1">
                    <a:lumMod val="75000"/>
                  </a:schemeClr>
                </a:solidFill>
              </a:rPr>
              <a:t>	</a:t>
            </a:r>
          </a:p>
        </p:txBody>
      </p:sp>
      <p:sp>
        <p:nvSpPr>
          <p:cNvPr id="2" name="Rectangle 1"/>
          <p:cNvSpPr/>
          <p:nvPr/>
        </p:nvSpPr>
        <p:spPr>
          <a:xfrm>
            <a:off x="3259128" y="1138318"/>
            <a:ext cx="6096000" cy="5078313"/>
          </a:xfrm>
          <a:prstGeom prst="rect">
            <a:avLst/>
          </a:prstGeom>
        </p:spPr>
        <p:txBody>
          <a:bodyPr>
            <a:spAutoFit/>
          </a:bodyPr>
          <a:lstStyle/>
          <a:p>
            <a:r>
              <a:rPr lang="en-US" b="1" dirty="0">
                <a:solidFill>
                  <a:schemeClr val="accent1">
                    <a:lumMod val="75000"/>
                  </a:schemeClr>
                </a:solidFill>
              </a:rPr>
              <a:t>	2: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3: reserved word: return</a:t>
            </a:r>
          </a:p>
          <a:p>
            <a:r>
              <a:rPr lang="en-US" b="1" dirty="0">
                <a:solidFill>
                  <a:schemeClr val="accent1">
                    <a:lumMod val="75000"/>
                  </a:schemeClr>
                </a:solidFill>
              </a:rPr>
              <a:t>	3: ID, name= x</a:t>
            </a:r>
          </a:p>
          <a:p>
            <a:r>
              <a:rPr lang="en-US" b="1" dirty="0">
                <a:solidFill>
                  <a:schemeClr val="accent1">
                    <a:lumMod val="75000"/>
                  </a:schemeClr>
                </a:solidFill>
              </a:rPr>
              <a:t>	3: </a:t>
            </a:r>
            <a:r>
              <a:rPr lang="en-US" b="1" dirty="0" err="1">
                <a:solidFill>
                  <a:schemeClr val="accent1">
                    <a:lumMod val="75000"/>
                  </a:schemeClr>
                </a:solidFill>
              </a:rPr>
              <a:t>SEMI_colon</a:t>
            </a:r>
            <a:r>
              <a:rPr lang="en-US" b="1" dirty="0">
                <a:solidFill>
                  <a:schemeClr val="accent1">
                    <a:lumMod val="75000"/>
                  </a:schemeClr>
                </a:solidFill>
              </a:rPr>
              <a:t>: ;</a:t>
            </a:r>
          </a:p>
          <a:p>
            <a:r>
              <a:rPr lang="en-US" b="1" dirty="0">
                <a:solidFill>
                  <a:schemeClr val="accent1">
                    <a:lumMod val="75000"/>
                  </a:schemeClr>
                </a:solidFill>
              </a:rPr>
              <a:t>	4: reserved word: else</a:t>
            </a:r>
          </a:p>
          <a:p>
            <a:r>
              <a:rPr lang="en-US" b="1" dirty="0">
                <a:solidFill>
                  <a:schemeClr val="accent1">
                    <a:lumMod val="75000"/>
                  </a:schemeClr>
                </a:solidFill>
              </a:rPr>
              <a:t>	5: reserved word: return</a:t>
            </a:r>
          </a:p>
          <a:p>
            <a:r>
              <a:rPr lang="en-US" b="1" dirty="0">
                <a:solidFill>
                  <a:schemeClr val="accent1">
                    <a:lumMod val="75000"/>
                  </a:schemeClr>
                </a:solidFill>
              </a:rPr>
              <a:t>	5: ID, name= x</a:t>
            </a:r>
          </a:p>
          <a:p>
            <a:r>
              <a:rPr lang="en-US" b="1" dirty="0">
                <a:solidFill>
                  <a:schemeClr val="accent1">
                    <a:lumMod val="75000"/>
                  </a:schemeClr>
                </a:solidFill>
              </a:rPr>
              <a:t>	5: over: /</a:t>
            </a:r>
          </a:p>
          <a:p>
            <a:r>
              <a:rPr lang="en-US" b="1" dirty="0">
                <a:solidFill>
                  <a:schemeClr val="accent1">
                    <a:lumMod val="75000"/>
                  </a:schemeClr>
                </a:solidFill>
              </a:rPr>
              <a:t>	5: ID, name= y</a:t>
            </a:r>
          </a:p>
          <a:p>
            <a:r>
              <a:rPr lang="en-US" b="1" dirty="0">
                <a:solidFill>
                  <a:schemeClr val="accent1">
                    <a:lumMod val="75000"/>
                  </a:schemeClr>
                </a:solidFill>
              </a:rPr>
              <a:t>	5: </a:t>
            </a:r>
            <a:r>
              <a:rPr lang="en-US" b="1" dirty="0" err="1">
                <a:solidFill>
                  <a:schemeClr val="accent1">
                    <a:lumMod val="75000"/>
                  </a:schemeClr>
                </a:solidFill>
              </a:rPr>
              <a:t>SEMI_colon</a:t>
            </a:r>
            <a:r>
              <a:rPr lang="en-US" b="1" dirty="0">
                <a:solidFill>
                  <a:schemeClr val="accent1">
                    <a:lumMod val="75000"/>
                  </a:schemeClr>
                </a:solidFill>
              </a:rPr>
              <a:t>: ;</a:t>
            </a:r>
          </a:p>
          <a:p>
            <a:r>
              <a:rPr lang="en-US" b="1" dirty="0">
                <a:solidFill>
                  <a:schemeClr val="accent1">
                    <a:lumMod val="75000"/>
                  </a:schemeClr>
                </a:solidFill>
              </a:rPr>
              <a:t>	6: close curly bracket:}</a:t>
            </a:r>
          </a:p>
          <a:p>
            <a:r>
              <a:rPr lang="en-US" b="1" dirty="0">
                <a:solidFill>
                  <a:schemeClr val="accent1">
                    <a:lumMod val="75000"/>
                  </a:schemeClr>
                </a:solidFill>
              </a:rPr>
              <a:t>	7: reserved word: void</a:t>
            </a:r>
          </a:p>
          <a:p>
            <a:r>
              <a:rPr lang="en-US" b="1" dirty="0">
                <a:solidFill>
                  <a:schemeClr val="accent1">
                    <a:lumMod val="75000"/>
                  </a:schemeClr>
                </a:solidFill>
              </a:rPr>
              <a:t>	7: ID, name= main</a:t>
            </a:r>
          </a:p>
          <a:p>
            <a:r>
              <a:rPr lang="en-US" b="1" dirty="0">
                <a:solidFill>
                  <a:schemeClr val="accent1">
                    <a:lumMod val="75000"/>
                  </a:schemeClr>
                </a:solidFill>
              </a:rPr>
              <a:t>	7: left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7: reserved word: void</a:t>
            </a:r>
          </a:p>
          <a:p>
            <a:r>
              <a:rPr lang="en-US" b="1" dirty="0">
                <a:solidFill>
                  <a:schemeClr val="accent1">
                    <a:lumMod val="75000"/>
                  </a:schemeClr>
                </a:solidFill>
              </a:rPr>
              <a:t>	7: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8: open curly bracket:{</a:t>
            </a:r>
          </a:p>
          <a:p>
            <a:r>
              <a:rPr lang="en-US" b="1" dirty="0">
                <a:solidFill>
                  <a:schemeClr val="accent1">
                    <a:lumMod val="75000"/>
                  </a:schemeClr>
                </a:solidFill>
              </a:rPr>
              <a:t>	</a:t>
            </a:r>
          </a:p>
        </p:txBody>
      </p:sp>
      <p:sp>
        <p:nvSpPr>
          <p:cNvPr id="4" name="Rectangle 3"/>
          <p:cNvSpPr/>
          <p:nvPr/>
        </p:nvSpPr>
        <p:spPr>
          <a:xfrm>
            <a:off x="7087760" y="1163087"/>
            <a:ext cx="4301666" cy="5078313"/>
          </a:xfrm>
          <a:prstGeom prst="rect">
            <a:avLst/>
          </a:prstGeom>
        </p:spPr>
        <p:txBody>
          <a:bodyPr wrap="square">
            <a:spAutoFit/>
          </a:bodyPr>
          <a:lstStyle/>
          <a:p>
            <a:r>
              <a:rPr lang="en-US" b="1" dirty="0">
                <a:solidFill>
                  <a:schemeClr val="accent1">
                    <a:lumMod val="75000"/>
                  </a:schemeClr>
                </a:solidFill>
              </a:rPr>
              <a:t>	8: reserved word: </a:t>
            </a:r>
            <a:r>
              <a:rPr lang="en-US" b="1" dirty="0" err="1">
                <a:solidFill>
                  <a:schemeClr val="accent1">
                    <a:lumMod val="75000"/>
                  </a:schemeClr>
                </a:solidFill>
              </a:rPr>
              <a:t>int</a:t>
            </a:r>
            <a:endParaRPr lang="en-US" b="1" dirty="0">
              <a:solidFill>
                <a:schemeClr val="accent1">
                  <a:lumMod val="75000"/>
                </a:schemeClr>
              </a:solidFill>
            </a:endParaRPr>
          </a:p>
          <a:p>
            <a:r>
              <a:rPr lang="en-US" b="1" dirty="0">
                <a:solidFill>
                  <a:schemeClr val="accent1">
                    <a:lumMod val="75000"/>
                  </a:schemeClr>
                </a:solidFill>
              </a:rPr>
              <a:t>	8: ID, name= x</a:t>
            </a:r>
          </a:p>
          <a:p>
            <a:r>
              <a:rPr lang="en-US" b="1" dirty="0">
                <a:solidFill>
                  <a:schemeClr val="accent1">
                    <a:lumMod val="75000"/>
                  </a:schemeClr>
                </a:solidFill>
              </a:rPr>
              <a:t>	8: </a:t>
            </a:r>
            <a:r>
              <a:rPr lang="en-US" b="1" dirty="0" err="1">
                <a:solidFill>
                  <a:schemeClr val="accent1">
                    <a:lumMod val="75000"/>
                  </a:schemeClr>
                </a:solidFill>
              </a:rPr>
              <a:t>SEMI_colon</a:t>
            </a:r>
            <a:r>
              <a:rPr lang="en-US" b="1" dirty="0">
                <a:solidFill>
                  <a:schemeClr val="accent1">
                    <a:lumMod val="75000"/>
                  </a:schemeClr>
                </a:solidFill>
              </a:rPr>
              <a:t>: ;</a:t>
            </a:r>
          </a:p>
          <a:p>
            <a:r>
              <a:rPr lang="en-US" b="1" dirty="0">
                <a:solidFill>
                  <a:schemeClr val="accent1">
                    <a:lumMod val="75000"/>
                  </a:schemeClr>
                </a:solidFill>
              </a:rPr>
              <a:t>	9: ID, name= x</a:t>
            </a:r>
          </a:p>
          <a:p>
            <a:r>
              <a:rPr lang="en-US" b="1" dirty="0">
                <a:solidFill>
                  <a:schemeClr val="accent1">
                    <a:lumMod val="75000"/>
                  </a:schemeClr>
                </a:solidFill>
              </a:rPr>
              <a:t>	9: OP, Assign: =</a:t>
            </a:r>
          </a:p>
          <a:p>
            <a:r>
              <a:rPr lang="en-US" b="1" dirty="0">
                <a:solidFill>
                  <a:schemeClr val="accent1">
                    <a:lumMod val="75000"/>
                  </a:schemeClr>
                </a:solidFill>
              </a:rPr>
              <a:t>	9: NUM, </a:t>
            </a:r>
            <a:r>
              <a:rPr lang="en-US" b="1" dirty="0" err="1">
                <a:solidFill>
                  <a:schemeClr val="accent1">
                    <a:lumMod val="75000"/>
                  </a:schemeClr>
                </a:solidFill>
              </a:rPr>
              <a:t>val</a:t>
            </a:r>
            <a:r>
              <a:rPr lang="en-US" b="1" dirty="0">
                <a:solidFill>
                  <a:schemeClr val="accent1">
                    <a:lumMod val="75000"/>
                  </a:schemeClr>
                </a:solidFill>
              </a:rPr>
              <a:t>= 10</a:t>
            </a:r>
          </a:p>
          <a:p>
            <a:r>
              <a:rPr lang="en-US" b="1" dirty="0">
                <a:solidFill>
                  <a:schemeClr val="accent1">
                    <a:lumMod val="75000"/>
                  </a:schemeClr>
                </a:solidFill>
              </a:rPr>
              <a:t>	10: ID, name= y</a:t>
            </a:r>
          </a:p>
          <a:p>
            <a:r>
              <a:rPr lang="en-US" b="1" dirty="0">
                <a:solidFill>
                  <a:schemeClr val="accent1">
                    <a:lumMod val="75000"/>
                  </a:schemeClr>
                </a:solidFill>
              </a:rPr>
              <a:t>	10: OP, Assign: =</a:t>
            </a:r>
          </a:p>
          <a:p>
            <a:r>
              <a:rPr lang="en-US" b="1" dirty="0">
                <a:solidFill>
                  <a:schemeClr val="accent1">
                    <a:lumMod val="75000"/>
                  </a:schemeClr>
                </a:solidFill>
              </a:rPr>
              <a:t>	10: NUM, </a:t>
            </a:r>
            <a:r>
              <a:rPr lang="en-US" b="1" dirty="0" err="1">
                <a:solidFill>
                  <a:schemeClr val="accent1">
                    <a:lumMod val="75000"/>
                  </a:schemeClr>
                </a:solidFill>
              </a:rPr>
              <a:t>val</a:t>
            </a:r>
            <a:r>
              <a:rPr lang="en-US" b="1" dirty="0">
                <a:solidFill>
                  <a:schemeClr val="accent1">
                    <a:lumMod val="75000"/>
                  </a:schemeClr>
                </a:solidFill>
              </a:rPr>
              <a:t>= 5</a:t>
            </a:r>
          </a:p>
          <a:p>
            <a:r>
              <a:rPr lang="en-US" b="1" dirty="0">
                <a:solidFill>
                  <a:schemeClr val="accent1">
                    <a:lumMod val="75000"/>
                  </a:schemeClr>
                </a:solidFill>
              </a:rPr>
              <a:t>	11: reserved word: while</a:t>
            </a:r>
          </a:p>
          <a:p>
            <a:r>
              <a:rPr lang="en-US" b="1" dirty="0">
                <a:solidFill>
                  <a:schemeClr val="accent1">
                    <a:lumMod val="75000"/>
                  </a:schemeClr>
                </a:solidFill>
              </a:rPr>
              <a:t>	11: left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11: ID, name= x</a:t>
            </a:r>
          </a:p>
          <a:p>
            <a:r>
              <a:rPr lang="en-US" b="1" dirty="0">
                <a:solidFill>
                  <a:schemeClr val="accent1">
                    <a:lumMod val="75000"/>
                  </a:schemeClr>
                </a:solidFill>
              </a:rPr>
              <a:t>	11: OP, greater than or equal: &lt;=</a:t>
            </a:r>
          </a:p>
          <a:p>
            <a:r>
              <a:rPr lang="en-US" b="1" dirty="0">
                <a:solidFill>
                  <a:schemeClr val="accent1">
                    <a:lumMod val="75000"/>
                  </a:schemeClr>
                </a:solidFill>
              </a:rPr>
              <a:t>	11: NUM, </a:t>
            </a:r>
            <a:r>
              <a:rPr lang="en-US" b="1" dirty="0" err="1">
                <a:solidFill>
                  <a:schemeClr val="accent1">
                    <a:lumMod val="75000"/>
                  </a:schemeClr>
                </a:solidFill>
              </a:rPr>
              <a:t>val</a:t>
            </a:r>
            <a:r>
              <a:rPr lang="en-US" b="1" dirty="0">
                <a:solidFill>
                  <a:schemeClr val="accent1">
                    <a:lumMod val="75000"/>
                  </a:schemeClr>
                </a:solidFill>
              </a:rPr>
              <a:t>= 0</a:t>
            </a:r>
          </a:p>
          <a:p>
            <a:r>
              <a:rPr lang="en-US" b="1" dirty="0">
                <a:solidFill>
                  <a:schemeClr val="accent1">
                    <a:lumMod val="75000"/>
                  </a:schemeClr>
                </a:solidFill>
              </a:rPr>
              <a:t>	11: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11: ID, name= x</a:t>
            </a:r>
          </a:p>
          <a:p>
            <a:r>
              <a:rPr lang="en-US" b="1" dirty="0">
                <a:solidFill>
                  <a:schemeClr val="accent1">
                    <a:lumMod val="75000"/>
                  </a:schemeClr>
                </a:solidFill>
              </a:rPr>
              <a:t>	11: OP, Assign: =</a:t>
            </a:r>
          </a:p>
          <a:p>
            <a:r>
              <a:rPr lang="en-US" b="1" dirty="0">
                <a:solidFill>
                  <a:schemeClr val="accent1">
                    <a:lumMod val="75000"/>
                  </a:schemeClr>
                </a:solidFill>
              </a:rPr>
              <a:t>	</a:t>
            </a:r>
          </a:p>
        </p:txBody>
      </p:sp>
    </p:spTree>
    <p:custDataLst>
      <p:tags r:id="rId1"/>
    </p:custDataLst>
    <p:extLst>
      <p:ext uri="{BB962C8B-B14F-4D97-AF65-F5344CB8AC3E}">
        <p14:creationId xmlns:p14="http://schemas.microsoft.com/office/powerpoint/2010/main" val="2868194612"/>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10.xml><?xml version="1.0" encoding="utf-8"?>
<p:tagLst xmlns:a="http://schemas.openxmlformats.org/drawingml/2006/main" xmlns:r="http://schemas.openxmlformats.org/officeDocument/2006/relationships" xmlns:p="http://schemas.openxmlformats.org/presentationml/2006/main">
  <p:tag name="TIMING" val="|2.1|3.6|14.6"/>
</p:tagLst>
</file>

<file path=ppt/tags/tag11.xml><?xml version="1.0" encoding="utf-8"?>
<p:tagLst xmlns:a="http://schemas.openxmlformats.org/drawingml/2006/main" xmlns:r="http://schemas.openxmlformats.org/officeDocument/2006/relationships" xmlns:p="http://schemas.openxmlformats.org/presentationml/2006/main">
  <p:tag name="TIMING" val="|2.1|3.6|14.6"/>
</p:tagLst>
</file>

<file path=ppt/tags/tag12.xml><?xml version="1.0" encoding="utf-8"?>
<p:tagLst xmlns:a="http://schemas.openxmlformats.org/drawingml/2006/main" xmlns:r="http://schemas.openxmlformats.org/officeDocument/2006/relationships" xmlns:p="http://schemas.openxmlformats.org/presentationml/2006/main">
  <p:tag name="TIMING" val="|2.1|3.6|14.6"/>
</p:tagLst>
</file>

<file path=ppt/tags/tag2.xml><?xml version="1.0" encoding="utf-8"?>
<p:tagLst xmlns:a="http://schemas.openxmlformats.org/drawingml/2006/main" xmlns:r="http://schemas.openxmlformats.org/officeDocument/2006/relationships" xmlns:p="http://schemas.openxmlformats.org/presentationml/2006/main">
  <p:tag name="TIMING" val="|2.1|3.6|14.6"/>
</p:tagLst>
</file>

<file path=ppt/tags/tag3.xml><?xml version="1.0" encoding="utf-8"?>
<p:tagLst xmlns:a="http://schemas.openxmlformats.org/drawingml/2006/main" xmlns:r="http://schemas.openxmlformats.org/officeDocument/2006/relationships" xmlns:p="http://schemas.openxmlformats.org/presentationml/2006/main">
  <p:tag name="TIMING" val="|2.1|3.6|14.6"/>
</p:tagLst>
</file>

<file path=ppt/tags/tag4.xml><?xml version="1.0" encoding="utf-8"?>
<p:tagLst xmlns:a="http://schemas.openxmlformats.org/drawingml/2006/main" xmlns:r="http://schemas.openxmlformats.org/officeDocument/2006/relationships" xmlns:p="http://schemas.openxmlformats.org/presentationml/2006/main">
  <p:tag name="TIMING" val="|2.1|3.6|14.6"/>
</p:tagLst>
</file>

<file path=ppt/tags/tag5.xml><?xml version="1.0" encoding="utf-8"?>
<p:tagLst xmlns:a="http://schemas.openxmlformats.org/drawingml/2006/main" xmlns:r="http://schemas.openxmlformats.org/officeDocument/2006/relationships" xmlns:p="http://schemas.openxmlformats.org/presentationml/2006/main">
  <p:tag name="TIMING" val="|2.1|3.6|14.6"/>
</p:tagLst>
</file>

<file path=ppt/tags/tag6.xml><?xml version="1.0" encoding="utf-8"?>
<p:tagLst xmlns:a="http://schemas.openxmlformats.org/drawingml/2006/main" xmlns:r="http://schemas.openxmlformats.org/officeDocument/2006/relationships" xmlns:p="http://schemas.openxmlformats.org/presentationml/2006/main">
  <p:tag name="TIMING" val="|2.1|3.6|14.6"/>
</p:tagLst>
</file>

<file path=ppt/tags/tag7.xml><?xml version="1.0" encoding="utf-8"?>
<p:tagLst xmlns:a="http://schemas.openxmlformats.org/drawingml/2006/main" xmlns:r="http://schemas.openxmlformats.org/officeDocument/2006/relationships" xmlns:p="http://schemas.openxmlformats.org/presentationml/2006/main">
  <p:tag name="TIMING" val="|2.1|3.6|14.6"/>
</p:tagLst>
</file>

<file path=ppt/tags/tag8.xml><?xml version="1.0" encoding="utf-8"?>
<p:tagLst xmlns:a="http://schemas.openxmlformats.org/drawingml/2006/main" xmlns:r="http://schemas.openxmlformats.org/officeDocument/2006/relationships" xmlns:p="http://schemas.openxmlformats.org/presentationml/2006/main">
  <p:tag name="TIMING" val="|2.1|3.6|14.6"/>
</p:tagLst>
</file>

<file path=ppt/tags/tag9.xml><?xml version="1.0" encoding="utf-8"?>
<p:tagLst xmlns:a="http://schemas.openxmlformats.org/drawingml/2006/main" xmlns:r="http://schemas.openxmlformats.org/officeDocument/2006/relationships" xmlns:p="http://schemas.openxmlformats.org/presentationml/2006/main">
  <p:tag name="TIMING" val="|2.1|3.6|1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1077</Words>
  <Application>Microsoft Office PowerPoint</Application>
  <PresentationFormat>Widescreen</PresentationFormat>
  <Paragraphs>139</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200031891-Amr Osama Abdelmoaty Khafagy</cp:lastModifiedBy>
  <cp:revision>572</cp:revision>
  <dcterms:created xsi:type="dcterms:W3CDTF">2019-11-03T13:54:28Z</dcterms:created>
  <dcterms:modified xsi:type="dcterms:W3CDTF">2024-05-11T19:58:25Z</dcterms:modified>
</cp:coreProperties>
</file>