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aleway Medium" charset="1" panose="00000000000000000000"/>
      <p:regular r:id="rId16"/>
    </p:embeddedFont>
    <p:embeddedFont>
      <p:font typeface="Raleway Semi-Bold" charset="1" panose="00000000000000000000"/>
      <p:regular r:id="rId17"/>
    </p:embeddedFont>
    <p:embeddedFont>
      <p:font typeface="Raleway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08050" y="2014066"/>
            <a:ext cx="5746778" cy="6258867"/>
          </a:xfrm>
          <a:custGeom>
            <a:avLst/>
            <a:gdLst/>
            <a:ahLst/>
            <a:cxnLst/>
            <a:rect r="r" b="b" t="t" l="l"/>
            <a:pathLst>
              <a:path h="6258867" w="5746778">
                <a:moveTo>
                  <a:pt x="0" y="0"/>
                </a:moveTo>
                <a:lnTo>
                  <a:pt x="5746778" y="0"/>
                </a:lnTo>
                <a:lnTo>
                  <a:pt x="5746778" y="6258868"/>
                </a:lnTo>
                <a:lnTo>
                  <a:pt x="0" y="62588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219200" y="3142433"/>
            <a:ext cx="8380612" cy="3459100"/>
          </a:xfrm>
          <a:prstGeom prst="rect">
            <a:avLst/>
          </a:prstGeom>
        </p:spPr>
        <p:txBody>
          <a:bodyPr anchor="t" rtlCol="false" tIns="0" lIns="0" bIns="0" rIns="0">
            <a:spAutoFit/>
          </a:bodyPr>
          <a:lstStyle/>
          <a:p>
            <a:pPr algn="l" marL="0" indent="0" lvl="1">
              <a:lnSpc>
                <a:spcPts val="13086"/>
              </a:lnSpc>
            </a:pPr>
            <a:r>
              <a:rPr lang="en-US" b="true" sz="14540" spc="-668">
                <a:solidFill>
                  <a:srgbClr val="00694C"/>
                </a:solidFill>
                <a:latin typeface="Raleway Medium"/>
                <a:ea typeface="Raleway Medium"/>
                <a:cs typeface="Raleway Medium"/>
                <a:sym typeface="Raleway Medium"/>
              </a:rPr>
              <a:t>DATA ANALYSIS</a:t>
            </a:r>
          </a:p>
        </p:txBody>
      </p:sp>
      <p:sp>
        <p:nvSpPr>
          <p:cNvPr name="TextBox 5" id="5"/>
          <p:cNvSpPr txBox="true"/>
          <p:nvPr/>
        </p:nvSpPr>
        <p:spPr>
          <a:xfrm rot="0">
            <a:off x="1219200" y="6611167"/>
            <a:ext cx="9179504" cy="752475"/>
          </a:xfrm>
          <a:prstGeom prst="rect">
            <a:avLst/>
          </a:prstGeom>
        </p:spPr>
        <p:txBody>
          <a:bodyPr anchor="t" rtlCol="false" tIns="0" lIns="0" bIns="0" rIns="0">
            <a:spAutoFit/>
          </a:bodyPr>
          <a:lstStyle/>
          <a:p>
            <a:pPr algn="l" marL="0" indent="0" lvl="1">
              <a:lnSpc>
                <a:spcPts val="5400"/>
              </a:lnSpc>
            </a:pPr>
            <a:r>
              <a:rPr lang="en-US" b="true" sz="6000" spc="-276">
                <a:solidFill>
                  <a:srgbClr val="00694C"/>
                </a:solidFill>
                <a:latin typeface="Raleway Medium"/>
                <a:ea typeface="Raleway Medium"/>
                <a:cs typeface="Raleway Medium"/>
                <a:sym typeface="Raleway Medium"/>
              </a:rPr>
              <a:t>ROLES OF DSAI</a:t>
            </a:r>
          </a:p>
        </p:txBody>
      </p:sp>
      <p:sp>
        <p:nvSpPr>
          <p:cNvPr name="TextBox 6" id="6"/>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Presented by Amr Yasser - 202301043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923791" y="-783256"/>
            <a:ext cx="11853512" cy="11853512"/>
          </a:xfrm>
          <a:custGeom>
            <a:avLst/>
            <a:gdLst/>
            <a:ahLst/>
            <a:cxnLst/>
            <a:rect r="r" b="b" t="t" l="l"/>
            <a:pathLst>
              <a:path h="11853512" w="11853512">
                <a:moveTo>
                  <a:pt x="0" y="0"/>
                </a:moveTo>
                <a:lnTo>
                  <a:pt x="11853513" y="0"/>
                </a:lnTo>
                <a:lnTo>
                  <a:pt x="11853513" y="11853512"/>
                </a:lnTo>
                <a:lnTo>
                  <a:pt x="0" y="11853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19200" y="2646761"/>
            <a:ext cx="8144502" cy="5212553"/>
          </a:xfrm>
          <a:prstGeom prst="rect">
            <a:avLst/>
          </a:prstGeom>
        </p:spPr>
        <p:txBody>
          <a:bodyPr anchor="t" rtlCol="false" tIns="0" lIns="0" bIns="0" rIns="0">
            <a:spAutoFit/>
          </a:bodyPr>
          <a:lstStyle/>
          <a:p>
            <a:pPr algn="l" marL="0" indent="0" lvl="1">
              <a:lnSpc>
                <a:spcPts val="13331"/>
              </a:lnSpc>
            </a:pPr>
            <a:r>
              <a:rPr lang="en-US" b="true" sz="14812" spc="-681">
                <a:solidFill>
                  <a:srgbClr val="00694C"/>
                </a:solidFill>
                <a:latin typeface="Raleway Medium"/>
                <a:ea typeface="Raleway Medium"/>
                <a:cs typeface="Raleway Medium"/>
                <a:sym typeface="Raleway Medium"/>
              </a:rPr>
              <a:t>Thank you very much!</a:t>
            </a:r>
          </a:p>
        </p:txBody>
      </p:sp>
      <p:sp>
        <p:nvSpPr>
          <p:cNvPr name="TextBox 4" id="4"/>
          <p:cNvSpPr txBox="true"/>
          <p:nvPr/>
        </p:nvSpPr>
        <p:spPr>
          <a:xfrm rot="0">
            <a:off x="1219200" y="8877297"/>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www.reallygreatsite.com</a:t>
            </a:r>
          </a:p>
        </p:txBody>
      </p:sp>
      <p:sp>
        <p:nvSpPr>
          <p:cNvPr name="TextBox 5" id="5"/>
          <p:cNvSpPr txBox="true"/>
          <p:nvPr/>
        </p:nvSpPr>
        <p:spPr>
          <a:xfrm rot="0">
            <a:off x="1219200" y="1104900"/>
            <a:ext cx="9179504" cy="381003"/>
          </a:xfrm>
          <a:prstGeom prst="rect">
            <a:avLst/>
          </a:prstGeom>
        </p:spPr>
        <p:txBody>
          <a:bodyPr anchor="t" rtlCol="false" tIns="0" lIns="0" bIns="0" rIns="0">
            <a:spAutoFit/>
          </a:bodyPr>
          <a:lstStyle/>
          <a:p>
            <a:pPr algn="l" marL="0" indent="0" lvl="1">
              <a:lnSpc>
                <a:spcPts val="2700"/>
              </a:lnSpc>
            </a:pPr>
            <a:r>
              <a:rPr lang="en-US" b="true" sz="3000" spc="-138">
                <a:solidFill>
                  <a:srgbClr val="00694C"/>
                </a:solidFill>
                <a:latin typeface="Raleway Medium"/>
                <a:ea typeface="Raleway Medium"/>
                <a:cs typeface="Raleway Medium"/>
                <a:sym typeface="Raleway Medium"/>
              </a:rPr>
              <a:t>Presented by Sandra Haro</a:t>
            </a:r>
          </a:p>
        </p:txBody>
      </p:sp>
      <p:sp>
        <p:nvSpPr>
          <p:cNvPr name="Freeform 6" id="6"/>
          <p:cNvSpPr/>
          <p:nvPr/>
        </p:nvSpPr>
        <p:spPr>
          <a:xfrm flipH="false" flipV="false" rot="0">
            <a:off x="11867657" y="1376536"/>
            <a:ext cx="5561408" cy="7533927"/>
          </a:xfrm>
          <a:custGeom>
            <a:avLst/>
            <a:gdLst/>
            <a:ahLst/>
            <a:cxnLst/>
            <a:rect r="r" b="b" t="t" l="l"/>
            <a:pathLst>
              <a:path h="7533927" w="5561408">
                <a:moveTo>
                  <a:pt x="0" y="0"/>
                </a:moveTo>
                <a:lnTo>
                  <a:pt x="5561408" y="0"/>
                </a:lnTo>
                <a:lnTo>
                  <a:pt x="5561408" y="7533928"/>
                </a:lnTo>
                <a:lnTo>
                  <a:pt x="0" y="75339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2017210" y="3840394"/>
            <a:ext cx="6270790" cy="6446606"/>
          </a:xfrm>
          <a:custGeom>
            <a:avLst/>
            <a:gdLst/>
            <a:ahLst/>
            <a:cxnLst/>
            <a:rect r="r" b="b" t="t" l="l"/>
            <a:pathLst>
              <a:path h="6446606" w="6270790">
                <a:moveTo>
                  <a:pt x="0" y="0"/>
                </a:moveTo>
                <a:lnTo>
                  <a:pt x="6270790" y="0"/>
                </a:lnTo>
                <a:lnTo>
                  <a:pt x="6270790" y="6446606"/>
                </a:lnTo>
                <a:lnTo>
                  <a:pt x="0" y="6446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801570" y="0"/>
            <a:ext cx="6351035" cy="4223068"/>
          </a:xfrm>
          <a:custGeom>
            <a:avLst/>
            <a:gdLst/>
            <a:ahLst/>
            <a:cxnLst/>
            <a:rect r="r" b="b" t="t" l="l"/>
            <a:pathLst>
              <a:path h="4223068" w="6351035">
                <a:moveTo>
                  <a:pt x="0" y="0"/>
                </a:moveTo>
                <a:lnTo>
                  <a:pt x="6351035" y="0"/>
                </a:lnTo>
                <a:lnTo>
                  <a:pt x="6351035" y="4223068"/>
                </a:lnTo>
                <a:lnTo>
                  <a:pt x="0" y="4223068"/>
                </a:lnTo>
                <a:lnTo>
                  <a:pt x="0" y="0"/>
                </a:lnTo>
                <a:close/>
              </a:path>
            </a:pathLst>
          </a:custGeom>
          <a:blipFill>
            <a:blip r:embed="rId4"/>
            <a:stretch>
              <a:fillRect l="0" t="0" r="0" b="0"/>
            </a:stretch>
          </a:blipFill>
        </p:spPr>
      </p:sp>
      <p:sp>
        <p:nvSpPr>
          <p:cNvPr name="TextBox 4" id="4"/>
          <p:cNvSpPr txBox="true"/>
          <p:nvPr/>
        </p:nvSpPr>
        <p:spPr>
          <a:xfrm rot="0">
            <a:off x="1219200" y="475373"/>
            <a:ext cx="7924800" cy="3535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Introduction to results analysis</a:t>
            </a:r>
          </a:p>
        </p:txBody>
      </p:sp>
      <p:sp>
        <p:nvSpPr>
          <p:cNvPr name="TextBox 5" id="5"/>
          <p:cNvSpPr txBox="true"/>
          <p:nvPr/>
        </p:nvSpPr>
        <p:spPr>
          <a:xfrm rot="0">
            <a:off x="1219200" y="4437380"/>
            <a:ext cx="7635008" cy="5849620"/>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Data Analysts focus on interpreting data and providing actionable insights through reports and visualizations. They excel at identifying trends and patterns that help businesses make informed decisions. Data Engineers are responsible for designing, building, and maintaining the infrastructure necessary for data generation, storage, and access. Their work ensures that data is available, reliable, and clean for analysis.</a:t>
            </a:r>
          </a:p>
          <a:p>
            <a:pPr algn="l">
              <a:lnSpc>
                <a:spcPts val="3080"/>
              </a:lnSpc>
            </a:pPr>
            <a:r>
              <a:rPr lang="en-US" sz="2200" b="true">
                <a:solidFill>
                  <a:srgbClr val="00694C"/>
                </a:solidFill>
                <a:latin typeface="Raleway Semi-Bold"/>
                <a:ea typeface="Raleway Semi-Bold"/>
                <a:cs typeface="Raleway Semi-Bold"/>
                <a:sym typeface="Raleway Semi-Bold"/>
              </a:rPr>
              <a:t>_____________</a:t>
            </a:r>
          </a:p>
          <a:p>
            <a:pPr algn="l">
              <a:lnSpc>
                <a:spcPts val="3080"/>
              </a:lnSpc>
            </a:pPr>
            <a:r>
              <a:rPr lang="en-US" sz="2200" b="true">
                <a:solidFill>
                  <a:srgbClr val="00694C"/>
                </a:solidFill>
                <a:latin typeface="Raleway Semi-Bold"/>
                <a:ea typeface="Raleway Semi-Bold"/>
                <a:cs typeface="Raleway Semi-Bold"/>
                <a:sym typeface="Raleway Semi-Bold"/>
              </a:rPr>
              <a:t>They ensure that models are robust, efficient, and easily integrated into existing systems. Together, these roles form a cohesive team that harnesses the power of data to drive innovation, enhance efficiency, and provide a competitive edge in today's data-driven world. </a:t>
            </a:r>
          </a:p>
          <a:p>
            <a:pPr algn="l">
              <a:lnSpc>
                <a:spcPts val="308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219200" y="873613"/>
            <a:ext cx="7924800" cy="1249343"/>
          </a:xfrm>
          <a:prstGeom prst="rect">
            <a:avLst/>
          </a:prstGeom>
        </p:spPr>
        <p:txBody>
          <a:bodyPr anchor="t" rtlCol="false" tIns="0" lIns="0" bIns="0" rIns="0">
            <a:spAutoFit/>
          </a:bodyPr>
          <a:lstStyle/>
          <a:p>
            <a:pPr algn="l" marL="0" indent="0" lvl="1">
              <a:lnSpc>
                <a:spcPts val="9037"/>
              </a:lnSpc>
            </a:pPr>
            <a:r>
              <a:rPr lang="en-US" b="true" sz="10041" spc="-461">
                <a:solidFill>
                  <a:srgbClr val="00694C"/>
                </a:solidFill>
                <a:latin typeface="Raleway Medium"/>
                <a:ea typeface="Raleway Medium"/>
                <a:cs typeface="Raleway Medium"/>
                <a:sym typeface="Raleway Medium"/>
              </a:rPr>
              <a:t> Data Analysts </a:t>
            </a:r>
          </a:p>
        </p:txBody>
      </p:sp>
      <p:sp>
        <p:nvSpPr>
          <p:cNvPr name="TextBox 3" id="3"/>
          <p:cNvSpPr txBox="true"/>
          <p:nvPr/>
        </p:nvSpPr>
        <p:spPr>
          <a:xfrm rot="0">
            <a:off x="1028700" y="3059373"/>
            <a:ext cx="7635008" cy="7021195"/>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Analytical thinking, attention to detail, communication. </a:t>
            </a:r>
          </a:p>
          <a:p>
            <a:pPr algn="l">
              <a:lnSpc>
                <a:spcPts val="3080"/>
              </a:lnSpc>
            </a:pPr>
            <a:r>
              <a:rPr lang="en-US" sz="2200" b="true">
                <a:solidFill>
                  <a:srgbClr val="00694C"/>
                </a:solidFill>
                <a:latin typeface="Raleway Semi-Bold"/>
                <a:ea typeface="Raleway Semi-Bold"/>
                <a:cs typeface="Raleway Semi-Bold"/>
                <a:sym typeface="Raleway Semi-Bold"/>
              </a:rPr>
              <a:t>• Tools: Excel, SQL, Tableau, Power BI.’</a:t>
            </a:r>
          </a:p>
          <a:p>
            <a:pPr algn="l">
              <a:lnSpc>
                <a:spcPts val="3080"/>
              </a:lnSpc>
            </a:pPr>
            <a:r>
              <a:rPr lang="en-US" sz="2200" b="true">
                <a:solidFill>
                  <a:srgbClr val="00694C"/>
                </a:solidFill>
                <a:latin typeface="Raleway Semi-Bold"/>
                <a:ea typeface="Raleway Semi-Bold"/>
                <a:cs typeface="Raleway Semi-Bold"/>
                <a:sym typeface="Raleway Semi-Bold"/>
              </a:rPr>
              <a:t>Typical Projects and Examples: </a:t>
            </a:r>
          </a:p>
          <a:p>
            <a:pPr algn="l">
              <a:lnSpc>
                <a:spcPts val="3080"/>
              </a:lnSpc>
            </a:pPr>
            <a:r>
              <a:rPr lang="en-US" sz="2200" b="true">
                <a:solidFill>
                  <a:srgbClr val="00694C"/>
                </a:solidFill>
                <a:latin typeface="Raleway Semi-Bold"/>
                <a:ea typeface="Raleway Semi-Bold"/>
                <a:cs typeface="Raleway Semi-Bold"/>
                <a:sym typeface="Raleway Semi-Bold"/>
              </a:rPr>
              <a:t>• Analyzing sales trends to forecast future sales. • Creating dashboards to visualize key performance indicators (KPIs).</a:t>
            </a:r>
          </a:p>
          <a:p>
            <a:pPr algn="l">
              <a:lnSpc>
                <a:spcPts val="3080"/>
              </a:lnSpc>
            </a:pPr>
            <a:r>
              <a:rPr lang="en-US" sz="2200" b="true">
                <a:solidFill>
                  <a:srgbClr val="00694C"/>
                </a:solidFill>
                <a:latin typeface="Raleway Semi-Bold"/>
                <a:ea typeface="Raleway Semi-Bold"/>
                <a:cs typeface="Raleway Semi-Bold"/>
                <a:sym typeface="Raleway Semi-Bold"/>
              </a:rPr>
              <a:t> • Career Paths and Progression: • Junior Data Analyst → Data Analyst → Senior Data Analyst → Data Analytics Manager. </a:t>
            </a:r>
          </a:p>
          <a:p>
            <a:pPr algn="l">
              <a:lnSpc>
                <a:spcPts val="3080"/>
              </a:lnSpc>
            </a:pPr>
          </a:p>
          <a:p>
            <a:pPr algn="l">
              <a:lnSpc>
                <a:spcPts val="3080"/>
              </a:lnSpc>
            </a:pPr>
          </a:p>
          <a:p>
            <a:pPr algn="l">
              <a:lnSpc>
                <a:spcPts val="3080"/>
              </a:lnSpc>
            </a:pPr>
          </a:p>
          <a:p>
            <a:pPr algn="l">
              <a:lnSpc>
                <a:spcPts val="3080"/>
              </a:lnSpc>
            </a:pPr>
            <a:r>
              <a:rPr lang="en-US" sz="2200" b="true">
                <a:solidFill>
                  <a:srgbClr val="00694C"/>
                </a:solidFill>
                <a:latin typeface="Raleway Semi-Bold"/>
                <a:ea typeface="Raleway Semi-Bold"/>
                <a:cs typeface="Raleway Semi-Bold"/>
                <a:sym typeface="Raleway Semi-Bold"/>
              </a:rPr>
              <a:t>Definition and Core Responsibilities: Data Analysts are responsible for interpreting data and turning it into information that can offer ways to improve a business, thus affecting business decisions. They collect, process, and perform statistical analyses on large datasets. </a:t>
            </a:r>
          </a:p>
          <a:p>
            <a:pPr algn="l">
              <a:lnSpc>
                <a:spcPts val="3080"/>
              </a:lnSpc>
              <a:spcBef>
                <a:spcPct val="0"/>
              </a:spcBef>
            </a:pPr>
          </a:p>
        </p:txBody>
      </p:sp>
      <p:pic>
        <p:nvPicPr>
          <p:cNvPr name="Picture 4" id="4"/>
          <p:cNvPicPr>
            <a:picLocks noChangeAspect="true"/>
          </p:cNvPicPr>
          <p:nvPr/>
        </p:nvPicPr>
        <p:blipFill>
          <a:blip r:embed="rId2"/>
          <a:stretch>
            <a:fillRect/>
          </a:stretch>
        </p:blipFill>
        <p:spPr>
          <a:xfrm rot="0">
            <a:off x="9260071" y="971107"/>
            <a:ext cx="8539764" cy="8344786"/>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372" y="8084666"/>
            <a:ext cx="5277926" cy="4404669"/>
          </a:xfrm>
          <a:custGeom>
            <a:avLst/>
            <a:gdLst/>
            <a:ahLst/>
            <a:cxnLst/>
            <a:rect r="r" b="b" t="t" l="l"/>
            <a:pathLst>
              <a:path h="4404669" w="5277926">
                <a:moveTo>
                  <a:pt x="0" y="0"/>
                </a:moveTo>
                <a:lnTo>
                  <a:pt x="5277926" y="0"/>
                </a:lnTo>
                <a:lnTo>
                  <a:pt x="5277926" y="4404668"/>
                </a:lnTo>
                <a:lnTo>
                  <a:pt x="0" y="4404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302276" y="-2383108"/>
            <a:ext cx="4661953" cy="4748285"/>
          </a:xfrm>
          <a:custGeom>
            <a:avLst/>
            <a:gdLst/>
            <a:ahLst/>
            <a:cxnLst/>
            <a:rect r="r" b="b" t="t" l="l"/>
            <a:pathLst>
              <a:path h="4748285" w="4661953">
                <a:moveTo>
                  <a:pt x="0" y="0"/>
                </a:moveTo>
                <a:lnTo>
                  <a:pt x="4661952" y="0"/>
                </a:lnTo>
                <a:lnTo>
                  <a:pt x="4661952" y="4748285"/>
                </a:lnTo>
                <a:lnTo>
                  <a:pt x="0" y="47482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254217" y="1878618"/>
            <a:ext cx="9779565" cy="1249343"/>
          </a:xfrm>
          <a:prstGeom prst="rect">
            <a:avLst/>
          </a:prstGeom>
        </p:spPr>
        <p:txBody>
          <a:bodyPr anchor="t" rtlCol="false" tIns="0" lIns="0" bIns="0" rIns="0">
            <a:spAutoFit/>
          </a:bodyPr>
          <a:lstStyle/>
          <a:p>
            <a:pPr algn="ctr" marL="0" indent="0" lvl="1">
              <a:lnSpc>
                <a:spcPts val="9037"/>
              </a:lnSpc>
            </a:pPr>
            <a:r>
              <a:rPr lang="en-US" b="true" sz="10041" spc="-461">
                <a:solidFill>
                  <a:srgbClr val="00694C"/>
                </a:solidFill>
                <a:latin typeface="Raleway Medium"/>
                <a:ea typeface="Raleway Medium"/>
                <a:cs typeface="Raleway Medium"/>
                <a:sym typeface="Raleway Medium"/>
              </a:rPr>
              <a:t>Data Engineers</a:t>
            </a:r>
          </a:p>
        </p:txBody>
      </p:sp>
      <p:sp>
        <p:nvSpPr>
          <p:cNvPr name="TextBox 5" id="5"/>
          <p:cNvSpPr txBox="true"/>
          <p:nvPr/>
        </p:nvSpPr>
        <p:spPr>
          <a:xfrm rot="0">
            <a:off x="3344453" y="3759464"/>
            <a:ext cx="11599094" cy="1553845"/>
          </a:xfrm>
          <a:prstGeom prst="rect">
            <a:avLst/>
          </a:prstGeom>
        </p:spPr>
        <p:txBody>
          <a:bodyPr anchor="t" rtlCol="false" tIns="0" lIns="0" bIns="0" rIns="0">
            <a:spAutoFit/>
          </a:bodyPr>
          <a:lstStyle/>
          <a:p>
            <a:pPr algn="ctr">
              <a:lnSpc>
                <a:spcPts val="3080"/>
              </a:lnSpc>
            </a:pPr>
            <a:r>
              <a:rPr lang="en-US" sz="2200" b="true">
                <a:solidFill>
                  <a:srgbClr val="00694C"/>
                </a:solidFill>
                <a:latin typeface="Raleway Semi-Bold"/>
                <a:ea typeface="Raleway Semi-Bold"/>
                <a:cs typeface="Raleway Semi-Bold"/>
                <a:sym typeface="Raleway Semi-Bold"/>
              </a:rPr>
              <a:t>Definition and Core Responsibilities: Data Engineers are responsible for designing, building, and maintaining the data architecture. They ensure that data is accessible, reliable, and secure. </a:t>
            </a:r>
          </a:p>
          <a:p>
            <a:pPr algn="ctr">
              <a:lnSpc>
                <a:spcPts val="3080"/>
              </a:lnSpc>
              <a:spcBef>
                <a:spcPct val="0"/>
              </a:spcBef>
            </a:pPr>
          </a:p>
        </p:txBody>
      </p:sp>
      <p:sp>
        <p:nvSpPr>
          <p:cNvPr name="TextBox 6" id="6"/>
          <p:cNvSpPr txBox="true"/>
          <p:nvPr/>
        </p:nvSpPr>
        <p:spPr>
          <a:xfrm rot="0">
            <a:off x="4016811" y="5000625"/>
            <a:ext cx="10016971" cy="2538177"/>
          </a:xfrm>
          <a:prstGeom prst="rect">
            <a:avLst/>
          </a:prstGeom>
        </p:spPr>
        <p:txBody>
          <a:bodyPr anchor="t" rtlCol="false" tIns="0" lIns="0" bIns="0" rIns="0">
            <a:spAutoFit/>
          </a:bodyPr>
          <a:lstStyle/>
          <a:p>
            <a:pPr algn="ctr">
              <a:lnSpc>
                <a:spcPts val="10181"/>
              </a:lnSpc>
            </a:pPr>
            <a:r>
              <a:rPr lang="en-US" b="true" sz="7272" spc="-334">
                <a:solidFill>
                  <a:srgbClr val="00694C"/>
                </a:solidFill>
                <a:latin typeface="Raleway Medium"/>
                <a:ea typeface="Raleway Medium"/>
                <a:cs typeface="Raleway Medium"/>
                <a:sym typeface="Raleway Medium"/>
              </a:rPr>
              <a:t>Required Skills and Tools:</a:t>
            </a:r>
          </a:p>
          <a:p>
            <a:pPr algn="ctr">
              <a:lnSpc>
                <a:spcPts val="10181"/>
              </a:lnSpc>
              <a:spcBef>
                <a:spcPct val="0"/>
              </a:spcBef>
            </a:pPr>
          </a:p>
        </p:txBody>
      </p:sp>
      <p:sp>
        <p:nvSpPr>
          <p:cNvPr name="TextBox 7" id="7"/>
          <p:cNvSpPr txBox="true"/>
          <p:nvPr/>
        </p:nvSpPr>
        <p:spPr>
          <a:xfrm rot="0">
            <a:off x="3877925" y="6703959"/>
            <a:ext cx="10532150" cy="3896995"/>
          </a:xfrm>
          <a:prstGeom prst="rect">
            <a:avLst/>
          </a:prstGeom>
        </p:spPr>
        <p:txBody>
          <a:bodyPr anchor="t" rtlCol="false" tIns="0" lIns="0" bIns="0" rIns="0">
            <a:spAutoFit/>
          </a:bodyPr>
          <a:lstStyle/>
          <a:p>
            <a:pPr algn="ctr">
              <a:lnSpc>
                <a:spcPts val="3079"/>
              </a:lnSpc>
            </a:pPr>
            <a:r>
              <a:rPr lang="en-US" b="true" sz="2199" spc="-101">
                <a:solidFill>
                  <a:srgbClr val="00694C"/>
                </a:solidFill>
                <a:latin typeface="Raleway Medium"/>
                <a:ea typeface="Raleway Medium"/>
                <a:cs typeface="Raleway Medium"/>
                <a:sym typeface="Raleway Medium"/>
              </a:rPr>
              <a:t> Programming, problem-solving, database management.</a:t>
            </a:r>
          </a:p>
          <a:p>
            <a:pPr algn="ctr">
              <a:lnSpc>
                <a:spcPts val="3079"/>
              </a:lnSpc>
            </a:pPr>
            <a:r>
              <a:rPr lang="en-US" b="true" sz="2199" spc="-101">
                <a:solidFill>
                  <a:srgbClr val="00694C"/>
                </a:solidFill>
                <a:latin typeface="Raleway Medium"/>
                <a:ea typeface="Raleway Medium"/>
                <a:cs typeface="Raleway Medium"/>
                <a:sym typeface="Raleway Medium"/>
              </a:rPr>
              <a:t>• Tools: Python, Java, SQL, NoSQL, AWS, Azure. </a:t>
            </a:r>
          </a:p>
          <a:p>
            <a:pPr algn="ctr">
              <a:lnSpc>
                <a:spcPts val="3079"/>
              </a:lnSpc>
            </a:pPr>
            <a:r>
              <a:rPr lang="en-US" b="true" sz="2199" spc="-101">
                <a:solidFill>
                  <a:srgbClr val="00694C"/>
                </a:solidFill>
                <a:latin typeface="Raleway Medium"/>
                <a:ea typeface="Raleway Medium"/>
                <a:cs typeface="Raleway Medium"/>
                <a:sym typeface="Raleway Medium"/>
              </a:rPr>
              <a:t> Typical Projects and Examples: </a:t>
            </a:r>
          </a:p>
          <a:p>
            <a:pPr algn="ctr">
              <a:lnSpc>
                <a:spcPts val="3079"/>
              </a:lnSpc>
            </a:pPr>
            <a:r>
              <a:rPr lang="en-US" b="true" sz="2199" spc="-101">
                <a:solidFill>
                  <a:srgbClr val="00694C"/>
                </a:solidFill>
                <a:latin typeface="Raleway Medium"/>
                <a:ea typeface="Raleway Medium"/>
                <a:cs typeface="Raleway Medium"/>
                <a:sym typeface="Raleway Medium"/>
              </a:rPr>
              <a:t>•Developing and maintaining data pipelines. • </a:t>
            </a:r>
          </a:p>
          <a:p>
            <a:pPr algn="ctr">
              <a:lnSpc>
                <a:spcPts val="3079"/>
              </a:lnSpc>
            </a:pPr>
            <a:r>
              <a:rPr lang="en-US" b="true" sz="2199" spc="-101">
                <a:solidFill>
                  <a:srgbClr val="00694C"/>
                </a:solidFill>
                <a:latin typeface="Raleway Medium"/>
                <a:ea typeface="Raleway Medium"/>
                <a:cs typeface="Raleway Medium"/>
                <a:sym typeface="Raleway Medium"/>
              </a:rPr>
              <a:t>Building data warehouses for large-scale data storage. key performance indicators (KPIs).</a:t>
            </a:r>
          </a:p>
          <a:p>
            <a:pPr algn="ctr">
              <a:lnSpc>
                <a:spcPts val="3079"/>
              </a:lnSpc>
            </a:pPr>
            <a:r>
              <a:rPr lang="en-US" b="true" sz="2199" spc="-101">
                <a:solidFill>
                  <a:srgbClr val="00694C"/>
                </a:solidFill>
                <a:latin typeface="Raleway Medium"/>
                <a:ea typeface="Raleway Medium"/>
                <a:cs typeface="Raleway Medium"/>
                <a:sym typeface="Raleway Medium"/>
              </a:rPr>
              <a:t> • Career Paths and Progression: </a:t>
            </a:r>
          </a:p>
          <a:p>
            <a:pPr algn="ctr">
              <a:lnSpc>
                <a:spcPts val="3079"/>
              </a:lnSpc>
            </a:pPr>
            <a:r>
              <a:rPr lang="en-US" b="true" sz="2199" spc="-101">
                <a:solidFill>
                  <a:srgbClr val="00694C"/>
                </a:solidFill>
                <a:latin typeface="Raleway Medium"/>
                <a:ea typeface="Raleway Medium"/>
                <a:cs typeface="Raleway Medium"/>
                <a:sym typeface="Raleway Medium"/>
              </a:rPr>
              <a:t>Junior Data Engineer → Data Engineer →</a:t>
            </a:r>
          </a:p>
          <a:p>
            <a:pPr algn="ctr">
              <a:lnSpc>
                <a:spcPts val="3079"/>
              </a:lnSpc>
            </a:pPr>
            <a:r>
              <a:rPr lang="en-US" b="true" sz="2199" spc="-101">
                <a:solidFill>
                  <a:srgbClr val="00694C"/>
                </a:solidFill>
                <a:latin typeface="Raleway Medium"/>
                <a:ea typeface="Raleway Medium"/>
                <a:cs typeface="Raleway Medium"/>
                <a:sym typeface="Raleway Medium"/>
              </a:rPr>
              <a:t> Senior Data Engineer → Data Architect. </a:t>
            </a:r>
          </a:p>
          <a:p>
            <a:pPr algn="ctr">
              <a:lnSpc>
                <a:spcPts val="3079"/>
              </a:lnSpc>
            </a:pPr>
          </a:p>
          <a:p>
            <a:pPr algn="ctr">
              <a:lnSpc>
                <a:spcPts val="3079"/>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grpSp>
        <p:nvGrpSpPr>
          <p:cNvPr name="Group 2" id="2"/>
          <p:cNvGrpSpPr/>
          <p:nvPr/>
        </p:nvGrpSpPr>
        <p:grpSpPr>
          <a:xfrm rot="0">
            <a:off x="6497251" y="4028229"/>
            <a:ext cx="10762049" cy="4944885"/>
            <a:chOff x="0" y="0"/>
            <a:chExt cx="2834449" cy="1302357"/>
          </a:xfrm>
        </p:grpSpPr>
        <p:sp>
          <p:nvSpPr>
            <p:cNvPr name="Freeform 3" id="3"/>
            <p:cNvSpPr/>
            <p:nvPr/>
          </p:nvSpPr>
          <p:spPr>
            <a:xfrm flipH="false" flipV="false" rot="0">
              <a:off x="0" y="0"/>
              <a:ext cx="2834449" cy="1302357"/>
            </a:xfrm>
            <a:custGeom>
              <a:avLst/>
              <a:gdLst/>
              <a:ahLst/>
              <a:cxnLst/>
              <a:rect r="r" b="b" t="t" l="l"/>
              <a:pathLst>
                <a:path h="1302357" w="2834449">
                  <a:moveTo>
                    <a:pt x="5755" y="0"/>
                  </a:moveTo>
                  <a:lnTo>
                    <a:pt x="2828694" y="0"/>
                  </a:lnTo>
                  <a:cubicBezTo>
                    <a:pt x="2831872" y="0"/>
                    <a:pt x="2834449" y="2577"/>
                    <a:pt x="2834449" y="5755"/>
                  </a:cubicBezTo>
                  <a:lnTo>
                    <a:pt x="2834449" y="1296602"/>
                  </a:lnTo>
                  <a:cubicBezTo>
                    <a:pt x="2834449" y="1299780"/>
                    <a:pt x="2831872" y="1302357"/>
                    <a:pt x="2828694" y="1302357"/>
                  </a:cubicBezTo>
                  <a:lnTo>
                    <a:pt x="5755" y="1302357"/>
                  </a:lnTo>
                  <a:cubicBezTo>
                    <a:pt x="2577" y="1302357"/>
                    <a:pt x="0" y="1299780"/>
                    <a:pt x="0" y="1296602"/>
                  </a:cubicBezTo>
                  <a:lnTo>
                    <a:pt x="0" y="5755"/>
                  </a:lnTo>
                  <a:cubicBezTo>
                    <a:pt x="0" y="2577"/>
                    <a:pt x="2577" y="0"/>
                    <a:pt x="5755" y="0"/>
                  </a:cubicBezTo>
                  <a:close/>
                </a:path>
              </a:pathLst>
            </a:custGeom>
            <a:solidFill>
              <a:srgbClr val="A9DFD0"/>
            </a:solidFill>
          </p:spPr>
        </p:sp>
        <p:sp>
          <p:nvSpPr>
            <p:cNvPr name="TextBox 4" id="4"/>
            <p:cNvSpPr txBox="true"/>
            <p:nvPr/>
          </p:nvSpPr>
          <p:spPr>
            <a:xfrm>
              <a:off x="0" y="-38100"/>
              <a:ext cx="2834449" cy="134045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4028229"/>
            <a:ext cx="5293498" cy="4944885"/>
            <a:chOff x="0" y="0"/>
            <a:chExt cx="1394172" cy="1302357"/>
          </a:xfrm>
        </p:grpSpPr>
        <p:sp>
          <p:nvSpPr>
            <p:cNvPr name="Freeform 6" id="6"/>
            <p:cNvSpPr/>
            <p:nvPr/>
          </p:nvSpPr>
          <p:spPr>
            <a:xfrm flipH="false" flipV="false" rot="0">
              <a:off x="0" y="0"/>
              <a:ext cx="1394172" cy="1302357"/>
            </a:xfrm>
            <a:custGeom>
              <a:avLst/>
              <a:gdLst/>
              <a:ahLst/>
              <a:cxnLst/>
              <a:rect r="r" b="b" t="t" l="l"/>
              <a:pathLst>
                <a:path h="1302357" w="1394172">
                  <a:moveTo>
                    <a:pt x="11700" y="0"/>
                  </a:moveTo>
                  <a:lnTo>
                    <a:pt x="1382472" y="0"/>
                  </a:lnTo>
                  <a:cubicBezTo>
                    <a:pt x="1388934" y="0"/>
                    <a:pt x="1394172" y="5238"/>
                    <a:pt x="1394172" y="11700"/>
                  </a:cubicBezTo>
                  <a:lnTo>
                    <a:pt x="1394172" y="1290656"/>
                  </a:lnTo>
                  <a:cubicBezTo>
                    <a:pt x="1394172" y="1297118"/>
                    <a:pt x="1388934" y="1302357"/>
                    <a:pt x="1382472" y="1302357"/>
                  </a:cubicBezTo>
                  <a:lnTo>
                    <a:pt x="11700" y="1302357"/>
                  </a:lnTo>
                  <a:cubicBezTo>
                    <a:pt x="5238" y="1302357"/>
                    <a:pt x="0" y="1297118"/>
                    <a:pt x="0" y="1290656"/>
                  </a:cubicBezTo>
                  <a:lnTo>
                    <a:pt x="0" y="11700"/>
                  </a:lnTo>
                  <a:cubicBezTo>
                    <a:pt x="0" y="5238"/>
                    <a:pt x="5238" y="0"/>
                    <a:pt x="11700" y="0"/>
                  </a:cubicBezTo>
                  <a:close/>
                </a:path>
              </a:pathLst>
            </a:custGeom>
            <a:solidFill>
              <a:srgbClr val="A9DFD0"/>
            </a:solidFill>
          </p:spPr>
        </p:sp>
        <p:sp>
          <p:nvSpPr>
            <p:cNvPr name="TextBox 7" id="7"/>
            <p:cNvSpPr txBox="true"/>
            <p:nvPr/>
          </p:nvSpPr>
          <p:spPr>
            <a:xfrm>
              <a:off x="0" y="-38100"/>
              <a:ext cx="1394172" cy="134045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511115" y="-352454"/>
            <a:ext cx="6143577" cy="4342583"/>
          </a:xfrm>
          <a:custGeom>
            <a:avLst/>
            <a:gdLst/>
            <a:ahLst/>
            <a:cxnLst/>
            <a:rect r="r" b="b" t="t" l="l"/>
            <a:pathLst>
              <a:path h="4342583" w="6143577">
                <a:moveTo>
                  <a:pt x="0" y="0"/>
                </a:moveTo>
                <a:lnTo>
                  <a:pt x="6143577" y="0"/>
                </a:lnTo>
                <a:lnTo>
                  <a:pt x="6143577" y="4342583"/>
                </a:lnTo>
                <a:lnTo>
                  <a:pt x="0" y="4342583"/>
                </a:lnTo>
                <a:lnTo>
                  <a:pt x="0" y="0"/>
                </a:lnTo>
                <a:close/>
              </a:path>
            </a:pathLst>
          </a:custGeom>
          <a:blipFill>
            <a:blip r:embed="rId2"/>
            <a:stretch>
              <a:fillRect l="0" t="0" r="0" b="0"/>
            </a:stretch>
          </a:blipFill>
        </p:spPr>
      </p:sp>
      <p:sp>
        <p:nvSpPr>
          <p:cNvPr name="TextBox 9" id="9"/>
          <p:cNvSpPr txBox="true"/>
          <p:nvPr/>
        </p:nvSpPr>
        <p:spPr>
          <a:xfrm rot="0">
            <a:off x="-1205313" y="1801071"/>
            <a:ext cx="13856669" cy="1249343"/>
          </a:xfrm>
          <a:prstGeom prst="rect">
            <a:avLst/>
          </a:prstGeom>
        </p:spPr>
        <p:txBody>
          <a:bodyPr anchor="t" rtlCol="false" tIns="0" lIns="0" bIns="0" rIns="0">
            <a:spAutoFit/>
          </a:bodyPr>
          <a:lstStyle/>
          <a:p>
            <a:pPr algn="ctr" marL="0" indent="0" lvl="1">
              <a:lnSpc>
                <a:spcPts val="9037"/>
              </a:lnSpc>
            </a:pPr>
            <a:r>
              <a:rPr lang="en-US" b="true" sz="10041" spc="-461">
                <a:solidFill>
                  <a:srgbClr val="00694C"/>
                </a:solidFill>
                <a:latin typeface="Raleway Medium"/>
                <a:ea typeface="Raleway Medium"/>
                <a:cs typeface="Raleway Medium"/>
                <a:sym typeface="Raleway Medium"/>
              </a:rPr>
              <a:t>Data Scientists </a:t>
            </a:r>
          </a:p>
        </p:txBody>
      </p:sp>
      <p:sp>
        <p:nvSpPr>
          <p:cNvPr name="TextBox 10" id="10"/>
          <p:cNvSpPr txBox="true"/>
          <p:nvPr/>
        </p:nvSpPr>
        <p:spPr>
          <a:xfrm rot="0">
            <a:off x="8703885" y="4349231"/>
            <a:ext cx="6348781" cy="1841173"/>
          </a:xfrm>
          <a:prstGeom prst="rect">
            <a:avLst/>
          </a:prstGeom>
        </p:spPr>
        <p:txBody>
          <a:bodyPr anchor="t" rtlCol="false" tIns="0" lIns="0" bIns="0" rIns="0">
            <a:spAutoFit/>
          </a:bodyPr>
          <a:lstStyle/>
          <a:p>
            <a:pPr algn="ctr">
              <a:lnSpc>
                <a:spcPts val="4686"/>
              </a:lnSpc>
            </a:pPr>
            <a:r>
              <a:rPr lang="en-US" b="true" sz="5207" spc="-239">
                <a:solidFill>
                  <a:srgbClr val="00694C"/>
                </a:solidFill>
                <a:latin typeface="Raleway Medium"/>
                <a:ea typeface="Raleway Medium"/>
                <a:cs typeface="Raleway Medium"/>
                <a:sym typeface="Raleway Medium"/>
              </a:rPr>
              <a:t>Required Skills and Tools:</a:t>
            </a:r>
          </a:p>
          <a:p>
            <a:pPr algn="ctr" marL="0" indent="0" lvl="1">
              <a:lnSpc>
                <a:spcPts val="4686"/>
              </a:lnSpc>
            </a:pPr>
          </a:p>
        </p:txBody>
      </p:sp>
      <p:sp>
        <p:nvSpPr>
          <p:cNvPr name="TextBox 11" id="11"/>
          <p:cNvSpPr txBox="true"/>
          <p:nvPr/>
        </p:nvSpPr>
        <p:spPr>
          <a:xfrm rot="0">
            <a:off x="1627876" y="5218607"/>
            <a:ext cx="4095146" cy="2516505"/>
          </a:xfrm>
          <a:prstGeom prst="rect">
            <a:avLst/>
          </a:prstGeom>
        </p:spPr>
        <p:txBody>
          <a:bodyPr anchor="t" rtlCol="false" tIns="0" lIns="0" bIns="0" rIns="0">
            <a:spAutoFit/>
          </a:bodyPr>
          <a:lstStyle/>
          <a:p>
            <a:pPr algn="just">
              <a:lnSpc>
                <a:spcPts val="2520"/>
              </a:lnSpc>
            </a:pPr>
            <a:r>
              <a:rPr lang="en-US" sz="1800" b="true">
                <a:solidFill>
                  <a:srgbClr val="00694C"/>
                </a:solidFill>
                <a:latin typeface="Raleway Semi-Bold"/>
                <a:ea typeface="Raleway Semi-Bold"/>
                <a:cs typeface="Raleway Semi-Bold"/>
                <a:sym typeface="Raleway Semi-Bold"/>
              </a:rPr>
              <a:t>Definition and Core Responsibilities: Data Scientists analyze and interpret complex data to help companies make decisions. They use advanced analytics technologies, including machine learning and predictive modeling.</a:t>
            </a:r>
          </a:p>
          <a:p>
            <a:pPr algn="just">
              <a:lnSpc>
                <a:spcPts val="2520"/>
              </a:lnSpc>
              <a:spcBef>
                <a:spcPct val="0"/>
              </a:spcBef>
            </a:pPr>
          </a:p>
        </p:txBody>
      </p:sp>
      <p:sp>
        <p:nvSpPr>
          <p:cNvPr name="TextBox 12" id="12"/>
          <p:cNvSpPr txBox="true"/>
          <p:nvPr/>
        </p:nvSpPr>
        <p:spPr>
          <a:xfrm rot="0">
            <a:off x="7096427" y="6142779"/>
            <a:ext cx="4095146" cy="1573530"/>
          </a:xfrm>
          <a:prstGeom prst="rect">
            <a:avLst/>
          </a:prstGeom>
        </p:spPr>
        <p:txBody>
          <a:bodyPr anchor="t" rtlCol="false" tIns="0" lIns="0" bIns="0" rIns="0">
            <a:spAutoFit/>
          </a:bodyPr>
          <a:lstStyle/>
          <a:p>
            <a:pPr algn="just">
              <a:lnSpc>
                <a:spcPts val="2520"/>
              </a:lnSpc>
            </a:pPr>
            <a:r>
              <a:rPr lang="en-US" sz="1800" b="true">
                <a:solidFill>
                  <a:srgbClr val="00694C"/>
                </a:solidFill>
                <a:latin typeface="Raleway Semi-Bold"/>
                <a:ea typeface="Raleway Semi-Bold"/>
                <a:cs typeface="Raleway Semi-Bold"/>
                <a:sym typeface="Raleway Semi-Bold"/>
              </a:rPr>
              <a:t> Statistical analysis, machine learning, data visualization.</a:t>
            </a:r>
          </a:p>
          <a:p>
            <a:pPr algn="just">
              <a:lnSpc>
                <a:spcPts val="2520"/>
              </a:lnSpc>
            </a:pPr>
            <a:r>
              <a:rPr lang="en-US" sz="1800" b="true">
                <a:solidFill>
                  <a:srgbClr val="00694C"/>
                </a:solidFill>
                <a:latin typeface="Raleway Semi-Bold"/>
                <a:ea typeface="Raleway Semi-Bold"/>
                <a:cs typeface="Raleway Semi-Bold"/>
                <a:sym typeface="Raleway Semi-Bold"/>
              </a:rPr>
              <a:t>• Tools: Python, R, TensorFlow, Scikit-learn. </a:t>
            </a:r>
          </a:p>
          <a:p>
            <a:pPr algn="just">
              <a:lnSpc>
                <a:spcPts val="2520"/>
              </a:lnSpc>
              <a:spcBef>
                <a:spcPct val="0"/>
              </a:spcBef>
            </a:pPr>
          </a:p>
        </p:txBody>
      </p:sp>
      <p:sp>
        <p:nvSpPr>
          <p:cNvPr name="TextBox 13" id="13"/>
          <p:cNvSpPr txBox="true"/>
          <p:nvPr/>
        </p:nvSpPr>
        <p:spPr>
          <a:xfrm rot="0">
            <a:off x="11511115" y="6181266"/>
            <a:ext cx="5529415" cy="1553845"/>
          </a:xfrm>
          <a:prstGeom prst="rect">
            <a:avLst/>
          </a:prstGeom>
        </p:spPr>
        <p:txBody>
          <a:bodyPr anchor="t" rtlCol="false" tIns="0" lIns="0" bIns="0" rIns="0">
            <a:spAutoFit/>
          </a:bodyPr>
          <a:lstStyle/>
          <a:p>
            <a:pPr algn="ctr">
              <a:lnSpc>
                <a:spcPts val="3079"/>
              </a:lnSpc>
            </a:pPr>
            <a:r>
              <a:rPr lang="en-US" b="true" sz="2199" spc="-101">
                <a:solidFill>
                  <a:srgbClr val="00694C"/>
                </a:solidFill>
                <a:latin typeface="Raleway Medium"/>
                <a:ea typeface="Raleway Medium"/>
                <a:cs typeface="Raleway Medium"/>
                <a:sym typeface="Raleway Medium"/>
              </a:rPr>
              <a:t> Statistical analysis, machine learning, data visualization.</a:t>
            </a:r>
          </a:p>
          <a:p>
            <a:pPr algn="ctr">
              <a:lnSpc>
                <a:spcPts val="3079"/>
              </a:lnSpc>
            </a:pPr>
            <a:r>
              <a:rPr lang="en-US" b="true" sz="2199" spc="-101">
                <a:solidFill>
                  <a:srgbClr val="00694C"/>
                </a:solidFill>
                <a:latin typeface="Raleway Medium"/>
                <a:ea typeface="Raleway Medium"/>
                <a:cs typeface="Raleway Medium"/>
                <a:sym typeface="Raleway Medium"/>
              </a:rPr>
              <a:t>• Tools: Python, R, TensorFlow, Scikit-learn. </a:t>
            </a:r>
          </a:p>
          <a:p>
            <a:pPr algn="ctr">
              <a:lnSpc>
                <a:spcPts val="30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973606"/>
            <a:ext cx="8903917" cy="6339789"/>
          </a:xfrm>
          <a:custGeom>
            <a:avLst/>
            <a:gdLst/>
            <a:ahLst/>
            <a:cxnLst/>
            <a:rect r="r" b="b" t="t" l="l"/>
            <a:pathLst>
              <a:path h="6339789" w="8903917">
                <a:moveTo>
                  <a:pt x="0" y="0"/>
                </a:moveTo>
                <a:lnTo>
                  <a:pt x="8903917" y="0"/>
                </a:lnTo>
                <a:lnTo>
                  <a:pt x="8903917" y="6339788"/>
                </a:lnTo>
                <a:lnTo>
                  <a:pt x="0" y="6339788"/>
                </a:lnTo>
                <a:lnTo>
                  <a:pt x="0" y="0"/>
                </a:lnTo>
                <a:close/>
              </a:path>
            </a:pathLst>
          </a:custGeom>
          <a:blipFill>
            <a:blip r:embed="rId2"/>
            <a:stretch>
              <a:fillRect l="0" t="-5130" r="0" b="0"/>
            </a:stretch>
          </a:blipFill>
        </p:spPr>
      </p:sp>
      <p:sp>
        <p:nvSpPr>
          <p:cNvPr name="TextBox 3" id="3"/>
          <p:cNvSpPr txBox="true"/>
          <p:nvPr/>
        </p:nvSpPr>
        <p:spPr>
          <a:xfrm rot="0">
            <a:off x="1219200" y="267068"/>
            <a:ext cx="7223569" cy="4139566"/>
          </a:xfrm>
          <a:prstGeom prst="rect">
            <a:avLst/>
          </a:prstGeom>
        </p:spPr>
        <p:txBody>
          <a:bodyPr anchor="t" rtlCol="false" tIns="0" lIns="0" bIns="0" rIns="0">
            <a:spAutoFit/>
          </a:bodyPr>
          <a:lstStyle/>
          <a:p>
            <a:pPr algn="l">
              <a:lnSpc>
                <a:spcPts val="8010"/>
              </a:lnSpc>
            </a:pPr>
            <a:r>
              <a:rPr lang="en-US" sz="8900" spc="-409" b="true">
                <a:solidFill>
                  <a:srgbClr val="00694C"/>
                </a:solidFill>
                <a:latin typeface="Raleway Medium"/>
                <a:ea typeface="Raleway Medium"/>
                <a:cs typeface="Raleway Medium"/>
                <a:sym typeface="Raleway Medium"/>
              </a:rPr>
              <a:t>MACHINE LEARNING ENGINEER </a:t>
            </a:r>
          </a:p>
          <a:p>
            <a:pPr algn="l" marL="0" indent="0" lvl="1">
              <a:lnSpc>
                <a:spcPts val="8010"/>
              </a:lnSpc>
            </a:pPr>
          </a:p>
        </p:txBody>
      </p:sp>
      <p:sp>
        <p:nvSpPr>
          <p:cNvPr name="TextBox 4" id="4"/>
          <p:cNvSpPr txBox="true"/>
          <p:nvPr/>
        </p:nvSpPr>
        <p:spPr>
          <a:xfrm rot="0">
            <a:off x="1219200" y="3764916"/>
            <a:ext cx="6140551" cy="1378584"/>
          </a:xfrm>
          <a:prstGeom prst="rect">
            <a:avLst/>
          </a:prstGeom>
        </p:spPr>
        <p:txBody>
          <a:bodyPr anchor="t" rtlCol="false" tIns="0" lIns="0" bIns="0" rIns="0">
            <a:spAutoFit/>
          </a:bodyPr>
          <a:lstStyle/>
          <a:p>
            <a:pPr algn="l">
              <a:lnSpc>
                <a:spcPts val="2240"/>
              </a:lnSpc>
            </a:pPr>
            <a:r>
              <a:rPr lang="en-US" sz="1600" b="true">
                <a:solidFill>
                  <a:srgbClr val="00694C"/>
                </a:solidFill>
                <a:latin typeface="Raleway Semi-Bold"/>
                <a:ea typeface="Raleway Semi-Bold"/>
                <a:cs typeface="Raleway Semi-Bold"/>
                <a:sym typeface="Raleway Semi-Bold"/>
              </a:rPr>
              <a:t>Definition and Core Responsibilities: Machine Learning Engineers design and implement machine learning models and systems. They work closely with data scientists to scale models for production. </a:t>
            </a:r>
          </a:p>
          <a:p>
            <a:pPr algn="l">
              <a:lnSpc>
                <a:spcPts val="2240"/>
              </a:lnSpc>
              <a:spcBef>
                <a:spcPct val="0"/>
              </a:spcBef>
            </a:pPr>
          </a:p>
        </p:txBody>
      </p:sp>
      <p:sp>
        <p:nvSpPr>
          <p:cNvPr name="TextBox 5" id="5"/>
          <p:cNvSpPr txBox="true"/>
          <p:nvPr/>
        </p:nvSpPr>
        <p:spPr>
          <a:xfrm rot="0">
            <a:off x="1219200" y="5029200"/>
            <a:ext cx="6140551" cy="1758950"/>
          </a:xfrm>
          <a:prstGeom prst="rect">
            <a:avLst/>
          </a:prstGeom>
        </p:spPr>
        <p:txBody>
          <a:bodyPr anchor="t" rtlCol="false" tIns="0" lIns="0" bIns="0" rIns="0">
            <a:spAutoFit/>
          </a:bodyPr>
          <a:lstStyle/>
          <a:p>
            <a:pPr algn="l">
              <a:lnSpc>
                <a:spcPts val="7000"/>
              </a:lnSpc>
              <a:spcBef>
                <a:spcPct val="0"/>
              </a:spcBef>
            </a:pPr>
            <a:r>
              <a:rPr lang="en-US" b="true" sz="5000">
                <a:solidFill>
                  <a:srgbClr val="00694C"/>
                </a:solidFill>
                <a:latin typeface="Raleway Semi-Bold"/>
                <a:ea typeface="Raleway Semi-Bold"/>
                <a:cs typeface="Raleway Semi-Bold"/>
                <a:sym typeface="Raleway Semi-Bold"/>
              </a:rPr>
              <a:t>Required Skills and Tools:</a:t>
            </a:r>
          </a:p>
        </p:txBody>
      </p:sp>
      <p:sp>
        <p:nvSpPr>
          <p:cNvPr name="TextBox 6" id="6"/>
          <p:cNvSpPr txBox="true"/>
          <p:nvPr/>
        </p:nvSpPr>
        <p:spPr>
          <a:xfrm rot="0">
            <a:off x="0" y="6780530"/>
            <a:ext cx="9876592" cy="3506470"/>
          </a:xfrm>
          <a:prstGeom prst="rect">
            <a:avLst/>
          </a:prstGeom>
        </p:spPr>
        <p:txBody>
          <a:bodyPr anchor="t" rtlCol="false" tIns="0" lIns="0" bIns="0" rIns="0">
            <a:spAutoFit/>
          </a:bodyPr>
          <a:lstStyle/>
          <a:p>
            <a:pPr algn="ctr">
              <a:lnSpc>
                <a:spcPts val="3079"/>
              </a:lnSpc>
            </a:pPr>
            <a:r>
              <a:rPr lang="en-US" b="true" sz="2199" spc="-101">
                <a:solidFill>
                  <a:srgbClr val="00694C"/>
                </a:solidFill>
                <a:latin typeface="Raleway Medium"/>
                <a:ea typeface="Raleway Medium"/>
                <a:cs typeface="Raleway Medium"/>
                <a:sym typeface="Raleway Medium"/>
              </a:rPr>
              <a:t>Programming, understanding of ML algorithms, system design.</a:t>
            </a:r>
          </a:p>
          <a:p>
            <a:pPr algn="ctr">
              <a:lnSpc>
                <a:spcPts val="3079"/>
              </a:lnSpc>
            </a:pPr>
            <a:r>
              <a:rPr lang="en-US" b="true" sz="2199" spc="-101">
                <a:solidFill>
                  <a:srgbClr val="00694C"/>
                </a:solidFill>
                <a:latin typeface="Raleway Medium"/>
                <a:ea typeface="Raleway Medium"/>
                <a:cs typeface="Raleway Medium"/>
                <a:sym typeface="Raleway Medium"/>
              </a:rPr>
              <a:t>• Tools: PyTorch, TensorFlow, Scikit-learn.</a:t>
            </a:r>
          </a:p>
          <a:p>
            <a:pPr algn="ctr">
              <a:lnSpc>
                <a:spcPts val="3079"/>
              </a:lnSpc>
            </a:pPr>
            <a:r>
              <a:rPr lang="en-US" b="true" sz="2199" spc="-101">
                <a:solidFill>
                  <a:srgbClr val="00694C"/>
                </a:solidFill>
                <a:latin typeface="Raleway Medium"/>
                <a:ea typeface="Raleway Medium"/>
                <a:cs typeface="Raleway Medium"/>
                <a:sym typeface="Raleway Medium"/>
              </a:rPr>
              <a:t>Typical Projects and Examples: • </a:t>
            </a:r>
          </a:p>
          <a:p>
            <a:pPr algn="ctr">
              <a:lnSpc>
                <a:spcPts val="3079"/>
              </a:lnSpc>
            </a:pPr>
            <a:r>
              <a:rPr lang="en-US" b="true" sz="2199" spc="-101">
                <a:solidFill>
                  <a:srgbClr val="00694C"/>
                </a:solidFill>
                <a:latin typeface="Raleway Medium"/>
                <a:ea typeface="Raleway Medium"/>
                <a:cs typeface="Raleway Medium"/>
                <a:sym typeface="Raleway Medium"/>
              </a:rPr>
              <a:t>Developing recommendation systems for e-commerce platforms. • </a:t>
            </a:r>
          </a:p>
          <a:p>
            <a:pPr algn="ctr">
              <a:lnSpc>
                <a:spcPts val="3079"/>
              </a:lnSpc>
            </a:pPr>
            <a:r>
              <a:rPr lang="en-US" b="true" sz="2199" spc="-101">
                <a:solidFill>
                  <a:srgbClr val="00694C"/>
                </a:solidFill>
                <a:latin typeface="Raleway Medium"/>
                <a:ea typeface="Raleway Medium"/>
                <a:cs typeface="Raleway Medium"/>
                <a:sym typeface="Raleway Medium"/>
              </a:rPr>
              <a:t>Creating image recognition models for automated tagging. </a:t>
            </a:r>
          </a:p>
          <a:p>
            <a:pPr algn="ctr">
              <a:lnSpc>
                <a:spcPts val="3079"/>
              </a:lnSpc>
            </a:pPr>
            <a:r>
              <a:rPr lang="en-US" b="true" sz="2199" spc="-101">
                <a:solidFill>
                  <a:srgbClr val="00694C"/>
                </a:solidFill>
                <a:latin typeface="Raleway Medium"/>
                <a:ea typeface="Raleway Medium"/>
                <a:cs typeface="Raleway Medium"/>
                <a:sym typeface="Raleway Medium"/>
              </a:rPr>
              <a:t> • Career Paths and Progression: Junior ML Engineer → ML Engineer → Senior ML Engineer → ML Architect. </a:t>
            </a:r>
          </a:p>
          <a:p>
            <a:pPr algn="ctr">
              <a:lnSpc>
                <a:spcPts val="3079"/>
              </a:lnSpc>
            </a:pPr>
          </a:p>
          <a:p>
            <a:pPr algn="ctr">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2054923" y="3614738"/>
            <a:ext cx="13515640" cy="3171825"/>
          </a:xfrm>
          <a:prstGeom prst="rect">
            <a:avLst/>
          </a:prstGeom>
        </p:spPr>
        <p:txBody>
          <a:bodyPr anchor="t" rtlCol="false" tIns="0" lIns="0" bIns="0" rIns="0">
            <a:spAutoFit/>
          </a:bodyPr>
          <a:lstStyle/>
          <a:p>
            <a:pPr algn="ctr">
              <a:lnSpc>
                <a:spcPts val="3599"/>
              </a:lnSpc>
            </a:pPr>
            <a:r>
              <a:rPr lang="en-US" b="true" sz="3999" spc="-183">
                <a:solidFill>
                  <a:srgbClr val="00694C"/>
                </a:solidFill>
                <a:latin typeface="Raleway Medium"/>
                <a:ea typeface="Raleway Medium"/>
                <a:cs typeface="Raleway Medium"/>
                <a:sym typeface="Raleway Medium"/>
              </a:rPr>
              <a:t>Definition and Core Responsibilities:</a:t>
            </a:r>
          </a:p>
          <a:p>
            <a:pPr algn="ctr">
              <a:lnSpc>
                <a:spcPts val="3599"/>
              </a:lnSpc>
            </a:pPr>
          </a:p>
          <a:p>
            <a:pPr algn="ctr">
              <a:lnSpc>
                <a:spcPts val="3599"/>
              </a:lnSpc>
            </a:pPr>
            <a:r>
              <a:rPr lang="en-US" b="true" sz="3999" spc="-183">
                <a:solidFill>
                  <a:srgbClr val="00694C"/>
                </a:solidFill>
                <a:latin typeface="Raleway Medium"/>
                <a:ea typeface="Raleway Medium"/>
                <a:cs typeface="Raleway Medium"/>
                <a:sym typeface="Raleway Medium"/>
              </a:rPr>
              <a:t>MLOps Engineers focus on the deployment, monitoring, and scaling of machine learning models. They ensure that models are production-ready and maintain their performance over time.</a:t>
            </a:r>
          </a:p>
          <a:p>
            <a:pPr algn="ctr" marL="0" indent="0" lvl="1">
              <a:lnSpc>
                <a:spcPts val="3599"/>
              </a:lnSpc>
            </a:pPr>
          </a:p>
        </p:txBody>
      </p:sp>
      <p:sp>
        <p:nvSpPr>
          <p:cNvPr name="TextBox 3" id="3"/>
          <p:cNvSpPr txBox="true"/>
          <p:nvPr/>
        </p:nvSpPr>
        <p:spPr>
          <a:xfrm rot="0">
            <a:off x="-814135" y="6408737"/>
            <a:ext cx="12853125"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694C"/>
                </a:solidFill>
                <a:latin typeface="Raleway Bold"/>
                <a:ea typeface="Raleway Bold"/>
                <a:cs typeface="Raleway Bold"/>
                <a:sym typeface="Raleway Bold"/>
              </a:rPr>
              <a:t>Required Skills and Tools:</a:t>
            </a:r>
          </a:p>
        </p:txBody>
      </p:sp>
      <p:sp>
        <p:nvSpPr>
          <p:cNvPr name="TextBox 4" id="4"/>
          <p:cNvSpPr txBox="true"/>
          <p:nvPr/>
        </p:nvSpPr>
        <p:spPr>
          <a:xfrm rot="0">
            <a:off x="1597930" y="238125"/>
            <a:ext cx="15092140" cy="5172952"/>
          </a:xfrm>
          <a:prstGeom prst="rect">
            <a:avLst/>
          </a:prstGeom>
        </p:spPr>
        <p:txBody>
          <a:bodyPr anchor="t" rtlCol="false" tIns="0" lIns="0" bIns="0" rIns="0">
            <a:spAutoFit/>
          </a:bodyPr>
          <a:lstStyle/>
          <a:p>
            <a:pPr algn="ctr">
              <a:lnSpc>
                <a:spcPts val="7837"/>
              </a:lnSpc>
            </a:pPr>
            <a:r>
              <a:rPr lang="en-US" b="true" sz="8708" spc="-400">
                <a:solidFill>
                  <a:srgbClr val="00694C"/>
                </a:solidFill>
                <a:latin typeface="Raleway Bold"/>
                <a:ea typeface="Raleway Bold"/>
                <a:cs typeface="Raleway Bold"/>
                <a:sym typeface="Raleway Bold"/>
              </a:rPr>
              <a:t> MACHINE LEARNING OPERATIONS (MLOPS) ENGINEER </a:t>
            </a:r>
          </a:p>
          <a:p>
            <a:pPr algn="ctr" marL="0" indent="0" lvl="1">
              <a:lnSpc>
                <a:spcPts val="15428"/>
              </a:lnSpc>
            </a:pPr>
          </a:p>
        </p:txBody>
      </p:sp>
      <p:sp>
        <p:nvSpPr>
          <p:cNvPr name="TextBox 5" id="5"/>
          <p:cNvSpPr txBox="true"/>
          <p:nvPr/>
        </p:nvSpPr>
        <p:spPr>
          <a:xfrm rot="0">
            <a:off x="2433280" y="7040562"/>
            <a:ext cx="6358295" cy="1163320"/>
          </a:xfrm>
          <a:prstGeom prst="rect">
            <a:avLst/>
          </a:prstGeom>
        </p:spPr>
        <p:txBody>
          <a:bodyPr anchor="t" rtlCol="false" tIns="0" lIns="0" bIns="0" rIns="0">
            <a:spAutoFit/>
          </a:bodyPr>
          <a:lstStyle/>
          <a:p>
            <a:pPr algn="ctr">
              <a:lnSpc>
                <a:spcPts val="3079"/>
              </a:lnSpc>
            </a:pPr>
            <a:r>
              <a:rPr lang="en-US" b="true" sz="2199" spc="-101">
                <a:solidFill>
                  <a:srgbClr val="00694C"/>
                </a:solidFill>
                <a:latin typeface="Raleway Medium"/>
                <a:ea typeface="Raleway Medium"/>
                <a:cs typeface="Raleway Medium"/>
                <a:sym typeface="Raleway Medium"/>
              </a:rPr>
              <a:t>DevOps practices, automation, monitoring.</a:t>
            </a:r>
          </a:p>
          <a:p>
            <a:pPr algn="ctr">
              <a:lnSpc>
                <a:spcPts val="3079"/>
              </a:lnSpc>
            </a:pPr>
            <a:r>
              <a:rPr lang="en-US" b="true" sz="2199" spc="-101">
                <a:solidFill>
                  <a:srgbClr val="00694C"/>
                </a:solidFill>
                <a:latin typeface="Raleway Medium"/>
                <a:ea typeface="Raleway Medium"/>
                <a:cs typeface="Raleway Medium"/>
                <a:sym typeface="Raleway Medium"/>
              </a:rPr>
              <a:t>• Tools: Docker, Kubernetes, Jenkins, CI/CD pipelines. </a:t>
            </a:r>
          </a:p>
          <a:p>
            <a:pPr algn="ctr">
              <a:lnSpc>
                <a:spcPts val="3079"/>
              </a:lnSpc>
              <a:spcBef>
                <a:spcPct val="0"/>
              </a:spcBef>
            </a:pPr>
          </a:p>
        </p:txBody>
      </p:sp>
      <p:sp>
        <p:nvSpPr>
          <p:cNvPr name="TextBox 6" id="6"/>
          <p:cNvSpPr txBox="true"/>
          <p:nvPr/>
        </p:nvSpPr>
        <p:spPr>
          <a:xfrm rot="0">
            <a:off x="2433280" y="7919209"/>
            <a:ext cx="10931366" cy="1553845"/>
          </a:xfrm>
          <a:prstGeom prst="rect">
            <a:avLst/>
          </a:prstGeom>
        </p:spPr>
        <p:txBody>
          <a:bodyPr anchor="t" rtlCol="false" tIns="0" lIns="0" bIns="0" rIns="0">
            <a:spAutoFit/>
          </a:bodyPr>
          <a:lstStyle/>
          <a:p>
            <a:pPr algn="ctr">
              <a:lnSpc>
                <a:spcPts val="3079"/>
              </a:lnSpc>
              <a:spcBef>
                <a:spcPct val="0"/>
              </a:spcBef>
            </a:pPr>
            <a:r>
              <a:rPr lang="en-US" b="true" sz="2199" spc="-101">
                <a:solidFill>
                  <a:srgbClr val="00694C"/>
                </a:solidFill>
                <a:latin typeface="Raleway Medium"/>
                <a:ea typeface="Raleway Medium"/>
                <a:cs typeface="Raleway Medium"/>
                <a:sym typeface="Raleway Medium"/>
              </a:rPr>
              <a:t>Typical Projects and Examples: • Automating the deployment of ML models</a:t>
            </a:r>
          </a:p>
          <a:p>
            <a:pPr algn="ctr">
              <a:lnSpc>
                <a:spcPts val="3079"/>
              </a:lnSpc>
              <a:spcBef>
                <a:spcPct val="0"/>
              </a:spcBef>
            </a:pPr>
            <a:r>
              <a:rPr lang="en-US" b="true" sz="2199" spc="-101">
                <a:solidFill>
                  <a:srgbClr val="00694C"/>
                </a:solidFill>
                <a:latin typeface="Raleway Medium"/>
                <a:ea typeface="Raleway Medium"/>
                <a:cs typeface="Raleway Medium"/>
                <a:sym typeface="Raleway Medium"/>
              </a:rPr>
              <a:t>. • Monitoring model performance and retraining as necessary. </a:t>
            </a:r>
          </a:p>
          <a:p>
            <a:pPr algn="ctr">
              <a:lnSpc>
                <a:spcPts val="3079"/>
              </a:lnSpc>
              <a:spcBef>
                <a:spcPct val="0"/>
              </a:spcBef>
            </a:pPr>
            <a:r>
              <a:rPr lang="en-US" b="true" sz="2199" spc="-101">
                <a:solidFill>
                  <a:srgbClr val="00694C"/>
                </a:solidFill>
                <a:latin typeface="Raleway Medium"/>
                <a:ea typeface="Raleway Medium"/>
                <a:cs typeface="Raleway Medium"/>
                <a:sym typeface="Raleway Medium"/>
              </a:rPr>
              <a:t> • Career Paths and Progression: MLOps Engineer → Senior MLOps Engineer → MLOps Lead.</a:t>
            </a:r>
          </a:p>
          <a:p>
            <a:pPr algn="ctr">
              <a:lnSpc>
                <a:spcPts val="30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A9DFD0"/>
        </a:solidFill>
      </p:bgPr>
    </p:bg>
    <p:spTree>
      <p:nvGrpSpPr>
        <p:cNvPr id="1" name=""/>
        <p:cNvGrpSpPr/>
        <p:nvPr/>
      </p:nvGrpSpPr>
      <p:grpSpPr>
        <a:xfrm>
          <a:off x="0" y="0"/>
          <a:ext cx="0" cy="0"/>
          <a:chOff x="0" y="0"/>
          <a:chExt cx="0" cy="0"/>
        </a:xfrm>
      </p:grpSpPr>
      <p:sp>
        <p:nvSpPr>
          <p:cNvPr name="TextBox 2" id="2"/>
          <p:cNvSpPr txBox="true"/>
          <p:nvPr/>
        </p:nvSpPr>
        <p:spPr>
          <a:xfrm rot="0">
            <a:off x="1219200" y="465157"/>
            <a:ext cx="7924800" cy="4678343"/>
          </a:xfrm>
          <a:prstGeom prst="rect">
            <a:avLst/>
          </a:prstGeom>
        </p:spPr>
        <p:txBody>
          <a:bodyPr anchor="t" rtlCol="false" tIns="0" lIns="0" bIns="0" rIns="0">
            <a:spAutoFit/>
          </a:bodyPr>
          <a:lstStyle/>
          <a:p>
            <a:pPr algn="l">
              <a:lnSpc>
                <a:spcPts val="9037"/>
              </a:lnSpc>
            </a:pPr>
            <a:r>
              <a:rPr lang="en-US" sz="10041" spc="-461" b="true">
                <a:solidFill>
                  <a:srgbClr val="00694C"/>
                </a:solidFill>
                <a:latin typeface="Raleway Medium"/>
                <a:ea typeface="Raleway Medium"/>
                <a:cs typeface="Raleway Medium"/>
                <a:sym typeface="Raleway Medium"/>
              </a:rPr>
              <a:t>COMPARISON AND OVERLAPS</a:t>
            </a:r>
          </a:p>
          <a:p>
            <a:pPr algn="l" marL="0" indent="0" lvl="1">
              <a:lnSpc>
                <a:spcPts val="9037"/>
              </a:lnSpc>
            </a:pPr>
          </a:p>
        </p:txBody>
      </p:sp>
      <p:sp>
        <p:nvSpPr>
          <p:cNvPr name="TextBox 3" id="3"/>
          <p:cNvSpPr txBox="true"/>
          <p:nvPr/>
        </p:nvSpPr>
        <p:spPr>
          <a:xfrm rot="0">
            <a:off x="1219200" y="5762577"/>
            <a:ext cx="7635008" cy="1553845"/>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both Data Scientists and Machine Learning Engineers need strong programming skills and knowledge of machine learning frameworks.</a:t>
            </a:r>
          </a:p>
          <a:p>
            <a:pPr algn="l">
              <a:lnSpc>
                <a:spcPts val="3080"/>
              </a:lnSpc>
              <a:spcBef>
                <a:spcPct val="0"/>
              </a:spcBef>
            </a:pPr>
          </a:p>
        </p:txBody>
      </p:sp>
      <p:sp>
        <p:nvSpPr>
          <p:cNvPr name="Freeform 4" id="4"/>
          <p:cNvSpPr/>
          <p:nvPr/>
        </p:nvSpPr>
        <p:spPr>
          <a:xfrm flipH="false" flipV="false" rot="0">
            <a:off x="10167540" y="1529149"/>
            <a:ext cx="6663549" cy="7228702"/>
          </a:xfrm>
          <a:custGeom>
            <a:avLst/>
            <a:gdLst/>
            <a:ahLst/>
            <a:cxnLst/>
            <a:rect r="r" b="b" t="t" l="l"/>
            <a:pathLst>
              <a:path h="7228702" w="6663549">
                <a:moveTo>
                  <a:pt x="0" y="0"/>
                </a:moveTo>
                <a:lnTo>
                  <a:pt x="6663549" y="0"/>
                </a:lnTo>
                <a:lnTo>
                  <a:pt x="6663549" y="7228702"/>
                </a:lnTo>
                <a:lnTo>
                  <a:pt x="0" y="72287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5" id="5"/>
          <p:cNvSpPr txBox="true"/>
          <p:nvPr/>
        </p:nvSpPr>
        <p:spPr>
          <a:xfrm rot="0">
            <a:off x="1028700" y="7268796"/>
            <a:ext cx="6947572" cy="1163320"/>
          </a:xfrm>
          <a:prstGeom prst="rect">
            <a:avLst/>
          </a:prstGeom>
        </p:spPr>
        <p:txBody>
          <a:bodyPr anchor="t" rtlCol="false" tIns="0" lIns="0" bIns="0" rIns="0">
            <a:spAutoFit/>
          </a:bodyPr>
          <a:lstStyle/>
          <a:p>
            <a:pPr algn="ctr">
              <a:lnSpc>
                <a:spcPts val="3079"/>
              </a:lnSpc>
              <a:spcBef>
                <a:spcPct val="0"/>
              </a:spcBef>
            </a:pPr>
            <a:r>
              <a:rPr lang="en-US" b="true" sz="2199" spc="-101">
                <a:solidFill>
                  <a:srgbClr val="00694C"/>
                </a:solidFill>
                <a:latin typeface="Raleway Medium"/>
                <a:ea typeface="Raleway Medium"/>
                <a:cs typeface="Raleway Medium"/>
                <a:sym typeface="Raleway Medium"/>
              </a:rPr>
              <a:t> Data Scientists and MLOps Engineers, to ensure models are effectively deployed and maintained.</a:t>
            </a:r>
          </a:p>
          <a:p>
            <a:pPr algn="ctr">
              <a:lnSpc>
                <a:spcPts val="3079"/>
              </a:lnSpc>
              <a:spcBef>
                <a:spcPct val="0"/>
              </a:spcBef>
            </a:pPr>
          </a:p>
        </p:txBody>
      </p:sp>
      <p:sp>
        <p:nvSpPr>
          <p:cNvPr name="TextBox 6" id="6"/>
          <p:cNvSpPr txBox="true"/>
          <p:nvPr/>
        </p:nvSpPr>
        <p:spPr>
          <a:xfrm rot="0">
            <a:off x="1028700" y="8384492"/>
            <a:ext cx="8482408" cy="1553845"/>
          </a:xfrm>
          <a:prstGeom prst="rect">
            <a:avLst/>
          </a:prstGeom>
        </p:spPr>
        <p:txBody>
          <a:bodyPr anchor="t" rtlCol="false" tIns="0" lIns="0" bIns="0" rIns="0">
            <a:spAutoFit/>
          </a:bodyPr>
          <a:lstStyle/>
          <a:p>
            <a:pPr algn="ctr">
              <a:lnSpc>
                <a:spcPts val="3079"/>
              </a:lnSpc>
              <a:spcBef>
                <a:spcPct val="0"/>
              </a:spcBef>
            </a:pPr>
            <a:r>
              <a:rPr lang="en-US" b="true" sz="2199" spc="-101">
                <a:solidFill>
                  <a:srgbClr val="00694C"/>
                </a:solidFill>
                <a:latin typeface="Raleway Medium"/>
                <a:ea typeface="Raleway Medium"/>
                <a:cs typeface="Raleway Medium"/>
                <a:sym typeface="Raleway Medium"/>
              </a:rPr>
              <a:t> Data Analysts and Data Scientists often work together during the data exploration phase, sharing insights and leveraging each other's expertise to uncover meaningful patterns. </a:t>
            </a:r>
          </a:p>
          <a:p>
            <a:pPr algn="ctr">
              <a:lnSpc>
                <a:spcPts val="307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6F1"/>
        </a:solidFill>
      </p:bgPr>
    </p:bg>
    <p:spTree>
      <p:nvGrpSpPr>
        <p:cNvPr id="1" name=""/>
        <p:cNvGrpSpPr/>
        <p:nvPr/>
      </p:nvGrpSpPr>
      <p:grpSpPr>
        <a:xfrm>
          <a:off x="0" y="0"/>
          <a:ext cx="0" cy="0"/>
          <a:chOff x="0" y="0"/>
          <a:chExt cx="0" cy="0"/>
        </a:xfrm>
      </p:grpSpPr>
      <p:sp>
        <p:nvSpPr>
          <p:cNvPr name="TextBox 2" id="2"/>
          <p:cNvSpPr txBox="true"/>
          <p:nvPr/>
        </p:nvSpPr>
        <p:spPr>
          <a:xfrm rot="0">
            <a:off x="1219200" y="2861627"/>
            <a:ext cx="8752518" cy="1914526"/>
          </a:xfrm>
          <a:prstGeom prst="rect">
            <a:avLst/>
          </a:prstGeom>
        </p:spPr>
        <p:txBody>
          <a:bodyPr anchor="t" rtlCol="false" tIns="0" lIns="0" bIns="0" rIns="0">
            <a:spAutoFit/>
          </a:bodyPr>
          <a:lstStyle/>
          <a:p>
            <a:pPr algn="l">
              <a:lnSpc>
                <a:spcPts val="7200"/>
              </a:lnSpc>
            </a:pPr>
            <a:r>
              <a:rPr lang="en-US" sz="8000" spc="-368" b="true">
                <a:solidFill>
                  <a:srgbClr val="00694C"/>
                </a:solidFill>
                <a:latin typeface="Raleway Medium"/>
                <a:ea typeface="Raleway Medium"/>
                <a:cs typeface="Raleway Medium"/>
                <a:sym typeface="Raleway Medium"/>
              </a:rPr>
              <a:t>  CONCLUSION</a:t>
            </a:r>
          </a:p>
          <a:p>
            <a:pPr algn="l" marL="0" indent="0" lvl="1">
              <a:lnSpc>
                <a:spcPts val="7200"/>
              </a:lnSpc>
            </a:pPr>
          </a:p>
        </p:txBody>
      </p:sp>
      <p:sp>
        <p:nvSpPr>
          <p:cNvPr name="TextBox 3" id="3"/>
          <p:cNvSpPr txBox="true"/>
          <p:nvPr/>
        </p:nvSpPr>
        <p:spPr>
          <a:xfrm rot="0">
            <a:off x="1219200" y="5376228"/>
            <a:ext cx="7635008" cy="3896995"/>
          </a:xfrm>
          <a:prstGeom prst="rect">
            <a:avLst/>
          </a:prstGeom>
        </p:spPr>
        <p:txBody>
          <a:bodyPr anchor="t" rtlCol="false" tIns="0" lIns="0" bIns="0" rIns="0">
            <a:spAutoFit/>
          </a:bodyPr>
          <a:lstStyle/>
          <a:p>
            <a:pPr algn="l">
              <a:lnSpc>
                <a:spcPts val="3080"/>
              </a:lnSpc>
            </a:pPr>
            <a:r>
              <a:rPr lang="en-US" sz="2200" b="true">
                <a:solidFill>
                  <a:srgbClr val="00694C"/>
                </a:solidFill>
                <a:latin typeface="Raleway Semi-Bold"/>
                <a:ea typeface="Raleway Semi-Bold"/>
                <a:cs typeface="Raleway Semi-Bold"/>
                <a:sym typeface="Raleway Semi-Bold"/>
              </a:rPr>
              <a:t>The data field offers diverse career opportunities, each playing a vital role in leveraging data for business success. As data continues to grow in importance, these roles will evolve, offering new challenges and opportunities for professionals in the field. The fields of data analysis, engineering, science, and visualization offer immense potential for growth and innovation. Keeping abreast of the latest tools and methodologies is essential, given the rapid advancements in technology.</a:t>
            </a:r>
          </a:p>
          <a:p>
            <a:pPr algn="l">
              <a:lnSpc>
                <a:spcPts val="3080"/>
              </a:lnSpc>
              <a:spcBef>
                <a:spcPct val="0"/>
              </a:spcBef>
            </a:pPr>
          </a:p>
        </p:txBody>
      </p:sp>
      <p:pic>
        <p:nvPicPr>
          <p:cNvPr name="Picture 4" id="4"/>
          <p:cNvPicPr>
            <a:picLocks noChangeAspect="true"/>
          </p:cNvPicPr>
          <p:nvPr/>
        </p:nvPicPr>
        <p:blipFill>
          <a:blip r:embed="rId2"/>
          <a:stretch>
            <a:fillRect/>
          </a:stretch>
        </p:blipFill>
        <p:spPr>
          <a:xfrm rot="0">
            <a:off x="9775475" y="1314608"/>
            <a:ext cx="7657784" cy="765778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DAGZ9VTH4O8</dc:identifier>
  <dcterms:modified xsi:type="dcterms:W3CDTF">2011-08-01T06:04:30Z</dcterms:modified>
  <cp:revision>1</cp:revision>
  <dc:title>Green Modern Analysis of Results Presentation</dc:title>
</cp:coreProperties>
</file>