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8"/>
  </p:notesMasterIdLst>
  <p:handoutMasterIdLst>
    <p:handoutMasterId r:id="rId19"/>
  </p:handoutMasterIdLst>
  <p:sldIdLst>
    <p:sldId id="338" r:id="rId5"/>
    <p:sldId id="327" r:id="rId6"/>
    <p:sldId id="315" r:id="rId7"/>
    <p:sldId id="329" r:id="rId8"/>
    <p:sldId id="302" r:id="rId9"/>
    <p:sldId id="345" r:id="rId10"/>
    <p:sldId id="339" r:id="rId11"/>
    <p:sldId id="340" r:id="rId12"/>
    <p:sldId id="341" r:id="rId13"/>
    <p:sldId id="344" r:id="rId14"/>
    <p:sldId id="342" r:id="rId15"/>
    <p:sldId id="343" r:id="rId16"/>
    <p:sldId id="30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033" autoAdjust="0"/>
  </p:normalViewPr>
  <p:slideViewPr>
    <p:cSldViewPr snapToGrid="0">
      <p:cViewPr varScale="1">
        <p:scale>
          <a:sx n="96" d="100"/>
          <a:sy n="96" d="100"/>
        </p:scale>
        <p:origin x="82" y="197"/>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10/4/2025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10/4/2025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10/4/2025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10/4/2025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amr7503/VOIS_AICTE_Oct2025_AmareshSwain" TargetMode="External"/><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amr7503/VOIS_AICTE_Oct2025_AmareshSwain/blob/main/AIRBNB_AmareshSwain.ipynb"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amr7503/VOIS_AICTE_Oct2025_AmareshSwain/blob/main/AIRBNB_AmareshSwain.ipynb" TargetMode="External"/><Relationship Id="rId2" Type="http://schemas.openxmlformats.org/officeDocument/2006/relationships/image" Target="../media/image1.jfif"/><Relationship Id="rId1" Type="http://schemas.openxmlformats.org/officeDocument/2006/relationships/slideLayout" Target="../slideLayouts/slideLayout19.xml"/><Relationship Id="rId5" Type="http://schemas.openxmlformats.org/officeDocument/2006/relationships/image" Target="../media/image13.png"/><Relationship Id="rId4" Type="http://schemas.openxmlformats.org/officeDocument/2006/relationships/hyperlink" Target="abc"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amr7503/VOIS_AICTE_Oct2025_AmareshSwain/blob/main/AIRBNB_AmareshSwain.ipynb"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580445" y="2998251"/>
            <a:ext cx="8006964" cy="2098535"/>
          </a:xfrm>
        </p:spPr>
        <p:txBody>
          <a:bodyPr>
            <a:normAutofit/>
          </a:bodyPr>
          <a:lstStyle/>
          <a:p>
            <a:pPr algn="ctr"/>
            <a:r>
              <a:rPr lang="en-US" b="0" dirty="0">
                <a:solidFill>
                  <a:srgbClr val="7030A0"/>
                </a:solidFill>
              </a:rPr>
              <a:t>Name : Amaresh Swain  </a:t>
            </a:r>
          </a:p>
          <a:p>
            <a:pPr algn="ctr"/>
            <a:r>
              <a:rPr lang="en-IN" dirty="0">
                <a:solidFill>
                  <a:srgbClr val="FF0000"/>
                </a:solidFill>
              </a:rPr>
              <a:t>Internship ID: INTERNSHIP_17546440516895be537820f</a:t>
            </a:r>
            <a:endParaRPr lang="en-IN" b="0" dirty="0">
              <a:solidFill>
                <a:srgbClr val="FF0000"/>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5235388" y="2050553"/>
            <a:ext cx="6076203" cy="743448"/>
          </a:xfrm>
        </p:spPr>
        <p:txBody>
          <a:bodyPr>
            <a:normAutofit/>
          </a:bodyPr>
          <a:lstStyle/>
          <a:p>
            <a:r>
              <a:rPr lang="en-GB" sz="2700" dirty="0"/>
              <a:t>AIRBNB HOTEL BOOKING ANALYSIS </a:t>
            </a: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4E6ED231-AB91-2C33-0439-AEAC41FE728F}"/>
              </a:ext>
            </a:extLst>
          </p:cNvPr>
          <p:cNvSpPr txBox="1">
            <a:spLocks/>
          </p:cNvSpPr>
          <p:nvPr/>
        </p:nvSpPr>
        <p:spPr>
          <a:xfrm>
            <a:off x="143123" y="2999001"/>
            <a:ext cx="10702456" cy="241536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2400" dirty="0">
                <a:solidFill>
                  <a:srgbClr val="C00000"/>
                </a:solidFill>
              </a:rPr>
              <a:t> </a:t>
            </a:r>
            <a:r>
              <a:rPr lang="en-GB" sz="2400" b="0" u="sng" dirty="0">
                <a:solidFill>
                  <a:srgbClr val="C00000"/>
                </a:solidFill>
                <a:hlinkClick r:id="rId3">
                  <a:extLst>
                    <a:ext uri="{A12FA001-AC4F-418D-AE19-62706E023703}">
                      <ahyp:hlinkClr xmlns:ahyp="http://schemas.microsoft.com/office/drawing/2018/hyperlinkcolor" val="tx"/>
                    </a:ext>
                  </a:extLst>
                </a:hlinkClick>
              </a:rPr>
              <a:t>https://github.com/amr7503/VOIS_AICTE_Oct2025_AmareshSwain</a:t>
            </a:r>
            <a:endParaRPr lang="en-IN" sz="2400" b="0" u="sng" dirty="0">
              <a:solidFill>
                <a:srgbClr val="C00000"/>
              </a:solidFill>
            </a:endParaRPr>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675957" y="370589"/>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9" name="Picture 8">
            <a:extLst>
              <a:ext uri="{FF2B5EF4-FFF2-40B4-BE49-F238E27FC236}">
                <a16:creationId xmlns:a16="http://schemas.microsoft.com/office/drawing/2014/main" id="{C1F2D13E-E8BB-9DA7-82E3-00E09492D281}"/>
              </a:ext>
            </a:extLst>
          </p:cNvPr>
          <p:cNvPicPr>
            <a:picLocks noChangeAspect="1"/>
          </p:cNvPicPr>
          <p:nvPr/>
        </p:nvPicPr>
        <p:blipFill>
          <a:blip r:embed="rId3"/>
          <a:stretch>
            <a:fillRect/>
          </a:stretch>
        </p:blipFill>
        <p:spPr>
          <a:xfrm>
            <a:off x="524786" y="1054452"/>
            <a:ext cx="8139491" cy="5513988"/>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6" name="Picture 5">
            <a:extLst>
              <a:ext uri="{FF2B5EF4-FFF2-40B4-BE49-F238E27FC236}">
                <a16:creationId xmlns:a16="http://schemas.microsoft.com/office/drawing/2014/main" id="{AB5075DB-E803-DA54-CC4D-DBD358721DD9}"/>
              </a:ext>
            </a:extLst>
          </p:cNvPr>
          <p:cNvPicPr>
            <a:picLocks noChangeAspect="1"/>
          </p:cNvPicPr>
          <p:nvPr/>
        </p:nvPicPr>
        <p:blipFill>
          <a:blip r:embed="rId3"/>
          <a:stretch>
            <a:fillRect/>
          </a:stretch>
        </p:blipFill>
        <p:spPr>
          <a:xfrm>
            <a:off x="562032" y="1120017"/>
            <a:ext cx="8605822" cy="5351903"/>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2"/>
          </p:nvPr>
        </p:nvSpPr>
        <p:spPr>
          <a:xfrm>
            <a:off x="675957" y="2742011"/>
            <a:ext cx="9295075" cy="2454231"/>
          </a:xfrm>
        </p:spPr>
        <p:txBody>
          <a:bodyPr>
            <a:normAutofit/>
          </a:bodyPr>
          <a:lstStyle/>
          <a:p>
            <a:r>
              <a:rPr lang="en-IN" sz="4000" dirty="0">
                <a:solidFill>
                  <a:schemeClr val="accent2">
                    <a:lumMod val="50000"/>
                  </a:schemeClr>
                </a:solidFill>
              </a:rPr>
              <a:t>Amaresh Swain</a:t>
            </a:r>
          </a:p>
          <a:p>
            <a:r>
              <a:rPr lang="en-IN" sz="4000" dirty="0">
                <a:solidFill>
                  <a:schemeClr val="accent2">
                    <a:lumMod val="50000"/>
                  </a:schemeClr>
                </a:solidFill>
              </a:rPr>
              <a:t>Siksha ‘O’ </a:t>
            </a:r>
            <a:r>
              <a:rPr lang="en-IN" sz="4000" dirty="0" err="1">
                <a:solidFill>
                  <a:schemeClr val="accent2">
                    <a:lumMod val="50000"/>
                  </a:schemeClr>
                </a:solidFill>
              </a:rPr>
              <a:t>Anusandhan</a:t>
            </a:r>
            <a:r>
              <a:rPr lang="en-IN" sz="4000" dirty="0">
                <a:solidFill>
                  <a:schemeClr val="accent2">
                    <a:lumMod val="50000"/>
                  </a:schemeClr>
                </a:solidFill>
              </a:rPr>
              <a:t> University , Bhubaneswar, Odisha</a:t>
            </a:r>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1036764" y="2018992"/>
            <a:ext cx="6995604" cy="3924608"/>
          </a:xfrm>
        </p:spPr>
        <p:txBody>
          <a:bodyPr>
            <a:normAutofit/>
          </a:bodyPr>
          <a:lstStyle/>
          <a:p>
            <a:pPr marL="0" indent="0">
              <a:lnSpc>
                <a:spcPct val="150000"/>
              </a:lnSpc>
              <a:buNone/>
            </a:pPr>
            <a:r>
              <a:rPr lang="en-US" sz="1600" dirty="0"/>
              <a:t>Airbnb is a popular platform where property owners rent out their homes or apartments to travelers. One of the biggest challenges for hosts is deciding the right price for their listings, since prices vary depending on several factors such as the number of bedrooms, number of bathrooms, cleanliness, accuracy of descriptions, a communication quality with guests.</a:t>
            </a:r>
            <a:endParaRPr lang="en-IN" sz="16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7120966" cy="5479046"/>
          </a:xfrm>
        </p:spPr>
        <p:txBody>
          <a:bodyPr>
            <a:normAutofit fontScale="90000"/>
          </a:bodyPr>
          <a:lstStyle/>
          <a:p>
            <a:r>
              <a:rPr lang="en-GB" dirty="0"/>
              <a:t>Project Description</a:t>
            </a:r>
            <a:br>
              <a:rPr lang="en-GB" dirty="0"/>
            </a:br>
            <a:br>
              <a:rPr lang="en-GB" dirty="0"/>
            </a:br>
            <a:r>
              <a:rPr lang="en-US" sz="2200" b="0" dirty="0">
                <a:latin typeface="+mn-lt"/>
              </a:rPr>
              <a:t>This project focuses on building a machine learning model to predict the price of Airbnb listings. Pricing an Airbnb property correctly is crucial for both hosts and travelers: hosts want to maximize occupancy and earnings, while travelers want fair and competitive prices. Using historical Airbnb data, the project develops a regression model that learns relationships between listing attributes (such as number of bedrooms, bathrooms, and guest ratings) and the price charged. The model can then be used to predict prices for new or hypothetical listings, helping property owners make informed pricing decisions.</a:t>
            </a:r>
            <a:br>
              <a:rPr lang="en-GB" sz="2200" b="0" dirty="0">
                <a:latin typeface="+mn-lt"/>
              </a:rPr>
            </a:br>
            <a:br>
              <a:rPr lang="en-GB" sz="2200" b="0" dirty="0"/>
            </a:br>
            <a:br>
              <a:rPr lang="en-GB" dirty="0"/>
            </a:br>
            <a:br>
              <a:rPr lang="en-GB" dirty="0"/>
            </a:br>
            <a:r>
              <a:rPr lang="en-GB" dirty="0"/>
              <a:t> </a:t>
            </a:r>
            <a:br>
              <a:rPr lang="en-GB" dirty="0"/>
            </a:br>
            <a:endParaRPr lang="en-IN" dirty="0"/>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21359" y="1433988"/>
            <a:ext cx="7904481" cy="3990023"/>
          </a:xfrm>
        </p:spPr>
        <p:txBody>
          <a:bodyPr>
            <a:normAutofit fontScale="25000" lnSpcReduction="20000"/>
          </a:bodyPr>
          <a:lstStyle/>
          <a:p>
            <a:pPr marL="0" indent="0" algn="just">
              <a:lnSpc>
                <a:spcPct val="150000"/>
              </a:lnSpc>
              <a:buNone/>
            </a:pPr>
            <a:r>
              <a:rPr lang="en-US" sz="8000" b="1" dirty="0"/>
              <a:t>Airbnb Hosts</a:t>
            </a:r>
          </a:p>
          <a:p>
            <a:pPr algn="just">
              <a:lnSpc>
                <a:spcPct val="150000"/>
              </a:lnSpc>
            </a:pPr>
            <a:r>
              <a:rPr lang="en-US" sz="7200" dirty="0"/>
              <a:t>To optimize pricing of their listings based on property features and guest reviews.</a:t>
            </a:r>
          </a:p>
          <a:p>
            <a:pPr marL="0" indent="0" algn="just">
              <a:lnSpc>
                <a:spcPct val="150000"/>
              </a:lnSpc>
              <a:buNone/>
            </a:pPr>
            <a:r>
              <a:rPr lang="en-US" sz="8000" b="1" dirty="0"/>
              <a:t>Travelers</a:t>
            </a:r>
          </a:p>
          <a:p>
            <a:pPr algn="just">
              <a:lnSpc>
                <a:spcPct val="150000"/>
              </a:lnSpc>
            </a:pPr>
            <a:r>
              <a:rPr lang="en-US" sz="7200" dirty="0"/>
              <a:t>To evaluate whether a listing is overpriced or reasonably priced.</a:t>
            </a:r>
          </a:p>
          <a:p>
            <a:pPr marL="0" indent="0" algn="just">
              <a:lnSpc>
                <a:spcPct val="150000"/>
              </a:lnSpc>
              <a:buNone/>
            </a:pPr>
            <a:r>
              <a:rPr lang="en-US" sz="8000" b="1" dirty="0"/>
              <a:t>Airbnb Platform Analysts</a:t>
            </a:r>
          </a:p>
          <a:p>
            <a:pPr algn="just">
              <a:lnSpc>
                <a:spcPct val="150000"/>
              </a:lnSpc>
            </a:pPr>
            <a:r>
              <a:rPr lang="en-US" sz="7200" dirty="0"/>
              <a:t>To improve automated pricing suggestions and increase platform trust.</a:t>
            </a:r>
          </a:p>
          <a:p>
            <a:pPr marL="0" indent="0" algn="just">
              <a:lnSpc>
                <a:spcPct val="150000"/>
              </a:lnSpc>
              <a:buNone/>
            </a:pPr>
            <a:r>
              <a:rPr lang="en-US" sz="8000" b="1" dirty="0"/>
              <a:t>Researchers/Students</a:t>
            </a:r>
          </a:p>
          <a:p>
            <a:pPr algn="just">
              <a:lnSpc>
                <a:spcPct val="150000"/>
              </a:lnSpc>
            </a:pPr>
            <a:r>
              <a:rPr lang="en-US" sz="7200" dirty="0"/>
              <a:t>To study the impact of property features and reviews on rental pricing.</a:t>
            </a:r>
            <a:endParaRPr lang="en-IN" sz="7200" dirty="0"/>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548291" y="491135"/>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5" end="5"/>
                                            </p:txEl>
                                          </p:spTgt>
                                        </p:tgtEl>
                                        <p:attrNameLst>
                                          <p:attrName>style.visibility</p:attrName>
                                        </p:attrNameLst>
                                      </p:cBhvr>
                                      <p:to>
                                        <p:strVal val="visible"/>
                                      </p:to>
                                    </p:set>
                                    <p:animEffect transition="in" filter="fade">
                                      <p:cBhvr>
                                        <p:cTn id="49" dur="1000"/>
                                        <p:tgtEl>
                                          <p:spTgt spid="2">
                                            <p:txEl>
                                              <p:pRg st="5" end="5"/>
                                            </p:txEl>
                                          </p:spTgt>
                                        </p:tgtEl>
                                      </p:cBhvr>
                                    </p:animEffect>
                                    <p:anim calcmode="lin" valueType="num">
                                      <p:cBhvr>
                                        <p:cTn id="5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
                                            <p:txEl>
                                              <p:pRg st="6" end="6"/>
                                            </p:txEl>
                                          </p:spTgt>
                                        </p:tgtEl>
                                        <p:attrNameLst>
                                          <p:attrName>style.visibility</p:attrName>
                                        </p:attrNameLst>
                                      </p:cBhvr>
                                      <p:to>
                                        <p:strVal val="visible"/>
                                      </p:to>
                                    </p:set>
                                    <p:animEffect transition="in" filter="fade">
                                      <p:cBhvr>
                                        <p:cTn id="56" dur="1000"/>
                                        <p:tgtEl>
                                          <p:spTgt spid="2">
                                            <p:txEl>
                                              <p:pRg st="6" end="6"/>
                                            </p:txEl>
                                          </p:spTgt>
                                        </p:tgtEl>
                                      </p:cBhvr>
                                    </p:animEffect>
                                    <p:anim calcmode="lin" valueType="num">
                                      <p:cBhvr>
                                        <p:cTn id="57"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2">
                                            <p:txEl>
                                              <p:pRg st="7" end="7"/>
                                            </p:txEl>
                                          </p:spTgt>
                                        </p:tgtEl>
                                        <p:attrNameLst>
                                          <p:attrName>style.visibility</p:attrName>
                                        </p:attrNameLst>
                                      </p:cBhvr>
                                      <p:to>
                                        <p:strVal val="visible"/>
                                      </p:to>
                                    </p:set>
                                    <p:animEffect transition="in" filter="fade">
                                      <p:cBhvr>
                                        <p:cTn id="63" dur="1000"/>
                                        <p:tgtEl>
                                          <p:spTgt spid="2">
                                            <p:txEl>
                                              <p:pRg st="7" end="7"/>
                                            </p:txEl>
                                          </p:spTgt>
                                        </p:tgtEl>
                                      </p:cBhvr>
                                    </p:animEffect>
                                    <p:anim calcmode="lin" valueType="num">
                                      <p:cBhvr>
                                        <p:cTn id="64"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1111624" y="1432560"/>
            <a:ext cx="8306696" cy="5243448"/>
          </a:xfrm>
        </p:spPr>
        <p:txBody>
          <a:bodyPr>
            <a:normAutofit/>
          </a:bodyPr>
          <a:lstStyle/>
          <a:p>
            <a:pPr lvl="1">
              <a:lnSpc>
                <a:spcPct val="150000"/>
              </a:lnSpc>
            </a:pPr>
            <a:r>
              <a:rPr lang="en-IN" sz="1800" b="1" dirty="0"/>
              <a:t>Python</a:t>
            </a:r>
            <a:r>
              <a:rPr lang="en-IN" sz="1800" dirty="0"/>
              <a:t>-Core programming language</a:t>
            </a:r>
          </a:p>
          <a:p>
            <a:pPr lvl="1">
              <a:lnSpc>
                <a:spcPct val="150000"/>
              </a:lnSpc>
            </a:pPr>
            <a:r>
              <a:rPr lang="en-IN" sz="1800" b="1" dirty="0"/>
              <a:t>Pandas &amp; NumPy </a:t>
            </a:r>
            <a:r>
              <a:rPr lang="en-IN" sz="1800" dirty="0"/>
              <a:t>- Data cleaning and preprocessing</a:t>
            </a:r>
          </a:p>
          <a:p>
            <a:pPr lvl="1">
              <a:lnSpc>
                <a:spcPct val="150000"/>
              </a:lnSpc>
            </a:pPr>
            <a:r>
              <a:rPr lang="en-IN" sz="1800" b="1" dirty="0"/>
              <a:t>Scikit-learn </a:t>
            </a:r>
            <a:r>
              <a:rPr lang="en-IN" sz="1800" dirty="0"/>
              <a:t>- Machine learning (model training, regression, evaluation)</a:t>
            </a:r>
          </a:p>
          <a:p>
            <a:pPr lvl="1">
              <a:lnSpc>
                <a:spcPct val="150000"/>
              </a:lnSpc>
            </a:pPr>
            <a:r>
              <a:rPr lang="en-IN" sz="1800" b="1" dirty="0"/>
              <a:t>Matplotlib/Seaborn- </a:t>
            </a:r>
            <a:r>
              <a:rPr lang="en-IN" sz="1800" dirty="0"/>
              <a:t>Data visualization and feature importance</a:t>
            </a:r>
          </a:p>
          <a:p>
            <a:pPr lvl="1">
              <a:lnSpc>
                <a:spcPct val="150000"/>
              </a:lnSpc>
            </a:pPr>
            <a:r>
              <a:rPr lang="en-IN" sz="1800" b="1" dirty="0" err="1"/>
              <a:t>Jupyter</a:t>
            </a:r>
            <a:r>
              <a:rPr lang="en-IN" sz="1800" b="1" dirty="0"/>
              <a:t> Notebook </a:t>
            </a:r>
            <a:r>
              <a:rPr lang="en-IN" sz="1800" dirty="0"/>
              <a:t>- Cloud-based environment for running the project</a:t>
            </a:r>
          </a:p>
          <a:p>
            <a:pPr lvl="1">
              <a:lnSpc>
                <a:spcPct val="150000"/>
              </a:lnSpc>
            </a:pPr>
            <a:r>
              <a:rPr lang="en-IN" sz="1800" b="1" dirty="0"/>
              <a:t>File handling libraries - </a:t>
            </a:r>
            <a:r>
              <a:rPr lang="en-IN" sz="1800" dirty="0" err="1"/>
              <a:t>openpyxl</a:t>
            </a:r>
            <a:r>
              <a:rPr lang="en-IN" sz="1800" dirty="0"/>
              <a:t> (for Excel) and built-in CSV handling</a:t>
            </a:r>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fade">
                                      <p:cBhvr>
                                        <p:cTn id="35" dur="1000"/>
                                        <p:tgtEl>
                                          <p:spTgt spid="7">
                                            <p:txEl>
                                              <p:pRg st="3" end="3"/>
                                            </p:txEl>
                                          </p:spTgt>
                                        </p:tgtEl>
                                      </p:cBhvr>
                                    </p:animEffect>
                                    <p:anim calcmode="lin" valueType="num">
                                      <p:cBhvr>
                                        <p:cTn id="36"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xEl>
                                              <p:pRg st="4" end="4"/>
                                            </p:txEl>
                                          </p:spTgt>
                                        </p:tgtEl>
                                        <p:attrNameLst>
                                          <p:attrName>style.visibility</p:attrName>
                                        </p:attrNameLst>
                                      </p:cBhvr>
                                      <p:to>
                                        <p:strVal val="visible"/>
                                      </p:to>
                                    </p:set>
                                    <p:animEffect transition="in" filter="fade">
                                      <p:cBhvr>
                                        <p:cTn id="42" dur="1000"/>
                                        <p:tgtEl>
                                          <p:spTgt spid="7">
                                            <p:txEl>
                                              <p:pRg st="4" end="4"/>
                                            </p:txEl>
                                          </p:spTgt>
                                        </p:tgtEl>
                                      </p:cBhvr>
                                    </p:animEffect>
                                    <p:anim calcmode="lin" valueType="num">
                                      <p:cBhvr>
                                        <p:cTn id="4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7">
                                            <p:txEl>
                                              <p:pRg st="5" end="5"/>
                                            </p:txEl>
                                          </p:spTgt>
                                        </p:tgtEl>
                                        <p:attrNameLst>
                                          <p:attrName>style.visibility</p:attrName>
                                        </p:attrNameLst>
                                      </p:cBhvr>
                                      <p:to>
                                        <p:strVal val="visible"/>
                                      </p:to>
                                    </p:set>
                                    <p:animEffect transition="in" filter="fade">
                                      <p:cBhvr>
                                        <p:cTn id="49" dur="1000"/>
                                        <p:tgtEl>
                                          <p:spTgt spid="7">
                                            <p:txEl>
                                              <p:pRg st="5" end="5"/>
                                            </p:txEl>
                                          </p:spTgt>
                                        </p:tgtEl>
                                      </p:cBhvr>
                                    </p:animEffect>
                                    <p:anim calcmode="lin" valueType="num">
                                      <p:cBhvr>
                                        <p:cTn id="5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EF7A0-A6DF-A102-59F2-B2B95BD25558}"/>
              </a:ext>
            </a:extLst>
          </p:cNvPr>
          <p:cNvSpPr>
            <a:spLocks noGrp="1"/>
          </p:cNvSpPr>
          <p:nvPr>
            <p:ph type="title"/>
          </p:nvPr>
        </p:nvSpPr>
        <p:spPr>
          <a:xfrm>
            <a:off x="677334" y="609600"/>
            <a:ext cx="8596668" cy="609600"/>
          </a:xfrm>
        </p:spPr>
        <p:txBody>
          <a:bodyPr>
            <a:normAutofit fontScale="90000"/>
          </a:bodyPr>
          <a:lstStyle/>
          <a:p>
            <a:r>
              <a:rPr lang="en-IN" b="1" dirty="0">
                <a:solidFill>
                  <a:schemeClr val="tx1"/>
                </a:solidFill>
              </a:rPr>
              <a:t>Python Code</a:t>
            </a:r>
          </a:p>
        </p:txBody>
      </p:sp>
      <p:sp>
        <p:nvSpPr>
          <p:cNvPr id="4" name="Slide Number Placeholder 3">
            <a:extLst>
              <a:ext uri="{FF2B5EF4-FFF2-40B4-BE49-F238E27FC236}">
                <a16:creationId xmlns:a16="http://schemas.microsoft.com/office/drawing/2014/main" id="{D6A55AFF-A906-B11C-BC09-832BD70E3455}"/>
              </a:ext>
            </a:extLst>
          </p:cNvPr>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8" name="Picture 7">
            <a:extLst>
              <a:ext uri="{FF2B5EF4-FFF2-40B4-BE49-F238E27FC236}">
                <a16:creationId xmlns:a16="http://schemas.microsoft.com/office/drawing/2014/main" id="{FFB219E7-4C17-1F27-AA24-08F579E7D64C}"/>
              </a:ext>
            </a:extLst>
          </p:cNvPr>
          <p:cNvPicPr>
            <a:picLocks noChangeAspect="1"/>
          </p:cNvPicPr>
          <p:nvPr/>
        </p:nvPicPr>
        <p:blipFill>
          <a:blip r:embed="rId2"/>
          <a:srcRect r="8909"/>
          <a:stretch>
            <a:fillRect/>
          </a:stretch>
        </p:blipFill>
        <p:spPr>
          <a:xfrm>
            <a:off x="249142" y="3029203"/>
            <a:ext cx="4726526" cy="3424406"/>
          </a:xfrm>
          <a:prstGeom prst="rect">
            <a:avLst/>
          </a:prstGeom>
        </p:spPr>
      </p:pic>
      <p:pic>
        <p:nvPicPr>
          <p:cNvPr id="10" name="Picture 9">
            <a:extLst>
              <a:ext uri="{FF2B5EF4-FFF2-40B4-BE49-F238E27FC236}">
                <a16:creationId xmlns:a16="http://schemas.microsoft.com/office/drawing/2014/main" id="{6D5A2BC1-F1FF-01F0-780D-5929C9121884}"/>
              </a:ext>
            </a:extLst>
          </p:cNvPr>
          <p:cNvPicPr>
            <a:picLocks noChangeAspect="1"/>
          </p:cNvPicPr>
          <p:nvPr/>
        </p:nvPicPr>
        <p:blipFill>
          <a:blip r:embed="rId3"/>
          <a:stretch>
            <a:fillRect/>
          </a:stretch>
        </p:blipFill>
        <p:spPr>
          <a:xfrm>
            <a:off x="4975668" y="1219200"/>
            <a:ext cx="6967190" cy="1438476"/>
          </a:xfrm>
          <a:prstGeom prst="rect">
            <a:avLst/>
          </a:prstGeom>
        </p:spPr>
      </p:pic>
      <p:pic>
        <p:nvPicPr>
          <p:cNvPr id="12" name="Picture 11">
            <a:extLst>
              <a:ext uri="{FF2B5EF4-FFF2-40B4-BE49-F238E27FC236}">
                <a16:creationId xmlns:a16="http://schemas.microsoft.com/office/drawing/2014/main" id="{F6CB919C-B957-2C0F-A40B-88E43BB9F683}"/>
              </a:ext>
            </a:extLst>
          </p:cNvPr>
          <p:cNvPicPr>
            <a:picLocks noChangeAspect="1"/>
          </p:cNvPicPr>
          <p:nvPr/>
        </p:nvPicPr>
        <p:blipFill>
          <a:blip r:embed="rId4"/>
          <a:stretch>
            <a:fillRect/>
          </a:stretch>
        </p:blipFill>
        <p:spPr>
          <a:xfrm>
            <a:off x="4975668" y="2571939"/>
            <a:ext cx="6967190" cy="828791"/>
          </a:xfrm>
          <a:prstGeom prst="rect">
            <a:avLst/>
          </a:prstGeom>
        </p:spPr>
      </p:pic>
      <p:pic>
        <p:nvPicPr>
          <p:cNvPr id="14" name="Picture 13">
            <a:extLst>
              <a:ext uri="{FF2B5EF4-FFF2-40B4-BE49-F238E27FC236}">
                <a16:creationId xmlns:a16="http://schemas.microsoft.com/office/drawing/2014/main" id="{0DC3D0A9-C2BD-119C-DD64-68597C167CDD}"/>
              </a:ext>
            </a:extLst>
          </p:cNvPr>
          <p:cNvPicPr>
            <a:picLocks noChangeAspect="1"/>
          </p:cNvPicPr>
          <p:nvPr/>
        </p:nvPicPr>
        <p:blipFill>
          <a:blip r:embed="rId5"/>
          <a:stretch>
            <a:fillRect/>
          </a:stretch>
        </p:blipFill>
        <p:spPr>
          <a:xfrm>
            <a:off x="5047129" y="3400730"/>
            <a:ext cx="6895729" cy="1133633"/>
          </a:xfrm>
          <a:prstGeom prst="rect">
            <a:avLst/>
          </a:prstGeom>
        </p:spPr>
      </p:pic>
      <p:pic>
        <p:nvPicPr>
          <p:cNvPr id="16" name="Picture 15">
            <a:extLst>
              <a:ext uri="{FF2B5EF4-FFF2-40B4-BE49-F238E27FC236}">
                <a16:creationId xmlns:a16="http://schemas.microsoft.com/office/drawing/2014/main" id="{5E43B3A2-6E8C-A133-F454-1158C42F7C00}"/>
              </a:ext>
            </a:extLst>
          </p:cNvPr>
          <p:cNvPicPr>
            <a:picLocks noChangeAspect="1"/>
          </p:cNvPicPr>
          <p:nvPr/>
        </p:nvPicPr>
        <p:blipFill>
          <a:blip r:embed="rId6"/>
          <a:stretch>
            <a:fillRect/>
          </a:stretch>
        </p:blipFill>
        <p:spPr>
          <a:xfrm>
            <a:off x="5047128" y="4495758"/>
            <a:ext cx="6895731" cy="1807567"/>
          </a:xfrm>
          <a:prstGeom prst="rect">
            <a:avLst/>
          </a:prstGeom>
        </p:spPr>
      </p:pic>
      <p:pic>
        <p:nvPicPr>
          <p:cNvPr id="5" name="Picture 4">
            <a:extLst>
              <a:ext uri="{FF2B5EF4-FFF2-40B4-BE49-F238E27FC236}">
                <a16:creationId xmlns:a16="http://schemas.microsoft.com/office/drawing/2014/main" id="{809EE15C-9D18-2CF8-272A-A2DD9B46ACEE}"/>
              </a:ext>
            </a:extLst>
          </p:cNvPr>
          <p:cNvPicPr>
            <a:picLocks noChangeAspect="1"/>
          </p:cNvPicPr>
          <p:nvPr/>
        </p:nvPicPr>
        <p:blipFill>
          <a:blip r:embed="rId7"/>
          <a:srcRect l="8864" t="2848" r="4523" b="39521"/>
          <a:stretch>
            <a:fillRect/>
          </a:stretch>
        </p:blipFill>
        <p:spPr>
          <a:xfrm>
            <a:off x="249142" y="1449792"/>
            <a:ext cx="4434176" cy="1536542"/>
          </a:xfrm>
          <a:prstGeom prst="rect">
            <a:avLst/>
          </a:prstGeom>
        </p:spPr>
      </p:pic>
    </p:spTree>
    <p:extLst>
      <p:ext uri="{BB962C8B-B14F-4D97-AF65-F5344CB8AC3E}">
        <p14:creationId xmlns:p14="http://schemas.microsoft.com/office/powerpoint/2010/main" val="1983667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4" y="1431693"/>
            <a:ext cx="4275138" cy="477520"/>
          </a:xfrm>
        </p:spPr>
        <p:txBody>
          <a:bodyPr>
            <a:normAutofit/>
          </a:bodyPr>
          <a:lstStyle/>
          <a:p>
            <a:pPr marL="0" indent="0">
              <a:buNone/>
            </a:pPr>
            <a:endParaRPr lang="en-IN" dirty="0"/>
          </a:p>
        </p:txBody>
      </p:sp>
      <p:pic>
        <p:nvPicPr>
          <p:cNvPr id="3" name="Picture 2">
            <a:extLst>
              <a:ext uri="{FF2B5EF4-FFF2-40B4-BE49-F238E27FC236}">
                <a16:creationId xmlns:a16="http://schemas.microsoft.com/office/drawing/2014/main" id="{D6F202F1-D4A0-A043-9CA0-BA094A2FE27F}"/>
              </a:ext>
            </a:extLst>
          </p:cNvPr>
          <p:cNvPicPr>
            <a:picLocks noChangeAspect="1"/>
          </p:cNvPicPr>
          <p:nvPr/>
        </p:nvPicPr>
        <p:blipFill>
          <a:blip r:embed="rId4"/>
          <a:stretch>
            <a:fillRect/>
          </a:stretch>
        </p:blipFill>
        <p:spPr>
          <a:xfrm>
            <a:off x="644931" y="1201586"/>
            <a:ext cx="7799822" cy="4793445"/>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34F0609D-325A-6CFC-7512-0C94EDABEB7B}"/>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extLst>
                    <a:ext uri="{A12FA001-AC4F-418D-AE19-62706E023703}">
                      <ahyp:hlinkClr xmlns:ahyp="http://schemas.microsoft.com/office/drawing/2018/hyperlinkcolor" val="tx"/>
                    </a:ext>
                  </a:extLst>
                </a:hlinkClick>
              </a:rPr>
              <a:t>Demo</a:t>
            </a:r>
            <a:r>
              <a:rPr lang="en-GB" sz="2000" b="0" u="sng" dirty="0">
                <a:solidFill>
                  <a:srgbClr val="0070C0"/>
                </a:solidFill>
                <a:hlinkClick r:id="rId4" action="ppaction://hlinkfile">
                  <a:extLst>
                    <a:ext uri="{A12FA001-AC4F-418D-AE19-62706E023703}">
                      <ahyp:hlinkClr xmlns:ahyp="http://schemas.microsoft.com/office/drawing/2018/hyperlinkcolor" val="tx"/>
                    </a:ext>
                  </a:extLst>
                </a:hlinkClick>
              </a:rPr>
              <a:t>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91963C39-9433-02BA-5A2B-62380BFD21C5}"/>
              </a:ext>
            </a:extLst>
          </p:cNvPr>
          <p:cNvSpPr>
            <a:spLocks noGrp="1"/>
          </p:cNvSpPr>
          <p:nvPr>
            <p:ph type="body" sz="quarter" idx="12"/>
          </p:nvPr>
        </p:nvSpPr>
        <p:spPr>
          <a:xfrm>
            <a:off x="807164" y="1431693"/>
            <a:ext cx="4275138" cy="477520"/>
          </a:xfrm>
        </p:spPr>
        <p:txBody>
          <a:bodyPr>
            <a:normAutofit/>
          </a:bodyPr>
          <a:lstStyle/>
          <a:p>
            <a:pPr marL="0" indent="0">
              <a:buNone/>
            </a:pPr>
            <a:endParaRPr lang="en-IN" dirty="0"/>
          </a:p>
        </p:txBody>
      </p:sp>
      <p:pic>
        <p:nvPicPr>
          <p:cNvPr id="3" name="Picture 2">
            <a:extLst>
              <a:ext uri="{FF2B5EF4-FFF2-40B4-BE49-F238E27FC236}">
                <a16:creationId xmlns:a16="http://schemas.microsoft.com/office/drawing/2014/main" id="{A0905020-B4A9-6809-05F5-3C63B53D0D3E}"/>
              </a:ext>
            </a:extLst>
          </p:cNvPr>
          <p:cNvPicPr>
            <a:picLocks noChangeAspect="1"/>
          </p:cNvPicPr>
          <p:nvPr/>
        </p:nvPicPr>
        <p:blipFill>
          <a:blip r:embed="rId5"/>
          <a:stretch>
            <a:fillRect/>
          </a:stretch>
        </p:blipFill>
        <p:spPr>
          <a:xfrm>
            <a:off x="582402" y="1167896"/>
            <a:ext cx="8050610" cy="5008786"/>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1C3286AD-B268-E75A-C390-BA89A4EE730E}"/>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F6B14C4F-1746-A8AB-D262-5A993160F568}"/>
              </a:ext>
            </a:extLst>
          </p:cNvPr>
          <p:cNvSpPr>
            <a:spLocks noGrp="1"/>
          </p:cNvSpPr>
          <p:nvPr>
            <p:ph type="body" sz="quarter" idx="12"/>
          </p:nvPr>
        </p:nvSpPr>
        <p:spPr>
          <a:xfrm>
            <a:off x="681513" y="1458543"/>
            <a:ext cx="4275138" cy="477520"/>
          </a:xfrm>
        </p:spPr>
        <p:txBody>
          <a:bodyPr>
            <a:normAutofit/>
          </a:bodyPr>
          <a:lstStyle/>
          <a:p>
            <a:pPr marL="0" indent="0">
              <a:buNone/>
            </a:pPr>
            <a:endParaRPr lang="en-IN" dirty="0"/>
          </a:p>
        </p:txBody>
      </p:sp>
      <p:pic>
        <p:nvPicPr>
          <p:cNvPr id="3" name="Picture 2">
            <a:extLst>
              <a:ext uri="{FF2B5EF4-FFF2-40B4-BE49-F238E27FC236}">
                <a16:creationId xmlns:a16="http://schemas.microsoft.com/office/drawing/2014/main" id="{57D95894-3653-E916-3ABE-FCC91EA8B5F6}"/>
              </a:ext>
            </a:extLst>
          </p:cNvPr>
          <p:cNvPicPr>
            <a:picLocks noChangeAspect="1"/>
          </p:cNvPicPr>
          <p:nvPr/>
        </p:nvPicPr>
        <p:blipFill>
          <a:blip r:embed="rId4"/>
          <a:stretch>
            <a:fillRect/>
          </a:stretch>
        </p:blipFill>
        <p:spPr>
          <a:xfrm>
            <a:off x="439604" y="1323681"/>
            <a:ext cx="8345807" cy="4210638"/>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EA9014-ED64-4558-B1E1-D03F0EE32BEB}">
  <ds:schemaRefs>
    <ds:schemaRef ds:uri="http://schemas.microsoft.com/office/2006/metadata/properties"/>
    <ds:schemaRef ds:uri="http://www.w3.org/2000/xmlns/"/>
    <ds:schemaRef ds:uri="71af3243-3dd4-4a8d-8c0d-dd76da1f02a5"/>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05D99ABA-76CE-4A8E-B5F0-C051B96628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624</TotalTime>
  <Words>371</Words>
  <Application>Microsoft Office PowerPoint</Application>
  <PresentationFormat>Widescreen</PresentationFormat>
  <Paragraphs>40</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Trebuchet MS</vt:lpstr>
      <vt:lpstr>Wingdings</vt:lpstr>
      <vt:lpstr>Wingdings 3</vt:lpstr>
      <vt:lpstr>Facet</vt:lpstr>
      <vt:lpstr>AIRBNB HOTEL BOOKING ANALYSIS </vt:lpstr>
      <vt:lpstr>PROBLEM  STATEMENT</vt:lpstr>
      <vt:lpstr>Project Description  This project focuses on building a machine learning model to predict the price of Airbnb listings. Pricing an Airbnb property correctly is crucial for both hosts and travelers: hosts want to maximize occupancy and earnings, while travelers want fair and competitive prices. Using historical Airbnb data, the project develops a regression model that learns relationships between listing attributes (such as number of bedrooms, bathrooms, and guest ratings) and the price charged. The model can then be used to predict prices for new or hypothetical listings, helping property owners make informed pricing decisions.      </vt:lpstr>
      <vt:lpstr>WHO ARE THE END USERS?</vt:lpstr>
      <vt:lpstr>Technology Used</vt:lpstr>
      <vt:lpstr>Python Code</vt:lpstr>
      <vt:lpstr>RESULTS1 </vt:lpstr>
      <vt:lpstr>RESULTS2</vt:lpstr>
      <vt:lpstr>RESULTS3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Amaresh Swain</cp:lastModifiedBy>
  <cp:revision>108</cp:revision>
  <dcterms:created xsi:type="dcterms:W3CDTF">2021-07-11T13:13:15Z</dcterms:created>
  <dcterms:modified xsi:type="dcterms:W3CDTF">2025-10-03T21:48:52Z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