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95" d="100"/>
          <a:sy n="95" d="100"/>
        </p:scale>
        <p:origin x="110"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10/5/2025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10/5/2025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mr7503/VOIS_AICTE_Oct2025_MajorProject_AmareshSwain" TargetMode="Externa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30342" y="3650517"/>
            <a:ext cx="9216189" cy="1938053"/>
          </a:xfrm>
        </p:spPr>
        <p:txBody>
          <a:bodyPr>
            <a:normAutofit/>
          </a:bodyPr>
          <a:lstStyle/>
          <a:p>
            <a:r>
              <a:rPr lang="en-US" sz="2400" b="0" dirty="0">
                <a:solidFill>
                  <a:schemeClr val="tx1"/>
                </a:solidFill>
              </a:rPr>
              <a:t>Student Name : </a:t>
            </a:r>
            <a:r>
              <a:rPr lang="en-US" sz="2400" b="0" dirty="0">
                <a:solidFill>
                  <a:srgbClr val="FF0000"/>
                </a:solidFill>
              </a:rPr>
              <a:t>Amaresh Swain </a:t>
            </a:r>
          </a:p>
          <a:p>
            <a:r>
              <a:rPr lang="en-US" sz="2400" b="0" dirty="0">
                <a:solidFill>
                  <a:schemeClr val="tx1"/>
                </a:solidFill>
              </a:rPr>
              <a:t>AICTE Internship ID : </a:t>
            </a:r>
            <a:r>
              <a:rPr lang="en-IN" sz="2400" dirty="0"/>
              <a:t>INTERNSHIP_17546440516895be537820f</a:t>
            </a:r>
            <a:endParaRPr lang="en-IN" sz="24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114926" y="2853025"/>
            <a:ext cx="8047023" cy="743448"/>
          </a:xfrm>
        </p:spPr>
        <p:txBody>
          <a:bodyPr>
            <a:normAutofit/>
          </a:bodyPr>
          <a:lstStyle/>
          <a:p>
            <a:r>
              <a:rPr lang="en-GB" sz="3200" dirty="0"/>
              <a:t>Project Title – 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992D869E-F501-77C2-4A94-8799DC1BC7F1}"/>
              </a:ext>
            </a:extLst>
          </p:cNvPr>
          <p:cNvPicPr>
            <a:picLocks noChangeAspect="1"/>
          </p:cNvPicPr>
          <p:nvPr/>
        </p:nvPicPr>
        <p:blipFill>
          <a:blip r:embed="rId3"/>
          <a:stretch>
            <a:fillRect/>
          </a:stretch>
        </p:blipFill>
        <p:spPr>
          <a:xfrm>
            <a:off x="675957" y="1066798"/>
            <a:ext cx="7994801" cy="563831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8489CC3D-C131-4FDC-7B9D-A19CF4AD3537}"/>
              </a:ext>
            </a:extLst>
          </p:cNvPr>
          <p:cNvPicPr>
            <a:picLocks noChangeAspect="1"/>
          </p:cNvPicPr>
          <p:nvPr/>
        </p:nvPicPr>
        <p:blipFill>
          <a:blip r:embed="rId3"/>
          <a:stretch>
            <a:fillRect/>
          </a:stretch>
        </p:blipFill>
        <p:spPr>
          <a:xfrm>
            <a:off x="866117" y="1106904"/>
            <a:ext cx="7812661" cy="551482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034716" y="2723220"/>
            <a:ext cx="8758989" cy="1700043"/>
          </a:xfrm>
        </p:spPr>
        <p:txBody>
          <a:bodyPr>
            <a:noAutofit/>
          </a:bodyPr>
          <a:lstStyle/>
          <a:p>
            <a:r>
              <a:rPr lang="en-IN" sz="4000" dirty="0">
                <a:solidFill>
                  <a:srgbClr val="00B0F0"/>
                </a:solidFill>
              </a:rPr>
              <a:t>Presented by ~ Amaresh Swain , Siksha ‘O’ </a:t>
            </a:r>
            <a:r>
              <a:rPr lang="en-IN" sz="4000" dirty="0" err="1">
                <a:solidFill>
                  <a:srgbClr val="00B0F0"/>
                </a:solidFill>
              </a:rPr>
              <a:t>Anusandhan</a:t>
            </a:r>
            <a:r>
              <a:rPr lang="en-IN" sz="4000" dirty="0">
                <a:solidFill>
                  <a:srgbClr val="00B0F0"/>
                </a:solidFill>
              </a:rPr>
              <a:t> University , Odisha </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nodePh="1">
                                  <p:stCondLst>
                                    <p:cond delay="0"/>
                                  </p:stCondLst>
                                  <p:endCondLst>
                                    <p:cond evt="begin" delay="0">
                                      <p:tn val="18"/>
                                    </p:cond>
                                  </p:end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p:tgtEl>
                                          <p:spTgt spid="20"/>
                                        </p:tgtEl>
                                        <p:attrNameLst>
                                          <p:attrName>ppt_y</p:attrName>
                                        </p:attrNameLst>
                                      </p:cBhvr>
                                      <p:tavLst>
                                        <p:tav tm="0">
                                          <p:val>
                                            <p:strVal val="#ppt_y+#ppt_h*1.125000"/>
                                          </p:val>
                                        </p:tav>
                                        <p:tav tm="100000">
                                          <p:val>
                                            <p:strVal val="#ppt_y"/>
                                          </p:val>
                                        </p:tav>
                                      </p:tavLst>
                                    </p:anim>
                                    <p:animEffect transition="in" filter="wipe(up)">
                                      <p:cBhvr>
                                        <p:cTn id="21" dur="5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500"/>
                                        <p:tgtEl>
                                          <p:spTgt spid="30"/>
                                        </p:tgtEl>
                                        <p:attrNameLst>
                                          <p:attrName>ppt_y</p:attrName>
                                        </p:attrNameLst>
                                      </p:cBhvr>
                                      <p:tavLst>
                                        <p:tav tm="0">
                                          <p:val>
                                            <p:strVal val="#ppt_y+#ppt_h*1.125000"/>
                                          </p:val>
                                        </p:tav>
                                        <p:tav tm="100000">
                                          <p:val>
                                            <p:strVal val="#ppt_y"/>
                                          </p:val>
                                        </p:tav>
                                      </p:tavLst>
                                    </p:anim>
                                    <p:animEffect transition="in" filter="wipe(up)">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23"/>
                                        </p:tgtEl>
                                        <p:attrNameLst>
                                          <p:attrName>style.visibility</p:attrName>
                                        </p:attrNameLst>
                                      </p:cBhvr>
                                      <p:to>
                                        <p:strVal val="visible"/>
                                      </p:to>
                                    </p:set>
                                    <p:anim calcmode="lin" valueType="num">
                                      <p:cBhvr additive="base">
                                        <p:cTn id="32" dur="500"/>
                                        <p:tgtEl>
                                          <p:spTgt spid="23"/>
                                        </p:tgtEl>
                                        <p:attrNameLst>
                                          <p:attrName>ppt_y</p:attrName>
                                        </p:attrNameLst>
                                      </p:cBhvr>
                                      <p:tavLst>
                                        <p:tav tm="0">
                                          <p:val>
                                            <p:strVal val="#ppt_y+#ppt_h*1.125000"/>
                                          </p:val>
                                        </p:tav>
                                        <p:tav tm="100000">
                                          <p:val>
                                            <p:strVal val="#ppt_y"/>
                                          </p:val>
                                        </p:tav>
                                      </p:tavLst>
                                    </p:anim>
                                    <p:animEffect transition="in" filter="wipe(up)">
                                      <p:cBhvr>
                                        <p:cTn id="33" dur="50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32"/>
                                        </p:tgtEl>
                                        <p:attrNameLst>
                                          <p:attrName>style.visibility</p:attrName>
                                        </p:attrNameLst>
                                      </p:cBhvr>
                                      <p:to>
                                        <p:strVal val="visible"/>
                                      </p:to>
                                    </p:set>
                                    <p:anim calcmode="lin" valueType="num">
                                      <p:cBhvr additive="base">
                                        <p:cTn id="38" dur="500"/>
                                        <p:tgtEl>
                                          <p:spTgt spid="32"/>
                                        </p:tgtEl>
                                        <p:attrNameLst>
                                          <p:attrName>ppt_y</p:attrName>
                                        </p:attrNameLst>
                                      </p:cBhvr>
                                      <p:tavLst>
                                        <p:tav tm="0">
                                          <p:val>
                                            <p:strVal val="#ppt_y+#ppt_h*1.125000"/>
                                          </p:val>
                                        </p:tav>
                                        <p:tav tm="100000">
                                          <p:val>
                                            <p:strVal val="#ppt_y"/>
                                          </p:val>
                                        </p:tav>
                                      </p:tavLst>
                                    </p:anim>
                                    <p:animEffect transition="in" filter="wipe(up)">
                                      <p:cBhvr>
                                        <p:cTn id="3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92462" y="2076082"/>
            <a:ext cx="7407710" cy="3787307"/>
          </a:xfrm>
        </p:spPr>
        <p:txBody>
          <a:bodyPr>
            <a:normAutofit fontScale="92500" lnSpcReduction="2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1" y="550417"/>
            <a:ext cx="7972303" cy="790111"/>
          </a:xfrm>
        </p:spPr>
        <p:txBody>
          <a:bodyPr>
            <a:normAutofit fontScale="90000"/>
          </a:bodyPr>
          <a:lstStyle/>
          <a:p>
            <a:r>
              <a:rPr lang="en-US" dirty="0"/>
              <a:t>💡💭 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500413"/>
            <a:ext cx="6276109" cy="830997"/>
          </a:xfrm>
        </p:spPr>
        <p:txBody>
          <a:bodyPr>
            <a:normAutofit fontScale="90000"/>
          </a:bodyPr>
          <a:lstStyle/>
          <a:p>
            <a:r>
              <a:rPr lang="en-IN" dirty="0"/>
              <a:t>📝 </a:t>
            </a:r>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DE651170-613D-E222-5A4F-66668B0D82EA}"/>
              </a:ext>
            </a:extLst>
          </p:cNvPr>
          <p:cNvSpPr txBox="1"/>
          <p:nvPr/>
        </p:nvSpPr>
        <p:spPr>
          <a:xfrm>
            <a:off x="467359" y="1670606"/>
            <a:ext cx="8772842" cy="4801314"/>
          </a:xfrm>
          <a:prstGeom prst="rect">
            <a:avLst/>
          </a:prstGeom>
          <a:noFill/>
        </p:spPr>
        <p:txBody>
          <a:bodyPr wrap="square" rtlCol="0">
            <a:spAutoFit/>
          </a:bodyPr>
          <a:lstStyle/>
          <a:p>
            <a:r>
              <a:rPr lang="en-US" dirty="0"/>
              <a:t>This project analyzes a </a:t>
            </a:r>
            <a:r>
              <a:rPr lang="en-US" b="1" dirty="0"/>
              <a:t>Netflix dataset (7,789 records, 11 columns)</a:t>
            </a:r>
            <a:r>
              <a:rPr lang="en-US" dirty="0"/>
              <a:t> to explore how the platform’s content strategy has evolved from </a:t>
            </a:r>
            <a:r>
              <a:rPr lang="en-US" b="1" dirty="0"/>
              <a:t>2008 to 2021</a:t>
            </a:r>
            <a:r>
              <a:rPr lang="en-US" dirty="0"/>
              <a:t>. The dataset includes details such as </a:t>
            </a:r>
            <a:r>
              <a:rPr lang="en-US" b="1" dirty="0"/>
              <a:t>title, director, cast, country, release year, rating, duration, genre, and type</a:t>
            </a:r>
            <a:r>
              <a:rPr lang="en-US" dirty="0"/>
              <a:t> (Movie or TV Show).</a:t>
            </a:r>
          </a:p>
          <a:p>
            <a:r>
              <a:rPr lang="en-US" dirty="0"/>
              <a:t>The goal is to uncover </a:t>
            </a:r>
            <a:r>
              <a:rPr lang="en-US" b="1" dirty="0"/>
              <a:t>content trends</a:t>
            </a:r>
            <a:r>
              <a:rPr lang="en-US" dirty="0"/>
              <a:t> across </a:t>
            </a:r>
            <a:r>
              <a:rPr lang="en-US" b="1" dirty="0"/>
              <a:t>genres</a:t>
            </a:r>
            <a:r>
              <a:rPr lang="en-US" dirty="0"/>
              <a:t>, </a:t>
            </a:r>
            <a:r>
              <a:rPr lang="en-US" b="1" dirty="0"/>
              <a:t>countries</a:t>
            </a:r>
            <a:r>
              <a:rPr lang="en-US" dirty="0"/>
              <a:t>, and </a:t>
            </a:r>
            <a:r>
              <a:rPr lang="en-US" b="1" dirty="0"/>
              <a:t>time periods</a:t>
            </a:r>
            <a:r>
              <a:rPr lang="en-US" dirty="0"/>
              <a:t> to provide </a:t>
            </a:r>
            <a:r>
              <a:rPr lang="en-US" b="1" dirty="0"/>
              <a:t>strategic insights</a:t>
            </a:r>
            <a:r>
              <a:rPr lang="en-US" dirty="0"/>
              <a:t> for content acquisition and production.</a:t>
            </a:r>
          </a:p>
          <a:p>
            <a:r>
              <a:rPr lang="en-US" dirty="0"/>
              <a:t>Key steps in the project include:</a:t>
            </a:r>
          </a:p>
          <a:p>
            <a:r>
              <a:rPr lang="en-US" dirty="0"/>
              <a:t>🧹 </a:t>
            </a:r>
            <a:r>
              <a:rPr lang="en-US" b="1" dirty="0"/>
              <a:t>Data Cleaning &amp; Preprocessing</a:t>
            </a:r>
            <a:endParaRPr lang="en-US" dirty="0"/>
          </a:p>
          <a:p>
            <a:r>
              <a:rPr lang="en-US" dirty="0"/>
              <a:t>📊 </a:t>
            </a:r>
            <a:r>
              <a:rPr lang="en-US" b="1" dirty="0"/>
              <a:t>Exploratory Data Analysis</a:t>
            </a:r>
            <a:r>
              <a:rPr lang="en-US" dirty="0"/>
              <a:t> (Movies vs TV Shows, genres, country trends)</a:t>
            </a:r>
          </a:p>
          <a:p>
            <a:r>
              <a:rPr lang="en-US" dirty="0"/>
              <a:t>📈 </a:t>
            </a:r>
            <a:r>
              <a:rPr lang="en-US" b="1" dirty="0"/>
              <a:t>Trend Detection &amp; Visualization</a:t>
            </a:r>
            <a:endParaRPr lang="en-US" dirty="0"/>
          </a:p>
          <a:p>
            <a:r>
              <a:rPr lang="en-US" dirty="0"/>
              <a:t>💡 </a:t>
            </a:r>
            <a:r>
              <a:rPr lang="en-US" b="1" dirty="0"/>
              <a:t>Strategic Recommendations</a:t>
            </a:r>
            <a:endParaRPr lang="en-US" dirty="0"/>
          </a:p>
          <a:p>
            <a:r>
              <a:rPr lang="en-US" dirty="0"/>
              <a:t>The analysis helps understand:</a:t>
            </a:r>
          </a:p>
          <a:p>
            <a:r>
              <a:rPr lang="en-US" dirty="0"/>
              <a:t>Evolution of Movies vs TV Shows</a:t>
            </a:r>
          </a:p>
          <a:p>
            <a:r>
              <a:rPr lang="en-US" dirty="0"/>
              <a:t>Popular and emerging genres</a:t>
            </a:r>
          </a:p>
          <a:p>
            <a:r>
              <a:rPr lang="en-US" dirty="0"/>
              <a:t>Country-wise content contributions</a:t>
            </a:r>
          </a:p>
          <a:p>
            <a:r>
              <a:rPr lang="en-US" dirty="0"/>
              <a:t>These insights can support </a:t>
            </a:r>
            <a:r>
              <a:rPr lang="en-US" b="1" dirty="0"/>
              <a:t>data-driven decisions</a:t>
            </a:r>
            <a:r>
              <a:rPr lang="en-US" dirty="0"/>
              <a:t> in the OTT industry and help platforms like Netflix stay competitive.</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03966" y="535403"/>
            <a:ext cx="10046070" cy="802641"/>
          </a:xfrm>
        </p:spPr>
        <p:txBody>
          <a:bodyPr>
            <a:normAutofit/>
          </a:bodyPr>
          <a:lstStyle/>
          <a:p>
            <a:r>
              <a:rPr lang="en-IN" sz="3200" dirty="0"/>
              <a:t>👥 </a:t>
            </a:r>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D817C711-7FAD-3942-4A51-A96ACB85B31C}"/>
              </a:ext>
            </a:extLst>
          </p:cNvPr>
          <p:cNvSpPr>
            <a:spLocks noGrp="1" noChangeArrowheads="1"/>
          </p:cNvSpPr>
          <p:nvPr>
            <p:ph type="body" sz="quarter" idx="12"/>
          </p:nvPr>
        </p:nvSpPr>
        <p:spPr bwMode="auto">
          <a:xfrm>
            <a:off x="821805" y="1338044"/>
            <a:ext cx="961039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Content Strategists &amp; Netflix Executives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insights to make data-driven decisions on content acquisition and production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Marketing &amp; Business Teams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Identify trending genres and countries to plan targeted campaigns and audience expansion strategies.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Data Analysts &amp; Researchers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Explore content trends, build predictive models, and support strategic planning with analytics.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Students &amp; Academics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Use the dataset for learning data analysis, visualization, and storytelling techniques.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OTT Industry &amp; Competitors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Benchmark Netflix’s strategy and identify market opportunities.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6743033" cy="847817"/>
          </a:xfrm>
        </p:spPr>
        <p:txBody>
          <a:bodyPr>
            <a:normAutofit/>
          </a:bodyPr>
          <a:lstStyle/>
          <a:p>
            <a:r>
              <a:rPr lang="en-IN" dirty="0"/>
              <a:t>🛠️ </a:t>
            </a:r>
            <a:r>
              <a:rPr lang="en-US" dirty="0"/>
              <a:t>Technology Used</a:t>
            </a:r>
          </a:p>
        </p:txBody>
      </p:sp>
      <p:sp>
        <p:nvSpPr>
          <p:cNvPr id="3" name="Rectangle 1">
            <a:extLst>
              <a:ext uri="{FF2B5EF4-FFF2-40B4-BE49-F238E27FC236}">
                <a16:creationId xmlns:a16="http://schemas.microsoft.com/office/drawing/2014/main" id="{9D5E76C7-B318-FEAF-370E-EAE49ACBAB9B}"/>
              </a:ext>
            </a:extLst>
          </p:cNvPr>
          <p:cNvSpPr>
            <a:spLocks noGrp="1" noChangeArrowheads="1"/>
          </p:cNvSpPr>
          <p:nvPr>
            <p:ph type="body" sz="quarter" idx="12"/>
          </p:nvPr>
        </p:nvSpPr>
        <p:spPr bwMode="auto">
          <a:xfrm>
            <a:off x="1497263" y="1519016"/>
            <a:ext cx="8817811"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Programming Language:</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Python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Data Analysis &amp; Processing:</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Pandas, NumPy, Regular Expressions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Data Visualization:</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Matplotlib 📈, Seaborn 🎨, </a:t>
            </a:r>
            <a:r>
              <a:rPr kumimoji="0" lang="en-US" altLang="en-US" b="0" i="0" u="none" strike="noStrike" cap="none" normalizeH="0" baseline="0" dirty="0" err="1">
                <a:ln>
                  <a:noFill/>
                </a:ln>
                <a:solidFill>
                  <a:schemeClr val="tx1"/>
                </a:solidFill>
                <a:effectLst/>
                <a:latin typeface="Arial" panose="020B0604020202020204" pitchFamily="34" charset="0"/>
              </a:rPr>
              <a:t>Plotly</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Geospatial &amp; Mapping:</a:t>
            </a:r>
            <a:r>
              <a:rPr lang="en-US" altLang="en-US" dirty="0">
                <a:solidFill>
                  <a:schemeClr val="tx1"/>
                </a:solidFill>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GeoPandas</a:t>
            </a:r>
            <a:r>
              <a:rPr kumimoji="0" lang="en-US" altLang="en-US" b="0" i="0" u="none" strike="noStrike" cap="none" normalizeH="0" baseline="0" dirty="0">
                <a:ln>
                  <a:noFill/>
                </a:ln>
                <a:solidFill>
                  <a:schemeClr val="tx1"/>
                </a:solidFill>
                <a:effectLst/>
                <a:latin typeface="Arial" panose="020B0604020202020204" pitchFamily="34" charset="0"/>
              </a:rPr>
              <a:t> 🗺️, Folium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Machine Learning &amp; Statistics:</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Scikit-learn 🤖, </a:t>
            </a:r>
            <a:r>
              <a:rPr kumimoji="0" lang="en-US" altLang="en-US" b="0" i="0" u="none" strike="noStrike" cap="none" normalizeH="0" baseline="0" dirty="0" err="1">
                <a:ln>
                  <a:noFill/>
                </a:ln>
                <a:solidFill>
                  <a:schemeClr val="tx1"/>
                </a:solidFill>
                <a:effectLst/>
                <a:latin typeface="Arial" panose="020B0604020202020204" pitchFamily="34" charset="0"/>
              </a:rPr>
              <a:t>Statsmodels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Development Environment:</a:t>
            </a:r>
            <a:r>
              <a:rPr lang="en-US" altLang="en-US" dirty="0">
                <a:solidFill>
                  <a:schemeClr val="tx1"/>
                </a:solidFill>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panose="020B0604020202020204" pitchFamily="34" charset="0"/>
              </a:rPr>
              <a:t>Jupyter</a:t>
            </a:r>
            <a:r>
              <a:rPr kumimoji="0" lang="en-US" altLang="en-US" b="0" i="0" u="none" strike="noStrike" cap="none" normalizeH="0" baseline="0" dirty="0">
                <a:ln>
                  <a:noFill/>
                </a:ln>
                <a:solidFill>
                  <a:schemeClr val="tx1"/>
                </a:solidFill>
                <a:effectLst/>
                <a:latin typeface="Arial" panose="020B0604020202020204" pitchFamily="34" charset="0"/>
              </a:rPr>
              <a:t> Notebook 📔 / Google </a:t>
            </a:r>
            <a:r>
              <a:rPr kumimoji="0" lang="en-US" altLang="en-US" b="0" i="0" u="none" strike="noStrike" cap="none" normalizeH="0" baseline="0" dirty="0" err="1">
                <a:ln>
                  <a:noFill/>
                </a:ln>
                <a:solidFill>
                  <a:schemeClr val="tx1"/>
                </a:solidFill>
                <a:effectLst/>
                <a:latin typeface="Arial" panose="020B0604020202020204" pitchFamily="34" charset="0"/>
              </a:rPr>
              <a:t>Colab</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Version Control &amp; Collaboration:</a:t>
            </a:r>
            <a:r>
              <a:rPr lang="en-US" altLang="en-US" dirty="0">
                <a:solidFill>
                  <a:schemeClr val="tx1"/>
                </a:solidFill>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Git &amp; GitHub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036ADD6-5D25-AD1E-57BB-BD0AF3B93483}"/>
              </a:ext>
            </a:extLst>
          </p:cNvPr>
          <p:cNvPicPr>
            <a:picLocks noChangeAspect="1"/>
          </p:cNvPicPr>
          <p:nvPr/>
        </p:nvPicPr>
        <p:blipFill>
          <a:blip r:embed="rId3"/>
          <a:stretch>
            <a:fillRect/>
          </a:stretch>
        </p:blipFill>
        <p:spPr>
          <a:xfrm>
            <a:off x="116029" y="1201586"/>
            <a:ext cx="6577583" cy="5221705"/>
          </a:xfrm>
          <a:prstGeom prst="rect">
            <a:avLst/>
          </a:prstGeom>
        </p:spPr>
      </p:pic>
      <p:pic>
        <p:nvPicPr>
          <p:cNvPr id="12" name="Picture 11">
            <a:extLst>
              <a:ext uri="{FF2B5EF4-FFF2-40B4-BE49-F238E27FC236}">
                <a16:creationId xmlns:a16="http://schemas.microsoft.com/office/drawing/2014/main" id="{C26FBD94-6DD4-BFBA-BCDB-5819C97AE0D3}"/>
              </a:ext>
            </a:extLst>
          </p:cNvPr>
          <p:cNvPicPr>
            <a:picLocks noChangeAspect="1"/>
          </p:cNvPicPr>
          <p:nvPr/>
        </p:nvPicPr>
        <p:blipFill>
          <a:blip r:embed="rId4"/>
          <a:stretch>
            <a:fillRect/>
          </a:stretch>
        </p:blipFill>
        <p:spPr>
          <a:xfrm>
            <a:off x="4918284" y="1572126"/>
            <a:ext cx="6066773" cy="394793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114483" y="55826"/>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E09B9EED-E871-64E7-4C9E-0C96B77BCC62}"/>
              </a:ext>
            </a:extLst>
          </p:cNvPr>
          <p:cNvPicPr>
            <a:picLocks noChangeAspect="1"/>
          </p:cNvPicPr>
          <p:nvPr/>
        </p:nvPicPr>
        <p:blipFill>
          <a:blip r:embed="rId3"/>
          <a:stretch>
            <a:fillRect/>
          </a:stretch>
        </p:blipFill>
        <p:spPr>
          <a:xfrm>
            <a:off x="1" y="962526"/>
            <a:ext cx="7339262" cy="2894391"/>
          </a:xfrm>
          <a:prstGeom prst="rect">
            <a:avLst/>
          </a:prstGeom>
        </p:spPr>
      </p:pic>
      <p:pic>
        <p:nvPicPr>
          <p:cNvPr id="12" name="Picture 11">
            <a:extLst>
              <a:ext uri="{FF2B5EF4-FFF2-40B4-BE49-F238E27FC236}">
                <a16:creationId xmlns:a16="http://schemas.microsoft.com/office/drawing/2014/main" id="{2C37A7B4-F3F8-5EE0-776A-4B5D0841B7B3}"/>
              </a:ext>
            </a:extLst>
          </p:cNvPr>
          <p:cNvPicPr>
            <a:picLocks noChangeAspect="1"/>
          </p:cNvPicPr>
          <p:nvPr/>
        </p:nvPicPr>
        <p:blipFill>
          <a:blip r:embed="rId4"/>
          <a:stretch>
            <a:fillRect/>
          </a:stretch>
        </p:blipFill>
        <p:spPr>
          <a:xfrm>
            <a:off x="0" y="3930702"/>
            <a:ext cx="8903368" cy="2618063"/>
          </a:xfrm>
          <a:prstGeom prst="rect">
            <a:avLst/>
          </a:prstGeom>
        </p:spPr>
      </p:pic>
      <p:pic>
        <p:nvPicPr>
          <p:cNvPr id="14" name="Picture 13">
            <a:extLst>
              <a:ext uri="{FF2B5EF4-FFF2-40B4-BE49-F238E27FC236}">
                <a16:creationId xmlns:a16="http://schemas.microsoft.com/office/drawing/2014/main" id="{F3D82F8C-9095-1A9E-E1FC-D033EB72485E}"/>
              </a:ext>
            </a:extLst>
          </p:cNvPr>
          <p:cNvPicPr>
            <a:picLocks noChangeAspect="1"/>
          </p:cNvPicPr>
          <p:nvPr/>
        </p:nvPicPr>
        <p:blipFill>
          <a:blip r:embed="rId5"/>
          <a:stretch>
            <a:fillRect/>
          </a:stretch>
        </p:blipFill>
        <p:spPr>
          <a:xfrm>
            <a:off x="7339263" y="884906"/>
            <a:ext cx="4229247" cy="2894391"/>
          </a:xfrm>
          <a:prstGeom prst="rect">
            <a:avLst/>
          </a:prstGeom>
        </p:spPr>
      </p:pic>
      <p:pic>
        <p:nvPicPr>
          <p:cNvPr id="16" name="Picture 15">
            <a:extLst>
              <a:ext uri="{FF2B5EF4-FFF2-40B4-BE49-F238E27FC236}">
                <a16:creationId xmlns:a16="http://schemas.microsoft.com/office/drawing/2014/main" id="{084841F3-154D-16B2-F88F-F8E27A627D16}"/>
              </a:ext>
            </a:extLst>
          </p:cNvPr>
          <p:cNvPicPr>
            <a:picLocks noChangeAspect="1"/>
          </p:cNvPicPr>
          <p:nvPr/>
        </p:nvPicPr>
        <p:blipFill>
          <a:blip r:embed="rId6"/>
          <a:srcRect l="-46" t="3495" r="26780" b="-3495"/>
          <a:stretch>
            <a:fillRect/>
          </a:stretch>
        </p:blipFill>
        <p:spPr>
          <a:xfrm>
            <a:off x="7771206" y="3779297"/>
            <a:ext cx="3797303" cy="3078703"/>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275545" y="67302"/>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7C10F22D-B769-1550-F4A9-AA12EEBD39BE}"/>
              </a:ext>
            </a:extLst>
          </p:cNvPr>
          <p:cNvPicPr>
            <a:picLocks noChangeAspect="1"/>
          </p:cNvPicPr>
          <p:nvPr/>
        </p:nvPicPr>
        <p:blipFill>
          <a:blip r:embed="rId3"/>
          <a:stretch>
            <a:fillRect/>
          </a:stretch>
        </p:blipFill>
        <p:spPr>
          <a:xfrm>
            <a:off x="275545" y="898299"/>
            <a:ext cx="6328105" cy="3884147"/>
          </a:xfrm>
          <a:prstGeom prst="rect">
            <a:avLst/>
          </a:prstGeom>
        </p:spPr>
      </p:pic>
      <p:pic>
        <p:nvPicPr>
          <p:cNvPr id="12" name="Picture 11">
            <a:extLst>
              <a:ext uri="{FF2B5EF4-FFF2-40B4-BE49-F238E27FC236}">
                <a16:creationId xmlns:a16="http://schemas.microsoft.com/office/drawing/2014/main" id="{E621EF83-1106-DF94-F250-020AA17A9FE8}"/>
              </a:ext>
            </a:extLst>
          </p:cNvPr>
          <p:cNvPicPr>
            <a:picLocks noChangeAspect="1"/>
          </p:cNvPicPr>
          <p:nvPr/>
        </p:nvPicPr>
        <p:blipFill>
          <a:blip r:embed="rId4"/>
          <a:stretch>
            <a:fillRect/>
          </a:stretch>
        </p:blipFill>
        <p:spPr>
          <a:xfrm>
            <a:off x="211376" y="4782446"/>
            <a:ext cx="6328105" cy="1937181"/>
          </a:xfrm>
          <a:prstGeom prst="rect">
            <a:avLst/>
          </a:prstGeom>
        </p:spPr>
      </p:pic>
      <p:pic>
        <p:nvPicPr>
          <p:cNvPr id="14" name="Picture 13">
            <a:extLst>
              <a:ext uri="{FF2B5EF4-FFF2-40B4-BE49-F238E27FC236}">
                <a16:creationId xmlns:a16="http://schemas.microsoft.com/office/drawing/2014/main" id="{4D9270C0-1AC4-74B3-0CCD-647910766AB0}"/>
              </a:ext>
            </a:extLst>
          </p:cNvPr>
          <p:cNvPicPr>
            <a:picLocks noChangeAspect="1"/>
          </p:cNvPicPr>
          <p:nvPr/>
        </p:nvPicPr>
        <p:blipFill>
          <a:blip r:embed="rId5"/>
          <a:stretch>
            <a:fillRect/>
          </a:stretch>
        </p:blipFill>
        <p:spPr>
          <a:xfrm>
            <a:off x="8539711" y="3809999"/>
            <a:ext cx="3652288" cy="3048001"/>
          </a:xfrm>
          <a:prstGeom prst="rect">
            <a:avLst/>
          </a:prstGeom>
        </p:spPr>
      </p:pic>
      <p:pic>
        <p:nvPicPr>
          <p:cNvPr id="16" name="Picture 15">
            <a:extLst>
              <a:ext uri="{FF2B5EF4-FFF2-40B4-BE49-F238E27FC236}">
                <a16:creationId xmlns:a16="http://schemas.microsoft.com/office/drawing/2014/main" id="{C84AF592-1E8B-0E93-A4F2-7C562E709738}"/>
              </a:ext>
            </a:extLst>
          </p:cNvPr>
          <p:cNvPicPr>
            <a:picLocks noChangeAspect="1"/>
          </p:cNvPicPr>
          <p:nvPr/>
        </p:nvPicPr>
        <p:blipFill>
          <a:blip r:embed="rId6"/>
          <a:stretch>
            <a:fillRect/>
          </a:stretch>
        </p:blipFill>
        <p:spPr>
          <a:xfrm>
            <a:off x="7259052" y="0"/>
            <a:ext cx="4932947" cy="381000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0" y="2336995"/>
            <a:ext cx="9930062" cy="2579557"/>
          </a:xfrm>
        </p:spPr>
        <p:txBody>
          <a:bodyPr vert="horz" lIns="91440" tIns="45720" rIns="91440" bIns="45720" rtlCol="0" anchor="t">
            <a:normAutofit/>
          </a:bodyPr>
          <a:lstStyle/>
          <a:p>
            <a:pPr marL="0" indent="0">
              <a:buNone/>
            </a:pPr>
            <a:r>
              <a:rPr lang="en-US" dirty="0">
                <a:solidFill>
                  <a:srgbClr val="C00000"/>
                </a:solidFill>
              </a:rPr>
              <a:t>🔗  </a:t>
            </a:r>
            <a:r>
              <a:rPr lang="en-US" dirty="0">
                <a:solidFill>
                  <a:srgbClr val="C00000"/>
                </a:solidFill>
                <a:hlinkClick r:id="rId2">
                  <a:extLst>
                    <a:ext uri="{A12FA001-AC4F-418D-AE19-62706E023703}">
                      <ahyp:hlinkClr xmlns:ahyp="http://schemas.microsoft.com/office/drawing/2018/hyperlinkcolor" val="tx"/>
                    </a:ext>
                  </a:extLst>
                </a:hlinkClick>
              </a:rPr>
              <a:t>https://github.com/amr7503/VOIS_AICTE_Oct2025_MajorProject_AmareshSwain</a:t>
            </a:r>
            <a:endParaRPr lang="en-US" dirty="0">
              <a:solidFill>
                <a:srgbClr val="C0000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589</TotalTime>
  <Words>526</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Dataset Analysis</vt:lpstr>
      <vt:lpstr>💡💭 PROBLEM  STATEMENT</vt:lpstr>
      <vt:lpstr>📝 Project Description  </vt:lpstr>
      <vt:lpstr>👥 WHO ARE THE END USERS?</vt:lpstr>
      <vt:lpstr>🛠️ 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Amaresh Swain</cp:lastModifiedBy>
  <cp:revision>109</cp:revision>
  <dcterms:created xsi:type="dcterms:W3CDTF">2021-07-11T13:13:15Z</dcterms:created>
  <dcterms:modified xsi:type="dcterms:W3CDTF">2025-10-04T22:00:39Z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