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76" r:id="rId3"/>
    <p:sldId id="266" r:id="rId4"/>
    <p:sldId id="258" r:id="rId5"/>
    <p:sldId id="260" r:id="rId6"/>
    <p:sldId id="259" r:id="rId7"/>
    <p:sldId id="261" r:id="rId8"/>
    <p:sldId id="262" r:id="rId9"/>
    <p:sldId id="279" r:id="rId10"/>
    <p:sldId id="280" r:id="rId11"/>
    <p:sldId id="267" r:id="rId12"/>
    <p:sldId id="264" r:id="rId13"/>
    <p:sldId id="281" r:id="rId14"/>
    <p:sldId id="268" r:id="rId15"/>
    <p:sldId id="265" r:id="rId16"/>
    <p:sldId id="269" r:id="rId17"/>
    <p:sldId id="270" r:id="rId18"/>
    <p:sldId id="271" r:id="rId19"/>
    <p:sldId id="272" r:id="rId20"/>
    <p:sldId id="273" r:id="rId21"/>
    <p:sldId id="277" r:id="rId22"/>
    <p:sldId id="275" r:id="rId23"/>
    <p:sldId id="274"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C7DA-A5E2-D9BD-349F-589747FF5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1E8B15-3716-E1AB-736B-A32F22FC0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C21C7-70B7-DB9B-2FE9-523B5EEDB712}"/>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E358E5ED-B882-26AE-4ECE-0D669C0D6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FD0F7-856A-7F14-D3AC-0BB29B0D7AFB}"/>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199991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9156-E106-87FD-2D65-1F861A58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A8923-C423-BD0C-D4F5-9761C1677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6EDEA-9CA8-3C94-3375-48F8104DF296}"/>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36AD8DEF-1DED-C639-8C29-FFFC08AC9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F5B54-7B43-6F0D-4B86-8F94A885EA0E}"/>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21192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29898-BC8E-B758-DB1C-CCB60CDAF7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2A3AC-B2CE-1B4E-BFB3-4BAB1BE9D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793C2-13A0-E063-9E47-253CE40C1CBB}"/>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A51E0114-1626-9F3F-461C-46592782E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31EAB-F5DE-6B1C-CF3E-47627E53CE02}"/>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392239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DAA5-7C17-2C23-B254-5ACE83BFA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7ECCE-24AC-F33D-3A4E-9A4E2F071A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6CEE1-6060-5FCB-4EAD-F05AF2B94AB5}"/>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D0F57A15-08A5-6C67-B622-24658AAEF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AA065-7AFC-ADAC-03EC-28BDF1F79B84}"/>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28317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155D-3021-859E-2ABC-553C4EFB9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190C0-FD0A-F70B-9CEB-EBA5F14B6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CC26-99F1-A573-EA35-B16AE5E0FFE6}"/>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A71CD594-88C2-5708-F113-2A46DA723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DFF3C-2B77-6B46-D484-4E97B00F16DA}"/>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77382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B096-CD19-55F1-B6D8-D65B20E47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4CF91-F663-8786-F8F4-2388F60DE6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90482-D4DF-CC95-3DA3-655219F5C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8E34EC-32C7-901F-90AF-CED9204D2980}"/>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6" name="Footer Placeholder 5">
            <a:extLst>
              <a:ext uri="{FF2B5EF4-FFF2-40B4-BE49-F238E27FC236}">
                <a16:creationId xmlns:a16="http://schemas.microsoft.com/office/drawing/2014/main" id="{925AFEB4-C41F-F640-EB13-F28E9C446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2C938-541D-0B1A-5C47-A44060662ABF}"/>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372739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EFFB-5D7A-A8A9-5706-E6967167C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ABE73-5DA7-1DA5-C15F-866BD3FA0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C3107-FABF-B273-568B-2310CB26C2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0F114-55F1-E086-0A85-5D379C4CE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73A9C-EAAF-ACE4-D430-15195B3E57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00D45-22E3-3CE7-9F92-DC9818914A78}"/>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8" name="Footer Placeholder 7">
            <a:extLst>
              <a:ext uri="{FF2B5EF4-FFF2-40B4-BE49-F238E27FC236}">
                <a16:creationId xmlns:a16="http://schemas.microsoft.com/office/drawing/2014/main" id="{3ADBDA52-5AE0-EC58-429F-1B1D856CF5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FA0F3-9414-F4B5-FF3F-6D8F9F5DC703}"/>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30436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6FCF-F553-5C33-9C20-0AD0B84CC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09CC51-FDB7-3AF8-D219-25CF419E76E3}"/>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4" name="Footer Placeholder 3">
            <a:extLst>
              <a:ext uri="{FF2B5EF4-FFF2-40B4-BE49-F238E27FC236}">
                <a16:creationId xmlns:a16="http://schemas.microsoft.com/office/drawing/2014/main" id="{B2017481-AC58-F669-1501-9A29E9B6E2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2F7A3-EA8A-C4AF-B694-6D720C42A0FA}"/>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239739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017A2-B47D-F200-5C6C-C64961998A78}"/>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3" name="Footer Placeholder 2">
            <a:extLst>
              <a:ext uri="{FF2B5EF4-FFF2-40B4-BE49-F238E27FC236}">
                <a16:creationId xmlns:a16="http://schemas.microsoft.com/office/drawing/2014/main" id="{32AF2C7B-7738-C408-424F-8D84C67F67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98F62-F137-0D3B-BC64-57981B37507C}"/>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174105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0929-12C2-C97B-003F-6B0049A4D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837BF-BF91-815C-330D-4AA0B8563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BDED3-1FCF-FB5E-2AC9-8E41A7047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3B0FC-1EAB-11A7-AF12-1CEE681B68BA}"/>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6" name="Footer Placeholder 5">
            <a:extLst>
              <a:ext uri="{FF2B5EF4-FFF2-40B4-BE49-F238E27FC236}">
                <a16:creationId xmlns:a16="http://schemas.microsoft.com/office/drawing/2014/main" id="{E42EDA36-6D85-C618-BB92-21623F1DD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32D34-4FF6-009D-27FD-6D354A334A10}"/>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273349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4A21-0ED7-C03B-ECA0-DFB3437FF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D32CD4-F3E9-DDA3-F441-937BD2B17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CF91C8-BFC0-A8A2-F38B-0EFB91F03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0B0D-06E8-2EF5-1A5A-3B45DCB3B219}"/>
              </a:ext>
            </a:extLst>
          </p:cNvPr>
          <p:cNvSpPr>
            <a:spLocks noGrp="1"/>
          </p:cNvSpPr>
          <p:nvPr>
            <p:ph type="dt" sz="half" idx="10"/>
          </p:nvPr>
        </p:nvSpPr>
        <p:spPr/>
        <p:txBody>
          <a:bodyPr/>
          <a:lstStyle/>
          <a:p>
            <a:fld id="{0BCEFD9E-D8DA-4873-9DDF-A3C23BF99578}" type="datetimeFigureOut">
              <a:rPr lang="en-US" smtClean="0"/>
              <a:t>2/10/2024</a:t>
            </a:fld>
            <a:endParaRPr lang="en-US"/>
          </a:p>
        </p:txBody>
      </p:sp>
      <p:sp>
        <p:nvSpPr>
          <p:cNvPr id="6" name="Footer Placeholder 5">
            <a:extLst>
              <a:ext uri="{FF2B5EF4-FFF2-40B4-BE49-F238E27FC236}">
                <a16:creationId xmlns:a16="http://schemas.microsoft.com/office/drawing/2014/main" id="{52622D36-7F08-9E44-BB9B-4E18B0D1F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95F44-109E-FCC3-0720-30026778A417}"/>
              </a:ext>
            </a:extLst>
          </p:cNvPr>
          <p:cNvSpPr>
            <a:spLocks noGrp="1"/>
          </p:cNvSpPr>
          <p:nvPr>
            <p:ph type="sldNum" sz="quarter" idx="12"/>
          </p:nvPr>
        </p:nvSpPr>
        <p:spPr/>
        <p:txBody>
          <a:bodyPr/>
          <a:lstStyle/>
          <a:p>
            <a:fld id="{F67AC662-8ABB-4F8B-ACD5-8F94AD1E67A8}" type="slidenum">
              <a:rPr lang="en-US" smtClean="0"/>
              <a:t>‹#›</a:t>
            </a:fld>
            <a:endParaRPr lang="en-US"/>
          </a:p>
        </p:txBody>
      </p:sp>
    </p:spTree>
    <p:extLst>
      <p:ext uri="{BB962C8B-B14F-4D97-AF65-F5344CB8AC3E}">
        <p14:creationId xmlns:p14="http://schemas.microsoft.com/office/powerpoint/2010/main" val="364098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40B92-C0D6-2507-C7B6-539953E7E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2EDB56-B388-D568-5298-9481C6D76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BC9BF-6AD1-4349-1FA3-2F1B5D8FD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EFD9E-D8DA-4873-9DDF-A3C23BF99578}" type="datetimeFigureOut">
              <a:rPr lang="en-US" smtClean="0"/>
              <a:t>2/10/2024</a:t>
            </a:fld>
            <a:endParaRPr lang="en-US"/>
          </a:p>
        </p:txBody>
      </p:sp>
      <p:sp>
        <p:nvSpPr>
          <p:cNvPr id="5" name="Footer Placeholder 4">
            <a:extLst>
              <a:ext uri="{FF2B5EF4-FFF2-40B4-BE49-F238E27FC236}">
                <a16:creationId xmlns:a16="http://schemas.microsoft.com/office/drawing/2014/main" id="{E060C4C1-6DBE-97B6-F034-A60D9E4CC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6E2B4-E152-5319-092F-30BDA003D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AC662-8ABB-4F8B-ACD5-8F94AD1E67A8}" type="slidenum">
              <a:rPr lang="en-US" smtClean="0"/>
              <a:t>‹#›</a:t>
            </a:fld>
            <a:endParaRPr lang="en-US"/>
          </a:p>
        </p:txBody>
      </p:sp>
    </p:spTree>
    <p:extLst>
      <p:ext uri="{BB962C8B-B14F-4D97-AF65-F5344CB8AC3E}">
        <p14:creationId xmlns:p14="http://schemas.microsoft.com/office/powerpoint/2010/main" val="110505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AB11DF7-2706-ECFB-CCD9-41C3343491B2}"/>
              </a:ext>
            </a:extLst>
          </p:cNvPr>
          <p:cNvSpPr txBox="1"/>
          <p:nvPr/>
        </p:nvSpPr>
        <p:spPr>
          <a:xfrm>
            <a:off x="6530498" y="368625"/>
            <a:ext cx="5328127" cy="1403498"/>
          </a:xfrm>
          <a:prstGeom prst="rect">
            <a:avLst/>
          </a:prstGeom>
        </p:spPr>
        <p:txBody>
          <a:bodyPr vert="horz" lIns="91440" tIns="45720" rIns="91440" bIns="45720" rtlCol="0" anchor="b">
            <a:normAutofit/>
          </a:bodyPr>
          <a:lstStyle/>
          <a:p>
            <a:pPr algn="ctr">
              <a:lnSpc>
                <a:spcPct val="90000"/>
              </a:lnSpc>
              <a:spcBef>
                <a:spcPct val="0"/>
              </a:spcBef>
              <a:spcAft>
                <a:spcPts val="1130"/>
              </a:spcAft>
            </a:pPr>
            <a:r>
              <a:rPr lang="en-US" sz="2800" b="1" dirty="0">
                <a:solidFill>
                  <a:schemeClr val="bg1"/>
                </a:solidFill>
                <a:latin typeface="+mj-lt"/>
                <a:ea typeface="+mj-ea"/>
                <a:cs typeface="+mj-cs"/>
              </a:rPr>
              <a:t>Assiut University</a:t>
            </a:r>
            <a:endParaRPr lang="en-US" sz="2800" i="1" dirty="0">
              <a:solidFill>
                <a:schemeClr val="bg1"/>
              </a:solidFill>
              <a:latin typeface="+mj-lt"/>
              <a:ea typeface="+mj-ea"/>
              <a:cs typeface="+mj-cs"/>
            </a:endParaRPr>
          </a:p>
          <a:p>
            <a:pPr>
              <a:lnSpc>
                <a:spcPct val="90000"/>
              </a:lnSpc>
              <a:spcBef>
                <a:spcPct val="0"/>
              </a:spcBef>
              <a:spcAft>
                <a:spcPts val="1130"/>
              </a:spcAft>
            </a:pPr>
            <a:r>
              <a:rPr lang="en-US" sz="2800" b="1" dirty="0">
                <a:solidFill>
                  <a:schemeClr val="bg1"/>
                </a:solidFill>
                <a:latin typeface="+mj-lt"/>
                <a:ea typeface="+mj-ea"/>
                <a:cs typeface="+mj-cs"/>
              </a:rPr>
              <a:t>Faculty of Computers &amp; Information</a:t>
            </a:r>
            <a:endParaRPr lang="en-US" sz="2800" i="1" dirty="0">
              <a:solidFill>
                <a:schemeClr val="bg1"/>
              </a:solidFill>
              <a:effectLst/>
              <a:latin typeface="+mj-lt"/>
              <a:ea typeface="+mj-ea"/>
              <a:cs typeface="+mj-cs"/>
            </a:endParaRPr>
          </a:p>
        </p:txBody>
      </p:sp>
      <p:grpSp>
        <p:nvGrpSpPr>
          <p:cNvPr id="40" name="Group 39">
            <a:extLst>
              <a:ext uri="{FF2B5EF4-FFF2-40B4-BE49-F238E27FC236}">
                <a16:creationId xmlns:a16="http://schemas.microsoft.com/office/drawing/2014/main" id="{00C7DD97-49DC-4BFD-951D-CFF51B976D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41571" y="70488"/>
            <a:ext cx="3501861" cy="3501861"/>
            <a:chOff x="4690043" y="291695"/>
            <a:chExt cx="3055711" cy="3055711"/>
          </a:xfrm>
        </p:grpSpPr>
        <p:sp>
          <p:nvSpPr>
            <p:cNvPr id="41" name="Oval 40">
              <a:extLst>
                <a:ext uri="{FF2B5EF4-FFF2-40B4-BE49-F238E27FC236}">
                  <a16:creationId xmlns:a16="http://schemas.microsoft.com/office/drawing/2014/main" id="{E7DCFDCC-147C-40CA-BFDF-2848A429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1F8CA31-10D7-4B78-877D-2D21FBE5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76786CF-68E6-476D-909E-8522718B7B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057" y="3240578"/>
            <a:ext cx="3297290" cy="3297290"/>
            <a:chOff x="4690043" y="291695"/>
            <a:chExt cx="3055711" cy="3055711"/>
          </a:xfrm>
        </p:grpSpPr>
        <p:sp>
          <p:nvSpPr>
            <p:cNvPr id="45" name="Oval 44">
              <a:extLst>
                <a:ext uri="{FF2B5EF4-FFF2-40B4-BE49-F238E27FC236}">
                  <a16:creationId xmlns:a16="http://schemas.microsoft.com/office/drawing/2014/main" id="{06D8E882-7D0E-42D7-99C8-D4865D7DA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15F1597-6BCF-45F1-9AC9-B142DD476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Oval 4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30573"/>
            <a:ext cx="3483100" cy="3483100"/>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0828" y="1091857"/>
            <a:ext cx="1291642" cy="429215"/>
            <a:chOff x="2504802" y="1755501"/>
            <a:chExt cx="1598829" cy="531293"/>
          </a:xfrm>
          <a:solidFill>
            <a:schemeClr val="bg1"/>
          </a:solidFill>
        </p:grpSpPr>
        <p:sp>
          <p:nvSpPr>
            <p:cNvPr id="51" name="Freeform: Shape 50">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E56494D0-C57A-F1AD-B24A-A97EC74774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8637" y="709301"/>
            <a:ext cx="1457945" cy="2113201"/>
          </a:xfrm>
          <a:prstGeom prst="rect">
            <a:avLst/>
          </a:prstGeom>
        </p:spPr>
      </p:pic>
      <p:sp>
        <p:nvSpPr>
          <p:cNvPr id="54" name="Oval 5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93" y="3195231"/>
            <a:ext cx="3281677" cy="328167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clipart, sign&#10;&#10;Description automatically generated">
            <a:extLst>
              <a:ext uri="{FF2B5EF4-FFF2-40B4-BE49-F238E27FC236}">
                <a16:creationId xmlns:a16="http://schemas.microsoft.com/office/drawing/2014/main" id="{DB469635-CF5D-FAFF-CC25-6F6BDC6F4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397" y="3904608"/>
            <a:ext cx="1273069" cy="1895767"/>
          </a:xfrm>
          <a:prstGeom prst="rect">
            <a:avLst/>
          </a:prstGeom>
        </p:spPr>
      </p:pic>
      <p:grpSp>
        <p:nvGrpSpPr>
          <p:cNvPr id="56" name="Graphic 4">
            <a:extLst>
              <a:ext uri="{FF2B5EF4-FFF2-40B4-BE49-F238E27FC236}">
                <a16:creationId xmlns:a16="http://schemas.microsoft.com/office/drawing/2014/main" id="{A04977CB-3825-471A-A590-C57F8C3503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7585" y="3139252"/>
            <a:ext cx="1330536" cy="1330521"/>
            <a:chOff x="5734037" y="3067039"/>
            <a:chExt cx="724483" cy="724489"/>
          </a:xfrm>
          <a:solidFill>
            <a:schemeClr val="bg1"/>
          </a:solidFill>
        </p:grpSpPr>
        <p:sp>
          <p:nvSpPr>
            <p:cNvPr id="57" name="Freeform: Shape 56">
              <a:extLst>
                <a:ext uri="{FF2B5EF4-FFF2-40B4-BE49-F238E27FC236}">
                  <a16:creationId xmlns:a16="http://schemas.microsoft.com/office/drawing/2014/main" id="{2B4B4814-3BFD-418E-B5B6-9DC3E0023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B775DC1-0C03-424C-81DD-0B6373642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DA07F5D-1F32-483C-8A98-9849D780D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7A913DD-4597-42B1-9728-4127E83A8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09FBB02-BC59-4864-8DBC-B2B2BD52B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BD87CAE-98EF-4EA4-B739-3304AB75B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A313AD8-2CA9-4181-84FF-A4EA106FB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0E1FD27-6078-4DDB-85A5-EF3282363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87154F-1C33-4D96-AD0F-41A911079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9F7C24D-DA96-4B69-9D48-11ED65981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1CC3BFF-8D2C-4191-AA89-4B5F07B59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30851AC-DB18-4C88-A8A2-449F772E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0FBDE6-61C6-4EAD-BEF2-895D802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A861D3C-5355-4A4A-A875-EC40751A7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98E573C-00D7-4371-9CE5-C72044BC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B74B55B-C24A-4F7B-80B0-59E86E989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61FF18D-542A-4DA3-B579-046996571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5CD3040-DA11-4096-9ECA-0547EB296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DBF68E6-70DC-4C9B-9E36-54DADF5D8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1A82FA5-7042-42C0-82C9-8068C36A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F1F1E10-43A7-49C1-9611-E52FB1BF5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350A35C-3618-4456-8580-7687EDA43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4013BD1-ADEE-4116-8B16-8C5FB3B01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41350A0-245D-42A9-911D-82D77BC3D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8734813-52CA-4809-A0E0-348308DC4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626E127-926A-4623-B87E-6944AA8F4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DE53E-0E40-4853-BCF0-9B152D6A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13F1249-54EA-428F-AE2E-A0579B409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52C80D7-048D-4658-A5FE-B698CC4E4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A82C20A-8FDC-4735-9608-AD288081F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FB7CA94-32F3-403F-9F2B-1E2F701EE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066606C-4588-4163-AD08-3AC140409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8565D18-023F-46E0-B825-199BFEAD6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F96FBB7-2ED0-47E0-9016-421EC9D3D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CFFB9F2-9F7C-43A4-A9E6-1EE70C00B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421F39C-6A35-4CF1-8E72-2A897C1F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A5561C-BFBA-4EA2-8A59-2910A2CDF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9F79817-A1A8-459C-A1DA-1639CC4EF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30C5931-2980-4D21-A6AF-33BBB2B4A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130F5F5-6F7C-41EE-8CBB-1D0839C6F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71993A-EC69-4341-90B1-F23F6EA5A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56C4EAD-EE30-43C6-99BC-D4CB4EE9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0981292-8C2D-477F-BFC1-A0C971DE4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EB673EB-AAA5-41CD-BD9E-19C05381C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F0F0673-73C3-44AE-9E98-EE65ADB2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908B8D8-11C7-4C6B-9642-2AAD37E24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F2F92D7-98B0-4E76-B8C6-AADDDBFCC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EC8DDD7-9501-4B67-9C31-6D5930A2B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7BD5C40-C542-47FD-9C2B-EE136CB97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4CE941A-9B71-4C39-B230-20A18D89B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18F172-45D8-46D9-A359-D8A51BE6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51EDA59-37F4-47C4-9579-A4EE16156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CF25555-9B27-45F5-BDE8-EC65FC7B9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8D4CBF-5079-4BCF-996F-48C5BD1DC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99F779A-FDDF-4E15-A19E-D734C95A5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8510558-1546-41C7-819E-0C4056E54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371F762-3D9D-459C-AC86-3183843A44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DECEFE0-53BB-47FB-97D7-AE0B0E319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7521B5-463A-40A3-BE61-B1CAE3307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A3596C1-0483-4496-8755-DB608479D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9261538-C799-4246-B1B3-B3F5B09A0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DE36D9-78E7-44D9-BC0F-1BAFDE5B3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9D93E5-4ECA-4C24-9FF6-AC813342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4C35E97-1F66-4BFD-AE92-7EBC84F1D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6BF299A-A3D1-430D-80FF-B080C6FC6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E7CF736-D3DE-4C5E-AA1F-DC4C8AA3A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396DF6B-432E-4903-B1AA-D3531FF8A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ECDFD65-3965-4589-A4C2-16510946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A8C54E5-84FF-4F13-AA46-FED8E8DAD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ECA2236-A9B4-439E-9BAB-56AE965F6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9441778-3D1A-4F75-A5A1-7214DAFB1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B9AA094-8F15-4A0C-AA38-346BD5DDC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19958CA-594A-4498-84BE-F61BFC5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DFCE354-2B72-4480-97DE-E882906FD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C973E6C-6BC5-4FF1-8ECA-861597312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64FCB3C-7129-40FC-B584-150E5E62F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211C60F-B3FE-47DD-BD11-D33173634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D3EA065-68A6-4DD0-99BA-645480D4A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B6AC294-B9BA-4C59-B08A-53548D610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5F31034-2EF3-4F10-85B8-454316F2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87A0E7-AF0B-4A66-AFF6-689E7D388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D8E5EAF-B0C7-4E80-92EF-0209B4FE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AA01C3F-AD71-4F07-8664-82130994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30EC962-F7C8-4F17-A8EB-8EC64ADEF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A0DA527-FFEF-4AB6-B38F-FDF228D5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AB5776C-CF29-46E0-9A73-03A318AE6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572D84-640D-47CC-A862-6DCF1A73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F9CD199-6195-4F64-9E22-94AD9D760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5BC72FF-17EE-425A-B62A-2E024A6D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6F3AB89-E7FF-4C05-9243-32DF9B4DF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ABD659D-3754-4F63-9C8D-54AB1549E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9DF2EF3-55C8-4745-9F55-24B60215D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C67022-CC78-4114-891A-C34637A6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0F93252-C331-4CBB-B4F8-6B12B3903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F4537F3-EDF5-4626-AFBE-4488E0140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848604B-6F7A-4A76-96F8-6B7BE1FE8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D47B0C-A018-4B2C-898B-2391FC845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3DD4A89-CBC7-4BEE-AF16-D76807C08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63C3831-F632-40D9-84E9-FEDA73C6B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D39FEFA-CF2D-47D2-A180-417199AE8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87F2FB4-CAFE-4018-A06E-5BAB572F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C990CED-1FA9-4850-8469-14600277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5BF6636-258D-497B-ABBF-1813F114B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7D9B40C-72EA-4EFC-B711-9F7828061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54702A9-BABD-4005-8B4D-991D3CFBE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E860B77-3AB6-46A1-9CE3-37D976AF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2ABAA7-B221-4C32-8F87-ABBAE21AD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1D416EA-36C9-4DC6-A012-0C0F3FDF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7F4DF81-59CD-4438-AA36-8F1BCCF97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7C64A27-32D1-40C4-B94F-1093B6DE6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797AB82-41AF-4856-AFC1-222C6DBC7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0C1D340-365C-4212-A0FE-D7D06095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93915A-115F-4720-86A4-853B7323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B7C4C77-1BED-4D31-8452-96E6F6B2A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8B04703-29C2-4A3B-AF19-7434D788E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557C845-906D-43D8-92DE-72EF46068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5858061-043C-4334-BFCE-D9F77366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B825429-701A-43D0-83FA-2AF61D842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633109C-AACA-40CF-B41E-488FD4884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7558F3F-5D90-45F4-AA12-07ED3A51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51DD258-CE67-424A-BF5B-AFFA82B56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400BE62-7130-4D75-B3AB-AA78B0224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2DE0A40-C470-4BF2-86BE-950D01B0C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D0A8776-E748-4D71-999B-FF5213CB4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68C751-1379-453B-AC78-C61BCDFD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B5E0827-B184-45E4-BE8A-A6E9B4456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28E9365-B34E-471B-B5F5-7D7AA0226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32C453C-483A-468F-8AE5-9653EE06C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206E38D-8DBE-4126-8CAC-F737F5835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D5D9B69-81D5-4D7D-875B-4E07EC457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212BDC-A49B-4150-8C9A-BFD08D9E1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A2BE4D-B38F-4C4C-A82F-FABB3DE99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4EFD994-9359-4615-BFA9-DFCC942F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205EAC6-6E11-4106-A079-7E9F2F62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DDCF5F4-CA05-4922-AF4B-F9629D6F3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9113CF3-AB25-42A2-8DE0-735C1F40C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5092A3-B3FA-4AC8-82C3-FA386B848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8F8F5D2-8958-4ED5-94E8-B4AB9F442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7D2E7CC-7DFE-42C8-9E78-44777D7B9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E57A90F-A41A-4C97-8EA3-ADD911EDD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9C217A0-4087-4422-8635-C74D0B13A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C0E89CF-75CB-4D42-9E44-ADF284D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564F9F3-0D82-4874-9440-38F3AF91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E318789-20ED-497A-AFEB-3280B07AB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2256C04-2807-49A4-93C3-95542421D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4FBD6ED-2E68-4F38-BF88-DC75DAEC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F7BF2B0-9477-4227-9CDB-98E8AF7C1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B6B9DAA-B992-45AD-A992-9CDFB41B9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DE418D1-D67F-4FD8-BA49-CC986A712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9AB1E1F-243A-489C-8753-69078993E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5E4BFF9-A8A8-4B08-AC59-228B81E02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3D80DFA-96DF-4CD6-B136-557368FF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ED3E86E-8BEE-463D-A646-180ABD21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DD483A5-049C-4EBA-B2D1-910117903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116FEF0-D89A-43D8-B160-04E86A39F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17D6EEA-1BB1-4EC1-87B7-2CAFBE348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EBD1224-D8F1-4976-BE1F-B4ABB071A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EBB9B87-CACC-4819-BEFA-C8A0C1AF2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259DF1F-DEAD-492D-AFEE-BA7BB1A7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3573A36-F1A6-4532-829C-AE49B7CE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1A8D26A-350C-45FE-AA87-4AC5C0568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044A982-3E0F-4D17-9104-27E2D2D2F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8EB580A-7544-41A1-AE10-5C52B00FB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5DBF4F2-4158-4DA7-AF14-7F9DDF07B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43513B1-0D48-4482-AA4E-2046DE585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C04BF60-8F64-4663-A8B4-D8BC1943B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B9A4999-4058-4260-B3D7-A8B6C1361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9FCBE72-DC7B-42FD-B59A-E1714802E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FC3A23A-4EDB-4DD4-B293-746E0255A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8" name="TextBox 7">
            <a:extLst>
              <a:ext uri="{FF2B5EF4-FFF2-40B4-BE49-F238E27FC236}">
                <a16:creationId xmlns:a16="http://schemas.microsoft.com/office/drawing/2014/main" id="{DE479235-5B8F-6C14-F728-9FCF003ED44E}"/>
              </a:ext>
            </a:extLst>
          </p:cNvPr>
          <p:cNvSpPr txBox="1"/>
          <p:nvPr/>
        </p:nvSpPr>
        <p:spPr>
          <a:xfrm>
            <a:off x="4752266" y="4580255"/>
            <a:ext cx="7828509" cy="1362575"/>
          </a:xfrm>
          <a:prstGeom prst="rect">
            <a:avLst/>
          </a:prstGeom>
        </p:spPr>
        <p:txBody>
          <a:bodyPr vert="horz" lIns="91440" tIns="45720" rIns="91440" bIns="45720" rtlCol="0" anchor="t">
            <a:normAutofit/>
          </a:bodyPr>
          <a:lstStyle/>
          <a:p>
            <a:pPr>
              <a:lnSpc>
                <a:spcPct val="90000"/>
              </a:lnSpc>
              <a:spcAft>
                <a:spcPts val="600"/>
              </a:spcAft>
            </a:pPr>
            <a:r>
              <a:rPr lang="en-US" sz="4000" dirty="0">
                <a:solidFill>
                  <a:schemeClr val="bg1"/>
                </a:solidFill>
                <a:latin typeface="Times New Roman" panose="02020603050405020304" pitchFamily="18" charset="0"/>
                <a:cs typeface="Times New Roman" panose="02020603050405020304" pitchFamily="18" charset="0"/>
              </a:rPr>
              <a:t>Faculty and Students Scheduling Information System (FSSIS)</a:t>
            </a:r>
          </a:p>
          <a:p>
            <a:pPr indent="-228600">
              <a:lnSpc>
                <a:spcPct val="90000"/>
              </a:lnSpc>
              <a:spcAft>
                <a:spcPts val="600"/>
              </a:spcAft>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61056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99DE1A-8EFE-A166-7BED-4AD8A7D67220}"/>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Another problem arises specifically for IT technicians, which is the negligent management of laboratories and lecture halls, and the lack of awareness of their status, including the equipment in each lab and lecture hall. Therefore, the idea solves this problem by providing a dedicated schedule for laboratories and lecture halls containing the status of each device and the specifications of each lab and hall as well.</a:t>
            </a:r>
          </a:p>
        </p:txBody>
      </p:sp>
    </p:spTree>
    <p:extLst>
      <p:ext uri="{BB962C8B-B14F-4D97-AF65-F5344CB8AC3E}">
        <p14:creationId xmlns:p14="http://schemas.microsoft.com/office/powerpoint/2010/main" val="164779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lasses on top of a book">
            <a:extLst>
              <a:ext uri="{FF2B5EF4-FFF2-40B4-BE49-F238E27FC236}">
                <a16:creationId xmlns:a16="http://schemas.microsoft.com/office/drawing/2014/main" id="{50002DEB-DC03-DB59-5B28-FDB4C5D6F5D0}"/>
              </a:ext>
            </a:extLst>
          </p:cNvPr>
          <p:cNvPicPr>
            <a:picLocks noChangeAspect="1"/>
          </p:cNvPicPr>
          <p:nvPr/>
        </p:nvPicPr>
        <p:blipFill rotWithShape="1">
          <a:blip r:embed="rId2">
            <a:alphaModFix amt="50000"/>
          </a:blip>
          <a:srcRect t="13314" r="-1" b="1758"/>
          <a:stretch/>
        </p:blipFill>
        <p:spPr>
          <a:xfrm>
            <a:off x="20" y="10"/>
            <a:ext cx="12188930" cy="6857990"/>
          </a:xfrm>
          <a:prstGeom prst="rect">
            <a:avLst/>
          </a:prstGeom>
        </p:spPr>
      </p:pic>
      <p:sp>
        <p:nvSpPr>
          <p:cNvPr id="2" name="TextBox 1">
            <a:extLst>
              <a:ext uri="{FF2B5EF4-FFF2-40B4-BE49-F238E27FC236}">
                <a16:creationId xmlns:a16="http://schemas.microsoft.com/office/drawing/2014/main" id="{DAE0565B-1556-F474-FAB6-6B6CADD3E00E}"/>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a:solidFill>
                  <a:schemeClr val="bg1"/>
                </a:solidFill>
                <a:latin typeface="+mj-lt"/>
                <a:ea typeface="+mj-ea"/>
                <a:cs typeface="+mj-cs"/>
              </a:rPr>
              <a:t>Objective </a:t>
            </a:r>
          </a:p>
        </p:txBody>
      </p:sp>
      <p:sp>
        <p:nvSpPr>
          <p:cNvPr id="3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91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98E650-38EB-3087-9AD1-0B8333E2DFD5}"/>
              </a:ext>
            </a:extLst>
          </p:cNvPr>
          <p:cNvSpPr txBox="1"/>
          <p:nvPr/>
        </p:nvSpPr>
        <p:spPr>
          <a:xfrm>
            <a:off x="1155548" y="2217343"/>
            <a:ext cx="9880893" cy="4490163"/>
          </a:xfrm>
          <a:prstGeom prst="rect">
            <a:avLst/>
          </a:prstGeom>
        </p:spPr>
        <p:txBody>
          <a:bodyPr vert="horz" lIns="91440" tIns="45720" rIns="91440" bIns="45720" rtlCol="0">
            <a:noAutofit/>
          </a:bodyPr>
          <a:lstStyle/>
          <a:p>
            <a:pPr marL="0" marR="0" indent="-228600">
              <a:spcBef>
                <a:spcPts val="0"/>
              </a:spcBef>
              <a:spcAft>
                <a:spcPts val="10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The Faculty and Students Scheduling and Information System (FSSIS) aims to facilitate the process of knowing the schedules and locations of lectures and sessions for both students, professors, and teaching assistants without the need to consult multiple schedules. This provides them with schedule stability and prevents conflicts in timings. In the event of any schedule changes, everyone can be informed of such changes and can act accordingly without having to refer to student affairs. </a:t>
            </a:r>
          </a:p>
          <a:p>
            <a:pPr marR="0">
              <a:spcBef>
                <a:spcPts val="0"/>
              </a:spcBef>
              <a:spcAft>
                <a:spcPts val="1000"/>
              </a:spcAft>
            </a:pPr>
            <a:endParaRPr lang="en-US" sz="2800" i="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49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64FDA6-7644-360D-0AB8-41C145C91118}"/>
              </a:ext>
            </a:extLst>
          </p:cNvPr>
          <p:cNvSpPr txBox="1"/>
          <p:nvPr/>
        </p:nvSpPr>
        <p:spPr>
          <a:xfrm>
            <a:off x="1155548" y="2217343"/>
            <a:ext cx="9880893" cy="4594938"/>
          </a:xfrm>
          <a:prstGeom prst="rect">
            <a:avLst/>
          </a:prstGeom>
        </p:spPr>
        <p:txBody>
          <a:bodyPr vert="horz" lIns="91440" tIns="45720" rIns="91440" bIns="45720" rtlCol="0">
            <a:noAutofit/>
          </a:bodyPr>
          <a:lstStyle/>
          <a:p>
            <a:pPr marL="0" marR="0" indent="-228600">
              <a:spcBef>
                <a:spcPts val="0"/>
              </a:spcBef>
              <a:spcAft>
                <a:spcPts val="10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Moreover, the project enables individuals to know the detailed locations of professors' and teaching assistants' offices, along with their office hours. It also allows administrators to have a comprehensive overview of all schedules for students, professors, and teaching assistants.</a:t>
            </a:r>
            <a:endParaRPr lang="en-US" sz="2800" i="1" dirty="0">
              <a:effectLst/>
              <a:latin typeface="Times New Roman" panose="02020603050405020304" pitchFamily="18" charset="0"/>
              <a:cs typeface="Times New Roman" panose="02020603050405020304" pitchFamily="18" charset="0"/>
            </a:endParaRPr>
          </a:p>
          <a:p>
            <a:pPr marL="0" marR="0" indent="-228600">
              <a:spcBef>
                <a:spcPts val="0"/>
              </a:spcBef>
              <a:spcAft>
                <a:spcPts val="10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It also aims to improve the quality of facilities and equipment by allowing IT technicians to identify devices that have malfunctions and require maintenance. This includes computers, air conditioning units, chairs, and projectors found in laboratories and lecture halls.</a:t>
            </a:r>
            <a:endParaRPr lang="en-US" sz="2800" i="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94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cubes connected with black lines">
            <a:extLst>
              <a:ext uri="{FF2B5EF4-FFF2-40B4-BE49-F238E27FC236}">
                <a16:creationId xmlns:a16="http://schemas.microsoft.com/office/drawing/2014/main" id="{9784BE22-DC55-8F11-D92A-C2D918C2ABB8}"/>
              </a:ext>
            </a:extLst>
          </p:cNvPr>
          <p:cNvPicPr>
            <a:picLocks noChangeAspect="1"/>
          </p:cNvPicPr>
          <p:nvPr/>
        </p:nvPicPr>
        <p:blipFill rotWithShape="1">
          <a:blip r:embed="rId2"/>
          <a:srcRect t="9091" r="13808"/>
          <a:stretch/>
        </p:blipFill>
        <p:spPr>
          <a:xfrm>
            <a:off x="3522468" y="18672"/>
            <a:ext cx="8669532" cy="6857990"/>
          </a:xfrm>
          <a:prstGeom prst="rect">
            <a:avLst/>
          </a:prstGeom>
        </p:spPr>
      </p:pic>
      <p:sp>
        <p:nvSpPr>
          <p:cNvPr id="26" name="Rectangle 2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64E3161-7167-1667-C11F-267502AD74C5}"/>
              </a:ext>
            </a:extLst>
          </p:cNvPr>
          <p:cNvSpPr txBox="1"/>
          <p:nvPr/>
        </p:nvSpPr>
        <p:spPr>
          <a:xfrm>
            <a:off x="371094" y="2718054"/>
            <a:ext cx="475335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ERD</a:t>
            </a:r>
          </a:p>
          <a:p>
            <a:pPr indent="-228600">
              <a:lnSpc>
                <a:spcPct val="90000"/>
              </a:lnSpc>
              <a:spcAft>
                <a:spcPts val="600"/>
              </a:spcAf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Use case diagram</a:t>
            </a:r>
          </a:p>
          <a:p>
            <a:pPr indent="-228600">
              <a:lnSpc>
                <a:spcPct val="90000"/>
              </a:lnSpc>
              <a:spcAft>
                <a:spcPts val="600"/>
              </a:spcAf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Use case scenario</a:t>
            </a:r>
          </a:p>
          <a:p>
            <a:pPr indent="-228600">
              <a:lnSpc>
                <a:spcPct val="90000"/>
              </a:lnSpc>
              <a:spcAft>
                <a:spcPts val="600"/>
              </a:spcAf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Activity diagram</a:t>
            </a:r>
          </a:p>
          <a:p>
            <a:pPr indent="-228600">
              <a:lnSpc>
                <a:spcPct val="90000"/>
              </a:lnSpc>
              <a:spcAft>
                <a:spcPts val="600"/>
              </a:spcAft>
              <a:buFont typeface="Arial" panose="020B0604020202020204" pitchFamily="34" charset="0"/>
              <a:buChar char="•"/>
            </a:pPr>
            <a:r>
              <a:rPr lang="en-US" sz="3600" dirty="0">
                <a:solidFill>
                  <a:schemeClr val="bg1"/>
                </a:solidFill>
                <a:latin typeface="Times New Roman" panose="02020603050405020304" pitchFamily="18" charset="0"/>
                <a:cs typeface="Times New Roman" panose="02020603050405020304" pitchFamily="18" charset="0"/>
              </a:rPr>
              <a:t>Function requirement</a:t>
            </a:r>
          </a:p>
        </p:txBody>
      </p:sp>
    </p:spTree>
    <p:extLst>
      <p:ext uri="{BB962C8B-B14F-4D97-AF65-F5344CB8AC3E}">
        <p14:creationId xmlns:p14="http://schemas.microsoft.com/office/powerpoint/2010/main" val="181803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network&#10;&#10;Description automatically generated">
            <a:extLst>
              <a:ext uri="{FF2B5EF4-FFF2-40B4-BE49-F238E27FC236}">
                <a16:creationId xmlns:a16="http://schemas.microsoft.com/office/drawing/2014/main" id="{0DC3EE71-5966-098A-4020-F311578DF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 y="200025"/>
            <a:ext cx="11858625" cy="665797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0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erson with many circles&#10;&#10;Description automatically generated">
            <a:extLst>
              <a:ext uri="{FF2B5EF4-FFF2-40B4-BE49-F238E27FC236}">
                <a16:creationId xmlns:a16="http://schemas.microsoft.com/office/drawing/2014/main" id="{88BC2A40-9924-7069-FCC5-A1DDACFA4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774" y="457200"/>
            <a:ext cx="9586451" cy="5943600"/>
          </a:xfrm>
          <a:prstGeom prst="rect">
            <a:avLst/>
          </a:prstGeom>
        </p:spPr>
      </p:pic>
    </p:spTree>
    <p:extLst>
      <p:ext uri="{BB962C8B-B14F-4D97-AF65-F5344CB8AC3E}">
        <p14:creationId xmlns:p14="http://schemas.microsoft.com/office/powerpoint/2010/main" val="355429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evice&#10;&#10;Description automatically generated">
            <a:extLst>
              <a:ext uri="{FF2B5EF4-FFF2-40B4-BE49-F238E27FC236}">
                <a16:creationId xmlns:a16="http://schemas.microsoft.com/office/drawing/2014/main" id="{82C39FB6-D323-6A2E-A6CA-13D6E00B7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8" y="457200"/>
            <a:ext cx="9214883" cy="5943600"/>
          </a:xfrm>
          <a:prstGeom prst="rect">
            <a:avLst/>
          </a:prstGeom>
        </p:spPr>
      </p:pic>
    </p:spTree>
    <p:extLst>
      <p:ext uri="{BB962C8B-B14F-4D97-AF65-F5344CB8AC3E}">
        <p14:creationId xmlns:p14="http://schemas.microsoft.com/office/powerpoint/2010/main" val="155539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erson&#10;&#10;Description automatically generated">
            <a:extLst>
              <a:ext uri="{FF2B5EF4-FFF2-40B4-BE49-F238E27FC236}">
                <a16:creationId xmlns:a16="http://schemas.microsoft.com/office/drawing/2014/main" id="{D511E292-70D5-88F7-5590-1495579A0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441" y="457200"/>
            <a:ext cx="8059118" cy="5943600"/>
          </a:xfrm>
          <a:prstGeom prst="rect">
            <a:avLst/>
          </a:prstGeom>
        </p:spPr>
      </p:pic>
    </p:spTree>
    <p:extLst>
      <p:ext uri="{BB962C8B-B14F-4D97-AF65-F5344CB8AC3E}">
        <p14:creationId xmlns:p14="http://schemas.microsoft.com/office/powerpoint/2010/main" val="155283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EBEBF21F-FE50-CFE4-13EA-5390D7B9A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931" y="457200"/>
            <a:ext cx="5676137" cy="5943600"/>
          </a:xfrm>
          <a:prstGeom prst="rect">
            <a:avLst/>
          </a:prstGeom>
        </p:spPr>
      </p:pic>
    </p:spTree>
    <p:extLst>
      <p:ext uri="{BB962C8B-B14F-4D97-AF65-F5344CB8AC3E}">
        <p14:creationId xmlns:p14="http://schemas.microsoft.com/office/powerpoint/2010/main" val="172940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DD598D-36D1-79D0-2CB8-865BED2A3BE1}"/>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B6D35B4-4236-0ECF-A13B-1C8D4743596D}"/>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0" marR="0" indent="-228600">
              <a:lnSpc>
                <a:spcPct val="90000"/>
              </a:lnSpc>
              <a:spcBef>
                <a:spcPts val="0"/>
              </a:spcBef>
              <a:spcAft>
                <a:spcPts val="1000"/>
              </a:spcAft>
              <a:buFont typeface="Arial" panose="020B0604020202020204" pitchFamily="34" charset="0"/>
              <a:buChar char="•"/>
            </a:pPr>
            <a:r>
              <a:rPr lang="en-US" sz="2000" b="1" i="0">
                <a:effectLst/>
              </a:rPr>
              <a:t>Project Team</a:t>
            </a:r>
            <a:endParaRPr lang="en-US" sz="2000" b="1"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Amr Abdo Saber Shaaban</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Omar Nasr Mohamed Salama</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Ali Ossama Ali Mohamed </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Abd-El Monem Khamis Ishmail Hassan</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Fatma Mahmoud Wadia Sheref</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Fatma Mahmoud Abd-El-Tawab Gad El-Rab</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Ghada Helal Zakaria El-Said Salama</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b="1" i="0">
                <a:effectLst/>
              </a:rPr>
              <a:t>Supervisor</a:t>
            </a:r>
            <a:endParaRPr lang="en-US" sz="2000" b="1"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Dr. Naglaa</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i="0">
                <a:effectLst/>
              </a:rPr>
              <a:t>Eng. Omnia</a:t>
            </a:r>
            <a:endParaRPr lang="en-US" sz="2000" i="1">
              <a:effectLst/>
            </a:endParaRPr>
          </a:p>
          <a:p>
            <a:pPr marL="0" marR="0" indent="-228600">
              <a:lnSpc>
                <a:spcPct val="90000"/>
              </a:lnSpc>
              <a:spcBef>
                <a:spcPts val="0"/>
              </a:spcBef>
              <a:spcAft>
                <a:spcPts val="1000"/>
              </a:spcAft>
              <a:buFont typeface="Arial" panose="020B0604020202020204" pitchFamily="34" charset="0"/>
              <a:buChar char="•"/>
            </a:pPr>
            <a:r>
              <a:rPr lang="en-US" sz="2000" b="1" i="0">
                <a:effectLst/>
              </a:rPr>
              <a:t>2023/2024</a:t>
            </a:r>
            <a:endParaRPr lang="en-US" sz="2000" i="1">
              <a:effectLst/>
            </a:endParaRPr>
          </a:p>
        </p:txBody>
      </p:sp>
    </p:spTree>
    <p:extLst>
      <p:ext uri="{BB962C8B-B14F-4D97-AF65-F5344CB8AC3E}">
        <p14:creationId xmlns:p14="http://schemas.microsoft.com/office/powerpoint/2010/main" val="140850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program">
            <a:extLst>
              <a:ext uri="{FF2B5EF4-FFF2-40B4-BE49-F238E27FC236}">
                <a16:creationId xmlns:a16="http://schemas.microsoft.com/office/drawing/2014/main" id="{8E26CCEB-DAE3-27ED-1097-3A93188FD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802" y="456344"/>
            <a:ext cx="5014395" cy="5943600"/>
          </a:xfrm>
          <a:prstGeom prst="rect">
            <a:avLst/>
          </a:prstGeom>
        </p:spPr>
      </p:pic>
    </p:spTree>
    <p:extLst>
      <p:ext uri="{BB962C8B-B14F-4D97-AF65-F5344CB8AC3E}">
        <p14:creationId xmlns:p14="http://schemas.microsoft.com/office/powerpoint/2010/main" val="145268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hetype Shape">
            <a:extLst>
              <a:ext uri="{FF2B5EF4-FFF2-40B4-BE49-F238E27FC236}">
                <a16:creationId xmlns:a16="http://schemas.microsoft.com/office/drawing/2014/main" id="{7D4C42F6-5F46-908C-4B55-23426F90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3" y="457200"/>
            <a:ext cx="11249432" cy="5943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text on a white background&#10;&#10;Description automatically generated">
            <a:extLst>
              <a:ext uri="{FF2B5EF4-FFF2-40B4-BE49-F238E27FC236}">
                <a16:creationId xmlns:a16="http://schemas.microsoft.com/office/drawing/2014/main" id="{637C329B-2146-C6A9-5270-233C1F86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49249"/>
            <a:ext cx="11277600" cy="5159502"/>
          </a:xfrm>
          <a:prstGeom prst="rect">
            <a:avLst/>
          </a:prstGeom>
        </p:spPr>
      </p:pic>
    </p:spTree>
    <p:extLst>
      <p:ext uri="{BB962C8B-B14F-4D97-AF65-F5344CB8AC3E}">
        <p14:creationId xmlns:p14="http://schemas.microsoft.com/office/powerpoint/2010/main" val="355016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F152F224-9769-2D17-A466-236065758AF9}"/>
              </a:ext>
            </a:extLst>
          </p:cNvPr>
          <p:cNvSpPr txBox="1"/>
          <p:nvPr/>
        </p:nvSpPr>
        <p:spPr>
          <a:xfrm>
            <a:off x="838199" y="669925"/>
            <a:ext cx="6781801"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chemeClr val="bg1"/>
                </a:solidFill>
                <a:effectLst/>
                <a:latin typeface="+mj-lt"/>
                <a:ea typeface="+mj-ea"/>
                <a:cs typeface="+mj-cs"/>
              </a:rPr>
              <a:t>    Product Functions </a:t>
            </a:r>
            <a:endParaRPr lang="en-US" sz="4400" b="1"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9EDB8C-E14A-74E8-0D8C-FE34480A3392}"/>
              </a:ext>
            </a:extLst>
          </p:cNvPr>
          <p:cNvSpPr txBox="1"/>
          <p:nvPr/>
        </p:nvSpPr>
        <p:spPr>
          <a:xfrm>
            <a:off x="1392667" y="2398956"/>
            <a:ext cx="9406666" cy="4343845"/>
          </a:xfrm>
          <a:prstGeom prst="rect">
            <a:avLst/>
          </a:prstGeom>
        </p:spPr>
        <p:txBody>
          <a:bodyPr vert="horz" lIns="91440" tIns="45720" rIns="91440" bIns="45720" rtlCol="0">
            <a:normAutofit/>
          </a:bodyPr>
          <a:lstStyle/>
          <a:p>
            <a:pPr marR="0">
              <a:lnSpc>
                <a:spcPct val="90000"/>
              </a:lnSpc>
              <a:spcBef>
                <a:spcPts val="0"/>
              </a:spcBef>
              <a:spcAft>
                <a:spcPts val="1000"/>
              </a:spcAft>
            </a:pPr>
            <a:r>
              <a:rPr lang="en-US" sz="1900" i="0" dirty="0">
                <a:solidFill>
                  <a:schemeClr val="bg1"/>
                </a:solidFill>
                <a:effectLst/>
              </a:rPr>
              <a:t>- Log In                                                                     - About us </a:t>
            </a:r>
          </a:p>
          <a:p>
            <a:pPr marR="0">
              <a:lnSpc>
                <a:spcPct val="90000"/>
              </a:lnSpc>
              <a:spcBef>
                <a:spcPts val="0"/>
              </a:spcBef>
              <a:spcAft>
                <a:spcPts val="1000"/>
              </a:spcAft>
            </a:pPr>
            <a:r>
              <a:rPr lang="en-US" sz="1900" i="0" dirty="0">
                <a:solidFill>
                  <a:schemeClr val="bg1"/>
                </a:solidFill>
                <a:effectLst/>
              </a:rPr>
              <a:t>- Contact us</a:t>
            </a:r>
            <a:r>
              <a:rPr lang="en-US" sz="1900" i="1" dirty="0">
                <a:solidFill>
                  <a:schemeClr val="bg1"/>
                </a:solidFill>
              </a:rPr>
              <a:t>                                                             - </a:t>
            </a:r>
            <a:r>
              <a:rPr lang="en-US" sz="1900" i="0" dirty="0">
                <a:solidFill>
                  <a:schemeClr val="bg1"/>
                </a:solidFill>
                <a:effectLst/>
              </a:rPr>
              <a:t>New Student Enrollment Application </a:t>
            </a:r>
          </a:p>
          <a:p>
            <a:pPr marR="0">
              <a:lnSpc>
                <a:spcPct val="90000"/>
              </a:lnSpc>
              <a:spcBef>
                <a:spcPts val="0"/>
              </a:spcBef>
              <a:spcAft>
                <a:spcPts val="1000"/>
              </a:spcAft>
            </a:pPr>
            <a:r>
              <a:rPr lang="en-US" sz="1900" i="0" dirty="0">
                <a:solidFill>
                  <a:schemeClr val="bg1"/>
                </a:solidFill>
                <a:effectLst/>
              </a:rPr>
              <a:t>- Material                                                                 - Courses </a:t>
            </a:r>
          </a:p>
          <a:p>
            <a:pPr marR="0">
              <a:lnSpc>
                <a:spcPct val="90000"/>
              </a:lnSpc>
              <a:spcBef>
                <a:spcPts val="0"/>
              </a:spcBef>
              <a:spcAft>
                <a:spcPts val="1000"/>
              </a:spcAft>
            </a:pPr>
            <a:r>
              <a:rPr lang="en-US" sz="1900" i="0" dirty="0">
                <a:solidFill>
                  <a:schemeClr val="bg1"/>
                </a:solidFill>
                <a:effectLst/>
              </a:rPr>
              <a:t>- Student/professor/teaching assistant table       </a:t>
            </a:r>
          </a:p>
          <a:p>
            <a:pPr marR="0">
              <a:lnSpc>
                <a:spcPct val="90000"/>
              </a:lnSpc>
              <a:spcBef>
                <a:spcPts val="0"/>
              </a:spcBef>
              <a:spcAft>
                <a:spcPts val="1000"/>
              </a:spcAft>
            </a:pPr>
            <a:r>
              <a:rPr lang="en-US" sz="1900" i="0" dirty="0">
                <a:solidFill>
                  <a:schemeClr val="bg1"/>
                </a:solidFill>
                <a:effectLst/>
              </a:rPr>
              <a:t>- Professors                                                             - Teaching assistant                     </a:t>
            </a:r>
          </a:p>
          <a:p>
            <a:pPr marR="0">
              <a:lnSpc>
                <a:spcPct val="90000"/>
              </a:lnSpc>
              <a:spcBef>
                <a:spcPts val="0"/>
              </a:spcBef>
              <a:spcAft>
                <a:spcPts val="1000"/>
              </a:spcAft>
            </a:pPr>
            <a:r>
              <a:rPr lang="en-US" sz="1900" i="0" dirty="0">
                <a:solidFill>
                  <a:schemeClr val="bg1"/>
                </a:solidFill>
                <a:effectLst/>
              </a:rPr>
              <a:t>- Laboratories                                                          - Halls </a:t>
            </a:r>
          </a:p>
          <a:p>
            <a:pPr marR="0">
              <a:lnSpc>
                <a:spcPct val="90000"/>
              </a:lnSpc>
              <a:spcBef>
                <a:spcPts val="0"/>
              </a:spcBef>
              <a:spcAft>
                <a:spcPts val="1000"/>
              </a:spcAft>
            </a:pPr>
            <a:r>
              <a:rPr lang="en-US" sz="1900" i="0" dirty="0">
                <a:solidFill>
                  <a:schemeClr val="bg1"/>
                </a:solidFill>
                <a:effectLst/>
              </a:rPr>
              <a:t>- Table for Laboratories </a:t>
            </a:r>
            <a:r>
              <a:rPr lang="en-US" sz="1900" i="0">
                <a:solidFill>
                  <a:schemeClr val="bg1"/>
                </a:solidFill>
                <a:effectLst/>
              </a:rPr>
              <a:t>schedule                        - Table </a:t>
            </a:r>
            <a:r>
              <a:rPr lang="en-US" sz="1900" i="0" dirty="0">
                <a:solidFill>
                  <a:schemeClr val="bg1"/>
                </a:solidFill>
                <a:effectLst/>
              </a:rPr>
              <a:t>for Halls schedules</a:t>
            </a:r>
            <a:endParaRPr lang="en-US" sz="1900" i="1" dirty="0">
              <a:solidFill>
                <a:schemeClr val="bg1"/>
              </a:solidFill>
              <a:effectLst/>
            </a:endParaRPr>
          </a:p>
          <a:p>
            <a:pPr marR="0">
              <a:lnSpc>
                <a:spcPct val="90000"/>
              </a:lnSpc>
              <a:spcBef>
                <a:spcPts val="0"/>
              </a:spcBef>
              <a:spcAft>
                <a:spcPts val="1000"/>
              </a:spcAft>
            </a:pPr>
            <a:r>
              <a:rPr lang="en-US" sz="1900" i="0" dirty="0">
                <a:solidFill>
                  <a:schemeClr val="bg1"/>
                </a:solidFill>
                <a:effectLst/>
              </a:rPr>
              <a:t>- Table for Professor schedules </a:t>
            </a:r>
          </a:p>
          <a:p>
            <a:pPr marR="0">
              <a:lnSpc>
                <a:spcPct val="90000"/>
              </a:lnSpc>
              <a:spcBef>
                <a:spcPts val="0"/>
              </a:spcBef>
              <a:spcAft>
                <a:spcPts val="1000"/>
              </a:spcAft>
            </a:pPr>
            <a:r>
              <a:rPr lang="en-US" sz="1900" i="0" dirty="0">
                <a:solidFill>
                  <a:schemeClr val="bg1"/>
                </a:solidFill>
                <a:effectLst/>
              </a:rPr>
              <a:t>- Table for Teaching assistant schedules</a:t>
            </a:r>
            <a:endParaRPr lang="en-US" sz="19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16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79F8504F-BA5A-9D43-3989-0ADFA4EE9CA0}"/>
              </a:ext>
            </a:extLst>
          </p:cNvPr>
          <p:cNvSpPr txBox="1"/>
          <p:nvPr/>
        </p:nvSpPr>
        <p:spPr>
          <a:xfrm>
            <a:off x="838199" y="669925"/>
            <a:ext cx="7419975"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400" i="1" kern="1200" dirty="0">
                <a:solidFill>
                  <a:schemeClr val="bg1"/>
                </a:solidFill>
                <a:effectLst/>
                <a:latin typeface="+mj-lt"/>
                <a:ea typeface="+mj-ea"/>
                <a:cs typeface="+mj-cs"/>
              </a:rPr>
              <a:t>User Classes and Characteristics</a:t>
            </a:r>
            <a:endParaRPr lang="en-US" sz="4400" kern="1200" dirty="0">
              <a:solidFill>
                <a:schemeClr val="bg1"/>
              </a:solidFill>
              <a:latin typeface="+mj-lt"/>
              <a:ea typeface="+mj-ea"/>
              <a:cs typeface="+mj-cs"/>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4271219-C875-5F62-59C2-5F3E2C4561D6}"/>
              </a:ext>
            </a:extLst>
          </p:cNvPr>
          <p:cNvSpPr txBox="1"/>
          <p:nvPr/>
        </p:nvSpPr>
        <p:spPr>
          <a:xfrm>
            <a:off x="1392667" y="2398957"/>
            <a:ext cx="9406666" cy="3526144"/>
          </a:xfrm>
          <a:prstGeom prst="rect">
            <a:avLst/>
          </a:prstGeom>
        </p:spPr>
        <p:txBody>
          <a:bodyPr vert="horz" lIns="91440" tIns="45720" rIns="91440" bIns="45720" rtlCol="0">
            <a:normAutofit/>
          </a:bodyPr>
          <a:lstStyle/>
          <a:p>
            <a:pPr marL="457200" marR="0" indent="-228600">
              <a:lnSpc>
                <a:spcPct val="90000"/>
              </a:lnSpc>
              <a:spcBef>
                <a:spcPts val="0"/>
              </a:spcBef>
              <a:spcAft>
                <a:spcPts val="1000"/>
              </a:spcAft>
              <a:buFont typeface="Arial" panose="020B0604020202020204" pitchFamily="34" charset="0"/>
              <a:buChar char="•"/>
            </a:pPr>
            <a:r>
              <a:rPr lang="en-US" sz="2000" i="0" dirty="0">
                <a:solidFill>
                  <a:schemeClr val="bg1"/>
                </a:solidFill>
                <a:effectLst/>
              </a:rPr>
              <a:t>Students</a:t>
            </a:r>
            <a:endParaRPr lang="en-US" sz="2000" i="1" dirty="0">
              <a:solidFill>
                <a:schemeClr val="bg1"/>
              </a:solidFill>
              <a:effectLst/>
            </a:endParaRPr>
          </a:p>
          <a:p>
            <a:pPr marL="457200" marR="0" indent="-228600">
              <a:lnSpc>
                <a:spcPct val="90000"/>
              </a:lnSpc>
              <a:spcBef>
                <a:spcPts val="0"/>
              </a:spcBef>
              <a:spcAft>
                <a:spcPts val="1000"/>
              </a:spcAft>
              <a:buFont typeface="Arial" panose="020B0604020202020204" pitchFamily="34" charset="0"/>
              <a:buChar char="•"/>
            </a:pPr>
            <a:r>
              <a:rPr lang="en-US" sz="2000" i="0" dirty="0">
                <a:solidFill>
                  <a:schemeClr val="bg1"/>
                </a:solidFill>
                <a:effectLst/>
              </a:rPr>
              <a:t>Professors</a:t>
            </a:r>
            <a:endParaRPr lang="en-US" sz="2000" i="1" dirty="0">
              <a:solidFill>
                <a:schemeClr val="bg1"/>
              </a:solidFill>
              <a:effectLst/>
            </a:endParaRPr>
          </a:p>
          <a:p>
            <a:pPr marL="457200" marR="0" indent="-228600">
              <a:lnSpc>
                <a:spcPct val="90000"/>
              </a:lnSpc>
              <a:spcBef>
                <a:spcPts val="0"/>
              </a:spcBef>
              <a:spcAft>
                <a:spcPts val="1000"/>
              </a:spcAft>
              <a:buFont typeface="Arial" panose="020B0604020202020204" pitchFamily="34" charset="0"/>
              <a:buChar char="•"/>
            </a:pPr>
            <a:r>
              <a:rPr lang="en-US" sz="2000" i="0" dirty="0">
                <a:solidFill>
                  <a:schemeClr val="bg1"/>
                </a:solidFill>
                <a:effectLst/>
              </a:rPr>
              <a:t>Teaching Assistants</a:t>
            </a:r>
            <a:endParaRPr lang="en-US" sz="2000" i="1" dirty="0">
              <a:solidFill>
                <a:schemeClr val="bg1"/>
              </a:solidFill>
              <a:effectLst/>
            </a:endParaRPr>
          </a:p>
          <a:p>
            <a:pPr marL="457200" marR="0" indent="-228600">
              <a:lnSpc>
                <a:spcPct val="90000"/>
              </a:lnSpc>
              <a:spcBef>
                <a:spcPts val="0"/>
              </a:spcBef>
              <a:spcAft>
                <a:spcPts val="1000"/>
              </a:spcAft>
              <a:buFont typeface="Arial" panose="020B0604020202020204" pitchFamily="34" charset="0"/>
              <a:buChar char="•"/>
            </a:pPr>
            <a:r>
              <a:rPr lang="en-US" sz="2000" i="0" dirty="0">
                <a:solidFill>
                  <a:schemeClr val="bg1"/>
                </a:solidFill>
                <a:effectLst/>
              </a:rPr>
              <a:t>IT Technicians</a:t>
            </a:r>
            <a:endParaRPr lang="en-US" sz="2000" i="1" dirty="0">
              <a:solidFill>
                <a:schemeClr val="bg1"/>
              </a:solidFill>
              <a:effectLst/>
            </a:endParaRPr>
          </a:p>
          <a:p>
            <a:pPr marL="457200" marR="0" indent="-228600">
              <a:lnSpc>
                <a:spcPct val="90000"/>
              </a:lnSpc>
              <a:spcBef>
                <a:spcPts val="0"/>
              </a:spcBef>
              <a:spcAft>
                <a:spcPts val="1000"/>
              </a:spcAft>
              <a:buFont typeface="Arial" panose="020B0604020202020204" pitchFamily="34" charset="0"/>
              <a:buChar char="•"/>
            </a:pPr>
            <a:r>
              <a:rPr lang="en-US" sz="2000" i="0" dirty="0">
                <a:solidFill>
                  <a:schemeClr val="bg1"/>
                </a:solidFill>
                <a:effectLst/>
              </a:rPr>
              <a:t>Administrators</a:t>
            </a:r>
            <a:endParaRPr lang="en-US" sz="2000" i="1" dirty="0">
              <a:solidFill>
                <a:schemeClr val="bg1"/>
              </a:solidFill>
              <a:effectLst/>
            </a:endParaRPr>
          </a:p>
          <a:p>
            <a:pPr indent="-228600">
              <a:lnSpc>
                <a:spcPct val="90000"/>
              </a:lnSpc>
              <a:buFont typeface="Arial" panose="020B0604020202020204" pitchFamily="34" charset="0"/>
              <a:buChar char="•"/>
            </a:pPr>
            <a:endParaRPr lang="en-US" sz="2000" dirty="0">
              <a:solidFill>
                <a:schemeClr val="bg1"/>
              </a:solidFill>
            </a:endParaRP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58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F819CF0-AAD7-494A-E320-C14500B098D0}"/>
              </a:ext>
            </a:extLst>
          </p:cNvPr>
          <p:cNvSpPr txBox="1"/>
          <p:nvPr/>
        </p:nvSpPr>
        <p:spPr>
          <a:xfrm>
            <a:off x="1127208" y="857251"/>
            <a:ext cx="4747280" cy="30980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rgbClr val="FFFFFF"/>
                </a:solidFill>
                <a:latin typeface="+mj-lt"/>
                <a:ea typeface="+mj-ea"/>
                <a:cs typeface="+mj-cs"/>
              </a:rPr>
              <a:t>Thank you</a:t>
            </a: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Handshake">
            <a:extLst>
              <a:ext uri="{FF2B5EF4-FFF2-40B4-BE49-F238E27FC236}">
                <a16:creationId xmlns:a16="http://schemas.microsoft.com/office/drawing/2014/main" id="{4A6E8D05-3609-3D44-41F8-AE0F575E8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pic>
        <p:nvPicPr>
          <p:cNvPr id="6" name="Graphic 5" descr="Smiling Face with No Fill">
            <a:extLst>
              <a:ext uri="{FF2B5EF4-FFF2-40B4-BE49-F238E27FC236}">
                <a16:creationId xmlns:a16="http://schemas.microsoft.com/office/drawing/2014/main" id="{C9A1893A-D56A-F5BE-F628-F36BD95FD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110899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 on green pastel background">
            <a:extLst>
              <a:ext uri="{FF2B5EF4-FFF2-40B4-BE49-F238E27FC236}">
                <a16:creationId xmlns:a16="http://schemas.microsoft.com/office/drawing/2014/main" id="{07DBA6A2-0CC1-9102-6635-FC45DBB10331}"/>
              </a:ext>
            </a:extLst>
          </p:cNvPr>
          <p:cNvPicPr>
            <a:picLocks noChangeAspect="1"/>
          </p:cNvPicPr>
          <p:nvPr/>
        </p:nvPicPr>
        <p:blipFill rotWithShape="1">
          <a:blip r:embed="rId2">
            <a:alphaModFix amt="50000"/>
          </a:blip>
          <a:srcRect t="7945" r="-1" b="17035"/>
          <a:stretch/>
        </p:blipFill>
        <p:spPr>
          <a:xfrm>
            <a:off x="20" y="10"/>
            <a:ext cx="12188930" cy="6857990"/>
          </a:xfrm>
          <a:prstGeom prst="rect">
            <a:avLst/>
          </a:prstGeom>
        </p:spPr>
      </p:pic>
      <p:sp>
        <p:nvSpPr>
          <p:cNvPr id="2" name="TextBox 1">
            <a:extLst>
              <a:ext uri="{FF2B5EF4-FFF2-40B4-BE49-F238E27FC236}">
                <a16:creationId xmlns:a16="http://schemas.microsoft.com/office/drawing/2014/main" id="{8BF543F9-DC6D-7E79-7CEB-1B4AF38B891C}"/>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a:solidFill>
                  <a:schemeClr val="bg1"/>
                </a:solidFill>
                <a:latin typeface="+mj-lt"/>
                <a:ea typeface="+mj-ea"/>
                <a:cs typeface="+mj-cs"/>
              </a:rPr>
              <a:t>Problem definition</a:t>
            </a:r>
          </a:p>
        </p:txBody>
      </p:sp>
      <p:sp>
        <p:nvSpPr>
          <p:cNvPr id="4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89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206027-8478-4B52-B391-18E5262704B9}"/>
              </a:ext>
            </a:extLst>
          </p:cNvPr>
          <p:cNvSpPr txBox="1"/>
          <p:nvPr/>
        </p:nvSpPr>
        <p:spPr>
          <a:xfrm>
            <a:off x="1155548" y="2217343"/>
            <a:ext cx="9880893" cy="395961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The Faculty and Students Scheduling and Information System (FSSIS) benefits both students, professors, and teaching assistants by providing them with detailed schedules and information related to the college, including lectures, sessions, and their respective locations and times. It helps students to be aware of all the professors available in their academic year, as well as the academic subjects and the individuals responsible for teaching them, whether professors or teaching assistants.</a:t>
            </a:r>
            <a:endParaRPr lang="en-US" sz="3200" i="1"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40" name="Graphic 39" descr="Classroom">
            <a:extLst>
              <a:ext uri="{FF2B5EF4-FFF2-40B4-BE49-F238E27FC236}">
                <a16:creationId xmlns:a16="http://schemas.microsoft.com/office/drawing/2014/main" id="{011EEDAC-E138-AFA4-1E00-1F0ECF7D24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245922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864014-E009-6149-4343-C9DABFEE326E}"/>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Also, it helps the scheduling committee to organize schedules for students, professors, and teaching assistants and to view their schedules systematically, avoiding schedule conflicts.</a:t>
            </a:r>
          </a:p>
        </p:txBody>
      </p:sp>
      <p:pic>
        <p:nvPicPr>
          <p:cNvPr id="3" name="Graphic 2" descr="Classroom">
            <a:extLst>
              <a:ext uri="{FF2B5EF4-FFF2-40B4-BE49-F238E27FC236}">
                <a16:creationId xmlns:a16="http://schemas.microsoft.com/office/drawing/2014/main" id="{8BF1C7E8-2B6A-BD34-F60F-D830CDEB4E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151118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5E86DA-C6AB-C679-E117-7A40EBCF5600}"/>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It also aids IT technicians in understanding the status of all devices in the college, enabling them to perform necessary repairs. Additionally, it supports student affairs personnel in obtaining details about the facilities, such as available equipment and chairs suitable for use during exams. This information proves valuable for organizing students into examination committees.</a:t>
            </a:r>
            <a:endParaRPr lang="en-US" sz="3200" i="1"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3" name="Graphic 2" descr="Classroom">
            <a:extLst>
              <a:ext uri="{FF2B5EF4-FFF2-40B4-BE49-F238E27FC236}">
                <a16:creationId xmlns:a16="http://schemas.microsoft.com/office/drawing/2014/main" id="{00A94B39-15FA-66FF-D032-EEE529E7F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56808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ne in a crowd">
            <a:extLst>
              <a:ext uri="{FF2B5EF4-FFF2-40B4-BE49-F238E27FC236}">
                <a16:creationId xmlns:a16="http://schemas.microsoft.com/office/drawing/2014/main" id="{6C0660F6-9088-7CD8-19C2-DA2168CEFCF0}"/>
              </a:ext>
            </a:extLst>
          </p:cNvPr>
          <p:cNvPicPr>
            <a:picLocks noChangeAspect="1"/>
          </p:cNvPicPr>
          <p:nvPr/>
        </p:nvPicPr>
        <p:blipFill rotWithShape="1">
          <a:blip r:embed="rId2">
            <a:alphaModFix amt="50000"/>
          </a:blip>
          <a:srcRect t="12491" r="-1" b="1248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1885802D-E2E1-4038-2F9E-D57F34C1B780}"/>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a:solidFill>
                  <a:schemeClr val="bg1"/>
                </a:solidFill>
                <a:latin typeface="+mj-lt"/>
                <a:ea typeface="+mj-ea"/>
                <a:cs typeface="+mj-cs"/>
              </a:rPr>
              <a:t>Motivation</a:t>
            </a:r>
            <a:endParaRPr lang="en-US" sz="6600" dirty="0">
              <a:solidFill>
                <a:schemeClr val="bg1"/>
              </a:solidFill>
              <a:latin typeface="+mj-lt"/>
              <a:ea typeface="+mj-ea"/>
              <a:cs typeface="+mj-cs"/>
            </a:endParaRPr>
          </a:p>
        </p:txBody>
      </p:sp>
      <p:sp>
        <p:nvSpPr>
          <p:cNvPr id="2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36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C382F4E-1945-38A2-6267-1CD554290D0B}"/>
              </a:ext>
            </a:extLst>
          </p:cNvPr>
          <p:cNvSpPr txBox="1"/>
          <p:nvPr/>
        </p:nvSpPr>
        <p:spPr>
          <a:xfrm>
            <a:off x="1155548" y="2217343"/>
            <a:ext cx="9880893" cy="3959619"/>
          </a:xfrm>
          <a:prstGeom prst="rect">
            <a:avLst/>
          </a:prstGeom>
        </p:spPr>
        <p:txBody>
          <a:bodyPr vert="horz" lIns="91440" tIns="45720" rIns="91440" bIns="45720" rtlCol="0">
            <a:noAutofit/>
          </a:bodyPr>
          <a:lstStyle/>
          <a:p>
            <a:pPr indent="-22860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existence of numerous schedules for students, professors, and teaching assistants has led to the problem of schedule conflicts and overlapping appointments. Therefore, the idea solves this issue by providing a single schedule containing all the appointments for students, professors, and teaching assistants.</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62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A5240F-7596-957B-AA1A-5A5C35D8E6CB}"/>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Another problem arises for professors and teaching assistants when a lecture or section is canceled. Therefore, one of them wants to compensate for the lecture or section at a suitable time and place for the students. This is achieved by providing the scheduling committee with a schedule that includes both available and occupied time slots for laboratories and lectures. This facilitates the selection of suitable locations by professors and teaching assistants from the available slots.</a:t>
            </a:r>
          </a:p>
        </p:txBody>
      </p:sp>
    </p:spTree>
    <p:extLst>
      <p:ext uri="{BB962C8B-B14F-4D97-AF65-F5344CB8AC3E}">
        <p14:creationId xmlns:p14="http://schemas.microsoft.com/office/powerpoint/2010/main" val="58971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689</Words>
  <Application>Microsoft Office PowerPoint</Application>
  <PresentationFormat>Widescreen</PresentationFormat>
  <Paragraphs>49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Amr Abdo</dc:creator>
  <cp:lastModifiedBy>Amr Abdo</cp:lastModifiedBy>
  <cp:revision>13</cp:revision>
  <dcterms:created xsi:type="dcterms:W3CDTF">2024-02-09T11:16:52Z</dcterms:created>
  <dcterms:modified xsi:type="dcterms:W3CDTF">2024-02-10T17:53:47Z</dcterms:modified>
</cp:coreProperties>
</file>