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9.xml.rels" ContentType="application/vnd.openxmlformats-package.relationships+xml"/>
  <Override PartName="/ppt/notesSlides/_rels/notesSlide7.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media/image11.png" ContentType="image/png"/>
  <Override PartName="/ppt/media/image10.png" ContentType="image/png"/>
  <Override PartName="/ppt/media/image9.jpeg" ContentType="image/jpe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21"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22"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23"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24" name="PlaceHolder 5"/>
          <p:cNvSpPr>
            <a:spLocks noGrp="1"/>
          </p:cNvSpPr>
          <p:nvPr>
            <p:ph type="sldNum"/>
          </p:nvPr>
        </p:nvSpPr>
        <p:spPr>
          <a:xfrm>
            <a:off x="4399200" y="9555480"/>
            <a:ext cx="3372840" cy="502560"/>
          </a:xfrm>
          <a:prstGeom prst="rect">
            <a:avLst/>
          </a:prstGeom>
        </p:spPr>
        <p:txBody>
          <a:bodyPr lIns="0" rIns="0" tIns="0" bIns="0" anchor="b"/>
          <a:p>
            <a:pPr algn="r"/>
            <a:fld id="{3F364A28-71B1-4AFE-B8D6-914B035F985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6"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9ED49BB8-9074-406B-B6C8-F8243D58EF35}"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48"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352145ED-7B0C-437B-B28D-ADB3775FE0AA}"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0"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38F71720-BA6F-4A88-9DA9-84C06B296054}"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2"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6D51FA71-EE35-4C66-B319-0FF298D9B213}"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4"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83398628-0FF1-4BB9-88C6-A3F043A0E49C}"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6"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BDB6AC61-EBD9-44BF-A83B-C2985CD1698A}"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9"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913680" y="618480"/>
            <a:ext cx="10363680" cy="739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7"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9"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913680" y="618480"/>
            <a:ext cx="10363680" cy="739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5"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6"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2"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7"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9"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913680" y="618480"/>
            <a:ext cx="10363680" cy="739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3680" y="618480"/>
            <a:ext cx="10363680" cy="15955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0"/>
            <a:ext cx="12191400" cy="6857280"/>
          </a:xfrm>
          <a:prstGeom prst="rect">
            <a:avLst/>
          </a:prstGeom>
          <a:ln>
            <a:noFill/>
          </a:ln>
        </p:spPr>
      </p:pic>
      <p:pic>
        <p:nvPicPr>
          <p:cNvPr id="1" name="Picture 8" descr=""/>
          <p:cNvPicPr/>
          <p:nvPr/>
        </p:nvPicPr>
        <p:blipFill>
          <a:blip r:embed="rId3"/>
          <a:stretch/>
        </p:blipFill>
        <p:spPr>
          <a:xfrm>
            <a:off x="0" y="0"/>
            <a:ext cx="12191400" cy="685728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Picture 2" descr=""/>
          <p:cNvPicPr/>
          <p:nvPr/>
        </p:nvPicPr>
        <p:blipFill>
          <a:blip r:embed="rId2"/>
          <a:stretch/>
        </p:blipFill>
        <p:spPr>
          <a:xfrm>
            <a:off x="0" y="0"/>
            <a:ext cx="12191400" cy="6857280"/>
          </a:xfrm>
          <a:prstGeom prst="rect">
            <a:avLst/>
          </a:prstGeom>
          <a:ln>
            <a:noFill/>
          </a:ln>
        </p:spPr>
      </p:pic>
      <p:pic>
        <p:nvPicPr>
          <p:cNvPr id="41" name="Picture 2" descr=""/>
          <p:cNvPicPr/>
          <p:nvPr/>
        </p:nvPicPr>
        <p:blipFill>
          <a:blip r:embed="rId3"/>
          <a:stretch/>
        </p:blipFill>
        <p:spPr>
          <a:xfrm>
            <a:off x="0" y="0"/>
            <a:ext cx="12191400" cy="685728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Picture 2" descr=""/>
          <p:cNvPicPr/>
          <p:nvPr/>
        </p:nvPicPr>
        <p:blipFill>
          <a:blip r:embed="rId2"/>
          <a:stretch/>
        </p:blipFill>
        <p:spPr>
          <a:xfrm>
            <a:off x="0" y="0"/>
            <a:ext cx="12191400" cy="6857280"/>
          </a:xfrm>
          <a:prstGeom prst="rect">
            <a:avLst/>
          </a:prstGeom>
          <a:ln>
            <a:noFill/>
          </a:ln>
        </p:spPr>
      </p:pic>
      <p:pic>
        <p:nvPicPr>
          <p:cNvPr id="81" name="Picture 7" descr=""/>
          <p:cNvPicPr/>
          <p:nvPr/>
        </p:nvPicPr>
        <p:blipFill>
          <a:blip r:embed="rId3"/>
          <a:stretch/>
        </p:blipFill>
        <p:spPr>
          <a:xfrm>
            <a:off x="0" y="0"/>
            <a:ext cx="12191400" cy="6857280"/>
          </a:xfrm>
          <a:prstGeom prst="rect">
            <a:avLst/>
          </a:prstGeom>
          <a:ln>
            <a:noFill/>
          </a:ln>
        </p:spPr>
      </p:pic>
      <p:sp>
        <p:nvSpPr>
          <p:cNvPr id="82" name="PlaceHolder 1"/>
          <p:cNvSpPr>
            <a:spLocks noGrp="1"/>
          </p:cNvSpPr>
          <p:nvPr>
            <p:ph type="title"/>
          </p:nvPr>
        </p:nvSpPr>
        <p:spPr>
          <a:xfrm>
            <a:off x="913680" y="618480"/>
            <a:ext cx="10363680" cy="159552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913680" y="1176120"/>
            <a:ext cx="10351080" cy="27360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US" sz="4400" spc="-1" strike="noStrike" cap="all">
                <a:solidFill>
                  <a:srgbClr val="000000"/>
                </a:solidFill>
                <a:uFill>
                  <a:solidFill>
                    <a:srgbClr val="ffffff"/>
                  </a:solidFill>
                </a:uFill>
                <a:latin typeface="Tw Cen MT"/>
              </a:rPr>
              <a:t>Flame Detector </a:t>
            </a:r>
            <a:br/>
            <a:r>
              <a:rPr b="0" lang="en-US" sz="4400" spc="-1" strike="noStrike" cap="all">
                <a:solidFill>
                  <a:srgbClr val="000000"/>
                </a:solidFill>
                <a:uFill>
                  <a:solidFill>
                    <a:srgbClr val="ffffff"/>
                  </a:solidFill>
                </a:uFill>
                <a:latin typeface="Tw Cen MT"/>
              </a:rPr>
              <a:t>RC car </a:t>
            </a:r>
            <a:endParaRPr b="0" lang="en-US" sz="4400" spc="-1" strike="noStrike">
              <a:solidFill>
                <a:srgbClr val="000000"/>
              </a:solidFill>
              <a:uFill>
                <a:solidFill>
                  <a:srgbClr val="ffffff"/>
                </a:solidFill>
              </a:uFill>
              <a:latin typeface="Arial"/>
            </a:endParaRPr>
          </a:p>
        </p:txBody>
      </p:sp>
      <p:sp>
        <p:nvSpPr>
          <p:cNvPr id="126" name="CustomShape 2"/>
          <p:cNvSpPr/>
          <p:nvPr/>
        </p:nvSpPr>
        <p:spPr>
          <a:xfrm>
            <a:off x="913680" y="4649040"/>
            <a:ext cx="10351080" cy="136764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1001"/>
              </a:spcBef>
            </a:pPr>
            <a:r>
              <a:rPr b="0" lang="en-US" sz="2400" spc="-1" strike="noStrike" cap="all">
                <a:solidFill>
                  <a:srgbClr val="808080"/>
                </a:solidFill>
                <a:uFill>
                  <a:solidFill>
                    <a:srgbClr val="ffffff"/>
                  </a:solidFill>
                </a:uFill>
                <a:latin typeface="Tw Cen MT"/>
              </a:rPr>
              <a:t>Made by : Amr Hassan Mohamed </a:t>
            </a:r>
            <a:endParaRPr b="0" lang="en-US" sz="2400" spc="-1" strike="noStrike">
              <a:solidFill>
                <a:srgbClr val="000000"/>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913680" y="618480"/>
            <a:ext cx="10363680" cy="1595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cap="all">
                <a:solidFill>
                  <a:srgbClr val="000000"/>
                </a:solidFill>
                <a:uFill>
                  <a:solidFill>
                    <a:srgbClr val="ffffff"/>
                  </a:solidFill>
                </a:uFill>
                <a:latin typeface="Tw Cen MT"/>
              </a:rPr>
              <a:t>Components</a:t>
            </a:r>
            <a:endParaRPr b="0" lang="en-US" sz="3600" spc="-1" strike="noStrike">
              <a:solidFill>
                <a:srgbClr val="000000"/>
              </a:solidFill>
              <a:uFill>
                <a:solidFill>
                  <a:srgbClr val="ffffff"/>
                </a:solidFill>
              </a:uFill>
              <a:latin typeface="Arial"/>
            </a:endParaRPr>
          </a:p>
        </p:txBody>
      </p:sp>
      <p:sp>
        <p:nvSpPr>
          <p:cNvPr id="128" name="CustomShape 2"/>
          <p:cNvSpPr/>
          <p:nvPr/>
        </p:nvSpPr>
        <p:spPr>
          <a:xfrm>
            <a:off x="913680" y="2367000"/>
            <a:ext cx="10362960" cy="3423240"/>
          </a:xfrm>
          <a:prstGeom prst="rect">
            <a:avLst/>
          </a:prstGeom>
          <a:noFill/>
          <a:ln>
            <a:noFill/>
          </a:ln>
        </p:spPr>
        <p:style>
          <a:lnRef idx="0"/>
          <a:fillRef idx="0"/>
          <a:effectRef idx="0"/>
          <a:fontRef idx="minor"/>
        </p:style>
        <p:txBody>
          <a:bodyPr lIns="90000" rIns="90000" tIns="45000" bIns="45000"/>
          <a:p>
            <a:pPr marL="228600" indent="-22788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Arduino UNO </a:t>
            </a:r>
            <a:endParaRPr b="0" lang="en-US" sz="1600" spc="-1" strike="noStrike">
              <a:solidFill>
                <a:srgbClr val="000000"/>
              </a:solidFill>
              <a:uFill>
                <a:solidFill>
                  <a:srgbClr val="ffffff"/>
                </a:solidFill>
              </a:uFill>
              <a:latin typeface="Arial"/>
            </a:endParaRPr>
          </a:p>
          <a:p>
            <a:pPr marL="228600" indent="-22788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Bluetooth module  HC05</a:t>
            </a:r>
            <a:endParaRPr b="0" lang="en-US" sz="1600" spc="-1" strike="noStrike">
              <a:solidFill>
                <a:srgbClr val="000000"/>
              </a:solidFill>
              <a:uFill>
                <a:solidFill>
                  <a:srgbClr val="ffffff"/>
                </a:solidFill>
              </a:uFill>
              <a:latin typeface="Arial"/>
            </a:endParaRPr>
          </a:p>
          <a:p>
            <a:pPr marL="228600" indent="-22788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L293D motor driver IC  </a:t>
            </a:r>
            <a:endParaRPr b="0" lang="en-US" sz="1600" spc="-1" strike="noStrike">
              <a:solidFill>
                <a:srgbClr val="000000"/>
              </a:solidFill>
              <a:uFill>
                <a:solidFill>
                  <a:srgbClr val="ffffff"/>
                </a:solidFill>
              </a:uFill>
              <a:latin typeface="Arial"/>
            </a:endParaRPr>
          </a:p>
          <a:p>
            <a:pPr marL="228600" indent="-22788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Two DC motors </a:t>
            </a:r>
            <a:endParaRPr b="0" lang="en-US" sz="1600" spc="-1" strike="noStrike">
              <a:solidFill>
                <a:srgbClr val="000000"/>
              </a:solidFill>
              <a:uFill>
                <a:solidFill>
                  <a:srgbClr val="ffffff"/>
                </a:solidFill>
              </a:uFill>
              <a:latin typeface="Arial"/>
            </a:endParaRPr>
          </a:p>
          <a:p>
            <a:pPr marL="228600" indent="-22788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Two lithium batteries each 3.7 v </a:t>
            </a:r>
            <a:endParaRPr b="0" lang="en-US" sz="1600" spc="-1" strike="noStrike">
              <a:solidFill>
                <a:srgbClr val="000000"/>
              </a:solidFill>
              <a:uFill>
                <a:solidFill>
                  <a:srgbClr val="ffffff"/>
                </a:solidFill>
              </a:uFill>
              <a:latin typeface="Arial"/>
            </a:endParaRPr>
          </a:p>
          <a:p>
            <a:pPr marL="228600" indent="-22788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One 9v battery </a:t>
            </a:r>
            <a:endParaRPr b="0" lang="en-US" sz="1600" spc="-1" strike="noStrike">
              <a:solidFill>
                <a:srgbClr val="000000"/>
              </a:solidFill>
              <a:uFill>
                <a:solidFill>
                  <a:srgbClr val="ffffff"/>
                </a:solidFill>
              </a:uFill>
              <a:latin typeface="Arial"/>
            </a:endParaRPr>
          </a:p>
          <a:p>
            <a:pPr marL="228600" indent="-22788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Smartphone (any android will work)</a:t>
            </a:r>
            <a:endParaRPr b="0" lang="en-US" sz="1600" spc="-1" strike="noStrike">
              <a:solidFill>
                <a:srgbClr val="000000"/>
              </a:solidFill>
              <a:uFill>
                <a:solidFill>
                  <a:srgbClr val="ffffff"/>
                </a:solidFill>
              </a:uFill>
              <a:latin typeface="Arial"/>
            </a:endParaRPr>
          </a:p>
          <a:p>
            <a:pPr marL="228600" indent="-22788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Flame sensor module </a:t>
            </a:r>
            <a:endParaRPr b="0" lang="en-US" sz="1600" spc="-1" strike="noStrike">
              <a:solidFill>
                <a:srgbClr val="000000"/>
              </a:solidFill>
              <a:uFill>
                <a:solidFill>
                  <a:srgbClr val="ffffff"/>
                </a:solidFill>
              </a:uFill>
              <a:latin typeface="Arial"/>
            </a:endParaRPr>
          </a:p>
          <a:p>
            <a:pPr marL="228600" indent="-227880">
              <a:lnSpc>
                <a:spcPct val="120000"/>
              </a:lnSpc>
              <a:spcBef>
                <a:spcPts val="1001"/>
              </a:spcBef>
              <a:buClr>
                <a:srgbClr val="000000"/>
              </a:buClr>
              <a:buFont typeface="Arial"/>
              <a:buChar char="•"/>
            </a:pPr>
            <a:r>
              <a:rPr b="0" lang="en-US" sz="1600" spc="-1" strike="noStrike" cap="all">
                <a:solidFill>
                  <a:srgbClr val="000000"/>
                </a:solidFill>
                <a:uFill>
                  <a:solidFill>
                    <a:srgbClr val="ffffff"/>
                  </a:solidFill>
                </a:uFill>
                <a:latin typeface="Tw Cen MT"/>
              </a:rPr>
              <a:t>Regulator 6v </a:t>
            </a:r>
            <a:endParaRPr b="0" lang="en-US" sz="1600" spc="-1" strike="noStrike">
              <a:solidFill>
                <a:srgbClr val="000000"/>
              </a:solidFill>
              <a:uFill>
                <a:solidFill>
                  <a:srgbClr val="ffffff"/>
                </a:solidFill>
              </a:uFill>
              <a:latin typeface="Arial"/>
            </a:endParaRPr>
          </a:p>
        </p:txBody>
      </p:sp>
    </p:spTree>
  </p:cSld>
  <p:transition spd="slow">
    <p:wipe dir="l"/>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913680" y="618480"/>
            <a:ext cx="10363680" cy="1595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cap="all">
                <a:solidFill>
                  <a:srgbClr val="000000"/>
                </a:solidFill>
                <a:uFill>
                  <a:solidFill>
                    <a:srgbClr val="ffffff"/>
                  </a:solidFill>
                </a:uFill>
                <a:latin typeface="Tw Cen MT"/>
              </a:rPr>
              <a:t>Basic operation</a:t>
            </a:r>
            <a:endParaRPr b="0" lang="en-US" sz="3600" spc="-1" strike="noStrike">
              <a:solidFill>
                <a:srgbClr val="000000"/>
              </a:solidFill>
              <a:uFill>
                <a:solidFill>
                  <a:srgbClr val="ffffff"/>
                </a:solidFill>
              </a:uFill>
              <a:latin typeface="Arial"/>
            </a:endParaRPr>
          </a:p>
        </p:txBody>
      </p:sp>
      <p:sp>
        <p:nvSpPr>
          <p:cNvPr id="130" name="CustomShape 2"/>
          <p:cNvSpPr/>
          <p:nvPr/>
        </p:nvSpPr>
        <p:spPr>
          <a:xfrm>
            <a:off x="913680" y="2367000"/>
            <a:ext cx="10362960" cy="3423240"/>
          </a:xfrm>
          <a:prstGeom prst="rect">
            <a:avLst/>
          </a:prstGeom>
          <a:noFill/>
          <a:ln>
            <a:noFill/>
          </a:ln>
        </p:spPr>
        <p:style>
          <a:lnRef idx="0"/>
          <a:fillRef idx="0"/>
          <a:effectRef idx="0"/>
          <a:fontRef idx="minor"/>
        </p:style>
        <p:txBody>
          <a:bodyPr lIns="90000" rIns="90000" tIns="45000" bIns="45000"/>
          <a:p>
            <a:pPr marL="228600" indent="-227880">
              <a:lnSpc>
                <a:spcPct val="120000"/>
              </a:lnSpc>
              <a:spcBef>
                <a:spcPts val="1001"/>
              </a:spcBef>
              <a:buClr>
                <a:srgbClr val="000000"/>
              </a:buClr>
              <a:buFont typeface="Arial"/>
              <a:buChar char="•"/>
            </a:pPr>
            <a:r>
              <a:rPr b="0" lang="en-US" sz="2000" spc="-1" strike="noStrike" cap="all">
                <a:solidFill>
                  <a:srgbClr val="000000"/>
                </a:solidFill>
                <a:uFill>
                  <a:solidFill>
                    <a:srgbClr val="ffffff"/>
                  </a:solidFill>
                </a:uFill>
                <a:latin typeface="Tw Cen MT"/>
              </a:rPr>
              <a:t>This describes the operation after sending messages using mobile app .</a:t>
            </a:r>
            <a:endParaRPr b="0" lang="en-US" sz="2000" spc="-1" strike="noStrike">
              <a:solidFill>
                <a:srgbClr val="000000"/>
              </a:solidFill>
              <a:uFill>
                <a:solidFill>
                  <a:srgbClr val="ffffff"/>
                </a:solidFill>
              </a:uFill>
              <a:latin typeface="Arial"/>
            </a:endParaRPr>
          </a:p>
        </p:txBody>
      </p:sp>
      <p:pic>
        <p:nvPicPr>
          <p:cNvPr id="131" name="Picture 12" descr=""/>
          <p:cNvPicPr/>
          <p:nvPr/>
        </p:nvPicPr>
        <p:blipFill>
          <a:blip r:embed="rId1"/>
          <a:stretch/>
        </p:blipFill>
        <p:spPr>
          <a:xfrm>
            <a:off x="1841040" y="2864880"/>
            <a:ext cx="8087760" cy="32961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98200" y="283680"/>
            <a:ext cx="10363680" cy="1595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cap="all">
                <a:solidFill>
                  <a:srgbClr val="000000"/>
                </a:solidFill>
                <a:uFill>
                  <a:solidFill>
                    <a:srgbClr val="ffffff"/>
                  </a:solidFill>
                </a:uFill>
                <a:latin typeface="Tw Cen MT"/>
              </a:rPr>
              <a:t>Schematic</a:t>
            </a:r>
            <a:endParaRPr b="0" lang="en-US" sz="3600" spc="-1" strike="noStrike">
              <a:solidFill>
                <a:srgbClr val="000000"/>
              </a:solidFill>
              <a:uFill>
                <a:solidFill>
                  <a:srgbClr val="ffffff"/>
                </a:solidFill>
              </a:uFill>
              <a:latin typeface="Arial"/>
            </a:endParaRPr>
          </a:p>
        </p:txBody>
      </p:sp>
      <p:pic>
        <p:nvPicPr>
          <p:cNvPr id="133" name="Picture 4" descr=""/>
          <p:cNvPicPr/>
          <p:nvPr/>
        </p:nvPicPr>
        <p:blipFill>
          <a:blip r:embed="rId1"/>
          <a:stretch/>
        </p:blipFill>
        <p:spPr>
          <a:xfrm>
            <a:off x="1787760" y="1703160"/>
            <a:ext cx="8584920" cy="4062960"/>
          </a:xfrm>
          <a:prstGeom prst="rect">
            <a:avLst/>
          </a:prstGeom>
          <a:ln>
            <a:noFill/>
          </a:ln>
        </p:spPr>
      </p:pic>
    </p:spTree>
  </p:cSld>
  <p:transition spd="slow">
    <p:wipe dir="l"/>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913680" y="618480"/>
            <a:ext cx="10363680" cy="159552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3600" spc="-1" strike="noStrike" cap="all">
                <a:solidFill>
                  <a:srgbClr val="000000"/>
                </a:solidFill>
                <a:uFill>
                  <a:solidFill>
                    <a:srgbClr val="ffffff"/>
                  </a:solidFill>
                </a:uFill>
                <a:latin typeface="Tw Cen MT"/>
              </a:rPr>
              <a:t>Flame Sensor</a:t>
            </a:r>
            <a:endParaRPr b="0" lang="en-US" sz="3600" spc="-1" strike="noStrike">
              <a:solidFill>
                <a:srgbClr val="000000"/>
              </a:solidFill>
              <a:uFill>
                <a:solidFill>
                  <a:srgbClr val="ffffff"/>
                </a:solidFill>
              </a:uFill>
              <a:latin typeface="Arial"/>
            </a:endParaRPr>
          </a:p>
        </p:txBody>
      </p:sp>
      <p:sp>
        <p:nvSpPr>
          <p:cNvPr id="135" name="CustomShape 2"/>
          <p:cNvSpPr/>
          <p:nvPr/>
        </p:nvSpPr>
        <p:spPr>
          <a:xfrm>
            <a:off x="913680" y="2367000"/>
            <a:ext cx="10362960" cy="3423240"/>
          </a:xfrm>
          <a:prstGeom prst="rect">
            <a:avLst/>
          </a:prstGeom>
          <a:noFill/>
          <a:ln>
            <a:noFill/>
          </a:ln>
        </p:spPr>
        <p:style>
          <a:lnRef idx="0"/>
          <a:fillRef idx="0"/>
          <a:effectRef idx="0"/>
          <a:fontRef idx="minor"/>
        </p:style>
        <p:txBody>
          <a:bodyPr lIns="90000" rIns="90000" tIns="45000" bIns="45000"/>
          <a:p>
            <a:pPr marL="228600" indent="-227880">
              <a:lnSpc>
                <a:spcPct val="120000"/>
              </a:lnSpc>
              <a:spcBef>
                <a:spcPts val="1001"/>
              </a:spcBef>
              <a:buClr>
                <a:srgbClr val="000000"/>
              </a:buClr>
              <a:buFont typeface="Arial"/>
              <a:buChar char="•"/>
            </a:pPr>
            <a:r>
              <a:rPr b="0" lang="en-US" sz="2000" spc="-1" strike="noStrike" cap="all">
                <a:solidFill>
                  <a:srgbClr val="000000"/>
                </a:solidFill>
                <a:uFill>
                  <a:solidFill>
                    <a:srgbClr val="ffffff"/>
                  </a:solidFill>
                </a:uFill>
                <a:latin typeface="Aparajita"/>
              </a:rPr>
              <a:t>flame sensor is light up whenever there’s a flame or a lighter nearby</a:t>
            </a:r>
            <a:r>
              <a:rPr b="0" lang="en-US" sz="2000" spc="-1" strike="noStrike" cap="all">
                <a:solidFill>
                  <a:srgbClr val="000000"/>
                </a:solidFill>
                <a:uFill>
                  <a:solidFill>
                    <a:srgbClr val="ffffff"/>
                  </a:solidFill>
                </a:uFill>
                <a:latin typeface="Calibri"/>
              </a:rPr>
              <a:t> </a:t>
            </a:r>
            <a:endParaRPr b="0" lang="en-US" sz="2000" spc="-1" strike="noStrike">
              <a:solidFill>
                <a:srgbClr val="000000"/>
              </a:solidFill>
              <a:uFill>
                <a:solidFill>
                  <a:srgbClr val="ffffff"/>
                </a:solidFill>
              </a:uFill>
              <a:latin typeface="Arial"/>
            </a:endParaRPr>
          </a:p>
        </p:txBody>
      </p:sp>
      <p:pic>
        <p:nvPicPr>
          <p:cNvPr id="136" name="Picture 4" descr=""/>
          <p:cNvPicPr/>
          <p:nvPr/>
        </p:nvPicPr>
        <p:blipFill>
          <a:blip r:embed="rId1"/>
          <a:stretch/>
        </p:blipFill>
        <p:spPr>
          <a:xfrm>
            <a:off x="1157760" y="3367080"/>
            <a:ext cx="5648400" cy="1912680"/>
          </a:xfrm>
          <a:prstGeom prst="rect">
            <a:avLst/>
          </a:prstGeom>
          <a:ln>
            <a:noFill/>
          </a:ln>
        </p:spPr>
      </p:pic>
      <p:pic>
        <p:nvPicPr>
          <p:cNvPr id="137" name="Picture 5" descr=""/>
          <p:cNvPicPr/>
          <p:nvPr/>
        </p:nvPicPr>
        <p:blipFill>
          <a:blip r:embed="rId2"/>
          <a:stretch/>
        </p:blipFill>
        <p:spPr>
          <a:xfrm>
            <a:off x="7050600" y="3026880"/>
            <a:ext cx="3277440" cy="2592720"/>
          </a:xfrm>
          <a:prstGeom prst="rect">
            <a:avLst/>
          </a:prstGeom>
          <a:ln>
            <a:noFill/>
          </a:ln>
        </p:spPr>
      </p:pic>
    </p:spTree>
  </p:cSld>
  <p:transition spd="slow">
    <p:wipe dir="l"/>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913680" y="618480"/>
            <a:ext cx="10363680" cy="159552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3600" spc="-1" strike="noStrike" cap="all">
                <a:solidFill>
                  <a:srgbClr val="000000"/>
                </a:solidFill>
                <a:uFill>
                  <a:solidFill>
                    <a:srgbClr val="ffffff"/>
                  </a:solidFill>
                </a:uFill>
                <a:latin typeface="Tw Cen MT"/>
              </a:rPr>
              <a:t>Mobile App</a:t>
            </a:r>
            <a:endParaRPr b="0" lang="en-US" sz="3600" spc="-1" strike="noStrike">
              <a:solidFill>
                <a:srgbClr val="000000"/>
              </a:solidFill>
              <a:uFill>
                <a:solidFill>
                  <a:srgbClr val="ffffff"/>
                </a:solidFill>
              </a:uFill>
              <a:latin typeface="Arial"/>
            </a:endParaRPr>
          </a:p>
        </p:txBody>
      </p:sp>
      <p:sp>
        <p:nvSpPr>
          <p:cNvPr id="139" name="CustomShape 2"/>
          <p:cNvSpPr/>
          <p:nvPr/>
        </p:nvSpPr>
        <p:spPr>
          <a:xfrm>
            <a:off x="913680" y="2367000"/>
            <a:ext cx="10362960" cy="3423240"/>
          </a:xfrm>
          <a:prstGeom prst="rect">
            <a:avLst/>
          </a:prstGeom>
          <a:noFill/>
          <a:ln>
            <a:noFill/>
          </a:ln>
        </p:spPr>
        <p:style>
          <a:lnRef idx="0"/>
          <a:fillRef idx="0"/>
          <a:effectRef idx="0"/>
          <a:fontRef idx="minor"/>
        </p:style>
        <p:txBody>
          <a:bodyPr lIns="90000" rIns="90000" tIns="45000" bIns="45000"/>
          <a:p>
            <a:pPr marL="228600" indent="-227880">
              <a:lnSpc>
                <a:spcPct val="120000"/>
              </a:lnSpc>
              <a:spcBef>
                <a:spcPts val="1001"/>
              </a:spcBef>
              <a:buClr>
                <a:srgbClr val="000000"/>
              </a:buClr>
              <a:buFont typeface="Arial"/>
              <a:buChar char="•"/>
            </a:pPr>
            <a:r>
              <a:rPr b="0" lang="en-US" sz="2000" spc="-1" strike="noStrike" cap="all">
                <a:solidFill>
                  <a:srgbClr val="000000"/>
                </a:solidFill>
                <a:uFill>
                  <a:solidFill>
                    <a:srgbClr val="ffffff"/>
                  </a:solidFill>
                </a:uFill>
                <a:latin typeface="Aparajita"/>
              </a:rPr>
              <a:t>Mobile app is compatible with any device that support android but the version of the android has to be higher than or the same as Jelly Bean 4.1 version .</a:t>
            </a:r>
            <a:endParaRPr b="0" lang="en-US" sz="2000" spc="-1" strike="noStrike">
              <a:solidFill>
                <a:srgbClr val="000000"/>
              </a:solidFill>
              <a:uFill>
                <a:solidFill>
                  <a:srgbClr val="ffffff"/>
                </a:solidFill>
              </a:uFill>
              <a:latin typeface="Arial"/>
            </a:endParaRPr>
          </a:p>
        </p:txBody>
      </p:sp>
      <p:pic>
        <p:nvPicPr>
          <p:cNvPr id="140" name="Picture 3" descr=""/>
          <p:cNvPicPr/>
          <p:nvPr/>
        </p:nvPicPr>
        <p:blipFill>
          <a:blip r:embed="rId1"/>
          <a:stretch/>
        </p:blipFill>
        <p:spPr>
          <a:xfrm>
            <a:off x="4789080" y="3178080"/>
            <a:ext cx="2612160" cy="2612160"/>
          </a:xfrm>
          <a:prstGeom prst="rect">
            <a:avLst/>
          </a:prstGeom>
          <a:ln>
            <a:noFill/>
          </a:ln>
        </p:spPr>
      </p:pic>
    </p:spTree>
  </p:cSld>
  <p:transition spd="slow">
    <p:wipe dir="l"/>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913680" y="618480"/>
            <a:ext cx="10363680" cy="1595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cap="all">
                <a:solidFill>
                  <a:srgbClr val="000000"/>
                </a:solidFill>
                <a:uFill>
                  <a:solidFill>
                    <a:srgbClr val="ffffff"/>
                  </a:solidFill>
                </a:uFill>
                <a:latin typeface="Tw Cen MT"/>
              </a:rPr>
              <a:t>Problems and solutions </a:t>
            </a:r>
            <a:endParaRPr b="0" lang="en-US" sz="3600" spc="-1" strike="noStrike">
              <a:solidFill>
                <a:srgbClr val="000000"/>
              </a:solidFill>
              <a:uFill>
                <a:solidFill>
                  <a:srgbClr val="ffffff"/>
                </a:solidFill>
              </a:uFill>
              <a:latin typeface="Arial"/>
            </a:endParaRPr>
          </a:p>
        </p:txBody>
      </p:sp>
      <p:sp>
        <p:nvSpPr>
          <p:cNvPr id="142" name="CustomShape 2"/>
          <p:cNvSpPr/>
          <p:nvPr/>
        </p:nvSpPr>
        <p:spPr>
          <a:xfrm>
            <a:off x="913680" y="2367000"/>
            <a:ext cx="10362960" cy="3423240"/>
          </a:xfrm>
          <a:prstGeom prst="rect">
            <a:avLst/>
          </a:prstGeom>
          <a:noFill/>
          <a:ln>
            <a:noFill/>
          </a:ln>
        </p:spPr>
        <p:style>
          <a:lnRef idx="0"/>
          <a:fillRef idx="0"/>
          <a:effectRef idx="0"/>
          <a:fontRef idx="minor"/>
        </p:style>
        <p:txBody>
          <a:bodyPr lIns="90000" rIns="90000" tIns="45000" bIns="45000">
            <a:normAutofit/>
          </a:bodyPr>
          <a:p>
            <a:pPr marL="514440" indent="-513720">
              <a:lnSpc>
                <a:spcPct val="100000"/>
              </a:lnSpc>
              <a:spcBef>
                <a:spcPts val="1001"/>
              </a:spcBef>
              <a:buClr>
                <a:srgbClr val="000000"/>
              </a:buClr>
              <a:buFont typeface="Tw Cen MT"/>
              <a:buAutoNum type="romanUcPeriod"/>
            </a:pPr>
            <a:r>
              <a:rPr b="0" lang="en-US" sz="1800" spc="-1" strike="noStrike" cap="all">
                <a:solidFill>
                  <a:srgbClr val="000000"/>
                </a:solidFill>
                <a:uFill>
                  <a:solidFill>
                    <a:srgbClr val="ffffff"/>
                  </a:solidFill>
                </a:uFill>
                <a:latin typeface="Aparajita"/>
              </a:rPr>
              <a:t>Sending multiple messages from mobile app</a:t>
            </a:r>
            <a:endParaRPr b="0" lang="en-US" sz="1800" spc="-1" strike="noStrike">
              <a:solidFill>
                <a:srgbClr val="000000"/>
              </a:solidFill>
              <a:uFill>
                <a:solidFill>
                  <a:srgbClr val="ffffff"/>
                </a:solidFill>
              </a:uFill>
              <a:latin typeface="Arial"/>
            </a:endParaRPr>
          </a:p>
          <a:p>
            <a:pPr marL="514440" indent="-513720">
              <a:lnSpc>
                <a:spcPct val="100000"/>
              </a:lnSpc>
              <a:spcBef>
                <a:spcPts val="1001"/>
              </a:spcBef>
              <a:buClr>
                <a:srgbClr val="000000"/>
              </a:buClr>
              <a:buFont typeface="Tw Cen MT"/>
              <a:buAutoNum type="romanUcPeriod"/>
            </a:pPr>
            <a:r>
              <a:rPr b="0" lang="en-US" sz="1800" spc="-1" strike="noStrike" cap="all">
                <a:solidFill>
                  <a:srgbClr val="000000"/>
                </a:solidFill>
                <a:uFill>
                  <a:solidFill>
                    <a:srgbClr val="ffffff"/>
                  </a:solidFill>
                </a:uFill>
                <a:latin typeface="Aparajita"/>
              </a:rPr>
              <a:t>Synchronization </a:t>
            </a:r>
            <a:endParaRPr b="0" lang="en-US" sz="1800" spc="-1" strike="noStrike">
              <a:solidFill>
                <a:srgbClr val="000000"/>
              </a:solidFill>
              <a:uFill>
                <a:solidFill>
                  <a:srgbClr val="ffffff"/>
                </a:solidFill>
              </a:uFill>
              <a:latin typeface="Arial"/>
            </a:endParaRPr>
          </a:p>
          <a:p>
            <a:pPr marL="514440" indent="-513720">
              <a:lnSpc>
                <a:spcPct val="100000"/>
              </a:lnSpc>
              <a:spcBef>
                <a:spcPts val="1001"/>
              </a:spcBef>
              <a:buClr>
                <a:srgbClr val="000000"/>
              </a:buClr>
              <a:buFont typeface="Tw Cen MT"/>
              <a:buAutoNum type="romanUcPeriod"/>
            </a:pPr>
            <a:r>
              <a:rPr b="0" lang="en-US" sz="1800" spc="-1" strike="noStrike" cap="all">
                <a:solidFill>
                  <a:srgbClr val="000000"/>
                </a:solidFill>
                <a:uFill>
                  <a:solidFill>
                    <a:srgbClr val="ffffff"/>
                  </a:solidFill>
                </a:uFill>
                <a:latin typeface="Aparajita"/>
              </a:rPr>
              <a:t>Operating the two motors with external battery </a:t>
            </a:r>
            <a:endParaRPr b="0" lang="en-US" sz="1800" spc="-1" strike="noStrike">
              <a:solidFill>
                <a:srgbClr val="000000"/>
              </a:solidFill>
              <a:uFill>
                <a:solidFill>
                  <a:srgbClr val="ffffff"/>
                </a:solidFill>
              </a:uFill>
              <a:latin typeface="Arial"/>
            </a:endParaRPr>
          </a:p>
          <a:p>
            <a:pPr marL="228600" indent="-227880">
              <a:lnSpc>
                <a:spcPct val="120000"/>
              </a:lnSpc>
              <a:spcBef>
                <a:spcPts val="1001"/>
              </a:spcBef>
              <a:buClr>
                <a:srgbClr val="000000"/>
              </a:buClr>
              <a:buFont typeface="Arial"/>
              <a:buChar char="•"/>
            </a:pPr>
            <a:r>
              <a:rPr b="0" lang="en-US" sz="1800" spc="-1" strike="noStrike" cap="all">
                <a:solidFill>
                  <a:srgbClr val="000000"/>
                </a:solidFill>
                <a:uFill>
                  <a:solidFill>
                    <a:srgbClr val="ffffff"/>
                  </a:solidFill>
                </a:uFill>
                <a:latin typeface="Aparajita"/>
              </a:rPr>
              <a:t>Multiple messages and Synchronization have been solved using recursive calls with each one has a delay to call the next one while the button is pressed and destroy all the remaining calls whenever the button have been released and the delay has to be alittle bit more than the delay of the Arduino .</a:t>
            </a:r>
            <a:endParaRPr b="0" lang="en-US" sz="1800" spc="-1" strike="noStrike">
              <a:solidFill>
                <a:srgbClr val="000000"/>
              </a:solidFill>
              <a:uFill>
                <a:solidFill>
                  <a:srgbClr val="ffffff"/>
                </a:solidFill>
              </a:uFill>
              <a:latin typeface="Arial"/>
            </a:endParaRPr>
          </a:p>
          <a:p>
            <a:pPr marL="228600" indent="-227880">
              <a:lnSpc>
                <a:spcPct val="120000"/>
              </a:lnSpc>
              <a:spcBef>
                <a:spcPts val="1001"/>
              </a:spcBef>
              <a:buClr>
                <a:srgbClr val="000000"/>
              </a:buClr>
              <a:buFont typeface="Arial"/>
              <a:buChar char="•"/>
            </a:pPr>
            <a:r>
              <a:rPr b="0" lang="en-US" sz="1800" spc="-1" strike="noStrike" cap="all">
                <a:solidFill>
                  <a:srgbClr val="000000"/>
                </a:solidFill>
                <a:uFill>
                  <a:solidFill>
                    <a:srgbClr val="ffffff"/>
                  </a:solidFill>
                </a:uFill>
                <a:latin typeface="Aparajita"/>
              </a:rPr>
              <a:t>Solved using two lithium  batteries with regulator to ensure the proper voltage entering the motors and having the required current to run the motors</a:t>
            </a:r>
            <a:endParaRPr b="0" lang="en-US" sz="1800" spc="-1" strike="noStrike">
              <a:solidFill>
                <a:srgbClr val="000000"/>
              </a:solidFill>
              <a:uFill>
                <a:solidFill>
                  <a:srgbClr val="ffffff"/>
                </a:solidFill>
              </a:uFill>
              <a:latin typeface="Arial"/>
            </a:endParaRPr>
          </a:p>
          <a:p>
            <a:pPr>
              <a:lnSpc>
                <a:spcPct val="120000"/>
              </a:lnSpc>
              <a:spcBef>
                <a:spcPts val="1001"/>
              </a:spcBef>
            </a:pPr>
            <a:endParaRPr b="0" lang="en-US" sz="1800" spc="-1" strike="noStrike">
              <a:solidFill>
                <a:srgbClr val="000000"/>
              </a:solidFill>
              <a:uFill>
                <a:solidFill>
                  <a:srgbClr val="ffffff"/>
                </a:solidFill>
              </a:uFill>
              <a:latin typeface="Arial"/>
            </a:endParaRPr>
          </a:p>
          <a:p>
            <a:pPr>
              <a:lnSpc>
                <a:spcPct val="120000"/>
              </a:lnSpc>
              <a:spcBef>
                <a:spcPts val="1001"/>
              </a:spcBef>
            </a:pPr>
            <a:endParaRPr b="0" lang="en-US" sz="1800" spc="-1" strike="noStrike">
              <a:solidFill>
                <a:srgbClr val="000000"/>
              </a:solidFill>
              <a:uFill>
                <a:solidFill>
                  <a:srgbClr val="ffffff"/>
                </a:solidFill>
              </a:uFill>
              <a:latin typeface="Arial"/>
            </a:endParaRPr>
          </a:p>
        </p:txBody>
      </p:sp>
    </p:spTree>
  </p:cSld>
  <p:transition spd="slow">
    <p:wipe dir="l"/>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913680" y="283680"/>
            <a:ext cx="10363680" cy="15955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cap="all">
                <a:solidFill>
                  <a:srgbClr val="000000"/>
                </a:solidFill>
                <a:uFill>
                  <a:solidFill>
                    <a:srgbClr val="ffffff"/>
                  </a:solidFill>
                </a:uFill>
                <a:latin typeface="Tw Cen MT"/>
              </a:rPr>
              <a:t>Demo</a:t>
            </a:r>
            <a:endParaRPr b="0" lang="en-US" sz="3600" spc="-1" strike="noStrike">
              <a:solidFill>
                <a:srgbClr val="000000"/>
              </a:solidFill>
              <a:uFill>
                <a:solidFill>
                  <a:srgbClr val="ffffff"/>
                </a:solidFill>
              </a:uFill>
              <a:latin typeface="Arial"/>
            </a:endParaRPr>
          </a:p>
        </p:txBody>
      </p:sp>
    </p:spTree>
  </p:cSld>
  <p:transition spd="slow">
    <p:wipe dir="l"/>
  </p:transition>
  <p:timing>
    <p:tnLst>
      <p:par>
        <p:cTn id="15" dur="indefinite" restart="never" nodeType="tmRoot">
          <p:childTnLst>
            <p:seq>
              <p:cTn id="16" dur="indefinite" nodeType="mainSeq">
                <p:childTnLst>
                  <p:par>
                    <p:cTn id="17" fill="hold">
                      <p:stCondLst>
                        <p:cond delay="0"/>
                      </p:stCondLst>
                      <p:childTnLst>
                        <p:par>
                          <p:cTn id="18" fill="hold">
                            <p:stCondLst>
                              <p:cond delay="0"/>
                            </p:stCondLst>
                            <p:childTnLst>
                              <p:par>
                                <p:cTn id="19" nodeType="afterEffect" fill="hold" presetClass="mediacall">
                                  <p:stCondLst>
                                    <p:cond delay="0"/>
                                  </p:stCondLst>
                                </p:cTn>
                              </p:par>
                            </p:childTnLst>
                          </p:cTn>
                        </p:par>
                      </p:childTnLst>
                    </p:cTn>
                  </p:par>
                </p:childTnLst>
              </p:cTn>
              <p:prevCondLst>
                <p:cond delay="0" evt="onPrev">
                  <p:tgtEl>
                    <p:sldTgt/>
                  </p:tgtEl>
                </p:cond>
              </p:prevCondLst>
              <p:nextCondLst>
                <p:cond delay="0" evt="onNext">
                  <p:tgtEl>
                    <p:sldTgt/>
                  </p:tgtEl>
                </p:cond>
              </p:nextCondLst>
            </p:seq>
            <p:seq>
              <p:cTn id="20" restart="whenNotActive" nodeType="interactiveSeq" fill="hold">
                <p:childTnLst>
                  <p:par>
                    <p:cTn id="21" fill="hold">
                      <p:childTnLst>
                        <p:par>
                          <p:cTn id="22" fill="hold">
                            <p:stCondLst>
                              <p:cond delay="0"/>
                            </p:stCondLst>
                            <p:childTnLst>
                              <p:par>
                                <p:cTn id="23" nodeType="clickEffect" fill="hold" presetClass="mediacall">
                                  <p:stCondLst>
                                    <p:cond delay="0"/>
                                  </p:stCond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76240" y="232416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7200" spc="-1" strike="noStrike" cap="all">
                <a:solidFill>
                  <a:srgbClr val="000000"/>
                </a:solidFill>
                <a:uFill>
                  <a:solidFill>
                    <a:srgbClr val="ffffff"/>
                  </a:solidFill>
                </a:uFill>
                <a:latin typeface="Tw Cen MT"/>
              </a:rPr>
              <a:t>Thank you</a:t>
            </a:r>
            <a:endParaRPr b="0" lang="en-US" sz="7200" spc="-1" strike="noStrike">
              <a:solidFill>
                <a:srgbClr val="000000"/>
              </a:solidFill>
              <a:uFill>
                <a:solidFill>
                  <a:srgbClr val="ffffff"/>
                </a:solidFill>
              </a:uFill>
              <a:latin typeface="Arial"/>
            </a:endParaRPr>
          </a:p>
        </p:txBody>
      </p:sp>
    </p:spTree>
  </p:cSld>
  <p:transition spd="med">
    <p:fade/>
  </p:transition>
  <p:timing>
    <p:tnLst>
      <p:par>
        <p:cTn id="24" dur="indefinite" restart="never" nodeType="tmRoot">
          <p:childTnLst>
            <p:seq>
              <p:cTn id="25"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154</TotalTime>
  <Application>LibreOffice/5.3.3.2$Linux_X86_64 LibreOffice_project/30m0$Build-2</Application>
  <Words>177</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dc:creator>Amr Hassan</dc:creator>
  <dc:description/>
  <dc:language>en-US</dc:language>
  <cp:lastModifiedBy/>
  <dcterms:modified xsi:type="dcterms:W3CDTF">2017-12-16T12:21:46Z</dcterms:modified>
  <cp:revision>16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1</vt:i4>
  </property>
  <property fmtid="{D5CDD505-2E9C-101B-9397-08002B2CF9AE}" pid="7" name="Notes">
    <vt:i4>6</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