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79" r:id="rId10"/>
    <p:sldId id="262" r:id="rId11"/>
    <p:sldId id="263" r:id="rId12"/>
    <p:sldId id="264" r:id="rId13"/>
    <p:sldId id="266" r:id="rId14"/>
    <p:sldId id="277" r:id="rId15"/>
    <p:sldId id="272" r:id="rId16"/>
    <p:sldId id="271" r:id="rId17"/>
    <p:sldId id="274" r:id="rId18"/>
    <p:sldId id="275" r:id="rId19"/>
    <p:sldId id="276" r:id="rId20"/>
    <p:sldId id="278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00121E"/>
    <a:srgbClr val="EBFBEE"/>
    <a:srgbClr val="B2F2BB"/>
    <a:srgbClr val="7DBA00"/>
    <a:srgbClr val="CE6464"/>
    <a:srgbClr val="006CB7"/>
    <a:srgbClr val="D4AF37"/>
    <a:srgbClr val="FFF5F5"/>
    <a:srgbClr val="E6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5T07:23:21.70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C6AED-10EE-421D-B80C-085F6A9A2FC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9BC35-E413-4D18-BA44-32DD8A58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02269-A56A-BC0A-238F-2E9588E0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736373-7A77-66E9-77A3-5000D81DAF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CCFDB-745D-C95F-92D1-D726F2B6F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3B82C-F91B-74FE-8978-9A2DA819A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AEB07-8277-DB24-06BD-EB6C572A3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383D10-E7A4-8EE6-73F0-EAB73F36A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B20FC-35BC-E0FE-68A5-AA920A48E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047C-8127-D4F0-D6B2-F31680A69A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2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9F0CA-737E-5EE6-4AE6-16F54584F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F8B9B-44B7-D59F-3F86-7D20CCFC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E9FD1E-67E3-D681-2515-EB8CFDFEC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A8DFE-03FA-C944-5F68-1E2665BF1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7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2C98-2E22-A462-A7C8-63D302D6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57FC6-5EEB-CBFF-7D43-F9E5805A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6578-DE4A-5C54-4EB2-E0295FF6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99B0-CBC6-BCDA-4F83-ACE9A1CC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33CD-752D-8369-3CAB-23257C33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767D-337C-C58A-35AC-15A87D73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18226-B021-189E-C748-B0B371F10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7721-F33B-E33B-9535-27850618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19C3-2D06-23E0-64B1-C48BCC87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6E4F-D41D-3BCD-2851-1C8217A7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5E286-C271-4B02-8F3D-2964D7567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9E247-4D26-158A-4FFA-F00E4062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6D77-87D5-6031-0692-DE2755A9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55274-3F62-A813-563D-299D16DE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5CA9-82A1-B9AD-9D63-1E4DCE62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BDDC-AB63-AFCB-E6AC-86675242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5BCF-523C-CD09-5510-ACC6096E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04F5-0065-8C17-4243-B4D52EE8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35FF-9264-3E1E-E0CB-73874F69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8582-FE6C-A0CB-38B7-0B1786C7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9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6138-E56E-18E3-5874-2503C99B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F629-A09A-55D8-9116-B3B6D616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7281-CFA3-A7AE-E9F2-4375545B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5DC0-7D75-C106-D396-B8FDFE17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5ABB-20E2-18C3-D52F-F19CA5F4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BB49-B3D4-E353-F39F-6C5A879B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0188-AF25-6F4F-C49D-DD85B70CF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B7420-5F7E-3A56-949C-21734EE8D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245C3-FA9D-4BE3-A8E8-78F68724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24C36-1C6A-CCCA-4EB6-5269F5C8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6E0DB-87AD-C9E7-3627-1A0EB8BA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9EDB-6AC7-10B1-76BD-8417154F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046E-5AF1-D2D0-1181-A5452C166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B07F3-9153-20C5-FB23-BA43704A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C5E64-1E66-D611-B8D2-C2F236590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90147-9ABA-1B46-FFCD-13B8F2E63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0AA77-FD87-4FF0-590D-A457BB6E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D00C3-B1C7-0E61-8FFB-4AEF7F84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41A48-59FC-BF28-5FFA-E8FD624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77F5-ED4F-3056-7096-51CD640B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6F1BC-58F6-20AB-7BD7-9896DD6C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5074-ABB3-8909-9344-F7E28890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9F1CE-4A82-5E06-D9A0-B49DFAD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C0D51-604C-055B-5CC2-97409EFF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BFF11-47E3-7D76-F218-6897584F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D7347-094E-1C6A-E32D-5ED79377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0A4D-8670-BE78-FEF7-5C8A2331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24A0-B306-CBC6-6AFD-E6D0A6E3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2A212-7B4F-99D8-B0B0-400237502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B3AE-AC21-24F4-B1F1-FD42F882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B04E4-8F21-8D34-A60E-E0134627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AD547-3281-A741-7162-62C75D73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2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CE51-C799-F0A3-9E53-6F59F124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440CB-6BDA-1A07-DCD3-1C51ADB09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3473E-F8F0-B6E2-CC02-B9D0C30AB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4B53C-2F9F-F89F-EE46-05637E97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B63A-D74D-1A1D-670E-06F5C4B5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720DC-4410-EF1E-F06E-A6A3FD82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A60DA-C1BB-1734-E6E0-1CEA5DC7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13DF3-6BE9-B940-1A70-520AA0EA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5A76-44C3-AE83-AE30-467534C9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B3956-C21B-4D1B-B75F-C11DE4E0187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E072-4786-37AC-6366-17D95EF11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0C7E-8299-7B59-1CB5-757AA37ED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3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www.linkedin.com/in/eng-amr-ahmed/" TargetMode="External"/><Relationship Id="rId7" Type="http://schemas.openxmlformats.org/officeDocument/2006/relationships/image" Target="../media/image13.png"/><Relationship Id="rId2" Type="http://schemas.openxmlformats.org/officeDocument/2006/relationships/hyperlink" Target="mailto:amryoyo445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2.png"/><Relationship Id="rId10" Type="http://schemas.openxmlformats.org/officeDocument/2006/relationships/image" Target="../media/image42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2592FD-2A7C-8C44-8026-F7B689FAB2CC}"/>
              </a:ext>
            </a:extLst>
          </p:cNvPr>
          <p:cNvSpPr/>
          <p:nvPr/>
        </p:nvSpPr>
        <p:spPr>
          <a:xfrm>
            <a:off x="209414" y="1878821"/>
            <a:ext cx="6522126" cy="3043375"/>
          </a:xfrm>
          <a:prstGeom prst="rect">
            <a:avLst/>
          </a:prstGeom>
          <a:blipFill dpi="0" rotWithShape="1">
            <a:blip r:embed="rId2">
              <a:alphaModFix amt="34000"/>
            </a:blip>
            <a:srcRect/>
            <a:tile tx="0" ty="0" sx="100000" sy="100000" flip="none" algn="tl"/>
          </a:blip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29AA5-175C-DDB3-E673-DEA7481B0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315" y="1878821"/>
            <a:ext cx="6921731" cy="23876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Solving Egypt’s </a:t>
            </a:r>
            <a:r>
              <a:rPr lang="en-US" sz="4000" dirty="0">
                <a:solidFill>
                  <a:srgbClr val="D4AF37"/>
                </a:solidFill>
                <a:latin typeface="Bebas Neue" panose="020B0606020202050201" pitchFamily="34" charset="0"/>
              </a:rPr>
              <a:t>$220M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Voltage Sag Crisis: PLC-Based Protection for Industrial Resilience</a:t>
            </a:r>
          </a:p>
        </p:txBody>
      </p:sp>
      <p:pic>
        <p:nvPicPr>
          <p:cNvPr id="7" name="Picture 6" descr="A tall tower in the distance&#10;&#10;AI-generated content may be incorrect.">
            <a:extLst>
              <a:ext uri="{FF2B5EF4-FFF2-40B4-BE49-F238E27FC236}">
                <a16:creationId xmlns:a16="http://schemas.microsoft.com/office/drawing/2014/main" id="{B1BDE420-495F-DE47-F07C-A218DE916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65" y="0"/>
            <a:ext cx="5061335" cy="6858000"/>
          </a:xfrm>
          <a:prstGeom prst="rect">
            <a:avLst/>
          </a:prstGeom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B5B4C038-BBB7-F553-03B4-E9DB7F7044C6}"/>
              </a:ext>
            </a:extLst>
          </p:cNvPr>
          <p:cNvSpPr/>
          <p:nvPr/>
        </p:nvSpPr>
        <p:spPr>
          <a:xfrm rot="5400000" flipH="1">
            <a:off x="1383989" y="74653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384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CAD9E-14EF-193D-CD26-88BFF4389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601351-9A42-6084-CAE4-27ACD9B3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spc="3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Business Impact Analysis - ROI for Egyptian Industry (continue)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D947CD7E-D60F-DA5C-94F3-7691FBB56186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D6E571-66F3-8863-1912-E0AC7C8146A9}"/>
              </a:ext>
            </a:extLst>
          </p:cNvPr>
          <p:cNvSpPr txBox="1"/>
          <p:nvPr/>
        </p:nvSpPr>
        <p:spPr>
          <a:xfrm>
            <a:off x="7049063" y="1794390"/>
            <a:ext cx="7130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Maintenance Efficiency Gains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AD14673-78D0-2C3E-8E27-32930CA69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1536"/>
              </p:ext>
            </p:extLst>
          </p:nvPr>
        </p:nvGraphicFramePr>
        <p:xfrm>
          <a:off x="7143097" y="2071389"/>
          <a:ext cx="4614648" cy="1927490"/>
        </p:xfrm>
        <a:graphic>
          <a:graphicData uri="http://schemas.openxmlformats.org/drawingml/2006/table">
            <a:tbl>
              <a:tblPr/>
              <a:tblGrid>
                <a:gridCol w="2030086">
                  <a:extLst>
                    <a:ext uri="{9D8B030D-6E8A-4147-A177-3AD203B41FA5}">
                      <a16:colId xmlns:a16="http://schemas.microsoft.com/office/drawing/2014/main" val="729516463"/>
                    </a:ext>
                  </a:extLst>
                </a:gridCol>
                <a:gridCol w="1322962">
                  <a:extLst>
                    <a:ext uri="{9D8B030D-6E8A-4147-A177-3AD203B41FA5}">
                      <a16:colId xmlns:a16="http://schemas.microsoft.com/office/drawing/2014/main" val="3115765632"/>
                    </a:ext>
                  </a:extLst>
                </a:gridCol>
                <a:gridCol w="1261600">
                  <a:extLst>
                    <a:ext uri="{9D8B030D-6E8A-4147-A177-3AD203B41FA5}">
                      <a16:colId xmlns:a16="http://schemas.microsoft.com/office/drawing/2014/main" val="505243122"/>
                    </a:ext>
                  </a:extLst>
                </a:gridCol>
              </a:tblGrid>
              <a:tr h="30372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Metric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842376"/>
                  </a:ext>
                </a:extLst>
              </a:tr>
              <a:tr h="541256">
                <a:tc>
                  <a:txBody>
                    <a:bodyPr/>
                    <a:lstStyle/>
                    <a:p>
                      <a:r>
                        <a:rPr lang="en-US" sz="1400"/>
                        <a:t>Technician Dispatches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18/month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2/month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578291"/>
                  </a:ext>
                </a:extLst>
              </a:tr>
              <a:tr h="541256">
                <a:tc>
                  <a:txBody>
                    <a:bodyPr/>
                    <a:lstStyle/>
                    <a:p>
                      <a:r>
                        <a:rPr lang="en-US" sz="1400"/>
                        <a:t>Mean Time to Repair (MTTR)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 minutes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 minutes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872067"/>
                  </a:ext>
                </a:extLst>
              </a:tr>
              <a:tr h="541256">
                <a:tc>
                  <a:txBody>
                    <a:bodyPr/>
                    <a:lstStyle/>
                    <a:p>
                      <a:r>
                        <a:rPr lang="en-US" sz="1400" dirty="0"/>
                        <a:t>Spare Parts Cost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$9,200/year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$1,100/year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7918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85A15DE-6A41-AE4C-AC56-52B1D424FD65}"/>
              </a:ext>
            </a:extLst>
          </p:cNvPr>
          <p:cNvSpPr txBox="1"/>
          <p:nvPr/>
        </p:nvSpPr>
        <p:spPr>
          <a:xfrm>
            <a:off x="7126882" y="4111319"/>
            <a:ext cx="4103454" cy="261610"/>
          </a:xfrm>
          <a:prstGeom prst="rect">
            <a:avLst/>
          </a:prstGeom>
          <a:noFill/>
          <a:ln w="19050">
            <a:solidFill>
              <a:srgbClr val="B2F2BB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</a:rPr>
              <a:t>📎 </a:t>
            </a:r>
            <a:r>
              <a:rPr lang="en-US" altLang="en-US" sz="1100" i="1" dirty="0">
                <a:latin typeface="Arial" panose="020B0604020202020204" pitchFamily="34" charset="0"/>
              </a:rPr>
              <a:t>Source: 10th of Ramadan City Field Report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D61469-41A9-D29D-4562-2D3B30F94B3E}"/>
                  </a:ext>
                </a:extLst>
              </p:cNvPr>
              <p:cNvSpPr txBox="1"/>
              <p:nvPr/>
            </p:nvSpPr>
            <p:spPr>
              <a:xfrm>
                <a:off x="621196" y="1401966"/>
                <a:ext cx="4103453" cy="794898"/>
              </a:xfrm>
              <a:prstGeom prst="rect">
                <a:avLst/>
              </a:prstGeom>
              <a:noFill/>
              <a:ln w="38100">
                <a:solidFill>
                  <a:srgbClr val="B2F2BB"/>
                </a:solidFill>
              </a:ln>
            </p:spPr>
            <p:txBody>
              <a:bodyPr wrap="square" lIns="182880" tIns="182880" rIns="182880" bIns="182880">
                <a:spAutoFit/>
              </a:bodyPr>
              <a:lstStyle/>
              <a:p>
                <a:pPr algn="ctr"/>
                <a:r>
                  <a:rPr lang="en-US" b="1" dirty="0"/>
                  <a:t>ROI  </a:t>
                </a:r>
                <a:r>
                  <a:rPr lang="en-US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𝟐𝟓𝟎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𝟎𝟎𝟎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𝟎𝟎𝟎</m:t>
                        </m:r>
                      </m:den>
                    </m:f>
                  </m:oMath>
                </a14:m>
                <a:r>
                  <a:rPr lang="en-US" dirty="0"/>
                  <a:t>​  ×100 = 1,190%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D61469-41A9-D29D-4562-2D3B30F9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96" y="1401966"/>
                <a:ext cx="4103453" cy="79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B2F2B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A97A7E7-7C26-B845-81D8-501070C49E2D}"/>
              </a:ext>
            </a:extLst>
          </p:cNvPr>
          <p:cNvSpPr txBox="1"/>
          <p:nvPr/>
        </p:nvSpPr>
        <p:spPr>
          <a:xfrm>
            <a:off x="621196" y="5911291"/>
            <a:ext cx="11136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With a </a:t>
            </a:r>
            <a:r>
              <a:rPr lang="en-US" sz="1600" b="1" dirty="0"/>
              <a:t> less than 1-month payback</a:t>
            </a:r>
            <a:r>
              <a:rPr lang="en-US" sz="1600" dirty="0"/>
              <a:t>, this is not a pilot — it’s proof. El Nasr saved over </a:t>
            </a:r>
            <a:r>
              <a:rPr lang="en-US" sz="1600" b="1" dirty="0"/>
              <a:t>$250,000 annually</a:t>
            </a:r>
            <a:r>
              <a:rPr lang="en-US" sz="1600" dirty="0"/>
              <a:t> with a $21,000 PLC </a:t>
            </a:r>
            <a:r>
              <a:rPr lang="en-US" sz="1600" dirty="0" err="1"/>
              <a:t>retrofit.That</a:t>
            </a:r>
            <a:r>
              <a:rPr lang="en-US" sz="1600" dirty="0"/>
              <a:t> success can scale across </a:t>
            </a:r>
            <a:r>
              <a:rPr lang="en-US" sz="1600" b="1" dirty="0"/>
              <a:t>hundreds of Egyptian factories</a:t>
            </a:r>
            <a:r>
              <a:rPr lang="en-US" sz="1600" dirty="0"/>
              <a:t>, unlocking </a:t>
            </a:r>
            <a:r>
              <a:rPr lang="en-US" sz="1600" b="1" dirty="0"/>
              <a:t>$170M+ in national savings</a:t>
            </a:r>
            <a:r>
              <a:rPr lang="en-US" sz="1600" dirty="0"/>
              <a:t> — and </a:t>
            </a:r>
            <a:r>
              <a:rPr lang="en-US" sz="1600" b="1" dirty="0"/>
              <a:t>$25M+ in new partner revenue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73ACA4-3919-FB1A-B5E0-EFA89CE75C10}"/>
              </a:ext>
            </a:extLst>
          </p:cNvPr>
          <p:cNvSpPr txBox="1"/>
          <p:nvPr/>
        </p:nvSpPr>
        <p:spPr>
          <a:xfrm>
            <a:off x="621196" y="2203577"/>
            <a:ext cx="4103454" cy="574132"/>
          </a:xfrm>
          <a:prstGeom prst="rect">
            <a:avLst/>
          </a:prstGeom>
          <a:noFill/>
          <a:ln w="19050">
            <a:solidFill>
              <a:srgbClr val="B2F2BB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✅ </a:t>
            </a:r>
            <a:r>
              <a:rPr lang="en-US" sz="1100" b="1" dirty="0"/>
              <a:t>This is equivalent to 10× return on investment in one year.</a:t>
            </a:r>
            <a:br>
              <a:rPr lang="en-US" sz="1100" dirty="0"/>
            </a:br>
            <a:r>
              <a:rPr lang="en-US" sz="1100" dirty="0"/>
              <a:t>📈 </a:t>
            </a:r>
            <a:r>
              <a:rPr lang="en-US" sz="1100" b="1" dirty="0"/>
              <a:t>Payback Time:</a:t>
            </a:r>
            <a:r>
              <a:rPr lang="en-US" sz="1100" dirty="0"/>
              <a:t> Less than 1 month.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5CCC3-77C5-1F3C-2505-095578102EC7}"/>
              </a:ext>
            </a:extLst>
          </p:cNvPr>
          <p:cNvSpPr txBox="1"/>
          <p:nvPr/>
        </p:nvSpPr>
        <p:spPr>
          <a:xfrm>
            <a:off x="621196" y="3143057"/>
            <a:ext cx="7300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Downtime Loss Avoidance – Hard Cost Savings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B5A2B-ABFA-BC69-2C47-85F7C6853F76}"/>
              </a:ext>
            </a:extLst>
          </p:cNvPr>
          <p:cNvSpPr txBox="1"/>
          <p:nvPr/>
        </p:nvSpPr>
        <p:spPr>
          <a:xfrm>
            <a:off x="621196" y="3560098"/>
            <a:ext cx="54748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Egyptian factories </a:t>
            </a:r>
            <a:r>
              <a:rPr lang="en-US" sz="1600" dirty="0">
                <a:solidFill>
                  <a:srgbClr val="C00000"/>
                </a:solidFill>
              </a:rPr>
              <a:t>lose</a:t>
            </a:r>
            <a:r>
              <a:rPr lang="en-US" sz="1600" dirty="0"/>
              <a:t> between </a:t>
            </a:r>
            <a:r>
              <a:rPr lang="en-US" sz="1600" b="1" dirty="0"/>
              <a:t>$500–$850/</a:t>
            </a:r>
            <a:r>
              <a:rPr lang="en-US" sz="1600" b="1" dirty="0" err="1"/>
              <a:t>hr</a:t>
            </a:r>
            <a:r>
              <a:rPr lang="en-US" sz="1600" dirty="0"/>
              <a:t> during sag-related shutdowns — and they happen often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6D5E3-1AF0-C365-1438-BDB16180E15A}"/>
              </a:ext>
            </a:extLst>
          </p:cNvPr>
          <p:cNvSpPr txBox="1"/>
          <p:nvPr/>
        </p:nvSpPr>
        <p:spPr>
          <a:xfrm>
            <a:off x="621196" y="4111807"/>
            <a:ext cx="7300608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Pre-mitigation downtime cost per event</a:t>
            </a:r>
            <a:r>
              <a:rPr lang="en-US" sz="1400" dirty="0"/>
              <a:t>: $850/hour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Post-mitigation downtime cost per event</a:t>
            </a:r>
            <a:r>
              <a:rPr lang="en-US" sz="1400" dirty="0"/>
              <a:t>: $68/hour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Number of sag events per year</a:t>
            </a:r>
            <a:r>
              <a:rPr lang="en-US" sz="1400" dirty="0"/>
              <a:t>: 128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>
              <a:buNone/>
            </a:pPr>
            <a:r>
              <a:rPr lang="en-US" sz="1600" dirty="0"/>
              <a:t>( 850 − 68 ) × 128 = </a:t>
            </a:r>
            <a:r>
              <a:rPr lang="en-US" sz="1600" b="1" dirty="0"/>
              <a:t>$100,096 </a:t>
            </a:r>
            <a:r>
              <a:rPr lang="en-US" sz="1600" dirty="0"/>
              <a:t>saved annually from faster</a:t>
            </a:r>
          </a:p>
        </p:txBody>
      </p:sp>
    </p:spTree>
    <p:extLst>
      <p:ext uri="{BB962C8B-B14F-4D97-AF65-F5344CB8AC3E}">
        <p14:creationId xmlns:p14="http://schemas.microsoft.com/office/powerpoint/2010/main" val="403179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F6EF8-BB97-E2F4-326C-D13DFE7A5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48C082-5073-259A-8DBA-B6CE4E63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spc="3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Business Impact Analysis - ROI for Egyptian Industry (continue)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3ABEBD2E-EAE9-F559-3977-0906495B77C3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5E58BA-95D5-241E-BA51-5D476FDF89F2}"/>
              </a:ext>
            </a:extLst>
          </p:cNvPr>
          <p:cNvSpPr txBox="1"/>
          <p:nvPr/>
        </p:nvSpPr>
        <p:spPr>
          <a:xfrm>
            <a:off x="390727" y="1165234"/>
            <a:ext cx="7091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Indirect</a:t>
            </a:r>
            <a:r>
              <a:rPr lang="en-US" sz="1400" b="1" dirty="0"/>
              <a:t> </a:t>
            </a:r>
            <a:r>
              <a:rPr lang="en-US" sz="1600" b="1" dirty="0"/>
              <a:t>Financial</a:t>
            </a:r>
            <a:r>
              <a:rPr lang="en-US" sz="1400" b="1" dirty="0"/>
              <a:t> Gains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8AC5F32-DE5F-14B9-5654-2FBBB096F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99908"/>
              </p:ext>
            </p:extLst>
          </p:nvPr>
        </p:nvGraphicFramePr>
        <p:xfrm>
          <a:off x="485008" y="1489641"/>
          <a:ext cx="6848665" cy="2840139"/>
        </p:xfrm>
        <a:graphic>
          <a:graphicData uri="http://schemas.openxmlformats.org/drawingml/2006/table">
            <a:tbl>
              <a:tblPr/>
              <a:tblGrid>
                <a:gridCol w="2282888">
                  <a:extLst>
                    <a:ext uri="{9D8B030D-6E8A-4147-A177-3AD203B41FA5}">
                      <a16:colId xmlns:a16="http://schemas.microsoft.com/office/drawing/2014/main" val="1870467057"/>
                    </a:ext>
                  </a:extLst>
                </a:gridCol>
                <a:gridCol w="1802674">
                  <a:extLst>
                    <a:ext uri="{9D8B030D-6E8A-4147-A177-3AD203B41FA5}">
                      <a16:colId xmlns:a16="http://schemas.microsoft.com/office/drawing/2014/main" val="3158842644"/>
                    </a:ext>
                  </a:extLst>
                </a:gridCol>
                <a:gridCol w="2763103">
                  <a:extLst>
                    <a:ext uri="{9D8B030D-6E8A-4147-A177-3AD203B41FA5}">
                      <a16:colId xmlns:a16="http://schemas.microsoft.com/office/drawing/2014/main" val="3112640287"/>
                    </a:ext>
                  </a:extLst>
                </a:gridCol>
              </a:tblGrid>
              <a:tr h="4430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Benefit Value Estimate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Notes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44849"/>
                  </a:ext>
                </a:extLst>
              </a:tr>
              <a:tr h="398807">
                <a:tc>
                  <a:txBody>
                    <a:bodyPr/>
                    <a:lstStyle/>
                    <a:p>
                      <a:r>
                        <a:rPr lang="en-US" sz="1200" dirty="0"/>
                        <a:t>Scrap Rate Reduction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$6,000/year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Avoided reprocessing / defects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115137"/>
                  </a:ext>
                </a:extLst>
              </a:tr>
              <a:tr h="777611">
                <a:tc>
                  <a:txBody>
                    <a:bodyPr/>
                    <a:lstStyle/>
                    <a:p>
                      <a:r>
                        <a:rPr lang="en-US" sz="1200"/>
                        <a:t>Maintenance Dispatch Avoidance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$4,200/year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Reduced callouts (16/month saved)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970976"/>
                  </a:ext>
                </a:extLst>
              </a:tr>
              <a:tr h="777611">
                <a:tc>
                  <a:txBody>
                    <a:bodyPr/>
                    <a:lstStyle/>
                    <a:p>
                      <a:r>
                        <a:rPr lang="en-US" sz="1200"/>
                        <a:t>Extended Asset Life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$8,000/year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Motors, PLCs exposed to fewer sags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985221"/>
                  </a:ext>
                </a:extLst>
              </a:tr>
              <a:tr h="443055"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 Additional Value</a:t>
                      </a:r>
                      <a:endParaRPr lang="en-US" sz="1200" dirty="0"/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$18,200/year</a:t>
                      </a:r>
                      <a:endParaRPr lang="en-US" sz="1200" dirty="0"/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Conservative estimate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991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6B1C02-C7A6-8FB5-1030-43F4114889AD}"/>
              </a:ext>
            </a:extLst>
          </p:cNvPr>
          <p:cNvSpPr txBox="1"/>
          <p:nvPr/>
        </p:nvSpPr>
        <p:spPr>
          <a:xfrm>
            <a:off x="485008" y="445625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Power Factor &amp; Energy Penalty Reduction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63396-8AF7-734C-7FD8-086CA28C36DF}"/>
              </a:ext>
            </a:extLst>
          </p:cNvPr>
          <p:cNvSpPr txBox="1"/>
          <p:nvPr/>
        </p:nvSpPr>
        <p:spPr>
          <a:xfrm>
            <a:off x="485008" y="4781874"/>
            <a:ext cx="10711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Factories often </a:t>
            </a:r>
            <a:r>
              <a:rPr lang="en-US" sz="1600" dirty="0">
                <a:solidFill>
                  <a:srgbClr val="FF0000"/>
                </a:solidFill>
              </a:rPr>
              <a:t>pay</a:t>
            </a:r>
            <a:r>
              <a:rPr lang="en-US" sz="1600" dirty="0"/>
              <a:t> a </a:t>
            </a:r>
            <a:r>
              <a:rPr lang="en-US" sz="1600" b="1" dirty="0"/>
              <a:t>15% energy surcharge</a:t>
            </a:r>
            <a:r>
              <a:rPr lang="en-US" sz="1600" dirty="0"/>
              <a:t> when their power factor drops below 0.9 — which sag events regularly trigger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5B6CB-9C4F-E894-8C16-BBE6DC658DE9}"/>
              </a:ext>
            </a:extLst>
          </p:cNvPr>
          <p:cNvSpPr txBox="1"/>
          <p:nvPr/>
        </p:nvSpPr>
        <p:spPr>
          <a:xfrm>
            <a:off x="485008" y="5292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savings</a:t>
            </a:r>
            <a:r>
              <a:rPr lang="en-US" dirty="0"/>
              <a:t> = ( pre Energy – post Energy ) * penalty rate;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34091-7610-5178-E18A-C622223F0CC2}"/>
              </a:ext>
            </a:extLst>
          </p:cNvPr>
          <p:cNvSpPr txBox="1"/>
          <p:nvPr/>
        </p:nvSpPr>
        <p:spPr>
          <a:xfrm>
            <a:off x="1172363" y="5937088"/>
            <a:ext cx="9733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you include downtime prevention, energy penalties, asset protection, and maintenance — this is </a:t>
            </a:r>
            <a:r>
              <a:rPr lang="en-US" b="1" dirty="0"/>
              <a:t>not just power quality</a:t>
            </a:r>
            <a:r>
              <a:rPr lang="en-US" dirty="0"/>
              <a:t>. This is a full-scale operational efficiency upgrade</a:t>
            </a:r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34D05CFD-3B34-EEF6-CF29-FAD625702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954" y="1501186"/>
            <a:ext cx="4617140" cy="276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A835A3-12DA-3891-78F7-16DBD6EF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Technical Readiness &amp; Partner Revenue Opportunity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EFA0FB96-A203-CCBC-3620-A4CC3A9B7A67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AB310-60D3-A674-2DC7-CA97299AEB91}"/>
              </a:ext>
            </a:extLst>
          </p:cNvPr>
          <p:cNvSpPr txBox="1"/>
          <p:nvPr/>
        </p:nvSpPr>
        <p:spPr>
          <a:xfrm>
            <a:off x="390727" y="1317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Deployment-Ready Technical Specifications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CBC67A-CA3F-4F1F-4F06-D3337FFC9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4976"/>
              </p:ext>
            </p:extLst>
          </p:nvPr>
        </p:nvGraphicFramePr>
        <p:xfrm>
          <a:off x="449364" y="1881580"/>
          <a:ext cx="11293272" cy="2919400"/>
        </p:xfrm>
        <a:graphic>
          <a:graphicData uri="http://schemas.openxmlformats.org/drawingml/2006/table">
            <a:tbl>
              <a:tblPr/>
              <a:tblGrid>
                <a:gridCol w="2354796">
                  <a:extLst>
                    <a:ext uri="{9D8B030D-6E8A-4147-A177-3AD203B41FA5}">
                      <a16:colId xmlns:a16="http://schemas.microsoft.com/office/drawing/2014/main" val="85392065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49884645"/>
                    </a:ext>
                  </a:extLst>
                </a:gridCol>
                <a:gridCol w="1872052">
                  <a:extLst>
                    <a:ext uri="{9D8B030D-6E8A-4147-A177-3AD203B41FA5}">
                      <a16:colId xmlns:a16="http://schemas.microsoft.com/office/drawing/2014/main" val="1326669568"/>
                    </a:ext>
                  </a:extLst>
                </a:gridCol>
                <a:gridCol w="3764424">
                  <a:extLst>
                    <a:ext uri="{9D8B030D-6E8A-4147-A177-3AD203B41FA5}">
                      <a16:colId xmlns:a16="http://schemas.microsoft.com/office/drawing/2014/main" val="4000203317"/>
                    </a:ext>
                  </a:extLst>
                </a:gridCol>
              </a:tblGrid>
              <a:tr h="46436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QTY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Partner Alignment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59374"/>
                  </a:ext>
                </a:extLst>
              </a:tr>
              <a:tr h="331026">
                <a:tc>
                  <a:txBody>
                    <a:bodyPr/>
                    <a:lstStyle/>
                    <a:p>
                      <a:r>
                        <a:rPr lang="en-US" sz="1400" dirty="0"/>
                        <a:t>PLC Processor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Siemens S7-1214C (55°C rated)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Siemens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997305"/>
                  </a:ext>
                </a:extLst>
              </a:tr>
              <a:tr h="579296">
                <a:tc>
                  <a:txBody>
                    <a:bodyPr/>
                    <a:lstStyle/>
                    <a:p>
                      <a:r>
                        <a:rPr lang="en-US" sz="1400" dirty="0"/>
                        <a:t>Voltage Sensing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LEM LV-25P (±0.5%), IP65 enclosure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Schneider-compatible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95687"/>
                  </a:ext>
                </a:extLst>
              </a:tr>
              <a:tr h="477738">
                <a:tc>
                  <a:txBody>
                    <a:bodyPr/>
                    <a:lstStyle/>
                    <a:p>
                      <a:r>
                        <a:rPr lang="en-US" sz="1400" dirty="0"/>
                        <a:t>Power Switching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SIRIUS 3RT2017, 100kA SCCR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Siemens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47296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400" dirty="0"/>
                        <a:t>HMI Display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TP700 Comfort (Arabic/English WinCC)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Siemens + El Sewedy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80961"/>
                  </a:ext>
                </a:extLst>
              </a:tr>
              <a:tr h="579296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Enclosure</a:t>
                      </a:r>
                      <a:endParaRPr lang="en-US" sz="1400" dirty="0"/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Rittal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IP65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9361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BA7D7BD-10F3-9E60-1380-B67438E5E92D}"/>
              </a:ext>
            </a:extLst>
          </p:cNvPr>
          <p:cNvSpPr txBox="1"/>
          <p:nvPr/>
        </p:nvSpPr>
        <p:spPr>
          <a:xfrm>
            <a:off x="449364" y="5250076"/>
            <a:ext cx="11387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✅ 100% compatible with Siemens TIA Portal &amp; Schneider </a:t>
            </a:r>
            <a:r>
              <a:rPr lang="en-US" sz="1400" dirty="0" err="1"/>
              <a:t>EcoStruxure</a:t>
            </a:r>
            <a:r>
              <a:rPr lang="en-US" sz="1400" dirty="0"/>
              <a:t>  |  ✅ Deployed in &lt;3 days | Bilingual SCADA interface | Field-tested in Egypt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C1770-F0A9-BC18-31DD-8B5D1849EE3E}"/>
              </a:ext>
            </a:extLst>
          </p:cNvPr>
          <p:cNvSpPr txBox="1"/>
          <p:nvPr/>
        </p:nvSpPr>
        <p:spPr>
          <a:xfrm>
            <a:off x="4028007" y="5794501"/>
            <a:ext cx="7607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quote-cjk-patch"/>
              </a:rPr>
              <a:t>Local sourcing: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quote-cjk-patch"/>
              </a:rPr>
              <a:t>70%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quote-cjk-patch"/>
              </a:rPr>
              <a:t> components available via El Sewedy Electrics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Picture 16" descr="Elsewedy Electric logo | Energy logo">
            <a:extLst>
              <a:ext uri="{FF2B5EF4-FFF2-40B4-BE49-F238E27FC236}">
                <a16:creationId xmlns:a16="http://schemas.microsoft.com/office/drawing/2014/main" id="{D8D9DD42-B479-9D21-A783-D75E305A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06" y="5752187"/>
            <a:ext cx="871604" cy="4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71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56299-AEB3-29BD-1847-15867FFD2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6D7443-D7E5-511F-DA1F-19FA1485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Deployment Summary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78DBCF2D-8785-9C41-6001-ADD5CF16C278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306373-04B4-6CC9-73BA-47D099129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38494"/>
              </p:ext>
            </p:extLst>
          </p:nvPr>
        </p:nvGraphicFramePr>
        <p:xfrm>
          <a:off x="919480" y="1278414"/>
          <a:ext cx="10515600" cy="2277587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867873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542275"/>
                    </a:ext>
                  </a:extLst>
                </a:gridCol>
              </a:tblGrid>
              <a:tr h="54385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Element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Partner Role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795910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Siemens PLC + Schneider 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724665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r>
                        <a:rPr lang="en-US"/>
                        <a:t>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TIA Portal + EcoStruxure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772073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r>
                        <a:rPr lang="en-US"/>
                        <a:t>Installation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 Sewedy field engineers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19609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r>
                        <a:rPr lang="en-US"/>
                        <a:t>Training &amp;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Siemens-certified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133205"/>
                  </a:ext>
                </a:extLst>
              </a:tr>
            </a:tbl>
          </a:graphicData>
        </a:graphic>
      </p:graphicFrame>
      <p:pic>
        <p:nvPicPr>
          <p:cNvPr id="5" name="Picture 4" descr="Siemens Logo PNG Transparent &amp; SVG Vector - Freebie Supply">
            <a:extLst>
              <a:ext uri="{FF2B5EF4-FFF2-40B4-BE49-F238E27FC236}">
                <a16:creationId xmlns:a16="http://schemas.microsoft.com/office/drawing/2014/main" id="{96651200-84F9-2AD9-06D5-33EAB292C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71" y="4020507"/>
            <a:ext cx="1971901" cy="45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Schneider Electric">
            <a:extLst>
              <a:ext uri="{FF2B5EF4-FFF2-40B4-BE49-F238E27FC236}">
                <a16:creationId xmlns:a16="http://schemas.microsoft.com/office/drawing/2014/main" id="{E8FC00D0-2DB5-6699-F229-D57EE197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30" y="3739154"/>
            <a:ext cx="1562570" cy="11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Elsewedy Electric logo | Energy logo">
            <a:extLst>
              <a:ext uri="{FF2B5EF4-FFF2-40B4-BE49-F238E27FC236}">
                <a16:creationId xmlns:a16="http://schemas.microsoft.com/office/drawing/2014/main" id="{CD3A2B89-94AA-7D05-EAA6-B685B406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43" y="3948740"/>
            <a:ext cx="1562570" cy="87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5CFA5E-8117-BC68-6DB7-4BDE670B8B2E}"/>
              </a:ext>
            </a:extLst>
          </p:cNvPr>
          <p:cNvSpPr txBox="1"/>
          <p:nvPr/>
        </p:nvSpPr>
        <p:spPr>
          <a:xfrm>
            <a:off x="919480" y="4936910"/>
            <a:ext cx="9408160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Together, we deliver a national resilience solution that: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 Solves $220M in recurring losses</a:t>
            </a:r>
          </a:p>
          <a:p>
            <a:pPr>
              <a:lnSpc>
                <a:spcPct val="150000"/>
              </a:lnSpc>
            </a:pPr>
            <a:r>
              <a:rPr lang="en-US" dirty="0"/>
              <a:t>- Creates $128M in new partner revenue</a:t>
            </a:r>
          </a:p>
          <a:p>
            <a:pPr>
              <a:lnSpc>
                <a:spcPct val="150000"/>
              </a:lnSpc>
            </a:pPr>
            <a:r>
              <a:rPr lang="en-US" dirty="0"/>
              <a:t>- Positions Siemens, Schneider, and El Sewedy as Egypt’s industrial grid leaders.</a:t>
            </a:r>
          </a:p>
        </p:txBody>
      </p:sp>
    </p:spTree>
    <p:extLst>
      <p:ext uri="{BB962C8B-B14F-4D97-AF65-F5344CB8AC3E}">
        <p14:creationId xmlns:p14="http://schemas.microsoft.com/office/powerpoint/2010/main" val="191674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C704C877-3193-C0EE-A494-32946B52E245}"/>
              </a:ext>
            </a:extLst>
          </p:cNvPr>
          <p:cNvGrpSpPr/>
          <p:nvPr/>
        </p:nvGrpSpPr>
        <p:grpSpPr>
          <a:xfrm>
            <a:off x="6350594" y="4067843"/>
            <a:ext cx="2043253" cy="233958"/>
            <a:chOff x="392906" y="4420191"/>
            <a:chExt cx="2043253" cy="233958"/>
          </a:xfrm>
        </p:grpSpPr>
        <p:pic>
          <p:nvPicPr>
            <p:cNvPr id="7" name="Image 4" descr="preencoded.png">
              <a:extLst>
                <a:ext uri="{FF2B5EF4-FFF2-40B4-BE49-F238E27FC236}">
                  <a16:creationId xmlns:a16="http://schemas.microsoft.com/office/drawing/2014/main" id="{8A8D48EE-6E0D-3A8D-CA76-349B6EABC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906" y="4452338"/>
              <a:ext cx="214313" cy="171450"/>
            </a:xfrm>
            <a:prstGeom prst="rect">
              <a:avLst/>
            </a:prstGeom>
          </p:spPr>
        </p:pic>
        <p:sp>
          <p:nvSpPr>
            <p:cNvPr id="10" name="Text 19">
              <a:extLst>
                <a:ext uri="{FF2B5EF4-FFF2-40B4-BE49-F238E27FC236}">
                  <a16:creationId xmlns:a16="http://schemas.microsoft.com/office/drawing/2014/main" id="{F7813CDE-6DD6-D5CA-049A-E2EF335976AD}"/>
                </a:ext>
              </a:extLst>
            </p:cNvPr>
            <p:cNvSpPr/>
            <p:nvPr/>
          </p:nvSpPr>
          <p:spPr>
            <a:xfrm>
              <a:off x="664369" y="4420191"/>
              <a:ext cx="1771790" cy="23395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Logic Implementation</a:t>
              </a:r>
              <a:endParaRPr lang="en-US" sz="1350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3E2BF6-9294-D1B4-BD28-2E676EEADB74}"/>
              </a:ext>
            </a:extLst>
          </p:cNvPr>
          <p:cNvGrpSpPr/>
          <p:nvPr/>
        </p:nvGrpSpPr>
        <p:grpSpPr>
          <a:xfrm>
            <a:off x="6350594" y="4376914"/>
            <a:ext cx="4171950" cy="2300208"/>
            <a:chOff x="500063" y="4775593"/>
            <a:chExt cx="4171950" cy="2271713"/>
          </a:xfrm>
        </p:grpSpPr>
        <p:sp>
          <p:nvSpPr>
            <p:cNvPr id="29" name="Shape 20">
              <a:extLst>
                <a:ext uri="{FF2B5EF4-FFF2-40B4-BE49-F238E27FC236}">
                  <a16:creationId xmlns:a16="http://schemas.microsoft.com/office/drawing/2014/main" id="{DBB63372-154E-A4E6-94F7-E8F855112445}"/>
                </a:ext>
              </a:extLst>
            </p:cNvPr>
            <p:cNvSpPr/>
            <p:nvPr/>
          </p:nvSpPr>
          <p:spPr>
            <a:xfrm>
              <a:off x="500063" y="4775593"/>
              <a:ext cx="4171950" cy="2271713"/>
            </a:xfrm>
            <a:prstGeom prst="rect">
              <a:avLst/>
            </a:prstGeom>
            <a:solidFill>
              <a:srgbClr val="F0F0F0"/>
            </a:solidFill>
            <a:ln/>
          </p:spPr>
        </p:sp>
        <p:sp>
          <p:nvSpPr>
            <p:cNvPr id="30" name="Shape 21">
              <a:extLst>
                <a:ext uri="{FF2B5EF4-FFF2-40B4-BE49-F238E27FC236}">
                  <a16:creationId xmlns:a16="http://schemas.microsoft.com/office/drawing/2014/main" id="{02E1136F-86EF-034C-35AD-D835620194E5}"/>
                </a:ext>
              </a:extLst>
            </p:cNvPr>
            <p:cNvSpPr/>
            <p:nvPr/>
          </p:nvSpPr>
          <p:spPr>
            <a:xfrm>
              <a:off x="500063" y="4775593"/>
              <a:ext cx="28575" cy="2271713"/>
            </a:xfrm>
            <a:prstGeom prst="rect">
              <a:avLst/>
            </a:prstGeom>
            <a:solidFill>
              <a:srgbClr val="0063A0"/>
            </a:solidFill>
            <a:ln/>
          </p:spPr>
        </p:sp>
        <p:sp>
          <p:nvSpPr>
            <p:cNvPr id="31" name="Text 22">
              <a:extLst>
                <a:ext uri="{FF2B5EF4-FFF2-40B4-BE49-F238E27FC236}">
                  <a16:creationId xmlns:a16="http://schemas.microsoft.com/office/drawing/2014/main" id="{EA68C753-3665-FC6C-F986-3260DC5C2D1D}"/>
                </a:ext>
              </a:extLst>
            </p:cNvPr>
            <p:cNvSpPr/>
            <p:nvPr/>
          </p:nvSpPr>
          <p:spPr>
            <a:xfrm>
              <a:off x="607219" y="4882750"/>
              <a:ext cx="395763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// Network 1: Voltage Comparison</a:t>
              </a:r>
              <a:endParaRPr lang="en-US" sz="837" dirty="0"/>
            </a:p>
          </p:txBody>
        </p:sp>
        <p:sp>
          <p:nvSpPr>
            <p:cNvPr id="32" name="Text 23">
              <a:extLst>
                <a:ext uri="{FF2B5EF4-FFF2-40B4-BE49-F238E27FC236}">
                  <a16:creationId xmlns:a16="http://schemas.microsoft.com/office/drawing/2014/main" id="{74BBAAB6-9997-27C0-FE1B-AFF821C93A98}"/>
                </a:ext>
              </a:extLst>
            </p:cNvPr>
            <p:cNvSpPr/>
            <p:nvPr/>
          </p:nvSpPr>
          <p:spPr>
            <a:xfrm>
              <a:off x="607219" y="5054200"/>
              <a:ext cx="395763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// Reads scaled analog voltage</a:t>
              </a:r>
              <a:endParaRPr lang="en-US" sz="837" dirty="0"/>
            </a:p>
          </p:txBody>
        </p:sp>
        <p:sp>
          <p:nvSpPr>
            <p:cNvPr id="33" name="Text 24">
              <a:extLst>
                <a:ext uri="{FF2B5EF4-FFF2-40B4-BE49-F238E27FC236}">
                  <a16:creationId xmlns:a16="http://schemas.microsoft.com/office/drawing/2014/main" id="{729B1091-9FB1-E0C5-4342-5940F0B34DD7}"/>
                </a:ext>
              </a:extLst>
            </p:cNvPr>
            <p:cNvSpPr/>
            <p:nvPr/>
          </p:nvSpPr>
          <p:spPr>
            <a:xfrm>
              <a:off x="607219" y="5225650"/>
              <a:ext cx="395763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E31937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If V_Actual &lt; 323V (85% of 380V):</a:t>
              </a:r>
              <a:endParaRPr lang="en-US" sz="837" dirty="0"/>
            </a:p>
          </p:txBody>
        </p:sp>
        <p:sp>
          <p:nvSpPr>
            <p:cNvPr id="34" name="Text 25">
              <a:extLst>
                <a:ext uri="{FF2B5EF4-FFF2-40B4-BE49-F238E27FC236}">
                  <a16:creationId xmlns:a16="http://schemas.microsoft.com/office/drawing/2014/main" id="{57F2DB4D-9634-5EE3-02CF-1C809EBA9EC8}"/>
                </a:ext>
              </a:extLst>
            </p:cNvPr>
            <p:cNvSpPr/>
            <p:nvPr/>
          </p:nvSpPr>
          <p:spPr>
            <a:xfrm>
              <a:off x="607219" y="5397100"/>
              <a:ext cx="395763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→ Voltage_Is_Low := TRUE</a:t>
              </a:r>
              <a:endParaRPr lang="en-US" sz="837" dirty="0"/>
            </a:p>
          </p:txBody>
        </p:sp>
        <p:sp>
          <p:nvSpPr>
            <p:cNvPr id="35" name="Text 26">
              <a:extLst>
                <a:ext uri="{FF2B5EF4-FFF2-40B4-BE49-F238E27FC236}">
                  <a16:creationId xmlns:a16="http://schemas.microsoft.com/office/drawing/2014/main" id="{4A74BB24-6280-B53B-08C4-5D59B05649D8}"/>
                </a:ext>
              </a:extLst>
            </p:cNvPr>
            <p:cNvSpPr/>
            <p:nvPr/>
          </p:nvSpPr>
          <p:spPr>
            <a:xfrm>
              <a:off x="607219" y="5740000"/>
              <a:ext cx="395763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// Network 2: TON Timer (300ms)</a:t>
              </a:r>
              <a:endParaRPr lang="en-US" sz="837" dirty="0"/>
            </a:p>
          </p:txBody>
        </p:sp>
        <p:sp>
          <p:nvSpPr>
            <p:cNvPr id="36" name="Text 27">
              <a:extLst>
                <a:ext uri="{FF2B5EF4-FFF2-40B4-BE49-F238E27FC236}">
                  <a16:creationId xmlns:a16="http://schemas.microsoft.com/office/drawing/2014/main" id="{02016E86-C62E-E4F5-B1F9-F5A96BD8229C}"/>
                </a:ext>
              </a:extLst>
            </p:cNvPr>
            <p:cNvSpPr/>
            <p:nvPr/>
          </p:nvSpPr>
          <p:spPr>
            <a:xfrm>
              <a:off x="607219" y="5911450"/>
              <a:ext cx="395763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// Prevents false triggers from short drops</a:t>
              </a:r>
              <a:endParaRPr lang="en-US" sz="837" dirty="0"/>
            </a:p>
          </p:txBody>
        </p:sp>
        <p:sp>
          <p:nvSpPr>
            <p:cNvPr id="37" name="Text 28">
              <a:extLst>
                <a:ext uri="{FF2B5EF4-FFF2-40B4-BE49-F238E27FC236}">
                  <a16:creationId xmlns:a16="http://schemas.microsoft.com/office/drawing/2014/main" id="{0A84B26E-CA9D-C43B-1BCF-1F39FE7D6EF7}"/>
                </a:ext>
              </a:extLst>
            </p:cNvPr>
            <p:cNvSpPr/>
            <p:nvPr/>
          </p:nvSpPr>
          <p:spPr>
            <a:xfrm>
              <a:off x="607219" y="6082900"/>
              <a:ext cx="395763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b="1" dirty="0">
                  <a:solidFill>
                    <a:srgbClr val="E31937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If Voltage_Is_Low for &gt;300ms:</a:t>
              </a:r>
              <a:endParaRPr lang="en-US" sz="837" dirty="0"/>
            </a:p>
          </p:txBody>
        </p:sp>
        <p:sp>
          <p:nvSpPr>
            <p:cNvPr id="38" name="Text 29">
              <a:extLst>
                <a:ext uri="{FF2B5EF4-FFF2-40B4-BE49-F238E27FC236}">
                  <a16:creationId xmlns:a16="http://schemas.microsoft.com/office/drawing/2014/main" id="{97D723FE-2F71-AD38-90AC-F63AEA7482C8}"/>
                </a:ext>
              </a:extLst>
            </p:cNvPr>
            <p:cNvSpPr/>
            <p:nvPr/>
          </p:nvSpPr>
          <p:spPr>
            <a:xfrm>
              <a:off x="607219" y="6254350"/>
              <a:ext cx="395763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→ Sag_Confirmed := TRUE</a:t>
              </a:r>
              <a:endParaRPr lang="en-US" sz="837" dirty="0"/>
            </a:p>
          </p:txBody>
        </p:sp>
        <p:sp>
          <p:nvSpPr>
            <p:cNvPr id="39" name="Text 30">
              <a:extLst>
                <a:ext uri="{FF2B5EF4-FFF2-40B4-BE49-F238E27FC236}">
                  <a16:creationId xmlns:a16="http://schemas.microsoft.com/office/drawing/2014/main" id="{4BF2D4A7-7C58-1484-9785-05931E62E844}"/>
                </a:ext>
              </a:extLst>
            </p:cNvPr>
            <p:cNvSpPr/>
            <p:nvPr/>
          </p:nvSpPr>
          <p:spPr>
            <a:xfrm>
              <a:off x="607219" y="6597250"/>
              <a:ext cx="395763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// Network 3: HMI Status Handling</a:t>
              </a:r>
              <a:endParaRPr lang="en-US" sz="837" dirty="0"/>
            </a:p>
          </p:txBody>
        </p:sp>
        <p:sp>
          <p:nvSpPr>
            <p:cNvPr id="40" name="Text 31">
              <a:extLst>
                <a:ext uri="{FF2B5EF4-FFF2-40B4-BE49-F238E27FC236}">
                  <a16:creationId xmlns:a16="http://schemas.microsoft.com/office/drawing/2014/main" id="{3984FA58-D0B8-149D-ACC2-229B767A533C}"/>
                </a:ext>
              </a:extLst>
            </p:cNvPr>
            <p:cNvSpPr/>
            <p:nvPr/>
          </p:nvSpPr>
          <p:spPr>
            <a:xfrm>
              <a:off x="607219" y="6768700"/>
              <a:ext cx="395763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// Updates Status_MSG string + Status_Code INT</a:t>
              </a:r>
              <a:endParaRPr lang="en-US" sz="837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FA7D77D-7FB5-C71E-B0FC-E91C90DC9FAA}"/>
              </a:ext>
            </a:extLst>
          </p:cNvPr>
          <p:cNvGrpSpPr/>
          <p:nvPr/>
        </p:nvGrpSpPr>
        <p:grpSpPr>
          <a:xfrm>
            <a:off x="621610" y="2049789"/>
            <a:ext cx="4171950" cy="3261122"/>
            <a:chOff x="285750" y="1673794"/>
            <a:chExt cx="4171950" cy="326112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AF9D474-DCEE-2F1A-142E-95AAAC50138C}"/>
                </a:ext>
              </a:extLst>
            </p:cNvPr>
            <p:cNvGrpSpPr/>
            <p:nvPr/>
          </p:nvGrpSpPr>
          <p:grpSpPr>
            <a:xfrm>
              <a:off x="285750" y="1673794"/>
              <a:ext cx="1901103" cy="233958"/>
              <a:chOff x="285750" y="910828"/>
              <a:chExt cx="1901103" cy="233958"/>
            </a:xfrm>
          </p:grpSpPr>
          <p:pic>
            <p:nvPicPr>
              <p:cNvPr id="4" name="Image 1" descr="preencoded.png">
                <a:extLst>
                  <a:ext uri="{FF2B5EF4-FFF2-40B4-BE49-F238E27FC236}">
                    <a16:creationId xmlns:a16="http://schemas.microsoft.com/office/drawing/2014/main" id="{99C4CF16-F012-F209-1B58-F400CF519D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50" y="942975"/>
                <a:ext cx="214313" cy="171450"/>
              </a:xfrm>
              <a:prstGeom prst="rect">
                <a:avLst/>
              </a:prstGeom>
            </p:spPr>
          </p:pic>
          <p:sp>
            <p:nvSpPr>
              <p:cNvPr id="5" name="Text 1">
                <a:extLst>
                  <a:ext uri="{FF2B5EF4-FFF2-40B4-BE49-F238E27FC236}">
                    <a16:creationId xmlns:a16="http://schemas.microsoft.com/office/drawing/2014/main" id="{FC59EB08-C6BF-B7CB-6BDA-BD050D6B273B}"/>
                  </a:ext>
                </a:extLst>
              </p:cNvPr>
              <p:cNvSpPr/>
              <p:nvPr/>
            </p:nvSpPr>
            <p:spPr>
              <a:xfrm>
                <a:off x="557213" y="910828"/>
                <a:ext cx="1629640" cy="2339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350" dirty="0">
                    <a:solidFill>
                      <a:srgbClr val="333333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Software Tools Used</a:t>
                </a:r>
                <a:endParaRPr lang="en-US" sz="1350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EF40B81-31AA-C152-56A6-3719B58147E2}"/>
                </a:ext>
              </a:extLst>
            </p:cNvPr>
            <p:cNvGrpSpPr/>
            <p:nvPr/>
          </p:nvGrpSpPr>
          <p:grpSpPr>
            <a:xfrm>
              <a:off x="285750" y="2027410"/>
              <a:ext cx="4171950" cy="657225"/>
              <a:chOff x="285750" y="1264444"/>
              <a:chExt cx="4171950" cy="657225"/>
            </a:xfrm>
          </p:grpSpPr>
          <p:sp>
            <p:nvSpPr>
              <p:cNvPr id="6" name="Shape 2">
                <a:extLst>
                  <a:ext uri="{FF2B5EF4-FFF2-40B4-BE49-F238E27FC236}">
                    <a16:creationId xmlns:a16="http://schemas.microsoft.com/office/drawing/2014/main" id="{958FE6C4-EBF2-B02A-94DD-89CD98C983F2}"/>
                  </a:ext>
                </a:extLst>
              </p:cNvPr>
              <p:cNvSpPr/>
              <p:nvPr/>
            </p:nvSpPr>
            <p:spPr>
              <a:xfrm>
                <a:off x="285750" y="1264444"/>
                <a:ext cx="4171950" cy="657225"/>
              </a:xfrm>
              <a:prstGeom prst="rect">
                <a:avLst/>
              </a:prstGeom>
              <a:solidFill>
                <a:srgbClr val="FFFFFF"/>
              </a:solidFill>
              <a:ln w="99">
                <a:solidFill>
                  <a:srgbClr val="E0E0E0"/>
                </a:solidFill>
                <a:prstDash val="solid"/>
              </a:ln>
            </p:spPr>
          </p:sp>
          <p:sp>
            <p:nvSpPr>
              <p:cNvPr id="8" name="Text 3">
                <a:extLst>
                  <a:ext uri="{FF2B5EF4-FFF2-40B4-BE49-F238E27FC236}">
                    <a16:creationId xmlns:a16="http://schemas.microsoft.com/office/drawing/2014/main" id="{4F8B7B05-AE5E-238E-8783-AB24A33B0E14}"/>
                  </a:ext>
                </a:extLst>
              </p:cNvPr>
              <p:cNvSpPr/>
              <p:nvPr/>
            </p:nvSpPr>
            <p:spPr>
              <a:xfrm>
                <a:off x="392906" y="1371600"/>
                <a:ext cx="3957638" cy="2143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b="1" dirty="0">
                    <a:solidFill>
                      <a:srgbClr val="0063A0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TIA Portal V18</a:t>
                </a:r>
                <a:endParaRPr lang="en-US" sz="1046" dirty="0"/>
              </a:p>
            </p:txBody>
          </p:sp>
          <p:sp>
            <p:nvSpPr>
              <p:cNvPr id="9" name="Text 4">
                <a:extLst>
                  <a:ext uri="{FF2B5EF4-FFF2-40B4-BE49-F238E27FC236}">
                    <a16:creationId xmlns:a16="http://schemas.microsoft.com/office/drawing/2014/main" id="{85723AEF-453B-219B-D579-A8431A96EED6}"/>
                  </a:ext>
                </a:extLst>
              </p:cNvPr>
              <p:cNvSpPr/>
              <p:nvPr/>
            </p:nvSpPr>
            <p:spPr>
              <a:xfrm>
                <a:off x="392906" y="1585913"/>
                <a:ext cx="3957638" cy="2143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dirty="0">
                    <a:solidFill>
                      <a:srgbClr val="333333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Full ladder programming + HMI layout design</a:t>
                </a:r>
                <a:endParaRPr lang="en-US" sz="1046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FE9938A-7B88-2AD9-5E14-D36A8C80BF44}"/>
                </a:ext>
              </a:extLst>
            </p:cNvPr>
            <p:cNvGrpSpPr/>
            <p:nvPr/>
          </p:nvGrpSpPr>
          <p:grpSpPr>
            <a:xfrm>
              <a:off x="285750" y="2777504"/>
              <a:ext cx="4171950" cy="657225"/>
              <a:chOff x="285750" y="2014538"/>
              <a:chExt cx="4171950" cy="657225"/>
            </a:xfrm>
          </p:grpSpPr>
          <p:sp>
            <p:nvSpPr>
              <p:cNvPr id="11" name="Shape 5">
                <a:extLst>
                  <a:ext uri="{FF2B5EF4-FFF2-40B4-BE49-F238E27FC236}">
                    <a16:creationId xmlns:a16="http://schemas.microsoft.com/office/drawing/2014/main" id="{D5FF77D5-45B8-61D3-6F65-828E0F856FC3}"/>
                  </a:ext>
                </a:extLst>
              </p:cNvPr>
              <p:cNvSpPr/>
              <p:nvPr/>
            </p:nvSpPr>
            <p:spPr>
              <a:xfrm>
                <a:off x="285750" y="2014538"/>
                <a:ext cx="4171950" cy="657225"/>
              </a:xfrm>
              <a:prstGeom prst="rect">
                <a:avLst/>
              </a:prstGeom>
              <a:solidFill>
                <a:srgbClr val="FFFFFF"/>
              </a:solidFill>
              <a:ln w="99">
                <a:solidFill>
                  <a:srgbClr val="E0E0E0"/>
                </a:solidFill>
                <a:prstDash val="solid"/>
              </a:ln>
            </p:spPr>
          </p:sp>
          <p:sp>
            <p:nvSpPr>
              <p:cNvPr id="12" name="Text 6">
                <a:extLst>
                  <a:ext uri="{FF2B5EF4-FFF2-40B4-BE49-F238E27FC236}">
                    <a16:creationId xmlns:a16="http://schemas.microsoft.com/office/drawing/2014/main" id="{4E9B46D6-9DD3-C6A6-F7EB-AEAA8766B3F4}"/>
                  </a:ext>
                </a:extLst>
              </p:cNvPr>
              <p:cNvSpPr/>
              <p:nvPr/>
            </p:nvSpPr>
            <p:spPr>
              <a:xfrm>
                <a:off x="392906" y="2121694"/>
                <a:ext cx="3957638" cy="2143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b="1" dirty="0">
                    <a:solidFill>
                      <a:srgbClr val="0063A0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PLCSIM V18</a:t>
                </a:r>
                <a:endParaRPr lang="en-US" sz="1046" dirty="0"/>
              </a:p>
            </p:txBody>
          </p:sp>
          <p:sp>
            <p:nvSpPr>
              <p:cNvPr id="13" name="Text 7">
                <a:extLst>
                  <a:ext uri="{FF2B5EF4-FFF2-40B4-BE49-F238E27FC236}">
                    <a16:creationId xmlns:a16="http://schemas.microsoft.com/office/drawing/2014/main" id="{2490F98A-84CF-FDF0-B7D3-0DF95C39A5E7}"/>
                  </a:ext>
                </a:extLst>
              </p:cNvPr>
              <p:cNvSpPr/>
              <p:nvPr/>
            </p:nvSpPr>
            <p:spPr>
              <a:xfrm>
                <a:off x="392906" y="2336006"/>
                <a:ext cx="3957638" cy="2143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dirty="0">
                    <a:solidFill>
                      <a:srgbClr val="333333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Live voltage sag simulation with watch tables</a:t>
                </a:r>
                <a:endParaRPr lang="en-US" sz="1046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F22AF43-60DE-6CF5-1D34-1C2ADB68AD94}"/>
                </a:ext>
              </a:extLst>
            </p:cNvPr>
            <p:cNvGrpSpPr/>
            <p:nvPr/>
          </p:nvGrpSpPr>
          <p:grpSpPr>
            <a:xfrm>
              <a:off x="285750" y="3527597"/>
              <a:ext cx="4171950" cy="657225"/>
              <a:chOff x="285750" y="2764631"/>
              <a:chExt cx="4171950" cy="657225"/>
            </a:xfrm>
          </p:grpSpPr>
          <p:sp>
            <p:nvSpPr>
              <p:cNvPr id="14" name="Shape 8">
                <a:extLst>
                  <a:ext uri="{FF2B5EF4-FFF2-40B4-BE49-F238E27FC236}">
                    <a16:creationId xmlns:a16="http://schemas.microsoft.com/office/drawing/2014/main" id="{5A1642C5-CFA3-1850-D0E1-9575FD920031}"/>
                  </a:ext>
                </a:extLst>
              </p:cNvPr>
              <p:cNvSpPr/>
              <p:nvPr/>
            </p:nvSpPr>
            <p:spPr>
              <a:xfrm>
                <a:off x="285750" y="2764631"/>
                <a:ext cx="4171950" cy="657225"/>
              </a:xfrm>
              <a:prstGeom prst="rect">
                <a:avLst/>
              </a:prstGeom>
              <a:solidFill>
                <a:srgbClr val="FFFFFF"/>
              </a:solidFill>
              <a:ln w="99">
                <a:solidFill>
                  <a:srgbClr val="E0E0E0"/>
                </a:solidFill>
                <a:prstDash val="solid"/>
              </a:ln>
            </p:spPr>
          </p:sp>
          <p:sp>
            <p:nvSpPr>
              <p:cNvPr id="15" name="Text 9">
                <a:extLst>
                  <a:ext uri="{FF2B5EF4-FFF2-40B4-BE49-F238E27FC236}">
                    <a16:creationId xmlns:a16="http://schemas.microsoft.com/office/drawing/2014/main" id="{BDAA9075-3D3A-455F-875D-E2BC2D0A972A}"/>
                  </a:ext>
                </a:extLst>
              </p:cNvPr>
              <p:cNvSpPr/>
              <p:nvPr/>
            </p:nvSpPr>
            <p:spPr>
              <a:xfrm>
                <a:off x="392906" y="2871788"/>
                <a:ext cx="3957638" cy="2143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b="1" dirty="0">
                    <a:solidFill>
                      <a:srgbClr val="0063A0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WinCC Runtime Advanced</a:t>
                </a:r>
                <a:endParaRPr lang="en-US" sz="1046" dirty="0"/>
              </a:p>
            </p:txBody>
          </p:sp>
          <p:sp>
            <p:nvSpPr>
              <p:cNvPr id="16" name="Text 10">
                <a:extLst>
                  <a:ext uri="{FF2B5EF4-FFF2-40B4-BE49-F238E27FC236}">
                    <a16:creationId xmlns:a16="http://schemas.microsoft.com/office/drawing/2014/main" id="{0AC2D1DC-993E-68BA-058F-9038CFBDAED7}"/>
                  </a:ext>
                </a:extLst>
              </p:cNvPr>
              <p:cNvSpPr/>
              <p:nvPr/>
            </p:nvSpPr>
            <p:spPr>
              <a:xfrm>
                <a:off x="392906" y="3112786"/>
                <a:ext cx="2192908" cy="1609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dirty="0">
                    <a:solidFill>
                      <a:srgbClr val="333333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HMI simulation with alarms, lamps</a:t>
                </a:r>
                <a:endParaRPr lang="en-US" sz="1046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FB4BC2E6-3AF9-4FFC-5001-5937706C8CAE}"/>
                </a:ext>
              </a:extLst>
            </p:cNvPr>
            <p:cNvGrpSpPr/>
            <p:nvPr/>
          </p:nvGrpSpPr>
          <p:grpSpPr>
            <a:xfrm>
              <a:off x="285750" y="4277691"/>
              <a:ext cx="4171950" cy="657225"/>
              <a:chOff x="285750" y="3514725"/>
              <a:chExt cx="4171950" cy="657225"/>
            </a:xfrm>
          </p:grpSpPr>
          <p:sp>
            <p:nvSpPr>
              <p:cNvPr id="17" name="Shape 11">
                <a:extLst>
                  <a:ext uri="{FF2B5EF4-FFF2-40B4-BE49-F238E27FC236}">
                    <a16:creationId xmlns:a16="http://schemas.microsoft.com/office/drawing/2014/main" id="{B2878316-DDFF-2EF0-C1FC-70CE99143EAF}"/>
                  </a:ext>
                </a:extLst>
              </p:cNvPr>
              <p:cNvSpPr/>
              <p:nvPr/>
            </p:nvSpPr>
            <p:spPr>
              <a:xfrm>
                <a:off x="285750" y="3514725"/>
                <a:ext cx="4171950" cy="657225"/>
              </a:xfrm>
              <a:prstGeom prst="rect">
                <a:avLst/>
              </a:prstGeom>
              <a:solidFill>
                <a:srgbClr val="FFFFFF"/>
              </a:solidFill>
              <a:ln w="99">
                <a:solidFill>
                  <a:srgbClr val="E0E0E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" name="Text 12">
                <a:extLst>
                  <a:ext uri="{FF2B5EF4-FFF2-40B4-BE49-F238E27FC236}">
                    <a16:creationId xmlns:a16="http://schemas.microsoft.com/office/drawing/2014/main" id="{549BECB8-648A-2167-1511-9D72673A54A3}"/>
                  </a:ext>
                </a:extLst>
              </p:cNvPr>
              <p:cNvSpPr/>
              <p:nvPr/>
            </p:nvSpPr>
            <p:spPr>
              <a:xfrm>
                <a:off x="392906" y="3621881"/>
                <a:ext cx="3957638" cy="2143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b="1" dirty="0">
                    <a:solidFill>
                      <a:srgbClr val="0063A0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MATLAB</a:t>
                </a:r>
                <a:endParaRPr lang="en-US" sz="1046" dirty="0"/>
              </a:p>
            </p:txBody>
          </p:sp>
          <p:sp>
            <p:nvSpPr>
              <p:cNvPr id="19" name="Text 13">
                <a:extLst>
                  <a:ext uri="{FF2B5EF4-FFF2-40B4-BE49-F238E27FC236}">
                    <a16:creationId xmlns:a16="http://schemas.microsoft.com/office/drawing/2014/main" id="{2B7BE4FC-E9EE-11C1-6205-64BE169311BA}"/>
                  </a:ext>
                </a:extLst>
              </p:cNvPr>
              <p:cNvSpPr/>
              <p:nvPr/>
            </p:nvSpPr>
            <p:spPr>
              <a:xfrm>
                <a:off x="392906" y="3836194"/>
                <a:ext cx="3957638" cy="2143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dirty="0">
                    <a:solidFill>
                      <a:srgbClr val="333333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Voltage waveform modeling + ROI calculations</a:t>
                </a:r>
                <a:endParaRPr lang="en-US" sz="1046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58779EE-DA31-FB33-F480-35139CF62E27}"/>
              </a:ext>
            </a:extLst>
          </p:cNvPr>
          <p:cNvGrpSpPr/>
          <p:nvPr/>
        </p:nvGrpSpPr>
        <p:grpSpPr>
          <a:xfrm>
            <a:off x="6311275" y="587587"/>
            <a:ext cx="4171950" cy="3154323"/>
            <a:chOff x="6297443" y="825517"/>
            <a:chExt cx="4171950" cy="315432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87A1BFD-741F-9F14-3F57-2FB47ADC4B40}"/>
                </a:ext>
              </a:extLst>
            </p:cNvPr>
            <p:cNvGrpSpPr/>
            <p:nvPr/>
          </p:nvGrpSpPr>
          <p:grpSpPr>
            <a:xfrm>
              <a:off x="6297443" y="825517"/>
              <a:ext cx="1805778" cy="233958"/>
              <a:chOff x="6297443" y="825517"/>
              <a:chExt cx="1805778" cy="233958"/>
            </a:xfrm>
          </p:grpSpPr>
          <p:pic>
            <p:nvPicPr>
              <p:cNvPr id="43" name="Image 1" descr="preencoded.png">
                <a:extLst>
                  <a:ext uri="{FF2B5EF4-FFF2-40B4-BE49-F238E27FC236}">
                    <a16:creationId xmlns:a16="http://schemas.microsoft.com/office/drawing/2014/main" id="{50B86C74-A707-2BAC-605C-77DC20B5E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7443" y="857664"/>
                <a:ext cx="171450" cy="171450"/>
              </a:xfrm>
              <a:prstGeom prst="rect">
                <a:avLst/>
              </a:prstGeom>
            </p:spPr>
          </p:pic>
          <p:sp>
            <p:nvSpPr>
              <p:cNvPr id="44" name="Text 1">
                <a:extLst>
                  <a:ext uri="{FF2B5EF4-FFF2-40B4-BE49-F238E27FC236}">
                    <a16:creationId xmlns:a16="http://schemas.microsoft.com/office/drawing/2014/main" id="{A41C5BE7-A136-6564-89A2-80C17BEBA14A}"/>
                  </a:ext>
                </a:extLst>
              </p:cNvPr>
              <p:cNvSpPr/>
              <p:nvPr/>
            </p:nvSpPr>
            <p:spPr>
              <a:xfrm>
                <a:off x="6526043" y="825517"/>
                <a:ext cx="1577178" cy="2339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350" dirty="0">
                    <a:solidFill>
                      <a:srgbClr val="333333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Executive Summary</a:t>
                </a:r>
                <a:endParaRPr lang="en-US" sz="1350" dirty="0"/>
              </a:p>
            </p:txBody>
          </p:sp>
        </p:grpSp>
        <p:sp>
          <p:nvSpPr>
            <p:cNvPr id="45" name="Text 2">
              <a:extLst>
                <a:ext uri="{FF2B5EF4-FFF2-40B4-BE49-F238E27FC236}">
                  <a16:creationId xmlns:a16="http://schemas.microsoft.com/office/drawing/2014/main" id="{4FB83AD3-1B54-BEA9-FE84-09FC52266B89}"/>
                </a:ext>
              </a:extLst>
            </p:cNvPr>
            <p:cNvSpPr/>
            <p:nvPr/>
          </p:nvSpPr>
          <p:spPr>
            <a:xfrm>
              <a:off x="6297443" y="1179133"/>
              <a:ext cx="4171950" cy="42862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46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A field-validated, PLC-based voltage sag detection and protection system tailored to Egypt's industrial grid.</a:t>
              </a:r>
              <a:endParaRPr lang="en-US" sz="1046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999F42E-951B-3156-43DE-F1F6AA61A4A0}"/>
                </a:ext>
              </a:extLst>
            </p:cNvPr>
            <p:cNvGrpSpPr/>
            <p:nvPr/>
          </p:nvGrpSpPr>
          <p:grpSpPr>
            <a:xfrm>
              <a:off x="6336762" y="1634905"/>
              <a:ext cx="4132631" cy="2344935"/>
              <a:chOff x="6336762" y="1722058"/>
              <a:chExt cx="4132631" cy="2344935"/>
            </a:xfrm>
          </p:grpSpPr>
          <p:sp>
            <p:nvSpPr>
              <p:cNvPr id="46" name="Text 3">
                <a:extLst>
                  <a:ext uri="{FF2B5EF4-FFF2-40B4-BE49-F238E27FC236}">
                    <a16:creationId xmlns:a16="http://schemas.microsoft.com/office/drawing/2014/main" id="{B25B2329-6248-D46B-CD16-4142D96240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3174" y="1722058"/>
                <a:ext cx="4036219" cy="2143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b="1" dirty="0">
                    <a:solidFill>
                      <a:srgbClr val="0063A0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Real-time Monitoring</a:t>
                </a:r>
                <a:endParaRPr lang="en-US" sz="1046" dirty="0"/>
              </a:p>
            </p:txBody>
          </p:sp>
          <p:sp>
            <p:nvSpPr>
              <p:cNvPr id="47" name="Text 4">
                <a:extLst>
                  <a:ext uri="{FF2B5EF4-FFF2-40B4-BE49-F238E27FC236}">
                    <a16:creationId xmlns:a16="http://schemas.microsoft.com/office/drawing/2014/main" id="{33A947A9-F86A-8121-C780-2132913ADD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3174" y="1877926"/>
                <a:ext cx="4036219" cy="42862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dirty="0">
                    <a:solidFill>
                      <a:srgbClr val="333333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Continuous voltage monitoring with high-precision transducers</a:t>
                </a:r>
                <a:endParaRPr lang="en-US" sz="1046" dirty="0"/>
              </a:p>
            </p:txBody>
          </p:sp>
          <p:sp>
            <p:nvSpPr>
              <p:cNvPr id="48" name="Text 5">
                <a:extLst>
                  <a:ext uri="{FF2B5EF4-FFF2-40B4-BE49-F238E27FC236}">
                    <a16:creationId xmlns:a16="http://schemas.microsoft.com/office/drawing/2014/main" id="{46FEC21B-E684-9BED-13B2-B932DE40802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3174" y="2374872"/>
                <a:ext cx="4036219" cy="2143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b="1" dirty="0">
                    <a:solidFill>
                      <a:srgbClr val="0063A0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IEC-Standard Compliance</a:t>
                </a:r>
                <a:endParaRPr lang="en-US" sz="1046" dirty="0"/>
              </a:p>
            </p:txBody>
          </p:sp>
          <p:sp>
            <p:nvSpPr>
              <p:cNvPr id="49" name="Text 6">
                <a:extLst>
                  <a:ext uri="{FF2B5EF4-FFF2-40B4-BE49-F238E27FC236}">
                    <a16:creationId xmlns:a16="http://schemas.microsoft.com/office/drawing/2014/main" id="{B7F01CC6-B2F9-A259-92D2-257E8C78BE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3174" y="2589184"/>
                <a:ext cx="4036219" cy="2143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dirty="0">
                    <a:solidFill>
                      <a:srgbClr val="333333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Sag characterization based on international standards</a:t>
                </a:r>
                <a:endParaRPr lang="en-US" sz="1046" dirty="0"/>
              </a:p>
            </p:txBody>
          </p:sp>
          <p:sp>
            <p:nvSpPr>
              <p:cNvPr id="50" name="Text 7">
                <a:extLst>
                  <a:ext uri="{FF2B5EF4-FFF2-40B4-BE49-F238E27FC236}">
                    <a16:creationId xmlns:a16="http://schemas.microsoft.com/office/drawing/2014/main" id="{846E13E0-9008-8D34-2BCD-DFFA88FD6C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3174" y="2956795"/>
                <a:ext cx="654025" cy="1609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b="1" dirty="0">
                    <a:solidFill>
                      <a:srgbClr val="0063A0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 Interface</a:t>
                </a:r>
                <a:endParaRPr lang="en-US" sz="1046" dirty="0"/>
              </a:p>
            </p:txBody>
          </p:sp>
          <p:sp>
            <p:nvSpPr>
              <p:cNvPr id="51" name="Text 8">
                <a:extLst>
                  <a:ext uri="{FF2B5EF4-FFF2-40B4-BE49-F238E27FC236}">
                    <a16:creationId xmlns:a16="http://schemas.microsoft.com/office/drawing/2014/main" id="{F56FD100-1CCC-B6C6-E095-C2F8994079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2630" y="3171107"/>
                <a:ext cx="2545569" cy="1609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dirty="0">
                    <a:solidFill>
                      <a:srgbClr val="333333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English HMI alerting for local operators</a:t>
                </a:r>
                <a:endParaRPr lang="en-US" sz="1046" dirty="0"/>
              </a:p>
            </p:txBody>
          </p:sp>
          <p:sp>
            <p:nvSpPr>
              <p:cNvPr id="52" name="Text 9">
                <a:extLst>
                  <a:ext uri="{FF2B5EF4-FFF2-40B4-BE49-F238E27FC236}">
                    <a16:creationId xmlns:a16="http://schemas.microsoft.com/office/drawing/2014/main" id="{E517F704-B2C6-7511-0E60-EDAD6CC501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3174" y="3456163"/>
                <a:ext cx="4036219" cy="21431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b="1" dirty="0">
                    <a:solidFill>
                      <a:srgbClr val="0063A0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Harsh Environment Design</a:t>
                </a:r>
                <a:endParaRPr lang="en-US" sz="1046" dirty="0"/>
              </a:p>
            </p:txBody>
          </p:sp>
          <p:sp>
            <p:nvSpPr>
              <p:cNvPr id="53" name="Text 10">
                <a:extLst>
                  <a:ext uri="{FF2B5EF4-FFF2-40B4-BE49-F238E27FC236}">
                    <a16:creationId xmlns:a16="http://schemas.microsoft.com/office/drawing/2014/main" id="{582DCFE5-1D0B-0753-0D33-3F9E581214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33174" y="3638368"/>
                <a:ext cx="4036219" cy="42862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046" dirty="0">
                    <a:solidFill>
                      <a:srgbClr val="333333"/>
                    </a:solidFill>
                    <a:latin typeface="Noto Sans" pitchFamily="34" charset="0"/>
                    <a:ea typeface="Noto Sans" pitchFamily="34" charset="-122"/>
                    <a:cs typeface="Noto Sans" pitchFamily="34" charset="-120"/>
                  </a:rPr>
                  <a:t>Engineered for khamsin dust, 55°C ambient heat, and supply voltage instability</a:t>
                </a:r>
                <a:endParaRPr lang="en-US" sz="1046" dirty="0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1873DFF-090D-FD73-4092-646968C07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6083" y="1737040"/>
                <a:ext cx="0" cy="49401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ECE3C69-CE75-A907-FA06-E32ED1055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6083" y="2399581"/>
                <a:ext cx="0" cy="4136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D1D37F8-AA87-F34F-AD3B-AFDFEC72F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6762" y="2969021"/>
                <a:ext cx="0" cy="39070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C54B005-4353-174E-99AB-A229A1951B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6083" y="3471145"/>
                <a:ext cx="0" cy="5549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itle 1">
            <a:extLst>
              <a:ext uri="{FF2B5EF4-FFF2-40B4-BE49-F238E27FC236}">
                <a16:creationId xmlns:a16="http://schemas.microsoft.com/office/drawing/2014/main" id="{15D3284A-7EF2-B107-29DE-675401EF69D4}"/>
              </a:ext>
            </a:extLst>
          </p:cNvPr>
          <p:cNvSpPr txBox="1">
            <a:spLocks/>
          </p:cNvSpPr>
          <p:nvPr/>
        </p:nvSpPr>
        <p:spPr>
          <a:xfrm>
            <a:off x="390727" y="423489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STARTING SIMULATION</a:t>
            </a:r>
          </a:p>
        </p:txBody>
      </p:sp>
      <p:sp>
        <p:nvSpPr>
          <p:cNvPr id="85" name="Minus Sign 84">
            <a:extLst>
              <a:ext uri="{FF2B5EF4-FFF2-40B4-BE49-F238E27FC236}">
                <a16:creationId xmlns:a16="http://schemas.microsoft.com/office/drawing/2014/main" id="{40CF50C1-95FE-E00D-8DF4-306BFC8DBCB0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7427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77E5D-9E6E-7986-52F8-C29747D11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A0B6FE-4440-13B0-D887-3975B359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STARTING SIMULATION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FEE32170-BCFA-0779-AB08-2D8CE78E0F48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DC1F-AB92-ACF6-192C-AD8493EAC7C5}"/>
              </a:ext>
            </a:extLst>
          </p:cNvPr>
          <p:cNvSpPr txBox="1"/>
          <p:nvPr/>
        </p:nvSpPr>
        <p:spPr>
          <a:xfrm>
            <a:off x="390727" y="1133248"/>
            <a:ext cx="217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new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AFDC8-1720-B8ED-A3A0-1E01FD8B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73" y="1572725"/>
            <a:ext cx="11214951" cy="943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CA2D6-C4F3-6E03-933D-FB692CD426BD}"/>
              </a:ext>
            </a:extLst>
          </p:cNvPr>
          <p:cNvSpPr txBox="1"/>
          <p:nvPr/>
        </p:nvSpPr>
        <p:spPr>
          <a:xfrm>
            <a:off x="390727" y="2734936"/>
            <a:ext cx="21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Adding PLC device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EE5471-8779-E7AE-2EC1-172077FE2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1" y="3233590"/>
            <a:ext cx="2238375" cy="657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B35D02-8DAB-0225-17FD-C5C691E2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3" y="3195637"/>
            <a:ext cx="2481263" cy="1702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DA2537-9D29-F75F-AF8F-99895F7CD3D4}"/>
              </a:ext>
            </a:extLst>
          </p:cNvPr>
          <p:cNvSpPr txBox="1"/>
          <p:nvPr/>
        </p:nvSpPr>
        <p:spPr>
          <a:xfrm>
            <a:off x="6244447" y="2734936"/>
            <a:ext cx="21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Adding HMI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3D117-23BC-E0C5-B795-D9C8DA4C3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074" y="3195638"/>
            <a:ext cx="2481263" cy="2341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0D637-BAD1-DE30-3D3F-148ACFC9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712" y="3195637"/>
            <a:ext cx="2628900" cy="4667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F9FE42D6-C9CE-8FCC-A074-D3668E87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31" y="5893664"/>
            <a:ext cx="102212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simulation demonstrates real-time voltage sag detection logic running on a Siemens S7-1214C PLC and displayed on a KTP700 Comfort HMI. The logic includes analog scaling, comparator thresholds, a 300ms hold timer (TON), and real-time HMI reaction using dynamic text and alarm indicators.</a:t>
            </a:r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A112A16F-88AE-043E-CE88-7D2D8EDD9A44}"/>
              </a:ext>
            </a:extLst>
          </p:cNvPr>
          <p:cNvSpPr/>
          <p:nvPr/>
        </p:nvSpPr>
        <p:spPr>
          <a:xfrm rot="5400000" flipH="1">
            <a:off x="1867129" y="3020113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pic>
        <p:nvPicPr>
          <p:cNvPr id="1027" name="Picture 3" descr="Como Baixar (Download) Siemens TIA Portal v18 - INETEC">
            <a:extLst>
              <a:ext uri="{FF2B5EF4-FFF2-40B4-BE49-F238E27FC236}">
                <a16:creationId xmlns:a16="http://schemas.microsoft.com/office/drawing/2014/main" id="{9FAB37D0-DB59-1B8F-603A-46A87A12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9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B1439A-4E19-2E86-CBA2-EB814350725E}"/>
              </a:ext>
            </a:extLst>
          </p:cNvPr>
          <p:cNvSpPr txBox="1">
            <a:spLocks/>
          </p:cNvSpPr>
          <p:nvPr/>
        </p:nvSpPr>
        <p:spPr>
          <a:xfrm>
            <a:off x="390727" y="423489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SIMULATION VIA TIA PORTAL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1D19384F-38B8-A15E-989A-A0132E9A352C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84423-6D7F-C4C1-096B-375B77AF72E0}"/>
              </a:ext>
            </a:extLst>
          </p:cNvPr>
          <p:cNvSpPr txBox="1"/>
          <p:nvPr/>
        </p:nvSpPr>
        <p:spPr>
          <a:xfrm>
            <a:off x="7186071" y="1489674"/>
            <a:ext cx="2175788" cy="144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&amp; network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PLC (CPU 1214C)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HMI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PROFINET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8DFC2-F1F4-C396-5384-BEE48CD217FA}"/>
              </a:ext>
            </a:extLst>
          </p:cNvPr>
          <p:cNvSpPr txBox="1"/>
          <p:nvPr/>
        </p:nvSpPr>
        <p:spPr>
          <a:xfrm>
            <a:off x="7344464" y="3821030"/>
            <a:ext cx="3561863" cy="218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HMI (ROOT SCREEN)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Run time voltage display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System Normal (LED) for display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System status (there is sag or not)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System output field for display the system status 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C07A2-3FFE-33B8-37C2-D294E030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22" y="1102408"/>
            <a:ext cx="5374910" cy="2216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20A8C-EE7F-F1F3-A862-B2A37A9EB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30" y="3444038"/>
            <a:ext cx="4032493" cy="2990473"/>
          </a:xfrm>
          <a:prstGeom prst="rect">
            <a:avLst/>
          </a:prstGeom>
        </p:spPr>
      </p:pic>
      <p:pic>
        <p:nvPicPr>
          <p:cNvPr id="12" name="Picture 3" descr="Como Baixar (Download) Siemens TIA Portal v18 - INETEC">
            <a:extLst>
              <a:ext uri="{FF2B5EF4-FFF2-40B4-BE49-F238E27FC236}">
                <a16:creationId xmlns:a16="http://schemas.microsoft.com/office/drawing/2014/main" id="{6287259E-4DFF-A1F0-95A4-3C3D285D1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01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0B37EF-34CC-21D1-DC9E-97011EFA153E}"/>
              </a:ext>
            </a:extLst>
          </p:cNvPr>
          <p:cNvSpPr txBox="1">
            <a:spLocks/>
          </p:cNvSpPr>
          <p:nvPr/>
        </p:nvSpPr>
        <p:spPr>
          <a:xfrm>
            <a:off x="429637" y="436427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PROGRAM BLOCK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61D77AEC-BFF6-CB41-2AC5-391186BC9368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B5295-30C2-B1EA-7E43-FC59E39F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6" y="1170027"/>
            <a:ext cx="2743200" cy="238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D158EA-2FA9-B9C3-F136-75B4125B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06" y="1516774"/>
            <a:ext cx="11024682" cy="1647974"/>
          </a:xfrm>
          <a:prstGeom prst="rect">
            <a:avLst/>
          </a:prstGeom>
        </p:spPr>
      </p:pic>
      <p:pic>
        <p:nvPicPr>
          <p:cNvPr id="6" name="Picture 3" descr="Como Baixar (Download) Siemens TIA Portal v18 - INETEC">
            <a:extLst>
              <a:ext uri="{FF2B5EF4-FFF2-40B4-BE49-F238E27FC236}">
                <a16:creationId xmlns:a16="http://schemas.microsoft.com/office/drawing/2014/main" id="{2942E456-A760-3658-F7F7-86C9560A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386715-B5EE-364A-FEF4-8E9A800CD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31"/>
          <a:stretch>
            <a:fillRect/>
          </a:stretch>
        </p:blipFill>
        <p:spPr>
          <a:xfrm>
            <a:off x="429637" y="3979924"/>
            <a:ext cx="5773367" cy="225885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C5A496E-491F-C34B-508E-BB250EE9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019" y="4090225"/>
            <a:ext cx="5694737" cy="158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network continuously compares the measured RMS line voltage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V_Actual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a sag detection threshold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Sag_Threshold = 85% of nominal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voltage drops below this threshold, the Boolean flag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Voltage_Is_Low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set. This local signal is used to trigger further sag analysis.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Arial" panose="020B0604020202020204" pitchFamily="34" charset="0"/>
              </a:rPr>
              <a:t>=&gt;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reflects real-time sensing with minimal processing delay (essential for sag durations &lt;500ms).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3DDD3F-4B89-3C4C-75A8-D29C1C224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06" y="3517949"/>
            <a:ext cx="34575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DFD1D-D741-5E91-F0A6-29F185643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BC8F5E-0864-3BE7-475E-40944A9470E5}"/>
              </a:ext>
            </a:extLst>
          </p:cNvPr>
          <p:cNvSpPr txBox="1">
            <a:spLocks/>
          </p:cNvSpPr>
          <p:nvPr/>
        </p:nvSpPr>
        <p:spPr>
          <a:xfrm>
            <a:off x="429637" y="436427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PROGRAM BLOCK(MAIN[OB1] )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EAB6EA8C-D29F-7624-AFAC-5D754F4ADDE3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94EE5B-C561-2DA0-D091-86795C9D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7" y="1354199"/>
            <a:ext cx="5666363" cy="2145290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DC3ED673-3458-A9FF-FB06-E868335F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005" y="1401552"/>
            <a:ext cx="5694737" cy="133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comply with Egyptian grid behavior and IEC 61000-4-11 standards, this timer ensures that only voltage drops longer than 300ms trigger a sag event.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Voltage_Is_Low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persists for more than 300ms, the TON block sets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Sag_Confirmed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confirming a real voltage sag condition.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Arial" panose="020B0604020202020204" pitchFamily="34" charset="0"/>
              </a:rPr>
              <a:t>=&gt;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prevents false positives from short transients or load switching events.</a:t>
            </a:r>
          </a:p>
        </p:txBody>
      </p:sp>
      <p:pic>
        <p:nvPicPr>
          <p:cNvPr id="17" name="Picture 3" descr="Como Baixar (Download) Siemens TIA Portal v18 - INETEC">
            <a:extLst>
              <a:ext uri="{FF2B5EF4-FFF2-40B4-BE49-F238E27FC236}">
                <a16:creationId xmlns:a16="http://schemas.microsoft.com/office/drawing/2014/main" id="{437DA5FF-30EB-A3C8-94F5-8AC7801B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374BA4-AA48-4784-C7C8-6802E6C9F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79" y="3452893"/>
            <a:ext cx="2928958" cy="2553118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ACD81C64-E562-181C-BA35-F54A6E45B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25" y="3546842"/>
            <a:ext cx="8026246" cy="172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Operator Messaging Logic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network translates sag detection into a user-friendly message via a coded integer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Status_Code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“Voltage Sag Detected!”</a:t>
            </a:r>
            <a:r>
              <a:rPr lang="en-US" altLang="en-US" sz="1200" dirty="0">
                <a:latin typeface="Arial" panose="020B0604020202020204" pitchFamily="34" charset="0"/>
              </a:rPr>
              <a:t>    -----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“System Normal”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HMI dynamically displays the status based on this tag using a text list.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=&gt;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approach simplifies multi-language support, HMI runtime performance, and ensures clear operator awareness.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D9922-EAB8-ACDD-E70D-7B090297D349}"/>
              </a:ext>
            </a:extLst>
          </p:cNvPr>
          <p:cNvSpPr txBox="1"/>
          <p:nvPr/>
        </p:nvSpPr>
        <p:spPr>
          <a:xfrm>
            <a:off x="820276" y="5937088"/>
            <a:ext cx="10931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i="1" dirty="0"/>
              <a:t>“This architecture bridges real-time PLC logic with bilingual operator awareness — ensuring that every voltage sag becomes visible, traceable, and preventable at the field level.”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— Built for Egypt’s industrial resilience using Siemens S7-1200 + KTP700 Comfort</a:t>
            </a:r>
          </a:p>
        </p:txBody>
      </p:sp>
    </p:spTree>
    <p:extLst>
      <p:ext uri="{BB962C8B-B14F-4D97-AF65-F5344CB8AC3E}">
        <p14:creationId xmlns:p14="http://schemas.microsoft.com/office/powerpoint/2010/main" val="4118616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922F89-A3B7-F0D7-7782-2B4FD8C8F999}"/>
              </a:ext>
            </a:extLst>
          </p:cNvPr>
          <p:cNvSpPr txBox="1">
            <a:spLocks/>
          </p:cNvSpPr>
          <p:nvPr/>
        </p:nvSpPr>
        <p:spPr>
          <a:xfrm>
            <a:off x="429637" y="436427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Watch Table (PLCSIM)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3C4FAF8C-6CAD-CE0F-DA47-A287D570E84C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EB7CB-F0F7-AEF4-181F-C2C3D689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3" y="1726017"/>
            <a:ext cx="9192640" cy="302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4ABCD-2E77-90F7-EEF9-EB2656319D70}"/>
              </a:ext>
            </a:extLst>
          </p:cNvPr>
          <p:cNvSpPr txBox="1"/>
          <p:nvPr/>
        </p:nvSpPr>
        <p:spPr>
          <a:xfrm>
            <a:off x="990193" y="5118717"/>
            <a:ext cx="10386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“Built, tested, and simulated in TIA Portal V18 — ready to deploy across Egyptian industrial zones. Thanks Siemens, Schneider, and El Sewedy for the inspiration. Let's build resilience, one line at a time.”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EE759-054C-1962-7F03-F16AAF919AB5}"/>
              </a:ext>
            </a:extLst>
          </p:cNvPr>
          <p:cNvSpPr txBox="1"/>
          <p:nvPr/>
        </p:nvSpPr>
        <p:spPr>
          <a:xfrm>
            <a:off x="429637" y="1304976"/>
            <a:ext cx="310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table start simulation :</a:t>
            </a:r>
          </a:p>
        </p:txBody>
      </p:sp>
      <p:pic>
        <p:nvPicPr>
          <p:cNvPr id="13" name="Picture 12" descr="Siemens Logo PNG Transparent &amp; SVG Vector - Freebie Supply">
            <a:extLst>
              <a:ext uri="{FF2B5EF4-FFF2-40B4-BE49-F238E27FC236}">
                <a16:creationId xmlns:a16="http://schemas.microsoft.com/office/drawing/2014/main" id="{CD4CB26E-3918-5A5C-42BD-B5655FCA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37" y="6106879"/>
            <a:ext cx="1373200" cy="31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Schneider Electric">
            <a:extLst>
              <a:ext uri="{FF2B5EF4-FFF2-40B4-BE49-F238E27FC236}">
                <a16:creationId xmlns:a16="http://schemas.microsoft.com/office/drawing/2014/main" id="{F6B38BBC-6276-1659-068F-21681E44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74" y="5927358"/>
            <a:ext cx="890416" cy="6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Elsewedy Electric logo | Energy logo">
            <a:extLst>
              <a:ext uri="{FF2B5EF4-FFF2-40B4-BE49-F238E27FC236}">
                <a16:creationId xmlns:a16="http://schemas.microsoft.com/office/drawing/2014/main" id="{B1B9FA1C-9921-525D-92AE-5279113C7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132" y="6075605"/>
            <a:ext cx="801968" cy="45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omo Baixar (Download) Siemens TIA Portal v18 - INETEC">
            <a:extLst>
              <a:ext uri="{FF2B5EF4-FFF2-40B4-BE49-F238E27FC236}">
                <a16:creationId xmlns:a16="http://schemas.microsoft.com/office/drawing/2014/main" id="{9DDB1270-DD7A-085D-7014-C00E8637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9B9BA93-8449-02F4-6CFF-DC74C3699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05" y="2100422"/>
            <a:ext cx="1752464" cy="22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1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599-3AAE-EC43-1D07-FFD2045C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Voltage Sags: Technical Definition &amp; Industrial Impact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Bebas Neue" panose="020B0606020202050201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F5F02A-7FF2-8E20-6A59-2329C5A31DCD}"/>
              </a:ext>
            </a:extLst>
          </p:cNvPr>
          <p:cNvGrpSpPr/>
          <p:nvPr/>
        </p:nvGrpSpPr>
        <p:grpSpPr>
          <a:xfrm>
            <a:off x="390727" y="1460818"/>
            <a:ext cx="6551578" cy="1174087"/>
            <a:chOff x="390727" y="1460818"/>
            <a:chExt cx="6551578" cy="11740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C55E0-DF25-8286-5280-73CB26A6A458}"/>
                </a:ext>
              </a:extLst>
            </p:cNvPr>
            <p:cNvSpPr txBox="1"/>
            <p:nvPr/>
          </p:nvSpPr>
          <p:spPr>
            <a:xfrm>
              <a:off x="847927" y="1479916"/>
              <a:ext cx="6094378" cy="347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ts val="2143"/>
                </a:lnSpc>
                <a:spcBef>
                  <a:spcPts val="1372"/>
                </a:spcBef>
                <a:spcAft>
                  <a:spcPts val="1029"/>
                </a:spcAft>
              </a:pPr>
              <a:r>
                <a:rPr lang="en-US" sz="1400" b="1" i="0" dirty="0">
                  <a:solidFill>
                    <a:srgbClr val="00121E"/>
                  </a:solidFill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IEEE 1159 Standard Definition</a:t>
              </a:r>
              <a:endParaRPr lang="en-US" sz="1400" b="0" i="0" dirty="0">
                <a:solidFill>
                  <a:srgbClr val="00121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B71C63-92F0-EE91-5C83-27351A70A1E9}"/>
                </a:ext>
              </a:extLst>
            </p:cNvPr>
            <p:cNvSpPr txBox="1"/>
            <p:nvPr/>
          </p:nvSpPr>
          <p:spPr>
            <a:xfrm>
              <a:off x="390727" y="1988574"/>
              <a:ext cx="60943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chemeClr val="bg2">
                      <a:lumMod val="25000"/>
                    </a:schemeClr>
                  </a:solidFill>
                  <a:effectLst/>
                  <a:latin typeface="quote-cjk-patch"/>
                </a:rPr>
                <a:t>"A short-duration (0.5 cycle to 1 minute) reduction in RMS voltage between 10-90% of nominal value"</a:t>
              </a:r>
              <a:endParaRPr 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10" name="Picture 9" descr="A blue diamond shaped sign with a black arrow&#10;&#10;AI-generated content may be incorrect.">
              <a:extLst>
                <a:ext uri="{FF2B5EF4-FFF2-40B4-BE49-F238E27FC236}">
                  <a16:creationId xmlns:a16="http://schemas.microsoft.com/office/drawing/2014/main" id="{AC2A3CE7-A57C-5047-2A0D-83FD38986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1460818"/>
              <a:ext cx="390727" cy="390727"/>
            </a:xfrm>
            <a:prstGeom prst="rect">
              <a:avLst/>
            </a:prstGeom>
          </p:spPr>
        </p:pic>
      </p:grpSp>
      <p:pic>
        <p:nvPicPr>
          <p:cNvPr id="12" name="Picture 11" descr="A graph of a wave&#10;&#10;AI-generated content may be incorrect.">
            <a:extLst>
              <a:ext uri="{FF2B5EF4-FFF2-40B4-BE49-F238E27FC236}">
                <a16:creationId xmlns:a16="http://schemas.microsoft.com/office/drawing/2014/main" id="{2FF904C3-1ECA-E32A-A93B-032C31D5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44" y="1029459"/>
            <a:ext cx="4481732" cy="1993992"/>
          </a:xfrm>
          <a:prstGeom prst="rect">
            <a:avLst/>
          </a:prstGeom>
        </p:spPr>
      </p:pic>
      <p:sp>
        <p:nvSpPr>
          <p:cNvPr id="14" name="AutoShape 2" descr="MATLAB Logo : histoire, signification de l'emblème">
            <a:extLst>
              <a:ext uri="{FF2B5EF4-FFF2-40B4-BE49-F238E27FC236}">
                <a16:creationId xmlns:a16="http://schemas.microsoft.com/office/drawing/2014/main" id="{4E664483-C38D-5E6B-66DE-772A9ACD69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0732" y="2783732"/>
            <a:ext cx="1290536" cy="129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MATLAB Logo : histoire, signification de l'emblème">
            <a:extLst>
              <a:ext uri="{FF2B5EF4-FFF2-40B4-BE49-F238E27FC236}">
                <a16:creationId xmlns:a16="http://schemas.microsoft.com/office/drawing/2014/main" id="{5B05B9C3-6029-C921-066E-19910BD35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124" y="871067"/>
            <a:ext cx="532802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EDBDDC-10D3-07FC-3322-7DF454F02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159696"/>
              </p:ext>
            </p:extLst>
          </p:nvPr>
        </p:nvGraphicFramePr>
        <p:xfrm>
          <a:off x="397616" y="3518540"/>
          <a:ext cx="5341704" cy="3178068"/>
        </p:xfrm>
        <a:graphic>
          <a:graphicData uri="http://schemas.openxmlformats.org/drawingml/2006/table">
            <a:tbl>
              <a:tblPr/>
              <a:tblGrid>
                <a:gridCol w="1563820">
                  <a:extLst>
                    <a:ext uri="{9D8B030D-6E8A-4147-A177-3AD203B41FA5}">
                      <a16:colId xmlns:a16="http://schemas.microsoft.com/office/drawing/2014/main" val="2880892570"/>
                    </a:ext>
                  </a:extLst>
                </a:gridCol>
                <a:gridCol w="1361100">
                  <a:extLst>
                    <a:ext uri="{9D8B030D-6E8A-4147-A177-3AD203B41FA5}">
                      <a16:colId xmlns:a16="http://schemas.microsoft.com/office/drawing/2014/main" val="667318947"/>
                    </a:ext>
                  </a:extLst>
                </a:gridCol>
                <a:gridCol w="2416784">
                  <a:extLst>
                    <a:ext uri="{9D8B030D-6E8A-4147-A177-3AD203B41FA5}">
                      <a16:colId xmlns:a16="http://schemas.microsoft.com/office/drawing/2014/main" val="1246435575"/>
                    </a:ext>
                  </a:extLst>
                </a:gridCol>
              </a:tblGrid>
              <a:tr h="420658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Equipment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Failure Threshold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Typical Egyptian Failure Mode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886783"/>
                  </a:ext>
                </a:extLst>
              </a:tr>
              <a:tr h="779499">
                <a:tc>
                  <a:txBody>
                    <a:bodyPr/>
                    <a:lstStyle/>
                    <a:p>
                      <a:r>
                        <a:rPr lang="en-US" sz="1200" dirty="0"/>
                        <a:t>VFD-Driven Motors</a:t>
                      </a: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85% voltage for </a:t>
                      </a:r>
                      <a:r>
                        <a:rPr lang="en-US" sz="1200" b="1" dirty="0"/>
                        <a:t>200 </a:t>
                      </a:r>
                      <a:r>
                        <a:rPr lang="en-US" sz="1200" b="1" dirty="0" err="1"/>
                        <a:t>ms</a:t>
                      </a:r>
                      <a:endParaRPr lang="en-US" sz="1200" b="1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Winding insulation overheats and degrades → motor burnout → </a:t>
                      </a:r>
                      <a:r>
                        <a:rPr lang="en-US" sz="1000" b="1" dirty="0"/>
                        <a:t>cost: ~$15,000/unit</a:t>
                      </a:r>
                      <a:endParaRPr lang="en-US" sz="1000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57840"/>
                  </a:ext>
                </a:extLst>
              </a:tr>
              <a:tr h="779499">
                <a:tc>
                  <a:txBody>
                    <a:bodyPr/>
                    <a:lstStyle/>
                    <a:p>
                      <a:r>
                        <a:rPr lang="en-US" sz="1200" dirty="0"/>
                        <a:t>PLC Control Systems</a:t>
                      </a: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80% voltage for </a:t>
                      </a:r>
                      <a:r>
                        <a:rPr lang="en-US" sz="1200" b="1" dirty="0"/>
                        <a:t>50 </a:t>
                      </a:r>
                      <a:r>
                        <a:rPr lang="en-US" sz="1200" b="1" dirty="0" err="1"/>
                        <a:t>ms</a:t>
                      </a:r>
                      <a:endParaRPr lang="en-US" sz="1200" b="1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Control logic drops out, causing full system reset → </a:t>
                      </a:r>
                      <a:r>
                        <a:rPr lang="en-US" sz="1000" b="1" dirty="0"/>
                        <a:t>production halt → downtime losses ~$850/hour</a:t>
                      </a:r>
                      <a:endParaRPr lang="en-US" sz="1000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40863"/>
                  </a:ext>
                </a:extLst>
              </a:tr>
              <a:tr h="599206">
                <a:tc>
                  <a:txBody>
                    <a:bodyPr/>
                    <a:lstStyle/>
                    <a:p>
                      <a:r>
                        <a:rPr lang="en-US" sz="1200" dirty="0"/>
                        <a:t>Process Heaters</a:t>
                      </a: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75% voltage for </a:t>
                      </a:r>
                      <a:r>
                        <a:rPr lang="en-US" sz="1200" b="1" dirty="0"/>
                        <a:t>1s</a:t>
                      </a: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Under-voltage lowers temperature setpoints → out-of-spec product → </a:t>
                      </a:r>
                      <a:r>
                        <a:rPr lang="en-US" sz="1000" b="1" dirty="0"/>
                        <a:t>batch scrapped</a:t>
                      </a:r>
                      <a:endParaRPr lang="en-US" sz="1000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496487"/>
                  </a:ext>
                </a:extLst>
              </a:tr>
              <a:tr h="599206">
                <a:tc>
                  <a:txBody>
                    <a:bodyPr/>
                    <a:lstStyle/>
                    <a:p>
                      <a:r>
                        <a:rPr lang="en-US" sz="1200" dirty="0"/>
                        <a:t>Robotics &amp; CNC Systems</a:t>
                      </a: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90% voltage for </a:t>
                      </a:r>
                      <a:r>
                        <a:rPr lang="en-US" sz="1200" b="1" dirty="0"/>
                        <a:t>30 </a:t>
                      </a:r>
                      <a:r>
                        <a:rPr lang="en-US" sz="1200" b="1" dirty="0" err="1"/>
                        <a:t>ms</a:t>
                      </a:r>
                      <a:endParaRPr lang="en-US" sz="1200" b="1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Position feedback lost → system enters fault state → </a:t>
                      </a:r>
                      <a:r>
                        <a:rPr lang="en-US" sz="1000" b="1" dirty="0"/>
                        <a:t>manual recalibration needed (~45 min)</a:t>
                      </a:r>
                      <a:endParaRPr lang="en-US" sz="1000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44945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406183-4755-A73B-68ED-0B6EADA8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56076"/>
              </p:ext>
            </p:extLst>
          </p:nvPr>
        </p:nvGraphicFramePr>
        <p:xfrm>
          <a:off x="5946949" y="3511148"/>
          <a:ext cx="5925603" cy="3185459"/>
        </p:xfrm>
        <a:graphic>
          <a:graphicData uri="http://schemas.openxmlformats.org/drawingml/2006/table">
            <a:tbl>
              <a:tblPr/>
              <a:tblGrid>
                <a:gridCol w="1345652">
                  <a:extLst>
                    <a:ext uri="{9D8B030D-6E8A-4147-A177-3AD203B41FA5}">
                      <a16:colId xmlns:a16="http://schemas.microsoft.com/office/drawing/2014/main" val="3271619062"/>
                    </a:ext>
                  </a:extLst>
                </a:gridCol>
                <a:gridCol w="1289948">
                  <a:extLst>
                    <a:ext uri="{9D8B030D-6E8A-4147-A177-3AD203B41FA5}">
                      <a16:colId xmlns:a16="http://schemas.microsoft.com/office/drawing/2014/main" val="3860296694"/>
                    </a:ext>
                  </a:extLst>
                </a:gridCol>
                <a:gridCol w="1437656">
                  <a:extLst>
                    <a:ext uri="{9D8B030D-6E8A-4147-A177-3AD203B41FA5}">
                      <a16:colId xmlns:a16="http://schemas.microsoft.com/office/drawing/2014/main" val="3000266651"/>
                    </a:ext>
                  </a:extLst>
                </a:gridCol>
                <a:gridCol w="1852347">
                  <a:extLst>
                    <a:ext uri="{9D8B030D-6E8A-4147-A177-3AD203B41FA5}">
                      <a16:colId xmlns:a16="http://schemas.microsoft.com/office/drawing/2014/main" val="2017420557"/>
                    </a:ext>
                  </a:extLst>
                </a:gridCol>
              </a:tblGrid>
              <a:tr h="426515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Global Grids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Egyptian Grid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Impact Amplification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473496"/>
                  </a:ext>
                </a:extLst>
              </a:tr>
              <a:tr h="651514">
                <a:tc>
                  <a:txBody>
                    <a:bodyPr/>
                    <a:lstStyle/>
                    <a:p>
                      <a:r>
                        <a:rPr lang="en-US" sz="1200" b="0" dirty="0"/>
                        <a:t>Avg. Sag Duration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 </a:t>
                      </a:r>
                      <a:r>
                        <a:rPr lang="en-US" sz="1200" dirty="0" err="1"/>
                        <a:t>ms</a:t>
                      </a:r>
                      <a:endParaRPr lang="en-US" sz="1200" dirty="0"/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300–500 </a:t>
                      </a:r>
                      <a:r>
                        <a:rPr lang="en-US" sz="1300" b="1" dirty="0" err="1"/>
                        <a:t>ms</a:t>
                      </a:r>
                      <a:endParaRPr lang="en-US" sz="1300" dirty="0"/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2.3× longer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730747"/>
                  </a:ext>
                </a:extLst>
              </a:tr>
              <a:tr h="727958">
                <a:tc>
                  <a:txBody>
                    <a:bodyPr/>
                    <a:lstStyle/>
                    <a:p>
                      <a:r>
                        <a:rPr lang="en-US" sz="1200" b="0" dirty="0"/>
                        <a:t>Event Frequency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~50/year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128/year</a:t>
                      </a:r>
                      <a:r>
                        <a:rPr lang="en-US" sz="1300" dirty="0"/>
                        <a:t> </a:t>
                      </a:r>
                      <a:r>
                        <a:rPr lang="en-US" sz="1300" i="1" dirty="0"/>
                        <a:t>(Cairo avg)</a:t>
                      </a:r>
                      <a:endParaRPr lang="en-US" sz="1300" dirty="0"/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2.5× more chances of system faults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28612"/>
                  </a:ext>
                </a:extLst>
              </a:tr>
              <a:tr h="651514">
                <a:tc>
                  <a:txBody>
                    <a:bodyPr/>
                    <a:lstStyle/>
                    <a:p>
                      <a:r>
                        <a:rPr lang="en-US" sz="1200" b="0" dirty="0"/>
                        <a:t>Recovery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0" dirty="0"/>
                        <a:t>Time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 min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45 min avg.</a:t>
                      </a:r>
                      <a:endParaRPr lang="en-US" sz="1300" dirty="0"/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3× downtime per incident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656382"/>
                  </a:ext>
                </a:extLst>
              </a:tr>
              <a:tr h="727958">
                <a:tc>
                  <a:txBody>
                    <a:bodyPr/>
                    <a:lstStyle/>
                    <a:p>
                      <a:r>
                        <a:rPr lang="en-US" sz="1200" b="0" dirty="0"/>
                        <a:t>Environmental Stress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 (≤40 °C, low dust)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Sandstorms + 55 °C peaks</a:t>
                      </a:r>
                      <a:endParaRPr lang="en-US" sz="1300" dirty="0"/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Flashovers, degraded insulators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07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AD9086B-BA17-7A5D-8702-A62BB3144D27}"/>
              </a:ext>
            </a:extLst>
          </p:cNvPr>
          <p:cNvSpPr txBox="1"/>
          <p:nvPr/>
        </p:nvSpPr>
        <p:spPr>
          <a:xfrm>
            <a:off x="319447" y="3233574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Industrial Equipment Vulnerability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8959A-7A11-A120-7A27-3C4C7D39B427}"/>
              </a:ext>
            </a:extLst>
          </p:cNvPr>
          <p:cNvSpPr txBox="1"/>
          <p:nvPr/>
        </p:nvSpPr>
        <p:spPr>
          <a:xfrm>
            <a:off x="5859397" y="3224328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Unique Egyptian Grid Challenges</a:t>
            </a:r>
            <a:r>
              <a:rPr lang="en-US" sz="1200" dirty="0"/>
              <a:t> </a:t>
            </a:r>
            <a:r>
              <a:rPr lang="en-US" sz="1200" b="1" dirty="0"/>
              <a:t>Comparative Analysis:</a:t>
            </a:r>
            <a:endParaRPr lang="en-US" sz="1200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F431504E-E3E3-568E-682A-0E2AA11DEA55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9162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C4CC2-0FC6-A795-4FAF-9A9B89A3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A9901F-431E-FB07-7FBC-F2B336928FBE}"/>
              </a:ext>
            </a:extLst>
          </p:cNvPr>
          <p:cNvSpPr txBox="1">
            <a:spLocks/>
          </p:cNvSpPr>
          <p:nvPr/>
        </p:nvSpPr>
        <p:spPr>
          <a:xfrm>
            <a:off x="390727" y="423489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FINAL OUTPUT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DDE54E08-A838-06B3-D42B-5F8E3CE134BE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BF57B8-C53E-3046-124D-9B0C5A397C97}"/>
              </a:ext>
            </a:extLst>
          </p:cNvPr>
          <p:cNvSpPr txBox="1"/>
          <p:nvPr/>
        </p:nvSpPr>
        <p:spPr>
          <a:xfrm>
            <a:off x="466928" y="1273773"/>
            <a:ext cx="323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SYSTEM WORKING NORMALY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A74C1-D791-4149-BCE1-5F3DF6F972B5}"/>
              </a:ext>
            </a:extLst>
          </p:cNvPr>
          <p:cNvSpPr txBox="1"/>
          <p:nvPr/>
        </p:nvSpPr>
        <p:spPr>
          <a:xfrm>
            <a:off x="6582383" y="1273773"/>
            <a:ext cx="17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SAG DETECTED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F3B832-8525-73B0-E243-55AA2512F1EA}"/>
              </a:ext>
            </a:extLst>
          </p:cNvPr>
          <p:cNvSpPr txBox="1"/>
          <p:nvPr/>
        </p:nvSpPr>
        <p:spPr>
          <a:xfrm>
            <a:off x="565321" y="5356099"/>
            <a:ext cx="296222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Voltage : </a:t>
            </a:r>
            <a:r>
              <a:rPr lang="en-US" b="1" dirty="0"/>
              <a:t>380 V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Normal (LED):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: System Normal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92DFA-E7AF-E06B-2F15-ADE136A068ED}"/>
              </a:ext>
            </a:extLst>
          </p:cNvPr>
          <p:cNvSpPr txBox="1"/>
          <p:nvPr/>
        </p:nvSpPr>
        <p:spPr>
          <a:xfrm>
            <a:off x="6582383" y="5356099"/>
            <a:ext cx="4329390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Voltage : </a:t>
            </a:r>
            <a:r>
              <a:rPr lang="en-US" b="1" dirty="0"/>
              <a:t>170 V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Normal (LED): </a:t>
            </a:r>
            <a:r>
              <a:rPr lang="en-US" dirty="0">
                <a:solidFill>
                  <a:srgbClr val="C00000"/>
                </a:solidFill>
              </a:rPr>
              <a:t>RED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: Voltage Sag! Disconnecting 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8E5C6-8826-5BFA-2F2E-6D33DBD41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1" y="1679973"/>
            <a:ext cx="5115632" cy="3660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949CF3-9EC4-66C8-E4E0-F07A6F6FB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440" y="1633792"/>
            <a:ext cx="5115632" cy="3706420"/>
          </a:xfrm>
          <a:prstGeom prst="rect">
            <a:avLst/>
          </a:prstGeom>
        </p:spPr>
      </p:pic>
      <p:pic>
        <p:nvPicPr>
          <p:cNvPr id="16" name="Picture 3" descr="Como Baixar (Download) Siemens TIA Portal v18 - INETEC">
            <a:extLst>
              <a:ext uri="{FF2B5EF4-FFF2-40B4-BE49-F238E27FC236}">
                <a16:creationId xmlns:a16="http://schemas.microsoft.com/office/drawing/2014/main" id="{042F8205-8C13-6AD9-D8E0-92FFD9A89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536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6D032-B97F-11DD-9543-D88F0E05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714663-2C92-E05E-F464-2FEE064C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 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Engineering Egypt's Industrial Resilience: Let's Partner!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759E2C4C-76BC-F7E2-E3E4-9D809C953FDF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C9A79-5910-01FA-0EB6-49BF46D8CBE6}"/>
              </a:ext>
            </a:extLst>
          </p:cNvPr>
          <p:cNvSpPr txBox="1"/>
          <p:nvPr/>
        </p:nvSpPr>
        <p:spPr>
          <a:xfrm>
            <a:off x="1642885" y="1489642"/>
            <a:ext cx="7769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Amr Ahmed  |  Cairo, Egypt  |  </a:t>
            </a:r>
            <a:r>
              <a:rPr lang="en-US" dirty="0">
                <a:hlinkClick r:id="rId2"/>
              </a:rPr>
              <a:t>📩 Email</a:t>
            </a:r>
            <a:r>
              <a:rPr lang="en-US" dirty="0"/>
              <a:t> |  </a:t>
            </a:r>
            <a:r>
              <a:rPr lang="en-US" dirty="0">
                <a:hlinkClick r:id="rId3"/>
              </a:rPr>
              <a:t>LINKEDIN</a:t>
            </a:r>
            <a:r>
              <a:rPr lang="en-US" dirty="0"/>
              <a:t> |+20 115 435 1558 </a:t>
            </a:r>
          </a:p>
        </p:txBody>
      </p:sp>
      <p:pic>
        <p:nvPicPr>
          <p:cNvPr id="11" name="Picture 10" descr="A white lines in a shape of a bird&#10;&#10;AI-generated content may be incorrect.">
            <a:extLst>
              <a:ext uri="{FF2B5EF4-FFF2-40B4-BE49-F238E27FC236}">
                <a16:creationId xmlns:a16="http://schemas.microsoft.com/office/drawing/2014/main" id="{DC7431D7-3D09-E875-BDF6-EBDBB711E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2" y="1247247"/>
            <a:ext cx="894080" cy="854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590ECC-EAD4-3F21-4942-21C83EF95CD6}"/>
              </a:ext>
            </a:extLst>
          </p:cNvPr>
          <p:cNvSpPr txBox="1"/>
          <p:nvPr/>
        </p:nvSpPr>
        <p:spPr>
          <a:xfrm>
            <a:off x="2096245" y="2980088"/>
            <a:ext cx="469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16" name="Picture 15" descr="Siemens Logo PNG Transparent &amp; SVG Vector - Freebie Supply">
            <a:extLst>
              <a:ext uri="{FF2B5EF4-FFF2-40B4-BE49-F238E27FC236}">
                <a16:creationId xmlns:a16="http://schemas.microsoft.com/office/drawing/2014/main" id="{490CCD46-6963-748F-DF78-482361CB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68" y="5528973"/>
            <a:ext cx="2671864" cy="6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Schneider Electric">
            <a:extLst>
              <a:ext uri="{FF2B5EF4-FFF2-40B4-BE49-F238E27FC236}">
                <a16:creationId xmlns:a16="http://schemas.microsoft.com/office/drawing/2014/main" id="{5C5C1897-879B-33D0-C0A8-CE022B39A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43" y="5113743"/>
            <a:ext cx="1833100" cy="137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Elsewedy Electric logo | Energy logo">
            <a:extLst>
              <a:ext uri="{FF2B5EF4-FFF2-40B4-BE49-F238E27FC236}">
                <a16:creationId xmlns:a16="http://schemas.microsoft.com/office/drawing/2014/main" id="{789097BA-23DB-39CE-243B-1ABA6068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89" y="5434020"/>
            <a:ext cx="1599634" cy="89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alf Frame 4">
            <a:extLst>
              <a:ext uri="{FF2B5EF4-FFF2-40B4-BE49-F238E27FC236}">
                <a16:creationId xmlns:a16="http://schemas.microsoft.com/office/drawing/2014/main" id="{1C4A36B4-27EF-EF03-3F81-C7C1857B425A}"/>
              </a:ext>
            </a:extLst>
          </p:cNvPr>
          <p:cNvSpPr/>
          <p:nvPr/>
        </p:nvSpPr>
        <p:spPr>
          <a:xfrm>
            <a:off x="1503489" y="2560837"/>
            <a:ext cx="1185513" cy="1185513"/>
          </a:xfrm>
          <a:prstGeom prst="halfFrame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077014D6-5F75-D924-A156-C85D52021CBF}"/>
              </a:ext>
            </a:extLst>
          </p:cNvPr>
          <p:cNvSpPr/>
          <p:nvPr/>
        </p:nvSpPr>
        <p:spPr>
          <a:xfrm rot="10800000">
            <a:off x="5751235" y="3153593"/>
            <a:ext cx="1185513" cy="1185513"/>
          </a:xfrm>
          <a:prstGeom prst="halfFrame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 descr="Como Baixar (Download) Siemens TIA Portal v18 - INETEC">
            <a:extLst>
              <a:ext uri="{FF2B5EF4-FFF2-40B4-BE49-F238E27FC236}">
                <a16:creationId xmlns:a16="http://schemas.microsoft.com/office/drawing/2014/main" id="{39C99F15-0BB9-B177-5B2E-77145B70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logo transparent png 24555259 PNG">
            <a:extLst>
              <a:ext uri="{FF2B5EF4-FFF2-40B4-BE49-F238E27FC236}">
                <a16:creationId xmlns:a16="http://schemas.microsoft.com/office/drawing/2014/main" id="{CBACE3A6-5A76-461E-7569-0B35E5E3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92" y="1684855"/>
            <a:ext cx="2184110" cy="21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58D798D9-1D96-44B1-1045-DF356B6D07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047" y="2536518"/>
            <a:ext cx="1752464" cy="2271778"/>
          </a:xfrm>
          <a:prstGeom prst="rect">
            <a:avLst/>
          </a:prstGeom>
        </p:spPr>
      </p:pic>
      <p:sp>
        <p:nvSpPr>
          <p:cNvPr id="3" name="Text 23">
            <a:extLst>
              <a:ext uri="{FF2B5EF4-FFF2-40B4-BE49-F238E27FC236}">
                <a16:creationId xmlns:a16="http://schemas.microsoft.com/office/drawing/2014/main" id="{CF2603AE-766B-1989-E6DF-3DF126E86D53}"/>
              </a:ext>
            </a:extLst>
          </p:cNvPr>
          <p:cNvSpPr/>
          <p:nvPr/>
        </p:nvSpPr>
        <p:spPr>
          <a:xfrm>
            <a:off x="4137625" y="6403935"/>
            <a:ext cx="4255973" cy="1692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E31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Together, we can transform Egypt's industrial power quality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8234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B8295-7236-D8F7-8945-6C482135B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5667-111C-447A-B300-6326F91B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spc="8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Why Voltage Sags Threaten Egyptian Factories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E1AC2-E698-2415-F202-264F98995140}"/>
              </a:ext>
            </a:extLst>
          </p:cNvPr>
          <p:cNvSpPr txBox="1"/>
          <p:nvPr/>
        </p:nvSpPr>
        <p:spPr>
          <a:xfrm>
            <a:off x="390727" y="1432815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“Voltage sags are the silent saboteur of Egyptian industrial productivity — triggering cascading failures, extended downtimes, and millions in hidden costs annually.”</a:t>
            </a:r>
          </a:p>
        </p:txBody>
      </p:sp>
      <p:sp>
        <p:nvSpPr>
          <p:cNvPr id="14" name="AutoShape 2" descr="MATLAB Logo : histoire, signification de l'emblème">
            <a:extLst>
              <a:ext uri="{FF2B5EF4-FFF2-40B4-BE49-F238E27FC236}">
                <a16:creationId xmlns:a16="http://schemas.microsoft.com/office/drawing/2014/main" id="{754FC830-B7BC-A8BC-CE03-B6C784E7A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0732" y="2783732"/>
            <a:ext cx="1290536" cy="129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A8DDA9-8698-B801-B325-323FE5937F48}"/>
              </a:ext>
            </a:extLst>
          </p:cNvPr>
          <p:cNvSpPr txBox="1"/>
          <p:nvPr/>
        </p:nvSpPr>
        <p:spPr>
          <a:xfrm>
            <a:off x="389342" y="2708438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Key Crisis</a:t>
            </a:r>
          </a:p>
        </p:txBody>
      </p:sp>
      <p:pic>
        <p:nvPicPr>
          <p:cNvPr id="5" name="Picture 4" descr="A diagram of a voltage&#10;&#10;AI-generated content may be incorrect.">
            <a:extLst>
              <a:ext uri="{FF2B5EF4-FFF2-40B4-BE49-F238E27FC236}">
                <a16:creationId xmlns:a16="http://schemas.microsoft.com/office/drawing/2014/main" id="{ADE22FE0-38DB-EBBC-9841-614BA6DCB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35" y="767841"/>
            <a:ext cx="3108033" cy="2331025"/>
          </a:xfrm>
          <a:prstGeom prst="rect">
            <a:avLst/>
          </a:prstGeom>
        </p:spPr>
      </p:pic>
      <p:pic>
        <p:nvPicPr>
          <p:cNvPr id="2052" name="Picture 4" descr="MATLAB Logo : histoire, signification de l'emblème">
            <a:extLst>
              <a:ext uri="{FF2B5EF4-FFF2-40B4-BE49-F238E27FC236}">
                <a16:creationId xmlns:a16="http://schemas.microsoft.com/office/drawing/2014/main" id="{B7F5AB45-2DB0-4BED-22B7-0B09E093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34" y="697142"/>
            <a:ext cx="532802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BFD3-3BA9-6073-17F1-97DAC2EE66A9}"/>
              </a:ext>
            </a:extLst>
          </p:cNvPr>
          <p:cNvSpPr txBox="1"/>
          <p:nvPr/>
        </p:nvSpPr>
        <p:spPr>
          <a:xfrm>
            <a:off x="7906155" y="3112758"/>
            <a:ext cx="3638955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029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Depth</a:t>
            </a:r>
            <a:r>
              <a:rPr lang="en-US" sz="1200" b="0" i="0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: </a:t>
            </a:r>
            <a:r>
              <a:rPr lang="en-US" sz="1200" b="1" i="0" dirty="0">
                <a:solidFill>
                  <a:srgbClr val="C00000"/>
                </a:solidFill>
                <a:effectLst/>
                <a:latin typeface="quote-cjk-patch"/>
              </a:rPr>
              <a:t>14% </a:t>
            </a:r>
            <a:r>
              <a:rPr lang="en-US" sz="1200" b="0" i="0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drop (323V from 380) - </a:t>
            </a:r>
            <a:r>
              <a:rPr lang="en-US" sz="1200" b="0" i="1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Typical in Egypt</a:t>
            </a:r>
            <a:endParaRPr lang="en-US" sz="1200" b="0" i="0" dirty="0">
              <a:solidFill>
                <a:schemeClr val="bg2">
                  <a:lumMod val="25000"/>
                </a:schemeClr>
              </a:solidFill>
              <a:effectLst/>
              <a:latin typeface="quote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Duration</a:t>
            </a:r>
            <a:r>
              <a:rPr lang="en-US" sz="1200" b="0" i="0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: 200-500ms - </a:t>
            </a:r>
            <a:r>
              <a:rPr lang="en-US" sz="1200" b="0" i="1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Longer than global average</a:t>
            </a:r>
            <a:endParaRPr lang="en-US" sz="1200" b="0" i="0" dirty="0">
              <a:solidFill>
                <a:schemeClr val="bg2">
                  <a:lumMod val="25000"/>
                </a:schemeClr>
              </a:solidFill>
              <a:effectLst/>
              <a:latin typeface="quote-cjk-patch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932466-6712-4259-EAF5-97CF3BF95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40352"/>
              </p:ext>
            </p:extLst>
          </p:nvPr>
        </p:nvGraphicFramePr>
        <p:xfrm>
          <a:off x="481519" y="3060731"/>
          <a:ext cx="6642368" cy="3356675"/>
        </p:xfrm>
        <a:graphic>
          <a:graphicData uri="http://schemas.openxmlformats.org/drawingml/2006/table">
            <a:tbl>
              <a:tblPr/>
              <a:tblGrid>
                <a:gridCol w="1903818">
                  <a:extLst>
                    <a:ext uri="{9D8B030D-6E8A-4147-A177-3AD203B41FA5}">
                      <a16:colId xmlns:a16="http://schemas.microsoft.com/office/drawing/2014/main" val="2245872328"/>
                    </a:ext>
                  </a:extLst>
                </a:gridCol>
                <a:gridCol w="1695924">
                  <a:extLst>
                    <a:ext uri="{9D8B030D-6E8A-4147-A177-3AD203B41FA5}">
                      <a16:colId xmlns:a16="http://schemas.microsoft.com/office/drawing/2014/main" val="2511615065"/>
                    </a:ext>
                  </a:extLst>
                </a:gridCol>
                <a:gridCol w="3042626">
                  <a:extLst>
                    <a:ext uri="{9D8B030D-6E8A-4147-A177-3AD203B41FA5}">
                      <a16:colId xmlns:a16="http://schemas.microsoft.com/office/drawing/2014/main" val="746948876"/>
                    </a:ext>
                  </a:extLst>
                </a:gridCol>
              </a:tblGrid>
              <a:tr h="402165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Implication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498506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r>
                        <a:rPr lang="en-US" sz="1200" dirty="0"/>
                        <a:t>Annual Sag Events (Cairo)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128+ events/year</a:t>
                      </a:r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2× global average – chronic grid instability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165648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r>
                        <a:rPr lang="en-US" sz="1200" dirty="0"/>
                        <a:t>Typical Sag Duration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300–500 </a:t>
                      </a:r>
                      <a:r>
                        <a:rPr lang="en-US" sz="1200" b="1" dirty="0" err="1"/>
                        <a:t>ms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 enough to trip PLCs, VFDs, robots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569305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r>
                        <a:rPr lang="en-US" sz="1200" dirty="0"/>
                        <a:t>Recovery Time (factory level)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Up to 45 minutes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Entire shift delays due to reboots/calibration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428837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r>
                        <a:rPr lang="en-US" sz="1100" dirty="0"/>
                        <a:t>Financial Loss per Event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$1,000–$15,000+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Scrap, resets, idle labor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9922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r>
                        <a:rPr lang="en-US" sz="1200" dirty="0"/>
                        <a:t>Equipment Failure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↑21% in high-sag zones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Motors, PLCs aging prematurely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271924"/>
                  </a:ext>
                </a:extLst>
              </a:tr>
            </a:tbl>
          </a:graphicData>
        </a:graphic>
      </p:graphicFrame>
      <p:pic>
        <p:nvPicPr>
          <p:cNvPr id="17" name="Picture 16" descr="A screen shot of a screen&#10;&#10;AI-generated content may be incorrect.">
            <a:extLst>
              <a:ext uri="{FF2B5EF4-FFF2-40B4-BE49-F238E27FC236}">
                <a16:creationId xmlns:a16="http://schemas.microsoft.com/office/drawing/2014/main" id="{3DDCDD47-2160-31DC-558B-25D385EFC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34" y="3846509"/>
            <a:ext cx="4186945" cy="3140209"/>
          </a:xfrm>
          <a:prstGeom prst="rect">
            <a:avLst/>
          </a:prstGeom>
        </p:spPr>
      </p:pic>
      <p:sp>
        <p:nvSpPr>
          <p:cNvPr id="18" name="Minus Sign 17">
            <a:extLst>
              <a:ext uri="{FF2B5EF4-FFF2-40B4-BE49-F238E27FC236}">
                <a16:creationId xmlns:a16="http://schemas.microsoft.com/office/drawing/2014/main" id="{24941118-2FC9-3778-E18D-B6A96BADB001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482110-47DC-9DFB-761E-8C1B491FEC5A}"/>
                  </a:ext>
                </a:extLst>
              </p14:cNvPr>
              <p14:cNvContentPartPr/>
              <p14:nvPr/>
            </p14:nvContentPartPr>
            <p14:xfrm>
              <a:off x="11516160" y="54340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482110-47DC-9DFB-761E-8C1B491FEC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510040" y="53728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0C8FB4A-2FA9-347A-1741-9380152CC5D4}"/>
              </a:ext>
            </a:extLst>
          </p:cNvPr>
          <p:cNvSpPr/>
          <p:nvPr/>
        </p:nvSpPr>
        <p:spPr>
          <a:xfrm>
            <a:off x="8274398" y="883920"/>
            <a:ext cx="122842" cy="1995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A3C600-5B6C-9710-179B-D333443B4056}"/>
              </a:ext>
            </a:extLst>
          </p:cNvPr>
          <p:cNvSpPr/>
          <p:nvPr/>
        </p:nvSpPr>
        <p:spPr>
          <a:xfrm>
            <a:off x="8509000" y="1061720"/>
            <a:ext cx="228600" cy="6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A203A4-D160-7E75-95FA-1E5D8FB73699}"/>
              </a:ext>
            </a:extLst>
          </p:cNvPr>
          <p:cNvSpPr/>
          <p:nvPr/>
        </p:nvSpPr>
        <p:spPr>
          <a:xfrm>
            <a:off x="9027160" y="1432815"/>
            <a:ext cx="228600" cy="66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FA038E-11AA-D072-D81D-07781A8D9D82}"/>
              </a:ext>
            </a:extLst>
          </p:cNvPr>
          <p:cNvSpPr txBox="1"/>
          <p:nvPr/>
        </p:nvSpPr>
        <p:spPr>
          <a:xfrm>
            <a:off x="8211956" y="2370410"/>
            <a:ext cx="431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80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89444E-BD62-9A01-3F4E-5C283E2E3F30}"/>
              </a:ext>
            </a:extLst>
          </p:cNvPr>
          <p:cNvSpPr txBox="1"/>
          <p:nvPr/>
        </p:nvSpPr>
        <p:spPr>
          <a:xfrm>
            <a:off x="8181015" y="1998030"/>
            <a:ext cx="431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160</a:t>
            </a:r>
            <a:endParaRPr lang="en-US" sz="10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1F35CF-1270-3441-9631-51F333EDC48E}"/>
              </a:ext>
            </a:extLst>
          </p:cNvPr>
          <p:cNvSpPr txBox="1"/>
          <p:nvPr/>
        </p:nvSpPr>
        <p:spPr>
          <a:xfrm>
            <a:off x="8181015" y="1625650"/>
            <a:ext cx="431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240</a:t>
            </a:r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A9E3B-5E39-6B5A-7451-7AB1AA4CF675}"/>
              </a:ext>
            </a:extLst>
          </p:cNvPr>
          <p:cNvSpPr txBox="1"/>
          <p:nvPr/>
        </p:nvSpPr>
        <p:spPr>
          <a:xfrm>
            <a:off x="8175935" y="1224497"/>
            <a:ext cx="4315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320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D099D3-63C1-BDD6-8800-07265BE56BD8}"/>
              </a:ext>
            </a:extLst>
          </p:cNvPr>
          <p:cNvSpPr txBox="1"/>
          <p:nvPr/>
        </p:nvSpPr>
        <p:spPr>
          <a:xfrm>
            <a:off x="8459682" y="983427"/>
            <a:ext cx="431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380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50128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F5C971-1A72-CE07-E898-E18E4749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Traditional vs. Our PLC-Based Solution</a:t>
            </a:r>
            <a:endParaRPr lang="en-US" sz="2800" b="1" spc="80" dirty="0">
              <a:solidFill>
                <a:schemeClr val="bg2">
                  <a:lumMod val="2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18AA56E3-2909-205F-B57B-01ECBF14E1E5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DAC21E-223B-D8B7-04C7-428F7354F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4244"/>
              </p:ext>
            </p:extLst>
          </p:nvPr>
        </p:nvGraphicFramePr>
        <p:xfrm>
          <a:off x="1140417" y="1177047"/>
          <a:ext cx="9245248" cy="4628572"/>
        </p:xfrm>
        <a:graphic>
          <a:graphicData uri="http://schemas.openxmlformats.org/drawingml/2006/table">
            <a:tbl>
              <a:tblPr/>
              <a:tblGrid>
                <a:gridCol w="2085690">
                  <a:extLst>
                    <a:ext uri="{9D8B030D-6E8A-4147-A177-3AD203B41FA5}">
                      <a16:colId xmlns:a16="http://schemas.microsoft.com/office/drawing/2014/main" val="1974201554"/>
                    </a:ext>
                  </a:extLst>
                </a:gridCol>
                <a:gridCol w="3993560">
                  <a:extLst>
                    <a:ext uri="{9D8B030D-6E8A-4147-A177-3AD203B41FA5}">
                      <a16:colId xmlns:a16="http://schemas.microsoft.com/office/drawing/2014/main" val="1911205393"/>
                    </a:ext>
                  </a:extLst>
                </a:gridCol>
                <a:gridCol w="3165998">
                  <a:extLst>
                    <a:ext uri="{9D8B030D-6E8A-4147-A177-3AD203B41FA5}">
                      <a16:colId xmlns:a16="http://schemas.microsoft.com/office/drawing/2014/main" val="247165919"/>
                    </a:ext>
                  </a:extLst>
                </a:gridCol>
              </a:tblGrid>
              <a:tr h="484467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Traditional Solution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Our PLC-Based Solution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2513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200" dirty="0"/>
                        <a:t>⚡ </a:t>
                      </a:r>
                      <a:r>
                        <a:rPr lang="en-US" sz="1300" b="1" dirty="0"/>
                        <a:t>Detection Speed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300–500 </a:t>
                      </a:r>
                      <a:r>
                        <a:rPr lang="en-US" sz="1300" dirty="0" err="1"/>
                        <a:t>ms</a:t>
                      </a:r>
                      <a:r>
                        <a:rPr lang="en-US" sz="1300" dirty="0"/>
                        <a:t> (relay or UPS response)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&lt;20 </a:t>
                      </a:r>
                      <a:r>
                        <a:rPr lang="en-US" sz="1300" dirty="0" err="1"/>
                        <a:t>ms</a:t>
                      </a:r>
                      <a:r>
                        <a:rPr lang="en-US" sz="1300" dirty="0"/>
                        <a:t> (PLC analog input + high-speed task)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97865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300" b="1" dirty="0"/>
                        <a:t>       Response Mechanism 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Hardware disconnection / reset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Programmed logic-based correction / soft stop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229103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200" dirty="0"/>
                        <a:t>💵 </a:t>
                      </a:r>
                      <a:r>
                        <a:rPr lang="en-US" sz="1300" b="1" dirty="0"/>
                        <a:t>Cost (Per Zone) 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$10,000–$50,000 (DVR, STS, 3-phase UPS)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$1,500–$5,000 (PLC logic + industrial PSU + AI module)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8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⏱️ </a:t>
                      </a:r>
                      <a:r>
                        <a:rPr lang="en-US" sz="1300" b="1" dirty="0"/>
                        <a:t>Recovery Time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5–45 minutes (manual reset, calibration)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5–30 seconds (auto-resume logic with state retention)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44539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200" dirty="0"/>
                        <a:t>🔧 </a:t>
                      </a:r>
                      <a:r>
                        <a:rPr lang="en-US" sz="1300" b="1" dirty="0"/>
                        <a:t>Maintenance Needs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High – battery systems, transformers, switching relays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Low – no moving parts, logic-only changes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18862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300" b="1" dirty="0"/>
                        <a:t>        Scalability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/>
                        <a:t>Rigid – per-feeder/per-zone device installation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Modular – PLC or machine-level protection logic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83345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200" dirty="0"/>
                        <a:t>📊 </a:t>
                      </a:r>
                      <a:r>
                        <a:rPr lang="en-US" sz="1300" b="1" dirty="0"/>
                        <a:t>Smart Monitoring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Often offline; manual logs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Real-time sag detection, duration logging, SCADA alert     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428483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♻</a:t>
                      </a:r>
                      <a:r>
                        <a:rPr lang="en-US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300" b="1" dirty="0"/>
                        <a:t>Local Grid Suitability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Poor – assumes short sags (100–150 </a:t>
                      </a:r>
                      <a:r>
                        <a:rPr lang="en-US" sz="1300" dirty="0" err="1"/>
                        <a:t>ms</a:t>
                      </a:r>
                      <a:r>
                        <a:rPr lang="en-US" sz="1300" dirty="0"/>
                        <a:t> typical)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Tuned to Egypt’s sag range (300–500 </a:t>
                      </a:r>
                      <a:r>
                        <a:rPr lang="en-US" sz="1300" dirty="0" err="1"/>
                        <a:t>ms</a:t>
                      </a:r>
                      <a:r>
                        <a:rPr lang="en-US" sz="1300" dirty="0"/>
                        <a:t>, 120+ events/year)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16253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300" b="1" dirty="0"/>
                        <a:t>✔ Standards Compliance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IEEE 1159 / SEMI F47 (hardware-based immunity)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IEC 61131 logic control, SIL-2 logic layers, IEEE-aligned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079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B2CEC7-3A2F-6DDA-9DEE-7A90520FCE44}"/>
              </a:ext>
            </a:extLst>
          </p:cNvPr>
          <p:cNvSpPr txBox="1"/>
          <p:nvPr/>
        </p:nvSpPr>
        <p:spPr>
          <a:xfrm>
            <a:off x="1937426" y="5907904"/>
            <a:ext cx="8317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Our PLC-based system is a </a:t>
            </a:r>
            <a:r>
              <a:rPr lang="en-US" sz="1600" b="1" dirty="0"/>
              <a:t>smart, scalable, and locally tuned alternative</a:t>
            </a:r>
            <a:r>
              <a:rPr lang="en-US" sz="1600" dirty="0"/>
              <a:t> to traditional voltage sag hardware — delivering </a:t>
            </a:r>
            <a:r>
              <a:rPr lang="en-US" sz="1600" b="1" dirty="0"/>
              <a:t>70–90% cost savings</a:t>
            </a:r>
            <a:r>
              <a:rPr lang="en-US" sz="1600" dirty="0"/>
              <a:t> and drastically faster recovery without sacrificing compliance or safety</a:t>
            </a:r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0E68C58-EB55-F2F3-EFDD-809B3F7E4B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50145" y="4060044"/>
            <a:ext cx="289549" cy="289549"/>
          </a:xfrm>
          <a:prstGeom prst="rect">
            <a:avLst/>
          </a:prstGeom>
        </p:spPr>
      </p:pic>
      <p:pic>
        <p:nvPicPr>
          <p:cNvPr id="18" name="Picture 17" descr="A group of chat bubbles with a gear and a cogwheel&#10;&#10;AI-generated content may be incorrect.">
            <a:extLst>
              <a:ext uri="{FF2B5EF4-FFF2-40B4-BE49-F238E27FC236}">
                <a16:creationId xmlns:a16="http://schemas.microsoft.com/office/drawing/2014/main" id="{32724128-2F46-E186-9946-184E3582F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33" y="2233940"/>
            <a:ext cx="227807" cy="2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3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4ADA96-144B-DF76-A2CD-9B215DEF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6" y="423489"/>
            <a:ext cx="10947834" cy="568730"/>
          </a:xfrm>
        </p:spPr>
        <p:txBody>
          <a:bodyPr>
            <a:noAutofit/>
          </a:bodyPr>
          <a:lstStyle/>
          <a:p>
            <a:r>
              <a:rPr lang="en-US" sz="2800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🏭 </a:t>
            </a:r>
            <a:r>
              <a:rPr lang="en-US" sz="2800" b="1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End-to-End Voltage Sag Protection: Egyptian Industrial Deployment Architecture</a:t>
            </a:r>
            <a:br>
              <a:rPr lang="en-US" sz="1800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</a:br>
            <a:endParaRPr lang="en-US" sz="1800" b="1" spc="40" dirty="0">
              <a:solidFill>
                <a:schemeClr val="bg2">
                  <a:lumMod val="2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1A7B54C7-1789-DF51-094A-BC612D018577}"/>
              </a:ext>
            </a:extLst>
          </p:cNvPr>
          <p:cNvSpPr/>
          <p:nvPr/>
        </p:nvSpPr>
        <p:spPr>
          <a:xfrm rot="5400000" flipH="1">
            <a:off x="1524274" y="-3579509"/>
            <a:ext cx="71306" cy="907214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1ED59-E10F-667D-8D03-489567FCDA05}"/>
              </a:ext>
            </a:extLst>
          </p:cNvPr>
          <p:cNvSpPr txBox="1"/>
          <p:nvPr/>
        </p:nvSpPr>
        <p:spPr>
          <a:xfrm>
            <a:off x="8388154" y="5090527"/>
            <a:ext cx="2414580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Cloud Analytics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A52E4-79F1-E1A7-3139-C20F3E5FC585}"/>
              </a:ext>
            </a:extLst>
          </p:cNvPr>
          <p:cNvSpPr txBox="1"/>
          <p:nvPr/>
        </p:nvSpPr>
        <p:spPr>
          <a:xfrm>
            <a:off x="1550347" y="1921240"/>
            <a:ext cx="164311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  <a:effectLst/>
              </a:rPr>
              <a:t>3-Phase Grid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E3C46-ED7A-575F-7A18-B76D697D6F15}"/>
              </a:ext>
            </a:extLst>
          </p:cNvPr>
          <p:cNvSpPr txBox="1"/>
          <p:nvPr/>
        </p:nvSpPr>
        <p:spPr>
          <a:xfrm>
            <a:off x="3940223" y="1803199"/>
            <a:ext cx="1933355" cy="615553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LEM LV-25P Voltage Transducers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70A6F-A32F-2DFC-0C18-5F35CD004EFE}"/>
              </a:ext>
            </a:extLst>
          </p:cNvPr>
          <p:cNvSpPr txBox="1"/>
          <p:nvPr/>
        </p:nvSpPr>
        <p:spPr>
          <a:xfrm>
            <a:off x="6614558" y="1803199"/>
            <a:ext cx="1933356" cy="615553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Siemens SM1231 AI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B6811-3DDA-7B67-089E-365323B559E9}"/>
              </a:ext>
            </a:extLst>
          </p:cNvPr>
          <p:cNvSpPr txBox="1"/>
          <p:nvPr/>
        </p:nvSpPr>
        <p:spPr>
          <a:xfrm>
            <a:off x="9288894" y="1910920"/>
            <a:ext cx="1513840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S7-1200 PLC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39B0D-1217-95C5-6296-F75510C0660A}"/>
              </a:ext>
            </a:extLst>
          </p:cNvPr>
          <p:cNvSpPr txBox="1"/>
          <p:nvPr/>
        </p:nvSpPr>
        <p:spPr>
          <a:xfrm>
            <a:off x="1550347" y="3419317"/>
            <a:ext cx="184679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Protection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247B9-5478-964F-E238-419A1133ABF2}"/>
              </a:ext>
            </a:extLst>
          </p:cNvPr>
          <p:cNvSpPr txBox="1"/>
          <p:nvPr/>
        </p:nvSpPr>
        <p:spPr>
          <a:xfrm>
            <a:off x="1550347" y="5101192"/>
            <a:ext cx="3048000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SIRIUS 3RT2 Contactors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A1300-CD02-EA80-FFE3-19D8A2B6AED7}"/>
              </a:ext>
            </a:extLst>
          </p:cNvPr>
          <p:cNvSpPr txBox="1"/>
          <p:nvPr/>
        </p:nvSpPr>
        <p:spPr>
          <a:xfrm>
            <a:off x="5095380" y="5110916"/>
            <a:ext cx="2805321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Backup Generator 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BAD6D5-29EB-4037-5DF1-737B0F2386B1}"/>
              </a:ext>
            </a:extLst>
          </p:cNvPr>
          <p:cNvSpPr txBox="1"/>
          <p:nvPr/>
        </p:nvSpPr>
        <p:spPr>
          <a:xfrm>
            <a:off x="5409786" y="3446438"/>
            <a:ext cx="166856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WinCC HMI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B81FE-7671-9D66-7EDF-1DAC2C90629A}"/>
              </a:ext>
            </a:extLst>
          </p:cNvPr>
          <p:cNvSpPr txBox="1"/>
          <p:nvPr/>
        </p:nvSpPr>
        <p:spPr>
          <a:xfrm>
            <a:off x="8688724" y="3446438"/>
            <a:ext cx="2114010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GSM/GPRS Module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04023A-DA1F-D561-D591-751DFD00B0D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193464" y="2110976"/>
            <a:ext cx="746759" cy="10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1907F4-051E-B107-F7B8-503EE649FFE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873578" y="2110976"/>
            <a:ext cx="740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96AD2C-1D01-7F2F-805D-DA356FB4DBE0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8547914" y="2110975"/>
            <a:ext cx="7409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63FAD8-2BBE-3CD3-8084-682E54CF062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045814" y="2311030"/>
            <a:ext cx="0" cy="493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B05DAC-8DC4-716E-33AA-EC1BEA7C4B2A}"/>
              </a:ext>
            </a:extLst>
          </p:cNvPr>
          <p:cNvCxnSpPr>
            <a:cxnSpLocks/>
          </p:cNvCxnSpPr>
          <p:nvPr/>
        </p:nvCxnSpPr>
        <p:spPr>
          <a:xfrm flipH="1">
            <a:off x="2473745" y="2804394"/>
            <a:ext cx="7572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96D2F3-CA02-50D1-FB27-A9D14F1C905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44068" y="2794076"/>
            <a:ext cx="0" cy="652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A80D8D-8441-BDC7-B419-EF693AB5F44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745729" y="2804394"/>
            <a:ext cx="0" cy="642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910D5E-C68A-A1A9-6C0D-82EEF1ED322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473746" y="2804394"/>
            <a:ext cx="0" cy="614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81E22B-770A-D022-C627-06815D812501}"/>
              </a:ext>
            </a:extLst>
          </p:cNvPr>
          <p:cNvCxnSpPr>
            <a:cxnSpLocks/>
          </p:cNvCxnSpPr>
          <p:nvPr/>
        </p:nvCxnSpPr>
        <p:spPr>
          <a:xfrm flipH="1">
            <a:off x="2473745" y="4451739"/>
            <a:ext cx="40242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D40D56-31AC-8FFA-9353-3B67F411EA45}"/>
              </a:ext>
            </a:extLst>
          </p:cNvPr>
          <p:cNvCxnSpPr>
            <a:cxnSpLocks/>
          </p:cNvCxnSpPr>
          <p:nvPr/>
        </p:nvCxnSpPr>
        <p:spPr>
          <a:xfrm>
            <a:off x="2473745" y="3819427"/>
            <a:ext cx="0" cy="632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840515-AC71-C2FA-0F3E-384FF0D35C9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74347" y="4456608"/>
            <a:ext cx="0" cy="644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E74BE4-E7D5-1A70-86BE-695E1D878E5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498041" y="4451739"/>
            <a:ext cx="0" cy="659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3AA1A0-5411-A8D1-623F-0516D2AFFFD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745729" y="3846548"/>
            <a:ext cx="0" cy="126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4" descr="Schneider Electric">
            <a:extLst>
              <a:ext uri="{FF2B5EF4-FFF2-40B4-BE49-F238E27FC236}">
                <a16:creationId xmlns:a16="http://schemas.microsoft.com/office/drawing/2014/main" id="{752AD9F0-B6BC-EFDD-1144-3C6F2754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19" y="5626843"/>
            <a:ext cx="1562570" cy="11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iemens Logo PNG Transparent &amp; SVG Vector - Freebie Supply">
            <a:extLst>
              <a:ext uri="{FF2B5EF4-FFF2-40B4-BE49-F238E27FC236}">
                <a16:creationId xmlns:a16="http://schemas.microsoft.com/office/drawing/2014/main" id="{7DD6BC4D-FEEC-174B-C2EF-6D3B7552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68" y="5937089"/>
            <a:ext cx="2406264" cy="55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Elsewedy Electric logo | Energy logo">
            <a:extLst>
              <a:ext uri="{FF2B5EF4-FFF2-40B4-BE49-F238E27FC236}">
                <a16:creationId xmlns:a16="http://schemas.microsoft.com/office/drawing/2014/main" id="{1BD6D6CA-3F75-A676-FCF3-CC3C08DF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45" y="5819454"/>
            <a:ext cx="1398596" cy="7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7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881DB-E856-6A57-166F-08BE55E8C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EAD575-999B-228C-E936-9E12702A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6" y="423489"/>
            <a:ext cx="10947834" cy="568730"/>
          </a:xfrm>
        </p:spPr>
        <p:txBody>
          <a:bodyPr>
            <a:noAutofit/>
          </a:bodyPr>
          <a:lstStyle/>
          <a:p>
            <a:r>
              <a:rPr lang="en-US" sz="2800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🏭 </a:t>
            </a:r>
            <a:r>
              <a:rPr lang="en-US" sz="2800" b="1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End-to-End Voltage Sag Protection: Egyptian Industrial Deployment Architecture</a:t>
            </a:r>
            <a:br>
              <a:rPr lang="en-US" sz="1800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</a:br>
            <a:endParaRPr lang="en-US" sz="1800" b="1" spc="40" dirty="0">
              <a:solidFill>
                <a:schemeClr val="bg2">
                  <a:lumMod val="2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370A502-D16A-CADD-232F-926B8533AB23}"/>
              </a:ext>
            </a:extLst>
          </p:cNvPr>
          <p:cNvSpPr/>
          <p:nvPr/>
        </p:nvSpPr>
        <p:spPr>
          <a:xfrm rot="5400000" flipH="1">
            <a:off x="1524274" y="-3579509"/>
            <a:ext cx="71306" cy="907214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59F09-3057-DE9B-5F8D-443D12854CF4}"/>
              </a:ext>
            </a:extLst>
          </p:cNvPr>
          <p:cNvSpPr txBox="1"/>
          <p:nvPr/>
        </p:nvSpPr>
        <p:spPr>
          <a:xfrm>
            <a:off x="390726" y="11439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Egyptian Industrial Customizations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DAE98A-0485-5859-4A69-BBC69888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00895"/>
              </p:ext>
            </p:extLst>
          </p:nvPr>
        </p:nvGraphicFramePr>
        <p:xfrm>
          <a:off x="472006" y="1593837"/>
          <a:ext cx="7471267" cy="2419567"/>
        </p:xfrm>
        <a:graphic>
          <a:graphicData uri="http://schemas.openxmlformats.org/drawingml/2006/table">
            <a:tbl>
              <a:tblPr/>
              <a:tblGrid>
                <a:gridCol w="2006002">
                  <a:extLst>
                    <a:ext uri="{9D8B030D-6E8A-4147-A177-3AD203B41FA5}">
                      <a16:colId xmlns:a16="http://schemas.microsoft.com/office/drawing/2014/main" val="914969000"/>
                    </a:ext>
                  </a:extLst>
                </a:gridCol>
                <a:gridCol w="2654635">
                  <a:extLst>
                    <a:ext uri="{9D8B030D-6E8A-4147-A177-3AD203B41FA5}">
                      <a16:colId xmlns:a16="http://schemas.microsoft.com/office/drawing/2014/main" val="2288897329"/>
                    </a:ext>
                  </a:extLst>
                </a:gridCol>
                <a:gridCol w="2810630">
                  <a:extLst>
                    <a:ext uri="{9D8B030D-6E8A-4147-A177-3AD203B41FA5}">
                      <a16:colId xmlns:a16="http://schemas.microsoft.com/office/drawing/2014/main" val="3592235114"/>
                    </a:ext>
                  </a:extLst>
                </a:gridCol>
              </a:tblGrid>
              <a:tr h="39553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Local Benefit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852819"/>
                  </a:ext>
                </a:extLst>
              </a:tr>
              <a:tr h="323845">
                <a:tc>
                  <a:txBody>
                    <a:bodyPr/>
                    <a:lstStyle/>
                    <a:p>
                      <a:r>
                        <a:rPr lang="en-US" sz="1200" dirty="0"/>
                        <a:t>Environmental Protection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IP65 Enclosure + Sand Filters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Survives khamsin sandstorms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133491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sz="1200" dirty="0"/>
                        <a:t>Operator Interface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Bilingual HMI (Arabic/English)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Technician-friendly in Egyptian factories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543832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sz="1200" dirty="0"/>
                        <a:t>Grid Compliance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Sag_Threshold = 0.85 * 380 = 323V </a:t>
                      </a:r>
                      <a:r>
                        <a:rPr lang="en-US" sz="1200" dirty="0" err="1"/>
                        <a:t>Hold_Time</a:t>
                      </a:r>
                      <a:r>
                        <a:rPr lang="en-US" sz="1200" dirty="0"/>
                        <a:t> = 0.3s = 300ms 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Meets EEHC requirements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29254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Vodafone EG SMS alerts via SIM7600E module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Works even during internet outages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0879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CF9D41E-BDD1-97D5-252C-9D72FFF8944C}"/>
              </a:ext>
            </a:extLst>
          </p:cNvPr>
          <p:cNvSpPr txBox="1"/>
          <p:nvPr/>
        </p:nvSpPr>
        <p:spPr>
          <a:xfrm>
            <a:off x="8562557" y="3669009"/>
            <a:ext cx="31574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✅ Custom-designed for Egypt's heat, dust, and network realities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B2DCC-7A72-78E5-7F1D-4EE669C88DD0}"/>
              </a:ext>
            </a:extLst>
          </p:cNvPr>
          <p:cNvSpPr txBox="1"/>
          <p:nvPr/>
        </p:nvSpPr>
        <p:spPr>
          <a:xfrm>
            <a:off x="390726" y="3978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Component-Level Details (Egyptian Validated)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1BC7F8-07EA-6F5D-2417-2CFE6C61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6779"/>
              </p:ext>
            </p:extLst>
          </p:nvPr>
        </p:nvGraphicFramePr>
        <p:xfrm>
          <a:off x="431367" y="4347627"/>
          <a:ext cx="7930314" cy="2531986"/>
        </p:xfrm>
        <a:graphic>
          <a:graphicData uri="http://schemas.openxmlformats.org/drawingml/2006/table">
            <a:tbl>
              <a:tblPr/>
              <a:tblGrid>
                <a:gridCol w="2643438">
                  <a:extLst>
                    <a:ext uri="{9D8B030D-6E8A-4147-A177-3AD203B41FA5}">
                      <a16:colId xmlns:a16="http://schemas.microsoft.com/office/drawing/2014/main" val="739089658"/>
                    </a:ext>
                  </a:extLst>
                </a:gridCol>
                <a:gridCol w="2643438">
                  <a:extLst>
                    <a:ext uri="{9D8B030D-6E8A-4147-A177-3AD203B41FA5}">
                      <a16:colId xmlns:a16="http://schemas.microsoft.com/office/drawing/2014/main" val="11288970"/>
                    </a:ext>
                  </a:extLst>
                </a:gridCol>
                <a:gridCol w="2643438">
                  <a:extLst>
                    <a:ext uri="{9D8B030D-6E8A-4147-A177-3AD203B41FA5}">
                      <a16:colId xmlns:a16="http://schemas.microsoft.com/office/drawing/2014/main" val="4001718461"/>
                    </a:ext>
                  </a:extLst>
                </a:gridCol>
              </a:tblGrid>
              <a:tr h="31677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Egyptian Certification / Adaptation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19511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 dirty="0"/>
                        <a:t>Voltage Sensing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LEM LV-25P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IP65-rated for sand/dust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89734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 dirty="0"/>
                        <a:t>Processing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Siemens S7-1214C PLC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55°C rated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162580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 dirty="0"/>
                        <a:t>Power Switching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SIRIUS 3RT2017 Contactor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100kA SCCR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09289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 dirty="0"/>
                        <a:t>HMI Display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TP700 Comfort PN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Arabic UI Pack installed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998534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 dirty="0"/>
                        <a:t>Remote Alerts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SIM7600E-H 4G Module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Vodafone Egypt-certified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214821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 dirty="0"/>
                        <a:t>Enclosure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Rittal AE 1240.400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UV-resistant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73821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446E668-200D-433E-5E0E-603FE8C7ADD6}"/>
              </a:ext>
            </a:extLst>
          </p:cNvPr>
          <p:cNvSpPr txBox="1"/>
          <p:nvPr/>
        </p:nvSpPr>
        <p:spPr>
          <a:xfrm>
            <a:off x="8550974" y="4347626"/>
            <a:ext cx="3825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Compliance Logic (EGC 2020 — MATLAB Reference)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DC4545-3CF2-F053-6190-AC5E9A220EDA}"/>
              </a:ext>
            </a:extLst>
          </p:cNvPr>
          <p:cNvSpPr/>
          <p:nvPr/>
        </p:nvSpPr>
        <p:spPr>
          <a:xfrm>
            <a:off x="8628398" y="4653060"/>
            <a:ext cx="3459914" cy="187913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B341CB-AF38-F108-DC12-A606DF8ED793}"/>
              </a:ext>
            </a:extLst>
          </p:cNvPr>
          <p:cNvSpPr txBox="1"/>
          <p:nvPr/>
        </p:nvSpPr>
        <p:spPr>
          <a:xfrm>
            <a:off x="8733854" y="4685756"/>
            <a:ext cx="3459914" cy="1920240"/>
          </a:xfrm>
          <a:prstGeom prst="rect">
            <a:avLst/>
          </a:prstGeom>
          <a:noFill/>
          <a:effectLst/>
        </p:spPr>
        <p:txBody>
          <a:bodyPr wrap="square" lIns="182880" tIns="182880" bIns="18288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V_nom</a:t>
            </a:r>
            <a:r>
              <a:rPr lang="en-US" sz="1200" dirty="0">
                <a:solidFill>
                  <a:schemeClr val="bg1"/>
                </a:solidFill>
              </a:rPr>
              <a:t> = 380;</a:t>
            </a:r>
          </a:p>
          <a:p>
            <a:r>
              <a:rPr lang="en-US" sz="1200" dirty="0">
                <a:solidFill>
                  <a:schemeClr val="bg1"/>
                </a:solidFill>
              </a:rPr>
              <a:t>Sag_Threshold = 0.85 * </a:t>
            </a:r>
            <a:r>
              <a:rPr lang="en-US" sz="1200" dirty="0" err="1">
                <a:solidFill>
                  <a:schemeClr val="bg1"/>
                </a:solidFill>
              </a:rPr>
              <a:t>V_nom</a:t>
            </a:r>
            <a:r>
              <a:rPr lang="en-US" sz="1200" dirty="0">
                <a:solidFill>
                  <a:schemeClr val="bg1"/>
                </a:solidFill>
              </a:rPr>
              <a:t>;  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Hold_Time</a:t>
            </a:r>
            <a:r>
              <a:rPr lang="en-US" sz="1200" dirty="0">
                <a:solidFill>
                  <a:schemeClr val="bg1"/>
                </a:solidFill>
              </a:rPr>
              <a:t> = 0.3;     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if (voltage &lt; Sag_Threshold) &amp;&amp; (duration &gt;= </a:t>
            </a:r>
            <a:r>
              <a:rPr lang="en-US" sz="1200" dirty="0" err="1">
                <a:solidFill>
                  <a:schemeClr val="bg1"/>
                </a:solidFill>
              </a:rPr>
              <a:t>Hold_Time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trigger_sag_logic</a:t>
            </a:r>
            <a:r>
              <a:rPr lang="en-US" sz="1200" dirty="0">
                <a:solidFill>
                  <a:schemeClr val="bg1"/>
                </a:solidFill>
              </a:rPr>
              <a:t>(); 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C3E77-64BD-4612-96AA-556A1BA9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E6D37A"/>
                </a:solidFill>
                <a:effectLst/>
                <a:latin typeface="Menlo"/>
              </a:rPr>
              <a:t>380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Image 5" descr="preencoded.png">
            <a:extLst>
              <a:ext uri="{FF2B5EF4-FFF2-40B4-BE49-F238E27FC236}">
                <a16:creationId xmlns:a16="http://schemas.microsoft.com/office/drawing/2014/main" id="{14571BDF-F0B6-E0FB-31D2-FA8A376D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3" y="1239949"/>
            <a:ext cx="5495531" cy="23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637D98-E2CE-AEF3-EE2D-56A7CD0123B4}"/>
              </a:ext>
            </a:extLst>
          </p:cNvPr>
          <p:cNvSpPr txBox="1"/>
          <p:nvPr/>
        </p:nvSpPr>
        <p:spPr>
          <a:xfrm>
            <a:off x="706392" y="1108867"/>
            <a:ext cx="164311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  <a:effectLst/>
              </a:rPr>
              <a:t>Egyptian 380V Grid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C1BF5-ED29-BF2E-0B04-0E258F1FA741}"/>
              </a:ext>
            </a:extLst>
          </p:cNvPr>
          <p:cNvSpPr txBox="1"/>
          <p:nvPr/>
        </p:nvSpPr>
        <p:spPr>
          <a:xfrm>
            <a:off x="706391" y="6048267"/>
            <a:ext cx="164311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  <a:effectLst/>
              </a:rPr>
              <a:t>Egyptian 380V Grid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E46CD-B62E-2444-A20D-4069006A2ACE}"/>
              </a:ext>
            </a:extLst>
          </p:cNvPr>
          <p:cNvSpPr txBox="1"/>
          <p:nvPr/>
        </p:nvSpPr>
        <p:spPr>
          <a:xfrm>
            <a:off x="2787020" y="1108867"/>
            <a:ext cx="202597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Voltage Transducer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923EE-D010-76B6-BD97-DE97A56521DE}"/>
              </a:ext>
            </a:extLst>
          </p:cNvPr>
          <p:cNvSpPr txBox="1"/>
          <p:nvPr/>
        </p:nvSpPr>
        <p:spPr>
          <a:xfrm>
            <a:off x="2787020" y="6048267"/>
            <a:ext cx="202597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Voltage Transducer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9D236-1E57-C627-C1B0-A1194A6D1C26}"/>
              </a:ext>
            </a:extLst>
          </p:cNvPr>
          <p:cNvSpPr txBox="1"/>
          <p:nvPr/>
        </p:nvSpPr>
        <p:spPr>
          <a:xfrm>
            <a:off x="5250504" y="1108867"/>
            <a:ext cx="202597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Siemens S7-1200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C5509-FD71-6C19-4BD1-FFC930173CA2}"/>
              </a:ext>
            </a:extLst>
          </p:cNvPr>
          <p:cNvSpPr txBox="1"/>
          <p:nvPr/>
        </p:nvSpPr>
        <p:spPr>
          <a:xfrm>
            <a:off x="5250503" y="6048267"/>
            <a:ext cx="202597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Siemens S7-1200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F89A4-FD6C-CA23-E284-F5920B73F264}"/>
              </a:ext>
            </a:extLst>
          </p:cNvPr>
          <p:cNvSpPr txBox="1"/>
          <p:nvPr/>
        </p:nvSpPr>
        <p:spPr>
          <a:xfrm>
            <a:off x="7713986" y="1108867"/>
            <a:ext cx="164311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  <a:effectLst/>
              </a:rPr>
              <a:t>WinCC Arabic 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3D592-6AA8-2758-4CFB-48478619FB75}"/>
              </a:ext>
            </a:extLst>
          </p:cNvPr>
          <p:cNvSpPr txBox="1"/>
          <p:nvPr/>
        </p:nvSpPr>
        <p:spPr>
          <a:xfrm>
            <a:off x="7713983" y="6048267"/>
            <a:ext cx="164311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  <a:effectLst/>
              </a:rPr>
              <a:t>WinCC Arabic HMI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CC7C9-85B7-10C0-5B1E-68D2CA7491BB}"/>
              </a:ext>
            </a:extLst>
          </p:cNvPr>
          <p:cNvSpPr txBox="1"/>
          <p:nvPr/>
        </p:nvSpPr>
        <p:spPr>
          <a:xfrm>
            <a:off x="9794608" y="1108867"/>
            <a:ext cx="173501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CAIRO Data Center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B4D3D-D161-90BB-355B-7A0CE76606E1}"/>
              </a:ext>
            </a:extLst>
          </p:cNvPr>
          <p:cNvSpPr txBox="1"/>
          <p:nvPr/>
        </p:nvSpPr>
        <p:spPr>
          <a:xfrm>
            <a:off x="9794607" y="5998467"/>
            <a:ext cx="173501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CAIRO Data Center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87B718-2D97-CBE7-D617-3F6498276BD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527950" y="1508977"/>
            <a:ext cx="1" cy="4539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04AFE8-4679-61D3-CB10-20B89CD1ED6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800007" y="1508977"/>
            <a:ext cx="0" cy="4630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BF6699-97ED-A2BE-8D91-1E9D5E42734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263490" y="1508977"/>
            <a:ext cx="1" cy="4539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89B388-F1A1-0109-3C07-DFF0EB4A5A3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535542" y="1508977"/>
            <a:ext cx="2" cy="4539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97C189-7CA5-046E-B9C5-64547812432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0662114" y="1508977"/>
            <a:ext cx="1" cy="4489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88184B-DBEE-3562-442F-FB233957F0BD}"/>
              </a:ext>
            </a:extLst>
          </p:cNvPr>
          <p:cNvCxnSpPr/>
          <p:nvPr/>
        </p:nvCxnSpPr>
        <p:spPr>
          <a:xfrm>
            <a:off x="1527950" y="2044317"/>
            <a:ext cx="2272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E55E10-ADE7-F769-6EF1-D2034D325F97}"/>
              </a:ext>
            </a:extLst>
          </p:cNvPr>
          <p:cNvSpPr txBox="1"/>
          <p:nvPr/>
        </p:nvSpPr>
        <p:spPr>
          <a:xfrm>
            <a:off x="2207452" y="1736540"/>
            <a:ext cx="96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380V (L-L)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88184B-DBEE-3562-442F-FB233957F0BD}"/>
              </a:ext>
            </a:extLst>
          </p:cNvPr>
          <p:cNvCxnSpPr>
            <a:cxnSpLocks/>
          </p:cNvCxnSpPr>
          <p:nvPr/>
        </p:nvCxnSpPr>
        <p:spPr>
          <a:xfrm>
            <a:off x="3800006" y="2445259"/>
            <a:ext cx="2463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E55E10-ADE7-F769-6EF1-D2034D325F97}"/>
              </a:ext>
            </a:extLst>
          </p:cNvPr>
          <p:cNvSpPr txBox="1"/>
          <p:nvPr/>
        </p:nvSpPr>
        <p:spPr>
          <a:xfrm>
            <a:off x="4232942" y="2137482"/>
            <a:ext cx="169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Scaled 0-10V signal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E75750-4EC1-5543-2C38-36E64A7C50FF}"/>
              </a:ext>
            </a:extLst>
          </p:cNvPr>
          <p:cNvSpPr txBox="1"/>
          <p:nvPr/>
        </p:nvSpPr>
        <p:spPr>
          <a:xfrm>
            <a:off x="4840407" y="2574814"/>
            <a:ext cx="183394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Check</a:t>
            </a:r>
            <a:r>
              <a:rPr lang="en-US" sz="1050" dirty="0"/>
              <a:t>: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 &lt; 323V </a:t>
            </a:r>
            <a:r>
              <a:rPr lang="en-US" sz="1050" dirty="0"/>
              <a:t>for &gt;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300ms</a:t>
            </a:r>
            <a:r>
              <a:rPr lang="en-US" sz="1050" dirty="0"/>
              <a:t>?</a:t>
            </a:r>
            <a:br>
              <a:rPr lang="en-US" sz="1050" dirty="0"/>
            </a:br>
            <a:endParaRPr lang="en-US" sz="1050" dirty="0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DEA121C-1525-5929-37AB-A75E5A657A97}"/>
              </a:ext>
            </a:extLst>
          </p:cNvPr>
          <p:cNvSpPr/>
          <p:nvPr/>
        </p:nvSpPr>
        <p:spPr>
          <a:xfrm>
            <a:off x="5896405" y="2551730"/>
            <a:ext cx="722817" cy="400110"/>
          </a:xfrm>
          <a:prstGeom prst="arc">
            <a:avLst>
              <a:gd name="adj1" fmla="val 16200000"/>
              <a:gd name="adj2" fmla="val 1043802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4354C7-8297-E59A-4C3B-F3CECC1B1627}"/>
              </a:ext>
            </a:extLst>
          </p:cNvPr>
          <p:cNvSpPr/>
          <p:nvPr/>
        </p:nvSpPr>
        <p:spPr>
          <a:xfrm>
            <a:off x="5457217" y="2951840"/>
            <a:ext cx="5933862" cy="2896372"/>
          </a:xfrm>
          <a:custGeom>
            <a:avLst/>
            <a:gdLst>
              <a:gd name="connsiteX0" fmla="*/ 0 w 5933862"/>
              <a:gd name="connsiteY0" fmla="*/ 0 h 2896372"/>
              <a:gd name="connsiteX1" fmla="*/ 599979 w 5933862"/>
              <a:gd name="connsiteY1" fmla="*/ 0 h 2896372"/>
              <a:gd name="connsiteX2" fmla="*/ 1081282 w 5933862"/>
              <a:gd name="connsiteY2" fmla="*/ 0 h 2896372"/>
              <a:gd name="connsiteX3" fmla="*/ 1859277 w 5933862"/>
              <a:gd name="connsiteY3" fmla="*/ 0 h 2896372"/>
              <a:gd name="connsiteX4" fmla="*/ 2459256 w 5933862"/>
              <a:gd name="connsiteY4" fmla="*/ 0 h 2896372"/>
              <a:gd name="connsiteX5" fmla="*/ 3059236 w 5933862"/>
              <a:gd name="connsiteY5" fmla="*/ 0 h 2896372"/>
              <a:gd name="connsiteX6" fmla="*/ 3837231 w 5933862"/>
              <a:gd name="connsiteY6" fmla="*/ 0 h 2896372"/>
              <a:gd name="connsiteX7" fmla="*/ 4377872 w 5933862"/>
              <a:gd name="connsiteY7" fmla="*/ 0 h 2896372"/>
              <a:gd name="connsiteX8" fmla="*/ 5155867 w 5933862"/>
              <a:gd name="connsiteY8" fmla="*/ 0 h 2896372"/>
              <a:gd name="connsiteX9" fmla="*/ 5933862 w 5933862"/>
              <a:gd name="connsiteY9" fmla="*/ 0 h 2896372"/>
              <a:gd name="connsiteX10" fmla="*/ 5933862 w 5933862"/>
              <a:gd name="connsiteY10" fmla="*/ 579274 h 2896372"/>
              <a:gd name="connsiteX11" fmla="*/ 5933862 w 5933862"/>
              <a:gd name="connsiteY11" fmla="*/ 1158549 h 2896372"/>
              <a:gd name="connsiteX12" fmla="*/ 5933862 w 5933862"/>
              <a:gd name="connsiteY12" fmla="*/ 1766787 h 2896372"/>
              <a:gd name="connsiteX13" fmla="*/ 5933862 w 5933862"/>
              <a:gd name="connsiteY13" fmla="*/ 2259170 h 2896372"/>
              <a:gd name="connsiteX14" fmla="*/ 5933862 w 5933862"/>
              <a:gd name="connsiteY14" fmla="*/ 2896372 h 2896372"/>
              <a:gd name="connsiteX15" fmla="*/ 5274544 w 5933862"/>
              <a:gd name="connsiteY15" fmla="*/ 2896372 h 2896372"/>
              <a:gd name="connsiteX16" fmla="*/ 4615226 w 5933862"/>
              <a:gd name="connsiteY16" fmla="*/ 2896372 h 2896372"/>
              <a:gd name="connsiteX17" fmla="*/ 3837231 w 5933862"/>
              <a:gd name="connsiteY17" fmla="*/ 2896372 h 2896372"/>
              <a:gd name="connsiteX18" fmla="*/ 3177913 w 5933862"/>
              <a:gd name="connsiteY18" fmla="*/ 2896372 h 2896372"/>
              <a:gd name="connsiteX19" fmla="*/ 2696611 w 5933862"/>
              <a:gd name="connsiteY19" fmla="*/ 2896372 h 2896372"/>
              <a:gd name="connsiteX20" fmla="*/ 2155970 w 5933862"/>
              <a:gd name="connsiteY20" fmla="*/ 2896372 h 2896372"/>
              <a:gd name="connsiteX21" fmla="*/ 1377975 w 5933862"/>
              <a:gd name="connsiteY21" fmla="*/ 2896372 h 2896372"/>
              <a:gd name="connsiteX22" fmla="*/ 718657 w 5933862"/>
              <a:gd name="connsiteY22" fmla="*/ 2896372 h 2896372"/>
              <a:gd name="connsiteX23" fmla="*/ 0 w 5933862"/>
              <a:gd name="connsiteY23" fmla="*/ 2896372 h 2896372"/>
              <a:gd name="connsiteX24" fmla="*/ 0 w 5933862"/>
              <a:gd name="connsiteY24" fmla="*/ 2317098 h 2896372"/>
              <a:gd name="connsiteX25" fmla="*/ 0 w 5933862"/>
              <a:gd name="connsiteY25" fmla="*/ 1824714 h 2896372"/>
              <a:gd name="connsiteX26" fmla="*/ 0 w 5933862"/>
              <a:gd name="connsiteY26" fmla="*/ 1332331 h 2896372"/>
              <a:gd name="connsiteX27" fmla="*/ 0 w 5933862"/>
              <a:gd name="connsiteY27" fmla="*/ 724093 h 2896372"/>
              <a:gd name="connsiteX28" fmla="*/ 0 w 5933862"/>
              <a:gd name="connsiteY28" fmla="*/ 0 h 289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933862" h="2896372" extrusionOk="0">
                <a:moveTo>
                  <a:pt x="0" y="0"/>
                </a:moveTo>
                <a:cubicBezTo>
                  <a:pt x="145380" y="10949"/>
                  <a:pt x="313654" y="-3149"/>
                  <a:pt x="599979" y="0"/>
                </a:cubicBezTo>
                <a:cubicBezTo>
                  <a:pt x="886304" y="3149"/>
                  <a:pt x="968926" y="-18400"/>
                  <a:pt x="1081282" y="0"/>
                </a:cubicBezTo>
                <a:cubicBezTo>
                  <a:pt x="1193638" y="18400"/>
                  <a:pt x="1551759" y="-15260"/>
                  <a:pt x="1859277" y="0"/>
                </a:cubicBezTo>
                <a:cubicBezTo>
                  <a:pt x="2166796" y="15260"/>
                  <a:pt x="2204540" y="-19812"/>
                  <a:pt x="2459256" y="0"/>
                </a:cubicBezTo>
                <a:cubicBezTo>
                  <a:pt x="2713972" y="19812"/>
                  <a:pt x="2845136" y="15336"/>
                  <a:pt x="3059236" y="0"/>
                </a:cubicBezTo>
                <a:cubicBezTo>
                  <a:pt x="3273336" y="-15336"/>
                  <a:pt x="3516414" y="-1094"/>
                  <a:pt x="3837231" y="0"/>
                </a:cubicBezTo>
                <a:cubicBezTo>
                  <a:pt x="4158048" y="1094"/>
                  <a:pt x="4179959" y="-22533"/>
                  <a:pt x="4377872" y="0"/>
                </a:cubicBezTo>
                <a:cubicBezTo>
                  <a:pt x="4575785" y="22533"/>
                  <a:pt x="4972310" y="-26629"/>
                  <a:pt x="5155867" y="0"/>
                </a:cubicBezTo>
                <a:cubicBezTo>
                  <a:pt x="5339424" y="26629"/>
                  <a:pt x="5650828" y="5004"/>
                  <a:pt x="5933862" y="0"/>
                </a:cubicBezTo>
                <a:cubicBezTo>
                  <a:pt x="5911600" y="135278"/>
                  <a:pt x="5922157" y="354047"/>
                  <a:pt x="5933862" y="579274"/>
                </a:cubicBezTo>
                <a:cubicBezTo>
                  <a:pt x="5945567" y="804501"/>
                  <a:pt x="5952292" y="975095"/>
                  <a:pt x="5933862" y="1158549"/>
                </a:cubicBezTo>
                <a:cubicBezTo>
                  <a:pt x="5915432" y="1342003"/>
                  <a:pt x="5928530" y="1526948"/>
                  <a:pt x="5933862" y="1766787"/>
                </a:cubicBezTo>
                <a:cubicBezTo>
                  <a:pt x="5939194" y="2006626"/>
                  <a:pt x="5917654" y="2111051"/>
                  <a:pt x="5933862" y="2259170"/>
                </a:cubicBezTo>
                <a:cubicBezTo>
                  <a:pt x="5950070" y="2407289"/>
                  <a:pt x="5907995" y="2752658"/>
                  <a:pt x="5933862" y="2896372"/>
                </a:cubicBezTo>
                <a:cubicBezTo>
                  <a:pt x="5759126" y="2928390"/>
                  <a:pt x="5407269" y="2916202"/>
                  <a:pt x="5274544" y="2896372"/>
                </a:cubicBezTo>
                <a:cubicBezTo>
                  <a:pt x="5141819" y="2876542"/>
                  <a:pt x="4869093" y="2927484"/>
                  <a:pt x="4615226" y="2896372"/>
                </a:cubicBezTo>
                <a:cubicBezTo>
                  <a:pt x="4361359" y="2865260"/>
                  <a:pt x="4193126" y="2872587"/>
                  <a:pt x="3837231" y="2896372"/>
                </a:cubicBezTo>
                <a:cubicBezTo>
                  <a:pt x="3481337" y="2920157"/>
                  <a:pt x="3401628" y="2912512"/>
                  <a:pt x="3177913" y="2896372"/>
                </a:cubicBezTo>
                <a:cubicBezTo>
                  <a:pt x="2954198" y="2880232"/>
                  <a:pt x="2822120" y="2900811"/>
                  <a:pt x="2696611" y="2896372"/>
                </a:cubicBezTo>
                <a:cubicBezTo>
                  <a:pt x="2571102" y="2891933"/>
                  <a:pt x="2383973" y="2915232"/>
                  <a:pt x="2155970" y="2896372"/>
                </a:cubicBezTo>
                <a:cubicBezTo>
                  <a:pt x="1927967" y="2877512"/>
                  <a:pt x="1642753" y="2857556"/>
                  <a:pt x="1377975" y="2896372"/>
                </a:cubicBezTo>
                <a:cubicBezTo>
                  <a:pt x="1113198" y="2935188"/>
                  <a:pt x="1044956" y="2864298"/>
                  <a:pt x="718657" y="2896372"/>
                </a:cubicBezTo>
                <a:cubicBezTo>
                  <a:pt x="392358" y="2928446"/>
                  <a:pt x="245611" y="2860621"/>
                  <a:pt x="0" y="2896372"/>
                </a:cubicBezTo>
                <a:cubicBezTo>
                  <a:pt x="-23247" y="2683816"/>
                  <a:pt x="215" y="2539037"/>
                  <a:pt x="0" y="2317098"/>
                </a:cubicBezTo>
                <a:cubicBezTo>
                  <a:pt x="-215" y="2095159"/>
                  <a:pt x="-1916" y="1995779"/>
                  <a:pt x="0" y="1824714"/>
                </a:cubicBezTo>
                <a:cubicBezTo>
                  <a:pt x="1916" y="1653649"/>
                  <a:pt x="-5139" y="1555180"/>
                  <a:pt x="0" y="1332331"/>
                </a:cubicBezTo>
                <a:cubicBezTo>
                  <a:pt x="5139" y="1109482"/>
                  <a:pt x="16598" y="953875"/>
                  <a:pt x="0" y="724093"/>
                </a:cubicBezTo>
                <a:cubicBezTo>
                  <a:pt x="-16598" y="494311"/>
                  <a:pt x="18039" y="145082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906F2E-8F4A-989F-C557-8E80DEEB4A9B}"/>
              </a:ext>
            </a:extLst>
          </p:cNvPr>
          <p:cNvSpPr txBox="1"/>
          <p:nvPr/>
        </p:nvSpPr>
        <p:spPr>
          <a:xfrm>
            <a:off x="7935954" y="2998006"/>
            <a:ext cx="1389226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SAG DETECTED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83DBB1-9EE4-96BA-DDDC-89FE0B10D479}"/>
              </a:ext>
            </a:extLst>
          </p:cNvPr>
          <p:cNvSpPr txBox="1"/>
          <p:nvPr/>
        </p:nvSpPr>
        <p:spPr>
          <a:xfrm>
            <a:off x="8091348" y="5029511"/>
            <a:ext cx="888385" cy="307777"/>
          </a:xfrm>
          <a:prstGeom prst="rect">
            <a:avLst/>
          </a:prstGeom>
          <a:solidFill>
            <a:srgbClr val="B2F2BB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NORMAL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8D8F10-BE4E-34B8-36B4-B94A4E539743}"/>
              </a:ext>
            </a:extLst>
          </p:cNvPr>
          <p:cNvCxnSpPr/>
          <p:nvPr/>
        </p:nvCxnSpPr>
        <p:spPr>
          <a:xfrm>
            <a:off x="5457217" y="4924261"/>
            <a:ext cx="593386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FD0CDA9-8734-312B-9CA6-BF3A2CF30A95}"/>
              </a:ext>
            </a:extLst>
          </p:cNvPr>
          <p:cNvSpPr txBox="1"/>
          <p:nvPr/>
        </p:nvSpPr>
        <p:spPr>
          <a:xfrm>
            <a:off x="6664440" y="3151894"/>
            <a:ext cx="12715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Trip non-critical loads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856DF75C-D7E6-DA4E-4066-D4D76A3A260A}"/>
              </a:ext>
            </a:extLst>
          </p:cNvPr>
          <p:cNvSpPr/>
          <p:nvPr/>
        </p:nvSpPr>
        <p:spPr>
          <a:xfrm>
            <a:off x="5896406" y="3193252"/>
            <a:ext cx="722817" cy="400110"/>
          </a:xfrm>
          <a:prstGeom prst="arc">
            <a:avLst>
              <a:gd name="adj1" fmla="val 16200000"/>
              <a:gd name="adj2" fmla="val 1043802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4BA501F4-F67B-F7B1-E3E1-CC0DAE54E8DA}"/>
              </a:ext>
            </a:extLst>
          </p:cNvPr>
          <p:cNvSpPr/>
          <p:nvPr/>
        </p:nvSpPr>
        <p:spPr>
          <a:xfrm>
            <a:off x="5902080" y="3758478"/>
            <a:ext cx="717135" cy="400110"/>
          </a:xfrm>
          <a:prstGeom prst="arc">
            <a:avLst>
              <a:gd name="adj1" fmla="val 16200000"/>
              <a:gd name="adj2" fmla="val 1043802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087D9A-FB53-BCF9-A1BE-36ACB641F54D}"/>
              </a:ext>
            </a:extLst>
          </p:cNvPr>
          <p:cNvSpPr txBox="1"/>
          <p:nvPr/>
        </p:nvSpPr>
        <p:spPr>
          <a:xfrm>
            <a:off x="6755970" y="3689676"/>
            <a:ext cx="14602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Start backup generator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D1ADCA-4CC9-D99D-4A5D-9694399514FA}"/>
              </a:ext>
            </a:extLst>
          </p:cNvPr>
          <p:cNvCxnSpPr/>
          <p:nvPr/>
        </p:nvCxnSpPr>
        <p:spPr>
          <a:xfrm>
            <a:off x="6257813" y="4508764"/>
            <a:ext cx="2277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711DC2C-B8D7-C7E8-B035-DE50384B79F9}"/>
              </a:ext>
            </a:extLst>
          </p:cNvPr>
          <p:cNvSpPr txBox="1"/>
          <p:nvPr/>
        </p:nvSpPr>
        <p:spPr>
          <a:xfrm>
            <a:off x="6402280" y="4185598"/>
            <a:ext cx="2104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Display  </a:t>
            </a:r>
            <a:r>
              <a:rPr lang="en-US" sz="1400" dirty="0">
                <a:solidFill>
                  <a:srgbClr val="FF0000"/>
                </a:solidFill>
              </a:rPr>
              <a:t>LOW VOLTAGE</a:t>
            </a:r>
            <a:br>
              <a:rPr lang="ar-EG" sz="1400" dirty="0"/>
            </a:b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9AEFF1-857A-A62B-94D5-426720C35B5A}"/>
              </a:ext>
            </a:extLst>
          </p:cNvPr>
          <p:cNvCxnSpPr>
            <a:cxnSpLocks/>
          </p:cNvCxnSpPr>
          <p:nvPr/>
        </p:nvCxnSpPr>
        <p:spPr>
          <a:xfrm>
            <a:off x="6257813" y="4708818"/>
            <a:ext cx="4404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3C248DF-4648-D902-5A79-6F7A900A9825}"/>
              </a:ext>
            </a:extLst>
          </p:cNvPr>
          <p:cNvSpPr txBox="1"/>
          <p:nvPr/>
        </p:nvSpPr>
        <p:spPr>
          <a:xfrm>
            <a:off x="8717692" y="4392448"/>
            <a:ext cx="1915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Send SMS alert + 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C1BE5F-6B20-0521-92DE-471D224B4092}"/>
              </a:ext>
            </a:extLst>
          </p:cNvPr>
          <p:cNvSpPr txBox="1"/>
          <p:nvPr/>
        </p:nvSpPr>
        <p:spPr>
          <a:xfrm>
            <a:off x="6257813" y="5325467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+mj-lt"/>
              </a:rPr>
              <a:t>Display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WORKING NORMAL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B8F744-6B47-0D5B-741A-E8147E6798BA}"/>
              </a:ext>
            </a:extLst>
          </p:cNvPr>
          <p:cNvCxnSpPr/>
          <p:nvPr/>
        </p:nvCxnSpPr>
        <p:spPr>
          <a:xfrm>
            <a:off x="6257813" y="5646885"/>
            <a:ext cx="2277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itle 1">
            <a:extLst>
              <a:ext uri="{FF2B5EF4-FFF2-40B4-BE49-F238E27FC236}">
                <a16:creationId xmlns:a16="http://schemas.microsoft.com/office/drawing/2014/main" id="{25ED9A47-CDD5-C5C3-86E3-D00DF088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Data Flow for Egyptian Plants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9" name="Minus Sign 78">
            <a:extLst>
              <a:ext uri="{FF2B5EF4-FFF2-40B4-BE49-F238E27FC236}">
                <a16:creationId xmlns:a16="http://schemas.microsoft.com/office/drawing/2014/main" id="{CFE1F788-D6C1-2D7E-8CFD-9913D47752C9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B9CE1-6038-A690-74AE-A936442E9C72}"/>
              </a:ext>
            </a:extLst>
          </p:cNvPr>
          <p:cNvSpPr txBox="1"/>
          <p:nvPr/>
        </p:nvSpPr>
        <p:spPr>
          <a:xfrm>
            <a:off x="3667438" y="6502625"/>
            <a:ext cx="4868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121E"/>
                </a:solidFill>
                <a:effectLst/>
                <a:latin typeface="quote-cjk-patch"/>
              </a:rPr>
              <a:t>Egyptian industries use 380VΔ (L-L) systems; 220V is residential</a:t>
            </a:r>
            <a:endParaRPr lang="en-US" sz="1400" dirty="0">
              <a:solidFill>
                <a:srgbClr val="001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8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D9AA6-B6D2-19BF-579F-6479A04F2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90F30D-4AB9-1317-8BBF-E28787A9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spc="3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Business Impact Analysis - ROI for Egyptian Industry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0F7480E9-91FE-41CD-DC40-F904164376DD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F8ED03-E4B9-0D2F-E592-20602E8CC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14327"/>
              </p:ext>
            </p:extLst>
          </p:nvPr>
        </p:nvGraphicFramePr>
        <p:xfrm>
          <a:off x="468549" y="1452723"/>
          <a:ext cx="7576228" cy="2652347"/>
        </p:xfrm>
        <a:graphic>
          <a:graphicData uri="http://schemas.openxmlformats.org/drawingml/2006/table">
            <a:tbl>
              <a:tblPr/>
              <a:tblGrid>
                <a:gridCol w="1894057">
                  <a:extLst>
                    <a:ext uri="{9D8B030D-6E8A-4147-A177-3AD203B41FA5}">
                      <a16:colId xmlns:a16="http://schemas.microsoft.com/office/drawing/2014/main" val="2055028663"/>
                    </a:ext>
                  </a:extLst>
                </a:gridCol>
                <a:gridCol w="1894057">
                  <a:extLst>
                    <a:ext uri="{9D8B030D-6E8A-4147-A177-3AD203B41FA5}">
                      <a16:colId xmlns:a16="http://schemas.microsoft.com/office/drawing/2014/main" val="2913809456"/>
                    </a:ext>
                  </a:extLst>
                </a:gridCol>
                <a:gridCol w="1894057">
                  <a:extLst>
                    <a:ext uri="{9D8B030D-6E8A-4147-A177-3AD203B41FA5}">
                      <a16:colId xmlns:a16="http://schemas.microsoft.com/office/drawing/2014/main" val="406302864"/>
                    </a:ext>
                  </a:extLst>
                </a:gridCol>
                <a:gridCol w="1894057">
                  <a:extLst>
                    <a:ext uri="{9D8B030D-6E8A-4147-A177-3AD203B41FA5}">
                      <a16:colId xmlns:a16="http://schemas.microsoft.com/office/drawing/2014/main" val="2596172963"/>
                    </a:ext>
                  </a:extLst>
                </a:gridCol>
              </a:tblGrid>
              <a:tr h="36737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Metric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Improvement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82857"/>
                  </a:ext>
                </a:extLst>
              </a:tr>
              <a:tr h="350533">
                <a:tc>
                  <a:txBody>
                    <a:bodyPr/>
                    <a:lstStyle/>
                    <a:p>
                      <a:r>
                        <a:rPr lang="en-US" sz="1300" dirty="0"/>
                        <a:t>Downtime Costs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$186,000/year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$14,880/year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↓ 92%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5680"/>
                  </a:ext>
                </a:extLst>
              </a:tr>
              <a:tr h="350533">
                <a:tc>
                  <a:txBody>
                    <a:bodyPr/>
                    <a:lstStyle/>
                    <a:p>
                      <a:r>
                        <a:rPr lang="en-US" sz="1300" dirty="0"/>
                        <a:t>Motor Replacements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4/year ($60,000)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0.2/year ($3,000)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↓ 95%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256433"/>
                  </a:ext>
                </a:extLst>
              </a:tr>
              <a:tr h="613594">
                <a:tc>
                  <a:txBody>
                    <a:bodyPr/>
                    <a:lstStyle/>
                    <a:p>
                      <a:r>
                        <a:rPr lang="en-US" sz="1300"/>
                        <a:t>Energy Penalties (Power Factor)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$28,000/year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$6,200/year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↓ 78%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49256"/>
                  </a:ext>
                </a:extLst>
              </a:tr>
              <a:tr h="619778">
                <a:tc>
                  <a:txBody>
                    <a:bodyPr/>
                    <a:lstStyle/>
                    <a:p>
                      <a:r>
                        <a:rPr lang="en-US" sz="1300"/>
                        <a:t>OEE (Equipment Efficiency)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72%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89%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↑ 17%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223211"/>
                  </a:ext>
                </a:extLst>
              </a:tr>
              <a:tr h="350533">
                <a:tc>
                  <a:txBody>
                    <a:bodyPr/>
                    <a:lstStyle/>
                    <a:p>
                      <a:r>
                        <a:rPr lang="en-US" sz="1300" b="1"/>
                        <a:t>Total Annual Savings</a:t>
                      </a:r>
                      <a:endParaRPr lang="en-US" sz="130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—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$250,000/year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ROI: 1,190%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168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9E46FD-527E-F137-8C5B-2F5A4A9ACA13}"/>
              </a:ext>
            </a:extLst>
          </p:cNvPr>
          <p:cNvSpPr txBox="1"/>
          <p:nvPr/>
        </p:nvSpPr>
        <p:spPr>
          <a:xfrm>
            <a:off x="468549" y="4238991"/>
            <a:ext cx="4103454" cy="261610"/>
          </a:xfrm>
          <a:prstGeom prst="rect">
            <a:avLst/>
          </a:prstGeom>
          <a:noFill/>
          <a:ln w="19050">
            <a:solidFill>
              <a:srgbClr val="B2F2BB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💰 </a:t>
            </a:r>
            <a:r>
              <a:rPr lang="en-US" sz="1100" b="1" dirty="0"/>
              <a:t>:</a:t>
            </a:r>
            <a:r>
              <a:rPr lang="en-US" sz="1100" dirty="0"/>
              <a:t> $21,000 ⏱️ </a:t>
            </a:r>
            <a:r>
              <a:rPr lang="en-US" sz="1100" b="1" dirty="0"/>
              <a:t>Payback Period:</a:t>
            </a:r>
            <a:r>
              <a:rPr lang="en-US" sz="1100" dirty="0"/>
              <a:t> </a:t>
            </a:r>
            <a:r>
              <a:rPr lang="en-US" sz="1100" i="1" dirty="0"/>
              <a:t>less than 1 Month</a:t>
            </a:r>
            <a:endParaRPr lang="en-US" sz="11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08BF4D-A887-6DFC-598E-20C3D6ECA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38684"/>
              </p:ext>
            </p:extLst>
          </p:nvPr>
        </p:nvGraphicFramePr>
        <p:xfrm>
          <a:off x="8240949" y="1459144"/>
          <a:ext cx="3722039" cy="1983132"/>
        </p:xfrm>
        <a:graphic>
          <a:graphicData uri="http://schemas.openxmlformats.org/drawingml/2006/table">
            <a:tbl>
              <a:tblPr/>
              <a:tblGrid>
                <a:gridCol w="1690991">
                  <a:extLst>
                    <a:ext uri="{9D8B030D-6E8A-4147-A177-3AD203B41FA5}">
                      <a16:colId xmlns:a16="http://schemas.microsoft.com/office/drawing/2014/main" val="2168396073"/>
                    </a:ext>
                  </a:extLst>
                </a:gridCol>
                <a:gridCol w="2031048">
                  <a:extLst>
                    <a:ext uri="{9D8B030D-6E8A-4147-A177-3AD203B41FA5}">
                      <a16:colId xmlns:a16="http://schemas.microsoft.com/office/drawing/2014/main" val="2277021543"/>
                    </a:ext>
                  </a:extLst>
                </a:gridCol>
              </a:tblGrid>
              <a:tr h="439166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Sector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Savings Potential (USD)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099155"/>
                  </a:ext>
                </a:extLst>
              </a:tr>
              <a:tr h="288741">
                <a:tc>
                  <a:txBody>
                    <a:bodyPr/>
                    <a:lstStyle/>
                    <a:p>
                      <a:r>
                        <a:rPr lang="en-US" sz="1600"/>
                        <a:t>Textiles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$87.7M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76930"/>
                  </a:ext>
                </a:extLst>
              </a:tr>
              <a:tr h="513684">
                <a:tc>
                  <a:txBody>
                    <a:bodyPr/>
                    <a:lstStyle/>
                    <a:p>
                      <a:r>
                        <a:rPr lang="en-US" sz="1600"/>
                        <a:t>Food Processing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$49.3M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371490"/>
                  </a:ext>
                </a:extLst>
              </a:tr>
              <a:tr h="288741">
                <a:tc>
                  <a:txBody>
                    <a:bodyPr/>
                    <a:lstStyle/>
                    <a:p>
                      <a:r>
                        <a:rPr lang="en-US" sz="1600"/>
                        <a:t>Automotive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$20.6M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41306"/>
                  </a:ext>
                </a:extLst>
              </a:tr>
              <a:tr h="288741">
                <a:tc>
                  <a:txBody>
                    <a:bodyPr/>
                    <a:lstStyle/>
                    <a:p>
                      <a:r>
                        <a:rPr lang="en-US" sz="1600" dirty="0"/>
                        <a:t>Chemicals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$15.8M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0750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B3C081-29C4-F467-A86F-F9939DD0FD89}"/>
              </a:ext>
            </a:extLst>
          </p:cNvPr>
          <p:cNvSpPr txBox="1"/>
          <p:nvPr/>
        </p:nvSpPr>
        <p:spPr>
          <a:xfrm>
            <a:off x="8163125" y="1156266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National Opportunity – Sector-Wide Savings Potential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C562D-0C94-1F6D-7790-D9935BFF64AE}"/>
              </a:ext>
            </a:extLst>
          </p:cNvPr>
          <p:cNvSpPr txBox="1"/>
          <p:nvPr/>
        </p:nvSpPr>
        <p:spPr>
          <a:xfrm>
            <a:off x="390727" y="1174682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El Nasr Automotive (Cairo) – Real-World Case Study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92017-492A-07C1-345B-2BFC71BA843F}"/>
              </a:ext>
            </a:extLst>
          </p:cNvPr>
          <p:cNvSpPr txBox="1"/>
          <p:nvPr/>
        </p:nvSpPr>
        <p:spPr>
          <a:xfrm>
            <a:off x="8240949" y="3579639"/>
            <a:ext cx="3482502" cy="828112"/>
          </a:xfrm>
          <a:prstGeom prst="rect">
            <a:avLst/>
          </a:prstGeom>
          <a:noFill/>
          <a:ln w="19050">
            <a:solidFill>
              <a:srgbClr val="B2F2BB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</a:rPr>
              <a:t>🏭 Total across 575 factories: </a:t>
            </a:r>
            <a:r>
              <a:rPr lang="en-US" altLang="en-US" sz="1100" b="1" dirty="0">
                <a:latin typeface="Arial" panose="020B0604020202020204" pitchFamily="34" charset="0"/>
              </a:rPr>
              <a:t>$173.4M/year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📎 </a:t>
            </a:r>
            <a:r>
              <a:rPr lang="en-US" altLang="en-US" sz="1100" i="1" dirty="0">
                <a:latin typeface="Arial" panose="020B0604020202020204" pitchFamily="34" charset="0"/>
              </a:rPr>
              <a:t>Source: </a:t>
            </a:r>
            <a:r>
              <a:rPr lang="en-US" sz="1100" dirty="0"/>
              <a:t>Egyptian Electricity Authority 2023 Report | El Nasr Automotive Case Study (EGIMC 2024-017)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sp>
        <p:nvSpPr>
          <p:cNvPr id="19" name="AutoShape 12" descr="SCHNEIDER ELECTRIC 60A, 3 pole Circuit Breaker, HGA, 600V AC ...">
            <a:extLst>
              <a:ext uri="{FF2B5EF4-FFF2-40B4-BE49-F238E27FC236}">
                <a16:creationId xmlns:a16="http://schemas.microsoft.com/office/drawing/2014/main" id="{8D639C83-9BB3-4224-3F09-2ACF1337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E28DF5BB-FBDF-8758-F797-20952D60AE45}"/>
              </a:ext>
            </a:extLst>
          </p:cNvPr>
          <p:cNvSpPr/>
          <p:nvPr/>
        </p:nvSpPr>
        <p:spPr>
          <a:xfrm>
            <a:off x="3075003" y="4661581"/>
            <a:ext cx="2028825" cy="7286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8" name="Shape 23">
            <a:extLst>
              <a:ext uri="{FF2B5EF4-FFF2-40B4-BE49-F238E27FC236}">
                <a16:creationId xmlns:a16="http://schemas.microsoft.com/office/drawing/2014/main" id="{92C88535-6B28-A2F9-6C75-922E7A746660}"/>
              </a:ext>
            </a:extLst>
          </p:cNvPr>
          <p:cNvSpPr/>
          <p:nvPr/>
        </p:nvSpPr>
        <p:spPr>
          <a:xfrm>
            <a:off x="3075003" y="4661581"/>
            <a:ext cx="28575" cy="728663"/>
          </a:xfrm>
          <a:prstGeom prst="rect">
            <a:avLst/>
          </a:prstGeom>
          <a:solidFill>
            <a:srgbClr val="0063A0"/>
          </a:solidFill>
          <a:ln/>
        </p:spPr>
      </p:sp>
      <p:sp>
        <p:nvSpPr>
          <p:cNvPr id="11" name="Text 24">
            <a:extLst>
              <a:ext uri="{FF2B5EF4-FFF2-40B4-BE49-F238E27FC236}">
                <a16:creationId xmlns:a16="http://schemas.microsoft.com/office/drawing/2014/main" id="{E8541AF4-61A7-3874-014B-0214B037CAD4}"/>
              </a:ext>
            </a:extLst>
          </p:cNvPr>
          <p:cNvSpPr/>
          <p:nvPr/>
        </p:nvSpPr>
        <p:spPr>
          <a:xfrm>
            <a:off x="3182159" y="4768738"/>
            <a:ext cx="1814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ROI</a:t>
            </a:r>
            <a:endParaRPr lang="en-US" sz="1046" dirty="0"/>
          </a:p>
        </p:txBody>
      </p:sp>
      <p:sp>
        <p:nvSpPr>
          <p:cNvPr id="13" name="Text 25">
            <a:extLst>
              <a:ext uri="{FF2B5EF4-FFF2-40B4-BE49-F238E27FC236}">
                <a16:creationId xmlns:a16="http://schemas.microsoft.com/office/drawing/2014/main" id="{6D4E1BD3-DEB0-5CE3-E600-93CEF715124D}"/>
              </a:ext>
            </a:extLst>
          </p:cNvPr>
          <p:cNvSpPr/>
          <p:nvPr/>
        </p:nvSpPr>
        <p:spPr>
          <a:xfrm>
            <a:off x="3182159" y="4983050"/>
            <a:ext cx="1814513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E31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1,190%</a:t>
            </a:r>
            <a:endParaRPr lang="en-US" sz="1575" dirty="0"/>
          </a:p>
        </p:txBody>
      </p:sp>
      <p:sp>
        <p:nvSpPr>
          <p:cNvPr id="14" name="Shape 26">
            <a:extLst>
              <a:ext uri="{FF2B5EF4-FFF2-40B4-BE49-F238E27FC236}">
                <a16:creationId xmlns:a16="http://schemas.microsoft.com/office/drawing/2014/main" id="{C13395C2-01E9-4430-31A6-E76BBB889654}"/>
              </a:ext>
            </a:extLst>
          </p:cNvPr>
          <p:cNvSpPr/>
          <p:nvPr/>
        </p:nvSpPr>
        <p:spPr>
          <a:xfrm>
            <a:off x="5292909" y="4661581"/>
            <a:ext cx="2028825" cy="7286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7" name="Shape 27">
            <a:extLst>
              <a:ext uri="{FF2B5EF4-FFF2-40B4-BE49-F238E27FC236}">
                <a16:creationId xmlns:a16="http://schemas.microsoft.com/office/drawing/2014/main" id="{73B72BB5-AA6C-D2D1-A909-AE18E61E7E6F}"/>
              </a:ext>
            </a:extLst>
          </p:cNvPr>
          <p:cNvSpPr/>
          <p:nvPr/>
        </p:nvSpPr>
        <p:spPr>
          <a:xfrm>
            <a:off x="5292909" y="4661581"/>
            <a:ext cx="28575" cy="728663"/>
          </a:xfrm>
          <a:prstGeom prst="rect">
            <a:avLst/>
          </a:prstGeom>
          <a:solidFill>
            <a:srgbClr val="0063A0"/>
          </a:solidFill>
          <a:ln/>
        </p:spPr>
      </p:sp>
      <p:sp>
        <p:nvSpPr>
          <p:cNvPr id="18" name="Text 28">
            <a:extLst>
              <a:ext uri="{FF2B5EF4-FFF2-40B4-BE49-F238E27FC236}">
                <a16:creationId xmlns:a16="http://schemas.microsoft.com/office/drawing/2014/main" id="{C084FD36-2C50-4548-6594-283BFA88D2B9}"/>
              </a:ext>
            </a:extLst>
          </p:cNvPr>
          <p:cNvSpPr/>
          <p:nvPr/>
        </p:nvSpPr>
        <p:spPr>
          <a:xfrm>
            <a:off x="5400065" y="4768738"/>
            <a:ext cx="18145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Payback Period</a:t>
            </a:r>
            <a:endParaRPr lang="en-US" sz="1046" dirty="0"/>
          </a:p>
        </p:txBody>
      </p:sp>
      <p:sp>
        <p:nvSpPr>
          <p:cNvPr id="20" name="Text 29">
            <a:extLst>
              <a:ext uri="{FF2B5EF4-FFF2-40B4-BE49-F238E27FC236}">
                <a16:creationId xmlns:a16="http://schemas.microsoft.com/office/drawing/2014/main" id="{51929AC4-28E0-AD5E-247B-DA569A83128C}"/>
              </a:ext>
            </a:extLst>
          </p:cNvPr>
          <p:cNvSpPr/>
          <p:nvPr/>
        </p:nvSpPr>
        <p:spPr>
          <a:xfrm>
            <a:off x="5400065" y="4983050"/>
            <a:ext cx="1814513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0063A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&lt; 1 Month</a:t>
            </a:r>
            <a:endParaRPr lang="en-US" sz="1575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88CFDB-F5D4-A2E1-C98D-AA1E72A2E425}"/>
              </a:ext>
            </a:extLst>
          </p:cNvPr>
          <p:cNvGrpSpPr/>
          <p:nvPr/>
        </p:nvGrpSpPr>
        <p:grpSpPr>
          <a:xfrm>
            <a:off x="8240949" y="4907084"/>
            <a:ext cx="3607739" cy="1357313"/>
            <a:chOff x="6734377" y="4768738"/>
            <a:chExt cx="4171950" cy="1357313"/>
          </a:xfrm>
        </p:grpSpPr>
        <p:sp>
          <p:nvSpPr>
            <p:cNvPr id="21" name="Shape 35">
              <a:extLst>
                <a:ext uri="{FF2B5EF4-FFF2-40B4-BE49-F238E27FC236}">
                  <a16:creationId xmlns:a16="http://schemas.microsoft.com/office/drawing/2014/main" id="{31093E4C-39E1-543A-3C99-79C94ACFD142}"/>
                </a:ext>
              </a:extLst>
            </p:cNvPr>
            <p:cNvSpPr/>
            <p:nvPr/>
          </p:nvSpPr>
          <p:spPr>
            <a:xfrm>
              <a:off x="6734377" y="4768738"/>
              <a:ext cx="4171950" cy="1357313"/>
            </a:xfrm>
            <a:prstGeom prst="rect">
              <a:avLst/>
            </a:prstGeom>
            <a:solidFill>
              <a:srgbClr val="EFF6FF"/>
            </a:solidFill>
            <a:ln w="99">
              <a:solidFill>
                <a:srgbClr val="BFDBFE"/>
              </a:solidFill>
              <a:prstDash val="solid"/>
            </a:ln>
          </p:spPr>
        </p:sp>
        <p:sp>
          <p:nvSpPr>
            <p:cNvPr id="22" name="Text 36">
              <a:extLst>
                <a:ext uri="{FF2B5EF4-FFF2-40B4-BE49-F238E27FC236}">
                  <a16:creationId xmlns:a16="http://schemas.microsoft.com/office/drawing/2014/main" id="{2F39625F-0E19-DFA1-9795-08B852F6522D}"/>
                </a:ext>
              </a:extLst>
            </p:cNvPr>
            <p:cNvSpPr/>
            <p:nvPr/>
          </p:nvSpPr>
          <p:spPr>
            <a:xfrm>
              <a:off x="6848677" y="4909724"/>
              <a:ext cx="3943350" cy="16094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46" b="1" dirty="0">
                  <a:solidFill>
                    <a:srgbClr val="1E40AF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Key Outcomes</a:t>
              </a:r>
              <a:endParaRPr lang="en-US" sz="1046" dirty="0"/>
            </a:p>
          </p:txBody>
        </p:sp>
        <p:sp>
          <p:nvSpPr>
            <p:cNvPr id="23" name="Text 37">
              <a:extLst>
                <a:ext uri="{FF2B5EF4-FFF2-40B4-BE49-F238E27FC236}">
                  <a16:creationId xmlns:a16="http://schemas.microsoft.com/office/drawing/2014/main" id="{9E66C449-CF00-B59C-2D57-6590D2FD2830}"/>
                </a:ext>
              </a:extLst>
            </p:cNvPr>
            <p:cNvSpPr/>
            <p:nvPr/>
          </p:nvSpPr>
          <p:spPr>
            <a:xfrm>
              <a:off x="7020127" y="5168673"/>
              <a:ext cx="3771900" cy="12881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92% reduction in production downtime</a:t>
              </a:r>
              <a:endParaRPr lang="en-US" sz="837" dirty="0"/>
            </a:p>
          </p:txBody>
        </p:sp>
        <p:sp>
          <p:nvSpPr>
            <p:cNvPr id="24" name="Text 38">
              <a:extLst>
                <a:ext uri="{FF2B5EF4-FFF2-40B4-BE49-F238E27FC236}">
                  <a16:creationId xmlns:a16="http://schemas.microsoft.com/office/drawing/2014/main" id="{572234C6-C5FA-3403-1873-86A2024FCF49}"/>
                </a:ext>
              </a:extLst>
            </p:cNvPr>
            <p:cNvSpPr/>
            <p:nvPr/>
          </p:nvSpPr>
          <p:spPr>
            <a:xfrm>
              <a:off x="7020127" y="5340123"/>
              <a:ext cx="3771900" cy="12881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95% decrease in motor replacement costs</a:t>
              </a:r>
              <a:endParaRPr lang="en-US" sz="837" dirty="0"/>
            </a:p>
          </p:txBody>
        </p:sp>
        <p:sp>
          <p:nvSpPr>
            <p:cNvPr id="25" name="Text 39">
              <a:extLst>
                <a:ext uri="{FF2B5EF4-FFF2-40B4-BE49-F238E27FC236}">
                  <a16:creationId xmlns:a16="http://schemas.microsoft.com/office/drawing/2014/main" id="{D5F91A5D-3BEC-60A6-C509-BE8FC40EA9AA}"/>
                </a:ext>
              </a:extLst>
            </p:cNvPr>
            <p:cNvSpPr/>
            <p:nvPr/>
          </p:nvSpPr>
          <p:spPr>
            <a:xfrm>
              <a:off x="7020127" y="5511573"/>
              <a:ext cx="3771900" cy="12881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78% reduction in energy penalty charges</a:t>
              </a:r>
              <a:endParaRPr lang="en-US" sz="837" dirty="0"/>
            </a:p>
          </p:txBody>
        </p:sp>
        <p:sp>
          <p:nvSpPr>
            <p:cNvPr id="26" name="Text 40">
              <a:extLst>
                <a:ext uri="{FF2B5EF4-FFF2-40B4-BE49-F238E27FC236}">
                  <a16:creationId xmlns:a16="http://schemas.microsoft.com/office/drawing/2014/main" id="{9D63F948-F233-77D7-53FE-2E551F6B8C45}"/>
                </a:ext>
              </a:extLst>
            </p:cNvPr>
            <p:cNvSpPr/>
            <p:nvPr/>
          </p:nvSpPr>
          <p:spPr>
            <a:xfrm>
              <a:off x="7020127" y="5683023"/>
              <a:ext cx="3771900" cy="12881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Improved product quality and consistency</a:t>
              </a:r>
              <a:endParaRPr lang="en-US" sz="837" dirty="0"/>
            </a:p>
          </p:txBody>
        </p:sp>
        <p:sp>
          <p:nvSpPr>
            <p:cNvPr id="27" name="Text 41">
              <a:extLst>
                <a:ext uri="{FF2B5EF4-FFF2-40B4-BE49-F238E27FC236}">
                  <a16:creationId xmlns:a16="http://schemas.microsoft.com/office/drawing/2014/main" id="{5F77C046-8F6B-16E3-C4F0-5FD89F87D764}"/>
                </a:ext>
              </a:extLst>
            </p:cNvPr>
            <p:cNvSpPr/>
            <p:nvPr/>
          </p:nvSpPr>
          <p:spPr>
            <a:xfrm>
              <a:off x="7020127" y="5854473"/>
              <a:ext cx="3771900" cy="12881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837" dirty="0">
                  <a:solidFill>
                    <a:srgbClr val="333333"/>
                  </a:solidFill>
                  <a:latin typeface="Noto Sans" pitchFamily="34" charset="0"/>
                  <a:ea typeface="Noto Sans" pitchFamily="34" charset="-122"/>
                  <a:cs typeface="Noto Sans" pitchFamily="34" charset="-120"/>
                </a:rPr>
                <a:t>Enhanced worker safety conditions</a:t>
              </a:r>
              <a:endParaRPr lang="en-US" sz="837" dirty="0"/>
            </a:p>
          </p:txBody>
        </p:sp>
      </p:grp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77FC7638-7F9F-A0CB-873F-F8BD644B7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47" y="5693012"/>
            <a:ext cx="192881" cy="171450"/>
          </a:xfrm>
          <a:prstGeom prst="rect">
            <a:avLst/>
          </a:prstGeom>
        </p:spPr>
      </p:pic>
      <p:sp>
        <p:nvSpPr>
          <p:cNvPr id="30" name="Text 30">
            <a:extLst>
              <a:ext uri="{FF2B5EF4-FFF2-40B4-BE49-F238E27FC236}">
                <a16:creationId xmlns:a16="http://schemas.microsoft.com/office/drawing/2014/main" id="{9F093747-136F-9D07-C092-A7553378324A}"/>
              </a:ext>
            </a:extLst>
          </p:cNvPr>
          <p:cNvSpPr/>
          <p:nvPr/>
        </p:nvSpPr>
        <p:spPr>
          <a:xfrm>
            <a:off x="791378" y="5660865"/>
            <a:ext cx="189677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Implementation Details</a:t>
            </a:r>
            <a:endParaRPr lang="en-US" sz="1350" dirty="0"/>
          </a:p>
        </p:txBody>
      </p:sp>
      <p:sp>
        <p:nvSpPr>
          <p:cNvPr id="31" name="Text 31">
            <a:extLst>
              <a:ext uri="{FF2B5EF4-FFF2-40B4-BE49-F238E27FC236}">
                <a16:creationId xmlns:a16="http://schemas.microsoft.com/office/drawing/2014/main" id="{52532602-FDC1-3680-F8CF-3EB8CADE0E7E}"/>
              </a:ext>
            </a:extLst>
          </p:cNvPr>
          <p:cNvSpPr/>
          <p:nvPr/>
        </p:nvSpPr>
        <p:spPr>
          <a:xfrm>
            <a:off x="541347" y="6014480"/>
            <a:ext cx="41719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Factory Type: Automotive Manufacturing</a:t>
            </a:r>
            <a:endParaRPr lang="en-US" sz="1046" dirty="0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BC581853-D702-8A9E-0D55-78B329EE61D3}"/>
              </a:ext>
            </a:extLst>
          </p:cNvPr>
          <p:cNvSpPr/>
          <p:nvPr/>
        </p:nvSpPr>
        <p:spPr>
          <a:xfrm>
            <a:off x="541347" y="6228793"/>
            <a:ext cx="41719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Maintenance: Quarterly calibration</a:t>
            </a:r>
            <a:endParaRPr lang="en-US" sz="1046" dirty="0"/>
          </a:p>
        </p:txBody>
      </p:sp>
      <p:sp>
        <p:nvSpPr>
          <p:cNvPr id="35" name="Shape 22">
            <a:extLst>
              <a:ext uri="{FF2B5EF4-FFF2-40B4-BE49-F238E27FC236}">
                <a16:creationId xmlns:a16="http://schemas.microsoft.com/office/drawing/2014/main" id="{97964EF3-AB0E-4B79-5F45-3520A2B85AA0}"/>
              </a:ext>
            </a:extLst>
          </p:cNvPr>
          <p:cNvSpPr/>
          <p:nvPr/>
        </p:nvSpPr>
        <p:spPr>
          <a:xfrm>
            <a:off x="535476" y="4638186"/>
            <a:ext cx="2028825" cy="728663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6" name="Shape 23">
            <a:extLst>
              <a:ext uri="{FF2B5EF4-FFF2-40B4-BE49-F238E27FC236}">
                <a16:creationId xmlns:a16="http://schemas.microsoft.com/office/drawing/2014/main" id="{A504313A-8DEC-DB96-3B36-C5F5DBCBE313}"/>
              </a:ext>
            </a:extLst>
          </p:cNvPr>
          <p:cNvSpPr/>
          <p:nvPr/>
        </p:nvSpPr>
        <p:spPr>
          <a:xfrm>
            <a:off x="535476" y="4638186"/>
            <a:ext cx="28575" cy="728663"/>
          </a:xfrm>
          <a:prstGeom prst="rect">
            <a:avLst/>
          </a:prstGeom>
          <a:solidFill>
            <a:srgbClr val="0063A0"/>
          </a:solidFill>
          <a:ln/>
        </p:spPr>
      </p:sp>
      <p:sp>
        <p:nvSpPr>
          <p:cNvPr id="37" name="Text 24">
            <a:extLst>
              <a:ext uri="{FF2B5EF4-FFF2-40B4-BE49-F238E27FC236}">
                <a16:creationId xmlns:a16="http://schemas.microsoft.com/office/drawing/2014/main" id="{1F85F8BE-C1AC-99FF-7013-E01CF768CA54}"/>
              </a:ext>
            </a:extLst>
          </p:cNvPr>
          <p:cNvSpPr/>
          <p:nvPr/>
        </p:nvSpPr>
        <p:spPr>
          <a:xfrm>
            <a:off x="671571" y="4760167"/>
            <a:ext cx="878317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System</a:t>
            </a:r>
            <a:r>
              <a:rPr lang="en-US" sz="11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1200" b="1" dirty="0">
                <a:solidFill>
                  <a:schemeClr val="bg2">
                    <a:lumMod val="25000"/>
                  </a:schemeClr>
                </a:solidFill>
              </a:rPr>
              <a:t>Cost</a:t>
            </a:r>
            <a:endParaRPr 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8" name="Text 25">
            <a:extLst>
              <a:ext uri="{FF2B5EF4-FFF2-40B4-BE49-F238E27FC236}">
                <a16:creationId xmlns:a16="http://schemas.microsoft.com/office/drawing/2014/main" id="{A336D053-4EB6-C10C-A88D-99480AB7C4F4}"/>
              </a:ext>
            </a:extLst>
          </p:cNvPr>
          <p:cNvSpPr/>
          <p:nvPr/>
        </p:nvSpPr>
        <p:spPr>
          <a:xfrm>
            <a:off x="642632" y="4985550"/>
            <a:ext cx="75501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rgbClr val="009999"/>
                </a:solidFill>
              </a:rPr>
              <a:t> $21,000</a:t>
            </a:r>
            <a:endParaRPr lang="en-US" sz="1575" dirty="0">
              <a:solidFill>
                <a:srgbClr val="00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69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DE8593-36CE-C0B4-A12F-1FDB243769E5}"/>
              </a:ext>
            </a:extLst>
          </p:cNvPr>
          <p:cNvSpPr txBox="1">
            <a:spLocks/>
          </p:cNvSpPr>
          <p:nvPr/>
        </p:nvSpPr>
        <p:spPr>
          <a:xfrm>
            <a:off x="390727" y="423489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Strategic Value for Siemens, Schneider, El Sewedy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EA8DD3F-2046-F51D-6FEA-BEFBD63C088F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pic>
        <p:nvPicPr>
          <p:cNvPr id="20" name="Image 6" descr="preencoded.png">
            <a:extLst>
              <a:ext uri="{FF2B5EF4-FFF2-40B4-BE49-F238E27FC236}">
                <a16:creationId xmlns:a16="http://schemas.microsoft.com/office/drawing/2014/main" id="{069431C8-1B32-1073-8A4F-568FFD1C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79" y="1358190"/>
            <a:ext cx="5608198" cy="3361080"/>
          </a:xfrm>
          <a:prstGeom prst="rect">
            <a:avLst/>
          </a:prstGeom>
        </p:spPr>
      </p:pic>
      <p:pic>
        <p:nvPicPr>
          <p:cNvPr id="28" name="Image 1" descr="preencoded.png">
            <a:extLst>
              <a:ext uri="{FF2B5EF4-FFF2-40B4-BE49-F238E27FC236}">
                <a16:creationId xmlns:a16="http://schemas.microsoft.com/office/drawing/2014/main" id="{37066ADC-65F6-8544-716C-6224B0773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87" y="1293171"/>
            <a:ext cx="214313" cy="171450"/>
          </a:xfrm>
          <a:prstGeom prst="rect">
            <a:avLst/>
          </a:prstGeom>
        </p:spPr>
      </p:pic>
      <p:sp>
        <p:nvSpPr>
          <p:cNvPr id="29" name="Text 1">
            <a:extLst>
              <a:ext uri="{FF2B5EF4-FFF2-40B4-BE49-F238E27FC236}">
                <a16:creationId xmlns:a16="http://schemas.microsoft.com/office/drawing/2014/main" id="{45BE6D12-C1DE-CD6E-D271-ABFBEFE73375}"/>
              </a:ext>
            </a:extLst>
          </p:cNvPr>
          <p:cNvSpPr/>
          <p:nvPr/>
        </p:nvSpPr>
        <p:spPr>
          <a:xfrm>
            <a:off x="780950" y="1261024"/>
            <a:ext cx="240169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Partnership Value Proposition</a:t>
            </a:r>
            <a:endParaRPr lang="en-US" sz="1350" dirty="0"/>
          </a:p>
        </p:txBody>
      </p:sp>
      <p:sp>
        <p:nvSpPr>
          <p:cNvPr id="30" name="Shape 2">
            <a:extLst>
              <a:ext uri="{FF2B5EF4-FFF2-40B4-BE49-F238E27FC236}">
                <a16:creationId xmlns:a16="http://schemas.microsoft.com/office/drawing/2014/main" id="{EE5375C5-E1A6-5610-D47F-80CFF5866ABE}"/>
              </a:ext>
            </a:extLst>
          </p:cNvPr>
          <p:cNvSpPr/>
          <p:nvPr/>
        </p:nvSpPr>
        <p:spPr>
          <a:xfrm>
            <a:off x="509487" y="1614640"/>
            <a:ext cx="4171950" cy="9715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1" name="Shape 3">
            <a:extLst>
              <a:ext uri="{FF2B5EF4-FFF2-40B4-BE49-F238E27FC236}">
                <a16:creationId xmlns:a16="http://schemas.microsoft.com/office/drawing/2014/main" id="{F939503A-06E4-9727-40C1-B68B6A2BF543}"/>
              </a:ext>
            </a:extLst>
          </p:cNvPr>
          <p:cNvSpPr/>
          <p:nvPr/>
        </p:nvSpPr>
        <p:spPr>
          <a:xfrm>
            <a:off x="509487" y="1614640"/>
            <a:ext cx="28575" cy="971550"/>
          </a:xfrm>
          <a:prstGeom prst="rect">
            <a:avLst/>
          </a:prstGeom>
          <a:solidFill>
            <a:srgbClr val="0063A0"/>
          </a:solidFill>
          <a:ln/>
        </p:spPr>
      </p:sp>
      <p:pic>
        <p:nvPicPr>
          <p:cNvPr id="32" name="Image 2" descr="preencoded.png">
            <a:extLst>
              <a:ext uri="{FF2B5EF4-FFF2-40B4-BE49-F238E27FC236}">
                <a16:creationId xmlns:a16="http://schemas.microsoft.com/office/drawing/2014/main" id="{1FBCE0E6-9066-7914-2EFE-2F5A0A1DF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74" y="1963668"/>
            <a:ext cx="1327259" cy="211835"/>
          </a:xfrm>
          <a:prstGeom prst="rect">
            <a:avLst/>
          </a:prstGeom>
        </p:spPr>
      </p:pic>
      <p:sp>
        <p:nvSpPr>
          <p:cNvPr id="33" name="Text 4">
            <a:extLst>
              <a:ext uri="{FF2B5EF4-FFF2-40B4-BE49-F238E27FC236}">
                <a16:creationId xmlns:a16="http://schemas.microsoft.com/office/drawing/2014/main" id="{B4414E0A-EEBD-A820-93A0-341F23608D35}"/>
              </a:ext>
            </a:extLst>
          </p:cNvPr>
          <p:cNvSpPr/>
          <p:nvPr/>
        </p:nvSpPr>
        <p:spPr>
          <a:xfrm>
            <a:off x="2265330" y="1756950"/>
            <a:ext cx="750205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Siemens</a:t>
            </a:r>
            <a:endParaRPr lang="en-US" sz="1400" dirty="0"/>
          </a:p>
        </p:txBody>
      </p:sp>
      <p:sp>
        <p:nvSpPr>
          <p:cNvPr id="34" name="Text 5">
            <a:extLst>
              <a:ext uri="{FF2B5EF4-FFF2-40B4-BE49-F238E27FC236}">
                <a16:creationId xmlns:a16="http://schemas.microsoft.com/office/drawing/2014/main" id="{392B2ECC-F84F-5D3C-40C0-EDB94B16C233}"/>
              </a:ext>
            </a:extLst>
          </p:cNvPr>
          <p:cNvSpPr/>
          <p:nvPr/>
        </p:nvSpPr>
        <p:spPr>
          <a:xfrm>
            <a:off x="2265330" y="2017905"/>
            <a:ext cx="1412246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Value Opportunity: </a:t>
            </a:r>
            <a:endParaRPr lang="en-US" sz="1200" dirty="0"/>
          </a:p>
        </p:txBody>
      </p:sp>
      <p:sp>
        <p:nvSpPr>
          <p:cNvPr id="35" name="Text 6">
            <a:extLst>
              <a:ext uri="{FF2B5EF4-FFF2-40B4-BE49-F238E27FC236}">
                <a16:creationId xmlns:a16="http://schemas.microsoft.com/office/drawing/2014/main" id="{4936CE8E-46D4-BB30-D084-175F4DAE7DA1}"/>
              </a:ext>
            </a:extLst>
          </p:cNvPr>
          <p:cNvSpPr/>
          <p:nvPr/>
        </p:nvSpPr>
        <p:spPr>
          <a:xfrm>
            <a:off x="3732415" y="1946199"/>
            <a:ext cx="795089" cy="2769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3A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$12.5M</a:t>
            </a:r>
            <a:endParaRPr lang="en-US" dirty="0"/>
          </a:p>
        </p:txBody>
      </p:sp>
      <p:sp>
        <p:nvSpPr>
          <p:cNvPr id="36" name="Text 7">
            <a:extLst>
              <a:ext uri="{FF2B5EF4-FFF2-40B4-BE49-F238E27FC236}">
                <a16:creationId xmlns:a16="http://schemas.microsoft.com/office/drawing/2014/main" id="{55442181-0851-AAE6-7B14-75BF9D7F2478}"/>
              </a:ext>
            </a:extLst>
          </p:cNvPr>
          <p:cNvSpPr/>
          <p:nvPr/>
        </p:nvSpPr>
        <p:spPr>
          <a:xfrm>
            <a:off x="2265330" y="2243826"/>
            <a:ext cx="2734723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Role: PLC backbone + HMI integration</a:t>
            </a:r>
            <a:endParaRPr lang="en-US" sz="1200" dirty="0"/>
          </a:p>
        </p:txBody>
      </p:sp>
      <p:sp>
        <p:nvSpPr>
          <p:cNvPr id="37" name="Shape 8">
            <a:extLst>
              <a:ext uri="{FF2B5EF4-FFF2-40B4-BE49-F238E27FC236}">
                <a16:creationId xmlns:a16="http://schemas.microsoft.com/office/drawing/2014/main" id="{3EEA59B7-E17A-A66C-2E27-0E7162908251}"/>
              </a:ext>
            </a:extLst>
          </p:cNvPr>
          <p:cNvSpPr/>
          <p:nvPr/>
        </p:nvSpPr>
        <p:spPr>
          <a:xfrm>
            <a:off x="509487" y="2729065"/>
            <a:ext cx="4171950" cy="9715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8" name="Shape 9">
            <a:extLst>
              <a:ext uri="{FF2B5EF4-FFF2-40B4-BE49-F238E27FC236}">
                <a16:creationId xmlns:a16="http://schemas.microsoft.com/office/drawing/2014/main" id="{FB673D6D-FFB7-5B56-F18D-BDF9570FF0D1}"/>
              </a:ext>
            </a:extLst>
          </p:cNvPr>
          <p:cNvSpPr/>
          <p:nvPr/>
        </p:nvSpPr>
        <p:spPr>
          <a:xfrm>
            <a:off x="509487" y="2729065"/>
            <a:ext cx="28575" cy="971550"/>
          </a:xfrm>
          <a:prstGeom prst="rect">
            <a:avLst/>
          </a:prstGeom>
          <a:solidFill>
            <a:srgbClr val="3DCD58"/>
          </a:solidFill>
          <a:ln/>
        </p:spPr>
      </p:sp>
      <p:pic>
        <p:nvPicPr>
          <p:cNvPr id="39" name="Image 3" descr="preencoded.png">
            <a:extLst>
              <a:ext uri="{FF2B5EF4-FFF2-40B4-BE49-F238E27FC236}">
                <a16:creationId xmlns:a16="http://schemas.microsoft.com/office/drawing/2014/main" id="{C1AB347A-379F-3D61-ED9E-9B07589E4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74" y="3007035"/>
            <a:ext cx="1287538" cy="389531"/>
          </a:xfrm>
          <a:prstGeom prst="rect">
            <a:avLst/>
          </a:prstGeom>
        </p:spPr>
      </p:pic>
      <p:sp>
        <p:nvSpPr>
          <p:cNvPr id="40" name="Text 10">
            <a:extLst>
              <a:ext uri="{FF2B5EF4-FFF2-40B4-BE49-F238E27FC236}">
                <a16:creationId xmlns:a16="http://schemas.microsoft.com/office/drawing/2014/main" id="{840777BB-547C-5198-A929-C5C2C6ABD288}"/>
              </a:ext>
            </a:extLst>
          </p:cNvPr>
          <p:cNvSpPr/>
          <p:nvPr/>
        </p:nvSpPr>
        <p:spPr>
          <a:xfrm>
            <a:off x="2265330" y="2886764"/>
            <a:ext cx="1368965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Schneider Electric</a:t>
            </a:r>
            <a:endParaRPr lang="en-US" sz="1200" dirty="0"/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444D8AC6-F2D0-1644-8C7D-0C66D32EF4CF}"/>
              </a:ext>
            </a:extLst>
          </p:cNvPr>
          <p:cNvSpPr/>
          <p:nvPr/>
        </p:nvSpPr>
        <p:spPr>
          <a:xfrm>
            <a:off x="2265330" y="3132330"/>
            <a:ext cx="1412246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Value Opportunity: </a:t>
            </a:r>
            <a:endParaRPr lang="en-US" sz="1200" dirty="0"/>
          </a:p>
        </p:txBody>
      </p:sp>
      <p:sp>
        <p:nvSpPr>
          <p:cNvPr id="42" name="Text 12">
            <a:extLst>
              <a:ext uri="{FF2B5EF4-FFF2-40B4-BE49-F238E27FC236}">
                <a16:creationId xmlns:a16="http://schemas.microsoft.com/office/drawing/2014/main" id="{9B3B8F1B-0A79-3652-E29C-50EA9EBB5355}"/>
              </a:ext>
            </a:extLst>
          </p:cNvPr>
          <p:cNvSpPr/>
          <p:nvPr/>
        </p:nvSpPr>
        <p:spPr>
          <a:xfrm>
            <a:off x="3709078" y="3053777"/>
            <a:ext cx="668453" cy="2769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3A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$8.3M</a:t>
            </a:r>
            <a:endParaRPr lang="en-US" dirty="0"/>
          </a:p>
        </p:txBody>
      </p:sp>
      <p:sp>
        <p:nvSpPr>
          <p:cNvPr id="43" name="Text 13">
            <a:extLst>
              <a:ext uri="{FF2B5EF4-FFF2-40B4-BE49-F238E27FC236}">
                <a16:creationId xmlns:a16="http://schemas.microsoft.com/office/drawing/2014/main" id="{E8EAAA7D-52B3-80C1-0AC0-9CB5FEEFF694}"/>
              </a:ext>
            </a:extLst>
          </p:cNvPr>
          <p:cNvSpPr/>
          <p:nvPr/>
        </p:nvSpPr>
        <p:spPr>
          <a:xfrm>
            <a:off x="2265330" y="3358251"/>
            <a:ext cx="2753959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Role: Grid data + visualization pipeline</a:t>
            </a:r>
            <a:endParaRPr lang="en-US" sz="1200" dirty="0"/>
          </a:p>
        </p:txBody>
      </p:sp>
      <p:sp>
        <p:nvSpPr>
          <p:cNvPr id="44" name="Shape 14">
            <a:extLst>
              <a:ext uri="{FF2B5EF4-FFF2-40B4-BE49-F238E27FC236}">
                <a16:creationId xmlns:a16="http://schemas.microsoft.com/office/drawing/2014/main" id="{6E1F4DEC-9F57-8726-33DC-CCEC93987D5C}"/>
              </a:ext>
            </a:extLst>
          </p:cNvPr>
          <p:cNvSpPr/>
          <p:nvPr/>
        </p:nvSpPr>
        <p:spPr>
          <a:xfrm>
            <a:off x="509487" y="3843490"/>
            <a:ext cx="4171950" cy="9715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5" name="Shape 15">
            <a:extLst>
              <a:ext uri="{FF2B5EF4-FFF2-40B4-BE49-F238E27FC236}">
                <a16:creationId xmlns:a16="http://schemas.microsoft.com/office/drawing/2014/main" id="{93347797-1ADB-2B12-08D2-F311FF56D6A4}"/>
              </a:ext>
            </a:extLst>
          </p:cNvPr>
          <p:cNvSpPr/>
          <p:nvPr/>
        </p:nvSpPr>
        <p:spPr>
          <a:xfrm>
            <a:off x="509487" y="3843490"/>
            <a:ext cx="28575" cy="971550"/>
          </a:xfrm>
          <a:prstGeom prst="rect">
            <a:avLst/>
          </a:prstGeom>
          <a:solidFill>
            <a:srgbClr val="E31937"/>
          </a:solidFill>
          <a:ln/>
        </p:spPr>
      </p:sp>
      <p:pic>
        <p:nvPicPr>
          <p:cNvPr id="46" name="Image 4" descr="preencoded.png">
            <a:extLst>
              <a:ext uri="{FF2B5EF4-FFF2-40B4-BE49-F238E27FC236}">
                <a16:creationId xmlns:a16="http://schemas.microsoft.com/office/drawing/2014/main" id="{CB091C30-72FA-3828-6EE3-379B9A3D1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74" y="4156392"/>
            <a:ext cx="1242066" cy="500950"/>
          </a:xfrm>
          <a:prstGeom prst="rect">
            <a:avLst/>
          </a:prstGeom>
        </p:spPr>
      </p:pic>
      <p:sp>
        <p:nvSpPr>
          <p:cNvPr id="47" name="Text 16">
            <a:extLst>
              <a:ext uri="{FF2B5EF4-FFF2-40B4-BE49-F238E27FC236}">
                <a16:creationId xmlns:a16="http://schemas.microsoft.com/office/drawing/2014/main" id="{469377D8-9CF0-C11E-6415-B7D1DAE4AFDA}"/>
              </a:ext>
            </a:extLst>
          </p:cNvPr>
          <p:cNvSpPr/>
          <p:nvPr/>
        </p:nvSpPr>
        <p:spPr>
          <a:xfrm>
            <a:off x="2265330" y="4001189"/>
            <a:ext cx="1364156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Sewedy Electric</a:t>
            </a:r>
            <a:endParaRPr lang="en-US" sz="1200" dirty="0"/>
          </a:p>
        </p:txBody>
      </p:sp>
      <p:sp>
        <p:nvSpPr>
          <p:cNvPr id="48" name="Text 17">
            <a:extLst>
              <a:ext uri="{FF2B5EF4-FFF2-40B4-BE49-F238E27FC236}">
                <a16:creationId xmlns:a16="http://schemas.microsoft.com/office/drawing/2014/main" id="{A9FF36CD-12CF-363E-14A8-1C4378A6EF5B}"/>
              </a:ext>
            </a:extLst>
          </p:cNvPr>
          <p:cNvSpPr/>
          <p:nvPr/>
        </p:nvSpPr>
        <p:spPr>
          <a:xfrm>
            <a:off x="2265330" y="4246755"/>
            <a:ext cx="1412246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Value Opportunity: </a:t>
            </a:r>
            <a:endParaRPr lang="en-US" sz="1200" dirty="0"/>
          </a:p>
        </p:txBody>
      </p:sp>
      <p:sp>
        <p:nvSpPr>
          <p:cNvPr id="49" name="Text 18">
            <a:extLst>
              <a:ext uri="{FF2B5EF4-FFF2-40B4-BE49-F238E27FC236}">
                <a16:creationId xmlns:a16="http://schemas.microsoft.com/office/drawing/2014/main" id="{FA14F511-C671-1720-63F7-5DB4E41BE7D7}"/>
              </a:ext>
            </a:extLst>
          </p:cNvPr>
          <p:cNvSpPr/>
          <p:nvPr/>
        </p:nvSpPr>
        <p:spPr>
          <a:xfrm>
            <a:off x="3732415" y="4172103"/>
            <a:ext cx="668453" cy="2769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3A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$6.8M</a:t>
            </a:r>
            <a:endParaRPr lang="en-US" dirty="0"/>
          </a:p>
        </p:txBody>
      </p:sp>
      <p:sp>
        <p:nvSpPr>
          <p:cNvPr id="50" name="Text 19">
            <a:extLst>
              <a:ext uri="{FF2B5EF4-FFF2-40B4-BE49-F238E27FC236}">
                <a16:creationId xmlns:a16="http://schemas.microsoft.com/office/drawing/2014/main" id="{01039FD6-ACEF-6069-4180-A4F937B9A12C}"/>
              </a:ext>
            </a:extLst>
          </p:cNvPr>
          <p:cNvSpPr/>
          <p:nvPr/>
        </p:nvSpPr>
        <p:spPr>
          <a:xfrm>
            <a:off x="2265330" y="4472676"/>
            <a:ext cx="2439770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Role: Turnkey factory deployment</a:t>
            </a:r>
            <a:endParaRPr lang="en-US" sz="1200" dirty="0"/>
          </a:p>
        </p:txBody>
      </p:sp>
      <p:sp>
        <p:nvSpPr>
          <p:cNvPr id="51" name="Shape 25">
            <a:extLst>
              <a:ext uri="{FF2B5EF4-FFF2-40B4-BE49-F238E27FC236}">
                <a16:creationId xmlns:a16="http://schemas.microsoft.com/office/drawing/2014/main" id="{87ED9389-757B-B8D9-00C8-1E6DF65C400D}"/>
              </a:ext>
            </a:extLst>
          </p:cNvPr>
          <p:cNvSpPr/>
          <p:nvPr/>
        </p:nvSpPr>
        <p:spPr>
          <a:xfrm>
            <a:off x="7225219" y="5255890"/>
            <a:ext cx="4171950" cy="117157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2" name="Text 26">
            <a:extLst>
              <a:ext uri="{FF2B5EF4-FFF2-40B4-BE49-F238E27FC236}">
                <a16:creationId xmlns:a16="http://schemas.microsoft.com/office/drawing/2014/main" id="{21E36039-F39A-0BCC-BFFB-1948390CBF1A}"/>
              </a:ext>
            </a:extLst>
          </p:cNvPr>
          <p:cNvSpPr/>
          <p:nvPr/>
        </p:nvSpPr>
        <p:spPr>
          <a:xfrm>
            <a:off x="7339519" y="5370190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Collaboration Benefits</a:t>
            </a:r>
            <a:endParaRPr lang="en-US" sz="1046" dirty="0"/>
          </a:p>
        </p:txBody>
      </p:sp>
      <p:pic>
        <p:nvPicPr>
          <p:cNvPr id="53" name="Image 7" descr="preencoded.png">
            <a:extLst>
              <a:ext uri="{FF2B5EF4-FFF2-40B4-BE49-F238E27FC236}">
                <a16:creationId xmlns:a16="http://schemas.microsoft.com/office/drawing/2014/main" id="{F7D0F324-D759-9FCC-7450-320F2D3BB4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9519" y="5655940"/>
            <a:ext cx="114300" cy="114300"/>
          </a:xfrm>
          <a:prstGeom prst="rect">
            <a:avLst/>
          </a:prstGeom>
        </p:spPr>
      </p:pic>
      <p:sp>
        <p:nvSpPr>
          <p:cNvPr id="54" name="Text 27">
            <a:extLst>
              <a:ext uri="{FF2B5EF4-FFF2-40B4-BE49-F238E27FC236}">
                <a16:creationId xmlns:a16="http://schemas.microsoft.com/office/drawing/2014/main" id="{513E2773-D890-EAB4-E2AC-6D3C0481786D}"/>
              </a:ext>
            </a:extLst>
          </p:cNvPr>
          <p:cNvSpPr/>
          <p:nvPr/>
        </p:nvSpPr>
        <p:spPr>
          <a:xfrm>
            <a:off x="7510969" y="5634509"/>
            <a:ext cx="7087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Partners</a:t>
            </a:r>
            <a:endParaRPr lang="en-US" sz="837" dirty="0"/>
          </a:p>
        </p:txBody>
      </p:sp>
      <p:sp>
        <p:nvSpPr>
          <p:cNvPr id="55" name="Text 28">
            <a:extLst>
              <a:ext uri="{FF2B5EF4-FFF2-40B4-BE49-F238E27FC236}">
                <a16:creationId xmlns:a16="http://schemas.microsoft.com/office/drawing/2014/main" id="{C01D9701-D966-B20A-0ECE-BEF08957584F}"/>
              </a:ext>
            </a:extLst>
          </p:cNvPr>
          <p:cNvSpPr/>
          <p:nvPr/>
        </p:nvSpPr>
        <p:spPr>
          <a:xfrm>
            <a:off x="7510969" y="5798815"/>
            <a:ext cx="17430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 revenue streams</a:t>
            </a:r>
            <a:endParaRPr lang="en-US" sz="837" dirty="0"/>
          </a:p>
        </p:txBody>
      </p:sp>
      <p:sp>
        <p:nvSpPr>
          <p:cNvPr id="56" name="Text 29">
            <a:extLst>
              <a:ext uri="{FF2B5EF4-FFF2-40B4-BE49-F238E27FC236}">
                <a16:creationId xmlns:a16="http://schemas.microsoft.com/office/drawing/2014/main" id="{1DA50A41-44C5-B52D-2393-3DD4E95B7BAF}"/>
              </a:ext>
            </a:extLst>
          </p:cNvPr>
          <p:cNvSpPr/>
          <p:nvPr/>
        </p:nvSpPr>
        <p:spPr>
          <a:xfrm>
            <a:off x="7510969" y="5970265"/>
            <a:ext cx="17430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Enhanced market presence</a:t>
            </a:r>
            <a:endParaRPr lang="en-US" sz="837" dirty="0"/>
          </a:p>
        </p:txBody>
      </p:sp>
      <p:sp>
        <p:nvSpPr>
          <p:cNvPr id="57" name="Text 30">
            <a:extLst>
              <a:ext uri="{FF2B5EF4-FFF2-40B4-BE49-F238E27FC236}">
                <a16:creationId xmlns:a16="http://schemas.microsoft.com/office/drawing/2014/main" id="{09861CF4-E9F2-C88C-58F2-50C4977996D1}"/>
              </a:ext>
            </a:extLst>
          </p:cNvPr>
          <p:cNvSpPr/>
          <p:nvPr/>
        </p:nvSpPr>
        <p:spPr>
          <a:xfrm>
            <a:off x="7510969" y="6141715"/>
            <a:ext cx="17430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showcase</a:t>
            </a:r>
            <a:endParaRPr lang="en-US" sz="837" dirty="0"/>
          </a:p>
        </p:txBody>
      </p:sp>
      <p:pic>
        <p:nvPicPr>
          <p:cNvPr id="58" name="Image 8" descr="preencoded.png">
            <a:extLst>
              <a:ext uri="{FF2B5EF4-FFF2-40B4-BE49-F238E27FC236}">
                <a16:creationId xmlns:a16="http://schemas.microsoft.com/office/drawing/2014/main" id="{A9571F4F-FAA9-6DA0-CCDD-78A7EEFA1D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8344" y="5655940"/>
            <a:ext cx="114300" cy="114300"/>
          </a:xfrm>
          <a:prstGeom prst="rect">
            <a:avLst/>
          </a:prstGeom>
        </p:spPr>
      </p:pic>
      <p:sp>
        <p:nvSpPr>
          <p:cNvPr id="59" name="Text 31">
            <a:extLst>
              <a:ext uri="{FF2B5EF4-FFF2-40B4-BE49-F238E27FC236}">
                <a16:creationId xmlns:a16="http://schemas.microsoft.com/office/drawing/2014/main" id="{5EA2D261-B5F9-DCE9-DD7B-AB4A0801B48B}"/>
              </a:ext>
            </a:extLst>
          </p:cNvPr>
          <p:cNvSpPr/>
          <p:nvPr/>
        </p:nvSpPr>
        <p:spPr>
          <a:xfrm>
            <a:off x="9539794" y="5634509"/>
            <a:ext cx="70547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Industry</a:t>
            </a:r>
            <a:endParaRPr lang="en-US" sz="837" dirty="0"/>
          </a:p>
        </p:txBody>
      </p:sp>
      <p:sp>
        <p:nvSpPr>
          <p:cNvPr id="60" name="Text 32">
            <a:extLst>
              <a:ext uri="{FF2B5EF4-FFF2-40B4-BE49-F238E27FC236}">
                <a16:creationId xmlns:a16="http://schemas.microsoft.com/office/drawing/2014/main" id="{0E6C05CD-811E-9264-BD03-5B232DEFAC0C}"/>
              </a:ext>
            </a:extLst>
          </p:cNvPr>
          <p:cNvSpPr/>
          <p:nvPr/>
        </p:nvSpPr>
        <p:spPr>
          <a:xfrm>
            <a:off x="9539794" y="5798815"/>
            <a:ext cx="17430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Reduced downtime</a:t>
            </a:r>
            <a:endParaRPr lang="en-US" sz="837" dirty="0"/>
          </a:p>
        </p:txBody>
      </p:sp>
      <p:sp>
        <p:nvSpPr>
          <p:cNvPr id="61" name="Text 33">
            <a:extLst>
              <a:ext uri="{FF2B5EF4-FFF2-40B4-BE49-F238E27FC236}">
                <a16:creationId xmlns:a16="http://schemas.microsoft.com/office/drawing/2014/main" id="{DB907857-B4DE-BC95-859A-879CF0EB009C}"/>
              </a:ext>
            </a:extLst>
          </p:cNvPr>
          <p:cNvSpPr/>
          <p:nvPr/>
        </p:nvSpPr>
        <p:spPr>
          <a:xfrm>
            <a:off x="9539794" y="5970265"/>
            <a:ext cx="17430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Extended equipment life</a:t>
            </a:r>
            <a:endParaRPr lang="en-US" sz="837" dirty="0"/>
          </a:p>
        </p:txBody>
      </p:sp>
      <p:sp>
        <p:nvSpPr>
          <p:cNvPr id="62" name="Text 34">
            <a:extLst>
              <a:ext uri="{FF2B5EF4-FFF2-40B4-BE49-F238E27FC236}">
                <a16:creationId xmlns:a16="http://schemas.microsoft.com/office/drawing/2014/main" id="{EE85EDA3-44E6-E40F-780B-6752CCE36C7A}"/>
              </a:ext>
            </a:extLst>
          </p:cNvPr>
          <p:cNvSpPr/>
          <p:nvPr/>
        </p:nvSpPr>
        <p:spPr>
          <a:xfrm>
            <a:off x="9539794" y="6141715"/>
            <a:ext cx="17430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Energy cost savings</a:t>
            </a:r>
            <a:endParaRPr lang="en-US" sz="837" dirty="0"/>
          </a:p>
        </p:txBody>
      </p:sp>
      <p:pic>
        <p:nvPicPr>
          <p:cNvPr id="64" name="Image 5" descr="preencoded.png">
            <a:extLst>
              <a:ext uri="{FF2B5EF4-FFF2-40B4-BE49-F238E27FC236}">
                <a16:creationId xmlns:a16="http://schemas.microsoft.com/office/drawing/2014/main" id="{86C3BE20-32B1-8661-62F9-ECE3003F72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062" y="5395441"/>
            <a:ext cx="171450" cy="171450"/>
          </a:xfrm>
          <a:prstGeom prst="rect">
            <a:avLst/>
          </a:prstGeom>
        </p:spPr>
      </p:pic>
      <p:sp>
        <p:nvSpPr>
          <p:cNvPr id="65" name="Text 20">
            <a:extLst>
              <a:ext uri="{FF2B5EF4-FFF2-40B4-BE49-F238E27FC236}">
                <a16:creationId xmlns:a16="http://schemas.microsoft.com/office/drawing/2014/main" id="{FDC6B2D1-EAA4-2E7E-526C-351AEBD274DE}"/>
              </a:ext>
            </a:extLst>
          </p:cNvPr>
          <p:cNvSpPr/>
          <p:nvPr/>
        </p:nvSpPr>
        <p:spPr>
          <a:xfrm>
            <a:off x="766662" y="5372551"/>
            <a:ext cx="1397819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Potential</a:t>
            </a:r>
            <a:endParaRPr lang="en-US" sz="1400" dirty="0"/>
          </a:p>
        </p:txBody>
      </p:sp>
      <p:sp>
        <p:nvSpPr>
          <p:cNvPr id="66" name="Text 21">
            <a:extLst>
              <a:ext uri="{FF2B5EF4-FFF2-40B4-BE49-F238E27FC236}">
                <a16:creationId xmlns:a16="http://schemas.microsoft.com/office/drawing/2014/main" id="{6BB9FB99-2574-6EBC-A536-969F4ADAEBA6}"/>
              </a:ext>
            </a:extLst>
          </p:cNvPr>
          <p:cNvSpPr/>
          <p:nvPr/>
        </p:nvSpPr>
        <p:spPr>
          <a:xfrm>
            <a:off x="538062" y="5743275"/>
            <a:ext cx="2890215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Target: 450+ industrial facilities across Egypt</a:t>
            </a:r>
            <a:endParaRPr lang="en-US" sz="1050" dirty="0"/>
          </a:p>
        </p:txBody>
      </p:sp>
      <p:sp>
        <p:nvSpPr>
          <p:cNvPr id="67" name="Text 22">
            <a:extLst>
              <a:ext uri="{FF2B5EF4-FFF2-40B4-BE49-F238E27FC236}">
                <a16:creationId xmlns:a16="http://schemas.microsoft.com/office/drawing/2014/main" id="{7411EE68-47E5-4AC5-EAC2-20866087752F}"/>
              </a:ext>
            </a:extLst>
          </p:cNvPr>
          <p:cNvSpPr/>
          <p:nvPr/>
        </p:nvSpPr>
        <p:spPr>
          <a:xfrm>
            <a:off x="538062" y="5956694"/>
            <a:ext cx="1772921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Total addressable market: </a:t>
            </a:r>
            <a:endParaRPr lang="en-US" sz="1050" dirty="0"/>
          </a:p>
        </p:txBody>
      </p:sp>
      <p:sp>
        <p:nvSpPr>
          <p:cNvPr id="68" name="Text 23">
            <a:extLst>
              <a:ext uri="{FF2B5EF4-FFF2-40B4-BE49-F238E27FC236}">
                <a16:creationId xmlns:a16="http://schemas.microsoft.com/office/drawing/2014/main" id="{211A748F-78BA-B5FA-2D4B-31F8BB2C6FBA}"/>
              </a:ext>
            </a:extLst>
          </p:cNvPr>
          <p:cNvSpPr/>
          <p:nvPr/>
        </p:nvSpPr>
        <p:spPr>
          <a:xfrm>
            <a:off x="2371159" y="5947458"/>
            <a:ext cx="463268" cy="16158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50" b="1" dirty="0">
                <a:solidFill>
                  <a:srgbClr val="E31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$27.6M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67074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2668</TotalTime>
  <Words>2447</Words>
  <Application>Microsoft Office PowerPoint</Application>
  <PresentationFormat>Widescreen</PresentationFormat>
  <Paragraphs>435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Aptos</vt:lpstr>
      <vt:lpstr>Aptos Display</vt:lpstr>
      <vt:lpstr>Arial</vt:lpstr>
      <vt:lpstr>Arial Unicode MS</vt:lpstr>
      <vt:lpstr>Bebas Neue</vt:lpstr>
      <vt:lpstr>Cambria Math</vt:lpstr>
      <vt:lpstr>Menlo</vt:lpstr>
      <vt:lpstr>Noto Sans</vt:lpstr>
      <vt:lpstr>Open sans</vt:lpstr>
      <vt:lpstr>quote-cjk-patch</vt:lpstr>
      <vt:lpstr>trebuchet ms</vt:lpstr>
      <vt:lpstr>Office Theme</vt:lpstr>
      <vt:lpstr>Solving Egypt’s $220M Voltage Sag Crisis: PLC-Based Protection for Industrial Resilience</vt:lpstr>
      <vt:lpstr>Voltage Sags: Technical Definition &amp; Industrial Impact</vt:lpstr>
      <vt:lpstr>Why Voltage Sags Threaten Egyptian Factories</vt:lpstr>
      <vt:lpstr>Traditional vs. Our PLC-Based Solution</vt:lpstr>
      <vt:lpstr>🏭 End-to-End Voltage Sag Protection: Egyptian Industrial Deployment Architecture </vt:lpstr>
      <vt:lpstr>🏭 End-to-End Voltage Sag Protection: Egyptian Industrial Deployment Architecture </vt:lpstr>
      <vt:lpstr>Data Flow for Egyptian Plants</vt:lpstr>
      <vt:lpstr>Business Impact Analysis - ROI for Egyptian Industry</vt:lpstr>
      <vt:lpstr>PowerPoint Presentation</vt:lpstr>
      <vt:lpstr>Business Impact Analysis - ROI for Egyptian Industry (continue)</vt:lpstr>
      <vt:lpstr>Business Impact Analysis - ROI for Egyptian Industry (continue)</vt:lpstr>
      <vt:lpstr>Technical Readiness &amp; Partner Revenue Opportunity</vt:lpstr>
      <vt:lpstr>Deployment Summary</vt:lpstr>
      <vt:lpstr>PowerPoint Presentation</vt:lpstr>
      <vt:lpstr>STARTING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Engineering Egypt's Industrial Resilience: Let's Partner!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 ahmed</dc:creator>
  <cp:lastModifiedBy>amr ahmed</cp:lastModifiedBy>
  <cp:revision>23</cp:revision>
  <dcterms:created xsi:type="dcterms:W3CDTF">2025-06-27T09:54:08Z</dcterms:created>
  <dcterms:modified xsi:type="dcterms:W3CDTF">2025-07-15T10:47:37Z</dcterms:modified>
</cp:coreProperties>
</file>