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3" r:id="rId2"/>
    <p:sldId id="267" r:id="rId3"/>
    <p:sldId id="289" r:id="rId4"/>
    <p:sldId id="259" r:id="rId5"/>
    <p:sldId id="294" r:id="rId6"/>
    <p:sldId id="295" r:id="rId7"/>
    <p:sldId id="296" r:id="rId8"/>
    <p:sldId id="297" r:id="rId9"/>
    <p:sldId id="298" r:id="rId10"/>
    <p:sldId id="262" r:id="rId11"/>
    <p:sldId id="299" r:id="rId12"/>
    <p:sldId id="258" r:id="rId13"/>
    <p:sldId id="261" r:id="rId14"/>
    <p:sldId id="300" r:id="rId15"/>
    <p:sldId id="265" r:id="rId16"/>
    <p:sldId id="301" r:id="rId17"/>
    <p:sldId id="292" r:id="rId18"/>
    <p:sldId id="264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4983D-D303-400B-BB08-E6FE5FEA9A2E}" type="datetimeFigureOut">
              <a:rPr lang="en-IN" smtClean="0"/>
              <a:pPr/>
              <a:t>15-03-2019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015F9-F238-409C-9454-5FED9CC941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041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238C-4D13-464C-84CC-89D9CE74C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0EDD4-CB30-4572-AAD0-49265EFFA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981E9-7BAC-4F41-A000-DF980AF5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5084-D575-42BD-ABED-4BE7CBE92A9F}" type="datetimeFigureOut">
              <a:rPr lang="en-IN" smtClean="0"/>
              <a:pPr/>
              <a:t>15-03-2019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B7DE5-42AB-4B14-B2FC-C6059B02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BE952-0CEE-47E4-8414-4C71EE2C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C3F8-658C-4123-BCBE-731BB97A7A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57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51C4F-27FD-4BAA-B24D-62FF8B52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8F03A-CE41-42BB-8D07-8BA5A8B64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BCFAF-B10C-4C9A-A5D3-EA66BB4E1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5084-D575-42BD-ABED-4BE7CBE92A9F}" type="datetimeFigureOut">
              <a:rPr lang="en-IN" smtClean="0"/>
              <a:pPr/>
              <a:t>15-03-2019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3E079-DE2A-4BD6-8DC3-9FA023252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20B41-393C-462C-ADC8-0621D79A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C3F8-658C-4123-BCBE-731BB97A7A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34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426FC3-B53C-4C93-86F8-B7D2FAA91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20438-0F95-45C4-83B7-A9798B279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326C8-0A29-4D91-9057-5FD51675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5084-D575-42BD-ABED-4BE7CBE92A9F}" type="datetimeFigureOut">
              <a:rPr lang="en-IN" smtClean="0"/>
              <a:pPr/>
              <a:t>15-03-2019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25463-00DC-4407-9FD1-B7E982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88A93-9A35-476D-9D1E-CA3AE881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C3F8-658C-4123-BCBE-731BB97A7A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40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77F3-C2E1-4190-AB3E-F57C5160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8484C-F388-43DC-9E5F-BB34B3A54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29BD2-12D9-44BA-82D6-83BBDC280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5084-D575-42BD-ABED-4BE7CBE92A9F}" type="datetimeFigureOut">
              <a:rPr lang="en-IN" smtClean="0"/>
              <a:pPr/>
              <a:t>15-03-2019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DD6E5-18E9-4AED-BD5B-7D3302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FBA1E-0BC0-4A21-8075-DE9E10FE8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C3F8-658C-4123-BCBE-731BB97A7A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28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FE4F-430E-4619-AC6E-C7CB5FBC6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2F87F-09AD-4423-A49A-A865A5CAA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0A333-C4DE-4F97-93E4-FAA645C6B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5084-D575-42BD-ABED-4BE7CBE92A9F}" type="datetimeFigureOut">
              <a:rPr lang="en-IN" smtClean="0"/>
              <a:pPr/>
              <a:t>15-03-2019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B0D37-28E1-4C94-B31D-BE198E41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A2FA-0CCC-47C2-A3DD-1EF23853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C3F8-658C-4123-BCBE-731BB97A7A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48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A6B6-2989-4221-88BF-9E9704DDC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C8807-41B0-4B3C-B77E-A98C86A24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9A576-1FA5-41FC-8EF5-9DDB836AE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6CEAC-CC21-4078-B3EA-C18CC2348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5084-D575-42BD-ABED-4BE7CBE92A9F}" type="datetimeFigureOut">
              <a:rPr lang="en-IN" smtClean="0"/>
              <a:pPr/>
              <a:t>15-03-2019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06231-7E35-4950-8AAD-C184D7696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0B3D0-36DA-49F8-8886-1889D9B5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C3F8-658C-4123-BCBE-731BB97A7A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97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F6ED-6D0F-4681-9F3A-54F25A192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98DE9-0653-4A09-9721-67167AADD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89D3B-3843-4C48-B58C-695B26FB9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302D5-8160-4A46-A275-CCC6D5686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45E2D-B95A-4B0E-A6A5-383D50830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387800-4DDF-4B5E-946B-E383D4E1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5084-D575-42BD-ABED-4BE7CBE92A9F}" type="datetimeFigureOut">
              <a:rPr lang="en-IN" smtClean="0"/>
              <a:pPr/>
              <a:t>15-03-2019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CBCF29-A7D1-493A-9E71-F9438FCAF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D793F3-CEC4-4B25-81B2-B8A15F15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C3F8-658C-4123-BCBE-731BB97A7A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A9519-2608-4FE3-9BCB-C2B850A1F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2E9D9-7A8C-4F4A-9833-48DCD73CB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5084-D575-42BD-ABED-4BE7CBE92A9F}" type="datetimeFigureOut">
              <a:rPr lang="en-IN" smtClean="0"/>
              <a:pPr/>
              <a:t>15-03-2019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D0CBD-9544-4D37-AA2A-02B2D61B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ED945-B34E-407E-A8F3-AA14BFC2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C3F8-658C-4123-BCBE-731BB97A7A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80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B7A16E-7389-4071-9D74-C6178212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5084-D575-42BD-ABED-4BE7CBE92A9F}" type="datetimeFigureOut">
              <a:rPr lang="en-IN" smtClean="0"/>
              <a:pPr/>
              <a:t>15-03-2019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1A47E3-FAEF-4F7C-8584-0667BC66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5BDB3-04A6-4CE1-9BEC-C0E7D71A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C3F8-658C-4123-BCBE-731BB97A7A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52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63212-9D5B-487B-A4D9-7DD22429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DDA2F-3CB1-49CF-AD8B-82D44DA53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5BEC6-6E26-4408-990F-70C5C0FCD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5F3D1-3F35-4217-AA3D-1C2B08FCA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5084-D575-42BD-ABED-4BE7CBE92A9F}" type="datetimeFigureOut">
              <a:rPr lang="en-IN" smtClean="0"/>
              <a:pPr/>
              <a:t>15-03-2019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B0445-AA2E-447A-9B77-EA3010F0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5C9B9-4066-4DF8-8C9D-C066E33D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C3F8-658C-4123-BCBE-731BB97A7A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74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6EEF-DB32-4ED3-8919-DECFCBA85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B5741-82C6-40D5-ABD3-D703EB90A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367D8-6196-4828-B4BB-AAD4B5CE1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F28E5-6246-4057-9624-C5B704698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5084-D575-42BD-ABED-4BE7CBE92A9F}" type="datetimeFigureOut">
              <a:rPr lang="en-IN" smtClean="0"/>
              <a:pPr/>
              <a:t>15-03-2019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6B355-FBBB-4E1C-905C-865A65B04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C1FF2-7E7B-4A30-A384-E6DE2C13B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C3F8-658C-4123-BCBE-731BB97A7A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0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CAF92A-9B00-428B-9BA3-41ED10B92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A8196-77E0-42E3-9AFA-7CA57152A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F0019-B733-41BA-93EA-D14B3DB0CA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B5084-D575-42BD-ABED-4BE7CBE92A9F}" type="datetimeFigureOut">
              <a:rPr lang="en-IN" smtClean="0"/>
              <a:pPr/>
              <a:t>15-03-2019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F566D-E6A6-4BE6-ABA0-C7E1A0B2F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695C4-1FE8-4928-A719-888DAFD81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7C3F8-658C-4123-BCBE-731BB97A7A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54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584" y="476672"/>
            <a:ext cx="7500990" cy="1525270"/>
          </a:xfrm>
        </p:spPr>
        <p:txBody>
          <a:bodyPr>
            <a:normAutofit/>
          </a:bodyPr>
          <a:lstStyle/>
          <a:p>
            <a:r>
              <a:rPr lang="en-US" sz="2800" b="1" dirty="0"/>
              <a:t>ALGORITHM FOR MATHEMATICAL SIMPLICATION</a:t>
            </a:r>
            <a:endParaRPr lang="en-IN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809720" y="3143249"/>
            <a:ext cx="3523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BATCH NO:10</a:t>
            </a:r>
          </a:p>
          <a:p>
            <a:r>
              <a:rPr lang="en-US" dirty="0"/>
              <a:t>Satyam Sharma (160717733061)</a:t>
            </a:r>
          </a:p>
          <a:p>
            <a:r>
              <a:rPr lang="en-US" dirty="0"/>
              <a:t>L.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Prakash</a:t>
            </a:r>
            <a:r>
              <a:rPr lang="en-US" dirty="0"/>
              <a:t>(160717733062)</a:t>
            </a:r>
          </a:p>
          <a:p>
            <a:r>
              <a:rPr lang="en-US" dirty="0"/>
              <a:t>K. </a:t>
            </a:r>
            <a:r>
              <a:rPr lang="en-US" dirty="0" err="1"/>
              <a:t>Dhanush</a:t>
            </a:r>
            <a:r>
              <a:rPr lang="en-US" dirty="0"/>
              <a:t> Reddy (160717733106)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953256" y="3071810"/>
            <a:ext cx="31432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Under the guidance of</a:t>
            </a:r>
          </a:p>
          <a:p>
            <a:r>
              <a:rPr lang="en-US" sz="2000" dirty="0"/>
              <a:t>Dr R Ch A Naidu</a:t>
            </a:r>
          </a:p>
          <a:p>
            <a:r>
              <a:rPr lang="en-US" sz="2000" dirty="0"/>
              <a:t>Professor, CSE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b="1" dirty="0"/>
              <a:t>Project coordinators:</a:t>
            </a:r>
          </a:p>
          <a:p>
            <a:r>
              <a:rPr lang="en-US" sz="2000" dirty="0"/>
              <a:t>Dr B Jayalakshmi</a:t>
            </a:r>
          </a:p>
          <a:p>
            <a:r>
              <a:rPr lang="en-US" sz="2000" dirty="0"/>
              <a:t>Associate Professor, CSE</a:t>
            </a:r>
          </a:p>
          <a:p>
            <a:r>
              <a:rPr lang="en-US" sz="2000" dirty="0"/>
              <a:t> K  Uday Kumar</a:t>
            </a:r>
          </a:p>
          <a:p>
            <a:r>
              <a:rPr lang="en-US" sz="2000" dirty="0"/>
              <a:t> Assistant Professor, CSE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184C-8379-4A6C-849D-E09C9584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73F7E-2FE6-4277-89B4-9F5E5C7C8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2270"/>
            <a:ext cx="10303276" cy="1956262"/>
          </a:xfrm>
        </p:spPr>
        <p:txBody>
          <a:bodyPr/>
          <a:lstStyle/>
          <a:p>
            <a:r>
              <a:rPr lang="en-IN" dirty="0"/>
              <a:t>1) Newton Raphson Method</a:t>
            </a:r>
          </a:p>
          <a:p>
            <a:r>
              <a:rPr lang="en-IN" dirty="0"/>
              <a:t>2)Bisection Method</a:t>
            </a:r>
          </a:p>
          <a:p>
            <a:r>
              <a:rPr lang="en-IN" dirty="0"/>
              <a:t>3)Newton Interpolation Method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7677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lob:https://web.whatsapp.com/11fb7dd6-e1f3-43a4-a076-d9586afb2e95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blob:https://web.whatsapp.com/11fb7dd6-e1f3-43a4-a076-d9586afb2e95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 descr="blob:https://web.whatsapp.com/11fb7dd6-e1f3-43a4-a076-d9586afb2e95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8" descr="blob:https://web.whatsapp.com/11fb7dd6-e1f3-43a4-a076-d9586afb2e95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414" y="1340768"/>
            <a:ext cx="6720261" cy="53111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6CBBA08-788D-484B-9ACC-8F5E7E4F5FF6}"/>
              </a:ext>
            </a:extLst>
          </p:cNvPr>
          <p:cNvSpPr/>
          <p:nvPr/>
        </p:nvSpPr>
        <p:spPr>
          <a:xfrm>
            <a:off x="1775521" y="499215"/>
            <a:ext cx="48245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Newton Raphson Method flow chart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1596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7648" y="1844825"/>
            <a:ext cx="69127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Start</a:t>
            </a:r>
          </a:p>
          <a:p>
            <a:r>
              <a:rPr lang="en-US" dirty="0"/>
              <a:t>Read x0, e, n, d</a:t>
            </a:r>
          </a:p>
          <a:p>
            <a:r>
              <a:rPr lang="en-US" dirty="0"/>
              <a:t>*x0 is the initial guess</a:t>
            </a:r>
          </a:p>
          <a:p>
            <a:r>
              <a:rPr lang="en-US" dirty="0"/>
              <a:t>e is the absolute error </a:t>
            </a:r>
            <a:r>
              <a:rPr lang="en-US" dirty="0" err="1"/>
              <a:t>i.e</a:t>
            </a:r>
            <a:r>
              <a:rPr lang="en-US" dirty="0"/>
              <a:t> the desired degree of accuracy</a:t>
            </a:r>
          </a:p>
          <a:p>
            <a:r>
              <a:rPr lang="en-US" dirty="0"/>
              <a:t>n is for operating loop</a:t>
            </a:r>
          </a:p>
          <a:p>
            <a:r>
              <a:rPr lang="en-US" dirty="0"/>
              <a:t>d is for checking slope*</a:t>
            </a:r>
          </a:p>
          <a:p>
            <a:r>
              <a:rPr lang="en-US" dirty="0"/>
              <a:t>Do for i =1 to n in step of 2f = f(x0)</a:t>
            </a:r>
          </a:p>
          <a:p>
            <a:r>
              <a:rPr lang="en-US" dirty="0"/>
              <a:t>f1 = f'(x0)</a:t>
            </a:r>
          </a:p>
          <a:p>
            <a:r>
              <a:rPr lang="en-US" dirty="0"/>
              <a:t>If ( [f1] &lt; d), then display too small slope and go to 11.</a:t>
            </a:r>
          </a:p>
          <a:p>
            <a:r>
              <a:rPr lang="en-US" dirty="0"/>
              <a:t>[ ] is used as modulus sign</a:t>
            </a:r>
          </a:p>
          <a:p>
            <a:r>
              <a:rPr lang="en-US" dirty="0"/>
              <a:t>x1 = x0 – f/f1</a:t>
            </a:r>
          </a:p>
          <a:p>
            <a:r>
              <a:rPr lang="en-US" dirty="0"/>
              <a:t>If ( [(x1 – x0)/x1] &lt; e ), the display the root as x1 and go to 11.</a:t>
            </a:r>
          </a:p>
          <a:p>
            <a:r>
              <a:rPr lang="en-US" dirty="0"/>
              <a:t>[ ] is used as modulus sign</a:t>
            </a:r>
          </a:p>
          <a:p>
            <a:r>
              <a:rPr lang="en-US" dirty="0"/>
              <a:t>x0 = x1 and end loop</a:t>
            </a:r>
          </a:p>
          <a:p>
            <a:r>
              <a:rPr lang="en-US" dirty="0"/>
              <a:t>Display method does not converge due to oscillation.</a:t>
            </a:r>
          </a:p>
          <a:p>
            <a:r>
              <a:rPr lang="en-US" dirty="0"/>
              <a:t>Stop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2924A9-3169-45EF-AB9D-58040C17B33D}"/>
              </a:ext>
            </a:extLst>
          </p:cNvPr>
          <p:cNvSpPr/>
          <p:nvPr/>
        </p:nvSpPr>
        <p:spPr>
          <a:xfrm>
            <a:off x="1703512" y="332657"/>
            <a:ext cx="43924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Newton Raphson Method algorithm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625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5" r="-329" b="6582"/>
          <a:stretch/>
        </p:blipFill>
        <p:spPr>
          <a:xfrm>
            <a:off x="3108376" y="1711259"/>
            <a:ext cx="6372000" cy="460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99656" y="6309320"/>
            <a:ext cx="648072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D8D07-346E-4F0F-ABF8-F5896B2A1320}"/>
              </a:ext>
            </a:extLst>
          </p:cNvPr>
          <p:cNvSpPr/>
          <p:nvPr/>
        </p:nvSpPr>
        <p:spPr>
          <a:xfrm>
            <a:off x="1919536" y="620689"/>
            <a:ext cx="3959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Bisection Method flow chart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14058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15680" y="1268762"/>
            <a:ext cx="67687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Start</a:t>
            </a:r>
          </a:p>
          <a:p>
            <a:r>
              <a:rPr lang="en-US" dirty="0"/>
              <a:t>Decide initial values for x1 and x2 and stopping criterion, E.</a:t>
            </a:r>
          </a:p>
          <a:p>
            <a:r>
              <a:rPr lang="en-US" dirty="0"/>
              <a:t>Compute </a:t>
            </a:r>
            <a:r>
              <a:rPr lang="en-US" b="1" dirty="0"/>
              <a:t>f1 = f(x1)</a:t>
            </a:r>
            <a:r>
              <a:rPr lang="en-US" dirty="0"/>
              <a:t> and </a:t>
            </a:r>
            <a:r>
              <a:rPr lang="en-US" b="1" dirty="0"/>
              <a:t>f2 = f(x2)</a:t>
            </a:r>
            <a:r>
              <a:rPr lang="en-US" dirty="0"/>
              <a:t>.</a:t>
            </a:r>
          </a:p>
          <a:p>
            <a:r>
              <a:rPr lang="en-US" dirty="0"/>
              <a:t>If </a:t>
            </a:r>
            <a:r>
              <a:rPr lang="en-US" b="1" dirty="0"/>
              <a:t>f1 * f2&gt;0</a:t>
            </a:r>
            <a:r>
              <a:rPr lang="en-US" dirty="0"/>
              <a:t>, x1 and x2 do not bracket any root and go to step 7;</a:t>
            </a:r>
            <a:br>
              <a:rPr lang="en-US" dirty="0"/>
            </a:br>
            <a:r>
              <a:rPr lang="en-US" dirty="0"/>
              <a:t>Otherwise continue.</a:t>
            </a:r>
          </a:p>
          <a:p>
            <a:r>
              <a:rPr lang="en-US" dirty="0"/>
              <a:t>Compute </a:t>
            </a:r>
            <a:r>
              <a:rPr lang="en-US" b="1" dirty="0"/>
              <a:t>x0 = (x1+x2)/2</a:t>
            </a:r>
            <a:r>
              <a:rPr lang="en-US" dirty="0"/>
              <a:t> and compute </a:t>
            </a:r>
            <a:r>
              <a:rPr lang="en-US" b="1" dirty="0"/>
              <a:t>f0 = f(x0)</a:t>
            </a:r>
            <a:endParaRPr lang="en-US" dirty="0"/>
          </a:p>
          <a:p>
            <a:r>
              <a:rPr lang="en-US" dirty="0"/>
              <a:t>If </a:t>
            </a:r>
            <a:r>
              <a:rPr lang="en-US" b="1" dirty="0"/>
              <a:t>f1*f0 &lt; 0</a:t>
            </a:r>
            <a:r>
              <a:rPr lang="en-US" dirty="0"/>
              <a:t> then</a:t>
            </a:r>
            <a:br>
              <a:rPr lang="en-US" dirty="0"/>
            </a:br>
            <a:r>
              <a:rPr lang="en-US" b="1" dirty="0"/>
              <a:t>set x2 = x0</a:t>
            </a:r>
            <a:br>
              <a:rPr lang="en-US" dirty="0"/>
            </a:br>
            <a:r>
              <a:rPr lang="en-US" dirty="0"/>
              <a:t>else</a:t>
            </a:r>
            <a:br>
              <a:rPr lang="en-US" dirty="0"/>
            </a:br>
            <a:r>
              <a:rPr lang="en-US" b="1" dirty="0"/>
              <a:t>set x1 = x0</a:t>
            </a:r>
            <a:br>
              <a:rPr lang="en-US" dirty="0"/>
            </a:br>
            <a:r>
              <a:rPr lang="en-US" b="1" dirty="0"/>
              <a:t>set f1 = f0</a:t>
            </a:r>
            <a:endParaRPr lang="en-US" dirty="0"/>
          </a:p>
          <a:p>
            <a:r>
              <a:rPr lang="en-US" dirty="0"/>
              <a:t>If absolute value of </a:t>
            </a:r>
            <a:r>
              <a:rPr lang="en-US" b="1" dirty="0"/>
              <a:t>(x2 – x1)/x2</a:t>
            </a:r>
            <a:r>
              <a:rPr lang="en-US" dirty="0"/>
              <a:t> is less than error E, then</a:t>
            </a:r>
            <a:br>
              <a:rPr lang="en-US" dirty="0"/>
            </a:br>
            <a:r>
              <a:rPr lang="en-US" b="1" dirty="0"/>
              <a:t>root = (x1 + x2)/2</a:t>
            </a:r>
            <a:br>
              <a:rPr lang="en-US" dirty="0"/>
            </a:br>
            <a:r>
              <a:rPr lang="en-US" dirty="0"/>
              <a:t>write the value of root</a:t>
            </a:r>
            <a:br>
              <a:rPr lang="en-US" dirty="0"/>
            </a:br>
            <a:r>
              <a:rPr lang="en-US" dirty="0"/>
              <a:t>go to step 7</a:t>
            </a:r>
            <a:br>
              <a:rPr lang="en-US" dirty="0"/>
            </a:br>
            <a:r>
              <a:rPr lang="en-US" dirty="0"/>
              <a:t>else</a:t>
            </a:r>
            <a:br>
              <a:rPr lang="en-US" dirty="0"/>
            </a:br>
            <a:r>
              <a:rPr lang="en-US" dirty="0"/>
              <a:t>go to step 4</a:t>
            </a:r>
          </a:p>
          <a:p>
            <a:r>
              <a:rPr lang="en-US" dirty="0"/>
              <a:t>Stop.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8245CC-A1D3-4902-B2DE-6685530B5F87}"/>
              </a:ext>
            </a:extLst>
          </p:cNvPr>
          <p:cNvSpPr/>
          <p:nvPr/>
        </p:nvSpPr>
        <p:spPr>
          <a:xfrm>
            <a:off x="1919537" y="326260"/>
            <a:ext cx="3076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Bisection Method algorithm: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6474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810116" y="571481"/>
            <a:ext cx="1857998" cy="90137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Start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95803" y="1928803"/>
            <a:ext cx="2277763" cy="4286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Enter the no of data points:</a:t>
            </a:r>
          </a:p>
        </p:txBody>
      </p:sp>
      <p:sp>
        <p:nvSpPr>
          <p:cNvPr id="4" name="Rectangle 3"/>
          <p:cNvSpPr/>
          <p:nvPr/>
        </p:nvSpPr>
        <p:spPr>
          <a:xfrm>
            <a:off x="4452926" y="2714620"/>
            <a:ext cx="2428892" cy="4286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Enter the y data points:</a:t>
            </a:r>
          </a:p>
        </p:txBody>
      </p:sp>
      <p:sp>
        <p:nvSpPr>
          <p:cNvPr id="5" name="Rectangle 4"/>
          <p:cNvSpPr/>
          <p:nvPr/>
        </p:nvSpPr>
        <p:spPr>
          <a:xfrm>
            <a:off x="4452927" y="3571877"/>
            <a:ext cx="2420639" cy="4271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Enter value of x for interpolated y(x):</a:t>
            </a:r>
            <a:endParaRPr lang="en-IN" sz="1200" dirty="0"/>
          </a:p>
        </p:txBody>
      </p:sp>
      <p:sp>
        <p:nvSpPr>
          <p:cNvPr id="6" name="Rectangle 5"/>
          <p:cNvSpPr/>
          <p:nvPr/>
        </p:nvSpPr>
        <p:spPr>
          <a:xfrm>
            <a:off x="4595803" y="4357695"/>
            <a:ext cx="2445905" cy="5500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The interpolated value is :</a:t>
            </a:r>
          </a:p>
        </p:txBody>
      </p:sp>
      <p:sp>
        <p:nvSpPr>
          <p:cNvPr id="7" name="Oval 6"/>
          <p:cNvSpPr/>
          <p:nvPr/>
        </p:nvSpPr>
        <p:spPr>
          <a:xfrm>
            <a:off x="4810116" y="5286388"/>
            <a:ext cx="2071702" cy="6429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300" dirty="0">
                <a:latin typeface="Calibri"/>
                <a:ea typeface="Calibri"/>
                <a:cs typeface="Times New Roman"/>
              </a:rPr>
              <a:t>End</a:t>
            </a:r>
            <a:endParaRPr lang="en-IN" sz="1100" dirty="0">
              <a:latin typeface="Calibri"/>
              <a:ea typeface="Calibri"/>
              <a:cs typeface="Times New Roman"/>
            </a:endParaRPr>
          </a:p>
        </p:txBody>
      </p:sp>
      <p:cxnSp>
        <p:nvCxnSpPr>
          <p:cNvPr id="8" name="Straight Arrow Connector 7"/>
          <p:cNvCxnSpPr>
            <a:cxnSpLocks/>
            <a:stCxn id="2" idx="4"/>
          </p:cNvCxnSpPr>
          <p:nvPr/>
        </p:nvCxnSpPr>
        <p:spPr>
          <a:xfrm flipH="1">
            <a:off x="5734685" y="1472855"/>
            <a:ext cx="4431" cy="455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5561009" y="253523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5526559" y="3355499"/>
            <a:ext cx="428628" cy="41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H="1">
            <a:off x="5564469" y="4174847"/>
            <a:ext cx="357188" cy="85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H="1">
            <a:off x="5545368" y="5083465"/>
            <a:ext cx="378635" cy="272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5623A11-F97B-479C-B91C-A6FE28D1967C}"/>
              </a:ext>
            </a:extLst>
          </p:cNvPr>
          <p:cNvSpPr/>
          <p:nvPr/>
        </p:nvSpPr>
        <p:spPr>
          <a:xfrm>
            <a:off x="1919536" y="332656"/>
            <a:ext cx="22145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Newton Interpolation Flow chat: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4921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6056" y="2264049"/>
            <a:ext cx="7992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Start</a:t>
            </a:r>
          </a:p>
          <a:p>
            <a:r>
              <a:rPr lang="en-US" sz="3200" dirty="0"/>
              <a:t>Enter the no of data points you want to take</a:t>
            </a:r>
          </a:p>
          <a:p>
            <a:r>
              <a:rPr lang="en-US" sz="3200" dirty="0"/>
              <a:t>Enter the y data points</a:t>
            </a:r>
          </a:p>
          <a:p>
            <a:r>
              <a:rPr lang="en-US" sz="3200" dirty="0"/>
              <a:t>Enter the x data points for interpolated y(x)</a:t>
            </a:r>
          </a:p>
          <a:p>
            <a:r>
              <a:rPr lang="en-US" sz="3200" dirty="0"/>
              <a:t>Display the interpolated  value of y(x)</a:t>
            </a:r>
          </a:p>
          <a:p>
            <a:r>
              <a:rPr lang="en-US" sz="3200" dirty="0"/>
              <a:t>Stop.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5B9A21-8290-48CA-92E0-CE8E48AEF0DE}"/>
              </a:ext>
            </a:extLst>
          </p:cNvPr>
          <p:cNvSpPr/>
          <p:nvPr/>
        </p:nvSpPr>
        <p:spPr>
          <a:xfrm>
            <a:off x="1076157" y="472728"/>
            <a:ext cx="60276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Newton Interpolation algorithm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4266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492B7C-89F7-497B-AFE5-4F3C6B812FA1}"/>
              </a:ext>
            </a:extLst>
          </p:cNvPr>
          <p:cNvSpPr txBox="1"/>
          <p:nvPr/>
        </p:nvSpPr>
        <p:spPr>
          <a:xfrm>
            <a:off x="896229" y="1303946"/>
            <a:ext cx="104316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C++: The Complete Reference, 4th Edition - The Complete Reference(for concepts of C++)	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Object oriented programming with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lafore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20573B8-6F79-4AF1-939D-62EC80CE2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239994"/>
            <a:ext cx="121920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317866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37137" y="1088415"/>
            <a:ext cx="9999785" cy="2852737"/>
          </a:xfrm>
        </p:spPr>
        <p:txBody>
          <a:bodyPr>
            <a:normAutofit/>
          </a:bodyPr>
          <a:lstStyle/>
          <a:p>
            <a:r>
              <a:rPr lang="en-US" sz="6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ANY QUERIES…..??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56" y="3078530"/>
            <a:ext cx="3816350" cy="339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320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031" y="18774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“Algorithm For Mathematical Simplification” is a algorithm designed for helping the user to solve complex mathematical equations  without doing them manually .</a:t>
            </a:r>
          </a:p>
          <a:p>
            <a:pPr algn="just"/>
            <a:r>
              <a:rPr lang="en-US" dirty="0"/>
              <a:t>The algorithm mainly build with the vision of providing an easy mathematical simplification approach with peak accuracy.</a:t>
            </a:r>
          </a:p>
          <a:p>
            <a:pPr algn="just"/>
            <a:r>
              <a:rPr lang="en-US" dirty="0"/>
              <a:t>The algorithm also provides the user the flexibility to apply multiple methods at the  same time , thus giving an user the smart way to choose the best  method for the given equation.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3A3017-B93C-4035-9B88-0694AA4B4E2B}"/>
              </a:ext>
            </a:extLst>
          </p:cNvPr>
          <p:cNvSpPr txBox="1"/>
          <p:nvPr/>
        </p:nvSpPr>
        <p:spPr>
          <a:xfrm>
            <a:off x="0" y="60187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System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34A983-C59D-4B54-BCD7-FAEE7F36943D}"/>
              </a:ext>
            </a:extLst>
          </p:cNvPr>
          <p:cNvSpPr txBox="1"/>
          <p:nvPr/>
        </p:nvSpPr>
        <p:spPr>
          <a:xfrm>
            <a:off x="110198" y="1837488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Existing System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Proposed system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Software and hardware requirements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929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Existing system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In existing system, solving mathematical equations are done  manually.</a:t>
            </a:r>
          </a:p>
          <a:p>
            <a:pPr algn="just"/>
            <a:r>
              <a:rPr lang="en-US" dirty="0"/>
              <a:t>Solving the mathematical equations are complex and time consuming </a:t>
            </a:r>
          </a:p>
          <a:p>
            <a:pPr algn="just"/>
            <a:r>
              <a:rPr lang="en-US" dirty="0"/>
              <a:t>Solving a number of Mathematical methods becomes complex , inaccurate.</a:t>
            </a:r>
          </a:p>
          <a:p>
            <a:pPr algn="just"/>
            <a:r>
              <a:rPr lang="en-US" dirty="0"/>
              <a:t>Selecting an appropriate method for an mathematical simplification of a particular equation consumes a lot  of time and energy of an user with no </a:t>
            </a:r>
            <a:r>
              <a:rPr lang="en-US" dirty="0" err="1"/>
              <a:t>guarranted</a:t>
            </a:r>
            <a:r>
              <a:rPr lang="en-US" dirty="0"/>
              <a:t> accurate outcome resulting in false predictions.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system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User friendly interface</a:t>
            </a:r>
          </a:p>
          <a:p>
            <a:pPr algn="just"/>
            <a:r>
              <a:rPr lang="en-US" dirty="0"/>
              <a:t>Less error</a:t>
            </a:r>
          </a:p>
          <a:p>
            <a:pPr algn="just"/>
            <a:r>
              <a:rPr lang="en-US" dirty="0"/>
              <a:t>Peak accuracy </a:t>
            </a:r>
          </a:p>
          <a:p>
            <a:pPr algn="just"/>
            <a:r>
              <a:rPr lang="en-US" dirty="0"/>
              <a:t>Fast access to methods</a:t>
            </a:r>
          </a:p>
          <a:p>
            <a:pPr algn="just"/>
            <a:r>
              <a:rPr lang="en-US" dirty="0"/>
              <a:t>Quick simplification</a:t>
            </a:r>
          </a:p>
          <a:p>
            <a:pPr algn="just"/>
            <a:r>
              <a:rPr lang="en-US" dirty="0"/>
              <a:t>More storage capacity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Hardware Requirements</a:t>
            </a:r>
          </a:p>
          <a:p>
            <a:pPr marL="0" indent="0" algn="just">
              <a:buNone/>
            </a:pPr>
            <a:r>
              <a:rPr lang="en-US" dirty="0"/>
              <a:t>     Disk space: 1TB</a:t>
            </a:r>
          </a:p>
          <a:p>
            <a:pPr marL="0" indent="0" algn="just">
              <a:buNone/>
            </a:pPr>
            <a:r>
              <a:rPr lang="en-US" dirty="0"/>
              <a:t>     Memory: 4 GB RAM</a:t>
            </a:r>
          </a:p>
          <a:p>
            <a:pPr marL="0" indent="0" algn="just">
              <a:buNone/>
            </a:pPr>
            <a:r>
              <a:rPr lang="en-US" dirty="0"/>
              <a:t>     Processor: 2.4 GHZ processor speed</a:t>
            </a:r>
          </a:p>
          <a:p>
            <a:pPr algn="just"/>
            <a:r>
              <a:rPr lang="en-US" dirty="0"/>
              <a:t>Software Requirements</a:t>
            </a:r>
          </a:p>
          <a:p>
            <a:pPr algn="just">
              <a:buNone/>
            </a:pPr>
            <a:r>
              <a:rPr lang="en-US" dirty="0"/>
              <a:t>     Compiler’s : notepad++ , cpp.sh , onlinegdb.com</a:t>
            </a:r>
          </a:p>
          <a:p>
            <a:pPr marL="0" indent="0" algn="just">
              <a:buNone/>
            </a:pPr>
            <a:r>
              <a:rPr lang="en-US" dirty="0"/>
              <a:t>     Operating System: Windows 7,8,9,10,XP.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281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823B-03A6-4DC4-8E98-3674B2A5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16" y="846278"/>
            <a:ext cx="4266460" cy="401056"/>
          </a:xfrm>
        </p:spPr>
        <p:txBody>
          <a:bodyPr>
            <a:normAutofit fontScale="90000"/>
          </a:bodyPr>
          <a:lstStyle/>
          <a:p>
            <a:r>
              <a:rPr lang="en-IN" dirty="0"/>
              <a:t>BLOCK DIAGRAM: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7EB9D3-E348-4D60-93EE-64501F8F664A}"/>
              </a:ext>
            </a:extLst>
          </p:cNvPr>
          <p:cNvSpPr/>
          <p:nvPr/>
        </p:nvSpPr>
        <p:spPr>
          <a:xfrm>
            <a:off x="4428027" y="5097076"/>
            <a:ext cx="2075442" cy="550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Run time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D4D9D83-2E73-4BE3-BE1F-D6C1A146E0C4}"/>
              </a:ext>
            </a:extLst>
          </p:cNvPr>
          <p:cNvCxnSpPr>
            <a:cxnSpLocks/>
          </p:cNvCxnSpPr>
          <p:nvPr/>
        </p:nvCxnSpPr>
        <p:spPr>
          <a:xfrm flipH="1">
            <a:off x="5432229" y="4639075"/>
            <a:ext cx="8152" cy="458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1A7060F-4D77-4D00-A2FE-048C95FA9357}"/>
              </a:ext>
            </a:extLst>
          </p:cNvPr>
          <p:cNvCxnSpPr>
            <a:cxnSpLocks/>
          </p:cNvCxnSpPr>
          <p:nvPr/>
        </p:nvCxnSpPr>
        <p:spPr>
          <a:xfrm>
            <a:off x="5384687" y="5672696"/>
            <a:ext cx="32286" cy="36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E76551C-D2EA-4406-A34A-598D42F29A37}"/>
              </a:ext>
            </a:extLst>
          </p:cNvPr>
          <p:cNvSpPr/>
          <p:nvPr/>
        </p:nvSpPr>
        <p:spPr>
          <a:xfrm>
            <a:off x="4474344" y="767797"/>
            <a:ext cx="1939539" cy="6792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Start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2373C9-6E2E-4C53-9843-A95393A8A558}"/>
              </a:ext>
            </a:extLst>
          </p:cNvPr>
          <p:cNvCxnSpPr>
            <a:cxnSpLocks/>
          </p:cNvCxnSpPr>
          <p:nvPr/>
        </p:nvCxnSpPr>
        <p:spPr>
          <a:xfrm>
            <a:off x="5383093" y="1463935"/>
            <a:ext cx="0" cy="47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779CA9A-220A-41A9-8837-BC6F0DFC609A}"/>
              </a:ext>
            </a:extLst>
          </p:cNvPr>
          <p:cNvSpPr/>
          <p:nvPr/>
        </p:nvSpPr>
        <p:spPr>
          <a:xfrm>
            <a:off x="4474345" y="1943329"/>
            <a:ext cx="2027052" cy="550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Menu</a:t>
            </a:r>
          </a:p>
          <a:p>
            <a:pPr algn="ctr"/>
            <a:r>
              <a:rPr lang="en-IN" dirty="0"/>
              <a:t>(list of Methods)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E71035-57BE-4133-96D1-51DEF85CF682}"/>
              </a:ext>
            </a:extLst>
          </p:cNvPr>
          <p:cNvSpPr/>
          <p:nvPr/>
        </p:nvSpPr>
        <p:spPr>
          <a:xfrm>
            <a:off x="4462030" y="3079514"/>
            <a:ext cx="2006357" cy="550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Instructions</a:t>
            </a:r>
          </a:p>
          <a:p>
            <a:pPr algn="ctr"/>
            <a:r>
              <a:rPr lang="en-IN" dirty="0"/>
              <a:t>(for the methods)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EDE294-525A-4633-85B8-D4BEB34D0BBA}"/>
              </a:ext>
            </a:extLst>
          </p:cNvPr>
          <p:cNvSpPr/>
          <p:nvPr/>
        </p:nvSpPr>
        <p:spPr>
          <a:xfrm>
            <a:off x="4452028" y="4164848"/>
            <a:ext cx="1984169" cy="469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Execute Time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3341D4-30A8-4611-9DB7-24C014E38AF6}"/>
              </a:ext>
            </a:extLst>
          </p:cNvPr>
          <p:cNvCxnSpPr>
            <a:cxnSpLocks/>
          </p:cNvCxnSpPr>
          <p:nvPr/>
        </p:nvCxnSpPr>
        <p:spPr>
          <a:xfrm>
            <a:off x="5386917" y="2509621"/>
            <a:ext cx="17139" cy="557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30BA5E-74BE-4E7E-AFCC-4A3B2AFA7B16}"/>
              </a:ext>
            </a:extLst>
          </p:cNvPr>
          <p:cNvCxnSpPr>
            <a:cxnSpLocks/>
          </p:cNvCxnSpPr>
          <p:nvPr/>
        </p:nvCxnSpPr>
        <p:spPr>
          <a:xfrm>
            <a:off x="5366950" y="3629335"/>
            <a:ext cx="19238" cy="52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7F7D75C-4D8C-402C-9FC6-217A38489793}"/>
              </a:ext>
            </a:extLst>
          </p:cNvPr>
          <p:cNvSpPr/>
          <p:nvPr/>
        </p:nvSpPr>
        <p:spPr>
          <a:xfrm>
            <a:off x="4506895" y="6034300"/>
            <a:ext cx="1942739" cy="6831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1795667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E88A2-C8B0-4F75-9440-4CD811090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37629" cy="786183"/>
          </a:xfrm>
        </p:spPr>
        <p:txBody>
          <a:bodyPr/>
          <a:lstStyle/>
          <a:p>
            <a:r>
              <a:rPr lang="en-IN" dirty="0"/>
              <a:t>ARCHITECTURE DIAGRAM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765576-7F12-4BAE-9382-25BFA984174D}"/>
              </a:ext>
            </a:extLst>
          </p:cNvPr>
          <p:cNvSpPr/>
          <p:nvPr/>
        </p:nvSpPr>
        <p:spPr>
          <a:xfrm>
            <a:off x="4978893" y="1379144"/>
            <a:ext cx="1890944" cy="7861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0A7A7B-210A-4A8C-8C39-49E81C15C756}"/>
              </a:ext>
            </a:extLst>
          </p:cNvPr>
          <p:cNvSpPr/>
          <p:nvPr/>
        </p:nvSpPr>
        <p:spPr>
          <a:xfrm>
            <a:off x="4696288" y="2559445"/>
            <a:ext cx="2420644" cy="892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Menu:</a:t>
            </a:r>
          </a:p>
          <a:p>
            <a:pPr algn="ctr"/>
            <a:r>
              <a:rPr lang="en-IN" sz="1400" dirty="0"/>
              <a:t>1:Newton Raphson </a:t>
            </a:r>
          </a:p>
          <a:p>
            <a:pPr algn="ctr"/>
            <a:r>
              <a:rPr lang="en-IN" sz="1400" dirty="0"/>
              <a:t>2:Bisection </a:t>
            </a:r>
          </a:p>
          <a:p>
            <a:pPr algn="ctr"/>
            <a:r>
              <a:rPr lang="en-IN" sz="1400" dirty="0"/>
              <a:t>3.Newton Interpolation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311D2F-FA2F-4E30-8332-BD6D0F0E204D}"/>
              </a:ext>
            </a:extLst>
          </p:cNvPr>
          <p:cNvSpPr/>
          <p:nvPr/>
        </p:nvSpPr>
        <p:spPr>
          <a:xfrm>
            <a:off x="2379216" y="4270159"/>
            <a:ext cx="2006353" cy="585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Newton Raphson method:</a:t>
            </a:r>
          </a:p>
          <a:p>
            <a:pPr algn="ctr"/>
            <a:r>
              <a:rPr lang="en-IN" sz="1200" dirty="0"/>
              <a:t>Code ,execution ,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D0ADB6-00F8-447E-AF7F-535DA5D058CB}"/>
              </a:ext>
            </a:extLst>
          </p:cNvPr>
          <p:cNvSpPr/>
          <p:nvPr/>
        </p:nvSpPr>
        <p:spPr>
          <a:xfrm>
            <a:off x="5302932" y="4168064"/>
            <a:ext cx="2503502" cy="668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Bisection method:</a:t>
            </a:r>
          </a:p>
          <a:p>
            <a:pPr algn="ctr"/>
            <a:r>
              <a:rPr lang="en-IN" sz="1400" dirty="0"/>
              <a:t>Code ,execution , Result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5DFD2E-78D8-4D74-A348-154C59E70608}"/>
              </a:ext>
            </a:extLst>
          </p:cNvPr>
          <p:cNvSpPr/>
          <p:nvPr/>
        </p:nvSpPr>
        <p:spPr>
          <a:xfrm>
            <a:off x="8853998" y="4099115"/>
            <a:ext cx="2618913" cy="763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Newton interpolation method:</a:t>
            </a:r>
          </a:p>
          <a:p>
            <a:pPr algn="ctr"/>
            <a:r>
              <a:rPr lang="en-IN" sz="1400" dirty="0"/>
              <a:t>Code ,execution , Result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C28294-6955-47C9-B7F8-CAA02EEA0D5C}"/>
              </a:ext>
            </a:extLst>
          </p:cNvPr>
          <p:cNvSpPr/>
          <p:nvPr/>
        </p:nvSpPr>
        <p:spPr>
          <a:xfrm>
            <a:off x="5057317" y="5637320"/>
            <a:ext cx="2808999" cy="10120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stop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859DED-621B-4999-8680-95CD45AB24D3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flipH="1">
            <a:off x="5906610" y="2165326"/>
            <a:ext cx="17755" cy="39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B608BD-0DCC-4A80-A3B0-33825F964BE9}"/>
              </a:ext>
            </a:extLst>
          </p:cNvPr>
          <p:cNvCxnSpPr>
            <a:cxnSpLocks/>
          </p:cNvCxnSpPr>
          <p:nvPr/>
        </p:nvCxnSpPr>
        <p:spPr>
          <a:xfrm flipV="1">
            <a:off x="2704736" y="3722897"/>
            <a:ext cx="7720611" cy="72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B5956F-B404-42C2-9199-B90298C9E303}"/>
              </a:ext>
            </a:extLst>
          </p:cNvPr>
          <p:cNvCxnSpPr>
            <a:cxnSpLocks/>
          </p:cNvCxnSpPr>
          <p:nvPr/>
        </p:nvCxnSpPr>
        <p:spPr>
          <a:xfrm>
            <a:off x="2681056" y="3784533"/>
            <a:ext cx="11840" cy="485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D2C8FA-5585-4B5E-9A70-0CBF43DD62D6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553201" y="3747162"/>
            <a:ext cx="1482" cy="42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2B0100-AC44-48CD-BDD2-1852B3D5BED0}"/>
              </a:ext>
            </a:extLst>
          </p:cNvPr>
          <p:cNvCxnSpPr>
            <a:cxnSpLocks/>
          </p:cNvCxnSpPr>
          <p:nvPr/>
        </p:nvCxnSpPr>
        <p:spPr>
          <a:xfrm>
            <a:off x="10413507" y="3747162"/>
            <a:ext cx="11840" cy="345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4B031D6-B74D-4202-9583-6279A7B70CB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906610" y="3452159"/>
            <a:ext cx="0" cy="295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2F1EF76-741E-4CC3-82E4-E4F7BCFBC44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382393" y="4856085"/>
            <a:ext cx="0" cy="1287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E784F85-BF0E-498B-B733-D3CF20C830F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0163455" y="4862594"/>
            <a:ext cx="0" cy="11742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96C4F51-EE7E-42CA-8003-6A18CE8FD667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3382393" y="6143348"/>
            <a:ext cx="1674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202EEB4-E8F3-4025-B829-4DCA8748D971}"/>
              </a:ext>
            </a:extLst>
          </p:cNvPr>
          <p:cNvCxnSpPr>
            <a:cxnSpLocks/>
          </p:cNvCxnSpPr>
          <p:nvPr/>
        </p:nvCxnSpPr>
        <p:spPr>
          <a:xfrm>
            <a:off x="6547286" y="4836109"/>
            <a:ext cx="0" cy="863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8E42C82-BEED-4F98-A300-8CABD7AAAC02}"/>
              </a:ext>
            </a:extLst>
          </p:cNvPr>
          <p:cNvCxnSpPr>
            <a:cxnSpLocks/>
          </p:cNvCxnSpPr>
          <p:nvPr/>
        </p:nvCxnSpPr>
        <p:spPr>
          <a:xfrm flipH="1">
            <a:off x="7866323" y="6036816"/>
            <a:ext cx="2297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72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4B185-23F0-461E-9D38-7EEA79D02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06" y="230820"/>
            <a:ext cx="3325426" cy="780094"/>
          </a:xfrm>
        </p:spPr>
        <p:txBody>
          <a:bodyPr>
            <a:normAutofit fontScale="90000"/>
          </a:bodyPr>
          <a:lstStyle/>
          <a:p>
            <a:r>
              <a:rPr lang="en-IN" dirty="0"/>
              <a:t>MAIN FLOW CHART: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B616283-D025-478B-9B82-70112589C047}"/>
              </a:ext>
            </a:extLst>
          </p:cNvPr>
          <p:cNvSpPr/>
          <p:nvPr/>
        </p:nvSpPr>
        <p:spPr>
          <a:xfrm>
            <a:off x="4967054" y="253584"/>
            <a:ext cx="1384917" cy="6469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2178CCD9-62B1-4219-B870-C3B069406C37}"/>
              </a:ext>
            </a:extLst>
          </p:cNvPr>
          <p:cNvSpPr/>
          <p:nvPr/>
        </p:nvSpPr>
        <p:spPr>
          <a:xfrm>
            <a:off x="613309" y="2681319"/>
            <a:ext cx="1368640" cy="102093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Case 1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DB1B4A6E-E278-40EF-B674-1C41A84D0079}"/>
              </a:ext>
            </a:extLst>
          </p:cNvPr>
          <p:cNvSpPr/>
          <p:nvPr/>
        </p:nvSpPr>
        <p:spPr>
          <a:xfrm>
            <a:off x="3302125" y="2660321"/>
            <a:ext cx="1535836" cy="105695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Case 2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111C7A08-8068-475A-9BF8-870BFA31C36F}"/>
              </a:ext>
            </a:extLst>
          </p:cNvPr>
          <p:cNvSpPr/>
          <p:nvPr/>
        </p:nvSpPr>
        <p:spPr>
          <a:xfrm>
            <a:off x="5943772" y="2645300"/>
            <a:ext cx="1535837" cy="105695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Case 3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0DC86E2F-0967-455B-AE74-B007896F3C09}"/>
              </a:ext>
            </a:extLst>
          </p:cNvPr>
          <p:cNvSpPr/>
          <p:nvPr/>
        </p:nvSpPr>
        <p:spPr>
          <a:xfrm>
            <a:off x="7940332" y="2611943"/>
            <a:ext cx="1316112" cy="102093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Case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03A512-B9BD-4489-931E-3102B716E4DB}"/>
              </a:ext>
            </a:extLst>
          </p:cNvPr>
          <p:cNvSpPr/>
          <p:nvPr/>
        </p:nvSpPr>
        <p:spPr>
          <a:xfrm>
            <a:off x="689504" y="4048218"/>
            <a:ext cx="1276170" cy="696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Newton Raphson Method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5AB929-CEB0-4D0D-98B0-B5B0FE6EE05C}"/>
              </a:ext>
            </a:extLst>
          </p:cNvPr>
          <p:cNvSpPr/>
          <p:nvPr/>
        </p:nvSpPr>
        <p:spPr>
          <a:xfrm>
            <a:off x="3377006" y="4183271"/>
            <a:ext cx="1442619" cy="612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Bisection method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B20CE7-B199-4867-960E-613F33E6DFDA}"/>
              </a:ext>
            </a:extLst>
          </p:cNvPr>
          <p:cNvSpPr/>
          <p:nvPr/>
        </p:nvSpPr>
        <p:spPr>
          <a:xfrm>
            <a:off x="5787680" y="4044675"/>
            <a:ext cx="1442605" cy="727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Newton interpolation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8F960F-7B45-4AB7-8FA5-17F6FB053568}"/>
              </a:ext>
            </a:extLst>
          </p:cNvPr>
          <p:cNvSpPr/>
          <p:nvPr/>
        </p:nvSpPr>
        <p:spPr>
          <a:xfrm>
            <a:off x="6977849" y="5348059"/>
            <a:ext cx="1103783" cy="469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exit()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8B930E-131F-4796-A6DC-280FC1F5C606}"/>
              </a:ext>
            </a:extLst>
          </p:cNvPr>
          <p:cNvSpPr/>
          <p:nvPr/>
        </p:nvSpPr>
        <p:spPr>
          <a:xfrm>
            <a:off x="7863025" y="4027405"/>
            <a:ext cx="1535837" cy="727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Message</a:t>
            </a:r>
          </a:p>
          <a:p>
            <a:pPr algn="ctr"/>
            <a:r>
              <a:rPr lang="en-IN" sz="1400" dirty="0"/>
              <a:t>(want to continue</a:t>
            </a:r>
            <a:r>
              <a:rPr lang="en-IN" dirty="0"/>
              <a:t>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28B46EE-DD8F-428C-8D18-565ABAD27380}"/>
              </a:ext>
            </a:extLst>
          </p:cNvPr>
          <p:cNvSpPr/>
          <p:nvPr/>
        </p:nvSpPr>
        <p:spPr>
          <a:xfrm>
            <a:off x="6929577" y="6279847"/>
            <a:ext cx="1225484" cy="4043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Stop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637199-8918-42E4-9E41-ECD4C3346099}"/>
              </a:ext>
            </a:extLst>
          </p:cNvPr>
          <p:cNvCxnSpPr>
            <a:cxnSpLocks/>
          </p:cNvCxnSpPr>
          <p:nvPr/>
        </p:nvCxnSpPr>
        <p:spPr>
          <a:xfrm flipV="1">
            <a:off x="1269885" y="2323247"/>
            <a:ext cx="7336270" cy="45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F9D1A0-1B78-4909-A9CB-59B82546F9D8}"/>
              </a:ext>
            </a:extLst>
          </p:cNvPr>
          <p:cNvCxnSpPr>
            <a:endCxn id="5" idx="0"/>
          </p:cNvCxnSpPr>
          <p:nvPr/>
        </p:nvCxnSpPr>
        <p:spPr>
          <a:xfrm>
            <a:off x="1297629" y="2364577"/>
            <a:ext cx="0" cy="316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A00AE4-85A5-476A-BF9B-95D81BDB670A}"/>
              </a:ext>
            </a:extLst>
          </p:cNvPr>
          <p:cNvCxnSpPr>
            <a:cxnSpLocks/>
          </p:cNvCxnSpPr>
          <p:nvPr/>
        </p:nvCxnSpPr>
        <p:spPr>
          <a:xfrm>
            <a:off x="4049119" y="2361010"/>
            <a:ext cx="0" cy="299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1AB163-BD2C-44B5-A2C5-3DBC4F42A4A3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711689" y="2345990"/>
            <a:ext cx="2" cy="29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398AA3B-B839-41C0-BBB2-70D9566652B8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598387" y="2312633"/>
            <a:ext cx="1" cy="29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FEC6290-81D1-4109-B703-DA953643A627}"/>
              </a:ext>
            </a:extLst>
          </p:cNvPr>
          <p:cNvCxnSpPr>
            <a:cxnSpLocks/>
          </p:cNvCxnSpPr>
          <p:nvPr/>
        </p:nvCxnSpPr>
        <p:spPr>
          <a:xfrm>
            <a:off x="8593578" y="3642007"/>
            <a:ext cx="12577" cy="40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DDDA9BF-4425-4C0D-AC15-4AB805E23DCF}"/>
              </a:ext>
            </a:extLst>
          </p:cNvPr>
          <p:cNvCxnSpPr>
            <a:stCxn id="7" idx="2"/>
          </p:cNvCxnSpPr>
          <p:nvPr/>
        </p:nvCxnSpPr>
        <p:spPr>
          <a:xfrm flipH="1">
            <a:off x="6711689" y="3702251"/>
            <a:ext cx="2" cy="348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60BACF9-0F48-4F10-A92F-FF8DD4B44615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4070043" y="3717271"/>
            <a:ext cx="28273" cy="46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569BB7-92C8-4B61-99B0-F3CFC3B4CEF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297629" y="3702251"/>
            <a:ext cx="6658" cy="32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EF6AA33-C753-472C-939F-78FA4109CAC8}"/>
              </a:ext>
            </a:extLst>
          </p:cNvPr>
          <p:cNvCxnSpPr/>
          <p:nvPr/>
        </p:nvCxnSpPr>
        <p:spPr>
          <a:xfrm>
            <a:off x="10173810" y="444771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1FEE2F5-FF8C-4DC2-A77B-C7295835E5A7}"/>
              </a:ext>
            </a:extLst>
          </p:cNvPr>
          <p:cNvCxnSpPr>
            <a:cxnSpLocks/>
          </p:cNvCxnSpPr>
          <p:nvPr/>
        </p:nvCxnSpPr>
        <p:spPr>
          <a:xfrm flipV="1">
            <a:off x="11762913" y="1571348"/>
            <a:ext cx="0" cy="4935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10DF8E7-A06A-4FF9-A493-C9EFB88E37E9}"/>
              </a:ext>
            </a:extLst>
          </p:cNvPr>
          <p:cNvCxnSpPr/>
          <p:nvPr/>
        </p:nvCxnSpPr>
        <p:spPr>
          <a:xfrm flipH="1">
            <a:off x="6329776" y="1571348"/>
            <a:ext cx="5397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21F5D84F-73BB-4DDB-982F-B59681A5479B}"/>
              </a:ext>
            </a:extLst>
          </p:cNvPr>
          <p:cNvSpPr/>
          <p:nvPr/>
        </p:nvSpPr>
        <p:spPr>
          <a:xfrm>
            <a:off x="4989251" y="1112956"/>
            <a:ext cx="1340525" cy="944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1:Newton Raphson </a:t>
            </a:r>
          </a:p>
          <a:p>
            <a:pPr algn="ctr"/>
            <a:r>
              <a:rPr lang="en-IN" sz="1200" dirty="0"/>
              <a:t>2:Bisection </a:t>
            </a:r>
          </a:p>
          <a:p>
            <a:pPr algn="ctr"/>
            <a:r>
              <a:rPr lang="en-IN" sz="1200" dirty="0"/>
              <a:t>3.Newton Interpolation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0747210-51C1-4572-80C0-E60D460A4FFB}"/>
              </a:ext>
            </a:extLst>
          </p:cNvPr>
          <p:cNvCxnSpPr>
            <a:stCxn id="3" idx="4"/>
            <a:endCxn id="71" idx="0"/>
          </p:cNvCxnSpPr>
          <p:nvPr/>
        </p:nvCxnSpPr>
        <p:spPr>
          <a:xfrm>
            <a:off x="5659513" y="900514"/>
            <a:ext cx="1" cy="21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7829986-7A94-4F94-BC76-6EDA41EB2A15}"/>
              </a:ext>
            </a:extLst>
          </p:cNvPr>
          <p:cNvCxnSpPr>
            <a:cxnSpLocks/>
          </p:cNvCxnSpPr>
          <p:nvPr/>
        </p:nvCxnSpPr>
        <p:spPr>
          <a:xfrm>
            <a:off x="5800074" y="2057659"/>
            <a:ext cx="7397" cy="250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AFA5860-E3E8-4282-9AED-0FBF91AD2E38}"/>
              </a:ext>
            </a:extLst>
          </p:cNvPr>
          <p:cNvCxnSpPr>
            <a:cxnSpLocks/>
          </p:cNvCxnSpPr>
          <p:nvPr/>
        </p:nvCxnSpPr>
        <p:spPr>
          <a:xfrm>
            <a:off x="9577067" y="6464003"/>
            <a:ext cx="2150335" cy="43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A528E17-79EB-49B4-8EF1-AFD280A1C6CF}"/>
              </a:ext>
            </a:extLst>
          </p:cNvPr>
          <p:cNvCxnSpPr>
            <a:cxnSpLocks/>
          </p:cNvCxnSpPr>
          <p:nvPr/>
        </p:nvCxnSpPr>
        <p:spPr>
          <a:xfrm>
            <a:off x="7371047" y="5079777"/>
            <a:ext cx="21344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A0D4018-1710-40CB-95F2-AC12B1F55A94}"/>
              </a:ext>
            </a:extLst>
          </p:cNvPr>
          <p:cNvCxnSpPr/>
          <p:nvPr/>
        </p:nvCxnSpPr>
        <p:spPr>
          <a:xfrm>
            <a:off x="7371047" y="5051394"/>
            <a:ext cx="0" cy="26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849CB08-3134-4069-B5BB-709B580F255F}"/>
              </a:ext>
            </a:extLst>
          </p:cNvPr>
          <p:cNvCxnSpPr>
            <a:stCxn id="14" idx="2"/>
          </p:cNvCxnSpPr>
          <p:nvPr/>
        </p:nvCxnSpPr>
        <p:spPr>
          <a:xfrm>
            <a:off x="8630944" y="4754730"/>
            <a:ext cx="2955" cy="29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42A6EF-5B19-4AE7-A0D4-9A9A6C38FC0C}"/>
              </a:ext>
            </a:extLst>
          </p:cNvPr>
          <p:cNvCxnSpPr/>
          <p:nvPr/>
        </p:nvCxnSpPr>
        <p:spPr>
          <a:xfrm>
            <a:off x="9513876" y="5065586"/>
            <a:ext cx="71590" cy="14126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8C189F2-2DD4-4523-91D5-A09E79BCEC2F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529741" y="5817607"/>
            <a:ext cx="12578" cy="462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2A950F8-F422-4F00-A572-49B43B8BC858}"/>
              </a:ext>
            </a:extLst>
          </p:cNvPr>
          <p:cNvSpPr/>
          <p:nvPr/>
        </p:nvSpPr>
        <p:spPr>
          <a:xfrm>
            <a:off x="9301656" y="4772000"/>
            <a:ext cx="4786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yes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E610A9F-B8B8-420B-A658-B1E0F2472AD4}"/>
              </a:ext>
            </a:extLst>
          </p:cNvPr>
          <p:cNvSpPr/>
          <p:nvPr/>
        </p:nvSpPr>
        <p:spPr>
          <a:xfrm>
            <a:off x="7305744" y="4851675"/>
            <a:ext cx="61310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54837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673</Words>
  <Application>Microsoft Office PowerPoint</Application>
  <PresentationFormat>Widescreen</PresentationFormat>
  <Paragraphs>136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ALGORITHM FOR MATHEMATICAL SIMPLICATION</vt:lpstr>
      <vt:lpstr>Introduction</vt:lpstr>
      <vt:lpstr>PowerPoint Presentation</vt:lpstr>
      <vt:lpstr>Existing system</vt:lpstr>
      <vt:lpstr>Proposed system</vt:lpstr>
      <vt:lpstr>System Requirements</vt:lpstr>
      <vt:lpstr>BLOCK DIAGRAM:  </vt:lpstr>
      <vt:lpstr>ARCHITECTURE DIAGRAM</vt:lpstr>
      <vt:lpstr>MAIN FLOW CHART: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             ANY QUERIES…..??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vatsalya pooja</dc:creator>
  <cp:lastModifiedBy>sai prakash</cp:lastModifiedBy>
  <cp:revision>59</cp:revision>
  <dcterms:created xsi:type="dcterms:W3CDTF">2018-03-20T06:44:43Z</dcterms:created>
  <dcterms:modified xsi:type="dcterms:W3CDTF">2019-03-15T19:07:53Z</dcterms:modified>
</cp:coreProperties>
</file>