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67" r:id="rId4"/>
    <p:sldId id="259" r:id="rId5"/>
    <p:sldId id="263" r:id="rId6"/>
    <p:sldId id="271" r:id="rId7"/>
    <p:sldId id="269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271B-76B9-475F-8A7D-D0C02B180ED6}" type="datetimeFigureOut">
              <a:rPr lang="en-US" smtClean="0"/>
              <a:pPr/>
              <a:t>2/10/2019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00990" cy="152527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ALGORITHM FOR MATHEMATICAL SIMPLICATION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143248"/>
            <a:ext cx="35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BATCH </a:t>
            </a:r>
            <a:r>
              <a:rPr lang="en-US" b="1" dirty="0" smtClean="0"/>
              <a:t>NO:10</a:t>
            </a:r>
            <a:endParaRPr lang="en-US" b="1" dirty="0" smtClean="0"/>
          </a:p>
          <a:p>
            <a:r>
              <a:rPr lang="en-US" dirty="0" smtClean="0"/>
              <a:t>Satyam Sharma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160717733061)</a:t>
            </a:r>
            <a:endParaRPr lang="en-US" dirty="0" smtClean="0"/>
          </a:p>
          <a:p>
            <a:r>
              <a:rPr lang="en-US" dirty="0" smtClean="0"/>
              <a:t>L.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Prakash</a:t>
            </a:r>
            <a:r>
              <a:rPr lang="en-US" dirty="0" smtClean="0"/>
              <a:t>(160717733062)</a:t>
            </a:r>
            <a:endParaRPr lang="en-US" dirty="0" smtClean="0"/>
          </a:p>
          <a:p>
            <a:r>
              <a:rPr lang="en-US" dirty="0" smtClean="0"/>
              <a:t>K. </a:t>
            </a:r>
            <a:r>
              <a:rPr lang="en-US" dirty="0" err="1" smtClean="0"/>
              <a:t>Dhanush</a:t>
            </a:r>
            <a:r>
              <a:rPr lang="en-US" dirty="0" smtClean="0"/>
              <a:t> Reddy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160717733106)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071810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Under the guidance of</a:t>
            </a:r>
          </a:p>
          <a:p>
            <a:r>
              <a:rPr lang="en-US" sz="2000" dirty="0" err="1" smtClean="0"/>
              <a:t>Dr</a:t>
            </a:r>
            <a:r>
              <a:rPr lang="en-US" sz="2000" dirty="0" smtClean="0"/>
              <a:t> R </a:t>
            </a:r>
            <a:r>
              <a:rPr lang="en-US" sz="2000" dirty="0" err="1" smtClean="0"/>
              <a:t>Ch</a:t>
            </a:r>
            <a:r>
              <a:rPr lang="en-US" sz="2000" dirty="0" smtClean="0"/>
              <a:t> A Naidu</a:t>
            </a:r>
            <a:endParaRPr lang="en-US" sz="2000" dirty="0" smtClean="0"/>
          </a:p>
          <a:p>
            <a:r>
              <a:rPr lang="en-US" sz="2000" dirty="0" smtClean="0"/>
              <a:t>Professor</a:t>
            </a:r>
            <a:r>
              <a:rPr lang="en-US" sz="2000" dirty="0" smtClean="0"/>
              <a:t>, CSE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 smtClean="0"/>
              <a:t>Project coordinators:</a:t>
            </a:r>
          </a:p>
          <a:p>
            <a:r>
              <a:rPr lang="en-US" sz="2000" dirty="0" err="1" smtClean="0"/>
              <a:t>Dr</a:t>
            </a:r>
            <a:r>
              <a:rPr lang="en-US" sz="2000" dirty="0" smtClean="0"/>
              <a:t> B </a:t>
            </a:r>
            <a:r>
              <a:rPr lang="en-US" sz="2000" dirty="0" err="1" smtClean="0"/>
              <a:t>Jayalakshmi</a:t>
            </a:r>
            <a:endParaRPr lang="en-US" sz="2000" dirty="0" smtClean="0"/>
          </a:p>
          <a:p>
            <a:r>
              <a:rPr lang="en-US" sz="2000" dirty="0" smtClean="0"/>
              <a:t>Associate Professor, </a:t>
            </a:r>
            <a:r>
              <a:rPr lang="en-US" sz="2000" dirty="0" smtClean="0"/>
              <a:t>CSE</a:t>
            </a:r>
            <a:endParaRPr lang="en-US" sz="2000" dirty="0" smtClean="0"/>
          </a:p>
          <a:p>
            <a:r>
              <a:rPr lang="en-US" sz="2000" dirty="0" smtClean="0"/>
              <a:t> K </a:t>
            </a:r>
            <a:r>
              <a:rPr lang="en-US" sz="2000" dirty="0"/>
              <a:t> </a:t>
            </a:r>
            <a:r>
              <a:rPr lang="en-US" sz="2000" dirty="0" err="1" smtClean="0"/>
              <a:t>Uday</a:t>
            </a:r>
            <a:r>
              <a:rPr lang="en-US" sz="2000" dirty="0" smtClean="0"/>
              <a:t> </a:t>
            </a:r>
            <a:r>
              <a:rPr lang="en-US" sz="2000" dirty="0" smtClean="0"/>
              <a:t>Kumar</a:t>
            </a:r>
          </a:p>
          <a:p>
            <a:r>
              <a:rPr lang="en-US" sz="2000" dirty="0" smtClean="0"/>
              <a:t> Assistant Professor, CSE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Solving complex mathematical equations is both time consuming and mostly inaccurate when done manually.</a:t>
            </a:r>
            <a:endParaRPr lang="en-US" dirty="0" smtClean="0"/>
          </a:p>
          <a:p>
            <a:pPr algn="just"/>
            <a:r>
              <a:rPr lang="en-US" dirty="0" smtClean="0"/>
              <a:t>The main aim of this project </a:t>
            </a:r>
            <a:r>
              <a:rPr lang="en-US" dirty="0" smtClean="0"/>
              <a:t>is to </a:t>
            </a:r>
            <a:r>
              <a:rPr lang="en-US" dirty="0" smtClean="0"/>
              <a:t>develop an algorithm which makes M</a:t>
            </a:r>
            <a:r>
              <a:rPr lang="en-US" dirty="0" smtClean="0"/>
              <a:t>athematical Simplification of complex equations.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 provides </a:t>
            </a:r>
            <a:r>
              <a:rPr lang="en-US" dirty="0" smtClean="0"/>
              <a:t>user the flexibility to choose  an method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It provides the user the flexibility to give an user the values of his choice .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provides very speed computation for any complex equations with user requested values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help’s an user to solve n number of equations in m number of methods at sa</a:t>
            </a:r>
            <a:r>
              <a:rPr lang="en-US" dirty="0" smtClean="0"/>
              <a:t>me time 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“Algorithm For Mathematica</a:t>
            </a:r>
            <a:r>
              <a:rPr lang="en-US" dirty="0" smtClean="0"/>
              <a:t>l </a:t>
            </a:r>
            <a:r>
              <a:rPr lang="en-US" dirty="0" err="1"/>
              <a:t>S</a:t>
            </a:r>
            <a:r>
              <a:rPr lang="en-US" dirty="0" err="1" smtClean="0"/>
              <a:t>implication</a:t>
            </a:r>
            <a:r>
              <a:rPr lang="en-US" dirty="0" smtClean="0"/>
              <a:t>” </a:t>
            </a:r>
            <a:r>
              <a:rPr lang="en-US" dirty="0" smtClean="0"/>
              <a:t>is </a:t>
            </a:r>
            <a:r>
              <a:rPr lang="en-US" dirty="0" smtClean="0"/>
              <a:t>a algorithm designed fo</a:t>
            </a:r>
            <a:r>
              <a:rPr lang="en-US" dirty="0" smtClean="0"/>
              <a:t>r helping the user to solve complex mathematical equations  without doing them manually 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The algorithm mainly build with the vision of providing an easy mathematical </a:t>
            </a:r>
            <a:r>
              <a:rPr lang="en-US" dirty="0" err="1" smtClean="0"/>
              <a:t>simplication</a:t>
            </a:r>
            <a:r>
              <a:rPr lang="en-US" dirty="0" smtClean="0"/>
              <a:t> approach with peak accuracy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algorithm also provides the user the flexibility to apply multiple methods at the  same time , thus giving an user the smart way to choose the best  method for the given equation.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In existing system, </a:t>
            </a:r>
            <a:r>
              <a:rPr lang="en-US" dirty="0" smtClean="0"/>
              <a:t>solving mathematical equations are done </a:t>
            </a:r>
            <a:r>
              <a:rPr lang="en-US" dirty="0" smtClean="0"/>
              <a:t> </a:t>
            </a:r>
            <a:r>
              <a:rPr lang="en-US" dirty="0" smtClean="0"/>
              <a:t>manually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Solving th</a:t>
            </a:r>
            <a:r>
              <a:rPr lang="en-US" dirty="0" smtClean="0"/>
              <a:t>e mathematical equations are complex and time consuming .</a:t>
            </a:r>
            <a:endParaRPr lang="en-US" dirty="0" smtClean="0"/>
          </a:p>
          <a:p>
            <a:pPr algn="just"/>
            <a:r>
              <a:rPr lang="en-US" dirty="0" smtClean="0"/>
              <a:t>Solving a numbe</a:t>
            </a:r>
            <a:r>
              <a:rPr lang="en-US" dirty="0" smtClean="0"/>
              <a:t>r of methods for an mathematical equation is complex , time consuming ,inaccurate.</a:t>
            </a:r>
          </a:p>
          <a:p>
            <a:pPr algn="just"/>
            <a:r>
              <a:rPr lang="en-US" dirty="0" smtClean="0"/>
              <a:t>Selecting an </a:t>
            </a:r>
            <a:r>
              <a:rPr lang="en-US" dirty="0" err="1" smtClean="0"/>
              <a:t>approapiate</a:t>
            </a:r>
            <a:r>
              <a:rPr lang="en-US" dirty="0" smtClean="0"/>
              <a:t> method for an mathematical simplification of a particular equation consumes a lot  of time and energy of an user with no </a:t>
            </a:r>
            <a:r>
              <a:rPr lang="en-US" dirty="0" err="1" smtClean="0"/>
              <a:t>gurranteed</a:t>
            </a:r>
            <a:r>
              <a:rPr lang="en-US" dirty="0" smtClean="0"/>
              <a:t> accurate outcome resulting in false predictions.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User friendly interface</a:t>
            </a:r>
          </a:p>
          <a:p>
            <a:pPr algn="just"/>
            <a:r>
              <a:rPr lang="en-US" dirty="0" smtClean="0"/>
              <a:t>Less error</a:t>
            </a:r>
          </a:p>
          <a:p>
            <a:pPr algn="just"/>
            <a:r>
              <a:rPr lang="en-US" dirty="0" smtClean="0"/>
              <a:t>Peak accuracy </a:t>
            </a:r>
            <a:endParaRPr lang="en-US" dirty="0" smtClean="0"/>
          </a:p>
          <a:p>
            <a:pPr algn="just"/>
            <a:r>
              <a:rPr lang="en-US" dirty="0" smtClean="0"/>
              <a:t>Fast access to </a:t>
            </a:r>
            <a:r>
              <a:rPr lang="en-US" dirty="0" smtClean="0"/>
              <a:t>methods</a:t>
            </a:r>
            <a:endParaRPr lang="en-US" dirty="0" smtClean="0"/>
          </a:p>
          <a:p>
            <a:pPr algn="just"/>
            <a:r>
              <a:rPr lang="en-US" dirty="0" smtClean="0"/>
              <a:t>Quick </a:t>
            </a:r>
            <a:r>
              <a:rPr lang="en-US" dirty="0" smtClean="0"/>
              <a:t>simplification</a:t>
            </a:r>
            <a:endParaRPr lang="en-US" dirty="0" smtClean="0"/>
          </a:p>
          <a:p>
            <a:pPr algn="just"/>
            <a:r>
              <a:rPr lang="en-US" dirty="0" smtClean="0"/>
              <a:t>More storage capacity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772918" y="96887"/>
            <a:ext cx="191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FLOWCHART</a:t>
            </a:r>
            <a:endParaRPr lang="en-IN" sz="1400" b="1" dirty="0"/>
          </a:p>
        </p:txBody>
      </p:sp>
      <p:sp>
        <p:nvSpPr>
          <p:cNvPr id="5" name="Oval 4"/>
          <p:cNvSpPr/>
          <p:nvPr/>
        </p:nvSpPr>
        <p:spPr>
          <a:xfrm>
            <a:off x="6820734" y="1642336"/>
            <a:ext cx="1442416" cy="792088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Start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6572064" y="2820284"/>
            <a:ext cx="2176400" cy="279560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Enter the no of data points:</a:t>
            </a:r>
            <a:endParaRPr lang="en-IN" sz="1200" dirty="0"/>
          </a:p>
        </p:txBody>
      </p:sp>
      <p:sp>
        <p:nvSpPr>
          <p:cNvPr id="32" name="Flowchart: Data 31"/>
          <p:cNvSpPr/>
          <p:nvPr/>
        </p:nvSpPr>
        <p:spPr>
          <a:xfrm>
            <a:off x="6524753" y="3540364"/>
            <a:ext cx="2176400" cy="279560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Enter the x data points:</a:t>
            </a:r>
            <a:endParaRPr lang="en-IN" sz="1200" dirty="0"/>
          </a:p>
        </p:txBody>
      </p:sp>
      <p:sp>
        <p:nvSpPr>
          <p:cNvPr id="33" name="Flowchart: Data 32"/>
          <p:cNvSpPr/>
          <p:nvPr/>
        </p:nvSpPr>
        <p:spPr>
          <a:xfrm>
            <a:off x="6540613" y="4221088"/>
            <a:ext cx="2176400" cy="279560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</a:t>
            </a:r>
            <a:r>
              <a:rPr lang="en-IN" sz="1200" dirty="0" smtClean="0"/>
              <a:t>y data </a:t>
            </a:r>
            <a:r>
              <a:rPr lang="en-IN" sz="1200" dirty="0"/>
              <a:t>points:</a:t>
            </a:r>
            <a:endParaRPr lang="en-IN" sz="1200" dirty="0"/>
          </a:p>
        </p:txBody>
      </p:sp>
      <p:sp>
        <p:nvSpPr>
          <p:cNvPr id="35" name="Flowchart: Data 34"/>
          <p:cNvSpPr/>
          <p:nvPr/>
        </p:nvSpPr>
        <p:spPr>
          <a:xfrm>
            <a:off x="6543845" y="4910004"/>
            <a:ext cx="2176400" cy="279560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Enter value of x for interpolated y(x):</a:t>
            </a:r>
            <a:endParaRPr lang="en-IN" sz="1200" dirty="0"/>
          </a:p>
        </p:txBody>
      </p:sp>
      <p:sp>
        <p:nvSpPr>
          <p:cNvPr id="36" name="Flowchart: Data 35"/>
          <p:cNvSpPr/>
          <p:nvPr/>
        </p:nvSpPr>
        <p:spPr>
          <a:xfrm>
            <a:off x="6423410" y="5733256"/>
            <a:ext cx="2176400" cy="279560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The interpolated value is :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5" idx="4"/>
          </p:cNvCxnSpPr>
          <p:nvPr/>
        </p:nvCxnSpPr>
        <p:spPr>
          <a:xfrm>
            <a:off x="7541942" y="2434424"/>
            <a:ext cx="118322" cy="37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612953" y="3093702"/>
            <a:ext cx="47311" cy="44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12953" y="3813782"/>
            <a:ext cx="117202" cy="368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632045" y="4462226"/>
            <a:ext cx="98110" cy="44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12952" y="5183422"/>
            <a:ext cx="19093" cy="549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460183" y="194058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>
            <a:off x="1460183" y="3079144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>
            <a:off x="1460183" y="361190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Flowchart: Decision 55"/>
          <p:cNvSpPr/>
          <p:nvPr/>
        </p:nvSpPr>
        <p:spPr>
          <a:xfrm>
            <a:off x="876974" y="3885972"/>
            <a:ext cx="1147369" cy="923159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latin typeface="Calibri"/>
                <a:ea typeface="Calibri"/>
                <a:cs typeface="Times New Roman"/>
              </a:rPr>
              <a:t>Is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latin typeface="Calibri"/>
                <a:ea typeface="Calibri"/>
                <a:cs typeface="Times New Roman"/>
              </a:rPr>
              <a:t>(</a:t>
            </a:r>
            <a:r>
              <a:rPr lang="en-IN" sz="1100" dirty="0" err="1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sz="1100" baseline="-25000" dirty="0" err="1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 –x)&lt;=</a:t>
            </a:r>
            <a:r>
              <a:rPr lang="en-IN" sz="11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7" name="Flowchart: Data 56"/>
          <p:cNvSpPr/>
          <p:nvPr/>
        </p:nvSpPr>
        <p:spPr>
          <a:xfrm>
            <a:off x="683918" y="2164023"/>
            <a:ext cx="1638254" cy="329045"/>
          </a:xfrm>
          <a:prstGeom prst="flowChartInputOutpu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900" b="1" i="1" dirty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900" b="1" i="1" dirty="0" smtClean="0">
                <a:effectLst/>
                <a:latin typeface="Calibri"/>
                <a:ea typeface="Calibri"/>
                <a:cs typeface="Times New Roman"/>
              </a:rPr>
              <a:t>Enter </a:t>
            </a:r>
            <a:r>
              <a:rPr lang="en-IN" sz="900" b="1" i="1" dirty="0">
                <a:effectLst/>
                <a:latin typeface="Calibri"/>
                <a:ea typeface="Calibri"/>
                <a:cs typeface="Times New Roman"/>
              </a:rPr>
              <a:t>x</a:t>
            </a:r>
            <a:endParaRPr lang="en-IN" sz="1100" b="1" i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57008" y="254129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Flowchart: Data 58"/>
          <p:cNvSpPr/>
          <p:nvPr/>
        </p:nvSpPr>
        <p:spPr>
          <a:xfrm>
            <a:off x="463573" y="2791403"/>
            <a:ext cx="1638254" cy="329045"/>
          </a:xfrm>
          <a:prstGeom prst="flowChartInputOutpu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1000" b="1" dirty="0" smtClean="0">
              <a:effectLst/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000" b="1" dirty="0" smtClean="0">
                <a:effectLst/>
                <a:latin typeface="Calibri"/>
                <a:ea typeface="Calibri"/>
                <a:cs typeface="Times New Roman"/>
              </a:rPr>
              <a:t>Enter </a:t>
            </a:r>
            <a:r>
              <a:rPr lang="en-IN" sz="1000" b="1" dirty="0" err="1">
                <a:effectLst/>
                <a:latin typeface="Calibri"/>
                <a:ea typeface="Calibri"/>
                <a:cs typeface="Times New Roman"/>
              </a:rPr>
              <a:t>eps</a:t>
            </a:r>
            <a:endParaRPr lang="en-IN" sz="1100" b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3236" y="3284984"/>
            <a:ext cx="1443084" cy="2857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sz="1100" baseline="-25000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sz="1100">
                <a:effectLst/>
                <a:latin typeface="Calibri"/>
                <a:ea typeface="Calibri"/>
                <a:cs typeface="Times New Roman"/>
              </a:rPr>
              <a:t>=x-f(x)/f’(x)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460183" y="5204489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2085438" y="4365104"/>
            <a:ext cx="254314" cy="233795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Yes</a:t>
            </a:r>
          </a:p>
        </p:txBody>
      </p:sp>
      <p:sp>
        <p:nvSpPr>
          <p:cNvPr id="64" name="Flowchart: Data 63"/>
          <p:cNvSpPr/>
          <p:nvPr/>
        </p:nvSpPr>
        <p:spPr>
          <a:xfrm>
            <a:off x="701498" y="5013176"/>
            <a:ext cx="1638254" cy="329045"/>
          </a:xfrm>
          <a:prstGeom prst="flowChartInputOutpu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13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300" dirty="0" smtClean="0">
                <a:effectLst/>
                <a:latin typeface="Calibri"/>
                <a:ea typeface="Calibri"/>
                <a:cs typeface="Times New Roman"/>
              </a:rPr>
              <a:t>Print 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65" name="Oval 64"/>
          <p:cNvSpPr/>
          <p:nvPr/>
        </p:nvSpPr>
        <p:spPr>
          <a:xfrm>
            <a:off x="1131288" y="5589240"/>
            <a:ext cx="638741" cy="381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3988" y="1506220"/>
            <a:ext cx="638741" cy="3810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 smtClean="0">
                <a:effectLst/>
                <a:latin typeface="Calibri"/>
                <a:ea typeface="Calibri"/>
                <a:cs typeface="Times New Roman"/>
              </a:rPr>
              <a:t>Start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450658" y="5372763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>
            <a:off x="1475656" y="4797152"/>
            <a:ext cx="0" cy="2164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3" name="Rectangle 85"/>
          <p:cNvSpPr>
            <a:spLocks noChangeArrowheads="1"/>
          </p:cNvSpPr>
          <p:nvPr/>
        </p:nvSpPr>
        <p:spPr bwMode="auto">
          <a:xfrm>
            <a:off x="1708133" y="1327702"/>
            <a:ext cx="4450350" cy="44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4477145" y="1265309"/>
            <a:ext cx="621757" cy="23365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latin typeface="Calibri"/>
                <a:ea typeface="Calibri"/>
                <a:cs typeface="Times New Roman"/>
              </a:rPr>
              <a:t>Start</a:t>
            </a:r>
          </a:p>
        </p:txBody>
      </p:sp>
      <p:sp>
        <p:nvSpPr>
          <p:cNvPr id="125" name="Flowchart: Data 124"/>
          <p:cNvSpPr/>
          <p:nvPr/>
        </p:nvSpPr>
        <p:spPr>
          <a:xfrm>
            <a:off x="3993489" y="1715037"/>
            <a:ext cx="1594693" cy="201795"/>
          </a:xfrm>
          <a:prstGeom prst="flowChartInputOutpu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</a:t>
            </a:r>
            <a:endParaRPr lang="en-IN" sz="13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 smtClean="0">
                <a:effectLst/>
                <a:latin typeface="Calibri"/>
                <a:ea typeface="Calibri"/>
                <a:cs typeface="Times New Roman"/>
              </a:rPr>
              <a:t>  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Enter 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a,b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4807868" y="1568049"/>
            <a:ext cx="0" cy="1327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Straight Arrow Connector 126"/>
          <p:cNvCxnSpPr/>
          <p:nvPr/>
        </p:nvCxnSpPr>
        <p:spPr>
          <a:xfrm>
            <a:off x="4823860" y="1962337"/>
            <a:ext cx="0" cy="1327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8" name="Flowchart: Data 127"/>
          <p:cNvSpPr/>
          <p:nvPr/>
        </p:nvSpPr>
        <p:spPr>
          <a:xfrm>
            <a:off x="3958861" y="2135170"/>
            <a:ext cx="1594693" cy="201795"/>
          </a:xfrm>
          <a:prstGeom prst="flowChartInputOutpu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</a:t>
            </a:r>
            <a:endParaRPr lang="en-IN" sz="13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Enter 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.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830000" y="2367147"/>
            <a:ext cx="0" cy="1327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Flowchart: Decision 129"/>
          <p:cNvSpPr/>
          <p:nvPr/>
        </p:nvSpPr>
        <p:spPr>
          <a:xfrm>
            <a:off x="4328758" y="2564904"/>
            <a:ext cx="990205" cy="658486"/>
          </a:xfrm>
          <a:prstGeom prst="flowChartDecision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>
                <a:effectLst/>
                <a:ea typeface="Calibri"/>
                <a:cs typeface="Times New Roman"/>
              </a:rPr>
              <a:t>Is f(a)*f(b)&lt;0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853989" y="3397655"/>
            <a:ext cx="0" cy="21381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5364088" y="2852936"/>
            <a:ext cx="713679" cy="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6012160" y="1713742"/>
            <a:ext cx="23029" cy="110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932040" y="1574890"/>
            <a:ext cx="1250476" cy="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 Box 52"/>
          <p:cNvSpPr txBox="1">
            <a:spLocks noChangeArrowheads="1"/>
          </p:cNvSpPr>
          <p:nvPr/>
        </p:nvSpPr>
        <p:spPr bwMode="auto">
          <a:xfrm>
            <a:off x="5864679" y="2835394"/>
            <a:ext cx="247551" cy="143380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latin typeface="Calibri"/>
                <a:ea typeface="Calibri"/>
                <a:cs typeface="Times New Roman"/>
              </a:rPr>
              <a:t>n</a:t>
            </a:r>
            <a:r>
              <a:rPr lang="en-IN" sz="1100" dirty="0" smtClean="0">
                <a:effectLst/>
                <a:latin typeface="Calibri"/>
                <a:ea typeface="Calibri"/>
                <a:cs typeface="Times New Roman"/>
              </a:rPr>
              <a:t>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6" name="Rectangle 129"/>
          <p:cNvSpPr>
            <a:spLocks noChangeArrowheads="1"/>
          </p:cNvSpPr>
          <p:nvPr/>
        </p:nvSpPr>
        <p:spPr bwMode="auto">
          <a:xfrm>
            <a:off x="1146970" y="1727780"/>
            <a:ext cx="138791" cy="40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202350" y="5445224"/>
            <a:ext cx="1230738" cy="1705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b=c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8" name="Flowchart: Decision 137"/>
          <p:cNvSpPr/>
          <p:nvPr/>
        </p:nvSpPr>
        <p:spPr>
          <a:xfrm>
            <a:off x="4435200" y="4653136"/>
            <a:ext cx="789598" cy="614992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Is f(a)*f(c)&lt;0?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4860032" y="4077072"/>
            <a:ext cx="0" cy="12917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2483768" y="5445224"/>
            <a:ext cx="1580449" cy="1793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>
                <a:effectLst/>
                <a:latin typeface="Calibri"/>
                <a:ea typeface="Calibri"/>
                <a:cs typeface="Times New Roman"/>
              </a:rPr>
              <a:t>a=c</a:t>
            </a:r>
            <a:endParaRPr lang="en-IN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1" name="Flowchart: Decision 140"/>
          <p:cNvSpPr/>
          <p:nvPr/>
        </p:nvSpPr>
        <p:spPr>
          <a:xfrm>
            <a:off x="4556918" y="3429000"/>
            <a:ext cx="628019" cy="550847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 smtClean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latin typeface="Calibri"/>
                <a:ea typeface="Calibri"/>
                <a:cs typeface="Times New Roman"/>
              </a:rPr>
              <a:t>Is</a:t>
            </a:r>
            <a:r>
              <a:rPr lang="en-IN" sz="700" b="1" i="1" dirty="0" smtClean="0">
                <a:latin typeface="Calibri"/>
                <a:ea typeface="Calibri"/>
                <a:cs typeface="Times New Roman"/>
              </a:rPr>
              <a:t> |a-b</a:t>
            </a:r>
            <a:r>
              <a:rPr lang="en-IN" sz="700" b="1" i="1" dirty="0">
                <a:latin typeface="Calibri"/>
                <a:ea typeface="Calibri"/>
                <a:cs typeface="Times New Roman"/>
              </a:rPr>
              <a:t>|&lt;</a:t>
            </a:r>
            <a:r>
              <a:rPr lang="en-IN" sz="700" b="1" i="1" dirty="0" err="1" smtClean="0">
                <a:latin typeface="Calibri"/>
                <a:ea typeface="Calibri"/>
                <a:cs typeface="Times New Roman"/>
              </a:rPr>
              <a:t>eps</a:t>
            </a:r>
            <a:r>
              <a:rPr lang="en-IN" sz="700" b="1" i="1" dirty="0" smtClean="0">
                <a:latin typeface="Calibri"/>
                <a:ea typeface="Calibri"/>
                <a:cs typeface="Times New Roman"/>
              </a:rPr>
              <a:t>?</a:t>
            </a:r>
            <a:endParaRPr lang="en-IN" sz="700" b="1" i="1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2" name="Flowchart: Data 141"/>
          <p:cNvSpPr/>
          <p:nvPr/>
        </p:nvSpPr>
        <p:spPr>
          <a:xfrm>
            <a:off x="4131199" y="5877272"/>
            <a:ext cx="1397190" cy="196341"/>
          </a:xfrm>
          <a:prstGeom prst="flowChartInputOutpu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    </a:t>
            </a:r>
            <a:endParaRPr lang="en-IN" sz="1300" dirty="0" smtClean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latin typeface="Calibri"/>
                <a:ea typeface="Calibri"/>
                <a:cs typeface="Times New Roman"/>
              </a:rPr>
              <a:t> </a:t>
            </a:r>
            <a:r>
              <a:rPr lang="en-IN" sz="1300" dirty="0" smtClean="0">
                <a:latin typeface="Calibri"/>
                <a:ea typeface="Calibri"/>
                <a:cs typeface="Times New Roman"/>
              </a:rPr>
              <a:t>    </a:t>
            </a:r>
            <a:r>
              <a:rPr lang="en-IN" sz="13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Print 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823520" y="5733256"/>
            <a:ext cx="0" cy="12917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Oval 143"/>
          <p:cNvSpPr/>
          <p:nvPr/>
        </p:nvSpPr>
        <p:spPr>
          <a:xfrm>
            <a:off x="4548651" y="6165304"/>
            <a:ext cx="544753" cy="2273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latin typeface="Calibri"/>
                <a:ea typeface="Calibri"/>
                <a:cs typeface="Times New Roman"/>
              </a:rPr>
              <a:t>End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4823520" y="6021288"/>
            <a:ext cx="0" cy="12917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>
          <a:xfrm flipH="1">
            <a:off x="3118114" y="5099785"/>
            <a:ext cx="1381878" cy="1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059832" y="5244641"/>
            <a:ext cx="0" cy="19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059832" y="5661248"/>
            <a:ext cx="0" cy="21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960502" y="5949280"/>
            <a:ext cx="1395474" cy="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 Box 53"/>
          <p:cNvSpPr txBox="1">
            <a:spLocks noChangeArrowheads="1"/>
          </p:cNvSpPr>
          <p:nvPr/>
        </p:nvSpPr>
        <p:spPr bwMode="auto">
          <a:xfrm>
            <a:off x="4920174" y="4005064"/>
            <a:ext cx="379455" cy="207479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Yes</a:t>
            </a:r>
          </a:p>
        </p:txBody>
      </p:sp>
      <p:sp>
        <p:nvSpPr>
          <p:cNvPr id="151" name="Text Box 54"/>
          <p:cNvSpPr txBox="1">
            <a:spLocks noChangeArrowheads="1"/>
          </p:cNvSpPr>
          <p:nvPr/>
        </p:nvSpPr>
        <p:spPr bwMode="auto">
          <a:xfrm>
            <a:off x="2880696" y="4863274"/>
            <a:ext cx="307720" cy="212541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No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5508104" y="3284984"/>
            <a:ext cx="324605" cy="139505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No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830817" y="4221088"/>
            <a:ext cx="1803262" cy="1965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c=(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a+b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)/2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823520" y="4437112"/>
            <a:ext cx="0" cy="14785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5" name="Straight Arrow Connector 154"/>
          <p:cNvCxnSpPr/>
          <p:nvPr/>
        </p:nvCxnSpPr>
        <p:spPr>
          <a:xfrm flipH="1" flipV="1">
            <a:off x="6084168" y="3068960"/>
            <a:ext cx="14313" cy="61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4823520" y="5510814"/>
            <a:ext cx="0" cy="14785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Straight Arrow Connector 156"/>
          <p:cNvCxnSpPr/>
          <p:nvPr/>
        </p:nvCxnSpPr>
        <p:spPr>
          <a:xfrm flipV="1">
            <a:off x="5292080" y="3708477"/>
            <a:ext cx="713679" cy="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7267607" y="6165304"/>
            <a:ext cx="544753" cy="2273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50406" y="404664"/>
            <a:ext cx="867099" cy="56171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 smtClean="0">
                <a:effectLst/>
                <a:latin typeface="Calibri"/>
                <a:ea typeface="Calibri"/>
                <a:cs typeface="Times New Roman"/>
              </a:rPr>
              <a:t>start</a:t>
            </a:r>
            <a:endParaRPr lang="en-IN" sz="105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1465666" y="692696"/>
            <a:ext cx="2680505" cy="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75656" y="692696"/>
            <a:ext cx="0" cy="8119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2" name="Straight Arrow Connector 161"/>
          <p:cNvCxnSpPr/>
          <p:nvPr/>
        </p:nvCxnSpPr>
        <p:spPr>
          <a:xfrm>
            <a:off x="7524328" y="646348"/>
            <a:ext cx="0" cy="9824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3" name="Straight Arrow Connector 162"/>
          <p:cNvCxnSpPr/>
          <p:nvPr/>
        </p:nvCxnSpPr>
        <p:spPr>
          <a:xfrm>
            <a:off x="5291063" y="692696"/>
            <a:ext cx="2104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788024" y="980728"/>
            <a:ext cx="0" cy="28458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2555776" y="64634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Case 0</a:t>
            </a:r>
            <a:endParaRPr lang="en-IN" dirty="0"/>
          </a:p>
        </p:txBody>
      </p:sp>
      <p:sp>
        <p:nvSpPr>
          <p:cNvPr id="167" name="Rectangle 166"/>
          <p:cNvSpPr/>
          <p:nvPr/>
        </p:nvSpPr>
        <p:spPr>
          <a:xfrm>
            <a:off x="5915478" y="658599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Case </a:t>
            </a:r>
            <a:r>
              <a:rPr lang="en-IN" sz="1400" dirty="0" smtClean="0"/>
              <a:t>1</a:t>
            </a:r>
            <a:endParaRPr lang="en-IN" sz="1400" dirty="0"/>
          </a:p>
        </p:txBody>
      </p:sp>
      <p:sp>
        <p:nvSpPr>
          <p:cNvPr id="168" name="Rectangle 167"/>
          <p:cNvSpPr/>
          <p:nvPr/>
        </p:nvSpPr>
        <p:spPr>
          <a:xfrm>
            <a:off x="4960268" y="1137830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Case 2</a:t>
            </a:r>
          </a:p>
        </p:txBody>
      </p:sp>
      <p:sp>
        <p:nvSpPr>
          <p:cNvPr id="169" name="Oval 168"/>
          <p:cNvSpPr/>
          <p:nvPr/>
        </p:nvSpPr>
        <p:spPr>
          <a:xfrm>
            <a:off x="4531303" y="6586034"/>
            <a:ext cx="544753" cy="22734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b="1" i="1" dirty="0">
                <a:effectLst/>
                <a:latin typeface="Calibri"/>
                <a:ea typeface="Calibri"/>
                <a:cs typeface="Times New Roman"/>
              </a:rPr>
              <a:t>End</a:t>
            </a:r>
          </a:p>
        </p:txBody>
      </p:sp>
      <p:sp>
        <p:nvSpPr>
          <p:cNvPr id="170" name="Oval 169"/>
          <p:cNvSpPr/>
          <p:nvPr/>
        </p:nvSpPr>
        <p:spPr>
          <a:xfrm>
            <a:off x="2299055" y="6278975"/>
            <a:ext cx="735501" cy="32969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800" b="1" i="1" dirty="0" smtClean="0">
                <a:latin typeface="Calibri"/>
                <a:ea typeface="Calibri"/>
                <a:cs typeface="Times New Roman"/>
              </a:rPr>
              <a:t>while</a:t>
            </a:r>
          </a:p>
        </p:txBody>
      </p:sp>
      <p:cxnSp>
        <p:nvCxnSpPr>
          <p:cNvPr id="171" name="Straight Arrow Connector 170"/>
          <p:cNvCxnSpPr>
            <a:stCxn id="65" idx="5"/>
            <a:endCxn id="170" idx="1"/>
          </p:cNvCxnSpPr>
          <p:nvPr/>
        </p:nvCxnSpPr>
        <p:spPr>
          <a:xfrm>
            <a:off x="1676488" y="5914444"/>
            <a:ext cx="730279" cy="4128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Straight Arrow Connector 173"/>
          <p:cNvCxnSpPr>
            <a:stCxn id="144" idx="3"/>
            <a:endCxn id="170" idx="7"/>
          </p:cNvCxnSpPr>
          <p:nvPr/>
        </p:nvCxnSpPr>
        <p:spPr>
          <a:xfrm flipH="1" flipV="1">
            <a:off x="2926844" y="6327258"/>
            <a:ext cx="1701584" cy="3209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7" name="Straight Arrow Connector 176"/>
          <p:cNvCxnSpPr>
            <a:stCxn id="158" idx="4"/>
            <a:endCxn id="170" idx="6"/>
          </p:cNvCxnSpPr>
          <p:nvPr/>
        </p:nvCxnSpPr>
        <p:spPr>
          <a:xfrm flipH="1">
            <a:off x="3034556" y="6392646"/>
            <a:ext cx="4505428" cy="511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0" name="Straight Arrow Connector 179"/>
          <p:cNvCxnSpPr>
            <a:stCxn id="170" idx="5"/>
            <a:endCxn id="169" idx="2"/>
          </p:cNvCxnSpPr>
          <p:nvPr/>
        </p:nvCxnSpPr>
        <p:spPr>
          <a:xfrm>
            <a:off x="2926844" y="6560387"/>
            <a:ext cx="1604459" cy="1393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4" name="TextBox 183"/>
          <p:cNvSpPr txBox="1"/>
          <p:nvPr/>
        </p:nvSpPr>
        <p:spPr>
          <a:xfrm>
            <a:off x="3650319" y="6481712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cxnSp>
        <p:nvCxnSpPr>
          <p:cNvPr id="185" name="Straight Arrow Connector 184"/>
          <p:cNvCxnSpPr>
            <a:stCxn id="170" idx="2"/>
          </p:cNvCxnSpPr>
          <p:nvPr/>
        </p:nvCxnSpPr>
        <p:spPr>
          <a:xfrm flipH="1" flipV="1">
            <a:off x="99762" y="6432505"/>
            <a:ext cx="2199293" cy="113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Straight Arrow Connector 186"/>
          <p:cNvCxnSpPr/>
          <p:nvPr/>
        </p:nvCxnSpPr>
        <p:spPr>
          <a:xfrm flipV="1">
            <a:off x="179512" y="476672"/>
            <a:ext cx="0" cy="58505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2" name="Straight Arrow Connector 191"/>
          <p:cNvCxnSpPr/>
          <p:nvPr/>
        </p:nvCxnSpPr>
        <p:spPr>
          <a:xfrm>
            <a:off x="323528" y="552872"/>
            <a:ext cx="4032448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5269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Requirements</a:t>
            </a:r>
          </a:p>
          <a:p>
            <a:pPr marL="0" indent="0" algn="just">
              <a:buNone/>
            </a:pPr>
            <a:r>
              <a:rPr lang="en-US" dirty="0"/>
              <a:t>     Disk space: </a:t>
            </a:r>
            <a:r>
              <a:rPr lang="en-US" dirty="0" smtClean="0"/>
              <a:t>1TB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Memory: </a:t>
            </a:r>
            <a:r>
              <a:rPr lang="en-US" dirty="0" smtClean="0"/>
              <a:t>4 GB </a:t>
            </a:r>
            <a:r>
              <a:rPr lang="en-US" dirty="0"/>
              <a:t>RAM</a:t>
            </a:r>
          </a:p>
          <a:p>
            <a:pPr marL="0" indent="0" algn="just">
              <a:buNone/>
            </a:pPr>
            <a:r>
              <a:rPr lang="en-US" dirty="0"/>
              <a:t>     Processor: 2.4 GHZ processor speed</a:t>
            </a:r>
          </a:p>
          <a:p>
            <a:pPr algn="just"/>
            <a:r>
              <a:rPr lang="en-US" dirty="0"/>
              <a:t>Software Requirements</a:t>
            </a:r>
          </a:p>
          <a:p>
            <a:pPr algn="just">
              <a:buNone/>
            </a:pPr>
            <a:r>
              <a:rPr lang="en-US" dirty="0"/>
              <a:t>     </a:t>
            </a:r>
            <a:r>
              <a:rPr lang="en-US" dirty="0" smtClean="0"/>
              <a:t>Compiler’s 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r>
              <a:rPr lang="en-US" sz="2800" dirty="0" smtClean="0"/>
              <a:t>notepad</a:t>
            </a:r>
            <a:r>
              <a:rPr lang="en-US" sz="2800" dirty="0" smtClean="0"/>
              <a:t>++ , cpp.sh , onlinegdb.com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</a:t>
            </a:r>
            <a:r>
              <a:rPr lang="en-US" dirty="0" smtClean="0"/>
              <a:t>Operating </a:t>
            </a:r>
            <a:r>
              <a:rPr lang="en-US" dirty="0"/>
              <a:t>System: Windows 7,8,9,10,XP.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0730" y="198884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250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470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ALGORITHM FOR MATHEMATICAL SIMPLICATION</vt:lpstr>
      <vt:lpstr>Abstract</vt:lpstr>
      <vt:lpstr>Introduction</vt:lpstr>
      <vt:lpstr>Existing system</vt:lpstr>
      <vt:lpstr>Proposed system</vt:lpstr>
      <vt:lpstr>PowerPoint Presentation</vt:lpstr>
      <vt:lpstr>System Requirements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satyamsharma</dc:creator>
  <cp:lastModifiedBy>ismail - [2010]</cp:lastModifiedBy>
  <cp:revision>44</cp:revision>
  <dcterms:created xsi:type="dcterms:W3CDTF">2019-02-02T08:57:27Z</dcterms:created>
  <dcterms:modified xsi:type="dcterms:W3CDTF">2019-02-10T17:24:31Z</dcterms:modified>
</cp:coreProperties>
</file>