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61" r:id="rId2"/>
    <p:sldId id="257" r:id="rId3"/>
    <p:sldId id="267" r:id="rId4"/>
    <p:sldId id="259" r:id="rId5"/>
    <p:sldId id="263" r:id="rId6"/>
    <p:sldId id="273" r:id="rId7"/>
    <p:sldId id="276" r:id="rId8"/>
    <p:sldId id="274" r:id="rId9"/>
    <p:sldId id="277" r:id="rId10"/>
    <p:sldId id="275" r:id="rId11"/>
    <p:sldId id="278" r:id="rId12"/>
    <p:sldId id="26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3ADF1-48FC-44CE-A3A0-576786CC91AA}" type="datetimeFigureOut">
              <a:rPr lang="en-IN" smtClean="0"/>
              <a:t>16-03-2019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54BA8-7137-49C6-8C54-4B22BEA7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7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271B-76B9-475F-8A7D-D0C02B180ED6}" type="datetimeFigureOut">
              <a:rPr lang="en-US" smtClean="0"/>
              <a:pPr/>
              <a:t>3/16/2019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2830-E2F6-4563-98D7-6FBADCAADE9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00990" cy="1525270"/>
          </a:xfrm>
        </p:spPr>
        <p:txBody>
          <a:bodyPr>
            <a:normAutofit/>
          </a:bodyPr>
          <a:lstStyle/>
          <a:p>
            <a:r>
              <a:rPr lang="en-US" sz="2400" b="1" dirty="0"/>
              <a:t>ALGORITHM FOR MATHEMATICAL SIMPLICATION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143248"/>
            <a:ext cx="352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NO:10</a:t>
            </a:r>
          </a:p>
          <a:p>
            <a:r>
              <a:rPr lang="en-US" dirty="0"/>
              <a:t>Satyam Sharma (160717733061)</a:t>
            </a:r>
          </a:p>
          <a:p>
            <a:r>
              <a:rPr lang="en-US" dirty="0"/>
              <a:t>L.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Prakash</a:t>
            </a:r>
            <a:r>
              <a:rPr lang="en-US" dirty="0"/>
              <a:t>(160717733062)</a:t>
            </a:r>
          </a:p>
          <a:p>
            <a:r>
              <a:rPr lang="en-US" dirty="0"/>
              <a:t>K. </a:t>
            </a:r>
            <a:r>
              <a:rPr lang="en-US" dirty="0" err="1"/>
              <a:t>Dhanush</a:t>
            </a:r>
            <a:r>
              <a:rPr lang="en-US" dirty="0"/>
              <a:t> Reddy (160717733106)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3071810"/>
            <a:ext cx="3143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 the guidance of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R </a:t>
            </a:r>
            <a:r>
              <a:rPr lang="en-US" sz="2000" dirty="0" err="1"/>
              <a:t>Ch</a:t>
            </a:r>
            <a:r>
              <a:rPr lang="en-US" sz="2000" dirty="0"/>
              <a:t> A Naidu</a:t>
            </a:r>
          </a:p>
          <a:p>
            <a:r>
              <a:rPr lang="en-US" sz="2000" dirty="0"/>
              <a:t>Professor, CSE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Project coordinators:</a:t>
            </a:r>
          </a:p>
          <a:p>
            <a:r>
              <a:rPr lang="en-US" sz="2000" dirty="0" err="1"/>
              <a:t>Dr</a:t>
            </a:r>
            <a:r>
              <a:rPr lang="en-US" sz="2000" dirty="0"/>
              <a:t> B </a:t>
            </a:r>
            <a:r>
              <a:rPr lang="en-US" sz="2000" dirty="0" err="1"/>
              <a:t>Jayalakshmi</a:t>
            </a:r>
            <a:endParaRPr lang="en-US" sz="2000" dirty="0"/>
          </a:p>
          <a:p>
            <a:r>
              <a:rPr lang="en-US" sz="2000" dirty="0"/>
              <a:t>Associate Professor, CSE</a:t>
            </a:r>
          </a:p>
          <a:p>
            <a:r>
              <a:rPr lang="en-US" sz="2000" dirty="0"/>
              <a:t> K  </a:t>
            </a:r>
            <a:r>
              <a:rPr lang="en-US" sz="2000" dirty="0" err="1"/>
              <a:t>Uday</a:t>
            </a:r>
            <a:r>
              <a:rPr lang="en-US" sz="2000" dirty="0"/>
              <a:t> Kumar</a:t>
            </a:r>
          </a:p>
          <a:p>
            <a:r>
              <a:rPr lang="en-US" sz="2000" dirty="0"/>
              <a:t> Assistant Professor, CSE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/>
          <p:cNvSpPr/>
          <p:nvPr/>
        </p:nvSpPr>
        <p:spPr>
          <a:xfrm>
            <a:off x="3357554" y="4071942"/>
            <a:ext cx="2214578" cy="1285884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400" dirty="0" smtClean="0">
                <a:effectLst/>
                <a:latin typeface="Calibri"/>
                <a:ea typeface="Calibri"/>
                <a:cs typeface="Times New Roman"/>
              </a:rPr>
              <a:t>Is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600" dirty="0" smtClean="0">
                <a:effectLst/>
                <a:latin typeface="Calibri"/>
                <a:ea typeface="Calibri"/>
                <a:cs typeface="Times New Roman"/>
              </a:rPr>
              <a:t>(</a:t>
            </a:r>
            <a:r>
              <a:rPr lang="en-IN" sz="1400" dirty="0" err="1" smtClean="0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sz="1400" baseline="-25000" dirty="0" err="1" smtClean="0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sz="14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IN" sz="1400" dirty="0">
                <a:effectLst/>
                <a:latin typeface="Calibri"/>
                <a:ea typeface="Calibri"/>
                <a:cs typeface="Times New Roman"/>
              </a:rPr>
              <a:t>–x)&lt;=</a:t>
            </a:r>
            <a:r>
              <a:rPr lang="en-IN" sz="14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endParaRPr lang="en-IN" sz="1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3286116" y="1214422"/>
            <a:ext cx="2357454" cy="471921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endParaRPr lang="en-IN" sz="900" b="1" i="1" dirty="0" smtClean="0">
              <a:latin typeface="Calibri"/>
              <a:ea typeface="Calibri"/>
              <a:cs typeface="Times New Roman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600" dirty="0" smtClean="0">
                <a:effectLst/>
                <a:latin typeface="Calibri"/>
                <a:ea typeface="Calibri"/>
                <a:cs typeface="Times New Roman"/>
              </a:rPr>
              <a:t>Enter </a:t>
            </a:r>
            <a:r>
              <a:rPr lang="en-IN" sz="1600" dirty="0">
                <a:effectLst/>
                <a:latin typeface="Calibri"/>
                <a:ea typeface="Calibri"/>
                <a:cs typeface="Times New Roman"/>
              </a:rPr>
              <a:t>x</a:t>
            </a:r>
            <a:endParaRPr lang="en-IN" sz="24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643174" y="2000240"/>
            <a:ext cx="3357586" cy="642942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 algn="ctr">
              <a:lnSpc>
                <a:spcPct val="115000"/>
              </a:lnSpc>
              <a:spcAft>
                <a:spcPts val="1000"/>
              </a:spcAft>
            </a:pPr>
            <a:r>
              <a:rPr lang="en-IN" sz="1400" b="1" dirty="0" smtClean="0">
                <a:effectLst/>
                <a:latin typeface="Calibri"/>
                <a:ea typeface="Calibri"/>
                <a:cs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b="1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7554" y="3000372"/>
            <a:ext cx="2286016" cy="7858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dirty="0" err="1">
                <a:effectLst/>
                <a:latin typeface="Calibri"/>
                <a:ea typeface="Calibri"/>
                <a:cs typeface="Times New Roman"/>
              </a:rPr>
              <a:t>x</a:t>
            </a:r>
            <a:r>
              <a:rPr lang="en-IN" baseline="-25000" dirty="0" err="1">
                <a:effectLst/>
                <a:latin typeface="Calibri"/>
                <a:ea typeface="Calibri"/>
                <a:cs typeface="Times New Roman"/>
              </a:rPr>
              <a:t>n</a:t>
            </a:r>
            <a:r>
              <a:rPr lang="en-IN" dirty="0">
                <a:effectLst/>
                <a:latin typeface="Calibri"/>
                <a:ea typeface="Calibri"/>
                <a:cs typeface="Times New Roman"/>
              </a:rPr>
              <a:t>=x-f(x)/f’</a:t>
            </a:r>
            <a:r>
              <a:rPr lang="en-IN" b="1" dirty="0">
                <a:effectLst/>
                <a:latin typeface="Calibri"/>
                <a:ea typeface="Calibri"/>
                <a:cs typeface="Times New Roman"/>
              </a:rPr>
              <a:t>(x</a:t>
            </a:r>
            <a:r>
              <a:rPr lang="en-IN" sz="1100" b="1" dirty="0">
                <a:effectLst/>
                <a:latin typeface="Calibri"/>
                <a:ea typeface="Calibri"/>
                <a:cs typeface="Times New Roman"/>
              </a:rPr>
              <a:t>)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3714744" y="5643578"/>
            <a:ext cx="1500198" cy="428628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IN" sz="13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IN" sz="800" dirty="0" smtClean="0">
                <a:effectLst/>
                <a:latin typeface="Calibri"/>
                <a:ea typeface="Calibri"/>
                <a:cs typeface="Times New Roman"/>
              </a:rPr>
              <a:t>     </a:t>
            </a:r>
            <a:r>
              <a:rPr lang="en-IN" dirty="0" smtClean="0">
                <a:effectLst/>
                <a:latin typeface="Calibri"/>
                <a:ea typeface="Calibri"/>
                <a:cs typeface="Times New Roman"/>
              </a:rPr>
              <a:t>print c</a:t>
            </a:r>
            <a:r>
              <a:rPr lang="en-IN" dirty="0" smtClean="0">
                <a:ea typeface="Calibri"/>
                <a:cs typeface="Times New Roman"/>
              </a:rPr>
              <a:t>                        </a:t>
            </a:r>
            <a:endParaRPr lang="en-IN" sz="8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9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7" name="Oval 6"/>
          <p:cNvSpPr/>
          <p:nvPr/>
        </p:nvSpPr>
        <p:spPr>
          <a:xfrm>
            <a:off x="4071934" y="6286520"/>
            <a:ext cx="785818" cy="381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Oval 7"/>
          <p:cNvSpPr/>
          <p:nvPr/>
        </p:nvSpPr>
        <p:spPr>
          <a:xfrm>
            <a:off x="3929058" y="214290"/>
            <a:ext cx="1071570" cy="59531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>
                <a:effectLst/>
                <a:latin typeface="Calibri"/>
                <a:ea typeface="Calibri"/>
                <a:cs typeface="Times New Roman"/>
              </a:rPr>
              <a:t>Start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72132" y="4714884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6071404" y="2786852"/>
            <a:ext cx="3786214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716016" y="928670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3" idx="1"/>
          </p:cNvCxnSpPr>
          <p:nvPr/>
        </p:nvCxnSpPr>
        <p:spPr>
          <a:xfrm rot="5400000">
            <a:off x="4262434" y="1012013"/>
            <a:ext cx="404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" idx="4"/>
          </p:cNvCxnSpPr>
          <p:nvPr/>
        </p:nvCxnSpPr>
        <p:spPr>
          <a:xfrm rot="16200000" flipH="1">
            <a:off x="4325754" y="1825431"/>
            <a:ext cx="313897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" idx="0"/>
          </p:cNvCxnSpPr>
          <p:nvPr/>
        </p:nvCxnSpPr>
        <p:spPr>
          <a:xfrm rot="5400000">
            <a:off x="4322761" y="2821777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2" idx="0"/>
          </p:cNvCxnSpPr>
          <p:nvPr/>
        </p:nvCxnSpPr>
        <p:spPr>
          <a:xfrm rot="5400000">
            <a:off x="4339827" y="3911207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" idx="2"/>
            <a:endCxn id="6" idx="1"/>
          </p:cNvCxnSpPr>
          <p:nvPr/>
        </p:nvCxnSpPr>
        <p:spPr>
          <a:xfrm rot="5400000">
            <a:off x="4321967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" idx="4"/>
            <a:endCxn id="7" idx="0"/>
          </p:cNvCxnSpPr>
          <p:nvPr/>
        </p:nvCxnSpPr>
        <p:spPr>
          <a:xfrm rot="5400000">
            <a:off x="4357686" y="61793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43702" y="42148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799681" y="2137045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Enter  </a:t>
            </a:r>
            <a:r>
              <a:rPr lang="en-IN" dirty="0" err="1" smtClean="0"/>
              <a:t>eps</a:t>
            </a:r>
            <a:r>
              <a:rPr lang="en-IN" dirty="0" smtClean="0"/>
              <a:t>: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45252" y="2420888"/>
            <a:ext cx="1771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97212" y="1555204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687" y="200024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032880" y="11874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510366" y="1686343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549914" y="264397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549913" y="381271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485542" y="531050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76"/>
            <a:ext cx="6937516" cy="62646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4014" y="6296054"/>
            <a:ext cx="6480720" cy="396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2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Hardware Requirements</a:t>
            </a:r>
          </a:p>
          <a:p>
            <a:pPr marL="0" indent="0" algn="just">
              <a:buNone/>
            </a:pPr>
            <a:r>
              <a:rPr lang="en-US" dirty="0"/>
              <a:t>     Disk space: 1TB</a:t>
            </a:r>
          </a:p>
          <a:p>
            <a:pPr marL="0" indent="0" algn="just">
              <a:buNone/>
            </a:pPr>
            <a:r>
              <a:rPr lang="en-US" dirty="0"/>
              <a:t>     Memory: 4 GB RAM</a:t>
            </a:r>
          </a:p>
          <a:p>
            <a:pPr marL="0" indent="0" algn="just">
              <a:buNone/>
            </a:pPr>
            <a:r>
              <a:rPr lang="en-US" dirty="0"/>
              <a:t>     Processor: 2.4 GHZ processor speed</a:t>
            </a:r>
          </a:p>
          <a:p>
            <a:pPr algn="just"/>
            <a:r>
              <a:rPr lang="en-US" dirty="0"/>
              <a:t>Software Requirements</a:t>
            </a:r>
          </a:p>
          <a:p>
            <a:pPr algn="just">
              <a:buNone/>
            </a:pPr>
            <a:r>
              <a:rPr lang="en-US" dirty="0"/>
              <a:t>     Compiler’s :</a:t>
            </a:r>
            <a:r>
              <a:rPr lang="en-US" sz="2800" dirty="0"/>
              <a:t> notepad++ , cpp.sh , onlinegdb.com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Operating System: Windows 7,8,9,10,XP.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1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0730" y="1988840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0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Solving complex mathematical equations is both time consuming and mostly inaccurate when done manually.</a:t>
            </a:r>
          </a:p>
          <a:p>
            <a:pPr algn="just"/>
            <a:r>
              <a:rPr lang="en-US" dirty="0"/>
              <a:t>The main aim of this project is to develop an algorithm which makes Mathematical Simplification of complex equations.</a:t>
            </a:r>
          </a:p>
          <a:p>
            <a:pPr algn="just"/>
            <a:r>
              <a:rPr lang="en-US" dirty="0"/>
              <a:t>It  provides user the flexibility to choose  an method.</a:t>
            </a:r>
          </a:p>
          <a:p>
            <a:pPr algn="just"/>
            <a:r>
              <a:rPr lang="en-US" dirty="0"/>
              <a:t>It provides very speed computation for any complex equations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“Algorithm For Mathematical Simplification” is a algorithm designed for helping the user to solve complex mathematical equations  without doing them manually .</a:t>
            </a:r>
          </a:p>
          <a:p>
            <a:pPr algn="just"/>
            <a:r>
              <a:rPr lang="en-US" dirty="0"/>
              <a:t>The algorithm mainly build with the vision of providing an easy mathematical simplification approach with peak accuracy.</a:t>
            </a:r>
          </a:p>
          <a:p>
            <a:pPr algn="just"/>
            <a:r>
              <a:rPr lang="en-US" dirty="0"/>
              <a:t>The algorithm also provides the user the flexibility to apply multiple methods at the  same time , thus giving an user the smart way to choose the best  method for the given equation.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existing system, solving mathematical equations are done  manually.</a:t>
            </a:r>
          </a:p>
          <a:p>
            <a:pPr algn="just"/>
            <a:r>
              <a:rPr lang="en-US" dirty="0"/>
              <a:t>Solving the mathematical equations are complex and time consuming .</a:t>
            </a:r>
          </a:p>
          <a:p>
            <a:pPr algn="just"/>
            <a:r>
              <a:rPr lang="en-US" dirty="0"/>
              <a:t>Solving a number of Mathematical methods becomes complex , inaccurate.</a:t>
            </a:r>
          </a:p>
          <a:p>
            <a:pPr algn="just"/>
            <a:r>
              <a:rPr lang="en-US" dirty="0"/>
              <a:t>Selecting an appropriate method for an mathematical simplification of a particular equation consumes a lot  of time and energy of an user with no </a:t>
            </a:r>
            <a:r>
              <a:rPr lang="en-US" dirty="0" smtClean="0"/>
              <a:t>guaranteed </a:t>
            </a:r>
            <a:r>
              <a:rPr lang="en-US" dirty="0"/>
              <a:t>accurate outcome resulting in false predictions.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friendly interface</a:t>
            </a:r>
          </a:p>
          <a:p>
            <a:pPr algn="just"/>
            <a:r>
              <a:rPr lang="en-US" dirty="0"/>
              <a:t>Less error</a:t>
            </a:r>
          </a:p>
          <a:p>
            <a:pPr algn="just"/>
            <a:r>
              <a:rPr lang="en-US" dirty="0"/>
              <a:t>Peak accuracy </a:t>
            </a:r>
          </a:p>
          <a:p>
            <a:pPr algn="just"/>
            <a:r>
              <a:rPr lang="en-US" dirty="0"/>
              <a:t>Fast access to methods</a:t>
            </a:r>
          </a:p>
          <a:p>
            <a:pPr algn="just"/>
            <a:r>
              <a:rPr lang="en-US" dirty="0"/>
              <a:t>Quick simplification</a:t>
            </a:r>
          </a:p>
          <a:p>
            <a:pPr algn="just"/>
            <a:r>
              <a:rPr lang="en-US" dirty="0"/>
              <a:t>More storage capacity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4000496" y="857232"/>
            <a:ext cx="1643074" cy="500066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Enter 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a,b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3714744" y="1643050"/>
            <a:ext cx="2000264" cy="357190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Calibri"/>
                <a:ea typeface="Calibri"/>
                <a:cs typeface="Times New Roman"/>
              </a:rPr>
              <a:t> Enter </a:t>
            </a:r>
            <a:r>
              <a:rPr lang="en-IN" sz="1600" dirty="0" err="1">
                <a:effectLst/>
                <a:latin typeface="Calibri"/>
                <a:ea typeface="Calibri"/>
                <a:cs typeface="Times New Roman"/>
              </a:rPr>
              <a:t>eps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.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4000496" y="2285992"/>
            <a:ext cx="1500198" cy="71438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ea typeface="Calibri"/>
                <a:cs typeface="Times New Roman"/>
              </a:rPr>
              <a:t>Is f(a</a:t>
            </a:r>
            <a:r>
              <a:rPr lang="en-IN" sz="1100" dirty="0" smtClean="0">
                <a:effectLst/>
                <a:ea typeface="Calibri"/>
                <a:cs typeface="Times New Roman"/>
              </a:rPr>
              <a:t>)*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 smtClean="0">
                <a:effectLst/>
                <a:ea typeface="Calibri"/>
                <a:cs typeface="Times New Roman"/>
              </a:rPr>
              <a:t>f(b</a:t>
            </a:r>
            <a:r>
              <a:rPr lang="en-IN" sz="1100" dirty="0">
                <a:effectLst/>
                <a:ea typeface="Calibri"/>
                <a:cs typeface="Times New Roman"/>
              </a:rPr>
              <a:t>)&lt;0</a:t>
            </a:r>
          </a:p>
        </p:txBody>
      </p:sp>
      <p:cxnSp>
        <p:nvCxnSpPr>
          <p:cNvPr id="7" name="Straight Arrow Connector 6"/>
          <p:cNvCxnSpPr>
            <a:stCxn id="15" idx="1"/>
          </p:cNvCxnSpPr>
          <p:nvPr/>
        </p:nvCxnSpPr>
        <p:spPr>
          <a:xfrm rot="10800000" flipH="1">
            <a:off x="3643306" y="3540832"/>
            <a:ext cx="1168454" cy="310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Straight Arrow Connector 9"/>
          <p:cNvCxnSpPr>
            <a:stCxn id="23" idx="4"/>
            <a:endCxn id="4" idx="1"/>
          </p:cNvCxnSpPr>
          <p:nvPr/>
        </p:nvCxnSpPr>
        <p:spPr>
          <a:xfrm rot="5400000">
            <a:off x="4679169" y="714368"/>
            <a:ext cx="285728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43306" y="5572140"/>
            <a:ext cx="2214578" cy="2143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b=c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3857620" y="4857760"/>
            <a:ext cx="1785950" cy="500066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Is f(a)*f(c)&lt;0?</a:t>
            </a:r>
          </a:p>
        </p:txBody>
      </p:sp>
      <p:cxnSp>
        <p:nvCxnSpPr>
          <p:cNvPr id="14" name="Straight Arrow Connector 13"/>
          <p:cNvCxnSpPr>
            <a:cxnSpLocks/>
            <a:endCxn id="20" idx="0"/>
          </p:cNvCxnSpPr>
          <p:nvPr/>
        </p:nvCxnSpPr>
        <p:spPr>
          <a:xfrm rot="5400000">
            <a:off x="4643440" y="4036222"/>
            <a:ext cx="214314" cy="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Flowchart: Decision 14"/>
          <p:cNvSpPr/>
          <p:nvPr/>
        </p:nvSpPr>
        <p:spPr>
          <a:xfrm>
            <a:off x="3643306" y="3214686"/>
            <a:ext cx="2214578" cy="71438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200" dirty="0" smtClean="0">
                <a:effectLst/>
                <a:latin typeface="Calibri"/>
                <a:ea typeface="Calibri"/>
                <a:cs typeface="Times New Roman"/>
              </a:rPr>
              <a:t>Is</a:t>
            </a:r>
            <a:r>
              <a:rPr lang="en-IN" sz="20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IN" sz="1100" b="1" i="1" dirty="0" smtClean="0">
                <a:latin typeface="Calibri"/>
                <a:ea typeface="Calibri"/>
                <a:cs typeface="Times New Roman"/>
              </a:rPr>
              <a:t>  </a:t>
            </a:r>
            <a:r>
              <a:rPr lang="en-IN" sz="1200" b="1" i="1" dirty="0" smtClean="0">
                <a:latin typeface="Calibri"/>
                <a:ea typeface="Calibri"/>
                <a:cs typeface="Times New Roman"/>
              </a:rPr>
              <a:t>|</a:t>
            </a:r>
            <a:r>
              <a:rPr lang="en-IN" sz="1200" b="1" i="1" dirty="0" err="1" smtClean="0">
                <a:latin typeface="Calibri"/>
                <a:ea typeface="Calibri"/>
                <a:cs typeface="Times New Roman"/>
              </a:rPr>
              <a:t>ab</a:t>
            </a:r>
            <a:r>
              <a:rPr lang="en-IN" sz="1200" b="1" i="1" dirty="0" smtClean="0">
                <a:latin typeface="Calibri"/>
                <a:ea typeface="Calibri"/>
                <a:cs typeface="Times New Roman"/>
              </a:rPr>
              <a:t>|&lt;</a:t>
            </a:r>
            <a:r>
              <a:rPr lang="en-IN" sz="1200" b="1" i="1" dirty="0" err="1" smtClean="0">
                <a:latin typeface="Calibri"/>
                <a:ea typeface="Calibri"/>
                <a:cs typeface="Times New Roman"/>
              </a:rPr>
              <a:t>eps</a:t>
            </a:r>
            <a:r>
              <a:rPr lang="en-IN" sz="1200" b="1" i="1" dirty="0">
                <a:latin typeface="Calibri"/>
                <a:ea typeface="Calibri"/>
                <a:cs typeface="Times New Roman"/>
              </a:rPr>
              <a:t>?</a:t>
            </a:r>
            <a:endParaRPr lang="en-IN" sz="1100" b="1" i="1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3714744" y="6000768"/>
            <a:ext cx="2071702" cy="285752"/>
          </a:xfrm>
          <a:prstGeom prst="flowChartInputOutp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   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Print c 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  <p:sp>
        <p:nvSpPr>
          <p:cNvPr id="17" name="Oval 16"/>
          <p:cNvSpPr/>
          <p:nvPr/>
        </p:nvSpPr>
        <p:spPr>
          <a:xfrm>
            <a:off x="4429124" y="6429396"/>
            <a:ext cx="642942" cy="22734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dirty="0">
                <a:effectLst/>
                <a:latin typeface="Calibri"/>
                <a:ea typeface="Calibri"/>
                <a:cs typeface="Times New Roman"/>
              </a:rPr>
              <a:t>End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14744" y="4143380"/>
            <a:ext cx="2071702" cy="3571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c=(</a:t>
            </a:r>
            <a:r>
              <a:rPr lang="en-IN" sz="1300" dirty="0" err="1">
                <a:effectLst/>
                <a:latin typeface="Calibri"/>
                <a:ea typeface="Calibri"/>
                <a:cs typeface="Times New Roman"/>
              </a:rPr>
              <a:t>a+b</a:t>
            </a: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)/2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71934" y="214290"/>
            <a:ext cx="1500197" cy="357214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50" dirty="0">
                <a:effectLst/>
                <a:latin typeface="Calibri"/>
                <a:ea typeface="Calibri"/>
                <a:cs typeface="Times New Roman"/>
              </a:rPr>
              <a:t>start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715670" y="1499380"/>
            <a:ext cx="285752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4"/>
          </p:cNvCxnSpPr>
          <p:nvPr/>
        </p:nvCxnSpPr>
        <p:spPr>
          <a:xfrm rot="16200000" flipH="1">
            <a:off x="4572000" y="2143116"/>
            <a:ext cx="2857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08513" y="3106735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20" idx="2"/>
            <a:endCxn id="13" idx="0"/>
          </p:cNvCxnSpPr>
          <p:nvPr/>
        </p:nvCxnSpPr>
        <p:spPr>
          <a:xfrm rot="5400000">
            <a:off x="4572000" y="4679165"/>
            <a:ext cx="357190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0" name="Straight Arrow Connector 109"/>
          <p:cNvCxnSpPr>
            <a:cxnSpLocks/>
            <a:stCxn id="13" idx="2"/>
            <a:endCxn id="12" idx="0"/>
          </p:cNvCxnSpPr>
          <p:nvPr/>
        </p:nvCxnSpPr>
        <p:spPr>
          <a:xfrm rot="5400000">
            <a:off x="4643438" y="5464983"/>
            <a:ext cx="214314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Straight Arrow Connector 116"/>
          <p:cNvCxnSpPr>
            <a:cxnSpLocks/>
            <a:stCxn id="12" idx="2"/>
            <a:endCxn id="16" idx="1"/>
          </p:cNvCxnSpPr>
          <p:nvPr/>
        </p:nvCxnSpPr>
        <p:spPr>
          <a:xfrm rot="5400000">
            <a:off x="4643438" y="5893611"/>
            <a:ext cx="214314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6" name="Straight Arrow Connector 175"/>
          <p:cNvCxnSpPr>
            <a:cxnSpLocks/>
            <a:stCxn id="16" idx="4"/>
            <a:endCxn id="17" idx="0"/>
          </p:cNvCxnSpPr>
          <p:nvPr/>
        </p:nvCxnSpPr>
        <p:spPr>
          <a:xfrm rot="5400000">
            <a:off x="4679157" y="6357958"/>
            <a:ext cx="142876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8" name="Straight Arrow Connector 237"/>
          <p:cNvCxnSpPr>
            <a:cxnSpLocks/>
          </p:cNvCxnSpPr>
          <p:nvPr/>
        </p:nvCxnSpPr>
        <p:spPr>
          <a:xfrm>
            <a:off x="5464556" y="2643182"/>
            <a:ext cx="1393460" cy="1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4" name="Straight Arrow Connector 243"/>
          <p:cNvCxnSpPr/>
          <p:nvPr/>
        </p:nvCxnSpPr>
        <p:spPr>
          <a:xfrm rot="5400000" flipH="1" flipV="1">
            <a:off x="6036479" y="1607331"/>
            <a:ext cx="178674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rot="10800000">
            <a:off x="5357818" y="71435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5857884" y="357187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rot="5400000" flipH="1" flipV="1">
            <a:off x="6679421" y="310752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1285852" y="5643578"/>
            <a:ext cx="1857388" cy="285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a=c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76" name="Straight Arrow Connector 275"/>
          <p:cNvCxnSpPr>
            <a:stCxn id="13" idx="1"/>
          </p:cNvCxnSpPr>
          <p:nvPr/>
        </p:nvCxnSpPr>
        <p:spPr>
          <a:xfrm rot="10800000">
            <a:off x="2214546" y="5072075"/>
            <a:ext cx="164307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endCxn id="274" idx="0"/>
          </p:cNvCxnSpPr>
          <p:nvPr/>
        </p:nvCxnSpPr>
        <p:spPr>
          <a:xfrm rot="5400000">
            <a:off x="2000232" y="54292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 Box 52"/>
          <p:cNvSpPr txBox="1">
            <a:spLocks noChangeArrowheads="1"/>
          </p:cNvSpPr>
          <p:nvPr/>
        </p:nvSpPr>
        <p:spPr bwMode="auto">
          <a:xfrm>
            <a:off x="5857884" y="2285992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5" name="Text Box 52"/>
          <p:cNvSpPr txBox="1">
            <a:spLocks noChangeArrowheads="1"/>
          </p:cNvSpPr>
          <p:nvPr/>
        </p:nvSpPr>
        <p:spPr bwMode="auto">
          <a:xfrm>
            <a:off x="6072198" y="3214686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6" name="Text Box 52"/>
          <p:cNvSpPr txBox="1">
            <a:spLocks noChangeArrowheads="1"/>
          </p:cNvSpPr>
          <p:nvPr/>
        </p:nvSpPr>
        <p:spPr bwMode="auto">
          <a:xfrm>
            <a:off x="2643174" y="4714884"/>
            <a:ext cx="500066" cy="28575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smtClean="0">
                <a:latin typeface="Calibri"/>
                <a:ea typeface="Calibri"/>
                <a:cs typeface="Times New Roman"/>
              </a:rPr>
              <a:t>NO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20411" y="6165304"/>
            <a:ext cx="14874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2086415" y="6054670"/>
            <a:ext cx="219955" cy="1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301408"/>
            <a:ext cx="7383710" cy="61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9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6116" y="571480"/>
            <a:ext cx="1857998" cy="901374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Start</a:t>
            </a:r>
          </a:p>
        </p:txBody>
      </p:sp>
      <p:sp>
        <p:nvSpPr>
          <p:cNvPr id="3" name="Flowchart: Data 2"/>
          <p:cNvSpPr/>
          <p:nvPr/>
        </p:nvSpPr>
        <p:spPr>
          <a:xfrm>
            <a:off x="3071802" y="1928802"/>
            <a:ext cx="2286015" cy="428628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no of data points: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928926" y="2714620"/>
            <a:ext cx="2428892" cy="428628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y data points: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2928926" y="3571876"/>
            <a:ext cx="2420639" cy="427175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value of x for interpolated y(x):</a:t>
            </a:r>
            <a:endParaRPr lang="en-IN" sz="1200" dirty="0"/>
          </a:p>
        </p:txBody>
      </p:sp>
      <p:sp>
        <p:nvSpPr>
          <p:cNvPr id="6" name="Flowchart: Data 5"/>
          <p:cNvSpPr/>
          <p:nvPr/>
        </p:nvSpPr>
        <p:spPr>
          <a:xfrm>
            <a:off x="3071802" y="4357694"/>
            <a:ext cx="2445905" cy="550059"/>
          </a:xfrm>
          <a:prstGeom prst="flowChartInputOutpu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interpolated value is :</a:t>
            </a:r>
          </a:p>
        </p:txBody>
      </p:sp>
      <p:sp>
        <p:nvSpPr>
          <p:cNvPr id="7" name="Oval 6"/>
          <p:cNvSpPr/>
          <p:nvPr/>
        </p:nvSpPr>
        <p:spPr>
          <a:xfrm>
            <a:off x="3286116" y="5286388"/>
            <a:ext cx="2071702" cy="64294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>
            <a:cxnSpLocks/>
            <a:stCxn id="2" idx="4"/>
            <a:endCxn id="3" idx="1"/>
          </p:cNvCxnSpPr>
          <p:nvPr/>
        </p:nvCxnSpPr>
        <p:spPr>
          <a:xfrm rot="5400000">
            <a:off x="3986989" y="1700676"/>
            <a:ext cx="455948" cy="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rot="5400000">
            <a:off x="4037009" y="253523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002559" y="3355499"/>
            <a:ext cx="428628" cy="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4040469" y="4174846"/>
            <a:ext cx="357188" cy="8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7" idx="0"/>
          </p:cNvCxnSpPr>
          <p:nvPr/>
        </p:nvCxnSpPr>
        <p:spPr>
          <a:xfrm rot="16200000" flipH="1">
            <a:off x="4119044" y="5083464"/>
            <a:ext cx="378635" cy="27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5220072" y="2996951"/>
            <a:ext cx="602782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5940152" y="3144515"/>
            <a:ext cx="0" cy="71653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4355976" y="1556792"/>
            <a:ext cx="1440650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23316" y="235743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4809" y="320254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294754" y="400050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5220072" y="3861048"/>
            <a:ext cx="602782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384672" y="263306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394711" y="353327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5931931" y="2269353"/>
            <a:ext cx="0" cy="71653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265362" y="2276872"/>
            <a:ext cx="602782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5940152" y="1573879"/>
            <a:ext cx="0" cy="5383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357818" y="192945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6116" y="735446"/>
            <a:ext cx="1857998" cy="9013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Start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1802" y="2092768"/>
            <a:ext cx="2277763" cy="4286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no of data points: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8926" y="2878586"/>
            <a:ext cx="2428892" cy="428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Enter the y data points: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8926" y="3735842"/>
            <a:ext cx="2420639" cy="427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Enter value of x for interpolated y(x):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3071802" y="4521660"/>
            <a:ext cx="2445905" cy="550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interpolated value is :</a:t>
            </a:r>
          </a:p>
        </p:txBody>
      </p:sp>
      <p:sp>
        <p:nvSpPr>
          <p:cNvPr id="7" name="Oval 6"/>
          <p:cNvSpPr/>
          <p:nvPr/>
        </p:nvSpPr>
        <p:spPr>
          <a:xfrm>
            <a:off x="3286116" y="5450354"/>
            <a:ext cx="2071702" cy="6429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300" dirty="0">
                <a:effectLst/>
                <a:latin typeface="Calibri"/>
                <a:ea typeface="Calibri"/>
                <a:cs typeface="Times New Roman"/>
              </a:rPr>
              <a:t>End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>
            <a:cxnSpLocks/>
            <a:stCxn id="2" idx="4"/>
          </p:cNvCxnSpPr>
          <p:nvPr/>
        </p:nvCxnSpPr>
        <p:spPr>
          <a:xfrm flipH="1">
            <a:off x="4210684" y="1636820"/>
            <a:ext cx="4431" cy="45594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rot="5400000">
            <a:off x="4037009" y="2699197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002559" y="3519465"/>
            <a:ext cx="428628" cy="41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4040469" y="4338812"/>
            <a:ext cx="357188" cy="8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7080" y="5071720"/>
            <a:ext cx="1" cy="3786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8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447</Words>
  <Application>Microsoft Office PowerPoint</Application>
  <PresentationFormat>On-screen Show (4:3)</PresentationFormat>
  <Paragraphs>105</Paragraphs>
  <Slides>13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ALGORITHM FOR MATHEMATICAL SIMPLICATION</vt:lpstr>
      <vt:lpstr>Abstract</vt:lpstr>
      <vt:lpstr>Introduction</vt:lpstr>
      <vt:lpstr>Existing system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satyamsharma</dc:creator>
  <cp:lastModifiedBy>ismail - [2010]</cp:lastModifiedBy>
  <cp:revision>64</cp:revision>
  <dcterms:created xsi:type="dcterms:W3CDTF">2019-02-02T08:57:27Z</dcterms:created>
  <dcterms:modified xsi:type="dcterms:W3CDTF">2019-03-16T01:03:41Z</dcterms:modified>
</cp:coreProperties>
</file>