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86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0655" autoAdjust="0"/>
  </p:normalViewPr>
  <p:slideViewPr>
    <p:cSldViewPr snapToGrid="0">
      <p:cViewPr varScale="1">
        <p:scale>
          <a:sx n="65" d="100"/>
          <a:sy n="65" d="100"/>
        </p:scale>
        <p:origin x="1614" y="28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37064-372C-4785-86F0-96FEA864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578306-4CE1-3EBF-7272-E57C2CB14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738F6-BD49-E290-C1BB-3FEC64CEB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8D97A-C098-DB18-F54D-7656F3B1D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1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655B4-9C5B-BAE4-42FB-F5753C6F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04611A-5F11-18A3-9066-81DFE237C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E22AC-C387-70D1-53A0-1F0E2E603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09541-A339-3F40-AE00-1CA29D1EC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81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5489527" cy="3200400"/>
          </a:xfrm>
        </p:spPr>
        <p:txBody>
          <a:bodyPr anchor="ctr"/>
          <a:lstStyle/>
          <a:p>
            <a:r>
              <a:rPr lang="en-US" dirty="0"/>
              <a:t>3. </a:t>
            </a:r>
            <a:br>
              <a:rPr lang="en-US" dirty="0"/>
            </a:br>
            <a:r>
              <a:rPr lang="en-US" dirty="0"/>
              <a:t>Business </a:t>
            </a:r>
            <a:br>
              <a:rPr lang="en-US" dirty="0"/>
            </a:br>
            <a:r>
              <a:rPr lang="en-US" dirty="0"/>
              <a:t>Capabilities </a:t>
            </a:r>
            <a:br>
              <a:rPr lang="en-US" dirty="0"/>
            </a:br>
            <a:r>
              <a:rPr lang="en-US" dirty="0"/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4634-5E14-2003-5ABA-39EF5F26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18E41-893D-CB0E-BA86-474597E9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05" y="939596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Capability </a:t>
            </a:r>
            <a:br>
              <a:rPr lang="en-US" dirty="0"/>
            </a:br>
            <a:r>
              <a:rPr lang="en-US" dirty="0"/>
              <a:t>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BA19C1-DE37-E22F-A75C-19B4BD52CBD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1504" y="2857295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Maps organizational capabilities to the technical solutions and components required to achieve strategic business goals.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D62FA-4514-7DBE-FDAF-C7A4BD1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CA6AD56D-3CE0-0777-7D2B-4CE700E9D1D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26626901"/>
              </p:ext>
            </p:extLst>
          </p:nvPr>
        </p:nvGraphicFramePr>
        <p:xfrm>
          <a:off x="4223502" y="869949"/>
          <a:ext cx="7137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42">
                  <a:extLst>
                    <a:ext uri="{9D8B030D-6E8A-4147-A177-3AD203B41FA5}">
                      <a16:colId xmlns:a16="http://schemas.microsoft.com/office/drawing/2014/main" val="2151356167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3196947733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4251172817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69030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4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Ability to search, filter, and paginate movies by title, year, genre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Owner, End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19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Ratings Aggregation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and display average ratings per movie from ratings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Owner, QA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47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Secure API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Ensure authenticated and authorized access using Cognito and JWT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Security, Dev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89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API Extensibility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Allow rapid addition of new endpoints/features with minimal refactoring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Developers, Architects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75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Infrastructure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Full CI/CD and IaC using GitHub Actions and AWS CDK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DevOps, Engineers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203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2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A052B-1936-858B-EE1D-DE7A16996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2EAC1-47DB-B54E-AE36-98A62770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05" y="939596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Capability </a:t>
            </a:r>
            <a:br>
              <a:rPr lang="en-US" dirty="0"/>
            </a:br>
            <a:r>
              <a:rPr lang="en-US" dirty="0"/>
              <a:t>Matrix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C7ECFB-8FEC-AB77-4751-D99B748C1AC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51504" y="2857295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Continued….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B0B4F-5158-580A-3EC1-8DA5C076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15A55572-C415-6036-AF40-404444C251A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7548724"/>
              </p:ext>
            </p:extLst>
          </p:nvPr>
        </p:nvGraphicFramePr>
        <p:xfrm>
          <a:off x="4216400" y="895350"/>
          <a:ext cx="71374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542">
                  <a:extLst>
                    <a:ext uri="{9D8B030D-6E8A-4147-A177-3AD203B41FA5}">
                      <a16:colId xmlns:a16="http://schemas.microsoft.com/office/drawing/2014/main" val="2151356167"/>
                    </a:ext>
                  </a:extLst>
                </a:gridCol>
                <a:gridCol w="1755058">
                  <a:extLst>
                    <a:ext uri="{9D8B030D-6E8A-4147-A177-3AD203B41FA5}">
                      <a16:colId xmlns:a16="http://schemas.microsoft.com/office/drawing/2014/main" val="3196947733"/>
                    </a:ext>
                  </a:extLst>
                </a:gridCol>
                <a:gridCol w="2711450">
                  <a:extLst>
                    <a:ext uri="{9D8B030D-6E8A-4147-A177-3AD203B41FA5}">
                      <a16:colId xmlns:a16="http://schemas.microsoft.com/office/drawing/2014/main" val="4251172817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69030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4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Observability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Centralized logging, metrics, alerts via CloudWatch and SNS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QA, Support, DevOps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9109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Configuration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AWS SSM/Secrets Manager for secure, centralized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 Team, DevOps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921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BC08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Developer Enablement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Pre-provisioned AWS Workspaces with all tools for isolated dev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Architects, Dev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487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6746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{B8174DA5-B9F4-49D0-BBE5-A95F822C972C}tf67328976_win32</Template>
  <TotalTime>19</TotalTime>
  <Words>191</Words>
  <Application>Microsoft Office PowerPoint</Application>
  <PresentationFormat>Widescreen</PresentationFormat>
  <Paragraphs>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Custom</vt:lpstr>
      <vt:lpstr>3.  Business  Capabilities  Matrix</vt:lpstr>
      <vt:lpstr>Capability  Matrix</vt:lpstr>
      <vt:lpstr>Capability 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Amram Dworkin</dc:creator>
  <cp:lastModifiedBy>Amram Dworkin</cp:lastModifiedBy>
  <cp:revision>2</cp:revision>
  <dcterms:created xsi:type="dcterms:W3CDTF">2025-04-19T16:11:54Z</dcterms:created>
  <dcterms:modified xsi:type="dcterms:W3CDTF">2025-04-20T00:19:15Z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