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701" y="475562"/>
            <a:ext cx="5909734" cy="1646302"/>
          </a:xfrm>
        </p:spPr>
        <p:txBody>
          <a:bodyPr/>
          <a:lstStyle/>
          <a:p>
            <a:pPr algn="just"/>
            <a:r>
              <a:rPr lang="en-US" dirty="0" smtClean="0"/>
              <a:t>Organization Visit: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Jamuna</a:t>
            </a:r>
            <a:r>
              <a:rPr lang="en-US" dirty="0" smtClean="0"/>
              <a:t> 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071" y="2223466"/>
            <a:ext cx="10598083" cy="42417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Course name: Business </a:t>
            </a:r>
            <a:r>
              <a:rPr lang="en-US" sz="2800" dirty="0"/>
              <a:t>Studies for </a:t>
            </a:r>
            <a:r>
              <a:rPr lang="en-US" sz="2800" dirty="0" smtClean="0"/>
              <a:t>Engineers</a:t>
            </a:r>
          </a:p>
          <a:p>
            <a:pPr algn="just"/>
            <a:r>
              <a:rPr lang="en-US" sz="2800" dirty="0" smtClean="0"/>
              <a:t>Course code: BUS 405</a:t>
            </a:r>
          </a:p>
          <a:p>
            <a:endParaRPr lang="en-US" sz="2800" dirty="0"/>
          </a:p>
          <a:p>
            <a:pPr algn="just"/>
            <a:r>
              <a:rPr lang="en-US" sz="2800" b="1" dirty="0" smtClean="0"/>
              <a:t>Supervised </a:t>
            </a:r>
            <a:r>
              <a:rPr lang="en-US" sz="2800" b="1" dirty="0"/>
              <a:t>by-</a:t>
            </a:r>
            <a:endParaRPr lang="en-US" sz="2800" dirty="0"/>
          </a:p>
          <a:p>
            <a:pPr algn="just"/>
            <a:r>
              <a:rPr lang="en-US" sz="2800" b="1" dirty="0"/>
              <a:t>Mr. Md. </a:t>
            </a:r>
            <a:r>
              <a:rPr lang="en-US" sz="2800" b="1" dirty="0" err="1" smtClean="0"/>
              <a:t>Iftekharul</a:t>
            </a:r>
            <a:r>
              <a:rPr lang="en-US" sz="2800" b="1" dirty="0" smtClean="0"/>
              <a:t> Amin</a:t>
            </a:r>
            <a:endParaRPr lang="en-US" sz="2800" dirty="0"/>
          </a:p>
          <a:p>
            <a:pPr algn="just"/>
            <a:r>
              <a:rPr lang="en-US" sz="2800" b="1" dirty="0"/>
              <a:t>Assistant Professor</a:t>
            </a:r>
            <a:endParaRPr lang="en-US" sz="2800" dirty="0"/>
          </a:p>
          <a:p>
            <a:pPr algn="just"/>
            <a:r>
              <a:rPr lang="en-US" sz="2800" b="1" dirty="0"/>
              <a:t>Institute of Business Administration</a:t>
            </a:r>
            <a:endParaRPr lang="en-US" sz="2800" dirty="0"/>
          </a:p>
          <a:p>
            <a:pPr algn="just"/>
            <a:r>
              <a:rPr lang="en-US" sz="2800" b="1" dirty="0"/>
              <a:t>University Of Dhaka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57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" y="619083"/>
            <a:ext cx="9569003" cy="1363730"/>
          </a:xfrm>
        </p:spPr>
        <p:txBody>
          <a:bodyPr/>
          <a:lstStyle/>
          <a:p>
            <a:r>
              <a:rPr lang="en-US" b="1" dirty="0"/>
              <a:t>Managerial Hierarchy (management level)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3438"/>
            <a:ext cx="1159098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79" y="2399165"/>
            <a:ext cx="1957589" cy="688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Chairman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163651" y="2640169"/>
            <a:ext cx="772732" cy="20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6716" y="2399165"/>
            <a:ext cx="1918952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Vice Chairman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106474" y="2640169"/>
            <a:ext cx="772732" cy="20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93099" y="2408982"/>
            <a:ext cx="1918952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Board Of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Directors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79" y="4213824"/>
            <a:ext cx="1918952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Deputy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Managing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Director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6383" y="4236520"/>
            <a:ext cx="1918952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Additional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Managing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Director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93099" y="4203378"/>
            <a:ext cx="1918952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Managing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Director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903075" y="3233863"/>
            <a:ext cx="249121" cy="739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4962789" y="4433398"/>
            <a:ext cx="922856" cy="3090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1972679" y="4430922"/>
            <a:ext cx="856250" cy="3090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Managerial Hierarchy (executive and operational level)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424923"/>
            <a:ext cx="1133341" cy="688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DMD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924568" y="2665927"/>
            <a:ext cx="586812" cy="216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31525" y="2424923"/>
            <a:ext cx="1208597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770929" y="2665927"/>
            <a:ext cx="494642" cy="20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1633" y="2424289"/>
            <a:ext cx="1287884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SVP</a:t>
            </a:r>
          </a:p>
        </p:txBody>
      </p:sp>
      <p:sp>
        <p:nvSpPr>
          <p:cNvPr id="9" name="Rectangle 8"/>
          <p:cNvSpPr/>
          <p:nvPr/>
        </p:nvSpPr>
        <p:spPr>
          <a:xfrm>
            <a:off x="2625273" y="2424289"/>
            <a:ext cx="1225510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SEVP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13123" y="2424288"/>
            <a:ext cx="1287884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VP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843031" y="2665928"/>
            <a:ext cx="486577" cy="216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7334" y="3619687"/>
            <a:ext cx="1133341" cy="688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EO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31525" y="3619687"/>
            <a:ext cx="1208597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1633" y="3619053"/>
            <a:ext cx="1287884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SVP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25273" y="3619053"/>
            <a:ext cx="1225510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13123" y="3619052"/>
            <a:ext cx="1287884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FVP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7333" y="4715216"/>
            <a:ext cx="1133341" cy="688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2441" y="4814451"/>
            <a:ext cx="1208597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Junior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Officer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25273" y="4716130"/>
            <a:ext cx="1225510" cy="68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Officer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3901469" y="2737889"/>
            <a:ext cx="482959" cy="21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8855425" y="3181465"/>
            <a:ext cx="208075" cy="369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>
            <a:off x="7843031" y="3856096"/>
            <a:ext cx="428028" cy="215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>
            <a:off x="5789931" y="3860774"/>
            <a:ext cx="428028" cy="215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/>
          <p:cNvSpPr/>
          <p:nvPr/>
        </p:nvSpPr>
        <p:spPr>
          <a:xfrm>
            <a:off x="3951355" y="3861162"/>
            <a:ext cx="428028" cy="215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/>
          <p:cNvSpPr/>
          <p:nvPr/>
        </p:nvSpPr>
        <p:spPr>
          <a:xfrm>
            <a:off x="1905525" y="3856096"/>
            <a:ext cx="428028" cy="215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1169240" y="4369254"/>
            <a:ext cx="149526" cy="285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1930496" y="4951311"/>
            <a:ext cx="586812" cy="216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951355" y="4971258"/>
            <a:ext cx="428028" cy="220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9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Recruitment </a:t>
            </a:r>
            <a:r>
              <a:rPr lang="en-US" b="1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303" y="1091643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All permanent employees are hired through </a:t>
            </a:r>
            <a:r>
              <a:rPr lang="en-US" sz="2000" dirty="0" smtClean="0"/>
              <a:t>job circulation on newspaper</a:t>
            </a:r>
            <a:endParaRPr lang="en-US" sz="2000" dirty="0"/>
          </a:p>
          <a:p>
            <a:r>
              <a:rPr lang="en-US" sz="2000" dirty="0"/>
              <a:t>Employees with no prior experience are aptitude </a:t>
            </a:r>
            <a:r>
              <a:rPr lang="en-US" sz="2000" dirty="0" smtClean="0"/>
              <a:t>tested</a:t>
            </a:r>
            <a:endParaRPr lang="en-US" sz="2000" dirty="0"/>
          </a:p>
          <a:p>
            <a:r>
              <a:rPr lang="en-US" sz="2000" dirty="0"/>
              <a:t>Eligible applicants are </a:t>
            </a:r>
            <a:r>
              <a:rPr lang="en-US" sz="2000" dirty="0" smtClean="0"/>
              <a:t>interviewed</a:t>
            </a:r>
            <a:endParaRPr lang="en-US" sz="2000" dirty="0"/>
          </a:p>
          <a:p>
            <a:r>
              <a:rPr lang="en-US" sz="2000" dirty="0"/>
              <a:t>Successful applicants are sent offer </a:t>
            </a:r>
            <a:r>
              <a:rPr lang="en-US" sz="2000" dirty="0" smtClean="0"/>
              <a:t>letters</a:t>
            </a:r>
            <a:endParaRPr lang="en-US" sz="2000" dirty="0"/>
          </a:p>
          <a:p>
            <a:r>
              <a:rPr lang="en-US" sz="2000" dirty="0"/>
              <a:t>Offer letter contains all the terms of employment and organizational regulations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572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Orienting new employees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72" y="911338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sz="2000" dirty="0" smtClean="0"/>
              <a:t>All </a:t>
            </a:r>
            <a:r>
              <a:rPr lang="en-US" sz="2000" dirty="0"/>
              <a:t>new employees must go through a two day long orientation program on Anti Money Laundering, Green Banking and other relevant required topics</a:t>
            </a:r>
          </a:p>
          <a:p>
            <a:r>
              <a:rPr lang="en-US" sz="2000" dirty="0" smtClean="0"/>
              <a:t>Current </a:t>
            </a:r>
            <a:r>
              <a:rPr lang="en-US" sz="2000" dirty="0"/>
              <a:t>employees of the department are encouraged to hold informal workplace related discussions with new employees on topics such as goal, vision and history of the company</a:t>
            </a:r>
          </a:p>
          <a:p>
            <a:r>
              <a:rPr lang="en-US" sz="2000" dirty="0" smtClean="0"/>
              <a:t>Dress </a:t>
            </a:r>
            <a:r>
              <a:rPr lang="en-US" sz="2000" dirty="0"/>
              <a:t>code for male employees: full sleeve tucked in shirt along with formal pair of pants and a shoe that covers the entire feet.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5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 of </a:t>
            </a:r>
            <a:r>
              <a:rPr lang="en-US" dirty="0"/>
              <a:t>t</a:t>
            </a:r>
            <a:r>
              <a:rPr lang="en-US" dirty="0" smtClean="0"/>
              <a:t>he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14" y="1065885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Credit and ownership is always given to innovative </a:t>
            </a:r>
            <a:r>
              <a:rPr lang="en-US" sz="2000" dirty="0" smtClean="0"/>
              <a:t>ideas</a:t>
            </a:r>
            <a:endParaRPr lang="en-US" dirty="0"/>
          </a:p>
          <a:p>
            <a:r>
              <a:rPr lang="en-US" sz="2000" dirty="0"/>
              <a:t>Employees with innovative ideas are assigned leading roles in transforming their ideas into </a:t>
            </a:r>
            <a:r>
              <a:rPr lang="en-US" sz="2000" dirty="0" smtClean="0"/>
              <a:t>reality</a:t>
            </a:r>
            <a:endParaRPr lang="en-US" sz="2000" dirty="0"/>
          </a:p>
          <a:p>
            <a:r>
              <a:rPr lang="en-US" sz="2000" dirty="0"/>
              <a:t>All tasks must be approved by immediate line </a:t>
            </a:r>
            <a:r>
              <a:rPr lang="en-US" sz="2000" dirty="0" smtClean="0"/>
              <a:t>manager</a:t>
            </a:r>
            <a:endParaRPr lang="en-US" sz="2000" dirty="0"/>
          </a:p>
          <a:p>
            <a:r>
              <a:rPr lang="en-US" sz="2000" dirty="0"/>
              <a:t>Policies have been known to change based on feedback collected from employees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170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Culture of the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0127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Many employees have their own workplace </a:t>
            </a:r>
            <a:r>
              <a:rPr lang="en-US" sz="2000" dirty="0" smtClean="0"/>
              <a:t>nicknames</a:t>
            </a:r>
            <a:endParaRPr lang="en-US" sz="2000" dirty="0"/>
          </a:p>
          <a:p>
            <a:r>
              <a:rPr lang="en-US" sz="2000" dirty="0"/>
              <a:t>Birthdays are celebrated by cutting cakes and giving cards both of which are sponsored by the employee’s immediate in line manager</a:t>
            </a:r>
          </a:p>
          <a:p>
            <a:r>
              <a:rPr lang="en-US" dirty="0" smtClean="0"/>
              <a:t>“Cricket </a:t>
            </a:r>
            <a:r>
              <a:rPr lang="en-US" dirty="0"/>
              <a:t>M</a:t>
            </a:r>
            <a:r>
              <a:rPr lang="en-US" dirty="0" smtClean="0"/>
              <a:t>atch”, “Football Match”, “Carom Competition” are held on occasionally</a:t>
            </a:r>
          </a:p>
        </p:txBody>
      </p:sp>
    </p:spTree>
    <p:extLst>
      <p:ext uri="{BB962C8B-B14F-4D97-AF65-F5344CB8AC3E}">
        <p14:creationId xmlns:p14="http://schemas.microsoft.com/office/powerpoint/2010/main" val="373543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Employee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14" y="988612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Employees are dismissed if and only if they are known to have made a significant </a:t>
            </a:r>
            <a:r>
              <a:rPr lang="en-US" sz="2000" dirty="0" smtClean="0"/>
              <a:t>mistake</a:t>
            </a:r>
            <a:endParaRPr lang="en-US" sz="2000" dirty="0"/>
          </a:p>
          <a:p>
            <a:r>
              <a:rPr lang="en-US" sz="2000" dirty="0"/>
              <a:t>Employees can quit their work, be terminated from work or be </a:t>
            </a:r>
            <a:r>
              <a:rPr lang="en-US" sz="2000" dirty="0" smtClean="0"/>
              <a:t>dismissed</a:t>
            </a:r>
            <a:endParaRPr lang="en-US" sz="2000" dirty="0"/>
          </a:p>
          <a:p>
            <a:r>
              <a:rPr lang="en-US" sz="2000" dirty="0"/>
              <a:t>Informally an employee might be pressurized to quit his job by his superiors, if he performs poorly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475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71" y="390659"/>
            <a:ext cx="8596668" cy="1320800"/>
          </a:xfrm>
        </p:spPr>
        <p:txBody>
          <a:bodyPr/>
          <a:lstStyle/>
          <a:p>
            <a:r>
              <a:rPr lang="en-US" b="1" dirty="0" smtClean="0"/>
              <a:t>Images </a:t>
            </a:r>
            <a:r>
              <a:rPr lang="en-US" b="1" dirty="0"/>
              <a:t>from the visit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20" y="1236371"/>
            <a:ext cx="3831985" cy="2589213"/>
          </a:xfrm>
        </p:spPr>
      </p:pic>
      <p:sp>
        <p:nvSpPr>
          <p:cNvPr id="5" name="TextBox 4"/>
          <p:cNvSpPr txBox="1"/>
          <p:nvPr/>
        </p:nvSpPr>
        <p:spPr>
          <a:xfrm>
            <a:off x="2391220" y="3932632"/>
            <a:ext cx="417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Suvash</a:t>
            </a:r>
            <a:r>
              <a:rPr lang="en-US" dirty="0" smtClean="0"/>
              <a:t> Chandra Dash, </a:t>
            </a:r>
            <a:r>
              <a:rPr lang="en-US" dirty="0"/>
              <a:t>Associate </a:t>
            </a:r>
            <a:r>
              <a:rPr lang="en-US" dirty="0" err="1" smtClean="0"/>
              <a:t>Manager,Human</a:t>
            </a:r>
            <a:r>
              <a:rPr lang="en-US" dirty="0" smtClean="0"/>
              <a:t> </a:t>
            </a:r>
            <a:r>
              <a:rPr lang="en-US" dirty="0"/>
              <a:t>Resource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1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019" y="2780175"/>
            <a:ext cx="8596668" cy="1320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1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Presented </a:t>
            </a:r>
            <a:r>
              <a:rPr lang="en-US" b="1" dirty="0" smtClean="0"/>
              <a:t>by</a:t>
            </a:r>
            <a:endParaRPr lang="en-US" dirty="0"/>
          </a:p>
          <a:p>
            <a:r>
              <a:rPr lang="en-US" dirty="0" smtClean="0"/>
              <a:t>Group Number-03</a:t>
            </a:r>
            <a:endParaRPr lang="en-US" dirty="0"/>
          </a:p>
          <a:p>
            <a:r>
              <a:rPr lang="en-US" dirty="0" smtClean="0"/>
              <a:t>▪Abdullah Al </a:t>
            </a:r>
            <a:r>
              <a:rPr lang="en-US" dirty="0" err="1" smtClean="0"/>
              <a:t>Jubaer</a:t>
            </a:r>
            <a:r>
              <a:rPr lang="en-US" dirty="0" smtClean="0"/>
              <a:t> (BSSE0812)</a:t>
            </a:r>
            <a:endParaRPr lang="en-US" dirty="0"/>
          </a:p>
          <a:p>
            <a:r>
              <a:rPr lang="en-US" dirty="0" smtClean="0"/>
              <a:t>▪</a:t>
            </a:r>
            <a:r>
              <a:rPr lang="en-US" dirty="0" err="1" smtClean="0"/>
              <a:t>Tulshi</a:t>
            </a:r>
            <a:r>
              <a:rPr lang="en-US" dirty="0" smtClean="0"/>
              <a:t> Das (BSSE0811)</a:t>
            </a:r>
            <a:endParaRPr lang="en-US" dirty="0"/>
          </a:p>
          <a:p>
            <a:r>
              <a:rPr lang="en-US" dirty="0" smtClean="0"/>
              <a:t>▪</a:t>
            </a:r>
            <a:r>
              <a:rPr lang="en-US" dirty="0" err="1" smtClean="0"/>
              <a:t>Sefat</a:t>
            </a:r>
            <a:r>
              <a:rPr lang="en-US" dirty="0" smtClean="0"/>
              <a:t> E </a:t>
            </a:r>
            <a:r>
              <a:rPr lang="en-US" dirty="0" err="1" smtClean="0"/>
              <a:t>Mahadi</a:t>
            </a:r>
            <a:r>
              <a:rPr lang="en-US" dirty="0" smtClean="0"/>
              <a:t> (BSSE0839)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9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86" y="1270000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Aim </a:t>
            </a:r>
            <a:r>
              <a:rPr lang="en-US" dirty="0"/>
              <a:t>of the visit</a:t>
            </a:r>
          </a:p>
          <a:p>
            <a:r>
              <a:rPr lang="en-US" dirty="0" smtClean="0"/>
              <a:t>About </a:t>
            </a:r>
            <a:r>
              <a:rPr lang="en-US" dirty="0"/>
              <a:t>the Organization</a:t>
            </a:r>
          </a:p>
          <a:p>
            <a:r>
              <a:rPr lang="en-US" dirty="0" smtClean="0"/>
              <a:t>Office </a:t>
            </a:r>
            <a:r>
              <a:rPr lang="en-US" dirty="0"/>
              <a:t>Description</a:t>
            </a:r>
          </a:p>
          <a:p>
            <a:r>
              <a:rPr lang="en-US" dirty="0" smtClean="0"/>
              <a:t>Hierarchical </a:t>
            </a:r>
            <a:r>
              <a:rPr lang="en-US" dirty="0"/>
              <a:t>Structure</a:t>
            </a:r>
          </a:p>
          <a:p>
            <a:r>
              <a:rPr lang="en-US" dirty="0" smtClean="0"/>
              <a:t>Recruitment </a:t>
            </a:r>
            <a:r>
              <a:rPr lang="en-US" dirty="0"/>
              <a:t>System</a:t>
            </a:r>
          </a:p>
          <a:p>
            <a:r>
              <a:rPr lang="en-US" dirty="0" smtClean="0"/>
              <a:t>Culture </a:t>
            </a:r>
            <a:r>
              <a:rPr lang="en-US" dirty="0"/>
              <a:t>of Organization</a:t>
            </a:r>
          </a:p>
          <a:p>
            <a:r>
              <a:rPr lang="en-US" dirty="0" smtClean="0"/>
              <a:t>Employee </a:t>
            </a:r>
            <a:r>
              <a:rPr lang="en-US" dirty="0"/>
              <a:t>Termination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1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 of the Visit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6" y="999544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To study the organizational culture</a:t>
            </a:r>
            <a:endParaRPr lang="en-US" dirty="0"/>
          </a:p>
          <a:p>
            <a:r>
              <a:rPr lang="en-US" dirty="0" smtClean="0"/>
              <a:t>Know about the structure of an organization</a:t>
            </a:r>
            <a:endParaRPr lang="en-US" dirty="0"/>
          </a:p>
          <a:p>
            <a:r>
              <a:rPr lang="en-US" dirty="0" smtClean="0"/>
              <a:t>Get an idea about the relationship between manager and employees</a:t>
            </a:r>
            <a:endParaRPr lang="en-US" dirty="0"/>
          </a:p>
          <a:p>
            <a:r>
              <a:rPr lang="en-US" dirty="0" smtClean="0"/>
              <a:t>Know about environment of an organization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Organization: </a:t>
            </a:r>
            <a:r>
              <a:rPr lang="en-US" dirty="0" err="1" smtClean="0"/>
              <a:t>Jamuna</a:t>
            </a:r>
            <a:r>
              <a:rPr lang="en-US" dirty="0" smtClean="0"/>
              <a:t>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4978"/>
            <a:ext cx="8596668" cy="388077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sz="2000" dirty="0" smtClean="0"/>
              <a:t>3</a:t>
            </a:r>
            <a:r>
              <a:rPr lang="en-US" sz="2000" baseline="30000" dirty="0" smtClean="0"/>
              <a:t>rd</a:t>
            </a:r>
            <a:r>
              <a:rPr lang="en-US" dirty="0" smtClean="0"/>
              <a:t>  generation bank of Bangladesh</a:t>
            </a:r>
          </a:p>
          <a:p>
            <a:r>
              <a:rPr lang="en-US" dirty="0"/>
              <a:t>The Bank started its operation from 3rd June </a:t>
            </a:r>
            <a:r>
              <a:rPr lang="en-US" dirty="0" smtClean="0"/>
              <a:t>2001</a:t>
            </a:r>
          </a:p>
          <a:p>
            <a:r>
              <a:rPr lang="en-US" dirty="0"/>
              <a:t>The Bank offers both conventional and Islamic banking through designated </a:t>
            </a:r>
            <a:r>
              <a:rPr lang="en-US" dirty="0" smtClean="0"/>
              <a:t>branches</a:t>
            </a:r>
            <a:endParaRPr lang="en-US" dirty="0"/>
          </a:p>
          <a:p>
            <a:r>
              <a:rPr lang="en-US" dirty="0"/>
              <a:t>The Bank provides all types of support to trade, commerce, industry and overall business of the country.</a:t>
            </a:r>
          </a:p>
        </p:txBody>
      </p:sp>
    </p:spTree>
    <p:extLst>
      <p:ext uri="{BB962C8B-B14F-4D97-AF65-F5344CB8AC3E}">
        <p14:creationId xmlns:p14="http://schemas.microsoft.com/office/powerpoint/2010/main" val="240541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Jamuna</a:t>
            </a:r>
            <a:r>
              <a:rPr lang="en-US" dirty="0" smtClean="0"/>
              <a:t> Bank Focuses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14" y="1529524"/>
            <a:ext cx="8596668" cy="3880773"/>
          </a:xfrm>
        </p:spPr>
        <p:txBody>
          <a:bodyPr/>
          <a:lstStyle/>
          <a:p>
            <a:r>
              <a:rPr lang="en-US" dirty="0"/>
              <a:t>Developing human capital</a:t>
            </a:r>
          </a:p>
          <a:p>
            <a:r>
              <a:rPr lang="en-US" dirty="0"/>
              <a:t>Managing change</a:t>
            </a:r>
          </a:p>
          <a:p>
            <a:r>
              <a:rPr lang="en-US" dirty="0"/>
              <a:t>Remaining with </a:t>
            </a:r>
            <a:r>
              <a:rPr lang="en-US" dirty="0" smtClean="0"/>
              <a:t>time</a:t>
            </a:r>
          </a:p>
          <a:p>
            <a:r>
              <a:rPr lang="en-US" dirty="0"/>
              <a:t>Creating true customer’s </a:t>
            </a:r>
            <a:r>
              <a:rPr lang="en-US" dirty="0" smtClean="0"/>
              <a:t>value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0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Mission and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372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To become a leading banking institution and to play a significant role in the </a:t>
            </a:r>
            <a:r>
              <a:rPr lang="en-US" sz="2000" dirty="0" smtClean="0"/>
              <a:t>development </a:t>
            </a:r>
            <a:r>
              <a:rPr lang="en-US" sz="2000" dirty="0"/>
              <a:t>of the country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The Bank is committed for satisfying diverse needs of its customers through an array of products at a competitive price by using appropriate technology and providing timely service so that a sustainable growth, reasonable return and contribution to the development of the country can be ensured with a motivated and professional work-force</a:t>
            </a:r>
          </a:p>
        </p:txBody>
      </p:sp>
    </p:spTree>
    <p:extLst>
      <p:ext uri="{BB962C8B-B14F-4D97-AF65-F5344CB8AC3E}">
        <p14:creationId xmlns:p14="http://schemas.microsoft.com/office/powerpoint/2010/main" val="48022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41" y="596721"/>
            <a:ext cx="8596668" cy="1320800"/>
          </a:xfrm>
        </p:spPr>
        <p:txBody>
          <a:bodyPr/>
          <a:lstStyle/>
          <a:p>
            <a:r>
              <a:rPr lang="en-US" dirty="0" smtClean="0"/>
              <a:t>Organizational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241" y="149088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bank manages its business and operation vertically from the </a:t>
            </a:r>
            <a:r>
              <a:rPr lang="en-US" sz="2000" dirty="0" smtClean="0"/>
              <a:t>head </a:t>
            </a:r>
            <a:r>
              <a:rPr lang="en-US" sz="2000" dirty="0"/>
              <a:t>office through 5 </a:t>
            </a:r>
            <a:r>
              <a:rPr lang="en-US" sz="2000" dirty="0" smtClean="0"/>
              <a:t>distinct types of banking </a:t>
            </a:r>
          </a:p>
          <a:p>
            <a:r>
              <a:rPr lang="en-US" sz="2000" dirty="0" smtClean="0"/>
              <a:t>Corporate Banking</a:t>
            </a:r>
          </a:p>
          <a:p>
            <a:r>
              <a:rPr lang="en-US" sz="2000" dirty="0" smtClean="0"/>
              <a:t>Islamic Banking</a:t>
            </a:r>
          </a:p>
          <a:p>
            <a:r>
              <a:rPr lang="en-US" sz="2000" dirty="0" smtClean="0"/>
              <a:t>International Banking</a:t>
            </a:r>
          </a:p>
          <a:p>
            <a:r>
              <a:rPr lang="en-US" sz="2000" dirty="0" smtClean="0"/>
              <a:t>SME Banking</a:t>
            </a:r>
          </a:p>
          <a:p>
            <a:r>
              <a:rPr lang="en-US" sz="2000" dirty="0" smtClean="0"/>
              <a:t>NRB Banking</a:t>
            </a:r>
          </a:p>
          <a:p>
            <a:endParaRPr lang="en-US" sz="2000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9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Office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12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Location</a:t>
            </a:r>
          </a:p>
          <a:p>
            <a:pPr marL="0" indent="0">
              <a:buNone/>
            </a:pPr>
            <a:r>
              <a:rPr lang="en-US" sz="2800" dirty="0" err="1" smtClean="0"/>
              <a:t>Hadi</a:t>
            </a:r>
            <a:r>
              <a:rPr lang="en-US" sz="2800" dirty="0" smtClean="0"/>
              <a:t> Mansion 2</a:t>
            </a:r>
          </a:p>
          <a:p>
            <a:pPr marL="0" indent="0">
              <a:buNone/>
            </a:pPr>
            <a:r>
              <a:rPr lang="en-US" sz="2800" dirty="0" err="1" smtClean="0"/>
              <a:t>Dilkusha</a:t>
            </a:r>
            <a:r>
              <a:rPr lang="en-US" sz="2800" dirty="0" smtClean="0"/>
              <a:t> C/A</a:t>
            </a:r>
          </a:p>
          <a:p>
            <a:pPr marL="0" indent="0">
              <a:buNone/>
            </a:pPr>
            <a:r>
              <a:rPr lang="en-US" sz="2800" dirty="0" smtClean="0"/>
              <a:t>Dhaka-1000,Bangladesh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6575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613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Organization Visit:   Jamuna Bank</vt:lpstr>
      <vt:lpstr>PowerPoint Presentation</vt:lpstr>
      <vt:lpstr>Presentation Outline</vt:lpstr>
      <vt:lpstr>Aim of the Visit </vt:lpstr>
      <vt:lpstr>About The Organization: Jamuna Bank</vt:lpstr>
      <vt:lpstr>Jamuna Bank Focuses On</vt:lpstr>
      <vt:lpstr>    Mission and Vision</vt:lpstr>
      <vt:lpstr>Organizational Structure</vt:lpstr>
      <vt:lpstr>Office Description </vt:lpstr>
      <vt:lpstr>Managerial Hierarchy (management level) </vt:lpstr>
      <vt:lpstr>Managerial Hierarchy (executive and operational level) </vt:lpstr>
      <vt:lpstr>Recruitment Policies</vt:lpstr>
      <vt:lpstr>Orienting new employees </vt:lpstr>
      <vt:lpstr>Culture of the Organization</vt:lpstr>
      <vt:lpstr>Informal Culture of the Organization</vt:lpstr>
      <vt:lpstr>Employee Termination</vt:lpstr>
      <vt:lpstr>Images from the visit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Visit</dc:title>
  <dc:creator>iit</dc:creator>
  <cp:lastModifiedBy>iit</cp:lastModifiedBy>
  <cp:revision>72</cp:revision>
  <dcterms:created xsi:type="dcterms:W3CDTF">2017-10-23T07:32:03Z</dcterms:created>
  <dcterms:modified xsi:type="dcterms:W3CDTF">2017-10-23T09:11:09Z</dcterms:modified>
</cp:coreProperties>
</file>