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16">
  <p:sldMasterIdLst>
    <p:sldMasterId id="2147483661" r:id="rId2"/>
  </p:sldMasterIdLst>
  <p:notesMasterIdLst>
    <p:notesMasterId r:id="rId17"/>
  </p:notesMasterIdLst>
  <p:handoutMasterIdLst>
    <p:handoutMasterId r:id="rId18"/>
  </p:handoutMasterIdLst>
  <p:sldIdLst>
    <p:sldId id="276" r:id="rId3"/>
    <p:sldId id="271" r:id="rId4"/>
    <p:sldId id="314" r:id="rId5"/>
    <p:sldId id="306" r:id="rId6"/>
    <p:sldId id="335" r:id="rId7"/>
    <p:sldId id="320" r:id="rId8"/>
    <p:sldId id="316" r:id="rId9"/>
    <p:sldId id="321" r:id="rId10"/>
    <p:sldId id="326" r:id="rId11"/>
    <p:sldId id="322" r:id="rId12"/>
    <p:sldId id="327" r:id="rId13"/>
    <p:sldId id="329" r:id="rId14"/>
    <p:sldId id="336" r:id="rId15"/>
    <p:sldId id="28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>
        <p:scale>
          <a:sx n="70" d="100"/>
          <a:sy n="70" d="100"/>
        </p:scale>
        <p:origin x="-1157" y="-4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EC4A9-F67E-4F1A-8FBC-0EACFC641438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1DB864DB-0ACF-46DA-AABF-7121CBD4E60D}">
      <dgm:prSet phldrT="[Text]" phldr="1"/>
      <dgm:spPr/>
      <dgm:t>
        <a:bodyPr/>
        <a:lstStyle/>
        <a:p>
          <a:endParaRPr lang="en-US"/>
        </a:p>
      </dgm:t>
    </dgm:pt>
    <dgm:pt modelId="{A7939ED3-E600-4BD0-8790-6107707A7257}" type="parTrans" cxnId="{D3DC1ABF-F09A-41D2-9561-EBA4CD29CF73}">
      <dgm:prSet/>
      <dgm:spPr/>
      <dgm:t>
        <a:bodyPr/>
        <a:lstStyle/>
        <a:p>
          <a:endParaRPr lang="en-US"/>
        </a:p>
      </dgm:t>
    </dgm:pt>
    <dgm:pt modelId="{0A1ABDD9-4D7D-45D1-ACA0-016C8D91A35D}" type="sibTrans" cxnId="{D3DC1ABF-F09A-41D2-9561-EBA4CD29CF73}">
      <dgm:prSet/>
      <dgm:spPr/>
      <dgm:t>
        <a:bodyPr/>
        <a:lstStyle/>
        <a:p>
          <a:endParaRPr lang="en-US"/>
        </a:p>
      </dgm:t>
    </dgm:pt>
    <dgm:pt modelId="{0526720B-BB3D-4646-AFE1-D9D06EEE6ECA}">
      <dgm:prSet phldrT="[Text]" phldr="1"/>
      <dgm:spPr/>
      <dgm:t>
        <a:bodyPr/>
        <a:lstStyle/>
        <a:p>
          <a:endParaRPr lang="en-US"/>
        </a:p>
      </dgm:t>
    </dgm:pt>
    <dgm:pt modelId="{ADB78F30-83A7-4FF7-8843-67072AEBAB34}" type="parTrans" cxnId="{33C0571D-ECFF-44F4-AC95-CECE89A70328}">
      <dgm:prSet/>
      <dgm:spPr/>
      <dgm:t>
        <a:bodyPr/>
        <a:lstStyle/>
        <a:p>
          <a:endParaRPr lang="en-US"/>
        </a:p>
      </dgm:t>
    </dgm:pt>
    <dgm:pt modelId="{68707F8C-58CE-49AA-A7C2-8493D3D0F6AD}" type="sibTrans" cxnId="{33C0571D-ECFF-44F4-AC95-CECE89A70328}">
      <dgm:prSet/>
      <dgm:spPr/>
      <dgm:t>
        <a:bodyPr/>
        <a:lstStyle/>
        <a:p>
          <a:endParaRPr lang="en-US"/>
        </a:p>
      </dgm:t>
    </dgm:pt>
    <dgm:pt modelId="{C38127AD-D08A-4C71-8940-9B4080900C25}">
      <dgm:prSet phldrT="[Text]" phldr="1"/>
      <dgm:spPr/>
      <dgm:t>
        <a:bodyPr/>
        <a:lstStyle/>
        <a:p>
          <a:endParaRPr lang="en-US"/>
        </a:p>
      </dgm:t>
    </dgm:pt>
    <dgm:pt modelId="{0F72F233-F43F-45E4-975D-8690745A05B0}" type="parTrans" cxnId="{A194F39F-559A-493F-9C9C-5F21B5DB7CE8}">
      <dgm:prSet/>
      <dgm:spPr/>
      <dgm:t>
        <a:bodyPr/>
        <a:lstStyle/>
        <a:p>
          <a:endParaRPr lang="en-US"/>
        </a:p>
      </dgm:t>
    </dgm:pt>
    <dgm:pt modelId="{12C23B8A-247E-4107-8E76-4894425D83B4}" type="sibTrans" cxnId="{A194F39F-559A-493F-9C9C-5F21B5DB7CE8}">
      <dgm:prSet/>
      <dgm:spPr/>
      <dgm:t>
        <a:bodyPr/>
        <a:lstStyle/>
        <a:p>
          <a:endParaRPr lang="en-US"/>
        </a:p>
      </dgm:t>
    </dgm:pt>
    <dgm:pt modelId="{41AA29A9-6E70-4506-9527-1369056EFBB4}">
      <dgm:prSet phldrT="[Text]" phldr="1"/>
      <dgm:spPr/>
      <dgm:t>
        <a:bodyPr/>
        <a:lstStyle/>
        <a:p>
          <a:endParaRPr lang="en-US"/>
        </a:p>
      </dgm:t>
    </dgm:pt>
    <dgm:pt modelId="{92C75E87-5BDA-4A56-9DEE-3C3BC6E1152A}" type="parTrans" cxnId="{C689B330-F4B3-43DB-BFB3-B8FCA89DD7AE}">
      <dgm:prSet/>
      <dgm:spPr/>
      <dgm:t>
        <a:bodyPr/>
        <a:lstStyle/>
        <a:p>
          <a:endParaRPr lang="en-US"/>
        </a:p>
      </dgm:t>
    </dgm:pt>
    <dgm:pt modelId="{E50AD3A9-1A18-4A84-B412-EB42CC98B2DC}" type="sibTrans" cxnId="{C689B330-F4B3-43DB-BFB3-B8FCA89DD7AE}">
      <dgm:prSet/>
      <dgm:spPr/>
      <dgm:t>
        <a:bodyPr/>
        <a:lstStyle/>
        <a:p>
          <a:endParaRPr lang="en-US"/>
        </a:p>
      </dgm:t>
    </dgm:pt>
    <dgm:pt modelId="{412E5F34-64A7-46ED-BD2C-7C8103F451DC}">
      <dgm:prSet phldrT="[Text]" phldr="1"/>
      <dgm:spPr/>
      <dgm:t>
        <a:bodyPr/>
        <a:lstStyle/>
        <a:p>
          <a:endParaRPr lang="en-US"/>
        </a:p>
      </dgm:t>
    </dgm:pt>
    <dgm:pt modelId="{201FFFC1-197E-46FC-9A42-1B274CE9425D}" type="parTrans" cxnId="{8D950DEF-B96A-442D-BCAA-2E105EAA0475}">
      <dgm:prSet/>
      <dgm:spPr/>
      <dgm:t>
        <a:bodyPr/>
        <a:lstStyle/>
        <a:p>
          <a:endParaRPr lang="en-US"/>
        </a:p>
      </dgm:t>
    </dgm:pt>
    <dgm:pt modelId="{D58C08CE-A10C-41E5-BB59-838C1FD96FD4}" type="sibTrans" cxnId="{8D950DEF-B96A-442D-BCAA-2E105EAA0475}">
      <dgm:prSet/>
      <dgm:spPr/>
      <dgm:t>
        <a:bodyPr/>
        <a:lstStyle/>
        <a:p>
          <a:endParaRPr lang="en-US"/>
        </a:p>
      </dgm:t>
    </dgm:pt>
    <dgm:pt modelId="{CC59318B-7B88-4D9C-95DD-9CF7390BF0EC}" type="pres">
      <dgm:prSet presAssocID="{438EC4A9-F67E-4F1A-8FBC-0EACFC64143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5D39DD-58FB-4A72-8E01-6D9EBDA27B0B}" type="pres">
      <dgm:prSet presAssocID="{1DB864DB-0ACF-46DA-AABF-7121CBD4E6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BA6B8-5455-42F8-97FA-A2014B88CFAD}" type="pres">
      <dgm:prSet presAssocID="{0A1ABDD9-4D7D-45D1-ACA0-016C8D91A35D}" presName="sibTrans" presStyleCnt="0"/>
      <dgm:spPr/>
    </dgm:pt>
    <dgm:pt modelId="{1A13DEB9-B74D-4ACE-8724-DCE06B3F34ED}" type="pres">
      <dgm:prSet presAssocID="{0526720B-BB3D-4646-AFE1-D9D06EEE6EC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E6527-602A-46D9-B86F-979D3B5D1D10}" type="pres">
      <dgm:prSet presAssocID="{68707F8C-58CE-49AA-A7C2-8493D3D0F6AD}" presName="sibTrans" presStyleCnt="0"/>
      <dgm:spPr/>
    </dgm:pt>
    <dgm:pt modelId="{A43BECDD-5D23-44A2-84D6-9E163E090205}" type="pres">
      <dgm:prSet presAssocID="{C38127AD-D08A-4C71-8940-9B4080900C2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AF6B1-DD88-49E4-A518-89706D335BEA}" type="pres">
      <dgm:prSet presAssocID="{12C23B8A-247E-4107-8E76-4894425D83B4}" presName="sibTrans" presStyleCnt="0"/>
      <dgm:spPr/>
    </dgm:pt>
    <dgm:pt modelId="{D147B6B5-937E-4926-8D6A-65153DB5AFE5}" type="pres">
      <dgm:prSet presAssocID="{41AA29A9-6E70-4506-9527-1369056EFBB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051F6D-14B5-4C94-B45A-828C6064C77B}" type="pres">
      <dgm:prSet presAssocID="{E50AD3A9-1A18-4A84-B412-EB42CC98B2DC}" presName="sibTrans" presStyleCnt="0"/>
      <dgm:spPr/>
    </dgm:pt>
    <dgm:pt modelId="{653F98D5-56FA-48D8-AB0F-6C2DE207E5E3}" type="pres">
      <dgm:prSet presAssocID="{412E5F34-64A7-46ED-BD2C-7C8103F451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14A35C-04CE-4A8B-9FD8-20A8E4644C10}" type="presOf" srcId="{C38127AD-D08A-4C71-8940-9B4080900C25}" destId="{A43BECDD-5D23-44A2-84D6-9E163E090205}" srcOrd="0" destOrd="0" presId="urn:microsoft.com/office/officeart/2005/8/layout/default#1"/>
    <dgm:cxn modelId="{BD7EAE93-F2AB-44C9-8531-2303E9A2A2D1}" type="presOf" srcId="{1DB864DB-0ACF-46DA-AABF-7121CBD4E60D}" destId="{DC5D39DD-58FB-4A72-8E01-6D9EBDA27B0B}" srcOrd="0" destOrd="0" presId="urn:microsoft.com/office/officeart/2005/8/layout/default#1"/>
    <dgm:cxn modelId="{1AA0D145-8277-4D63-8E43-8657243672A5}" type="presOf" srcId="{412E5F34-64A7-46ED-BD2C-7C8103F451DC}" destId="{653F98D5-56FA-48D8-AB0F-6C2DE207E5E3}" srcOrd="0" destOrd="0" presId="urn:microsoft.com/office/officeart/2005/8/layout/default#1"/>
    <dgm:cxn modelId="{6EB71B60-9271-4669-A6CB-226E4430D801}" type="presOf" srcId="{0526720B-BB3D-4646-AFE1-D9D06EEE6ECA}" destId="{1A13DEB9-B74D-4ACE-8724-DCE06B3F34ED}" srcOrd="0" destOrd="0" presId="urn:microsoft.com/office/officeart/2005/8/layout/default#1"/>
    <dgm:cxn modelId="{D3DC1ABF-F09A-41D2-9561-EBA4CD29CF73}" srcId="{438EC4A9-F67E-4F1A-8FBC-0EACFC641438}" destId="{1DB864DB-0ACF-46DA-AABF-7121CBD4E60D}" srcOrd="0" destOrd="0" parTransId="{A7939ED3-E600-4BD0-8790-6107707A7257}" sibTransId="{0A1ABDD9-4D7D-45D1-ACA0-016C8D91A35D}"/>
    <dgm:cxn modelId="{C689B330-F4B3-43DB-BFB3-B8FCA89DD7AE}" srcId="{438EC4A9-F67E-4F1A-8FBC-0EACFC641438}" destId="{41AA29A9-6E70-4506-9527-1369056EFBB4}" srcOrd="3" destOrd="0" parTransId="{92C75E87-5BDA-4A56-9DEE-3C3BC6E1152A}" sibTransId="{E50AD3A9-1A18-4A84-B412-EB42CC98B2DC}"/>
    <dgm:cxn modelId="{A194F39F-559A-493F-9C9C-5F21B5DB7CE8}" srcId="{438EC4A9-F67E-4F1A-8FBC-0EACFC641438}" destId="{C38127AD-D08A-4C71-8940-9B4080900C25}" srcOrd="2" destOrd="0" parTransId="{0F72F233-F43F-45E4-975D-8690745A05B0}" sibTransId="{12C23B8A-247E-4107-8E76-4894425D83B4}"/>
    <dgm:cxn modelId="{33C0571D-ECFF-44F4-AC95-CECE89A70328}" srcId="{438EC4A9-F67E-4F1A-8FBC-0EACFC641438}" destId="{0526720B-BB3D-4646-AFE1-D9D06EEE6ECA}" srcOrd="1" destOrd="0" parTransId="{ADB78F30-83A7-4FF7-8843-67072AEBAB34}" sibTransId="{68707F8C-58CE-49AA-A7C2-8493D3D0F6AD}"/>
    <dgm:cxn modelId="{8E8371D3-0EFC-4AF6-8C39-CBFA1D20E7FC}" type="presOf" srcId="{438EC4A9-F67E-4F1A-8FBC-0EACFC641438}" destId="{CC59318B-7B88-4D9C-95DD-9CF7390BF0EC}" srcOrd="0" destOrd="0" presId="urn:microsoft.com/office/officeart/2005/8/layout/default#1"/>
    <dgm:cxn modelId="{4AFB0183-D8DE-4D59-93CF-B9B2F4B9C1AB}" type="presOf" srcId="{41AA29A9-6E70-4506-9527-1369056EFBB4}" destId="{D147B6B5-937E-4926-8D6A-65153DB5AFE5}" srcOrd="0" destOrd="0" presId="urn:microsoft.com/office/officeart/2005/8/layout/default#1"/>
    <dgm:cxn modelId="{8D950DEF-B96A-442D-BCAA-2E105EAA0475}" srcId="{438EC4A9-F67E-4F1A-8FBC-0EACFC641438}" destId="{412E5F34-64A7-46ED-BD2C-7C8103F451DC}" srcOrd="4" destOrd="0" parTransId="{201FFFC1-197E-46FC-9A42-1B274CE9425D}" sibTransId="{D58C08CE-A10C-41E5-BB59-838C1FD96FD4}"/>
    <dgm:cxn modelId="{6C489FAD-0DD8-4190-9CF8-8D73AAE18339}" type="presParOf" srcId="{CC59318B-7B88-4D9C-95DD-9CF7390BF0EC}" destId="{DC5D39DD-58FB-4A72-8E01-6D9EBDA27B0B}" srcOrd="0" destOrd="0" presId="urn:microsoft.com/office/officeart/2005/8/layout/default#1"/>
    <dgm:cxn modelId="{4A322D3C-4248-49E3-A1CA-E3CF062E600D}" type="presParOf" srcId="{CC59318B-7B88-4D9C-95DD-9CF7390BF0EC}" destId="{78DBA6B8-5455-42F8-97FA-A2014B88CFAD}" srcOrd="1" destOrd="0" presId="urn:microsoft.com/office/officeart/2005/8/layout/default#1"/>
    <dgm:cxn modelId="{592CB6A8-08A1-4229-80E4-5D7467B19DA5}" type="presParOf" srcId="{CC59318B-7B88-4D9C-95DD-9CF7390BF0EC}" destId="{1A13DEB9-B74D-4ACE-8724-DCE06B3F34ED}" srcOrd="2" destOrd="0" presId="urn:microsoft.com/office/officeart/2005/8/layout/default#1"/>
    <dgm:cxn modelId="{D9B7B885-23F9-434F-BD2C-7469372C77DB}" type="presParOf" srcId="{CC59318B-7B88-4D9C-95DD-9CF7390BF0EC}" destId="{05FE6527-602A-46D9-B86F-979D3B5D1D10}" srcOrd="3" destOrd="0" presId="urn:microsoft.com/office/officeart/2005/8/layout/default#1"/>
    <dgm:cxn modelId="{0941D2B9-D27F-4DF8-9F16-CEC43DB3E41B}" type="presParOf" srcId="{CC59318B-7B88-4D9C-95DD-9CF7390BF0EC}" destId="{A43BECDD-5D23-44A2-84D6-9E163E090205}" srcOrd="4" destOrd="0" presId="urn:microsoft.com/office/officeart/2005/8/layout/default#1"/>
    <dgm:cxn modelId="{6DC9F741-D540-4CB8-9229-31628CCAE72F}" type="presParOf" srcId="{CC59318B-7B88-4D9C-95DD-9CF7390BF0EC}" destId="{ECDAF6B1-DD88-49E4-A518-89706D335BEA}" srcOrd="5" destOrd="0" presId="urn:microsoft.com/office/officeart/2005/8/layout/default#1"/>
    <dgm:cxn modelId="{E4C249CB-1831-4967-81AE-EFCE395FEBA2}" type="presParOf" srcId="{CC59318B-7B88-4D9C-95DD-9CF7390BF0EC}" destId="{D147B6B5-937E-4926-8D6A-65153DB5AFE5}" srcOrd="6" destOrd="0" presId="urn:microsoft.com/office/officeart/2005/8/layout/default#1"/>
    <dgm:cxn modelId="{1B89D333-A8C3-4BCD-ACAB-3968F094A317}" type="presParOf" srcId="{CC59318B-7B88-4D9C-95DD-9CF7390BF0EC}" destId="{71051F6D-14B5-4C94-B45A-828C6064C77B}" srcOrd="7" destOrd="0" presId="urn:microsoft.com/office/officeart/2005/8/layout/default#1"/>
    <dgm:cxn modelId="{FD3C7B51-DEDC-4BBE-9C28-623E70AD1D03}" type="presParOf" srcId="{CC59318B-7B88-4D9C-95DD-9CF7390BF0EC}" destId="{653F98D5-56FA-48D8-AB0F-6C2DE207E5E3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D39DD-58FB-4A72-8E01-6D9EBDA27B0B}">
      <dsp:nvSpPr>
        <dsp:cNvPr id="0" name=""/>
        <dsp:cNvSpPr/>
      </dsp:nvSpPr>
      <dsp:spPr>
        <a:xfrm>
          <a:off x="4874" y="42"/>
          <a:ext cx="40078" cy="24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4" y="42"/>
        <a:ext cx="40078" cy="24047"/>
      </dsp:txXfrm>
    </dsp:sp>
    <dsp:sp modelId="{1A13DEB9-B74D-4ACE-8724-DCE06B3F34ED}">
      <dsp:nvSpPr>
        <dsp:cNvPr id="0" name=""/>
        <dsp:cNvSpPr/>
      </dsp:nvSpPr>
      <dsp:spPr>
        <a:xfrm>
          <a:off x="48960" y="42"/>
          <a:ext cx="40078" cy="24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0" y="42"/>
        <a:ext cx="40078" cy="24047"/>
      </dsp:txXfrm>
    </dsp:sp>
    <dsp:sp modelId="{A43BECDD-5D23-44A2-84D6-9E163E090205}">
      <dsp:nvSpPr>
        <dsp:cNvPr id="0" name=""/>
        <dsp:cNvSpPr/>
      </dsp:nvSpPr>
      <dsp:spPr>
        <a:xfrm>
          <a:off x="4874" y="28097"/>
          <a:ext cx="40078" cy="24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74" y="28097"/>
        <a:ext cx="40078" cy="24047"/>
      </dsp:txXfrm>
    </dsp:sp>
    <dsp:sp modelId="{D147B6B5-937E-4926-8D6A-65153DB5AFE5}">
      <dsp:nvSpPr>
        <dsp:cNvPr id="0" name=""/>
        <dsp:cNvSpPr/>
      </dsp:nvSpPr>
      <dsp:spPr>
        <a:xfrm>
          <a:off x="48960" y="28097"/>
          <a:ext cx="40078" cy="24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0" y="28097"/>
        <a:ext cx="40078" cy="24047"/>
      </dsp:txXfrm>
    </dsp:sp>
    <dsp:sp modelId="{653F98D5-56FA-48D8-AB0F-6C2DE207E5E3}">
      <dsp:nvSpPr>
        <dsp:cNvPr id="0" name=""/>
        <dsp:cNvSpPr/>
      </dsp:nvSpPr>
      <dsp:spPr>
        <a:xfrm>
          <a:off x="26917" y="56152"/>
          <a:ext cx="40078" cy="24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917" y="56152"/>
        <a:ext cx="40078" cy="2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pPr/>
              <a:t>10/24/2017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pPr/>
              <a:t>10/24/2017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364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00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45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566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19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719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409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73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57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342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E53BB-F993-49A1-9E37-CA3E5BE070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720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53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35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50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81566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739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67690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50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65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83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015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3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121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29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005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398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764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48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24/10/2017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82E9EE-A870-438B-947A-FF671DFAFC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452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898" y="381000"/>
            <a:ext cx="9144000" cy="1758752"/>
          </a:xfrm>
        </p:spPr>
        <p:txBody>
          <a:bodyPr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Organization Visiting: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w Cen MT" panose="020B0602020104020603" pitchFamily="34" charset="0"/>
              </a:rPr>
              <a:t>Streams Tech Ltd.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728" y="3000375"/>
            <a:ext cx="7335837" cy="2348880"/>
          </a:xfrm>
        </p:spPr>
        <p:txBody>
          <a:bodyPr>
            <a:normAutofit fontScale="70000" lnSpcReduction="20000"/>
          </a:bodyPr>
          <a:lstStyle/>
          <a:p>
            <a:pPr algn="ctr"/>
            <a:endParaRPr lang="en-US" sz="2400" b="1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Supervised by-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Mr. Md. </a:t>
            </a:r>
            <a:r>
              <a:rPr lang="en-US" sz="28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Iftekharul</a:t>
            </a:r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 Amin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Assistant Professor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Institute of Business Administration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University Of Dhaka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7819" y="2371725"/>
            <a:ext cx="79474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Course Name: Business Studies for Engineers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Course Code: BUS 405</a:t>
            </a:r>
          </a:p>
        </p:txBody>
      </p:sp>
    </p:spTree>
    <p:extLst>
      <p:ext uri="{BB962C8B-B14F-4D97-AF65-F5344CB8AC3E}">
        <p14:creationId xmlns:p14="http://schemas.microsoft.com/office/powerpoint/2010/main" xmlns="" val="358838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74638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Culture of the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All activities are performed maintaining the legal issues. 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Expressing gratitude for work done is highly encouraged.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Greatly involved in maintaining social values.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All tasks must be approved by immediate senior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Special privileges are provided on the national important days.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Transparent and respectful to each other.</a:t>
            </a:r>
          </a:p>
        </p:txBody>
      </p:sp>
    </p:spTree>
    <p:extLst>
      <p:ext uri="{BB962C8B-B14F-4D97-AF65-F5344CB8AC3E}">
        <p14:creationId xmlns:p14="http://schemas.microsoft.com/office/powerpoint/2010/main" xmlns="" val="248773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74638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Involvement of Organization in Social Responsibility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18910" y="1695450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It frequently organizes various competitions in multiple categories.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The winner of these competitions are rewarded so that they are encouraged in performing more constructive activities.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Tw Cen MT" panose="020B0602020104020603" pitchFamily="34" charset="0"/>
              </a:rPr>
              <a:t>Jago</a:t>
            </a:r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 foundation, </a:t>
            </a:r>
            <a:r>
              <a:rPr lang="en-US" sz="2800" dirty="0" err="1">
                <a:solidFill>
                  <a:srgbClr val="000000"/>
                </a:solidFill>
                <a:latin typeface="Tw Cen MT" panose="020B0602020104020603" pitchFamily="34" charset="0"/>
              </a:rPr>
              <a:t>Bidyanondo</a:t>
            </a:r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 foundation.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</a:pPr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Provide computer and financial help among poor students.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It responses in the time of disaster is well.</a:t>
            </a:r>
          </a:p>
          <a:p>
            <a:pPr>
              <a:buNone/>
            </a:pPr>
            <a:endParaRPr lang="en-US" sz="28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02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74638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Informal Culture of the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Many employees have their own workplace nicknames.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Various jargons are used in daily basis.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Birthdays of the employees as well as national festive days are celebrated in style and in most of the cases the readers joins the party is well. </a:t>
            </a:r>
          </a:p>
          <a:p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Special discount is given at nationally or internationally important days like 21</a:t>
            </a:r>
            <a:r>
              <a:rPr lang="en-US" sz="2800" baseline="30000" dirty="0">
                <a:solidFill>
                  <a:srgbClr val="000000"/>
                </a:solidFill>
                <a:latin typeface="Tw Cen MT" panose="020B0602020104020603" pitchFamily="34" charset="0"/>
              </a:rPr>
              <a:t>st</a:t>
            </a:r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 February, Halloween festival etc.  </a:t>
            </a:r>
          </a:p>
        </p:txBody>
      </p:sp>
    </p:spTree>
    <p:extLst>
      <p:ext uri="{BB962C8B-B14F-4D97-AF65-F5344CB8AC3E}">
        <p14:creationId xmlns:p14="http://schemas.microsoft.com/office/powerpoint/2010/main" xmlns="" val="417550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9921D-9432-4F60-8BFF-D9820B44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017" y="352425"/>
            <a:ext cx="8532178" cy="1507067"/>
          </a:xfrm>
        </p:spPr>
        <p:txBody>
          <a:bodyPr/>
          <a:lstStyle/>
          <a:p>
            <a:r>
              <a:rPr lang="en-US" dirty="0"/>
              <a:t>Memories....</a:t>
            </a:r>
          </a:p>
        </p:txBody>
      </p:sp>
      <p:pic>
        <p:nvPicPr>
          <p:cNvPr id="7" name="Picture 7" descr="21687155_286174388533916_3529472001769842800_o.jpg">
            <a:extLst>
              <a:ext uri="{FF2B5EF4-FFF2-40B4-BE49-F238E27FC236}">
                <a16:creationId xmlns:a16="http://schemas.microsoft.com/office/drawing/2014/main" xmlns="" id="{0EAA601A-7E02-4CD3-9A6D-EF575922E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1397000"/>
            <a:ext cx="6153150" cy="48123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25A851-A797-4DCD-848B-195FCF4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616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/>
          <p:cNvSpPr txBox="1">
            <a:spLocks/>
          </p:cNvSpPr>
          <p:nvPr/>
        </p:nvSpPr>
        <p:spPr>
          <a:xfrm>
            <a:off x="3070076" y="2564904"/>
            <a:ext cx="5688632" cy="14519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600" dirty="0">
                <a:latin typeface="Tw Cen MT" panose="020B0602020104020603" pitchFamily="34" charset="0"/>
              </a:rPr>
              <a:t>Thank You!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7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95036" y="-66675"/>
            <a:ext cx="8532178" cy="150706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Presented by</a:t>
            </a:r>
            <a:endParaRPr lang="en-US" sz="4800" dirty="0">
              <a:latin typeface="Tw Cen MT" panose="020B06020201040206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56918" y="1809750"/>
            <a:ext cx="9468542" cy="3972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500" b="1" u="sng" dirty="0">
              <a:solidFill>
                <a:srgbClr val="191B0E"/>
              </a:solidFill>
              <a:latin typeface="Franklin Gothic Book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500" b="1" u="sng" smtClean="0">
                <a:solidFill>
                  <a:srgbClr val="191B0E"/>
                </a:solidFill>
                <a:latin typeface="Franklin Gothic Book"/>
              </a:rPr>
              <a:t>Group-7</a:t>
            </a:r>
            <a:endParaRPr lang="en-US" sz="3500" dirty="0"/>
          </a:p>
          <a:p>
            <a:endParaRPr lang="en-US" sz="3000" dirty="0">
              <a:latin typeface="Franklin Gothic Medium" panose="020B0603020102020204" pitchFamily="34" charset="0"/>
            </a:endParaRPr>
          </a:p>
          <a:p>
            <a:pPr>
              <a:buClr>
                <a:srgbClr val="FFFFFF"/>
              </a:buClr>
            </a:pPr>
            <a:endParaRPr lang="en-US" sz="3000" dirty="0">
              <a:latin typeface="Franklin Gothic Medium" panose="020B0603020102020204" pitchFamily="34" charset="0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Abdullah Al </a:t>
            </a:r>
            <a:r>
              <a:rPr lang="en-US" sz="32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Hadi</a:t>
            </a:r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(BSSE0823)</a:t>
            </a:r>
          </a:p>
          <a:p>
            <a:pPr>
              <a:buClr>
                <a:srgbClr val="FFFFFF"/>
              </a:buClr>
            </a:pPr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Aba </a:t>
            </a:r>
            <a:r>
              <a:rPr lang="en-US" sz="32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Kowser</a:t>
            </a:r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(BSSE0825)</a:t>
            </a:r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Franklin Gothic Medium" panose="020B0603020102020204" pitchFamily="34" charset="0"/>
              </a:rPr>
              <a:t>Suravi</a:t>
            </a:r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 Akhter(BSSE0827)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4000" dirty="0">
              <a:latin typeface="Tw Cen MT" panose="020B0602020104020603" pitchFamily="34" charset="0"/>
            </a:endParaRPr>
          </a:p>
          <a:p>
            <a:endParaRPr lang="en-US" sz="4000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26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2" y="-133350"/>
            <a:ext cx="8532178" cy="150706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Presentation Outline</a:t>
            </a:r>
            <a:endParaRPr lang="en-US" sz="4800" dirty="0">
              <a:latin typeface="Tw Cen MT" panose="020B06020201040206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47477" y="2143125"/>
            <a:ext cx="9144000" cy="3972272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Aim of the pro</a:t>
            </a:r>
            <a:r>
              <a:rPr lang="en-US" sz="4000" dirty="0">
                <a:solidFill>
                  <a:srgbClr val="000000"/>
                </a:solidFill>
                <a:latin typeface="+mj-lt"/>
              </a:rPr>
              <a:t>j</a:t>
            </a:r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ect</a:t>
            </a:r>
          </a:p>
          <a:p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About the Organization</a:t>
            </a:r>
          </a:p>
          <a:p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Vision and the Values</a:t>
            </a:r>
          </a:p>
          <a:p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Organogram</a:t>
            </a:r>
          </a:p>
          <a:p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Recruitment System</a:t>
            </a:r>
          </a:p>
          <a:p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Organizational Culture</a:t>
            </a:r>
          </a:p>
          <a:p>
            <a:r>
              <a:rPr lang="en-US" sz="4000" dirty="0">
                <a:solidFill>
                  <a:srgbClr val="000000"/>
                </a:solidFill>
                <a:latin typeface="Tw Cen MT" panose="020B0602020104020603" pitchFamily="34" charset="0"/>
              </a:rPr>
              <a:t>Involvement in Social Responsibility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endParaRPr lang="en-US" sz="40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endParaRPr lang="en-US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494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7982" y="-76200"/>
            <a:ext cx="8532178" cy="150706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Aim of the Pro</a:t>
            </a:r>
            <a:r>
              <a:rPr lang="en-US" sz="4800" b="1" dirty="0"/>
              <a:t>j</a:t>
            </a:r>
            <a:r>
              <a:rPr lang="en-US" sz="4800" b="1" dirty="0">
                <a:latin typeface="Tw Cen MT" panose="020B0602020104020603" pitchFamily="34" charset="0"/>
              </a:rPr>
              <a:t>ect</a:t>
            </a:r>
            <a:endParaRPr lang="en-US" sz="4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837982" y="1343025"/>
            <a:ext cx="9577064" cy="426720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To study the organizational culture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 Know about the structure of an organization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Get an idea about the relationship between manager and employees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Know about environment of an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60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80765" y="285750"/>
            <a:ext cx="8532178" cy="1507067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About the  organization:</a:t>
            </a:r>
            <a:r>
              <a:rPr lang="en-US" dirty="0">
                <a:latin typeface="+mj-ea"/>
                <a:cs typeface="+mj-ea"/>
              </a:rPr>
              <a:t/>
            </a:r>
            <a:br>
              <a:rPr lang="en-US" dirty="0">
                <a:latin typeface="+mj-ea"/>
                <a:cs typeface="+mj-ea"/>
              </a:rPr>
            </a:br>
            <a:r>
              <a:rPr lang="en-US" sz="4800" dirty="0">
                <a:latin typeface="Tw Cen MT" panose="020B0602020104020603" pitchFamily="34" charset="0"/>
              </a:rPr>
              <a:t>Streams Tech Ltd.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idx="1"/>
          </p:nvPr>
        </p:nvSpPr>
        <p:spPr>
          <a:xfrm>
            <a:off x="1141412" y="1905000"/>
            <a:ext cx="9777536" cy="442304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0000"/>
                </a:solidFill>
                <a:latin typeface="Tw Cen MT"/>
              </a:rPr>
              <a:t>Streams Technologies Limited is a software development company.</a:t>
            </a:r>
          </a:p>
          <a:p>
            <a:pPr algn="just">
              <a:buClr>
                <a:srgbClr val="FFFFFF"/>
              </a:buClr>
            </a:pPr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Established in January 2012 as a software development company in Bangladesh.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Software engineering, custom application development and system integration services specializes in GIS software.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60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74638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Vision and Values: </a:t>
            </a:r>
            <a:r>
              <a:rPr lang="en-US" dirty="0">
                <a:latin typeface="Tw Cen MT" panose="020B0602020104020603" pitchFamily="34" charset="0"/>
              </a:rPr>
              <a:t>Streams Tech Ltd.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837982" y="1666875"/>
            <a:ext cx="9577064" cy="40441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Vision : Organization provides full cycle support for software engineering, custom application development and system integration services.</a:t>
            </a:r>
          </a:p>
          <a:p>
            <a:r>
              <a:rPr lang="en-US" sz="3200" dirty="0">
                <a:solidFill>
                  <a:srgbClr val="000000"/>
                </a:solidFill>
                <a:latin typeface="Tw Cen MT" panose="020B0602020104020603" pitchFamily="34" charset="0"/>
              </a:rPr>
              <a:t>Values :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Result Driven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Accountable &amp; Transparent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Courageous &amp; Respectful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Engaged &amp; Inspired</a:t>
            </a:r>
          </a:p>
          <a:p>
            <a:pPr marL="1154430" lvl="3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Tw Cen MT" panose="020B0602020104020603" pitchFamily="34" charset="0"/>
              </a:rPr>
              <a:t>Focused on Readers Interest</a:t>
            </a:r>
          </a:p>
          <a:p>
            <a:endParaRPr lang="en-US" sz="32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algn="just"/>
            <a:endParaRPr lang="en-US" sz="40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475038" y="358140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1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74638"/>
            <a:ext cx="9144000" cy="10969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Organizational Structure: </a:t>
            </a:r>
            <a:r>
              <a:rPr lang="en-US" dirty="0">
                <a:latin typeface="Tw Cen MT" panose="020B0602020104020603" pitchFamily="34" charset="0"/>
              </a:rPr>
              <a:t>Streams Tech Ltd.</a:t>
            </a:r>
            <a:endParaRPr lang="en-US" sz="3600" b="1" dirty="0">
              <a:latin typeface="Tw Cen MT" panose="020B06020201040206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3" descr="Capture.PNG">
            <a:extLst>
              <a:ext uri="{FF2B5EF4-FFF2-40B4-BE49-F238E27FC236}">
                <a16:creationId xmlns:a16="http://schemas.microsoft.com/office/drawing/2014/main" xmlns="" id="{AADC613B-9332-4C21-AB5B-23EDEC89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2425"/>
            <a:ext cx="9595224" cy="643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3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74638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Recruitment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buChar char="•"/>
            </a:pPr>
            <a:r>
              <a:rPr lang="en-US" sz="2400" b="1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Senior Employee: </a:t>
            </a:r>
            <a:r>
              <a:rPr lang="en-US" sz="2400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​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sz="2400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- Advertisement in newspaper.​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sz="2400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- Daylong problem solving exam.​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sz="2400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- face to face interview.​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sz="2400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​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rtl="0">
              <a:buChar char="•"/>
            </a:pPr>
            <a:r>
              <a:rPr lang="en-US" sz="2400" b="1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 Fresher Employee:</a:t>
            </a:r>
            <a:r>
              <a:rPr lang="en-US" sz="2400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​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sz="2400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- Day long problem solving exam.​</a:t>
            </a:r>
            <a:r>
              <a:rPr lang="en-US" dirty="0">
                <a:latin typeface="+mn-ea"/>
                <a:cs typeface="+mn-ea"/>
              </a:rPr>
              <a:t/>
            </a:r>
            <a:br>
              <a:rPr lang="en-US" dirty="0">
                <a:latin typeface="+mn-ea"/>
                <a:cs typeface="+mn-ea"/>
              </a:rPr>
            </a:br>
            <a:r>
              <a:rPr lang="en-US" dirty="0">
                <a:solidFill>
                  <a:srgbClr val="000000"/>
                </a:solidFill>
                <a:latin typeface="Liberation Serif"/>
                <a:ea typeface="Arial"/>
                <a:cs typeface="Arial"/>
              </a:rPr>
              <a:t>​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2" name="Diagram 3">
            <a:extLst>
              <a:ext uri="{FF2B5EF4-FFF2-40B4-BE49-F238E27FC236}">
                <a16:creationId xmlns:a16="http://schemas.microsoft.com/office/drawing/2014/main" xmlns="" id="{3B2B0355-5A2B-4A20-837E-76E486136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99774268"/>
              </p:ext>
            </p:extLst>
          </p:nvPr>
        </p:nvGraphicFramePr>
        <p:xfrm>
          <a:off x="13999911" y="3367088"/>
          <a:ext cx="93914" cy="8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13995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74638"/>
            <a:ext cx="9144000" cy="109696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w Cen MT" panose="020B0602020104020603" pitchFamily="34" charset="0"/>
              </a:rPr>
              <a:t>Orienting new employees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089350" y="1899406"/>
            <a:ext cx="716530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089350" y="1899406"/>
            <a:ext cx="9577064" cy="426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90000"/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All new employees are mentored by the seniors.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Current employees of the department are encouraged to hold informal workplace related discussions with new employees on topics such as goal, vision and history of the company.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New employees who struggle to cope up with the office environment are provided with the necessary training. 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Tw Cen MT" panose="020B0602020104020603" pitchFamily="34" charset="0"/>
              </a:rPr>
              <a:t>Current employees can informally pressurize the new employees to resign if performance is not satisfactory up to some certain level.</a:t>
            </a:r>
          </a:p>
        </p:txBody>
      </p:sp>
    </p:spTree>
    <p:extLst>
      <p:ext uri="{BB962C8B-B14F-4D97-AF65-F5344CB8AC3E}">
        <p14:creationId xmlns:p14="http://schemas.microsoft.com/office/powerpoint/2010/main" xmlns="" val="124317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351</Words>
  <Application>Microsoft Office PowerPoint</Application>
  <PresentationFormat>Custom</PresentationFormat>
  <Paragraphs>100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Organization Visiting: Streams Tech Ltd. </vt:lpstr>
      <vt:lpstr>Presented by</vt:lpstr>
      <vt:lpstr>Presentation Outline</vt:lpstr>
      <vt:lpstr>Aim of the Project</vt:lpstr>
      <vt:lpstr>About the  organization: Streams Tech Ltd.</vt:lpstr>
      <vt:lpstr>Vision and Values: Streams Tech Ltd.</vt:lpstr>
      <vt:lpstr>Organizational Structure: Streams Tech Ltd.</vt:lpstr>
      <vt:lpstr>Recruitment System</vt:lpstr>
      <vt:lpstr>Orienting new employees</vt:lpstr>
      <vt:lpstr>Culture of the Organization</vt:lpstr>
      <vt:lpstr>Involvement of Organization in Social Responsibility</vt:lpstr>
      <vt:lpstr>Informal Culture of the Organization</vt:lpstr>
      <vt:lpstr>Memories....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Visiting: Streams Tech Ltd. </dc:title>
  <dc:creator/>
  <cp:keywords/>
  <cp:lastModifiedBy/>
  <cp:revision>5</cp:revision>
  <dcterms:created xsi:type="dcterms:W3CDTF">2016-02-14T15:04:46Z</dcterms:created>
  <dcterms:modified xsi:type="dcterms:W3CDTF">2017-10-24T07:24:50Z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