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88" r:id="rId2"/>
    <p:sldId id="289" r:id="rId3"/>
    <p:sldId id="259" r:id="rId4"/>
    <p:sldId id="274" r:id="rId5"/>
    <p:sldId id="292" r:id="rId6"/>
    <p:sldId id="294" r:id="rId7"/>
    <p:sldId id="295" r:id="rId8"/>
    <p:sldId id="296" r:id="rId9"/>
    <p:sldId id="321" r:id="rId10"/>
    <p:sldId id="301" r:id="rId11"/>
    <p:sldId id="279" r:id="rId12"/>
    <p:sldId id="280" r:id="rId13"/>
    <p:sldId id="307" r:id="rId14"/>
    <p:sldId id="309" r:id="rId15"/>
    <p:sldId id="310" r:id="rId16"/>
    <p:sldId id="281" r:id="rId17"/>
    <p:sldId id="316" r:id="rId18"/>
    <p:sldId id="315" r:id="rId19"/>
    <p:sldId id="318" r:id="rId20"/>
    <p:sldId id="326" r:id="rId21"/>
    <p:sldId id="272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72A906B-F999-420E-944B-C67E9B502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1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BC047-DEF0-4B8A-8357-C2EB70FF5127}" type="slidenum">
              <a:rPr lang="en-US"/>
              <a:pPr/>
              <a:t>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9CD9-A80F-42FB-8E84-9D8434BD8A2A}" type="slidenum">
              <a:rPr lang="en-US"/>
              <a:pPr/>
              <a:t>10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555C1-2162-4D3C-AABA-E9D0334B884C}" type="slidenum">
              <a:rPr lang="en-US"/>
              <a:pPr/>
              <a:t>11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971F2-9C7F-4F54-AA72-A403F158ABCB}" type="slidenum">
              <a:rPr lang="en-US"/>
              <a:pPr/>
              <a:t>12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39598-4DBA-44A5-AD7D-1C30B6784198}" type="slidenum">
              <a:rPr lang="en-US"/>
              <a:pPr/>
              <a:t>13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6E753-FA31-4B9E-B6C7-810DE129E8DC}" type="slidenum">
              <a:rPr lang="en-US"/>
              <a:pPr/>
              <a:t>14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DF83A-7C6D-4509-B076-8441CCF903B4}" type="slidenum">
              <a:rPr lang="en-US"/>
              <a:pPr/>
              <a:t>15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C6C17-3F91-4868-83EC-CB9A7F9643F0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13C12-2D69-4D80-9296-5D037C047298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EA123-7C4D-4CC6-9E9C-028C78A1C170}" type="slidenum">
              <a:rPr lang="en-US"/>
              <a:pPr/>
              <a:t>18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C15B8-1198-464E-9128-9F50C0496CA1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C0246-56ED-43FC-ACF6-9FB1DE2D2FC7}" type="slidenum">
              <a:rPr lang="en-US"/>
              <a:pPr/>
              <a:t>2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CF606-6EA5-40DB-8249-3662514ECEEA}" type="slidenum">
              <a:rPr lang="en-US"/>
              <a:pPr/>
              <a:t>21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55598-DEB5-4671-9E3A-9176EE12EEA5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6FD73-246B-4733-A234-5F61C9065004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EA8F2-B25C-4DD7-B591-57A0AD018F3A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387B2-A087-4BBD-8D46-558B95875841}" type="slidenum">
              <a:rPr lang="en-US"/>
              <a:pPr/>
              <a:t>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78F75-8080-4759-982F-5BB8D60D4F21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D8F6C-9C83-4CFC-98AD-4787921F6C99}" type="slidenum">
              <a:rPr lang="en-US"/>
              <a:pPr/>
              <a:t>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F7639-119C-49D5-9724-BEAA2C277539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2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31800"/>
            <a:ext cx="8991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8" name="Text Box 18"/>
          <p:cNvSpPr txBox="1">
            <a:spLocks noChangeArrowheads="1"/>
          </p:cNvSpPr>
          <p:nvPr userDrawn="1"/>
        </p:nvSpPr>
        <p:spPr bwMode="auto">
          <a:xfrm>
            <a:off x="7467600" y="2611438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3175000" y="2930525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7242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638" y="6308725"/>
            <a:ext cx="2468562" cy="384175"/>
          </a:xfrm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5146" name="Text Box 26"/>
          <p:cNvSpPr txBox="1">
            <a:spLocks noChangeArrowheads="1"/>
          </p:cNvSpPr>
          <p:nvPr userDrawn="1"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University of West Alabama</a:t>
            </a:r>
          </a:p>
        </p:txBody>
      </p:sp>
      <p:pic>
        <p:nvPicPr>
          <p:cNvPr id="5147" name="Picture 27" descr="ph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5149" name="Text Box 29"/>
          <p:cNvSpPr txBox="1">
            <a:spLocks noChangeArrowheads="1"/>
          </p:cNvSpPr>
          <p:nvPr userDrawn="1"/>
        </p:nvSpPr>
        <p:spPr bwMode="auto">
          <a:xfrm>
            <a:off x="6705600" y="2930525"/>
            <a:ext cx="2011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7338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9314DF14-A3B3-4081-8401-852E24E55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734DDADD-AC38-497B-B062-35B1535E4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55648414-D170-475F-9592-58C44078A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C7C79367-E08B-4FC7-B1F8-9072E77B1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58B403FE-5619-4B78-ACEC-C02998D00B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BB65CBC3-97DC-4E0D-A41A-5AC5CF4E30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0A40CA1B-6DC1-461C-8410-E203FA0EF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AED94EB3-3EDD-447D-A1B8-7B41FCBAE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68CFA183-C376-493B-B8C4-CC21BA89C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5–</a:t>
            </a:r>
            <a:fld id="{DB3F45C9-1656-4E8E-922E-92BBC6C4D6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itchFamily="18" charset="0"/>
              </a:defRPr>
            </a:lvl1pPr>
          </a:lstStyle>
          <a:p>
            <a:r>
              <a:rPr lang="en-US"/>
              <a:t>5–</a:t>
            </a:r>
            <a:fld id="{800345FF-875C-4110-9199-B73B16BB72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1311CA6E-E463-462C-8820-F89361014137}" type="slidenum">
              <a:rPr lang="en-US"/>
              <a:pPr/>
              <a:t>1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Social Responsibility?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The Classical View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Management’s only social responsibility is to maximize profits (create a financial return) by operating the business in the best interests of the stockholders (owners of the corporation).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Expending the firm’s resources on doing “social good” unjustifiably increases costs that lower profits to the owners and raises prices to consumers.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0A862F2A-498D-440A-A7FC-D576F9283EA1}" type="slidenum">
              <a:rPr lang="en-US"/>
              <a:pPr/>
              <a:t>10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Managerial Ethics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endParaRPr lang="en-US"/>
          </a:p>
          <a:p>
            <a:pPr>
              <a:spcBef>
                <a:spcPct val="50000"/>
              </a:spcBef>
              <a:buFontTx/>
              <a:buNone/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Ethics Defined</a:t>
            </a:r>
          </a:p>
          <a:p>
            <a:pPr lvl="1">
              <a:spcBef>
                <a:spcPct val="50000"/>
              </a:spcBef>
            </a:pPr>
            <a:r>
              <a:rPr lang="en-US"/>
              <a:t>Principles, values, and beliefs that define what is right and wrong behavior.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A7780B83-941F-467F-9002-E95158A82FFE}" type="slidenum">
              <a:rPr lang="en-US"/>
              <a:pPr/>
              <a:t>11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5–8	Factors That Affect Ethical and Unethical Behavior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609600" y="8826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19313"/>
            <a:ext cx="80772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B30F7800-4A87-4016-9E6A-685F33005FA2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5–9	Stages of Moral Development</a:t>
            </a:r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609600" y="8826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01850"/>
            <a:ext cx="80772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457200" y="5899150"/>
            <a:ext cx="4724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/>
              <a:t>Source</a:t>
            </a:r>
            <a:r>
              <a:rPr lang="en-US" sz="900" b="1"/>
              <a:t>:</a:t>
            </a:r>
            <a:r>
              <a:rPr lang="en-US" sz="900" i="1"/>
              <a:t> </a:t>
            </a:r>
            <a:r>
              <a:rPr lang="en-US" sz="900"/>
              <a:t>Based on L. Kohlberg, “Moral Stages and Moralization: The Cognitive-Development Approach,” in T. Lickona (ed.). </a:t>
            </a:r>
            <a:r>
              <a:rPr lang="en-US" sz="900" i="1"/>
              <a:t>Moral Development and Behavior: Theory, Research, and Social Issues </a:t>
            </a:r>
            <a:r>
              <a:rPr lang="en-US" sz="900"/>
              <a:t>(New York: Holt, Rinehart &amp; Winston, 1976), pp. 34–35.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8C9134DD-5D56-4378-A064-B96BF972F321}" type="slidenum">
              <a:rPr lang="en-US"/>
              <a:pPr/>
              <a:t>13</a:t>
            </a:fld>
            <a:endParaRPr 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r>
              <a:rPr lang="en-US"/>
              <a:t>Individual Characteristics Affecting Ethical Behaviors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  <a:p>
            <a:r>
              <a:rPr lang="en-US"/>
              <a:t>Values</a:t>
            </a:r>
          </a:p>
          <a:p>
            <a:pPr lvl="1"/>
            <a:r>
              <a:rPr lang="en-US"/>
              <a:t>Basic convictions about what is right or wrong on a broad range of issues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D4D959C4-0112-4815-B94E-49EFFC3510A3}" type="slidenum">
              <a:rPr lang="en-US"/>
              <a:pPr/>
              <a:t>14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Characteristics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Personality Variables</a:t>
            </a:r>
          </a:p>
          <a:p>
            <a:pPr lvl="1">
              <a:spcBef>
                <a:spcPct val="40000"/>
              </a:spcBef>
            </a:pPr>
            <a:r>
              <a:rPr lang="en-US"/>
              <a:t>Ego strength</a:t>
            </a:r>
          </a:p>
          <a:p>
            <a:pPr lvl="2">
              <a:spcBef>
                <a:spcPct val="40000"/>
              </a:spcBef>
            </a:pPr>
            <a:r>
              <a:rPr lang="en-US"/>
              <a:t>A personality measure of the strength of a person’s convictions</a:t>
            </a:r>
          </a:p>
          <a:p>
            <a:pPr lvl="1">
              <a:spcBef>
                <a:spcPct val="40000"/>
              </a:spcBef>
            </a:pPr>
            <a:r>
              <a:rPr lang="en-US"/>
              <a:t>Locus of Control</a:t>
            </a:r>
          </a:p>
          <a:p>
            <a:pPr lvl="2">
              <a:spcBef>
                <a:spcPct val="40000"/>
              </a:spcBef>
            </a:pPr>
            <a:r>
              <a:rPr lang="en-US"/>
              <a:t>A personality attribute that measures the degree to which people believe they control their own life.</a:t>
            </a:r>
          </a:p>
          <a:p>
            <a:pPr lvl="2">
              <a:spcBef>
                <a:spcPct val="40000"/>
              </a:spcBef>
            </a:pPr>
            <a:r>
              <a:rPr lang="en-US" b="1"/>
              <a:t>Internal locus:</a:t>
            </a:r>
            <a:r>
              <a:rPr lang="en-US"/>
              <a:t> the belief that you control your destiny.</a:t>
            </a:r>
          </a:p>
          <a:p>
            <a:pPr lvl="2">
              <a:spcBef>
                <a:spcPct val="40000"/>
              </a:spcBef>
            </a:pPr>
            <a:r>
              <a:rPr lang="en-US" b="1"/>
              <a:t>External locus:</a:t>
            </a:r>
            <a:r>
              <a:rPr lang="en-US"/>
              <a:t> the belief that what happens to you is due to luck or chance.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45A50C8E-D1DD-4ED1-B21D-1DD7CAE1A004}" type="slidenum">
              <a:rPr lang="en-US"/>
              <a:pPr/>
              <a:t>15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Variables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02600" cy="2667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/>
              <a:t>Structural Variables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/>
              <a:t>Organizational characteristics and mechanisms that guide and influence individual ethics: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/>
              <a:t>Performance appraisal systems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/>
              <a:t>Reward allocation systems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/>
              <a:t>Behaviors (ethical) of managers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57200" y="3817938"/>
            <a:ext cx="7848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 Organization’s Culture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Intensity of the Ethical Issue</a:t>
            </a:r>
          </a:p>
          <a:p>
            <a:pPr lvl="1"/>
            <a:endParaRPr lang="en-US" sz="32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US" sz="32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5BFD1B19-297C-407C-9EA5-F2F3177FD032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8000"/>
            <a:ext cx="8077200" cy="366713"/>
          </a:xfrm>
        </p:spPr>
        <p:txBody>
          <a:bodyPr/>
          <a:lstStyle/>
          <a:p>
            <a:pPr marL="1482725" indent="-1482725"/>
            <a:r>
              <a:rPr lang="en-US" sz="1800">
                <a:solidFill>
                  <a:schemeClr val="tx1"/>
                </a:solidFill>
              </a:rPr>
              <a:t>Exhibit 5–10	Determinants of Issue Intensity</a:t>
            </a:r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609600" y="896938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609600" y="493713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371600"/>
            <a:ext cx="78200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683ED4F3-62AB-4F9C-B382-8FED5DC71F14}" type="slidenum">
              <a:rPr lang="en-US"/>
              <a:pPr/>
              <a:t>17</a:t>
            </a:fld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Managers Can Improve Ethical Behavior in An Organization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Hire individuals with high ethical standards.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Establish codes of ethics and decision rules.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Lead by example.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Set realistic job goals and include ethics in performance appraisals.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Provide ethics training.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Conduct independent social audits.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Provide support for individuals facing ethical dilemmas.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D7E3553A-5107-4F67-98DE-FC26A40ECBAB}" type="slidenum">
              <a:rPr lang="en-US"/>
              <a:pPr/>
              <a:t>18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 Use of a Code of Ethics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Develop a code of ethics as a guide in handling ethical dilemmas in decision making.</a:t>
            </a:r>
          </a:p>
          <a:p>
            <a:pPr>
              <a:spcBef>
                <a:spcPct val="50000"/>
              </a:spcBef>
            </a:pPr>
            <a:r>
              <a:rPr lang="en-US"/>
              <a:t>Communicate the code regularly to all employees.</a:t>
            </a:r>
          </a:p>
          <a:p>
            <a:pPr>
              <a:spcBef>
                <a:spcPct val="50000"/>
              </a:spcBef>
            </a:pPr>
            <a:r>
              <a:rPr lang="en-US"/>
              <a:t>Have all levels of management continually reaffirm the importance of the ethics code and the organization’s commitment to the code.</a:t>
            </a:r>
          </a:p>
          <a:p>
            <a:pPr>
              <a:spcBef>
                <a:spcPct val="50000"/>
              </a:spcBef>
            </a:pPr>
            <a:r>
              <a:rPr lang="en-US"/>
              <a:t>Publicly reprimand and consistently discipline those who break the code.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9BBE9729-A9DC-4F42-93AD-7816728FBD47}" type="slidenum">
              <a:rPr lang="en-US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Leadership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Managers must provide a </a:t>
            </a:r>
            <a:r>
              <a:rPr lang="en-US" i="1"/>
              <a:t>good role model</a:t>
            </a:r>
            <a:r>
              <a:rPr lang="en-US"/>
              <a:t> by:</a:t>
            </a:r>
          </a:p>
          <a:p>
            <a:pPr lvl="1">
              <a:spcBef>
                <a:spcPct val="40000"/>
              </a:spcBef>
            </a:pPr>
            <a:r>
              <a:rPr lang="en-US"/>
              <a:t>Being ethical and honest at all times.</a:t>
            </a:r>
          </a:p>
          <a:p>
            <a:pPr lvl="1">
              <a:spcBef>
                <a:spcPct val="40000"/>
              </a:spcBef>
            </a:pPr>
            <a:r>
              <a:rPr lang="en-US"/>
              <a:t>Telling the truth; don’t hide or manipulate information.</a:t>
            </a:r>
          </a:p>
          <a:p>
            <a:pPr lvl="1">
              <a:spcBef>
                <a:spcPct val="40000"/>
              </a:spcBef>
            </a:pPr>
            <a:r>
              <a:rPr lang="en-US"/>
              <a:t>Admitting failure and not trying to cover it up.</a:t>
            </a:r>
          </a:p>
          <a:p>
            <a:pPr lvl="1">
              <a:spcBef>
                <a:spcPct val="40000"/>
              </a:spcBef>
            </a:pPr>
            <a:r>
              <a:rPr lang="en-US"/>
              <a:t>Communicating shared ethical values to employees through symbols, stories, and slogans.</a:t>
            </a:r>
          </a:p>
          <a:p>
            <a:pPr lvl="1">
              <a:spcBef>
                <a:spcPct val="40000"/>
              </a:spcBef>
            </a:pPr>
            <a:r>
              <a:rPr lang="en-US"/>
              <a:t>Rewarding employees who behave ethically and punish those who do not.</a:t>
            </a:r>
          </a:p>
          <a:p>
            <a:pPr lvl="1">
              <a:spcBef>
                <a:spcPct val="40000"/>
              </a:spcBef>
            </a:pPr>
            <a:r>
              <a:rPr lang="en-US"/>
              <a:t>Protecting employees (</a:t>
            </a:r>
            <a:r>
              <a:rPr lang="en-US" b="1"/>
              <a:t>whistleblowers</a:t>
            </a:r>
            <a:r>
              <a:rPr lang="en-US"/>
              <a:t>) who bring to light unethical behaviors or raise ethical issues.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ABBF9D8F-5095-47CB-A1E8-FB62ADA5CC4C}" type="slidenum">
              <a:rPr lang="en-US"/>
              <a:pPr/>
              <a:t>2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Social Responsibility? (cont’d)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The Socioeconomic View</a:t>
            </a:r>
          </a:p>
          <a:p>
            <a:pPr lvl="1">
              <a:spcBef>
                <a:spcPct val="50000"/>
              </a:spcBef>
            </a:pPr>
            <a:r>
              <a:rPr lang="en-US"/>
              <a:t>Management’s social responsibility goes beyond making profits to include protecting and improving society’s welfare.</a:t>
            </a:r>
          </a:p>
          <a:p>
            <a:pPr lvl="1">
              <a:spcBef>
                <a:spcPct val="50000"/>
              </a:spcBef>
            </a:pPr>
            <a:r>
              <a:rPr lang="en-US"/>
              <a:t>Corporations are not independent entities responsible only to stockholders.</a:t>
            </a:r>
          </a:p>
          <a:p>
            <a:pPr lvl="1">
              <a:spcBef>
                <a:spcPct val="50000"/>
              </a:spcBef>
            </a:pPr>
            <a:r>
              <a:rPr lang="en-US"/>
              <a:t>Firms have a moral responsibility to larger society to become involved in social, legal, and political issues.</a:t>
            </a:r>
          </a:p>
          <a:p>
            <a:pPr lvl="1">
              <a:spcBef>
                <a:spcPct val="50000"/>
              </a:spcBef>
            </a:pPr>
            <a:r>
              <a:rPr lang="en-US"/>
              <a:t>“To do the right thing”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32F9D007-91F9-4A4E-B9F2-F2A71C6584E3}" type="slidenum">
              <a:rPr lang="en-US"/>
              <a:pPr/>
              <a:t>20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r>
              <a:rPr lang="en-US"/>
              <a:t>Managing Ethical Lapses and Social Irresponsibility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02600" cy="4572000"/>
          </a:xfrm>
        </p:spPr>
        <p:txBody>
          <a:bodyPr/>
          <a:lstStyle/>
          <a:p>
            <a:endParaRPr lang="en-US"/>
          </a:p>
          <a:p>
            <a:r>
              <a:rPr lang="en-US"/>
              <a:t>Provide ethical leadership</a:t>
            </a:r>
          </a:p>
          <a:p>
            <a:r>
              <a:rPr lang="en-US"/>
              <a:t>Protect employees who raise ethical issues (whistle-blowers)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Managing Change and Innovation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6AA9FCD7-0959-4ADC-848C-6A87F7E6540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0EC22DC8-57C8-491D-A062-EE362257F99C}" type="slidenum">
              <a:rPr lang="en-US"/>
              <a:pPr/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Change?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Organizational Change</a:t>
            </a:r>
          </a:p>
          <a:p>
            <a:pPr lvl="1"/>
            <a:r>
              <a:rPr lang="en-US"/>
              <a:t>Any alterations in the people, structure, or technology of an organization</a:t>
            </a:r>
          </a:p>
          <a:p>
            <a:r>
              <a:rPr lang="en-US"/>
              <a:t>Characteristics of Change</a:t>
            </a:r>
          </a:p>
          <a:p>
            <a:pPr lvl="1"/>
            <a:r>
              <a:rPr lang="en-US"/>
              <a:t>Is constant yet varies in degree and direction</a:t>
            </a:r>
          </a:p>
          <a:p>
            <a:pPr lvl="1"/>
            <a:r>
              <a:rPr lang="en-US"/>
              <a:t>Produces uncertainty yet is not completely unpredictable</a:t>
            </a:r>
          </a:p>
          <a:p>
            <a:pPr lvl="1"/>
            <a:r>
              <a:rPr lang="en-US"/>
              <a:t>Creates both threats and opportunities</a:t>
            </a:r>
          </a:p>
          <a:p>
            <a:pPr algn="ctr"/>
            <a:r>
              <a:rPr lang="en-US" i="1">
                <a:solidFill>
                  <a:srgbClr val="008000"/>
                </a:solidFill>
              </a:rPr>
              <a:t>Managing change is an integral part</a:t>
            </a:r>
            <a:br>
              <a:rPr lang="en-US" i="1">
                <a:solidFill>
                  <a:srgbClr val="008000"/>
                </a:solidFill>
              </a:rPr>
            </a:br>
            <a:r>
              <a:rPr lang="en-US" i="1">
                <a:solidFill>
                  <a:srgbClr val="008000"/>
                </a:solidFill>
              </a:rPr>
              <a:t>of every manager’s job.</a:t>
            </a:r>
          </a:p>
        </p:txBody>
      </p:sp>
    </p:spTree>
    <p:extLst>
      <p:ext uri="{BB962C8B-B14F-4D97-AF65-F5344CB8AC3E}">
        <p14:creationId xmlns:p14="http://schemas.microsoft.com/office/powerpoint/2010/main" val="24089183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9203C35F-9CA1-47B1-92F5-0192023AB60A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Forces for Change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/>
              <a:t>External forces</a:t>
            </a:r>
          </a:p>
          <a:p>
            <a:pPr lvl="1">
              <a:spcBef>
                <a:spcPct val="40000"/>
              </a:spcBef>
            </a:pPr>
            <a:r>
              <a:rPr lang="en-US" b="1"/>
              <a:t>Marketplace</a:t>
            </a:r>
          </a:p>
          <a:p>
            <a:pPr lvl="1">
              <a:spcBef>
                <a:spcPct val="40000"/>
              </a:spcBef>
            </a:pPr>
            <a:r>
              <a:rPr lang="en-US" b="1"/>
              <a:t>Governmental laws and regulations</a:t>
            </a:r>
          </a:p>
          <a:p>
            <a:pPr lvl="1">
              <a:spcBef>
                <a:spcPct val="40000"/>
              </a:spcBef>
            </a:pPr>
            <a:r>
              <a:rPr lang="en-US" b="1"/>
              <a:t>Technology</a:t>
            </a:r>
          </a:p>
          <a:p>
            <a:pPr lvl="1">
              <a:spcBef>
                <a:spcPct val="40000"/>
              </a:spcBef>
            </a:pPr>
            <a:r>
              <a:rPr lang="en-US" b="1"/>
              <a:t>Labor market</a:t>
            </a:r>
          </a:p>
          <a:p>
            <a:pPr lvl="1">
              <a:spcBef>
                <a:spcPct val="40000"/>
              </a:spcBef>
            </a:pPr>
            <a:r>
              <a:rPr lang="en-US" b="1"/>
              <a:t>Economic changes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/>
              <a:t>Internal Forces</a:t>
            </a:r>
          </a:p>
          <a:p>
            <a:pPr lvl="1">
              <a:spcBef>
                <a:spcPct val="40000"/>
              </a:spcBef>
            </a:pPr>
            <a:r>
              <a:rPr lang="en-US" b="1"/>
              <a:t>Changes in organizational strategy</a:t>
            </a:r>
          </a:p>
          <a:p>
            <a:pPr lvl="1">
              <a:spcBef>
                <a:spcPct val="40000"/>
              </a:spcBef>
            </a:pPr>
            <a:r>
              <a:rPr lang="en-US" b="1"/>
              <a:t>Workforce changes</a:t>
            </a:r>
          </a:p>
          <a:p>
            <a:pPr lvl="1">
              <a:spcBef>
                <a:spcPct val="40000"/>
              </a:spcBef>
            </a:pPr>
            <a:r>
              <a:rPr lang="en-US" b="1"/>
              <a:t>New equipment</a:t>
            </a:r>
          </a:p>
          <a:p>
            <a:pPr lvl="1">
              <a:spcBef>
                <a:spcPct val="40000"/>
              </a:spcBef>
            </a:pPr>
            <a:r>
              <a:rPr lang="en-US" b="1"/>
              <a:t>Employee attitudes</a:t>
            </a:r>
          </a:p>
        </p:txBody>
      </p:sp>
    </p:spTree>
    <p:extLst>
      <p:ext uri="{BB962C8B-B14F-4D97-AF65-F5344CB8AC3E}">
        <p14:creationId xmlns:p14="http://schemas.microsoft.com/office/powerpoint/2010/main" val="9351758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535B4C3B-2F4C-4ADB-8E33-256F15C05515}" type="slidenum">
              <a:rPr lang="en-US"/>
              <a:pPr/>
              <a:t>24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Manager as Change Agent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Agents</a:t>
            </a:r>
          </a:p>
          <a:p>
            <a:pPr lvl="1"/>
            <a:r>
              <a:rPr lang="en-US"/>
              <a:t>People who act as catalysts and assume the responsibility for changing process are called change agents.</a:t>
            </a:r>
          </a:p>
          <a:p>
            <a:r>
              <a:rPr lang="en-US"/>
              <a:t>Types of Change Agents</a:t>
            </a:r>
          </a:p>
          <a:p>
            <a:pPr lvl="1"/>
            <a:r>
              <a:rPr lang="en-US"/>
              <a:t>Managers: internal entrepreneurs</a:t>
            </a:r>
          </a:p>
          <a:p>
            <a:pPr lvl="1"/>
            <a:r>
              <a:rPr lang="en-US"/>
              <a:t>Nonmanagers: change specialists</a:t>
            </a:r>
          </a:p>
          <a:p>
            <a:pPr lvl="1"/>
            <a:r>
              <a:rPr lang="en-US"/>
              <a:t>Outside consultants: change implementation experts</a:t>
            </a:r>
          </a:p>
        </p:txBody>
      </p:sp>
    </p:spTree>
    <p:extLst>
      <p:ext uri="{BB962C8B-B14F-4D97-AF65-F5344CB8AC3E}">
        <p14:creationId xmlns:p14="http://schemas.microsoft.com/office/powerpoint/2010/main" val="20807079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3C004BD2-A816-4DAA-8390-A399C9636709}" type="slidenum">
              <a:rPr lang="en-US"/>
              <a:pPr/>
              <a:t>25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blackWhite">
          <a:xfrm>
            <a:off x="7648575" y="6075363"/>
            <a:ext cx="939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Exhibit 13.2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7232650" y="6237288"/>
            <a:ext cx="87313" cy="87312"/>
          </a:xfrm>
          <a:prstGeom prst="ellipse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380288" y="6237288"/>
            <a:ext cx="88900" cy="87312"/>
          </a:xfrm>
          <a:prstGeom prst="ellips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086600" y="6237288"/>
            <a:ext cx="87313" cy="873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7467600" y="6286500"/>
            <a:ext cx="1127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Three Categories of Change</a:t>
            </a:r>
            <a:endParaRPr lang="en-US" b="0">
              <a:solidFill>
                <a:schemeClr val="tx1"/>
              </a:solidFill>
            </a:endParaRPr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81125"/>
            <a:ext cx="62103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1254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87515575-051B-436A-AECD-E7E149CED9BC}" type="slidenum">
              <a:rPr lang="en-US"/>
              <a:pPr/>
              <a:t>26</a:t>
            </a:fld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Change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Structural</a:t>
            </a:r>
          </a:p>
          <a:p>
            <a:pPr lvl="1"/>
            <a:r>
              <a:rPr lang="en-US" sz="2000"/>
              <a:t>Changing the organization’s structure or its structural components</a:t>
            </a:r>
          </a:p>
          <a:p>
            <a:r>
              <a:rPr lang="en-US" sz="2400"/>
              <a:t>Technological</a:t>
            </a:r>
          </a:p>
          <a:p>
            <a:pPr lvl="1"/>
            <a:r>
              <a:rPr lang="en-US" sz="2000"/>
              <a:t>Adopting new equipment or operating methods that displace old skills and require new ones</a:t>
            </a:r>
          </a:p>
          <a:p>
            <a:pPr lvl="2"/>
            <a:r>
              <a:rPr lang="en-US"/>
              <a:t>Automation: replacing certain tasks done by people with machines</a:t>
            </a:r>
          </a:p>
          <a:p>
            <a:pPr lvl="2"/>
            <a:r>
              <a:rPr lang="en-US"/>
              <a:t>Computerization</a:t>
            </a:r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Workforce</a:t>
            </a:r>
          </a:p>
          <a:p>
            <a:pPr lvl="1"/>
            <a:r>
              <a:rPr lang="en-US" sz="2000"/>
              <a:t>Changing attitudes, expectations, perceptions, and behaviors of the workforce</a:t>
            </a:r>
          </a:p>
          <a:p>
            <a:r>
              <a:rPr lang="en-US" sz="2400"/>
              <a:t>Organizational</a:t>
            </a:r>
          </a:p>
          <a:p>
            <a:r>
              <a:rPr lang="en-US" sz="2400"/>
              <a:t>development (OD)</a:t>
            </a:r>
          </a:p>
          <a:p>
            <a:pPr lvl="1"/>
            <a:r>
              <a:rPr lang="en-US" sz="2000"/>
              <a:t>Techniques or programs to change people and the nature and quality of interpersonal work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8803860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A56C0BE2-F7DC-4AFD-9131-C601682BDF17}" type="slidenum">
              <a:rPr lang="en-US"/>
              <a:pPr/>
              <a:t>27</a:t>
            </a:fld>
            <a:endParaRPr 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923925"/>
            <a:ext cx="78676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Text Box 2"/>
          <p:cNvSpPr txBox="1">
            <a:spLocks noChangeArrowheads="1"/>
          </p:cNvSpPr>
          <p:nvPr/>
        </p:nvSpPr>
        <p:spPr bwMode="blackWhite">
          <a:xfrm>
            <a:off x="7648575" y="6075363"/>
            <a:ext cx="939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Exhibit 13.3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232650" y="6237288"/>
            <a:ext cx="87313" cy="87312"/>
          </a:xfrm>
          <a:prstGeom prst="ellipse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380288" y="6237288"/>
            <a:ext cx="88900" cy="87312"/>
          </a:xfrm>
          <a:prstGeom prst="ellips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086600" y="6237288"/>
            <a:ext cx="87313" cy="873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467600" y="6286500"/>
            <a:ext cx="1127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565150"/>
            <a:ext cx="2971800" cy="118745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Organizational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Development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Techniques</a:t>
            </a:r>
            <a:endParaRPr 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299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E2CEB738-7094-4E48-A2FB-A3010E1511B7}" type="slidenum">
              <a:rPr lang="en-US"/>
              <a:pPr/>
              <a:t>28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Resistance to Change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Why People Resist Change?</a:t>
            </a:r>
          </a:p>
          <a:p>
            <a:pPr lvl="1">
              <a:spcBef>
                <a:spcPct val="50000"/>
              </a:spcBef>
            </a:pPr>
            <a:r>
              <a:rPr lang="en-US"/>
              <a:t>The ambiguity and uncertainty that change introduces</a:t>
            </a:r>
          </a:p>
          <a:p>
            <a:pPr lvl="1">
              <a:spcBef>
                <a:spcPct val="50000"/>
              </a:spcBef>
            </a:pPr>
            <a:r>
              <a:rPr lang="en-US"/>
              <a:t>The comfort of old habits</a:t>
            </a:r>
          </a:p>
          <a:p>
            <a:pPr lvl="1">
              <a:spcBef>
                <a:spcPct val="50000"/>
              </a:spcBef>
            </a:pPr>
            <a:r>
              <a:rPr lang="en-US"/>
              <a:t>A concern over personal loss of status, money, authority, friendships, and personal convenience</a:t>
            </a:r>
          </a:p>
          <a:p>
            <a:pPr lvl="1">
              <a:spcBef>
                <a:spcPct val="50000"/>
              </a:spcBef>
            </a:pPr>
            <a:r>
              <a:rPr lang="en-US"/>
              <a:t>The perception that change is incompatible with the goals and interest of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2937816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077DFC37-B35B-4ACD-A5E4-EE4C9C6C0C24}" type="slidenum">
              <a:rPr lang="en-US"/>
              <a:pPr/>
              <a:t>29</a:t>
            </a:fld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blackWhite">
          <a:xfrm>
            <a:off x="7648575" y="6075363"/>
            <a:ext cx="939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Exhibit 13.4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7232650" y="6237288"/>
            <a:ext cx="87313" cy="87312"/>
          </a:xfrm>
          <a:prstGeom prst="ellipse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7380288" y="6237288"/>
            <a:ext cx="88900" cy="87312"/>
          </a:xfrm>
          <a:prstGeom prst="ellips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7086600" y="6237288"/>
            <a:ext cx="87313" cy="873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7467600" y="6286500"/>
            <a:ext cx="1127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94615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Managerial Actions to Reduce Resistance to Change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02600" cy="4267200"/>
          </a:xfrm>
        </p:spPr>
        <p:txBody>
          <a:bodyPr/>
          <a:lstStyle/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b="1"/>
              <a:t>Education and Communication</a:t>
            </a:r>
          </a:p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b="1"/>
              <a:t>Participation</a:t>
            </a:r>
            <a:endParaRPr lang="en-US"/>
          </a:p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b="1"/>
              <a:t>Facilitation and Support</a:t>
            </a:r>
            <a:endParaRPr lang="en-US"/>
          </a:p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b="1"/>
              <a:t>Negotiation</a:t>
            </a:r>
            <a:endParaRPr lang="en-US"/>
          </a:p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b="1"/>
              <a:t>Manipulation and Co-optation</a:t>
            </a:r>
            <a:endParaRPr lang="en-US"/>
          </a:p>
          <a:p>
            <a:pPr>
              <a:spcBef>
                <a:spcPct val="40000"/>
              </a:spcBef>
              <a:buClr>
                <a:schemeClr val="tx1"/>
              </a:buClr>
            </a:pPr>
            <a:r>
              <a:rPr lang="en-US" b="1"/>
              <a:t>Coercion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42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4A320B21-8728-4972-AA4F-48E26194A761}" type="slidenum">
              <a:rPr lang="en-US"/>
              <a:pPr/>
              <a:t>3</a:t>
            </a:fld>
            <a:endParaRPr 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5–1	To Whom is Management Responsible?</a:t>
            </a: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3" y="2700338"/>
            <a:ext cx="77247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13–</a:t>
            </a:r>
            <a:fld id="{9E88D371-B315-476D-AEC3-165B6E62D36F}" type="slidenum">
              <a:rPr lang="en-US"/>
              <a:pPr/>
              <a:t>30</a:t>
            </a:fld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blackWhite">
          <a:xfrm>
            <a:off x="7648575" y="6075363"/>
            <a:ext cx="939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Exhibit 13.8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7232650" y="6237288"/>
            <a:ext cx="87313" cy="87312"/>
          </a:xfrm>
          <a:prstGeom prst="ellipse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380288" y="6237288"/>
            <a:ext cx="88900" cy="87312"/>
          </a:xfrm>
          <a:prstGeom prst="ellips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7086600" y="6237288"/>
            <a:ext cx="87313" cy="87312"/>
          </a:xfrm>
          <a:prstGeom prst="ellipse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7467600" y="6286500"/>
            <a:ext cx="1127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94615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Characteristics of Change-Capable Organizations</a:t>
            </a:r>
            <a:endParaRPr lang="en-US" sz="2800" b="0">
              <a:solidFill>
                <a:schemeClr val="tx1"/>
              </a:solidFill>
            </a:endParaRP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3581400" cy="41910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Link the present and the future.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Make learning a way of life.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Actively support and encourage day-to-day improvements and changes.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828800"/>
            <a:ext cx="3975100" cy="41910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Ensure diverse teams.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Encourage mavericks.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Shelter breakthroughs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Integrate technology.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990033"/>
                </a:solidFill>
              </a:rPr>
              <a:t>Build and deepen trust.</a:t>
            </a:r>
          </a:p>
        </p:txBody>
      </p:sp>
    </p:spTree>
    <p:extLst>
      <p:ext uri="{BB962C8B-B14F-4D97-AF65-F5344CB8AC3E}">
        <p14:creationId xmlns:p14="http://schemas.microsoft.com/office/powerpoint/2010/main" val="2259311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  <p:bldP spid="29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6017E95D-161C-47E0-9700-05052EC7511E}" type="slidenum">
              <a:rPr lang="en-US"/>
              <a:pPr/>
              <a:t>4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5–2	Arguments For and Against Social Responsibility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95300" y="1219200"/>
            <a:ext cx="3975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expectations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Long-run profits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Ethical obligation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image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Better environment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Discouragement of further governmental regulation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Balance of responsibility and power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Stockholder interests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Possession of resources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Superiority of prevention over cure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622800" y="1219200"/>
            <a:ext cx="3975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15000"/>
              </a:spcBef>
              <a:buClr>
                <a:schemeClr val="tx1"/>
              </a:buClr>
              <a:buFontTx/>
              <a:buChar char="•"/>
            </a:pPr>
            <a:r>
              <a:rPr lang="en-US" sz="24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Against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Violation of profit maximization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Dilution of purpose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Too much power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Lack of skills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Lack of accountability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/>
      <p:bldP spid="962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9E3435FF-E421-413F-8FA1-72BDBD6B319F}" type="slidenum">
              <a:rPr lang="en-US"/>
              <a:pPr/>
              <a:t>5</a:t>
            </a:fld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Obligation to Responsiveness to Responsibility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r>
              <a:rPr lang="en-US"/>
              <a:t>Social Obligation</a:t>
            </a:r>
          </a:p>
          <a:p>
            <a:pPr lvl="1"/>
            <a:r>
              <a:rPr lang="en-US"/>
              <a:t>The obligation of a business to meet its economic and legal responsibilities and nothing more.</a:t>
            </a:r>
          </a:p>
          <a:p>
            <a:r>
              <a:rPr lang="en-US"/>
              <a:t>Social Responsiveness</a:t>
            </a:r>
          </a:p>
          <a:p>
            <a:pPr lvl="1"/>
            <a:r>
              <a:rPr lang="en-US"/>
              <a:t>When a firm engages in social actions in response to some popular social need. </a:t>
            </a:r>
          </a:p>
          <a:p>
            <a:r>
              <a:rPr lang="en-US"/>
              <a:t>Social Responsibility</a:t>
            </a:r>
          </a:p>
          <a:p>
            <a:pPr lvl="1"/>
            <a:r>
              <a:rPr lang="en-US"/>
              <a:t>A business’s intention, beyond its legal and economic obligations, to do the right things and act in ways that are good for society.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185FF7EA-564A-44C3-A028-D87E8382C211}" type="slidenum">
              <a:rPr lang="en-US"/>
              <a:pPr/>
              <a:t>6</a:t>
            </a:fld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Social Responsibility Pay?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Studies appear to show a positive relationship between social involvement and the economic performance of firms.</a:t>
            </a:r>
          </a:p>
          <a:p>
            <a:pPr lvl="1">
              <a:spcBef>
                <a:spcPct val="40000"/>
              </a:spcBef>
            </a:pPr>
            <a:r>
              <a:rPr lang="en-US"/>
              <a:t>Difficulties in defining and measuring “social responsibility” and “economic performance raise issues of validity and causation in the studies.</a:t>
            </a:r>
          </a:p>
          <a:p>
            <a:pPr lvl="1">
              <a:spcBef>
                <a:spcPct val="40000"/>
              </a:spcBef>
            </a:pPr>
            <a:r>
              <a:rPr lang="en-US"/>
              <a:t>Mutual funds using social screening in investment decisions slightly outperformed other mutual funds.</a:t>
            </a:r>
          </a:p>
          <a:p>
            <a:pPr>
              <a:spcBef>
                <a:spcPct val="40000"/>
              </a:spcBef>
            </a:pPr>
            <a:r>
              <a:rPr lang="en-US"/>
              <a:t>A general conclusion is that a firm’s social actions do not harm its long-term performance.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A45DA707-F585-49E6-9925-2050B06C7288}" type="slidenum">
              <a:rPr lang="en-US"/>
              <a:pPr/>
              <a:t>7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Greening of Management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/>
              <a:t>The recognition of the close link between an organization’s decision and activities and its impact on the natural environment.</a:t>
            </a:r>
          </a:p>
          <a:p>
            <a:pPr lvl="1">
              <a:spcBef>
                <a:spcPct val="40000"/>
              </a:spcBef>
            </a:pPr>
            <a:r>
              <a:rPr lang="en-US"/>
              <a:t>Global environmental problems facing managers:</a:t>
            </a:r>
          </a:p>
          <a:p>
            <a:pPr lvl="2">
              <a:spcBef>
                <a:spcPct val="40000"/>
              </a:spcBef>
            </a:pPr>
            <a:r>
              <a:rPr lang="en-US"/>
              <a:t>Air, water, and soil pollution from toxic wastes</a:t>
            </a:r>
          </a:p>
          <a:p>
            <a:pPr lvl="2">
              <a:spcBef>
                <a:spcPct val="40000"/>
              </a:spcBef>
            </a:pPr>
            <a:r>
              <a:rPr lang="en-US"/>
              <a:t>Global warming from greenhouse gas emissions</a:t>
            </a:r>
          </a:p>
          <a:p>
            <a:pPr lvl="2">
              <a:spcBef>
                <a:spcPct val="40000"/>
              </a:spcBef>
            </a:pPr>
            <a:r>
              <a:rPr lang="en-US"/>
              <a:t>Natural resource depletion</a:t>
            </a:r>
          </a:p>
        </p:txBody>
      </p:sp>
      <p:pic>
        <p:nvPicPr>
          <p:cNvPr id="207876" name="Picture 4" descr="j02932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191000"/>
            <a:ext cx="2708275" cy="19970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B9C85C10-A4C9-4D91-BF3F-E723CDD3BD3D}" type="slidenum">
              <a:rPr lang="en-US"/>
              <a:pPr/>
              <a:t>8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Organizations Go Green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Legal (or Light Green) Approach</a:t>
            </a:r>
          </a:p>
          <a:p>
            <a:pPr lvl="1"/>
            <a:r>
              <a:rPr lang="en-US" sz="2000"/>
              <a:t>Firms simply do what is legally required by obeying laws, rules, and regulations willingly and without legal challenge.</a:t>
            </a:r>
          </a:p>
          <a:p>
            <a:r>
              <a:rPr lang="en-US" sz="2400"/>
              <a:t>Market Approach</a:t>
            </a:r>
          </a:p>
          <a:p>
            <a:pPr lvl="1"/>
            <a:r>
              <a:rPr lang="en-US" sz="2000"/>
              <a:t>Firms respond to the preferences of their customers for environmentally friendly products.</a:t>
            </a:r>
          </a:p>
          <a:p>
            <a:r>
              <a:rPr lang="en-US" sz="2400"/>
              <a:t>Stakeholder Approach</a:t>
            </a:r>
          </a:p>
          <a:p>
            <a:pPr lvl="1"/>
            <a:r>
              <a:rPr lang="en-US" sz="2000"/>
              <a:t>Firms work to meet the environmental demands of multiple stakeholders</a:t>
            </a:r>
            <a:r>
              <a:rPr lang="en-US" sz="2000">
                <a:cs typeface="Arial" pitchFamily="34" charset="0"/>
              </a:rPr>
              <a:t>—</a:t>
            </a:r>
            <a:r>
              <a:rPr lang="en-US" sz="2000"/>
              <a:t>employees, suppliers, and the community.</a:t>
            </a:r>
          </a:p>
          <a:p>
            <a:r>
              <a:rPr lang="en-US" sz="2400"/>
              <a:t>Activist Approach</a:t>
            </a:r>
          </a:p>
          <a:p>
            <a:pPr lvl="1"/>
            <a:r>
              <a:rPr lang="en-US" sz="2000"/>
              <a:t>Firms look for ways to respect and preserve environment and be actively socially responsible.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5–</a:t>
            </a:r>
            <a:fld id="{D448F6EC-CA48-4316-A3C3-899354E0694D}" type="slidenum">
              <a:rPr lang="en-US"/>
              <a:pPr/>
              <a:t>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063"/>
            <a:ext cx="8077200" cy="366712"/>
          </a:xfrm>
        </p:spPr>
        <p:txBody>
          <a:bodyPr/>
          <a:lstStyle/>
          <a:p>
            <a:pPr marL="1376363" indent="-1376363"/>
            <a:r>
              <a:rPr lang="en-US" sz="1800">
                <a:solidFill>
                  <a:schemeClr val="tx1"/>
                </a:solidFill>
              </a:rPr>
              <a:t>Exhibit 5–5	Approaches to Being Green</a:t>
            </a:r>
          </a:p>
        </p:txBody>
      </p:sp>
      <p:sp>
        <p:nvSpPr>
          <p:cNvPr id="261123" name="Line 3"/>
          <p:cNvSpPr>
            <a:spLocks noChangeShapeType="1"/>
          </p:cNvSpPr>
          <p:nvPr/>
        </p:nvSpPr>
        <p:spPr bwMode="auto">
          <a:xfrm>
            <a:off x="609600" y="889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1124" name="Line 4"/>
          <p:cNvSpPr>
            <a:spLocks noChangeShapeType="1"/>
          </p:cNvSpPr>
          <p:nvPr/>
        </p:nvSpPr>
        <p:spPr bwMode="auto">
          <a:xfrm>
            <a:off x="609600" y="4857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1219200"/>
            <a:ext cx="77343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446088" y="6069013"/>
            <a:ext cx="449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900" i="1"/>
              <a:t>Source: </a:t>
            </a:r>
            <a:r>
              <a:rPr lang="en-US" sz="900"/>
              <a:t>Based on R.E. Freeman. J. Pierce, and R. Dodd. </a:t>
            </a:r>
            <a:r>
              <a:rPr lang="en-US" sz="900" i="1"/>
              <a:t>Shades of Green: Business Ethics and the Environment </a:t>
            </a:r>
            <a:r>
              <a:rPr lang="en-US" sz="900"/>
              <a:t>(New York: Oxford University Press, 1995).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Robbins and Coulter 8e.</Template>
  <TotalTime>1059</TotalTime>
  <Words>1623</Words>
  <Application>Microsoft Office PowerPoint</Application>
  <PresentationFormat>On-screen Show (4:3)</PresentationFormat>
  <Paragraphs>263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Robbins and Coulter 9e.</vt:lpstr>
      <vt:lpstr>What Is Social Responsibility?</vt:lpstr>
      <vt:lpstr>What Is Social Responsibility? (cont’d)</vt:lpstr>
      <vt:lpstr>Exhibit 5–1 To Whom is Management Responsible?</vt:lpstr>
      <vt:lpstr>Exhibit 5–2 Arguments For and Against Social Responsibility</vt:lpstr>
      <vt:lpstr>From Obligation to Responsiveness to Responsibility</vt:lpstr>
      <vt:lpstr>Does Social Responsibility Pay?</vt:lpstr>
      <vt:lpstr>The Greening of Management</vt:lpstr>
      <vt:lpstr>How Organizations Go Green</vt:lpstr>
      <vt:lpstr>Exhibit 5–5 Approaches to Being Green</vt:lpstr>
      <vt:lpstr>Managerial Ethics</vt:lpstr>
      <vt:lpstr>Exhibit 5–8 Factors That Affect Ethical and Unethical Behavior</vt:lpstr>
      <vt:lpstr>Exhibit 5–9 Stages of Moral Development</vt:lpstr>
      <vt:lpstr>Individual Characteristics Affecting Ethical Behaviors</vt:lpstr>
      <vt:lpstr>Individual Characteristics</vt:lpstr>
      <vt:lpstr>Other Variables</vt:lpstr>
      <vt:lpstr>Exhibit 5–10 Determinants of Issue Intensity</vt:lpstr>
      <vt:lpstr>How Managers Can Improve Ethical Behavior in An Organization</vt:lpstr>
      <vt:lpstr>Effective Use of a Code of Ethics</vt:lpstr>
      <vt:lpstr>Ethical Leadership</vt:lpstr>
      <vt:lpstr>Managing Ethical Lapses and Social Irresponsibility</vt:lpstr>
      <vt:lpstr>Chapter 7</vt:lpstr>
      <vt:lpstr>What Is Change?</vt:lpstr>
      <vt:lpstr>Forces for Change</vt:lpstr>
      <vt:lpstr>The Manager as Change Agent</vt:lpstr>
      <vt:lpstr>Three Categories of Change</vt:lpstr>
      <vt:lpstr>Types of Change</vt:lpstr>
      <vt:lpstr>Organizational  Development  Techniques</vt:lpstr>
      <vt:lpstr>Managing Resistance to Change</vt:lpstr>
      <vt:lpstr>Managerial Actions to Reduce Resistance to Change</vt:lpstr>
      <vt:lpstr>Characteristics of Change-Capable Organizations</vt:lpstr>
    </vt:vector>
  </TitlesOfParts>
  <Manager>Denise Vaughn</Manager>
  <Company>Prentice Hall,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5</dc:subject>
  <dc:creator>Charlie Cook, University of West Alabama</dc:creator>
  <cp:lastModifiedBy>USER</cp:lastModifiedBy>
  <cp:revision>74</cp:revision>
  <dcterms:created xsi:type="dcterms:W3CDTF">2003-08-08T20:04:45Z</dcterms:created>
  <dcterms:modified xsi:type="dcterms:W3CDTF">2018-07-25T15:43:10Z</dcterms:modified>
</cp:coreProperties>
</file>