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24EF09-B8FA-446A-9443-B4BD78AE704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E6DBDB5-F3BE-403B-8246-5E5471BE9A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Lesson 2: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Theories of 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76200"/>
            <a:ext cx="3505199" cy="1981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600" i="1" dirty="0">
                <a:solidFill>
                  <a:schemeClr val="tx1"/>
                </a:solidFill>
              </a:rPr>
              <a:t>“A leader takes people where they want to go. </a:t>
            </a:r>
            <a:r>
              <a:rPr lang="en-US" sz="1600" i="1" dirty="0" smtClean="0">
                <a:solidFill>
                  <a:schemeClr val="tx1"/>
                </a:solidFill>
              </a:rPr>
              <a:t>A </a:t>
            </a:r>
            <a:r>
              <a:rPr lang="en-US" sz="1600" i="1" dirty="0">
                <a:solidFill>
                  <a:schemeClr val="tx1"/>
                </a:solidFill>
              </a:rPr>
              <a:t>great leader takes people where </a:t>
            </a:r>
            <a:r>
              <a:rPr lang="en-US" sz="1600" i="1" dirty="0" smtClean="0">
                <a:solidFill>
                  <a:schemeClr val="tx1"/>
                </a:solidFill>
              </a:rPr>
              <a:t>they</a:t>
            </a:r>
          </a:p>
          <a:p>
            <a:pPr algn="r"/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don’t necessarily 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algn="r"/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want to go</a:t>
            </a:r>
            <a:r>
              <a:rPr lang="en-US" sz="1600" i="1" dirty="0" smtClean="0">
                <a:solidFill>
                  <a:schemeClr val="tx1"/>
                </a:solidFill>
              </a:rPr>
              <a:t>,</a:t>
            </a:r>
          </a:p>
          <a:p>
            <a:pPr algn="r"/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but ought to be.”</a:t>
            </a:r>
          </a:p>
          <a:p>
            <a:pPr algn="r"/>
            <a:r>
              <a:rPr lang="en-US" sz="1600" i="1" dirty="0" smtClean="0">
                <a:solidFill>
                  <a:schemeClr val="tx1"/>
                </a:solidFill>
              </a:rPr>
              <a:t>-</a:t>
            </a:r>
            <a:r>
              <a:rPr lang="en-US" sz="1600" i="1" dirty="0">
                <a:solidFill>
                  <a:schemeClr val="tx1"/>
                </a:solidFill>
              </a:rPr>
              <a:t>Rosalynn Carter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393690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5. Contingency Theories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052"/>
            <a:ext cx="3299908" cy="38485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Situational leadership is </a:t>
            </a:r>
            <a:r>
              <a:rPr lang="en-US" dirty="0" smtClean="0"/>
              <a:t>built upon </a:t>
            </a:r>
            <a:r>
              <a:rPr lang="en-US" dirty="0"/>
              <a:t>the contingency theory, and refined by Ken Blanchard in the 1980s. </a:t>
            </a:r>
          </a:p>
          <a:p>
            <a:r>
              <a:rPr lang="en-US" dirty="0"/>
              <a:t>Leadership is composed of both a directive and supportive dimension.</a:t>
            </a:r>
          </a:p>
          <a:p>
            <a:r>
              <a:rPr lang="en-US" dirty="0"/>
              <a:t>Coaching and delegating were added to provide four styles.</a:t>
            </a:r>
          </a:p>
          <a:p>
            <a:endParaRPr lang="en-US" dirty="0"/>
          </a:p>
        </p:txBody>
      </p:sp>
      <p:pic>
        <p:nvPicPr>
          <p:cNvPr id="4" name="Picture 10" descr="SSL_mode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73" y="18288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3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133600"/>
            <a:ext cx="4895273" cy="3717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5. Contingency Theories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068208"/>
            <a:ext cx="3581400" cy="40009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Path-Goal </a:t>
            </a:r>
            <a:r>
              <a:rPr lang="en-US" dirty="0"/>
              <a:t>Theory developed by Evans &amp; House.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Adapting leadership to the situation.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Leader can impact performance of others by offering paths to desired goals. 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Rewards contingent on increased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08" y="838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5. Contingency Theories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3604707" cy="40771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Four </a:t>
            </a:r>
            <a:r>
              <a:rPr lang="en-US" dirty="0"/>
              <a:t>leader behaviors: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Directive: gives specific guidance and direction.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Supportive: provides assistance. 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Participative: hand-in-hand with subordinates.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Achievement Oriented: sets challenging goals and has high expectations.  </a:t>
            </a:r>
          </a:p>
          <a:p>
            <a:r>
              <a:rPr lang="en-US" dirty="0" smtClean="0"/>
              <a:t>Best </a:t>
            </a:r>
            <a:r>
              <a:rPr lang="en-US" dirty="0"/>
              <a:t>style to use is to adapt to the participative leadership style.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0" t="11911" r="5858" b="17890"/>
          <a:stretch/>
        </p:blipFill>
        <p:spPr>
          <a:xfrm>
            <a:off x="4694455" y="2057400"/>
            <a:ext cx="1694799" cy="1863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r="10695" b="51650"/>
          <a:stretch/>
        </p:blipFill>
        <p:spPr>
          <a:xfrm>
            <a:off x="4694455" y="3920836"/>
            <a:ext cx="2041237" cy="181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7"/>
          <a:stretch/>
        </p:blipFill>
        <p:spPr>
          <a:xfrm>
            <a:off x="6400800" y="2057400"/>
            <a:ext cx="1613116" cy="1863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8754" r="40365" b="-296"/>
          <a:stretch/>
        </p:blipFill>
        <p:spPr>
          <a:xfrm>
            <a:off x="6735692" y="3930263"/>
            <a:ext cx="1405307" cy="18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athgoal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848600" cy="5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06234" cy="1143000"/>
          </a:xfrm>
        </p:spPr>
        <p:txBody>
          <a:bodyPr>
            <a:noAutofit/>
          </a:bodyPr>
          <a:lstStyle/>
          <a:p>
            <a:r>
              <a:rPr lang="en-US" sz="3200" dirty="0"/>
              <a:t>6. Differentiate Between Transactional and Transformational.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209800"/>
            <a:ext cx="3706009" cy="3848548"/>
          </a:xfrm>
        </p:spPr>
        <p:txBody>
          <a:bodyPr>
            <a:normAutofit fontScale="92500"/>
          </a:bodyPr>
          <a:lstStyle/>
          <a:p>
            <a:r>
              <a:rPr lang="en-US" dirty="0"/>
              <a:t>Two emerging leadership perspectives: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Transactional which focuses on leader and follower relationships.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Transformational (called charismatic) focuses on creating vision, purpose, or mission.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2286000"/>
            <a:ext cx="279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230034" cy="1143000"/>
          </a:xfrm>
        </p:spPr>
        <p:txBody>
          <a:bodyPr>
            <a:noAutofit/>
          </a:bodyPr>
          <a:lstStyle/>
          <a:p>
            <a:r>
              <a:rPr lang="en-US" sz="3200" dirty="0"/>
              <a:t>6. Differentiate Between Transactional and Transformational.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3223708" cy="38485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Transactional </a:t>
            </a:r>
            <a:r>
              <a:rPr lang="en-US" dirty="0"/>
              <a:t>leadership places emphasis on managerial </a:t>
            </a:r>
            <a:r>
              <a:rPr lang="en-US" dirty="0" smtClean="0"/>
              <a:t>theories</a:t>
            </a:r>
            <a:r>
              <a:rPr lang="en-US" dirty="0"/>
              <a:t> </a:t>
            </a:r>
            <a:r>
              <a:rPr lang="en-US" dirty="0" smtClean="0"/>
              <a:t>(Social-Exchange)</a:t>
            </a:r>
            <a:endParaRPr lang="en-US" dirty="0"/>
          </a:p>
          <a:p>
            <a:pPr lvl="1"/>
            <a:r>
              <a:rPr lang="en-US" dirty="0" smtClean="0"/>
              <a:t>-</a:t>
            </a:r>
            <a:r>
              <a:rPr lang="en-US" dirty="0"/>
              <a:t>Keys are role of leader, group, and performance.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Reward and punishment system. 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Build healthy relationships.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09800"/>
            <a:ext cx="3345473" cy="38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230034" cy="1143000"/>
          </a:xfrm>
        </p:spPr>
        <p:txBody>
          <a:bodyPr>
            <a:noAutofit/>
          </a:bodyPr>
          <a:lstStyle/>
          <a:p>
            <a:r>
              <a:rPr lang="en-US" sz="3200" dirty="0"/>
              <a:t>6. Differentiate Between Transactional and Transformational.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323652"/>
            <a:ext cx="3172609" cy="37723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Transformational </a:t>
            </a:r>
            <a:r>
              <a:rPr lang="en-US" dirty="0" smtClean="0"/>
              <a:t>leadership </a:t>
            </a:r>
            <a:r>
              <a:rPr lang="en-US" dirty="0"/>
              <a:t>motivates followers to: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do more than is expected.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see raised value in tasks.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put group’s common cause in front of individual needs.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1"/>
          <a:stretch/>
        </p:blipFill>
        <p:spPr>
          <a:xfrm>
            <a:off x="992909" y="2286000"/>
            <a:ext cx="3521659" cy="38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 What is the evolutionary process of leadership theories?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3680907" cy="4267200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/>
              <a:t>Great man theories </a:t>
            </a:r>
            <a:r>
              <a:rPr lang="en-US" dirty="0" smtClean="0"/>
              <a:t>were </a:t>
            </a:r>
            <a:r>
              <a:rPr lang="en-US" dirty="0"/>
              <a:t>the first attempt in studying leadership.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 -Based on </a:t>
            </a:r>
            <a:r>
              <a:rPr lang="en-US" dirty="0" smtClean="0"/>
              <a:t>the idea that leaders </a:t>
            </a:r>
            <a:r>
              <a:rPr lang="en-US" dirty="0"/>
              <a:t>are “born.”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Additional </a:t>
            </a:r>
            <a:r>
              <a:rPr lang="en-US" dirty="0"/>
              <a:t>approaches have been developed— trait theories, behavioral theories, and modern-day contingency theories.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Emphasis </a:t>
            </a:r>
            <a:r>
              <a:rPr lang="en-US" dirty="0"/>
              <a:t>today is that leadership styles should match the situation at hand, which is a contingency approach.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1"/>
          <a:stretch/>
        </p:blipFill>
        <p:spPr>
          <a:xfrm>
            <a:off x="4588164" y="1981200"/>
            <a:ext cx="357532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3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2. What are the major conclusions of the trait theories?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162800" cy="3886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First </a:t>
            </a:r>
            <a:r>
              <a:rPr lang="en-US" dirty="0"/>
              <a:t>major study searched for traits that differentiated leaders from followers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Researched </a:t>
            </a:r>
            <a:r>
              <a:rPr lang="en-US" dirty="0"/>
              <a:t>focused heavily on personality characteristics.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Stogdill</a:t>
            </a:r>
            <a:r>
              <a:rPr lang="en-US" dirty="0" smtClean="0"/>
              <a:t>/Mann </a:t>
            </a:r>
            <a:r>
              <a:rPr lang="en-US" dirty="0"/>
              <a:t>identified five important traits found more in leaders than followers.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Intelligence,  self-confidence, determination, integrity, and sociability.  Intelligence most important. </a:t>
            </a:r>
          </a:p>
          <a:p>
            <a:endParaRPr lang="en-US" dirty="0" smtClean="0"/>
          </a:p>
          <a:p>
            <a:r>
              <a:rPr lang="en-US" dirty="0" smtClean="0"/>
              <a:t>Leadership </a:t>
            </a:r>
            <a:r>
              <a:rPr lang="en-US" dirty="0"/>
              <a:t>skills can be developed and nurtured.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Organizations </a:t>
            </a:r>
            <a:r>
              <a:rPr lang="en-US" dirty="0"/>
              <a:t>need to spend time and resources in training leaders to acquire certain desirable traits.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3. What is the skills approach to leadership?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981200"/>
            <a:ext cx="36576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Robert </a:t>
            </a:r>
            <a:r>
              <a:rPr lang="en-US" dirty="0"/>
              <a:t>Katz’s research surfaced a set of skills for leadership success. </a:t>
            </a:r>
          </a:p>
          <a:p>
            <a:r>
              <a:rPr lang="en-US" dirty="0" smtClean="0"/>
              <a:t>Skill </a:t>
            </a:r>
            <a:r>
              <a:rPr lang="en-US" dirty="0"/>
              <a:t>1-“Technical skills” involving hands-on activity. </a:t>
            </a:r>
          </a:p>
          <a:p>
            <a:r>
              <a:rPr lang="en-US" dirty="0" smtClean="0"/>
              <a:t>Skill </a:t>
            </a:r>
            <a:r>
              <a:rPr lang="en-US" dirty="0"/>
              <a:t>2 -“Human skills” which is the ability to work with people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Greatest asset to have. </a:t>
            </a:r>
          </a:p>
          <a:p>
            <a:r>
              <a:rPr lang="en-US" dirty="0" smtClean="0"/>
              <a:t>Skill </a:t>
            </a:r>
            <a:r>
              <a:rPr lang="en-US" dirty="0"/>
              <a:t>3 -“Conceptual skills” having ability to work with ideas and concepts. </a:t>
            </a:r>
          </a:p>
          <a:p>
            <a:endParaRPr lang="en-US" dirty="0"/>
          </a:p>
        </p:txBody>
      </p:sp>
      <p:pic>
        <p:nvPicPr>
          <p:cNvPr id="4" name="Picture 8" descr="fma3a_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057400"/>
            <a:ext cx="3611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What are the major conclusions of the behavioral Theories?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905000"/>
            <a:ext cx="3576917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1940s saw that leadership effectiveness was </a:t>
            </a:r>
            <a:r>
              <a:rPr lang="en-US" dirty="0" smtClean="0"/>
              <a:t>dependent upon </a:t>
            </a:r>
            <a:r>
              <a:rPr lang="en-US" dirty="0"/>
              <a:t>leader behavior. </a:t>
            </a:r>
          </a:p>
          <a:p>
            <a:r>
              <a:rPr lang="en-US" dirty="0" err="1" smtClean="0"/>
              <a:t>Rensis</a:t>
            </a:r>
            <a:r>
              <a:rPr lang="en-US" dirty="0" smtClean="0"/>
              <a:t> </a:t>
            </a:r>
            <a:r>
              <a:rPr lang="en-US" dirty="0" err="1"/>
              <a:t>Likert’s</a:t>
            </a:r>
            <a:r>
              <a:rPr lang="en-US" dirty="0"/>
              <a:t> Michigan Studies surfaced two forms of leader behavior—job-centered (production)  and employee-centered. </a:t>
            </a:r>
          </a:p>
          <a:p>
            <a:r>
              <a:rPr lang="en-US" dirty="0" smtClean="0"/>
              <a:t>-</a:t>
            </a:r>
            <a:r>
              <a:rPr lang="en-US" dirty="0"/>
              <a:t>Attempt made to balance task and relationship emphasis.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30480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University of Michigan Studies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09255" y="2794575"/>
            <a:ext cx="2438400" cy="2616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Identified 2 Leadership Behaviors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98235" y="3056185"/>
            <a:ext cx="1692565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Employee-Centered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3164" y="3056185"/>
            <a:ext cx="1660236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Production-Centered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98235" y="3891171"/>
            <a:ext cx="1692565" cy="106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Leaders interested in their subordinates as people, encourage worker participation in the organizational goal-setting process.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3165" y="3891171"/>
            <a:ext cx="1660236" cy="106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Leaders emphasized technical aspects of job, set job standards, close supervision of subordinates.</a:t>
            </a:r>
          </a:p>
          <a:p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351068" y="3429000"/>
            <a:ext cx="306532" cy="35798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590095" y="3429000"/>
            <a:ext cx="306532" cy="35798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01" y="11545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Behavioral Theories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3200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Ohio </a:t>
            </a:r>
            <a:r>
              <a:rPr lang="en-US" dirty="0"/>
              <a:t>State Studies also revealed two leadership forms.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Used questionnaire to assess employee perceptions of leaders. 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Consideration behavior </a:t>
            </a:r>
            <a:r>
              <a:rPr lang="en-US" dirty="0" smtClean="0"/>
              <a:t>(</a:t>
            </a:r>
            <a:r>
              <a:rPr lang="en-US" sz="1700" dirty="0"/>
              <a:t>concern for feelings</a:t>
            </a:r>
            <a:r>
              <a:rPr lang="en-US" dirty="0"/>
              <a:t>).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Initiating </a:t>
            </a:r>
            <a:r>
              <a:rPr lang="en-US" dirty="0" smtClean="0"/>
              <a:t>structure 	(</a:t>
            </a:r>
            <a:r>
              <a:rPr lang="en-US" sz="1500" dirty="0"/>
              <a:t>defining roles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pic>
        <p:nvPicPr>
          <p:cNvPr id="4" name="Picture 7" descr="ldrbehvr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73" y="1066800"/>
            <a:ext cx="35814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ldrbehvr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73" y="3581400"/>
            <a:ext cx="373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9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Behavioral Theories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52600"/>
            <a:ext cx="37338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Managerial/Leadership </a:t>
            </a:r>
            <a:r>
              <a:rPr lang="en-US" dirty="0"/>
              <a:t>Grid developed by Blake &amp; Mouton. 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Two dimensions similar to Michigan/Ohio State Studies.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Concern for subordinates and concern for production/results. 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9.9 is the ideal team approach on grid-balance of task and relationship. 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This research influenced modern contingency approaches of today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Wren p. 147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7" descr="Leadership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114800" cy="402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eadership%20grid%2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" b="665"/>
          <a:stretch/>
        </p:blipFill>
        <p:spPr bwMode="auto">
          <a:xfrm>
            <a:off x="1219200" y="332508"/>
            <a:ext cx="7010400" cy="617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4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>
            <a:noAutofit/>
          </a:bodyPr>
          <a:lstStyle/>
          <a:p>
            <a:r>
              <a:rPr lang="en-US" sz="2800" dirty="0"/>
              <a:t>5. What are the major components of the Contingency Theories?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133600"/>
            <a:ext cx="3657600" cy="3886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Contingency </a:t>
            </a:r>
            <a:r>
              <a:rPr lang="en-US" dirty="0"/>
              <a:t>theory identifies: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Key situational factors,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Specifies how they interact, and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Determines best leadership approach.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This is called situational leadership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2133600"/>
            <a:ext cx="3162300" cy="41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3">
      <a:dk1>
        <a:srgbClr val="FFFFFF"/>
      </a:dk1>
      <a:lt1>
        <a:sysClr val="window" lastClr="FFFFFF"/>
      </a:lt1>
      <a:dk2>
        <a:srgbClr val="69676D"/>
      </a:dk2>
      <a:lt2>
        <a:srgbClr val="4E5D3C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302</TotalTime>
  <Words>746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Courier New</vt:lpstr>
      <vt:lpstr>Wingdings 2</vt:lpstr>
      <vt:lpstr>Austin</vt:lpstr>
      <vt:lpstr>Lesson 2:  The Theories of Leadership</vt:lpstr>
      <vt:lpstr>1. What is the evolutionary process of leadership theories?</vt:lpstr>
      <vt:lpstr>2. What are the major conclusions of the trait theories?</vt:lpstr>
      <vt:lpstr>3. What is the skills approach to leadership?</vt:lpstr>
      <vt:lpstr>4. What are the major conclusions of the behavioral Theories?</vt:lpstr>
      <vt:lpstr>4. Behavioral Theories continued</vt:lpstr>
      <vt:lpstr>4. Behavioral Theories continued</vt:lpstr>
      <vt:lpstr>PowerPoint Presentation</vt:lpstr>
      <vt:lpstr>5. What are the major components of the Contingency Theories?</vt:lpstr>
      <vt:lpstr>5. Contingency Theories continued</vt:lpstr>
      <vt:lpstr>5. Contingency Theories continued</vt:lpstr>
      <vt:lpstr>5. Contingency Theories continued</vt:lpstr>
      <vt:lpstr>PowerPoint Presentation</vt:lpstr>
      <vt:lpstr>6. Differentiate Between Transactional and Transformational.</vt:lpstr>
      <vt:lpstr>6. Differentiate Between Transactional and Transformational.</vt:lpstr>
      <vt:lpstr>6. Differentiate Between Transactional and Transformational.</vt:lpstr>
    </vt:vector>
  </TitlesOfParts>
  <Company>Utah Valley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 The Theories of Leadership</dc:title>
  <dc:creator>Windows User</dc:creator>
  <cp:lastModifiedBy>ME</cp:lastModifiedBy>
  <cp:revision>20</cp:revision>
  <dcterms:created xsi:type="dcterms:W3CDTF">2011-12-21T21:39:56Z</dcterms:created>
  <dcterms:modified xsi:type="dcterms:W3CDTF">2018-11-28T14:26:20Z</dcterms:modified>
</cp:coreProperties>
</file>