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6" r:id="rId2"/>
    <p:sldId id="256" r:id="rId3"/>
    <p:sldId id="257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9" r:id="rId20"/>
    <p:sldId id="290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5616" autoAdjust="0"/>
  </p:normalViewPr>
  <p:slideViewPr>
    <p:cSldViewPr snapToGrid="0">
      <p:cViewPr varScale="1">
        <p:scale>
          <a:sx n="62" d="100"/>
          <a:sy n="62" d="100"/>
        </p:scale>
        <p:origin x="-9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7B2C4-E2AC-4CDD-AD1D-007F87835AD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FA21F-4DBC-4405-91EA-00DFBFE98A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17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27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885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43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558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183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521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61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079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6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9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40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17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FA21F-4DBC-4405-91EA-00DFBFE98A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889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16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05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359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25856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954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00777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426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875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22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57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662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99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3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64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10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07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208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AF7AD8-121E-4A45-BD03-17C01DD4AC8A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39E6C5-D16B-4351-A6D1-577354696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46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1" cy="685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77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47888" y="377374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 smtClean="0">
                <a:solidFill>
                  <a:srgbClr val="002060"/>
                </a:solidFill>
              </a:rPr>
              <a:t>Step 1: Understand The Marketplace &amp; Customer Needs &amp; Want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36" y="1930142"/>
            <a:ext cx="237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Wants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036" y="2385542"/>
            <a:ext cx="237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Demands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500" y="825759"/>
            <a:ext cx="52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Customer Needs, Wants, and Demands</a:t>
            </a:r>
            <a:endParaRPr lang="en-US" sz="20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76037" y="1413816"/>
            <a:ext cx="237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Needs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035" y="4397117"/>
            <a:ext cx="280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035" y="4852517"/>
            <a:ext cx="280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Experiences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6036" y="3880791"/>
            <a:ext cx="280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Products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6500" y="5307917"/>
            <a:ext cx="7323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Some sellers suffer from </a:t>
            </a:r>
            <a:r>
              <a:rPr lang="en-US" sz="2000" i="1" dirty="0" smtClean="0">
                <a:solidFill>
                  <a:srgbClr val="00B0F0"/>
                </a:solidFill>
              </a:rPr>
              <a:t>Marketing Myopia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1250" y="3394936"/>
            <a:ext cx="691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Market offerings- Products, Services, and Experiences</a:t>
            </a:r>
            <a:endParaRPr lang="en-US" sz="2000" b="1" i="1" dirty="0"/>
          </a:p>
        </p:txBody>
      </p:sp>
      <p:sp>
        <p:nvSpPr>
          <p:cNvPr id="15" name="Oval Callout 14"/>
          <p:cNvSpPr/>
          <p:nvPr/>
        </p:nvSpPr>
        <p:spPr>
          <a:xfrm>
            <a:off x="3990974" y="1281159"/>
            <a:ext cx="3228975" cy="1559783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Discussion 1: </a:t>
            </a:r>
          </a:p>
          <a:p>
            <a:pPr algn="ctr"/>
            <a:r>
              <a:rPr lang="en-US" sz="2000" dirty="0" smtClean="0"/>
              <a:t>Do marketers create needs? 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71525" y="6017572"/>
            <a:ext cx="1155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B0F0"/>
                </a:solidFill>
              </a:rPr>
              <a:t>The one thing that every company should ask themselves is What business are we really in?</a:t>
            </a:r>
          </a:p>
        </p:txBody>
      </p:sp>
    </p:spTree>
    <p:extLst>
      <p:ext uri="{BB962C8B-B14F-4D97-AF65-F5344CB8AC3E}">
        <p14:creationId xmlns:p14="http://schemas.microsoft.com/office/powerpoint/2010/main" xmlns="" val="24014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47888" y="377374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 smtClean="0">
                <a:solidFill>
                  <a:srgbClr val="002060"/>
                </a:solidFill>
              </a:rPr>
              <a:t>Step 1: Understand The Marketplace &amp; Customer Needs &amp; Want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210" y="1971969"/>
            <a:ext cx="1004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Segmentation, Target markets, and Positioning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52" y="2600714"/>
            <a:ext cx="11131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Markets: Consumer, Business, Global, Nonprofit and Government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210" y="1150250"/>
            <a:ext cx="11885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Customer Value: a central marketing concept, primarily a combination of </a:t>
            </a:r>
            <a:r>
              <a:rPr lang="en-US" sz="2000" i="1" dirty="0" smtClean="0">
                <a:solidFill>
                  <a:srgbClr val="FFC000"/>
                </a:solidFill>
              </a:rPr>
              <a:t>quality, service </a:t>
            </a:r>
            <a:r>
              <a:rPr lang="en-US" sz="2000" dirty="0"/>
              <a:t>and </a:t>
            </a:r>
            <a:r>
              <a:rPr lang="en-US" sz="2000" i="1" dirty="0" smtClean="0">
                <a:solidFill>
                  <a:srgbClr val="FFC000"/>
                </a:solidFill>
              </a:rPr>
              <a:t>price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C000"/>
                </a:solidFill>
              </a:rPr>
              <a:t>qsp</a:t>
            </a:r>
            <a:r>
              <a:rPr lang="en-US" sz="2000" dirty="0" smtClean="0"/>
              <a:t>), the </a:t>
            </a:r>
            <a:r>
              <a:rPr lang="en-US" sz="2000" i="1" dirty="0" smtClean="0"/>
              <a:t>customer value triad</a:t>
            </a:r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316" y="3167099"/>
            <a:ext cx="39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Competition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296" y="3704507"/>
            <a:ext cx="39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Marketing environment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338" y="4201809"/>
            <a:ext cx="399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Supply chain</a:t>
            </a:r>
          </a:p>
        </p:txBody>
      </p:sp>
    </p:spTree>
    <p:extLst>
      <p:ext uri="{BB962C8B-B14F-4D97-AF65-F5344CB8AC3E}">
        <p14:creationId xmlns:p14="http://schemas.microsoft.com/office/powerpoint/2010/main" xmlns="" val="13636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866963" y="418601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cap="none" dirty="0" smtClean="0">
                <a:solidFill>
                  <a:srgbClr val="002060"/>
                </a:solidFill>
              </a:rPr>
              <a:t>Step 2: </a:t>
            </a:r>
            <a:r>
              <a:rPr lang="en-US" sz="2400" cap="none" dirty="0">
                <a:solidFill>
                  <a:srgbClr val="002060"/>
                </a:solidFill>
              </a:rPr>
              <a:t>Design a customer value driven marketing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210" y="1715297"/>
            <a:ext cx="451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can we serve them best?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210" y="1126387"/>
            <a:ext cx="469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What customers will we serve?</a:t>
            </a:r>
          </a:p>
        </p:txBody>
      </p:sp>
    </p:spTree>
    <p:extLst>
      <p:ext uri="{BB962C8B-B14F-4D97-AF65-F5344CB8AC3E}">
        <p14:creationId xmlns:p14="http://schemas.microsoft.com/office/powerpoint/2010/main" xmlns="" val="12635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2956065" y="1860341"/>
            <a:ext cx="609600" cy="37669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2956065" y="2890284"/>
            <a:ext cx="609600" cy="41986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344310" y="335760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Marketing management orientations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185" y="2168421"/>
            <a:ext cx="402336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product concept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185" y="3233950"/>
            <a:ext cx="402336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selling concept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9185" y="1127124"/>
            <a:ext cx="402336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production concept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49185" y="4613304"/>
            <a:ext cx="4023360" cy="731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The Marketing concept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956065" y="3995462"/>
            <a:ext cx="609600" cy="617842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524499" y="2913910"/>
            <a:ext cx="6600825" cy="137160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524499" y="4293264"/>
            <a:ext cx="6600825" cy="137160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19725" y="2472727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Starting point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34175" y="2472727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2D050"/>
                </a:solidFill>
              </a:rPr>
              <a:t>Focus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215313" y="2472727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Means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828462" y="2472727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Ends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9725" y="3321432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Factory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34175" y="3321432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2D050"/>
                </a:solidFill>
              </a:rPr>
              <a:t>Existing Prod.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143875" y="3321432"/>
            <a:ext cx="1524000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Selling &amp; promotion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707422" y="3321432"/>
            <a:ext cx="162320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Profits thru sales vol.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19725" y="4664576"/>
            <a:ext cx="13811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B0F0"/>
                </a:solidFill>
              </a:rPr>
              <a:t>Market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96075" y="4664576"/>
            <a:ext cx="1457325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92D050"/>
                </a:solidFill>
              </a:rPr>
              <a:t>Customer needs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086725" y="4664576"/>
            <a:ext cx="1638300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Integrated marketing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707422" y="4664576"/>
            <a:ext cx="2094053" cy="5747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C000"/>
                </a:solidFill>
              </a:rPr>
              <a:t>Thru customer satisfaction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3" grpId="0" animBg="1"/>
      <p:bldP spid="4" grpId="0" animBg="1"/>
      <p:bldP spid="7" grpId="0" animBg="1"/>
      <p:bldP spid="9" grpId="0" animBg="1"/>
      <p:bldP spid="11" grpId="0" animBg="1"/>
      <p:bldP spid="6" grpId="0" animBg="1"/>
      <p:bldP spid="12" grpId="0" animBg="1"/>
      <p:bldP spid="8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44310" y="335760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Marketing management orientations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6310" y="1255370"/>
            <a:ext cx="10187332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rgbClr val="C00000"/>
                </a:solidFill>
              </a:rPr>
              <a:t>Holistic Marketing </a:t>
            </a:r>
            <a:r>
              <a:rPr lang="en-US" sz="2000" dirty="0" smtClean="0">
                <a:solidFill>
                  <a:schemeClr val="bg1"/>
                </a:solidFill>
              </a:rPr>
              <a:t>concept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914400" indent="-4492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Relationship marketing</a:t>
            </a:r>
            <a:r>
              <a:rPr lang="en-US" sz="2000" dirty="0" smtClean="0">
                <a:solidFill>
                  <a:schemeClr val="bg1"/>
                </a:solidFill>
              </a:rPr>
              <a:t>: customers, employees, partners, financial community</a:t>
            </a:r>
          </a:p>
          <a:p>
            <a:pPr marL="914400" indent="-4492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Integrated marketing</a:t>
            </a:r>
            <a:r>
              <a:rPr lang="en-US" sz="2000" dirty="0" smtClean="0">
                <a:solidFill>
                  <a:schemeClr val="bg1"/>
                </a:solidFill>
              </a:rPr>
              <a:t>: communications, product &amp; services, channels, price</a:t>
            </a:r>
          </a:p>
          <a:p>
            <a:pPr marL="914400" indent="-4492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Internal marketing</a:t>
            </a:r>
            <a:r>
              <a:rPr lang="en-US" sz="2000" dirty="0" smtClean="0">
                <a:solidFill>
                  <a:schemeClr val="bg1"/>
                </a:solidFill>
              </a:rPr>
              <a:t>: Marketing department, Senior Management, Other departments</a:t>
            </a:r>
          </a:p>
          <a:p>
            <a:pPr marL="914400" indent="-449263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Performance marketing</a:t>
            </a:r>
            <a:r>
              <a:rPr lang="en-US" sz="2000" dirty="0" smtClean="0">
                <a:solidFill>
                  <a:schemeClr val="bg1"/>
                </a:solidFill>
              </a:rPr>
              <a:t>: revenue, brand &amp; customer equity, ethics, environment, social</a:t>
            </a:r>
          </a:p>
        </p:txBody>
      </p:sp>
    </p:spTree>
    <p:extLst>
      <p:ext uri="{BB962C8B-B14F-4D97-AF65-F5344CB8AC3E}">
        <p14:creationId xmlns:p14="http://schemas.microsoft.com/office/powerpoint/2010/main" xmlns="" val="4869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732" y="394738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Step 3: Preparing an Integrated Marketing Plan &amp; Program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6209" y="1715297"/>
            <a:ext cx="10904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Blend each marketing mix tools </a:t>
            </a:r>
            <a:r>
              <a:rPr lang="en-US" sz="2000" i="1" dirty="0" smtClean="0"/>
              <a:t>(4P’s) </a:t>
            </a:r>
            <a:r>
              <a:rPr lang="en-US" sz="2000" dirty="0" smtClean="0"/>
              <a:t>into a integrated marketing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210" y="1126387"/>
            <a:ext cx="973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Transforming the marketing strategy into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3389" y="2413124"/>
            <a:ext cx="2573349" cy="224676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4Ps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Product</a:t>
            </a:r>
          </a:p>
          <a:p>
            <a:pPr algn="ctr"/>
            <a:r>
              <a:rPr lang="en-US" sz="2000" dirty="0" smtClean="0"/>
              <a:t>Place</a:t>
            </a:r>
          </a:p>
          <a:p>
            <a:pPr algn="ctr"/>
            <a:r>
              <a:rPr lang="en-US" sz="2000" dirty="0" smtClean="0"/>
              <a:t>Promotion</a:t>
            </a:r>
          </a:p>
          <a:p>
            <a:pPr algn="ctr"/>
            <a:r>
              <a:rPr lang="en-US" sz="2000" dirty="0" smtClean="0"/>
              <a:t>Price</a:t>
            </a:r>
          </a:p>
          <a:p>
            <a:pPr algn="ctr"/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56738" y="2427955"/>
            <a:ext cx="2573349" cy="224676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Modern 4Ps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People</a:t>
            </a:r>
          </a:p>
          <a:p>
            <a:pPr algn="ctr"/>
            <a:r>
              <a:rPr lang="en-US" sz="2000" dirty="0" smtClean="0"/>
              <a:t>Processes</a:t>
            </a:r>
          </a:p>
          <a:p>
            <a:pPr algn="ctr"/>
            <a:r>
              <a:rPr lang="en-US" sz="2000" dirty="0" smtClean="0"/>
              <a:t>Programs</a:t>
            </a:r>
          </a:p>
          <a:p>
            <a:pPr algn="ctr"/>
            <a:r>
              <a:rPr lang="en-US" sz="2000" dirty="0" smtClean="0"/>
              <a:t>Performance </a:t>
            </a:r>
          </a:p>
          <a:p>
            <a:pPr algn="ctr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6894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0337" y="428332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Step 4: Managing customer relationship &amp; Capturing Customer Value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1710" y="1592239"/>
            <a:ext cx="438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Customer Value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210" y="1126387"/>
            <a:ext cx="6475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Customer Relationship Management (CRM)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1710" y="2058091"/>
            <a:ext cx="438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Customer Satisfaction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1710" y="2524634"/>
            <a:ext cx="598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/>
              <a:t>Customer Relationship levels &amp; tools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10" y="3722826"/>
            <a:ext cx="771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Customer engagement marketing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210" y="3256974"/>
            <a:ext cx="940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Customer Engagement in today’s digital &amp; social media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209" y="4196754"/>
            <a:ext cx="771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Partner 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8693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5172" y="428332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Step </a:t>
            </a:r>
            <a:r>
              <a:rPr lang="en-US" sz="2400" cap="none" dirty="0">
                <a:solidFill>
                  <a:srgbClr val="002060"/>
                </a:solidFill>
              </a:rPr>
              <a:t>5</a:t>
            </a:r>
            <a:r>
              <a:rPr lang="en-US" sz="2400" cap="none" dirty="0" smtClean="0">
                <a:solidFill>
                  <a:srgbClr val="002060"/>
                </a:solidFill>
              </a:rPr>
              <a:t>: Capturing value from customers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210" y="1126387"/>
            <a:ext cx="761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Customer Loyalty &amp; Retention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11" y="2068549"/>
            <a:ext cx="771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Building customer 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211" y="1602697"/>
            <a:ext cx="940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Growing share of Customer</a:t>
            </a:r>
          </a:p>
        </p:txBody>
      </p:sp>
    </p:spTree>
    <p:extLst>
      <p:ext uri="{BB962C8B-B14F-4D97-AF65-F5344CB8AC3E}">
        <p14:creationId xmlns:p14="http://schemas.microsoft.com/office/powerpoint/2010/main" xmlns="" val="34707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5172" y="428332"/>
            <a:ext cx="11129192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cap="none" dirty="0" smtClean="0">
                <a:solidFill>
                  <a:srgbClr val="002060"/>
                </a:solidFill>
              </a:rPr>
              <a:t>The Changing Marketing Landscape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210" y="1126387"/>
            <a:ext cx="761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Digital Age: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10" y="3722135"/>
            <a:ext cx="11852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Sustainable marketing: The call for more environmental &amp; social responsibility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210" y="3256283"/>
            <a:ext cx="940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apid globalization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419" y="1612853"/>
            <a:ext cx="438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Online marketing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8419" y="2094125"/>
            <a:ext cx="4380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Mobile marketing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8419" y="2586848"/>
            <a:ext cx="5980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Social media marketing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7057" t="52374" r="37414" b="5299"/>
          <a:stretch/>
        </p:blipFill>
        <p:spPr>
          <a:xfrm>
            <a:off x="2469090" y="1682313"/>
            <a:ext cx="428625" cy="285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/>
          <a:srcRect l="45049" t="44353" r="44307" b="16589"/>
          <a:stretch/>
        </p:blipFill>
        <p:spPr>
          <a:xfrm rot="5400000">
            <a:off x="2572008" y="2110416"/>
            <a:ext cx="222789" cy="4300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41937" y="2623757"/>
            <a:ext cx="282931" cy="2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26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6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70" y="139923"/>
            <a:ext cx="8534400" cy="1079278"/>
          </a:xfrm>
        </p:spPr>
        <p:txBody>
          <a:bodyPr/>
          <a:lstStyle/>
          <a:p>
            <a:r>
              <a:rPr lang="en-US" sz="2400" cap="none" dirty="0" smtClean="0">
                <a:solidFill>
                  <a:srgbClr val="002060"/>
                </a:solidFill>
              </a:rPr>
              <a:t>Collecting information and forecasting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53" y="818147"/>
            <a:ext cx="10497136" cy="564682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Marketing intelligence:</a:t>
            </a:r>
            <a:r>
              <a:rPr lang="en-US" dirty="0" smtClean="0">
                <a:solidFill>
                  <a:schemeClr val="tx1"/>
                </a:solidFill>
              </a:rPr>
              <a:t> procedures and sources used by managers to obtain everyday information about developments in the marketing environment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Reading books, newspapers, trade publications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Talking to customers, suppliers, distributors, and other company managers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Monitoring online social media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Analyzing the Macroenvironment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Needs and trends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Identifying major forces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Environment: </a:t>
            </a:r>
            <a:r>
              <a:rPr lang="en-US" dirty="0" smtClean="0">
                <a:solidFill>
                  <a:schemeClr val="tx1"/>
                </a:solidFill>
              </a:rPr>
              <a:t>Demographic, Economic, Sociocultural, Natural, Technological, Political  Legal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13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95" y="1736833"/>
            <a:ext cx="11571890" cy="1507067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Lecture 0NE: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i="1" cap="none" dirty="0" smtClean="0"/>
              <a:t>Basics of Marketing Management</a:t>
            </a:r>
            <a:endParaRPr lang="en-US" sz="4400" i="1" cap="none" dirty="0"/>
          </a:p>
        </p:txBody>
      </p:sp>
    </p:spTree>
    <p:extLst>
      <p:ext uri="{BB962C8B-B14F-4D97-AF65-F5344CB8AC3E}">
        <p14:creationId xmlns:p14="http://schemas.microsoft.com/office/powerpoint/2010/main" xmlns="" val="16191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170" y="139923"/>
            <a:ext cx="8534400" cy="1079278"/>
          </a:xfrm>
        </p:spPr>
        <p:txBody>
          <a:bodyPr/>
          <a:lstStyle/>
          <a:p>
            <a:r>
              <a:rPr lang="en-US" sz="2400" cap="none" dirty="0" smtClean="0">
                <a:solidFill>
                  <a:srgbClr val="002060"/>
                </a:solidFill>
              </a:rPr>
              <a:t>Collecting information and forecasting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53" y="818147"/>
            <a:ext cx="10497136" cy="56468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Demand measurement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Estimating current </a:t>
            </a:r>
            <a:r>
              <a:rPr lang="en-US" sz="2000" dirty="0" smtClean="0">
                <a:solidFill>
                  <a:schemeClr val="tx1"/>
                </a:solidFill>
              </a:rPr>
              <a:t>demand: total market potential, area market potential,  total industry sales and market share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Estimating future demand: Buyers’ intention survey, composite of sales force opinion, expert opinion, past-sales analysis, market-test method</a:t>
            </a:r>
          </a:p>
          <a:p>
            <a:pPr lvl="1"/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16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40246" y="2619082"/>
            <a:ext cx="6841903" cy="7316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cap="none" dirty="0" smtClean="0">
                <a:solidFill>
                  <a:srgbClr val="002060"/>
                </a:solidFill>
              </a:rPr>
              <a:t>Thank you</a:t>
            </a:r>
            <a:endParaRPr lang="en-US" sz="4800" cap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6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8908" y="415653"/>
            <a:ext cx="610477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WHAT IS marketing?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76037" y="2398374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Marketing, more than any other business function, deals with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037" y="2948458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the whole biz seen from the point of view of the final result-the </a:t>
            </a:r>
            <a:r>
              <a:rPr lang="en-US" sz="2000" i="1" dirty="0">
                <a:solidFill>
                  <a:srgbClr val="FFC000"/>
                </a:solidFill>
              </a:rPr>
              <a:t>customer’s point of 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037" y="1375500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Marketing is not only selling and advertising</a:t>
            </a:r>
            <a:endParaRPr lang="en-US" sz="20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37" y="1916968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Marketing is not a specialized activity at all; it encompasses the entire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037" y="3489926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is not just your product, price, promotion &amp; distribution …</a:t>
            </a:r>
            <a:endParaRPr lang="en-US" sz="2000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34" y="4173891"/>
            <a:ext cx="11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Marketing is the process by which companies </a:t>
            </a:r>
            <a:r>
              <a:rPr lang="en-US" sz="2000" i="1" dirty="0">
                <a:solidFill>
                  <a:srgbClr val="FFC000"/>
                </a:solidFill>
              </a:rPr>
              <a:t>engage customers</a:t>
            </a:r>
            <a:r>
              <a:rPr lang="en-US" sz="2000" dirty="0" smtClean="0">
                <a:solidFill>
                  <a:srgbClr val="FFC000"/>
                </a:solidFill>
              </a:rPr>
              <a:t>, </a:t>
            </a:r>
            <a:r>
              <a:rPr lang="en-US" sz="2000" i="1" dirty="0" smtClean="0">
                <a:solidFill>
                  <a:srgbClr val="FFC000"/>
                </a:solidFill>
              </a:rPr>
              <a:t>build strong customer relationships</a:t>
            </a:r>
            <a:r>
              <a:rPr lang="en-US" sz="2000" dirty="0" smtClean="0">
                <a:solidFill>
                  <a:srgbClr val="FFC000"/>
                </a:solidFill>
              </a:rPr>
              <a:t>, </a:t>
            </a:r>
            <a:r>
              <a:rPr lang="en-US" sz="2000" i="1" dirty="0">
                <a:solidFill>
                  <a:srgbClr val="FFC000"/>
                </a:solidFill>
              </a:rPr>
              <a:t>create customer value</a:t>
            </a:r>
            <a:r>
              <a:rPr lang="en-US" sz="2000" i="1" dirty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to </a:t>
            </a:r>
            <a:r>
              <a:rPr lang="en-US" sz="2000" i="1" dirty="0">
                <a:solidFill>
                  <a:srgbClr val="FFC000"/>
                </a:solidFill>
              </a:rPr>
              <a:t>capture value from customer </a:t>
            </a:r>
            <a:r>
              <a:rPr lang="en-US" sz="2000" dirty="0" smtClean="0"/>
              <a:t>in return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6035" y="6179016"/>
            <a:ext cx="1175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92D050"/>
                </a:solidFill>
              </a:rPr>
              <a:t>Marketing is too important to be left with the marketing dept. only- David Packard</a:t>
            </a:r>
          </a:p>
        </p:txBody>
      </p:sp>
    </p:spTree>
    <p:extLst>
      <p:ext uri="{BB962C8B-B14F-4D97-AF65-F5344CB8AC3E}">
        <p14:creationId xmlns:p14="http://schemas.microsoft.com/office/powerpoint/2010/main" xmlns="" val="38027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4229100" y="1981200"/>
            <a:ext cx="2895600" cy="156210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Understand the marketplace &amp; customer needs &amp; want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14571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2400300" y="2105025"/>
            <a:ext cx="2895600" cy="156210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Understand the marketplace &amp; customer needs &amp; want</a:t>
            </a:r>
            <a:endParaRPr lang="en-US" sz="2000" dirty="0"/>
          </a:p>
        </p:txBody>
      </p:sp>
      <p:sp>
        <p:nvSpPr>
          <p:cNvPr id="4" name="Rectangular Callout 3"/>
          <p:cNvSpPr/>
          <p:nvPr/>
        </p:nvSpPr>
        <p:spPr>
          <a:xfrm>
            <a:off x="6286500" y="2105025"/>
            <a:ext cx="2895600" cy="156210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 a customer value driven marketing strategy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5295900" y="2562225"/>
            <a:ext cx="990600" cy="5238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5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676275" y="2228850"/>
            <a:ext cx="2895600" cy="156210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Understand the marketplace &amp; customer needs &amp; want</a:t>
            </a:r>
            <a:endParaRPr lang="en-US" sz="2000" dirty="0"/>
          </a:p>
        </p:txBody>
      </p:sp>
      <p:sp>
        <p:nvSpPr>
          <p:cNvPr id="4" name="Rectangular Callout 3"/>
          <p:cNvSpPr/>
          <p:nvPr/>
        </p:nvSpPr>
        <p:spPr>
          <a:xfrm>
            <a:off x="4562475" y="2228850"/>
            <a:ext cx="2895600" cy="156210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Design a customer value driven marketing strategy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>
          <a:xfrm>
            <a:off x="3571875" y="2686050"/>
            <a:ext cx="990600" cy="5238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8448675" y="2228850"/>
            <a:ext cx="2895600" cy="156210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Construct an integrated marketing program that delivers superior value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7458075" y="2686050"/>
            <a:ext cx="990600" cy="52387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85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624658" y="2266949"/>
            <a:ext cx="2124075" cy="1762125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the marketplace &amp; customer needs &amp; want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3520258" y="2276474"/>
            <a:ext cx="2124075" cy="1762125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 customer value driven marketing strategy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752117" y="2724150"/>
            <a:ext cx="726657" cy="5909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6390667" y="2276474"/>
            <a:ext cx="2124075" cy="1762125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an integrated marketing program that delivers superior value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647717" y="2733675"/>
            <a:ext cx="726657" cy="5909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9280126" y="2276474"/>
            <a:ext cx="2124075" cy="1762125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50" dirty="0" smtClean="0"/>
              <a:t>Engage customers, build profitable relationships, &amp; create customer delight</a:t>
            </a:r>
            <a:endParaRPr lang="en-US" sz="1850" dirty="0"/>
          </a:p>
        </p:txBody>
      </p:sp>
      <p:sp>
        <p:nvSpPr>
          <p:cNvPr id="10" name="Right Arrow 9"/>
          <p:cNvSpPr/>
          <p:nvPr/>
        </p:nvSpPr>
        <p:spPr>
          <a:xfrm>
            <a:off x="8518126" y="2733675"/>
            <a:ext cx="726657" cy="590957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08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27361" y="2266950"/>
            <a:ext cx="1902223" cy="200025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the marketplace &amp; customer needs &amp; want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580061" y="2266950"/>
            <a:ext cx="1902223" cy="200025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 customer value driven marketing strategy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926220" y="2931667"/>
            <a:ext cx="650761" cy="670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126620" y="2266950"/>
            <a:ext cx="1902223" cy="200025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an integrated marketing program that delivers superior value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78920" y="2931667"/>
            <a:ext cx="650761" cy="670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692229" y="2266950"/>
            <a:ext cx="1902223" cy="2000250"/>
          </a:xfrm>
          <a:prstGeom prst="wedgeRect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Engage customers, build profitable relationships, &amp; create customer delight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035004" y="2931667"/>
            <a:ext cx="650761" cy="67081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0251677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Capture value from customers to create profits &amp; customer equity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>
            <a:off x="9594452" y="2931667"/>
            <a:ext cx="650761" cy="6708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6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38908" y="415653"/>
            <a:ext cx="9576617" cy="731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The marketing process</a:t>
            </a:r>
            <a:endParaRPr lang="en-US" sz="4400" dirty="0"/>
          </a:p>
        </p:txBody>
      </p:sp>
      <p:sp>
        <p:nvSpPr>
          <p:cNvPr id="2" name="Rectangular Callout 1"/>
          <p:cNvSpPr/>
          <p:nvPr/>
        </p:nvSpPr>
        <p:spPr>
          <a:xfrm>
            <a:off x="27361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Understand the marketplace &amp; customer needs &amp; want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580061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a customer value driven marketing strategy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926220" y="2931667"/>
            <a:ext cx="650761" cy="6708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126620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an integrated marketing program that delivers superior value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478920" y="2931667"/>
            <a:ext cx="650761" cy="6708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7692229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Engage customers, build profitable relationships, &amp; create customer delight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035004" y="2931667"/>
            <a:ext cx="650761" cy="6708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10251677" y="2266950"/>
            <a:ext cx="1902223" cy="2000250"/>
          </a:xfrm>
          <a:prstGeom prst="wedgeRectCallou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 value from customers to create profits &amp; customer equity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594452" y="2931667"/>
            <a:ext cx="650761" cy="670816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915525" y="1228725"/>
            <a:ext cx="0" cy="4486275"/>
          </a:xfrm>
          <a:prstGeom prst="line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80162" y="1251287"/>
            <a:ext cx="5248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002060"/>
                </a:solidFill>
              </a:rPr>
              <a:t>Create value </a:t>
            </a:r>
            <a:r>
              <a:rPr lang="en-US" sz="2000" i="1" dirty="0" smtClean="0"/>
              <a:t>for customers and build customer </a:t>
            </a:r>
            <a:r>
              <a:rPr lang="en-US" sz="2000" i="1" dirty="0" smtClean="0">
                <a:solidFill>
                  <a:srgbClr val="002060"/>
                </a:solidFill>
              </a:rPr>
              <a:t>relationships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15525" y="1251287"/>
            <a:ext cx="2382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Capture value </a:t>
            </a:r>
            <a:r>
              <a:rPr lang="en-US" sz="2000" i="1" dirty="0" smtClean="0">
                <a:solidFill>
                  <a:srgbClr val="002060"/>
                </a:solidFill>
              </a:rPr>
              <a:t>from customers</a:t>
            </a:r>
            <a:r>
              <a:rPr lang="en-US" sz="2000" i="1" dirty="0" smtClean="0"/>
              <a:t> in return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xmlns="" val="34169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1935</TotalTime>
  <Words>816</Words>
  <Application>Microsoft Office PowerPoint</Application>
  <PresentationFormat>Custom</PresentationFormat>
  <Paragraphs>147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Slice</vt:lpstr>
      <vt:lpstr>Slide 1</vt:lpstr>
      <vt:lpstr>Lecture 0NE:  Basics of Marketing Management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Collecting information and forecasting demand</vt:lpstr>
      <vt:lpstr>Collecting information and forecasting demand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0NE: BRANDS &amp; BRAND MANAGEMENT</dc:title>
  <dc:creator>Administrator</dc:creator>
  <cp:lastModifiedBy>IIT</cp:lastModifiedBy>
  <cp:revision>123</cp:revision>
  <dcterms:created xsi:type="dcterms:W3CDTF">2018-01-14T06:02:19Z</dcterms:created>
  <dcterms:modified xsi:type="dcterms:W3CDTF">2018-10-10T23:47:57Z</dcterms:modified>
</cp:coreProperties>
</file>