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2"/>
  </p:notesMasterIdLst>
  <p:sldIdLst>
    <p:sldId id="332" r:id="rId2"/>
    <p:sldId id="333" r:id="rId3"/>
    <p:sldId id="269" r:id="rId4"/>
    <p:sldId id="334" r:id="rId5"/>
    <p:sldId id="313" r:id="rId6"/>
    <p:sldId id="314" r:id="rId7"/>
    <p:sldId id="335" r:id="rId8"/>
    <p:sldId id="331" r:id="rId9"/>
    <p:sldId id="273" r:id="rId10"/>
    <p:sldId id="261" r:id="rId11"/>
    <p:sldId id="278" r:id="rId12"/>
    <p:sldId id="279" r:id="rId13"/>
    <p:sldId id="339" r:id="rId14"/>
    <p:sldId id="280" r:id="rId15"/>
    <p:sldId id="336" r:id="rId16"/>
    <p:sldId id="337" r:id="rId17"/>
    <p:sldId id="338" r:id="rId18"/>
    <p:sldId id="284" r:id="rId19"/>
    <p:sldId id="285" r:id="rId20"/>
    <p:sldId id="286" r:id="rId21"/>
    <p:sldId id="320" r:id="rId22"/>
    <p:sldId id="321" r:id="rId23"/>
    <p:sldId id="326" r:id="rId24"/>
    <p:sldId id="322" r:id="rId25"/>
    <p:sldId id="323" r:id="rId26"/>
    <p:sldId id="324" r:id="rId27"/>
    <p:sldId id="325" r:id="rId28"/>
    <p:sldId id="327" r:id="rId29"/>
    <p:sldId id="328" r:id="rId30"/>
    <p:sldId id="329" r:id="rId31"/>
    <p:sldId id="330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6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9" autoAdjust="0"/>
  </p:normalViewPr>
  <p:slideViewPr>
    <p:cSldViewPr>
      <p:cViewPr varScale="1">
        <p:scale>
          <a:sx n="106" d="100"/>
          <a:sy n="10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74A4C5F7-7A44-4DB8-8743-D76CC9A459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215072C2-082E-4295-8EC8-303CA0E418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2D2FCF12-F321-45D5-B74E-150C8A5E18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xmlns="" id="{391022C5-B709-4AA3-B820-5F0767694C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xmlns="" id="{C97FEF57-009F-4D4D-800E-92200B3BAC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xmlns="" id="{5084F23F-5220-4B38-98CE-2B379825F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E407BC1-B1A8-42AA-838A-46CF8C9F0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79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3035B-1DF9-4801-A325-ECD76FC9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B01EBC-EE40-4848-A71B-6229EFBB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Garamond" panose="02020404030301010803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1694A5-7DC4-41F6-9B1E-AFC2B36E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711EF-F7FE-4624-8F2C-5B90F21B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DD7BA3-8953-4402-872F-99253F3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8A3-1668-4885-90AB-A9F55F2E58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1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8B778-E89B-4C4C-930D-9CFA74B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13DC36-D16E-4035-A84B-059773D8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51203C-3FD3-4AC2-97F0-4BBDC135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06553C-2BED-492D-9FBC-F07D2E30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35005C-34AA-400A-9533-6768D716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21B8-0863-4911-81DB-432D9C4A87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216FC1A-478B-46DA-B0F7-7955ED45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740196-B902-4DF9-9874-4B4F9B8D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390B71-0481-4CD2-8079-D2AA0A8D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A7D2C2-D893-4FEE-B83E-520C8F6C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A2CDE1-1CD1-482D-BA98-3EBC806A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D4D9-F61F-4975-8C29-991E6E54CA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4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E9C9C-7638-4754-A7D5-35445E2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96FD8-9811-4938-BBF1-E3EC5CBB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1600">
                <a:latin typeface="Garamond" panose="02020404030301010803" pitchFamily="18" charset="0"/>
              </a:defRPr>
            </a:lvl3pPr>
            <a:lvl4pPr>
              <a:defRPr sz="1400">
                <a:latin typeface="Garamond" panose="02020404030301010803" pitchFamily="18" charset="0"/>
              </a:defRPr>
            </a:lvl4pPr>
            <a:lvl5pPr>
              <a:defRPr sz="14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D344-883B-4217-8BBD-48B8E206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14B1A-BD93-41A2-9279-29B18FE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5F1D99-13A0-4DE4-8F64-743AE9A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08512-405D-4B1A-B927-E01ABE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28012B-B3F5-47DA-A400-C1EDDF9F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F47A94-4A9B-405A-9D97-D7A2F9B9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BFC0C0-5CA2-4F55-9905-9581295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D5D784-7E32-429D-947B-C7572185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D376-5C2E-448D-B86D-11DB664E6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1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08D52-9D5A-4C0B-9C81-0E41729C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1FBD04-D25C-4D77-9B69-764C167B2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871695-DA64-4CC0-BC8F-CF213C32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5E693F-9F66-439B-8478-47CC5312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D90647-945C-4921-BE03-193E122A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9099A3-659A-43A0-BD85-A9DA5781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F1CF-7B61-4164-A8E5-D2B1F17D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5F467-DC78-489B-9836-0A4673CD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63B436-D37B-4DE8-8E5C-A2466095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758B8B-16BA-4C5C-9CEE-BDCC9686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9C9FE1-47FC-4EB2-BFFF-0E346397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A42E40-7909-4F75-9590-E406E3D5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4A9A22-8575-45A3-81F3-482A1DEA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38AD5C-EA53-43AD-9E60-49A6B48C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4F2450-D442-426D-87B2-01003835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5A8F-8AD6-4A4A-A130-30CDB74389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28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26035-50D4-4A62-8070-0B803D2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3CC016-344E-43E0-8915-7F0259D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4D8D37-F312-44C1-81DB-580572E3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004C4-49A9-4615-BDC0-3EC7FA8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A73-C05E-47C9-A55A-BC057ADBFE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6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913D72B-56C2-45D8-94F8-A85A1411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92C37B-A089-493B-B12F-58C2B6AB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F3E5AB-C2A9-4FAD-B17A-667F7403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CE0C-F6DF-440A-B1B9-D5A6B1A07E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4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CF68A-3ADE-4411-8ED3-6FD08010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BBC01-6FB3-417B-8590-AE37B4FF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6320B1-F743-4F18-8ABA-BCF1566B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EE0D66-16C2-4AEB-83B5-D1AF7347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FD81A3-8AE6-416B-9D90-819FFC9A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517612-A6FB-4420-827A-964804E8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118-F1EF-40F0-AE99-FEBA35D864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4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9B28F-C0FC-45EA-8F01-4C4F0711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B199E3-C5B1-499F-B115-BEEA7E1D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1EEE70-DB2F-48D9-9118-D9E59067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3E9673-33E5-477D-A10D-A114B1D9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801C1-E3AD-4EEE-81DA-A078CCBD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8A9365-58C5-46DD-83FA-370DB8A9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D65D-F003-41D8-8AA2-3019BE2E75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82C0D0-9CCB-4C9E-9BF0-5E0BB6A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E4CE1C-1CEA-4B7F-ADC7-57695D61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0A6DC2-B64D-4221-805A-ED21AFF6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F5B865-EBCC-4D7E-B923-BD7D16A8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28B8EC-31EC-42C3-AF1C-519048167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3FCD-ADF1-424C-BC2A-0735479422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29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3: Solving Problems by Searching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>
                <a:latin typeface="Garamond" panose="02020404030301010803" pitchFamily="18" charset="0"/>
              </a:rPr>
              <a:t>Dr. 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672582" y="3735468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47864A1-53C4-479A-BB2E-6CE75EC29C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14" y="5814972"/>
            <a:ext cx="1435572" cy="7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60277288-3075-4C0F-B5E4-2B67A79C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Romania</a:t>
            </a:r>
          </a:p>
        </p:txBody>
      </p:sp>
      <p:pic>
        <p:nvPicPr>
          <p:cNvPr id="7172" name="Picture 4" descr="romania-distances">
            <a:extLst>
              <a:ext uri="{FF2B5EF4-FFF2-40B4-BE49-F238E27FC236}">
                <a16:creationId xmlns:a16="http://schemas.microsoft.com/office/drawing/2014/main" xmlns="" id="{A8B6743F-39BE-4BCC-B8CA-13774F291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5037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935307-6BE6-46EF-A25E-3EB645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3E88-9E8A-4B0C-A154-93200A1F0C3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58D71E6D-176F-45EA-A88D-559CE1E87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strategies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E6D026C-38F4-4529-BCB6-D5E758BFB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search strategy is defined by picking the </a:t>
            </a:r>
            <a:r>
              <a:rPr lang="en-US" altLang="en-US" sz="2400" dirty="0">
                <a:solidFill>
                  <a:srgbClr val="0070C0"/>
                </a:solidFill>
              </a:rPr>
              <a:t>order of node expansion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completeness: </a:t>
            </a:r>
            <a:r>
              <a:rPr lang="en-US" altLang="en-US" sz="20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time complexity: </a:t>
            </a:r>
            <a:r>
              <a:rPr lang="en-US" altLang="en-US" sz="2000" dirty="0"/>
              <a:t>number of nodes generated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space complexity: </a:t>
            </a:r>
            <a:r>
              <a:rPr lang="en-US" altLang="en-US" sz="2000" dirty="0"/>
              <a:t>maximum number of nodes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optimality</a:t>
            </a:r>
            <a:r>
              <a:rPr lang="en-US" altLang="en-US" sz="2000" dirty="0"/>
              <a:t>: does it always find a least-cost solution?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b</a:t>
            </a:r>
            <a:r>
              <a:rPr lang="en-US" altLang="en-US" sz="2000" i="1" dirty="0"/>
              <a:t>:</a:t>
            </a:r>
            <a:r>
              <a:rPr lang="en-US" altLang="en-US" sz="2000" dirty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d</a:t>
            </a:r>
            <a:r>
              <a:rPr lang="en-US" altLang="en-US" sz="2000" i="1" dirty="0"/>
              <a:t>: </a:t>
            </a:r>
            <a:r>
              <a:rPr lang="en-US" altLang="en-US" sz="2000" dirty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: maximum depth of the state space (may be </a:t>
            </a:r>
            <a:r>
              <a:rPr lang="en-US" altLang="en-US" sz="2000" dirty="0">
                <a:cs typeface="Arial" panose="020B0604020202020204" pitchFamily="34" charset="0"/>
              </a:rPr>
              <a:t>∞</a:t>
            </a:r>
            <a:r>
              <a:rPr lang="en-US" altLang="en-US" sz="2000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ED66E-2D2D-413E-B9AA-1F7F44E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6687-0428-43DE-9AF8-53CD9DD011D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A42B8D1-9C47-42F5-A260-A2D63B71C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Uninformed search strategies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4689FB8-A234-4952-AA03-E5B4F9B84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Uninformed search strategies use only the information available in the problem definition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Breadth-first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Uniform-cost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Depth-first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Depth-limited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Iterative deepening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7CCADC-0385-43E2-88BC-107D602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2D38-63C2-4744-9606-017EAC7BE02A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Frontier</a:t>
            </a:r>
            <a:r>
              <a:rPr lang="en-US" dirty="0"/>
              <a:t> (or fringe): The set of all leaf nodes available for expansion at any given </a:t>
            </a:r>
            <a:r>
              <a:rPr lang="en-US" dirty="0" smtClean="0"/>
              <a:t>point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basics of each algorithm:</a:t>
            </a:r>
            <a:endParaRPr lang="en-US" dirty="0"/>
          </a:p>
          <a:p>
            <a:pPr lvl="1"/>
            <a:r>
              <a:rPr lang="en-US" dirty="0" smtClean="0"/>
              <a:t>Start from initial node</a:t>
            </a:r>
          </a:p>
          <a:p>
            <a:pPr lvl="1"/>
            <a:r>
              <a:rPr lang="en-US" dirty="0" smtClean="0"/>
              <a:t>Expand adjacent nodes and put them in the frontier</a:t>
            </a:r>
          </a:p>
          <a:p>
            <a:pPr lvl="1"/>
            <a:r>
              <a:rPr lang="en-US" dirty="0" smtClean="0"/>
              <a:t>Choose the next node from the frontier for expansion</a:t>
            </a:r>
          </a:p>
          <a:p>
            <a:pPr lvl="1"/>
            <a:r>
              <a:rPr lang="en-US" dirty="0" smtClean="0"/>
              <a:t>Repeat until goal is found, or some ending criteria is met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C0099"/>
                </a:solidFill>
              </a:rPr>
              <a:t>The algorithms differ in the way they choose the next node from the frontier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89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 smtClean="0"/>
              <a:t>frontier</a:t>
            </a:r>
            <a:r>
              <a:rPr lang="en-US" altLang="en-US" dirty="0" smtClean="0"/>
              <a:t> </a:t>
            </a:r>
            <a:r>
              <a:rPr lang="en-US" altLang="en-US" dirty="0"/>
              <a:t>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26628" name="Picture 4" descr="bfs-progress1c">
            <a:extLst>
              <a:ext uri="{FF2B5EF4-FFF2-40B4-BE49-F238E27FC236}">
                <a16:creationId xmlns:a16="http://schemas.microsoft.com/office/drawing/2014/main" xmlns="" id="{D3E318B5-EC69-455B-8989-B5229D30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 smtClean="0"/>
              <a:t>frontier</a:t>
            </a:r>
            <a:r>
              <a:rPr lang="en-US" altLang="en-US" dirty="0" smtClean="0"/>
              <a:t> </a:t>
            </a:r>
            <a:r>
              <a:rPr lang="en-US" altLang="en-US" dirty="0"/>
              <a:t>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6" name="Picture 5" descr="bfs-progress2c">
            <a:extLst>
              <a:ext uri="{FF2B5EF4-FFF2-40B4-BE49-F238E27FC236}">
                <a16:creationId xmlns:a16="http://schemas.microsoft.com/office/drawing/2014/main" xmlns="" id="{93C52904-34B7-443B-8255-EE303F34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 smtClean="0"/>
              <a:t>frontier</a:t>
            </a:r>
            <a:r>
              <a:rPr lang="en-US" altLang="en-US" dirty="0" smtClean="0"/>
              <a:t> </a:t>
            </a:r>
            <a:r>
              <a:rPr lang="en-US" altLang="en-US" dirty="0"/>
              <a:t>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6" name="Picture 5" descr="bfs-progress3c">
            <a:extLst>
              <a:ext uri="{FF2B5EF4-FFF2-40B4-BE49-F238E27FC236}">
                <a16:creationId xmlns:a16="http://schemas.microsoft.com/office/drawing/2014/main" xmlns="" id="{FBBDA433-6E90-42DA-90B8-298FE60C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 smtClean="0"/>
              <a:t>frontier</a:t>
            </a:r>
            <a:r>
              <a:rPr lang="en-US" altLang="en-US" dirty="0" smtClean="0"/>
              <a:t> </a:t>
            </a:r>
            <a:r>
              <a:rPr lang="en-US" altLang="en-US" dirty="0"/>
              <a:t>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" name="Picture 5" descr="bfs-progress4c">
            <a:extLst>
              <a:ext uri="{FF2B5EF4-FFF2-40B4-BE49-F238E27FC236}">
                <a16:creationId xmlns:a16="http://schemas.microsoft.com/office/drawing/2014/main" xmlns="" id="{B9C1F055-602B-4B6E-9215-0F17F255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554308E-7F1F-4EDF-AC21-A3C7115E5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breadth-first search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F6BAE347-6CD4-496E-910B-3C768F0B5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Yes (if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finite)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1+b+b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+b</a:t>
            </a:r>
            <a:r>
              <a:rPr lang="en-US" altLang="en-US" sz="2800" i="1" baseline="30000" dirty="0"/>
              <a:t>3</a:t>
            </a:r>
            <a:r>
              <a:rPr lang="en-US" altLang="en-US" sz="2800" dirty="0"/>
              <a:t>+… +</a:t>
            </a:r>
            <a:r>
              <a:rPr lang="en-US" altLang="en-US" sz="2800" i="1" dirty="0" err="1" smtClean="0"/>
              <a:t>b</a:t>
            </a:r>
            <a:r>
              <a:rPr lang="en-US" altLang="en-US" sz="2800" i="1" baseline="30000" dirty="0" err="1" smtClean="0"/>
              <a:t>d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</a:t>
            </a:r>
            <a:r>
              <a:rPr lang="en-US" altLang="en-US" sz="2800" dirty="0" smtClean="0"/>
              <a:t>O(</a:t>
            </a:r>
            <a:r>
              <a:rPr lang="en-US" altLang="en-US" sz="2800" dirty="0" err="1" smtClean="0"/>
              <a:t>b</a:t>
            </a:r>
            <a:r>
              <a:rPr lang="en-US" altLang="en-US" sz="2800" baseline="30000" dirty="0" err="1" smtClean="0"/>
              <a:t>d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 smtClean="0"/>
              <a:t>O(</a:t>
            </a:r>
            <a:r>
              <a:rPr lang="en-US" altLang="en-US" sz="2800" i="1" dirty="0" err="1" smtClean="0"/>
              <a:t>b</a:t>
            </a:r>
            <a:r>
              <a:rPr lang="en-US" altLang="en-US" sz="2800" i="1" baseline="30000" dirty="0" err="1" smtClean="0"/>
              <a:t>d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(keeps every node in memory)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 (if cost = 1 per step)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Space</a:t>
            </a:r>
            <a:r>
              <a:rPr lang="en-US" altLang="en-US" sz="2800" dirty="0"/>
              <a:t> is the bigger problem (more than time)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37444F-C087-43EC-AFAC-D598CC3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06CB-A1CE-43F5-9129-7C0C8094079F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A35E12D3-1E53-4C04-87A2-922BED442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70C4E112-93EE-4A60-9E50-9A7A4ED0B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Expand least-cost unexpanded node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frontier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queue ordered by path cost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Equivalent to breadth-first if step costs all equal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Yes, if step cost </a:t>
            </a:r>
            <a:r>
              <a:rPr lang="en-US" altLang="en-US" sz="2400" dirty="0">
                <a:cs typeface="Arial" panose="020B0604020202020204" pitchFamily="34" charset="0"/>
              </a:rPr>
              <a:t>≥ </a:t>
            </a:r>
            <a:r>
              <a:rPr lang="el-GR" altLang="en-US" sz="2400" dirty="0">
                <a:cs typeface="Arial" panose="020B0604020202020204" pitchFamily="34" charset="0"/>
              </a:rPr>
              <a:t>ε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Time?</a:t>
            </a:r>
            <a:r>
              <a:rPr lang="en-US" altLang="en-US" sz="2400" dirty="0"/>
              <a:t> # of nodes with </a:t>
            </a:r>
            <a:r>
              <a:rPr lang="en-US" altLang="en-US" sz="2400" i="1" dirty="0"/>
              <a:t>g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cost of optimal solution,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ceiling</a:t>
            </a:r>
            <a:r>
              <a:rPr lang="en-US" altLang="en-US" sz="2400" i="1" baseline="30000" dirty="0"/>
              <a:t>(C*/ </a:t>
            </a:r>
            <a:r>
              <a:rPr lang="el-GR" altLang="en-US" sz="2400" i="1" baseline="30000" dirty="0">
                <a:cs typeface="Arial" panose="020B0604020202020204" pitchFamily="34" charset="0"/>
              </a:rPr>
              <a:t>ε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)</a:t>
            </a:r>
            <a:r>
              <a:rPr lang="en-US" altLang="en-US" sz="2400" i="1" dirty="0"/>
              <a:t>)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C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is the cost of the optimal solution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Space?</a:t>
            </a:r>
            <a:r>
              <a:rPr lang="en-US" altLang="en-US" sz="2400" dirty="0"/>
              <a:t> # of nodes with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 </a:t>
            </a:r>
            <a:r>
              <a:rPr lang="en-US" altLang="en-US" sz="2400" dirty="0"/>
              <a:t>cost of optimal solution,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ceiling</a:t>
            </a:r>
            <a:r>
              <a:rPr lang="en-US" altLang="en-US" sz="2400" i="1" baseline="30000" dirty="0"/>
              <a:t>(C*/ </a:t>
            </a:r>
            <a:r>
              <a:rPr lang="el-GR" altLang="en-US" sz="2400" i="1" baseline="30000" dirty="0">
                <a:cs typeface="Arial" panose="020B0604020202020204" pitchFamily="34" charset="0"/>
              </a:rPr>
              <a:t>ε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)</a:t>
            </a:r>
            <a:r>
              <a:rPr lang="en-US" altLang="en-US" sz="2400" i="1" dirty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– nodes expanded in increasing order of </a:t>
            </a:r>
            <a:r>
              <a:rPr lang="en-US" altLang="en-US" sz="2400" i="1" dirty="0"/>
              <a:t>g(n)</a:t>
            </a:r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842884-57A0-4AF3-98A0-D98E1FF1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C-2310-4132-87F9-11CB7C02087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Remember the Vacuum-cleaner world?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:a16="http://schemas.microsoft.com/office/drawing/2014/main" xmlns="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431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7A0EA0E6-7EA5-4D2B-B872-B21C8623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15F9BA34-DF24-4A9D-B0C2-E08F36003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1DE15E9-54B1-4578-A515-8957183D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F32-F41D-48D1-80ED-9BB16C4B6F7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32772" name="Picture 4" descr="dfs-progress01c">
            <a:extLst>
              <a:ext uri="{FF2B5EF4-FFF2-40B4-BE49-F238E27FC236}">
                <a16:creationId xmlns:a16="http://schemas.microsoft.com/office/drawing/2014/main" xmlns="" id="{B6C7DC4A-C57E-462D-8820-2E611AAF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22C60D5C-8F1D-47EA-AAD0-FFC9CB70D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D87BF96E-3F9D-4461-AF0F-D8FF26DDA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4E221EF-4B25-42C2-AE8A-6B92980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E09B-1C06-4587-90AB-F9127504E086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87045" name="Picture 5" descr="dfs-progress02c">
            <a:extLst>
              <a:ext uri="{FF2B5EF4-FFF2-40B4-BE49-F238E27FC236}">
                <a16:creationId xmlns:a16="http://schemas.microsoft.com/office/drawing/2014/main" xmlns="" id="{18F437BB-433C-4CD1-A2DF-3620AF09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DBA8BDD7-DB08-45F6-BF88-1383C2AAB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906784C1-5ED4-4950-AA52-D8761412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D59008E-253D-4B8C-BF01-7D8CB0A4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D77-7C5F-44BA-9498-5FFC2E952B5B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88069" name="Picture 5" descr="dfs-progress03c">
            <a:extLst>
              <a:ext uri="{FF2B5EF4-FFF2-40B4-BE49-F238E27FC236}">
                <a16:creationId xmlns:a16="http://schemas.microsoft.com/office/drawing/2014/main" xmlns="" id="{92B63C27-0358-405E-83B5-A5745F5B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D00F1281-17AA-46EE-9618-F983E4F79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xmlns="" id="{D944E35C-2234-4BA5-A4E5-A4F00758F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105A26A-0729-484A-9BF7-5A85EECE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9E6C-9CA7-4BF5-ADD2-462BDB36FEFE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93189" name="Picture 5" descr="dfs-progress04c">
            <a:extLst>
              <a:ext uri="{FF2B5EF4-FFF2-40B4-BE49-F238E27FC236}">
                <a16:creationId xmlns:a16="http://schemas.microsoft.com/office/drawing/2014/main" xmlns="" id="{4614DABB-2632-4146-95B2-51823F89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8EB45F12-DBD5-4FD9-947F-8E983005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97996201-17D5-4B14-9AFA-AAD7DD39A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B780CDE-4575-49F7-90DA-AD9A31B2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BA6-1FDE-4DBB-B75E-B080067A7B54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89093" name="Picture 5" descr="dfs-progress05c">
            <a:extLst>
              <a:ext uri="{FF2B5EF4-FFF2-40B4-BE49-F238E27FC236}">
                <a16:creationId xmlns:a16="http://schemas.microsoft.com/office/drawing/2014/main" xmlns="" id="{CB259204-2EEF-4B33-8480-BE9BBF2A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17338B38-A3F2-4DDF-BF73-20D1B7E4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FA490E44-0D8F-4A51-A977-F55B5B2F8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906EAEA-DF06-4FA8-B494-3E806A61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9B01-7F67-4BAB-83F0-BBCB10C9FD9E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90118" name="Picture 6" descr="dfs-progress06c">
            <a:extLst>
              <a:ext uri="{FF2B5EF4-FFF2-40B4-BE49-F238E27FC236}">
                <a16:creationId xmlns:a16="http://schemas.microsoft.com/office/drawing/2014/main" xmlns="" id="{AE72D251-BD7D-4243-B0C8-050954C3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8BDCC5CA-5B04-48B7-B655-3FFA4BDC0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C44E47F4-ABBA-4F94-B191-982AF5536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2DD76C-485D-413D-995E-DA9BC76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C2C5-A4EC-4D26-8053-B8AF884E3253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91140" name="Picture 4" descr="dfs-progress01c">
            <a:extLst>
              <a:ext uri="{FF2B5EF4-FFF2-40B4-BE49-F238E27FC236}">
                <a16:creationId xmlns:a16="http://schemas.microsoft.com/office/drawing/2014/main" xmlns="" id="{4BAED64B-9730-4727-88CC-64ECDCE9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6" descr="dfs-progress07c">
            <a:extLst>
              <a:ext uri="{FF2B5EF4-FFF2-40B4-BE49-F238E27FC236}">
                <a16:creationId xmlns:a16="http://schemas.microsoft.com/office/drawing/2014/main" xmlns="" id="{729D8D16-254F-4FE6-BEE3-45782494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CD76EF5D-8452-486B-B75C-90A131A40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B2ED4F29-D330-46AF-AF01-6171E79A8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A5FCD2CF-734B-4C6A-96A2-075EB8F4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25DE-48AD-4193-9957-BC02413411B0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92164" name="Picture 4" descr="dfs-progress01c">
            <a:extLst>
              <a:ext uri="{FF2B5EF4-FFF2-40B4-BE49-F238E27FC236}">
                <a16:creationId xmlns:a16="http://schemas.microsoft.com/office/drawing/2014/main" xmlns="" id="{93118B2B-A06A-4AE0-ABEB-2C5CE5C5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 descr="dfs-progress08c">
            <a:extLst>
              <a:ext uri="{FF2B5EF4-FFF2-40B4-BE49-F238E27FC236}">
                <a16:creationId xmlns:a16="http://schemas.microsoft.com/office/drawing/2014/main" xmlns="" id="{9F3C2081-1A17-4BC1-BA31-A3EF19D6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8AF3F438-E732-4438-9554-8399E170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FA0DD4FB-B8BA-4AB0-A907-95FFECC4B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LIFO </a:t>
            </a:r>
            <a:r>
              <a:rPr lang="en-US" altLang="en-US" sz="2400" dirty="0" smtClean="0"/>
              <a:t>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C1E96D4F-CED7-4CFF-96AC-9DFE7E6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AE4F-3607-4F7B-86AB-71FB4568A024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94212" name="Picture 4" descr="dfs-progress01c">
            <a:extLst>
              <a:ext uri="{FF2B5EF4-FFF2-40B4-BE49-F238E27FC236}">
                <a16:creationId xmlns:a16="http://schemas.microsoft.com/office/drawing/2014/main" xmlns="" id="{4F9D58E3-8059-4167-8774-7DC8C61D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dfs-progress09c">
            <a:extLst>
              <a:ext uri="{FF2B5EF4-FFF2-40B4-BE49-F238E27FC236}">
                <a16:creationId xmlns:a16="http://schemas.microsoft.com/office/drawing/2014/main" xmlns="" id="{87B6BD2A-6134-45F8-A21C-7ED870D6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77439CA8-6A8E-41A4-B0E6-F356FF1DA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CA37BB6C-D444-49C4-895C-BD473C1D9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E9E231EB-2375-43F4-A668-F5D2C80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5DF7-6CB7-46E8-A605-006533D38A3C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95236" name="Picture 4" descr="dfs-progress01c">
            <a:extLst>
              <a:ext uri="{FF2B5EF4-FFF2-40B4-BE49-F238E27FC236}">
                <a16:creationId xmlns:a16="http://schemas.microsoft.com/office/drawing/2014/main" xmlns="" id="{A31B1D08-7DBB-46FC-A508-196609B3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6" descr="dfs-progress10c">
            <a:extLst>
              <a:ext uri="{FF2B5EF4-FFF2-40B4-BE49-F238E27FC236}">
                <a16:creationId xmlns:a16="http://schemas.microsoft.com/office/drawing/2014/main" xmlns="" id="{F0E18A62-A67F-4787-859C-3835E447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599AE895-84F2-41DD-A2FC-1514F32C3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Vacuum world state space graph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9DBC41B-5B0B-4CB6-803D-B2CBB1C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69AD-D614-4E6A-BB84-11F9A94A875E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15364" name="Picture 4" descr="vacuum2-paths">
            <a:extLst>
              <a:ext uri="{FF2B5EF4-FFF2-40B4-BE49-F238E27FC236}">
                <a16:creationId xmlns:a16="http://schemas.microsoft.com/office/drawing/2014/main" xmlns="" id="{64BDA2D8-EB1F-4F0B-9E30-3D2DA444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729255"/>
            <a:ext cx="76073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05B66B-9367-44DC-A636-946D49412A78}"/>
              </a:ext>
            </a:extLst>
          </p:cNvPr>
          <p:cNvSpPr txBox="1"/>
          <p:nvPr/>
        </p:nvSpPr>
        <p:spPr>
          <a:xfrm>
            <a:off x="1667456" y="5710020"/>
            <a:ext cx="6847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State space</a:t>
            </a:r>
            <a:r>
              <a:rPr lang="en-US" sz="2000" dirty="0">
                <a:latin typeface="Garamond" panose="02020404030301010803" pitchFamily="18" charset="0"/>
              </a:rPr>
              <a:t>: Set of all reachable states. In state space graph,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nodes/vertices = states, links/edges =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D2627879-9054-4CB2-B1DD-0937EED3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67E8ED40-6547-48C2-99AE-CFE94DC3E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E544C25A-A8EA-401A-8261-BE82C99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455F-21E0-46AC-AD04-E8C464BE085A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96260" name="Picture 4" descr="dfs-progress01c">
            <a:extLst>
              <a:ext uri="{FF2B5EF4-FFF2-40B4-BE49-F238E27FC236}">
                <a16:creationId xmlns:a16="http://schemas.microsoft.com/office/drawing/2014/main" xmlns="" id="{30125FCC-1054-4C60-B92B-8A9753D0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 descr="dfs-progress11c">
            <a:extLst>
              <a:ext uri="{FF2B5EF4-FFF2-40B4-BE49-F238E27FC236}">
                <a16:creationId xmlns:a16="http://schemas.microsoft.com/office/drawing/2014/main" xmlns="" id="{006BC17D-61FA-46EE-ACD5-BE71CAE5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B96E8831-4FD0-4AFD-B610-1AE36B19E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80AF1A3F-EFD0-49E1-A72D-BA24A6D68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 smtClean="0"/>
              <a:t>frontier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LIFO stack, </a:t>
            </a:r>
            <a:r>
              <a:rPr lang="en-US" altLang="en-US" sz="2400" dirty="0"/>
              <a:t>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16E032C1-F779-476B-9AEF-C47AFD65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130-A096-46CE-AB87-54C48E2638C9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97284" name="Picture 4" descr="dfs-progress01c">
            <a:extLst>
              <a:ext uri="{FF2B5EF4-FFF2-40B4-BE49-F238E27FC236}">
                <a16:creationId xmlns:a16="http://schemas.microsoft.com/office/drawing/2014/main" xmlns="" id="{33566681-E539-4ED4-A981-6D0AB56F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 descr="dfs-progress12c">
            <a:extLst>
              <a:ext uri="{FF2B5EF4-FFF2-40B4-BE49-F238E27FC236}">
                <a16:creationId xmlns:a16="http://schemas.microsoft.com/office/drawing/2014/main" xmlns="" id="{2F426C01-DDE4-4899-A078-81F7FFBC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5047C16-1E0B-4EC3-A85D-A261B20AB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depth-first search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1F9B8E63-5CD3-45E1-813A-17BAF40182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No: fails in infinite-depth spaces, spaces with loops</a:t>
            </a:r>
          </a:p>
          <a:p>
            <a:pPr lvl="1"/>
            <a:r>
              <a:rPr lang="en-US" altLang="en-US" sz="2400" dirty="0"/>
              <a:t>Modify to avoid repeated states along path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complete in finite spaces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: terrible if </a:t>
            </a:r>
            <a:r>
              <a:rPr lang="en-US" altLang="en-US" sz="2800" i="1" dirty="0"/>
              <a:t>m</a:t>
            </a:r>
            <a:r>
              <a:rPr lang="en-US" altLang="en-US" sz="2800" dirty="0"/>
              <a:t> is much larger than </a:t>
            </a:r>
            <a:r>
              <a:rPr lang="en-US" altLang="en-US" sz="2800" i="1" dirty="0"/>
              <a:t>d</a:t>
            </a:r>
          </a:p>
          <a:p>
            <a:pPr lvl="1"/>
            <a:r>
              <a:rPr lang="en-US" altLang="en-US" sz="2400" dirty="0"/>
              <a:t> but if solutions are dense, may be much faster than breadth-first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bm</a:t>
            </a:r>
            <a:r>
              <a:rPr lang="en-US" altLang="en-US" sz="2800" i="1" dirty="0"/>
              <a:t>), </a:t>
            </a:r>
            <a:r>
              <a:rPr lang="en-US" altLang="en-US" sz="2800" dirty="0"/>
              <a:t>i.e., linear space!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BAC1D7-A11D-4C66-AC13-0661EA6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12A9-8E1A-4229-9153-BA7147717407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21438E4F-E289-4D5F-B572-B1E9C4F3A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94FA85B3-5CF6-4E18-B3EB-C42900A10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= depth-first search with depth limit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, i.e</a:t>
            </a:r>
            <a:r>
              <a:rPr lang="en-US" altLang="en-US" sz="2400" dirty="0"/>
              <a:t>., nodes at depth </a:t>
            </a:r>
            <a:r>
              <a:rPr lang="en-US" altLang="en-US" sz="2400" i="1" dirty="0"/>
              <a:t>l</a:t>
            </a:r>
            <a:r>
              <a:rPr lang="en-US" altLang="en-US" sz="2400" dirty="0"/>
              <a:t> have no successors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 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l</a:t>
            </a:r>
            <a:r>
              <a:rPr lang="en-US" altLang="en-US" sz="2800" i="1" dirty="0"/>
              <a:t>)</a:t>
            </a:r>
            <a:endParaRPr lang="en-US" altLang="en-US" sz="24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bl</a:t>
            </a:r>
            <a:r>
              <a:rPr lang="en-US" altLang="en-US" sz="2800" i="1" dirty="0"/>
              <a:t>)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
</a:t>
            </a:r>
          </a:p>
          <a:p>
            <a:pPr lvl="4"/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CCA8ED1-1CEE-4B4A-AA10-D38A6E2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E457-F219-449E-BF55-F0E51C9EED2B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3729CFFD-0AEC-4D78-A022-E54194AD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D5429E-C595-4D95-B689-5E039759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3577-9005-4DBE-8BAE-5ED9DCAF6697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xmlns="" id="{A94933BE-2186-4B97-8039-AA7AB6E6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533400" y="28956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D5ABB8-1B33-4CFD-BD71-61C346621070}"/>
              </a:ext>
            </a:extLst>
          </p:cNvPr>
          <p:cNvSpPr/>
          <p:nvPr/>
        </p:nvSpPr>
        <p:spPr>
          <a:xfrm>
            <a:off x="641350" y="1565701"/>
            <a:ext cx="697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= depth-limited search on repeat!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Limit </a:t>
            </a:r>
            <a:r>
              <a:rPr lang="en-US" altLang="en-US" sz="2400" i="1" dirty="0">
                <a:latin typeface="Garamond" panose="02020404030301010803" pitchFamily="18" charset="0"/>
              </a:rPr>
              <a:t>l </a:t>
            </a:r>
            <a:r>
              <a:rPr lang="en-US" altLang="en-US" sz="2400" dirty="0">
                <a:latin typeface="Garamond" panose="02020404030301010803" pitchFamily="18" charset="0"/>
              </a:rPr>
              <a:t>is increased at each iteration until goal is found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52F1A863-1101-4F74-97A4-26DEE48AB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Iterative deepening search </a:t>
            </a:r>
            <a:r>
              <a:rPr lang="en-US" altLang="en-US" sz="4000" i="1" dirty="0"/>
              <a:t>l </a:t>
            </a:r>
            <a:r>
              <a:rPr lang="en-US" altLang="en-US" sz="4000" dirty="0"/>
              <a:t>=0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49DFAF-C504-4DB5-AF26-5B335AFC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DEDF-67E3-4B17-9375-6B4751BEC9BB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48132" name="Picture 4" descr="ids-progress1c">
            <a:extLst>
              <a:ext uri="{FF2B5EF4-FFF2-40B4-BE49-F238E27FC236}">
                <a16:creationId xmlns:a16="http://schemas.microsoft.com/office/drawing/2014/main" xmlns="" id="{68EF8A0C-BBE6-4CF5-899F-647D95F3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187C0E4F-96AE-4EA2-84DC-E2DA34E79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20B3F-EB6B-4B4F-999E-990DA4E8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D69-51AD-4031-BA6C-BD6605311855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49156" name="Picture 4" descr="ids-progress2c">
            <a:extLst>
              <a:ext uri="{FF2B5EF4-FFF2-40B4-BE49-F238E27FC236}">
                <a16:creationId xmlns:a16="http://schemas.microsoft.com/office/drawing/2014/main" xmlns="" id="{E448DE58-7949-4F43-9F11-6897A74E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C35D2FF7-3EAF-43B7-870A-13FB9BF34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2446AC-5D74-4737-A76C-B0CA1E02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44D-DB5E-4990-8A1D-6FCAD48B7F60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50180" name="Picture 4" descr="ids-progress3c">
            <a:extLst>
              <a:ext uri="{FF2B5EF4-FFF2-40B4-BE49-F238E27FC236}">
                <a16:creationId xmlns:a16="http://schemas.microsoft.com/office/drawing/2014/main" xmlns="" id="{1792E9AC-34B6-4B5A-8EDA-A1CBC053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29FAE1E1-C0D3-4249-B870-B51765CFF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BF58B9-E43C-4280-BF56-48C5F8D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7B5-69F8-4F8B-B2DB-8E1801811AA1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51204" name="Picture 4" descr="ids-progress4c">
            <a:extLst>
              <a:ext uri="{FF2B5EF4-FFF2-40B4-BE49-F238E27FC236}">
                <a16:creationId xmlns:a16="http://schemas.microsoft.com/office/drawing/2014/main" xmlns="" id="{AC676E70-0058-4080-BBF9-44D15854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49E776A5-DC02-4191-AE43-5032048F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81087"/>
          </a:xfrm>
        </p:spPr>
        <p:txBody>
          <a:bodyPr/>
          <a:lstStyle/>
          <a:p>
            <a:r>
              <a:rPr lang="en-US" altLang="en-US" dirty="0"/>
              <a:t>Properties of iterative deepening search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92C28791-9850-41E5-8E41-88E28D2C2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CC0099"/>
                </a:solidFill>
              </a:rPr>
              <a:t>Complete?</a:t>
            </a:r>
            <a:r>
              <a:rPr lang="en-US" altLang="en-US" dirty="0"/>
              <a:t> Yes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Time?</a:t>
            </a:r>
            <a:r>
              <a:rPr lang="en-US" altLang="en-US" dirty="0">
                <a:solidFill>
                  <a:srgbClr val="CC0099"/>
                </a:solidFill>
              </a:rPr>
              <a:t> </a:t>
            </a:r>
            <a:r>
              <a:rPr lang="en-US" altLang="en-US" i="1" dirty="0"/>
              <a:t>(d+1)b</a:t>
            </a:r>
            <a:r>
              <a:rPr lang="en-US" altLang="en-US" i="1" baseline="30000" dirty="0"/>
              <a:t>0</a:t>
            </a:r>
            <a:r>
              <a:rPr lang="en-US" altLang="en-US" i="1" dirty="0"/>
              <a:t> + d b</a:t>
            </a:r>
            <a:r>
              <a:rPr lang="en-US" altLang="en-US" i="1" baseline="30000" dirty="0"/>
              <a:t>1</a:t>
            </a:r>
            <a:r>
              <a:rPr lang="en-US" altLang="en-US" i="1" dirty="0"/>
              <a:t> + (d-1)b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+ … + 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d</a:t>
            </a:r>
            <a:r>
              <a:rPr lang="en-US" altLang="en-US" i="1" dirty="0"/>
              <a:t> = O(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d</a:t>
            </a:r>
            <a:r>
              <a:rPr lang="en-US" altLang="en-US" i="1" dirty="0"/>
              <a:t>)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Space?</a:t>
            </a:r>
            <a:r>
              <a:rPr lang="en-US" altLang="en-US" dirty="0"/>
              <a:t> </a:t>
            </a:r>
            <a:r>
              <a:rPr lang="en-US" altLang="en-US" i="1" dirty="0"/>
              <a:t>O(</a:t>
            </a:r>
            <a:r>
              <a:rPr lang="en-US" altLang="en-US" i="1" dirty="0" err="1"/>
              <a:t>bd</a:t>
            </a:r>
            <a:r>
              <a:rPr lang="en-US" altLang="en-US" i="1" dirty="0"/>
              <a:t>)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Optimal?</a:t>
            </a:r>
            <a:r>
              <a:rPr lang="en-US" altLang="en-US" dirty="0"/>
              <a:t> Yes, if step cost =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A242D9-066D-4E6D-99BD-48625EDC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AE6B-D9D3-407F-BA9D-336D39929D06}" type="slidenum">
              <a:rPr lang="en-US" altLang="en-US"/>
              <a:pPr/>
              <a:t>39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51192-E867-4953-A397-FA4B2A52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FFA8E-130E-4525-889A-DB6FADA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Problem</a:t>
            </a:r>
            <a:r>
              <a:rPr lang="en-US" sz="2800" dirty="0"/>
              <a:t> is defined by the following items:</a:t>
            </a:r>
          </a:p>
          <a:p>
            <a:endParaRPr lang="en-US" sz="2800" dirty="0"/>
          </a:p>
          <a:p>
            <a:pPr lvl="1"/>
            <a:r>
              <a:rPr lang="en-US" sz="2400" dirty="0"/>
              <a:t>Set of </a:t>
            </a:r>
            <a:r>
              <a:rPr lang="en-US" sz="2400" b="1" dirty="0"/>
              <a:t>states</a:t>
            </a:r>
            <a:r>
              <a:rPr lang="en-US" sz="2400" dirty="0"/>
              <a:t> the agent can be in, with a designated </a:t>
            </a:r>
            <a:r>
              <a:rPr lang="en-US" sz="2400" b="1" dirty="0"/>
              <a:t>initial state</a:t>
            </a:r>
          </a:p>
          <a:p>
            <a:pPr marL="342900" lvl="1" indent="0">
              <a:buNone/>
            </a:pPr>
            <a:endParaRPr lang="en-US" sz="2400" b="1" dirty="0"/>
          </a:p>
          <a:p>
            <a:pPr lvl="1"/>
            <a:r>
              <a:rPr lang="en-US" sz="2400" dirty="0"/>
              <a:t>Set of </a:t>
            </a:r>
            <a:r>
              <a:rPr lang="en-US" sz="2400" b="1" dirty="0"/>
              <a:t>actions</a:t>
            </a:r>
            <a:r>
              <a:rPr lang="en-US" sz="2400" dirty="0"/>
              <a:t> available to the agent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Transition model </a:t>
            </a:r>
            <a:r>
              <a:rPr lang="en-US" sz="2400" dirty="0"/>
              <a:t>describing what each action does (maps a &lt;state, action&gt; pair to a state)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Goal test </a:t>
            </a:r>
            <a:r>
              <a:rPr lang="en-US" sz="2400" dirty="0"/>
              <a:t>which determines if a given state is a goal state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path cost</a:t>
            </a:r>
            <a:r>
              <a:rPr lang="en-US" sz="2400" dirty="0"/>
              <a:t> function that assigns a numeric cost to each path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357025-A4E4-4EBA-8BB8-CBEA6713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8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58BC8F00-CA9A-4AF1-8297-F20DCCE2B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B66171-8680-4EAD-A107-5C2FF574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23-3607-40C1-8EE8-EE615ACB38A6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439150" cy="2331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3A4D210A-1E55-4BD7-8D90-5A3E04222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Vacuum world state space graph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AD90BA95-61F8-4A9C-A751-9BA02E4D3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229600" cy="3154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states?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binary dirt and robot location. Any state can be initial state</a:t>
            </a:r>
            <a:r>
              <a:rPr lang="en-US" altLang="en-US" dirty="0"/>
              <a:t> 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actions?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i="1" dirty="0"/>
              <a:t>Left</a:t>
            </a:r>
            <a:r>
              <a:rPr lang="en-US" altLang="en-US" sz="2400" dirty="0"/>
              <a:t>,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, </a:t>
            </a:r>
            <a:r>
              <a:rPr lang="en-US" altLang="en-US" sz="2400" i="1" dirty="0"/>
              <a:t>Suck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rgbClr val="CC0099"/>
                </a:solidFill>
              </a:rPr>
              <a:t>Transition model?</a:t>
            </a:r>
            <a:r>
              <a:rPr lang="en-US" altLang="en-US" dirty="0"/>
              <a:t> As seen in the state space graph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goal test?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no dirt at all locations</a:t>
            </a:r>
            <a:endParaRPr lang="en-US" altLang="en-US" sz="1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path cost?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1 per action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08FD065-273F-4DF1-BE80-C71FA026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B38D-2A64-4415-8F66-A6BD7CB0FF84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0660" name="Picture 4" descr="vacuum2-paths">
            <a:extLst>
              <a:ext uri="{FF2B5EF4-FFF2-40B4-BE49-F238E27FC236}">
                <a16:creationId xmlns:a16="http://schemas.microsoft.com/office/drawing/2014/main" xmlns="" id="{52B7DAEA-CBD2-467C-880E-041BF810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90690"/>
            <a:ext cx="6332037" cy="30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EE04F625-4C6F-4A30-BC22-608BDD63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BEFB335B-AC9B-4FD8-9150-8A55C1B9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altLang="en-US" sz="2800"/>
          </a:p>
          <a:p>
            <a:endParaRPr lang="en-US" altLang="en-US" sz="2800"/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endParaRPr lang="en-US" altLang="en-US" sz="2800">
              <a:solidFill>
                <a:srgbClr val="CC0099"/>
              </a:solidFill>
            </a:endParaRPr>
          </a:p>
          <a:p>
            <a:r>
              <a:rPr lang="en-US" altLang="en-US" sz="2800" u="sng">
                <a:solidFill>
                  <a:srgbClr val="CC0099"/>
                </a:solidFill>
              </a:rPr>
              <a:t>states?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path cost?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12E0D08-537B-4F0D-9282-A0BD70E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14C8-132F-4299-AF2B-CEE06D240B7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72708" name="Picture 4" descr="8puzzle">
            <a:extLst>
              <a:ext uri="{FF2B5EF4-FFF2-40B4-BE49-F238E27FC236}">
                <a16:creationId xmlns:a16="http://schemas.microsoft.com/office/drawing/2014/main" xmlns="" id="{99139261-2CC2-4920-A901-120C58AE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EE04F625-4C6F-4A30-BC22-608BDD63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BEFB335B-AC9B-4FD8-9150-8A55C1B9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800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locations of tiles 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move blank left, right, up, down 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= goal state (given)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path cost?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1 per move</a:t>
            </a:r>
            <a:endParaRPr lang="en-US" altLang="en-US" sz="2800" u="sng" dirty="0">
              <a:solidFill>
                <a:srgbClr val="CC0099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12E0D08-537B-4F0D-9282-A0BD70E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14C8-132F-4299-AF2B-CEE06D240B7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72708" name="Picture 4" descr="8puzzle">
            <a:extLst>
              <a:ext uri="{FF2B5EF4-FFF2-40B4-BE49-F238E27FC236}">
                <a16:creationId xmlns:a16="http://schemas.microsoft.com/office/drawing/2014/main" xmlns="" id="{99139261-2CC2-4920-A901-120C58AE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AE717-A15E-4AF8-9BD2-7F9F5A0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8-puzzle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78E3F1E-0B03-4FA5-9F23-CA90E80DE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60" y="1592262"/>
            <a:ext cx="638087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F26435-DCF4-49C4-B8A3-B94D7847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3B2915-FDC7-4F11-80CD-B8BE47408B38}"/>
              </a:ext>
            </a:extLst>
          </p:cNvPr>
          <p:cNvSpPr txBox="1"/>
          <p:nvPr/>
        </p:nvSpPr>
        <p:spPr>
          <a:xfrm>
            <a:off x="3581400" y="5987019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Partial state space graph</a:t>
            </a:r>
          </a:p>
        </p:txBody>
      </p:sp>
    </p:spTree>
    <p:extLst>
      <p:ext uri="{BB962C8B-B14F-4D97-AF65-F5344CB8AC3E}">
        <p14:creationId xmlns:p14="http://schemas.microsoft.com/office/powerpoint/2010/main" val="6929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71A1730B-1474-4BBA-8E2C-A1CD15B58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robotic assembly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38F530AA-4B2B-4930-85AD-103DEEDDB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  <a:r>
              <a:rPr lang="en-US" altLang="en-US" sz="2800" dirty="0"/>
              <a:t>: real-valued coordinates of robot joint angles parts of the object to be assembled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  <a:r>
              <a:rPr lang="en-US" altLang="en-US" sz="2800" dirty="0"/>
              <a:t>: continuous motions of robot joints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  <a:r>
              <a:rPr lang="en-US" altLang="en-US" sz="2800" dirty="0"/>
              <a:t>: complete assembly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path cost?</a:t>
            </a:r>
            <a:r>
              <a:rPr lang="en-US" altLang="en-US" sz="2800" dirty="0"/>
              <a:t>: time to execute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E550FEF-7C5C-4AC0-A5D8-49957A20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E34-4A3E-40B9-923C-D48074AABBB3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9460" name="Picture 4" descr="stanford-arm+blocks">
            <a:extLst>
              <a:ext uri="{FF2B5EF4-FFF2-40B4-BE49-F238E27FC236}">
                <a16:creationId xmlns:a16="http://schemas.microsoft.com/office/drawing/2014/main" xmlns="" id="{BD643B40-4F7A-4FEB-AC28-43FAC949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1170</Words>
  <Application>Microsoft Office PowerPoint</Application>
  <PresentationFormat>On-screen Show (4:3)</PresentationFormat>
  <Paragraphs>266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Garamond</vt:lpstr>
      <vt:lpstr>Wingdings</vt:lpstr>
      <vt:lpstr>Office Theme</vt:lpstr>
      <vt:lpstr>  CSE 604  Artificial Intelligence</vt:lpstr>
      <vt:lpstr>Remember the Vacuum-cleaner world?</vt:lpstr>
      <vt:lpstr>Vacuum world state space graph</vt:lpstr>
      <vt:lpstr>Formulation of a Problem</vt:lpstr>
      <vt:lpstr>Vacuum world state space graph</vt:lpstr>
      <vt:lpstr>Example: The 8-puzzle</vt:lpstr>
      <vt:lpstr>Example: The 8-puzzle</vt:lpstr>
      <vt:lpstr>Example: The 8-puzzle</vt:lpstr>
      <vt:lpstr>Example: robotic assembly</vt:lpstr>
      <vt:lpstr>Example: Romania</vt:lpstr>
      <vt:lpstr>Search strategies</vt:lpstr>
      <vt:lpstr>Uninformed search strategies</vt:lpstr>
      <vt:lpstr>Basic concept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Properties of iterative deepening search</vt:lpstr>
      <vt:lpstr>Summary of algorithms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iit</cp:lastModifiedBy>
  <cp:revision>25</cp:revision>
  <dcterms:created xsi:type="dcterms:W3CDTF">2003-12-17T02:58:58Z</dcterms:created>
  <dcterms:modified xsi:type="dcterms:W3CDTF">2019-07-15T07:15:29Z</dcterms:modified>
</cp:coreProperties>
</file>