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4" r:id="rId2"/>
    <p:sldId id="362" r:id="rId3"/>
    <p:sldId id="261" r:id="rId4"/>
    <p:sldId id="365" r:id="rId5"/>
    <p:sldId id="263" r:id="rId6"/>
    <p:sldId id="332" r:id="rId7"/>
    <p:sldId id="334" r:id="rId8"/>
    <p:sldId id="335" r:id="rId9"/>
    <p:sldId id="336" r:id="rId10"/>
    <p:sldId id="337" r:id="rId11"/>
    <p:sldId id="338" r:id="rId12"/>
    <p:sldId id="339" r:id="rId13"/>
    <p:sldId id="360" r:id="rId14"/>
    <p:sldId id="361" r:id="rId15"/>
    <p:sldId id="271" r:id="rId16"/>
    <p:sldId id="272" r:id="rId17"/>
    <p:sldId id="273" r:id="rId18"/>
    <p:sldId id="274" r:id="rId19"/>
    <p:sldId id="275" r:id="rId20"/>
    <p:sldId id="276" r:id="rId21"/>
    <p:sldId id="340" r:id="rId22"/>
    <p:sldId id="342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63" r:id="rId39"/>
    <p:sldId id="295" r:id="rId40"/>
    <p:sldId id="296" r:id="rId41"/>
    <p:sldId id="297" r:id="rId42"/>
    <p:sldId id="298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06" r:id="rId51"/>
    <p:sldId id="307" r:id="rId52"/>
    <p:sldId id="308" r:id="rId53"/>
    <p:sldId id="350" r:id="rId54"/>
    <p:sldId id="351" r:id="rId55"/>
    <p:sldId id="352" r:id="rId56"/>
    <p:sldId id="353" r:id="rId57"/>
    <p:sldId id="354" r:id="rId58"/>
    <p:sldId id="355" r:id="rId59"/>
    <p:sldId id="356" r:id="rId60"/>
    <p:sldId id="357" r:id="rId61"/>
    <p:sldId id="358" r:id="rId62"/>
    <p:sldId id="319" r:id="rId63"/>
    <p:sldId id="330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2" autoAdjust="0"/>
    <p:restoredTop sz="94660"/>
  </p:normalViewPr>
  <p:slideViewPr>
    <p:cSldViewPr>
      <p:cViewPr varScale="1">
        <p:scale>
          <a:sx n="70" d="100"/>
          <a:sy n="70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305922-103F-4812-9E37-9821A9494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0E44DEA-5AFE-4160-8DA3-67A70CAA2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47E69-5ECC-4D69-AB04-361127BC6D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9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80CE0F-DF33-46DE-990E-BDB9F284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04BA10A-2116-4526-BC80-5A810B4D3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CD08E-3225-4E7B-8FF6-58B29879D5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56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E4C2FBB-B937-4C8C-A4BC-298CE0E0C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B1D639F-DE7C-4708-8297-5A0A86007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5C0A7-201D-47A0-BCA8-17CCEE4ED3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243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185FA8-E936-483B-8EF7-51813FF7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F9872E-AB08-484B-ACDC-7ED9AEDA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DDF8B-7C39-44F4-87BB-6E781D967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56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DDAA57-F012-4BF1-8651-E9759D09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B38CDD2-9CE6-4C69-A80F-29C5F97C7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Garamond" panose="02020404030301010803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4EED1-4549-4DDF-932D-1B90E72E5F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885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216F35-9AB2-4F24-9314-212E1698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75F11E-07C6-45E4-BEEA-3219A1EE8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51D0DC3-2C57-4745-8774-E39C64775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8BEE0-3E3E-430A-A5BA-1C3E16C1E5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788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82130E-335A-4A45-8560-63A62B3BF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8518D81-9CEC-41E9-9557-FF1EB84DD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8B5724F-DC5D-4037-B1A4-61E3E1262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8ADB5B3-DCEB-491B-9703-CFBD05112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7AB9A13-4E87-4172-A5BC-60D5556CE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1870F-9BF8-4BC5-BAB5-4C0837E659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07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481610-E52D-4E19-829B-519C61BC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17E0C-8211-441C-B628-7FBEA6FFE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94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360F8-F19C-4B77-8764-92380FF597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14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B345C8-7AE4-4A2B-BE72-B5ACA18D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3DD104-505E-4332-8632-68D290277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AC717C6-42E4-4190-B730-C739A5347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89E46-BCCA-4406-9553-C23F28F231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67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04F267-6256-4606-80E0-5EBAA9F4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158DFE6-AF39-41E5-A117-8FB2C2010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BC7FDF7-1E17-4D47-BC2C-BF17D989C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1E8AD-0BBA-42C1-B5A3-FB5A9FF9AD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243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08D23149-BA00-4251-ABAE-7F379D0A18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="" xmlns:a16="http://schemas.microsoft.com/office/drawing/2014/main" id="{769491DD-9F02-4DFA-87BB-933DF1681E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4000" dirty="0"/>
              <a:t>   </a:t>
            </a:r>
            <a:r>
              <a:rPr lang="en-US" altLang="en-US" sz="2800" dirty="0" smtClean="0"/>
              <a:t>CSE 604</a:t>
            </a:r>
            <a:r>
              <a:rPr lang="en-US" altLang="en-US" sz="4000" dirty="0"/>
              <a:t>	</a:t>
            </a:r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r>
              <a:rPr lang="en-US" altLang="en-US" sz="4000" dirty="0" smtClean="0"/>
              <a:t>Artificial </a:t>
            </a:r>
            <a:r>
              <a:rPr lang="en-US" altLang="en-US" sz="4000" dirty="0"/>
              <a:t>Intelligence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="" xmlns:a16="http://schemas.microsoft.com/office/drawing/2014/main" id="{B9239A37-28BA-438E-BF3C-A4EAF91E60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2018292"/>
            <a:ext cx="7772399" cy="377290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endParaRPr lang="en-US" altLang="en-US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sz="3200" dirty="0">
                <a:latin typeface="Garamond" panose="02020404030301010803" pitchFamily="18" charset="0"/>
              </a:rPr>
              <a:t>Chapter 7: Logical Agents</a:t>
            </a: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sz="1800" dirty="0" smtClean="0">
                <a:latin typeface="Garamond" panose="02020404030301010803" pitchFamily="18" charset="0"/>
              </a:rPr>
              <a:t>Dr. </a:t>
            </a:r>
            <a:r>
              <a:rPr lang="en-US" altLang="en-US" sz="1800" dirty="0" err="1" smtClean="0">
                <a:latin typeface="Garamond" panose="02020404030301010803" pitchFamily="18" charset="0"/>
              </a:rPr>
              <a:t>Ahmedul</a:t>
            </a:r>
            <a:r>
              <a:rPr lang="en-US" altLang="en-US" sz="1800" dirty="0" smtClean="0">
                <a:latin typeface="Garamond" panose="02020404030301010803" pitchFamily="18" charset="0"/>
              </a:rPr>
              <a:t> </a:t>
            </a:r>
            <a:r>
              <a:rPr lang="en-US" altLang="en-US" sz="1800" dirty="0">
                <a:latin typeface="Garamond" panose="02020404030301010803" pitchFamily="18" charset="0"/>
              </a:rPr>
              <a:t>Kabir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ED21C7A-E08F-4CA8-8586-9349A12BC498}"/>
              </a:ext>
            </a:extLst>
          </p:cNvPr>
          <p:cNvSpPr txBox="1"/>
          <p:nvPr/>
        </p:nvSpPr>
        <p:spPr>
          <a:xfrm>
            <a:off x="1672582" y="3855086"/>
            <a:ext cx="5798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aramond" panose="02020404030301010803" pitchFamily="18" charset="0"/>
              </a:rPr>
              <a:t>Adapted from slides available in Russell &amp; </a:t>
            </a:r>
            <a:r>
              <a:rPr lang="en-US" sz="1600" b="0" dirty="0" err="1">
                <a:latin typeface="Garamond" panose="02020404030301010803" pitchFamily="18" charset="0"/>
              </a:rPr>
              <a:t>Norvig’s</a:t>
            </a:r>
            <a:r>
              <a:rPr lang="en-US" sz="1600" b="0" dirty="0">
                <a:latin typeface="Garamond" panose="02020404030301010803" pitchFamily="18" charset="0"/>
              </a:rPr>
              <a:t> textbook webpage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82" y="5867400"/>
            <a:ext cx="1325831" cy="72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5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Exploring a wumpus world</a:t>
            </a:r>
          </a:p>
        </p:txBody>
      </p:sp>
      <p:pic>
        <p:nvPicPr>
          <p:cNvPr id="10243" name="Picture 3" descr="wumpus-seq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8363"/>
            <a:ext cx="36449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Exploring a wumpus world</a:t>
            </a:r>
          </a:p>
        </p:txBody>
      </p:sp>
      <p:pic>
        <p:nvPicPr>
          <p:cNvPr id="11267" name="Picture 3" descr="wumpus-seq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8363"/>
            <a:ext cx="36449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Exploring a wumpus world</a:t>
            </a:r>
          </a:p>
        </p:txBody>
      </p:sp>
      <p:pic>
        <p:nvPicPr>
          <p:cNvPr id="12291" name="Picture 3" descr="wumpus-seq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8363"/>
            <a:ext cx="36449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Knowledge bases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B1CF50EB-F413-41C3-AA5E-FA2905077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895600"/>
            <a:ext cx="8382000" cy="3230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Knowledge base = set of </a:t>
            </a:r>
            <a:r>
              <a:rPr lang="en-US" altLang="en-US" sz="2000" dirty="0">
                <a:solidFill>
                  <a:schemeClr val="accent2"/>
                </a:solidFill>
              </a:rPr>
              <a:t>sentences</a:t>
            </a:r>
            <a:r>
              <a:rPr lang="en-US" altLang="en-US" sz="2000" dirty="0"/>
              <a:t> in a </a:t>
            </a:r>
            <a:r>
              <a:rPr lang="en-US" altLang="en-US" sz="2000" dirty="0">
                <a:solidFill>
                  <a:schemeClr val="accent2"/>
                </a:solidFill>
              </a:rPr>
              <a:t>formal</a:t>
            </a:r>
            <a:r>
              <a:rPr lang="en-US" altLang="en-US" sz="2000" dirty="0"/>
              <a:t> language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solidFill>
                  <a:schemeClr val="accent2"/>
                </a:solidFill>
              </a:rPr>
              <a:t>Declarative</a:t>
            </a:r>
            <a:r>
              <a:rPr lang="en-US" altLang="en-US" sz="2000" dirty="0"/>
              <a:t> approach to building an agent (or other system):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Tell</a:t>
            </a:r>
            <a:r>
              <a:rPr lang="en-US" altLang="en-US" sz="1800" dirty="0"/>
              <a:t> it what it needs to know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Then it can </a:t>
            </a:r>
            <a:r>
              <a:rPr lang="en-US" altLang="en-US" sz="2000" dirty="0">
                <a:latin typeface="Courier New" panose="02070309020205020404" pitchFamily="49" charset="0"/>
              </a:rPr>
              <a:t>Ask</a:t>
            </a:r>
            <a:r>
              <a:rPr lang="en-US" altLang="en-US" sz="2000" dirty="0"/>
              <a:t> itself what to do - answers should follow from the KB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Agents can be viewed at the </a:t>
            </a:r>
            <a:r>
              <a:rPr lang="en-US" altLang="en-US" sz="2000" dirty="0">
                <a:solidFill>
                  <a:schemeClr val="accent2"/>
                </a:solidFill>
              </a:rPr>
              <a:t>knowledge level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/>
              <a:t>i.e., what they know, regardless of how implemented
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Or at the </a:t>
            </a:r>
            <a:r>
              <a:rPr lang="en-US" altLang="en-US" sz="2000" dirty="0">
                <a:solidFill>
                  <a:schemeClr val="accent2"/>
                </a:solidFill>
              </a:rPr>
              <a:t>implementation level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dirty="0"/>
              <a:t>i.e., data structures in KB and algorithms that manipulate them</a:t>
            </a:r>
          </a:p>
        </p:txBody>
      </p:sp>
      <p:pic>
        <p:nvPicPr>
          <p:cNvPr id="13316" name="Picture 4" descr="k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65532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 simple knowledge-based agent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91000"/>
            <a:ext cx="8229600" cy="19351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agent must be able to: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Represent states, actions,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Incorporate new percepts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Update internal representations of the world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Deduce hidden properties of the world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Deduce appropriate actions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30208" b="36459"/>
          <a:stretch>
            <a:fillRect/>
          </a:stretch>
        </p:blipFill>
        <p:spPr bwMode="auto">
          <a:xfrm>
            <a:off x="685800" y="1447800"/>
            <a:ext cx="7620000" cy="27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 in general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Logics</a:t>
            </a:r>
            <a:r>
              <a:rPr lang="en-US" altLang="en-US" sz="2400"/>
              <a:t> are formal languages for representing information such that conclusions can be drawn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Syntax</a:t>
            </a:r>
            <a:r>
              <a:rPr lang="en-US" altLang="en-US" sz="2400"/>
              <a:t> defines the sentences in the language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Semantics</a:t>
            </a:r>
            <a:r>
              <a:rPr lang="en-US" altLang="en-US" sz="2400"/>
              <a:t> define the "meaning" of sentences;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i.e., define </a:t>
            </a:r>
            <a:r>
              <a:rPr lang="en-US" altLang="en-US" sz="2000">
                <a:solidFill>
                  <a:schemeClr val="accent2"/>
                </a:solidFill>
              </a:rPr>
              <a:t>truth</a:t>
            </a:r>
            <a:r>
              <a:rPr lang="en-US" altLang="en-US" sz="2000"/>
              <a:t> of a sentence in a world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E.g., the language of arithmetic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x+2 ≥ y is a sentence; x2+y &gt; {} is not a sentence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x+2 ≥ y is true iff the number x+2 is no less than the number 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x+2 ≥ y is true in a world where x = 7, y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x+2 ≥ y is false in a world where x = 0, y =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Entailment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chemeClr val="accent2"/>
                </a:solidFill>
              </a:rPr>
              <a:t>Entailment</a:t>
            </a:r>
            <a:r>
              <a:rPr lang="en-US" altLang="en-US" sz="2800" dirty="0"/>
              <a:t> means that one thing </a:t>
            </a:r>
            <a:r>
              <a:rPr lang="en-US" altLang="en-US" sz="2800" dirty="0">
                <a:solidFill>
                  <a:srgbClr val="FF0000"/>
                </a:solidFill>
              </a:rPr>
              <a:t>follows from </a:t>
            </a:r>
            <a:r>
              <a:rPr lang="en-US" altLang="en-US" sz="2800" dirty="0"/>
              <a:t>another: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/>
              <a:t>KB </a:t>
            </a:r>
            <a:r>
              <a:rPr lang="en-US" altLang="en-US" sz="2800" dirty="0">
                <a:cs typeface="Arial" panose="020B0604020202020204" pitchFamily="34" charset="0"/>
              </a:rPr>
              <a:t>╞</a:t>
            </a:r>
            <a:r>
              <a:rPr lang="en-US" altLang="en-US" sz="2800" dirty="0"/>
              <a:t> </a:t>
            </a:r>
            <a:r>
              <a:rPr lang="el-GR" altLang="en-US" sz="2800" dirty="0">
                <a:cs typeface="Arial" panose="020B0604020202020204" pitchFamily="34" charset="0"/>
              </a:rPr>
              <a:t>α</a:t>
            </a:r>
            <a:r>
              <a:rPr lang="en-US" altLang="en-US" sz="2800" dirty="0"/>
              <a:t>
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Knowledge base </a:t>
            </a:r>
            <a:r>
              <a:rPr lang="en-US" altLang="en-US" sz="2800" i="1" dirty="0"/>
              <a:t>KB</a:t>
            </a:r>
            <a:r>
              <a:rPr lang="en-US" altLang="en-US" sz="2800" dirty="0"/>
              <a:t> entails sentence α if and only if α is true in all worlds where </a:t>
            </a:r>
            <a:r>
              <a:rPr lang="en-US" altLang="en-US" sz="2800" i="1" dirty="0"/>
              <a:t>KB</a:t>
            </a:r>
            <a:r>
              <a:rPr lang="en-US" altLang="en-US" sz="2800" dirty="0"/>
              <a:t> is true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E.g., x = 0 entails  </a:t>
            </a:r>
            <a:r>
              <a:rPr lang="en-US" altLang="en-US" sz="2400" dirty="0" err="1"/>
              <a:t>xy</a:t>
            </a:r>
            <a:r>
              <a:rPr lang="en-US" altLang="en-US" sz="2400" dirty="0"/>
              <a:t> = 0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Entailment is a relationship between sentences (i.e., </a:t>
            </a:r>
            <a:r>
              <a:rPr lang="en-US" altLang="en-US" sz="2400" dirty="0">
                <a:solidFill>
                  <a:srgbClr val="FF0000"/>
                </a:solidFill>
              </a:rPr>
              <a:t>syntax</a:t>
            </a:r>
            <a:r>
              <a:rPr lang="en-US" altLang="en-US" sz="2400" dirty="0"/>
              <a:t>) that is based on </a:t>
            </a:r>
            <a:r>
              <a:rPr lang="en-US" altLang="en-US" sz="2400" dirty="0">
                <a:solidFill>
                  <a:srgbClr val="FF0000"/>
                </a:solidFill>
              </a:rPr>
              <a:t>semantics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Models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="" xmlns:a16="http://schemas.microsoft.com/office/drawing/2014/main" id="{D5CD3E5A-4C8C-4897-9AB0-60AE00DEAE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Logicians typically think in terms of </a:t>
            </a:r>
            <a:r>
              <a:rPr lang="en-US" altLang="en-US" sz="2400" dirty="0">
                <a:solidFill>
                  <a:schemeClr val="accent2"/>
                </a:solidFill>
              </a:rPr>
              <a:t>models</a:t>
            </a:r>
            <a:r>
              <a:rPr lang="en-US" altLang="en-US" sz="2400" dirty="0"/>
              <a:t>, which are formally structured worlds with respect to which truth can be evaluated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We say </a:t>
            </a:r>
            <a:r>
              <a:rPr lang="en-US" altLang="en-US" sz="2400" i="1" dirty="0"/>
              <a:t>m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accent2"/>
                </a:solidFill>
              </a:rPr>
              <a:t>is a model of</a:t>
            </a:r>
            <a:r>
              <a:rPr lang="en-US" altLang="en-US" sz="2400" dirty="0"/>
              <a:t> a sentence α if α is true in </a:t>
            </a:r>
            <a:r>
              <a:rPr lang="en-US" altLang="en-US" sz="2400" i="1" dirty="0"/>
              <a:t>m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i="1" dirty="0"/>
              <a:t>M(</a:t>
            </a:r>
            <a:r>
              <a:rPr lang="en-US" altLang="en-US" sz="2400" dirty="0"/>
              <a:t>α</a:t>
            </a:r>
            <a:r>
              <a:rPr lang="en-US" altLang="en-US" sz="2400" i="1" dirty="0"/>
              <a:t>) </a:t>
            </a:r>
            <a:r>
              <a:rPr lang="en-US" altLang="en-US" sz="2400" dirty="0"/>
              <a:t>is the set of all models of α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Then KB ╞ α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</a:t>
            </a:r>
            <a:r>
              <a:rPr lang="en-US" altLang="en-US" sz="2400" i="1" dirty="0"/>
              <a:t>M(KB) </a:t>
            </a:r>
            <a:r>
              <a:rPr lang="en-US" altLang="en-US" sz="2400" dirty="0">
                <a:sym typeface="Symbol" panose="05050102010706020507" pitchFamily="18" charset="2"/>
              </a:rPr>
              <a:t> </a:t>
            </a:r>
            <a:r>
              <a:rPr lang="en-US" altLang="en-US" sz="2400" i="1" dirty="0"/>
              <a:t>M(</a:t>
            </a:r>
            <a:r>
              <a:rPr lang="en-US" altLang="en-US" sz="2400" dirty="0"/>
              <a:t>α)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/>
              <a:t>E.g. </a:t>
            </a:r>
            <a:r>
              <a:rPr lang="en-US" altLang="en-US" sz="2000" i="1" dirty="0"/>
              <a:t>KB </a:t>
            </a:r>
            <a:r>
              <a:rPr lang="en-US" altLang="en-US" sz="2000" dirty="0"/>
              <a:t>= Giants won and Reds won</a:t>
            </a:r>
            <a:br>
              <a:rPr lang="en-US" altLang="en-US" sz="2000" dirty="0"/>
            </a:br>
            <a:r>
              <a:rPr lang="en-US" altLang="en-US" sz="2000" dirty="0"/>
              <a:t>          α = Giants won</a:t>
            </a:r>
          </a:p>
        </p:txBody>
      </p:sp>
      <p:pic>
        <p:nvPicPr>
          <p:cNvPr id="17412" name="Picture 4" descr="model-inclu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278187"/>
            <a:ext cx="3581400" cy="327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Entailment in the wumpus world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Situation after detecting nothing in [1,1], moving right, breeze in [2,1]</a:t>
            </a:r>
          </a:p>
          <a:p>
            <a:pPr eaLnBrk="1" hangingPunct="1"/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Consider possible models for </a:t>
            </a:r>
            <a:r>
              <a:rPr lang="en-US" altLang="en-US" sz="2400" i="1"/>
              <a:t>KB</a:t>
            </a:r>
            <a:r>
              <a:rPr lang="en-US" altLang="en-US" sz="2400"/>
              <a:t> assuming only pits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3 Boolean choices </a:t>
            </a:r>
            <a:r>
              <a:rPr lang="en-US" altLang="en-US" sz="2400">
                <a:sym typeface="Symbol" panose="05050102010706020507" pitchFamily="18" charset="2"/>
              </a:rPr>
              <a:t> </a:t>
            </a:r>
            <a:r>
              <a:rPr lang="en-US" altLang="en-US" sz="2400"/>
              <a:t>8 possible models</a:t>
            </a:r>
            <a:r>
              <a:rPr lang="en-US" altLang="en-US" sz="2800"/>
              <a:t>
</a:t>
            </a:r>
          </a:p>
        </p:txBody>
      </p:sp>
      <p:pic>
        <p:nvPicPr>
          <p:cNvPr id="18436" name="Picture 4" descr="wumpus-seq1c-a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057400"/>
            <a:ext cx="25717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Wumpus models</a:t>
            </a:r>
          </a:p>
        </p:txBody>
      </p:sp>
      <p:pic>
        <p:nvPicPr>
          <p:cNvPr id="19459" name="Picture 4" descr="wumpus-model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8" y="1600200"/>
            <a:ext cx="49260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Wumpus world</a:t>
            </a:r>
          </a:p>
        </p:txBody>
      </p:sp>
      <p:sp>
        <p:nvSpPr>
          <p:cNvPr id="307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3076" name="Picture 5" descr="wumpus-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8025"/>
            <a:ext cx="438785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5761038"/>
            <a:ext cx="8229600" cy="1096962"/>
          </a:xfrm>
        </p:spPr>
        <p:txBody>
          <a:bodyPr/>
          <a:lstStyle/>
          <a:p>
            <a:pPr eaLnBrk="1" hangingPunct="1"/>
            <a:r>
              <a:rPr lang="en-US" altLang="en-US" sz="2800" i="1"/>
              <a:t>KB </a:t>
            </a:r>
            <a:r>
              <a:rPr lang="en-US" altLang="en-US" sz="2800"/>
              <a:t>= wumpus-world rules + observations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Wumpus models</a:t>
            </a:r>
          </a:p>
        </p:txBody>
      </p:sp>
      <p:pic>
        <p:nvPicPr>
          <p:cNvPr id="20484" name="Picture 4" descr="wumpus-model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49244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7" descr="wumpus-models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49244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Wumpus models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86400"/>
            <a:ext cx="8458200" cy="1096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i="1"/>
              <a:t>KB </a:t>
            </a:r>
            <a:r>
              <a:rPr lang="en-US" altLang="en-US" sz="2400"/>
              <a:t>= wumpus-world rules + observations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α</a:t>
            </a:r>
            <a:r>
              <a:rPr lang="en-US" altLang="en-US" sz="2400" baseline="-25000"/>
              <a:t>1</a:t>
            </a:r>
            <a:r>
              <a:rPr lang="en-US" altLang="en-US" sz="2400"/>
              <a:t> = "[1,2] is safe", </a:t>
            </a:r>
            <a:r>
              <a:rPr lang="en-US" altLang="en-US" sz="2400" i="1"/>
              <a:t>KB</a:t>
            </a:r>
            <a:r>
              <a:rPr lang="en-US" altLang="en-US" sz="2400"/>
              <a:t> ╞ α</a:t>
            </a:r>
            <a:r>
              <a:rPr lang="en-US" altLang="en-US" sz="2400" baseline="-25000"/>
              <a:t>1</a:t>
            </a:r>
            <a:r>
              <a:rPr lang="en-US" altLang="en-US" sz="2400"/>
              <a:t>, proved by </a:t>
            </a:r>
            <a:r>
              <a:rPr lang="en-US" altLang="en-US" sz="2400">
                <a:solidFill>
                  <a:schemeClr val="accent2"/>
                </a:solidFill>
              </a:rPr>
              <a:t>model checking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Wumpus models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638800"/>
            <a:ext cx="8229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i="1"/>
              <a:t>KB </a:t>
            </a:r>
            <a:r>
              <a:rPr lang="en-US" altLang="en-US" sz="2400"/>
              <a:t>= wumpus-world rules + observations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α</a:t>
            </a:r>
            <a:r>
              <a:rPr lang="en-US" altLang="en-US" sz="2400" baseline="-25000"/>
              <a:t>2</a:t>
            </a:r>
            <a:r>
              <a:rPr lang="en-US" altLang="en-US" sz="2400"/>
              <a:t> = "[2,2] is safe", </a:t>
            </a:r>
            <a:r>
              <a:rPr lang="en-US" altLang="en-US" sz="2400" i="1"/>
              <a:t>KB </a:t>
            </a:r>
            <a:r>
              <a:rPr lang="en-US" altLang="en-US" sz="2400"/>
              <a:t>╞ α</a:t>
            </a:r>
            <a:r>
              <a:rPr lang="en-US" altLang="en-US" sz="2400" baseline="-25000"/>
              <a:t>2</a:t>
            </a:r>
            <a:endParaRPr lang="en-US" altLang="en-US" sz="2400"/>
          </a:p>
        </p:txBody>
      </p:sp>
      <p:pic>
        <p:nvPicPr>
          <p:cNvPr id="22532" name="Picture 7" descr="wumpus-models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504983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C028CD78-36F4-4D6E-9900-1CD80B744598}"/>
              </a:ext>
            </a:extLst>
          </p:cNvPr>
          <p:cNvCxnSpPr>
            <a:cxnSpLocks/>
          </p:cNvCxnSpPr>
          <p:nvPr/>
        </p:nvCxnSpPr>
        <p:spPr bwMode="auto">
          <a:xfrm flipV="1">
            <a:off x="3601845" y="6019800"/>
            <a:ext cx="228600" cy="457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Inference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i="1"/>
              <a:t>KB </a:t>
            </a:r>
            <a:r>
              <a:rPr lang="en-US" altLang="en-US" sz="2400">
                <a:cs typeface="Arial" panose="020B0604020202020204" pitchFamily="34" charset="0"/>
              </a:rPr>
              <a:t>├</a:t>
            </a:r>
            <a:r>
              <a:rPr lang="en-US" altLang="en-US" sz="2400" baseline="-25000"/>
              <a:t>i </a:t>
            </a:r>
            <a:r>
              <a:rPr lang="en-US" altLang="en-US" sz="2400"/>
              <a:t>α = sentence α can be derived from </a:t>
            </a:r>
            <a:r>
              <a:rPr lang="en-US" altLang="en-US" sz="2400" i="1"/>
              <a:t>KB </a:t>
            </a:r>
            <a:r>
              <a:rPr lang="en-US" altLang="en-US" sz="2400"/>
              <a:t>by procedure </a:t>
            </a:r>
            <a:r>
              <a:rPr lang="en-US" altLang="en-US" sz="2400" i="1"/>
              <a:t>i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Soundness</a:t>
            </a:r>
            <a:r>
              <a:rPr lang="en-US" altLang="en-US" sz="2400"/>
              <a:t>: </a:t>
            </a:r>
            <a:r>
              <a:rPr lang="en-US" altLang="en-US" sz="2400" i="1"/>
              <a:t>i</a:t>
            </a:r>
            <a:r>
              <a:rPr lang="en-US" altLang="en-US" sz="2400"/>
              <a:t> is sound if whenever </a:t>
            </a:r>
            <a:r>
              <a:rPr lang="en-US" altLang="en-US" sz="2400" i="1"/>
              <a:t>KB </a:t>
            </a:r>
            <a:r>
              <a:rPr lang="en-US" altLang="en-US" sz="2400">
                <a:cs typeface="Arial" panose="020B0604020202020204" pitchFamily="34" charset="0"/>
              </a:rPr>
              <a:t>├</a:t>
            </a:r>
            <a:r>
              <a:rPr lang="en-US" altLang="en-US" sz="2400" baseline="-25000"/>
              <a:t>i </a:t>
            </a:r>
            <a:r>
              <a:rPr lang="en-US" altLang="en-US" sz="2400"/>
              <a:t>α, it is also true that </a:t>
            </a:r>
            <a:r>
              <a:rPr lang="en-US" altLang="en-US" sz="2400" i="1"/>
              <a:t>KB</a:t>
            </a:r>
            <a:r>
              <a:rPr lang="en-US" altLang="en-US" sz="2400"/>
              <a:t>╞ α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Completeness</a:t>
            </a:r>
            <a:r>
              <a:rPr lang="en-US" altLang="en-US" sz="2400"/>
              <a:t>: </a:t>
            </a:r>
            <a:r>
              <a:rPr lang="en-US" altLang="en-US" sz="2400" i="1"/>
              <a:t>i</a:t>
            </a:r>
            <a:r>
              <a:rPr lang="en-US" altLang="en-US" sz="2400"/>
              <a:t> is complete if whenever </a:t>
            </a:r>
            <a:r>
              <a:rPr lang="en-US" altLang="en-US" sz="2400" i="1"/>
              <a:t>KB</a:t>
            </a:r>
            <a:r>
              <a:rPr lang="en-US" altLang="en-US" sz="2400"/>
              <a:t>╞ α, it is also true that </a:t>
            </a:r>
            <a:r>
              <a:rPr lang="en-US" altLang="en-US" sz="2400" i="1"/>
              <a:t>KB </a:t>
            </a:r>
            <a:r>
              <a:rPr lang="en-US" altLang="en-US" sz="2400">
                <a:cs typeface="Arial" panose="020B0604020202020204" pitchFamily="34" charset="0"/>
              </a:rPr>
              <a:t>├</a:t>
            </a:r>
            <a:r>
              <a:rPr lang="en-US" altLang="en-US" sz="2400" baseline="-25000"/>
              <a:t>i </a:t>
            </a:r>
            <a:r>
              <a:rPr lang="en-US" altLang="en-US" sz="2400"/>
              <a:t>α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Preview: we will define a logic (first-order logic) which is expressive enough to say almost anything of interest, and for which there exists a sound and complete inference procedure.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That is, the procedure will answer any question whose answer follows from what is known by the </a:t>
            </a:r>
            <a:r>
              <a:rPr lang="en-US" altLang="en-US" sz="2400" i="1"/>
              <a:t>KB</a:t>
            </a:r>
            <a:r>
              <a:rPr lang="en-US" altLang="en-US" sz="2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Propositional logic: Syntax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Propositional logic is the simplest logic –  illustrates basic ideas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proposition symbols P</a:t>
            </a:r>
            <a:r>
              <a:rPr lang="en-US" altLang="en-US" sz="2400" baseline="-25000"/>
              <a:t>1</a:t>
            </a:r>
            <a:r>
              <a:rPr lang="en-US" altLang="en-US" sz="2400"/>
              <a:t>, P</a:t>
            </a:r>
            <a:r>
              <a:rPr lang="en-US" altLang="en-US" sz="2400" baseline="-25000"/>
              <a:t>2</a:t>
            </a:r>
            <a:r>
              <a:rPr lang="en-US" altLang="en-US" sz="2400"/>
              <a:t> etc are sentences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S is a sentence, </a:t>
            </a:r>
            <a:r>
              <a:rPr lang="en-US" altLang="en-US" sz="2000">
                <a:sym typeface="Symbol" panose="05050102010706020507" pitchFamily="18" charset="2"/>
              </a:rPr>
              <a:t></a:t>
            </a:r>
            <a:r>
              <a:rPr lang="en-US" altLang="en-US" sz="2000"/>
              <a:t>S is a sentence (</a:t>
            </a:r>
            <a:r>
              <a:rPr lang="en-US" altLang="en-US" sz="2000">
                <a:solidFill>
                  <a:schemeClr val="accent2"/>
                </a:solidFill>
              </a:rPr>
              <a:t>negation</a:t>
            </a:r>
            <a:r>
              <a:rPr lang="en-US" altLang="en-US" sz="20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S</a:t>
            </a:r>
            <a:r>
              <a:rPr lang="en-US" altLang="en-US" sz="2000" baseline="-25000"/>
              <a:t>1</a:t>
            </a:r>
            <a:r>
              <a:rPr lang="en-US" altLang="en-US" sz="2000"/>
              <a:t> and S</a:t>
            </a:r>
            <a:r>
              <a:rPr lang="en-US" altLang="en-US" sz="2000" baseline="-25000"/>
              <a:t>2</a:t>
            </a:r>
            <a:r>
              <a:rPr lang="en-US" altLang="en-US" sz="2000"/>
              <a:t> are sentences, S</a:t>
            </a:r>
            <a:r>
              <a:rPr lang="en-US" altLang="en-US" sz="2000" baseline="-25000"/>
              <a:t>1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</a:t>
            </a:r>
            <a:r>
              <a:rPr lang="en-US" altLang="en-US" sz="2000"/>
              <a:t> S</a:t>
            </a:r>
            <a:r>
              <a:rPr lang="en-US" altLang="en-US" sz="2000" baseline="-25000"/>
              <a:t>2</a:t>
            </a:r>
            <a:r>
              <a:rPr lang="en-US" altLang="en-US" sz="2000"/>
              <a:t> is a sentence (</a:t>
            </a:r>
            <a:r>
              <a:rPr lang="en-US" altLang="en-US" sz="2000">
                <a:solidFill>
                  <a:schemeClr val="accent2"/>
                </a:solidFill>
              </a:rPr>
              <a:t>conjunction</a:t>
            </a:r>
            <a:r>
              <a:rPr lang="en-US" altLang="en-US" sz="20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S</a:t>
            </a:r>
            <a:r>
              <a:rPr lang="en-US" altLang="en-US" sz="2000" baseline="-25000"/>
              <a:t>1</a:t>
            </a:r>
            <a:r>
              <a:rPr lang="en-US" altLang="en-US" sz="2000"/>
              <a:t> and S</a:t>
            </a:r>
            <a:r>
              <a:rPr lang="en-US" altLang="en-US" sz="2000" baseline="-25000"/>
              <a:t>2</a:t>
            </a:r>
            <a:r>
              <a:rPr lang="en-US" altLang="en-US" sz="2000"/>
              <a:t> are sentences, S</a:t>
            </a:r>
            <a:r>
              <a:rPr lang="en-US" altLang="en-US" sz="2000" baseline="-25000"/>
              <a:t>1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</a:t>
            </a:r>
            <a:r>
              <a:rPr lang="en-US" altLang="en-US" sz="2000"/>
              <a:t> S</a:t>
            </a:r>
            <a:r>
              <a:rPr lang="en-US" altLang="en-US" sz="2000" baseline="-25000"/>
              <a:t>2</a:t>
            </a:r>
            <a:r>
              <a:rPr lang="en-US" altLang="en-US" sz="2000"/>
              <a:t> is a sentence (</a:t>
            </a:r>
            <a:r>
              <a:rPr lang="en-US" altLang="en-US" sz="2000">
                <a:solidFill>
                  <a:schemeClr val="accent2"/>
                </a:solidFill>
              </a:rPr>
              <a:t>disjunction</a:t>
            </a:r>
            <a:r>
              <a:rPr lang="en-US" altLang="en-US" sz="20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S</a:t>
            </a:r>
            <a:r>
              <a:rPr lang="en-US" altLang="en-US" sz="2000" baseline="-25000"/>
              <a:t>1</a:t>
            </a:r>
            <a:r>
              <a:rPr lang="en-US" altLang="en-US" sz="2000"/>
              <a:t> and S</a:t>
            </a:r>
            <a:r>
              <a:rPr lang="en-US" altLang="en-US" sz="2000" baseline="-25000"/>
              <a:t>2</a:t>
            </a:r>
            <a:r>
              <a:rPr lang="en-US" altLang="en-US" sz="2000"/>
              <a:t> are sentences, S</a:t>
            </a:r>
            <a:r>
              <a:rPr lang="en-US" altLang="en-US" sz="2000" baseline="-25000"/>
              <a:t>1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</a:t>
            </a:r>
            <a:r>
              <a:rPr lang="en-US" altLang="en-US" sz="2000"/>
              <a:t> S</a:t>
            </a:r>
            <a:r>
              <a:rPr lang="en-US" altLang="en-US" sz="2000" baseline="-25000"/>
              <a:t>2</a:t>
            </a:r>
            <a:r>
              <a:rPr lang="en-US" altLang="en-US" sz="2000"/>
              <a:t> is a sentence (</a:t>
            </a:r>
            <a:r>
              <a:rPr lang="en-US" altLang="en-US" sz="2000">
                <a:solidFill>
                  <a:schemeClr val="accent2"/>
                </a:solidFill>
              </a:rPr>
              <a:t>implication</a:t>
            </a:r>
            <a:r>
              <a:rPr lang="en-US" altLang="en-US" sz="20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S</a:t>
            </a:r>
            <a:r>
              <a:rPr lang="en-US" altLang="en-US" sz="2000" baseline="-25000"/>
              <a:t>1</a:t>
            </a:r>
            <a:r>
              <a:rPr lang="en-US" altLang="en-US" sz="2000"/>
              <a:t> and S</a:t>
            </a:r>
            <a:r>
              <a:rPr lang="en-US" altLang="en-US" sz="2000" baseline="-25000"/>
              <a:t>2</a:t>
            </a:r>
            <a:r>
              <a:rPr lang="en-US" altLang="en-US" sz="2000"/>
              <a:t> are sentences, S</a:t>
            </a:r>
            <a:r>
              <a:rPr lang="en-US" altLang="en-US" sz="2000" baseline="-25000"/>
              <a:t>1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</a:t>
            </a:r>
            <a:r>
              <a:rPr lang="en-US" altLang="en-US" sz="2000"/>
              <a:t> S</a:t>
            </a:r>
            <a:r>
              <a:rPr lang="en-US" altLang="en-US" sz="2000" baseline="-25000"/>
              <a:t>2</a:t>
            </a:r>
            <a:r>
              <a:rPr lang="en-US" altLang="en-US" sz="2000"/>
              <a:t> is a sentence (</a:t>
            </a:r>
            <a:r>
              <a:rPr lang="en-US" altLang="en-US" sz="2000">
                <a:solidFill>
                  <a:schemeClr val="accent2"/>
                </a:solidFill>
              </a:rPr>
              <a:t>biconditional</a:t>
            </a:r>
            <a:r>
              <a:rPr lang="en-US" altLang="en-US" sz="20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Propositional logic: Semantics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Each model specifies true/false for each proposition symbol
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E.g. 	P</a:t>
            </a:r>
            <a:r>
              <a:rPr lang="en-US" altLang="en-US" sz="1600" baseline="-25000"/>
              <a:t>1,2</a:t>
            </a:r>
            <a:r>
              <a:rPr lang="en-US" altLang="en-US" sz="1600"/>
              <a:t> 	P</a:t>
            </a:r>
            <a:r>
              <a:rPr lang="en-US" altLang="en-US" sz="1600" baseline="-25000"/>
              <a:t>2,2</a:t>
            </a:r>
            <a:r>
              <a:rPr lang="en-US" altLang="en-US" sz="1600"/>
              <a:t> 	P</a:t>
            </a:r>
            <a:r>
              <a:rPr lang="en-US" altLang="en-US" sz="1600" baseline="-25000"/>
              <a:t>3,1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		false	true	false
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With these symbols, 8 possible models, can be enumerated automatically.
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Rules for evaluating truth with respect to a model </a:t>
            </a:r>
            <a:r>
              <a:rPr lang="en-US" altLang="en-US" sz="1800" i="1"/>
              <a:t>m</a:t>
            </a:r>
            <a:r>
              <a:rPr lang="en-US" altLang="en-US" sz="1800"/>
              <a:t>:
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		</a:t>
            </a:r>
            <a:r>
              <a:rPr lang="en-US" altLang="en-US" sz="1800"/>
              <a:t>S	is true iff 	S is false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	S</a:t>
            </a:r>
            <a:r>
              <a:rPr lang="en-US" altLang="en-US" sz="1800" baseline="-25000"/>
              <a:t>1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1800"/>
              <a:t> S</a:t>
            </a:r>
            <a:r>
              <a:rPr lang="en-US" altLang="en-US" sz="1800" baseline="-25000"/>
              <a:t>2</a:t>
            </a:r>
            <a:r>
              <a:rPr lang="en-US" altLang="en-US" sz="1800"/>
              <a:t>   is true iff 	S</a:t>
            </a:r>
            <a:r>
              <a:rPr lang="en-US" altLang="en-US" sz="1800" baseline="-25000"/>
              <a:t>1</a:t>
            </a:r>
            <a:r>
              <a:rPr lang="en-US" altLang="en-US" sz="1800"/>
              <a:t> is true    </a:t>
            </a:r>
            <a:r>
              <a:rPr lang="en-US" altLang="en-US" sz="1800">
                <a:solidFill>
                  <a:schemeClr val="accent2"/>
                </a:solidFill>
              </a:rPr>
              <a:t>and 	</a:t>
            </a:r>
            <a:r>
              <a:rPr lang="en-US" altLang="en-US" sz="1800"/>
              <a:t>S</a:t>
            </a:r>
            <a:r>
              <a:rPr lang="en-US" altLang="en-US" sz="1800" baseline="-25000"/>
              <a:t>2</a:t>
            </a:r>
            <a:r>
              <a:rPr lang="en-US" altLang="en-US" sz="1800"/>
              <a:t> is true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	S</a:t>
            </a:r>
            <a:r>
              <a:rPr lang="en-US" altLang="en-US" sz="1800" baseline="-25000"/>
              <a:t>1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</a:t>
            </a:r>
            <a:r>
              <a:rPr lang="en-US" altLang="en-US" sz="1800"/>
              <a:t> S</a:t>
            </a:r>
            <a:r>
              <a:rPr lang="en-US" altLang="en-US" sz="1800" baseline="-25000"/>
              <a:t>2</a:t>
            </a:r>
            <a:r>
              <a:rPr lang="en-US" altLang="en-US" sz="1800"/>
              <a:t>   is true iff 	S</a:t>
            </a:r>
            <a:r>
              <a:rPr lang="en-US" altLang="en-US" sz="1800" baseline="-25000"/>
              <a:t>1</a:t>
            </a:r>
            <a:r>
              <a:rPr lang="en-US" altLang="en-US" sz="1800"/>
              <a:t>is true      </a:t>
            </a:r>
            <a:r>
              <a:rPr lang="en-US" altLang="en-US" sz="1800">
                <a:solidFill>
                  <a:schemeClr val="accent2"/>
                </a:solidFill>
              </a:rPr>
              <a:t>or</a:t>
            </a:r>
            <a:r>
              <a:rPr lang="en-US" altLang="en-US" sz="1800"/>
              <a:t> 	S</a:t>
            </a:r>
            <a:r>
              <a:rPr lang="en-US" altLang="en-US" sz="1800" baseline="-25000"/>
              <a:t>2</a:t>
            </a:r>
            <a:r>
              <a:rPr lang="en-US" altLang="en-US" sz="1800"/>
              <a:t> is true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	S</a:t>
            </a:r>
            <a:r>
              <a:rPr lang="en-US" altLang="en-US" sz="1800" baseline="-25000"/>
              <a:t>1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</a:t>
            </a:r>
            <a:r>
              <a:rPr lang="en-US" altLang="en-US" sz="1800"/>
              <a:t> S</a:t>
            </a:r>
            <a:r>
              <a:rPr lang="en-US" altLang="en-US" sz="1800" baseline="-25000"/>
              <a:t>2</a:t>
            </a:r>
            <a:r>
              <a:rPr lang="en-US" altLang="en-US" sz="1800"/>
              <a:t> 	is true iff		S</a:t>
            </a:r>
            <a:r>
              <a:rPr lang="en-US" altLang="en-US" sz="1800" baseline="-25000"/>
              <a:t>1</a:t>
            </a:r>
            <a:r>
              <a:rPr lang="en-US" altLang="en-US" sz="1800"/>
              <a:t> is false    </a:t>
            </a:r>
            <a:r>
              <a:rPr lang="en-US" altLang="en-US" sz="1800">
                <a:solidFill>
                  <a:schemeClr val="accent2"/>
                </a:solidFill>
              </a:rPr>
              <a:t>or	</a:t>
            </a:r>
            <a:r>
              <a:rPr lang="en-US" altLang="en-US" sz="1800"/>
              <a:t>S</a:t>
            </a:r>
            <a:r>
              <a:rPr lang="en-US" altLang="en-US" sz="1800" baseline="-25000"/>
              <a:t>2</a:t>
            </a:r>
            <a:r>
              <a:rPr lang="en-US" altLang="en-US" sz="1800"/>
              <a:t> is true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	 i.e., 	is false iff	S</a:t>
            </a:r>
            <a:r>
              <a:rPr lang="en-US" altLang="en-US" sz="1800" baseline="-25000"/>
              <a:t>1</a:t>
            </a:r>
            <a:r>
              <a:rPr lang="en-US" altLang="en-US" sz="1800"/>
              <a:t> is true    </a:t>
            </a:r>
            <a:r>
              <a:rPr lang="en-US" altLang="en-US" sz="1800">
                <a:solidFill>
                  <a:schemeClr val="accent2"/>
                </a:solidFill>
              </a:rPr>
              <a:t>and	</a:t>
            </a:r>
            <a:r>
              <a:rPr lang="en-US" altLang="en-US" sz="1800"/>
              <a:t>S</a:t>
            </a:r>
            <a:r>
              <a:rPr lang="en-US" altLang="en-US" sz="1800" baseline="-25000"/>
              <a:t>2 </a:t>
            </a:r>
            <a:r>
              <a:rPr lang="en-US" altLang="en-US" sz="1800"/>
              <a:t>is false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	S</a:t>
            </a:r>
            <a:r>
              <a:rPr lang="en-US" altLang="en-US" sz="1800" baseline="-25000"/>
              <a:t>1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</a:t>
            </a:r>
            <a:r>
              <a:rPr lang="en-US" altLang="en-US" sz="1800"/>
              <a:t> S</a:t>
            </a:r>
            <a:r>
              <a:rPr lang="en-US" altLang="en-US" sz="1800" baseline="-25000"/>
              <a:t>2	</a:t>
            </a:r>
            <a:r>
              <a:rPr lang="en-US" altLang="en-US" sz="1800"/>
              <a:t>is true iff		S</a:t>
            </a:r>
            <a:r>
              <a:rPr lang="en-US" altLang="en-US" sz="1800" baseline="-25000"/>
              <a:t>1</a:t>
            </a:r>
            <a:r>
              <a:rPr lang="en-US" altLang="en-US" sz="1800">
                <a:sym typeface="Symbol" panose="05050102010706020507" pitchFamily="18" charset="2"/>
              </a:rPr>
              <a:t></a:t>
            </a:r>
            <a:r>
              <a:rPr lang="en-US" altLang="en-US" sz="1800"/>
              <a:t>S</a:t>
            </a:r>
            <a:r>
              <a:rPr lang="en-US" altLang="en-US" sz="1800" baseline="-25000"/>
              <a:t>2</a:t>
            </a:r>
            <a:r>
              <a:rPr lang="en-US" altLang="en-US" sz="1800"/>
              <a:t> is true  </a:t>
            </a:r>
            <a:r>
              <a:rPr lang="en-US" altLang="en-US" sz="1800">
                <a:solidFill>
                  <a:schemeClr val="accent2"/>
                </a:solidFill>
              </a:rPr>
              <a:t>and  </a:t>
            </a:r>
            <a:r>
              <a:rPr lang="en-US" altLang="en-US" sz="1800"/>
              <a:t>S</a:t>
            </a:r>
            <a:r>
              <a:rPr lang="en-US" altLang="en-US" sz="1800" baseline="-25000"/>
              <a:t>2</a:t>
            </a:r>
            <a:r>
              <a:rPr lang="en-US" altLang="en-US" sz="1800">
                <a:sym typeface="Symbol" panose="05050102010706020507" pitchFamily="18" charset="2"/>
              </a:rPr>
              <a:t></a:t>
            </a:r>
            <a:r>
              <a:rPr lang="en-US" altLang="en-US" sz="1800"/>
              <a:t>S</a:t>
            </a:r>
            <a:r>
              <a:rPr lang="en-US" altLang="en-US" sz="1800" baseline="-25000"/>
              <a:t>1</a:t>
            </a:r>
            <a:r>
              <a:rPr lang="en-US" altLang="en-US" sz="1800"/>
              <a:t> is true
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Simple recursive process evaluates an arbitrary sentence, e.g.,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</a:t>
            </a:r>
            <a:r>
              <a:rPr lang="en-US" altLang="en-US" sz="1800"/>
              <a:t>P</a:t>
            </a:r>
            <a:r>
              <a:rPr lang="en-US" altLang="en-US" sz="1800" baseline="-25000"/>
              <a:t>1,2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1800"/>
              <a:t> (P</a:t>
            </a:r>
            <a:r>
              <a:rPr lang="en-US" altLang="en-US" sz="1800" baseline="-25000"/>
              <a:t>2,2 </a:t>
            </a:r>
            <a:r>
              <a:rPr lang="en-US" altLang="en-US" sz="1800">
                <a:sym typeface="Symbol" panose="05050102010706020507" pitchFamily="18" charset="2"/>
              </a:rPr>
              <a:t></a:t>
            </a:r>
            <a:r>
              <a:rPr lang="en-US" altLang="en-US" sz="1800" baseline="-25000"/>
              <a:t> </a:t>
            </a:r>
            <a:r>
              <a:rPr lang="en-US" altLang="en-US" sz="1800"/>
              <a:t>P</a:t>
            </a:r>
            <a:r>
              <a:rPr lang="en-US" altLang="en-US" sz="1800" baseline="-25000"/>
              <a:t>3,1</a:t>
            </a:r>
            <a:r>
              <a:rPr lang="en-US" altLang="en-US" sz="1800"/>
              <a:t>) = </a:t>
            </a:r>
            <a:r>
              <a:rPr lang="en-US" altLang="en-US" sz="1800" i="1"/>
              <a:t>true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1800" i="1"/>
              <a:t> </a:t>
            </a:r>
            <a:r>
              <a:rPr lang="en-US" altLang="en-US" sz="1800"/>
              <a:t>(</a:t>
            </a:r>
            <a:r>
              <a:rPr lang="en-US" altLang="en-US" sz="1800" i="1"/>
              <a:t>true </a:t>
            </a:r>
            <a:r>
              <a:rPr lang="en-US" altLang="en-US" sz="1800">
                <a:sym typeface="Symbol" panose="05050102010706020507" pitchFamily="18" charset="2"/>
              </a:rPr>
              <a:t></a:t>
            </a:r>
            <a:r>
              <a:rPr lang="en-US" altLang="en-US" sz="1800" i="1"/>
              <a:t> false</a:t>
            </a:r>
            <a:r>
              <a:rPr lang="en-US" altLang="en-US" sz="1800"/>
              <a:t>) =  </a:t>
            </a:r>
            <a:r>
              <a:rPr lang="en-US" altLang="en-US" sz="1800" i="1"/>
              <a:t>true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1800"/>
              <a:t> </a:t>
            </a:r>
            <a:r>
              <a:rPr lang="en-US" altLang="en-US" sz="1800" i="1"/>
              <a:t>true </a:t>
            </a:r>
            <a:r>
              <a:rPr lang="en-US" altLang="en-US" sz="1800"/>
              <a:t>= </a:t>
            </a:r>
            <a:r>
              <a:rPr lang="en-US" altLang="en-US" sz="1800" i="1"/>
              <a:t>true</a:t>
            </a:r>
            <a:r>
              <a:rPr lang="en-US" altLang="en-US" sz="1800"/>
              <a:t>
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Truth tables for connectives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30208" r="7813" b="50000"/>
          <a:stretch>
            <a:fillRect/>
          </a:stretch>
        </p:blipFill>
        <p:spPr bwMode="auto">
          <a:xfrm>
            <a:off x="609600" y="1371600"/>
            <a:ext cx="7696200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Wumpus world sentences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Let P</a:t>
            </a:r>
            <a:r>
              <a:rPr lang="en-US" altLang="en-US" sz="2800" baseline="-25000"/>
              <a:t>i,j</a:t>
            </a:r>
            <a:r>
              <a:rPr lang="en-US" altLang="en-US" sz="2800"/>
              <a:t> be true if there is a pit in [i, j].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Let B</a:t>
            </a:r>
            <a:r>
              <a:rPr lang="en-US" altLang="en-US" sz="2800" baseline="-25000"/>
              <a:t>i,j</a:t>
            </a:r>
            <a:r>
              <a:rPr lang="en-US" altLang="en-US" sz="2800"/>
              <a:t> be true if there is a breeze in [i, j].
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</a:t>
            </a:r>
            <a:r>
              <a:rPr lang="en-US" altLang="en-US" sz="2400"/>
              <a:t> P</a:t>
            </a:r>
            <a:r>
              <a:rPr lang="en-US" altLang="en-US" sz="2400" baseline="-25000"/>
              <a:t>1,1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</a:t>
            </a:r>
            <a:r>
              <a:rPr lang="en-US" altLang="en-US" sz="2400"/>
              <a:t>B</a:t>
            </a:r>
            <a:r>
              <a:rPr lang="en-US" altLang="en-US" sz="2400" baseline="-25000"/>
              <a:t>1,1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B</a:t>
            </a:r>
            <a:r>
              <a:rPr lang="en-US" altLang="en-US" sz="2400" baseline="-25000"/>
              <a:t>2,1</a:t>
            </a:r>
            <a:r>
              <a:rPr lang="en-US" altLang="en-US" sz="2400"/>
              <a:t>
</a:t>
            </a: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"Pits cause breezes in adjacent squares"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B</a:t>
            </a:r>
            <a:r>
              <a:rPr lang="en-US" altLang="en-US" sz="2400" baseline="-25000"/>
              <a:t>1,1  </a:t>
            </a:r>
            <a:r>
              <a:rPr lang="en-US" altLang="en-US" sz="2400">
                <a:sym typeface="Symbol" panose="05050102010706020507" pitchFamily="18" charset="2"/>
              </a:rPr>
              <a:t></a:t>
            </a:r>
            <a:r>
              <a:rPr lang="en-US" altLang="en-US" sz="2400" baseline="-25000"/>
              <a:t> 	</a:t>
            </a:r>
            <a:r>
              <a:rPr lang="en-US" altLang="en-US" sz="2400"/>
              <a:t>(P</a:t>
            </a:r>
            <a:r>
              <a:rPr lang="en-US" altLang="en-US" sz="2400" baseline="-25000"/>
              <a:t>1,2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P</a:t>
            </a:r>
            <a:r>
              <a:rPr lang="en-US" altLang="en-US" sz="2400" baseline="-25000"/>
              <a:t>2,1</a:t>
            </a:r>
            <a:r>
              <a:rPr lang="en-US" altLang="en-US" sz="240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B</a:t>
            </a:r>
            <a:r>
              <a:rPr lang="en-US" altLang="en-US" sz="2400" baseline="-25000"/>
              <a:t>2,1  </a:t>
            </a:r>
            <a:r>
              <a:rPr lang="en-US" altLang="en-US" sz="2400">
                <a:sym typeface="Symbol" panose="05050102010706020507" pitchFamily="18" charset="2"/>
              </a:rPr>
              <a:t></a:t>
            </a:r>
            <a:r>
              <a:rPr lang="en-US" altLang="en-US" sz="2400"/>
              <a:t>	(P</a:t>
            </a:r>
            <a:r>
              <a:rPr lang="en-US" altLang="en-US" sz="2400" baseline="-25000"/>
              <a:t>1,1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P</a:t>
            </a:r>
            <a:r>
              <a:rPr lang="en-US" altLang="en-US" sz="2400" baseline="-25000"/>
              <a:t>2,2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P</a:t>
            </a:r>
            <a:r>
              <a:rPr lang="en-US" altLang="en-US" sz="2400" baseline="-25000"/>
              <a:t>3,1</a:t>
            </a:r>
            <a:r>
              <a:rPr lang="en-US" altLang="en-US" sz="2400"/>
              <a:t>)
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Truth tables for inference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30208" r="7813" b="32292"/>
          <a:stretch>
            <a:fillRect/>
          </a:stretch>
        </p:blipFill>
        <p:spPr bwMode="auto">
          <a:xfrm>
            <a:off x="762000" y="1371600"/>
            <a:ext cx="7543800" cy="38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Inference by enumeration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Depth-first enumeration of all models is sound and complete 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For </a:t>
            </a:r>
            <a:r>
              <a:rPr lang="en-US" altLang="en-US" sz="2000" i="1"/>
              <a:t>n</a:t>
            </a:r>
            <a:r>
              <a:rPr lang="en-US" altLang="en-US" sz="2000"/>
              <a:t> symbols, time complexity is </a:t>
            </a:r>
            <a:r>
              <a:rPr lang="en-US" altLang="en-US" sz="2000" i="1"/>
              <a:t>O(2</a:t>
            </a:r>
            <a:r>
              <a:rPr lang="en-US" altLang="en-US" sz="2000" i="1" baseline="30000"/>
              <a:t>n</a:t>
            </a:r>
            <a:r>
              <a:rPr lang="en-US" altLang="en-US" sz="2000" i="1"/>
              <a:t>)</a:t>
            </a:r>
            <a:r>
              <a:rPr lang="en-US" altLang="en-US" sz="2000"/>
              <a:t>, space complexity is </a:t>
            </a:r>
            <a:r>
              <a:rPr lang="en-US" altLang="en-US" sz="2000" i="1"/>
              <a:t>O(n)</a:t>
            </a:r>
            <a:endParaRPr lang="en-US" altLang="en-US" sz="200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35417" r="781" b="19792"/>
          <a:stretch>
            <a:fillRect/>
          </a:stretch>
        </p:blipFill>
        <p:spPr bwMode="auto">
          <a:xfrm>
            <a:off x="1143000" y="2209800"/>
            <a:ext cx="66294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Garamond" panose="02020404030301010803" pitchFamily="18" charset="0"/>
              </a:rPr>
              <a:t>Wumpus World PEAS description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solidFill>
                  <a:schemeClr val="accent2"/>
                </a:solidFill>
              </a:rPr>
              <a:t>Performance measure</a:t>
            </a:r>
          </a:p>
          <a:p>
            <a:pPr lvl="1" eaLnBrk="1" hangingPunct="1"/>
            <a:r>
              <a:rPr lang="en-US" altLang="en-US" sz="1800" dirty="0"/>
              <a:t>gold +1000, death -1000</a:t>
            </a:r>
          </a:p>
          <a:p>
            <a:pPr lvl="1" eaLnBrk="1" hangingPunct="1"/>
            <a:r>
              <a:rPr lang="en-US" altLang="en-US" sz="1800" dirty="0"/>
              <a:t>-1 per step, -10 for using the arrow</a:t>
            </a:r>
          </a:p>
          <a:p>
            <a:pPr lvl="4" eaLnBrk="1" hangingPunct="1"/>
            <a:endParaRPr lang="en-US" altLang="en-US" sz="1400" dirty="0"/>
          </a:p>
          <a:p>
            <a:pPr eaLnBrk="1" hangingPunct="1"/>
            <a:r>
              <a:rPr lang="en-US" altLang="en-US" sz="2000" dirty="0">
                <a:solidFill>
                  <a:schemeClr val="accent2"/>
                </a:solidFill>
              </a:rPr>
              <a:t>Environment</a:t>
            </a:r>
            <a:endParaRPr lang="en-US" altLang="en-US" sz="2000" dirty="0"/>
          </a:p>
          <a:p>
            <a:pPr lvl="1" eaLnBrk="1" hangingPunct="1"/>
            <a:r>
              <a:rPr lang="en-US" altLang="en-US" sz="1800" dirty="0"/>
              <a:t>Squares adjacent to wumpus are smelly</a:t>
            </a:r>
          </a:p>
          <a:p>
            <a:pPr lvl="1" eaLnBrk="1" hangingPunct="1"/>
            <a:r>
              <a:rPr lang="en-US" altLang="en-US" sz="1800" dirty="0"/>
              <a:t>Squares adjacent to pit are breezy</a:t>
            </a:r>
          </a:p>
          <a:p>
            <a:pPr lvl="1" eaLnBrk="1" hangingPunct="1"/>
            <a:r>
              <a:rPr lang="en-US" altLang="en-US" sz="1800" dirty="0"/>
              <a:t>Glitter </a:t>
            </a:r>
            <a:r>
              <a:rPr lang="en-US" altLang="en-US" sz="1800" dirty="0" err="1"/>
              <a:t>iff</a:t>
            </a:r>
            <a:r>
              <a:rPr lang="en-US" altLang="en-US" sz="1800" dirty="0"/>
              <a:t> gold is in the same square</a:t>
            </a:r>
          </a:p>
          <a:p>
            <a:pPr lvl="1" eaLnBrk="1" hangingPunct="1"/>
            <a:r>
              <a:rPr lang="en-US" altLang="en-US" sz="1800" dirty="0"/>
              <a:t>Shooting kills wumpus if you are facing it</a:t>
            </a:r>
          </a:p>
          <a:p>
            <a:pPr lvl="1" eaLnBrk="1" hangingPunct="1"/>
            <a:r>
              <a:rPr lang="en-US" altLang="en-US" sz="1800" dirty="0"/>
              <a:t>Shooting uses up the only arrow</a:t>
            </a:r>
          </a:p>
          <a:p>
            <a:pPr lvl="1" eaLnBrk="1" hangingPunct="1"/>
            <a:r>
              <a:rPr lang="en-US" altLang="en-US" sz="1800" dirty="0"/>
              <a:t>Grabbing picks up gold if in same square</a:t>
            </a:r>
          </a:p>
          <a:p>
            <a:pPr lvl="1" eaLnBrk="1" hangingPunct="1"/>
            <a:r>
              <a:rPr lang="en-US" altLang="en-US" sz="1800" dirty="0"/>
              <a:t>Releasing drops the gold in same square</a:t>
            </a:r>
          </a:p>
          <a:p>
            <a:pPr lvl="4" eaLnBrk="1" hangingPunct="1"/>
            <a:endParaRPr lang="en-US" altLang="en-US" sz="1400" dirty="0"/>
          </a:p>
          <a:p>
            <a:pPr eaLnBrk="1" hangingPunct="1"/>
            <a:r>
              <a:rPr lang="en-US" altLang="en-US" sz="2000" dirty="0">
                <a:solidFill>
                  <a:schemeClr val="accent2"/>
                </a:solidFill>
              </a:rPr>
              <a:t>Sensors:</a:t>
            </a:r>
            <a:r>
              <a:rPr lang="en-US" altLang="en-US" sz="2000" dirty="0"/>
              <a:t> Stench, Breeze, Glitter, Bump, Scream</a:t>
            </a:r>
          </a:p>
          <a:p>
            <a:pPr eaLnBrk="1" hangingPunct="1"/>
            <a:r>
              <a:rPr lang="en-US" altLang="en-US" sz="2000" dirty="0">
                <a:solidFill>
                  <a:schemeClr val="accent2"/>
                </a:solidFill>
              </a:rPr>
              <a:t>Actuators:</a:t>
            </a:r>
            <a:r>
              <a:rPr lang="en-US" altLang="en-US" sz="2000" dirty="0"/>
              <a:t> Left turn, Right turn, Forward, Grab, Release, Shoot</a:t>
            </a:r>
          </a:p>
        </p:txBody>
      </p:sp>
      <p:pic>
        <p:nvPicPr>
          <p:cNvPr id="4100" name="Picture 5" descr="wumpus-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57400"/>
            <a:ext cx="27717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Logical equivalence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Two sentences are </a:t>
            </a:r>
            <a:r>
              <a:rPr lang="en-US" altLang="en-US" sz="2400" dirty="0">
                <a:solidFill>
                  <a:schemeClr val="accent2"/>
                </a:solidFill>
              </a:rPr>
              <a:t>logically equivalent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true in same models: α </a:t>
            </a:r>
            <a:r>
              <a:rPr lang="en-US" altLang="en-US" sz="2400" dirty="0">
                <a:cs typeface="Arial" panose="020B0604020202020204" pitchFamily="34" charset="0"/>
              </a:rPr>
              <a:t>≡ </a:t>
            </a:r>
            <a:r>
              <a:rPr lang="en-US" altLang="en-US" sz="2400" dirty="0"/>
              <a:t>ß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α╞ </a:t>
            </a:r>
            <a:r>
              <a:rPr lang="el-GR" altLang="en-US" sz="2400" dirty="0">
                <a:cs typeface="Arial" panose="020B0604020202020204" pitchFamily="34" charset="0"/>
              </a:rPr>
              <a:t>β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/>
              <a:t>and </a:t>
            </a:r>
            <a:r>
              <a:rPr lang="el-GR" altLang="en-US" sz="2400" dirty="0">
                <a:cs typeface="Arial" panose="020B0604020202020204" pitchFamily="34" charset="0"/>
              </a:rPr>
              <a:t>β</a:t>
            </a:r>
            <a:r>
              <a:rPr lang="en-US" altLang="en-US" sz="2400" dirty="0"/>
              <a:t>╞ α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4" t="39583" r="3125" b="15625"/>
          <a:stretch>
            <a:fillRect/>
          </a:stretch>
        </p:blipFill>
        <p:spPr bwMode="auto">
          <a:xfrm>
            <a:off x="1143000" y="2514600"/>
            <a:ext cx="7162800" cy="380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Validity and satisfiability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A sentence is </a:t>
            </a:r>
            <a:r>
              <a:rPr lang="en-US" altLang="en-US" sz="2400" dirty="0">
                <a:solidFill>
                  <a:schemeClr val="accent2"/>
                </a:solidFill>
              </a:rPr>
              <a:t>valid</a:t>
            </a:r>
            <a:r>
              <a:rPr lang="en-US" altLang="en-US" sz="2400" dirty="0"/>
              <a:t> if it is true in </a:t>
            </a:r>
            <a:r>
              <a:rPr lang="en-US" altLang="en-US" sz="2400" dirty="0">
                <a:solidFill>
                  <a:srgbClr val="FF0000"/>
                </a:solidFill>
              </a:rPr>
              <a:t>all</a:t>
            </a:r>
            <a:r>
              <a:rPr lang="en-US" altLang="en-US" sz="2400" dirty="0"/>
              <a:t> models,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e.g., </a:t>
            </a:r>
            <a:r>
              <a:rPr lang="en-US" altLang="en-US" sz="2000" i="1" dirty="0"/>
              <a:t>True</a:t>
            </a:r>
            <a:r>
              <a:rPr lang="en-US" altLang="en-US" sz="2000" dirty="0"/>
              <a:t>,	A </a:t>
            </a:r>
            <a:r>
              <a:rPr lang="en-US" altLang="en-US" sz="2000" dirty="0">
                <a:sym typeface="Symbol" panose="05050102010706020507" pitchFamily="18" charset="2"/>
              </a:rPr>
              <a:t></a:t>
            </a:r>
            <a:r>
              <a:rPr lang="en-US" altLang="en-US" sz="2000" dirty="0"/>
              <a:t>A, 	A </a:t>
            </a:r>
            <a:r>
              <a:rPr lang="en-US" altLang="en-US" sz="2000" dirty="0">
                <a:sym typeface="Symbol" panose="05050102010706020507" pitchFamily="18" charset="2"/>
              </a:rPr>
              <a:t></a:t>
            </a:r>
            <a:r>
              <a:rPr lang="en-US" altLang="en-US" sz="2000" dirty="0"/>
              <a:t> A, 	(A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(A </a:t>
            </a:r>
            <a:r>
              <a:rPr lang="en-US" altLang="en-US" sz="2000" dirty="0">
                <a:sym typeface="Symbol" panose="05050102010706020507" pitchFamily="18" charset="2"/>
              </a:rPr>
              <a:t> </a:t>
            </a:r>
            <a:r>
              <a:rPr lang="en-US" altLang="en-US" sz="2000" dirty="0"/>
              <a:t>B)) </a:t>
            </a:r>
            <a:r>
              <a:rPr lang="en-US" altLang="en-US" sz="2000" dirty="0">
                <a:sym typeface="Symbol" panose="05050102010706020507" pitchFamily="18" charset="2"/>
              </a:rPr>
              <a:t></a:t>
            </a:r>
            <a:r>
              <a:rPr lang="en-US" altLang="en-US" sz="2000" dirty="0"/>
              <a:t> B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Validity is connected to inference via the </a:t>
            </a:r>
            <a:r>
              <a:rPr lang="en-US" altLang="en-US" sz="2400" dirty="0">
                <a:solidFill>
                  <a:schemeClr val="accent2"/>
                </a:solidFill>
              </a:rPr>
              <a:t>Deduction Theorem</a:t>
            </a:r>
            <a:r>
              <a:rPr lang="en-US" altLang="en-US" sz="2400" dirty="0"/>
              <a:t>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i="1" dirty="0"/>
              <a:t>KB</a:t>
            </a:r>
            <a:r>
              <a:rPr lang="en-US" altLang="en-US" sz="2000" dirty="0"/>
              <a:t> ╞ α if and only if (</a:t>
            </a:r>
            <a:r>
              <a:rPr lang="en-US" altLang="en-US" sz="2000" i="1" dirty="0"/>
              <a:t>KB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 </a:t>
            </a:r>
            <a:r>
              <a:rPr lang="en-US" altLang="en-US" sz="2000" dirty="0"/>
              <a:t>α) is valid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
</a:t>
            </a: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A sentence is </a:t>
            </a:r>
            <a:r>
              <a:rPr lang="en-US" altLang="en-US" sz="2400" dirty="0">
                <a:solidFill>
                  <a:schemeClr val="accent2"/>
                </a:solidFill>
              </a:rPr>
              <a:t>satisfiable</a:t>
            </a:r>
            <a:r>
              <a:rPr lang="en-US" altLang="en-US" sz="2400" dirty="0"/>
              <a:t> if it is true in </a:t>
            </a:r>
            <a:r>
              <a:rPr lang="en-US" altLang="en-US" sz="2400" dirty="0">
                <a:solidFill>
                  <a:schemeClr val="accent2"/>
                </a:solidFill>
              </a:rPr>
              <a:t>some</a:t>
            </a:r>
            <a:r>
              <a:rPr lang="en-US" altLang="en-US" sz="2400" dirty="0"/>
              <a:t> model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e.g., A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B, 	C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A sentence is </a:t>
            </a:r>
            <a:r>
              <a:rPr lang="en-US" altLang="en-US" sz="2400" dirty="0">
                <a:solidFill>
                  <a:schemeClr val="accent2"/>
                </a:solidFill>
              </a:rPr>
              <a:t>unsatisfiable</a:t>
            </a:r>
            <a:r>
              <a:rPr lang="en-US" altLang="en-US" sz="2400" dirty="0"/>
              <a:t> if it is true in </a:t>
            </a:r>
            <a:r>
              <a:rPr lang="en-US" altLang="en-US" sz="2400" dirty="0">
                <a:solidFill>
                  <a:schemeClr val="accent2"/>
                </a:solidFill>
              </a:rPr>
              <a:t>no</a:t>
            </a:r>
            <a:r>
              <a:rPr lang="en-US" altLang="en-US" sz="2400" dirty="0"/>
              <a:t> models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e.g., A</a:t>
            </a:r>
            <a:r>
              <a:rPr lang="en-US" altLang="en-US" sz="2000" dirty="0">
                <a:sym typeface="Symbol" panose="05050102010706020507" pitchFamily="18" charset="2"/>
              </a:rPr>
              <a:t></a:t>
            </a:r>
            <a:r>
              <a:rPr lang="en-US" altLang="en-US" sz="2000" dirty="0"/>
              <a:t>A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Satisfiability is connected to inference via the following: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i="1" dirty="0"/>
              <a:t>KB</a:t>
            </a:r>
            <a:r>
              <a:rPr lang="en-US" altLang="en-US" sz="2000" dirty="0"/>
              <a:t> ╞ α if and only if (</a:t>
            </a:r>
            <a:r>
              <a:rPr lang="en-US" altLang="en-US" sz="2000" i="1" dirty="0"/>
              <a:t>KB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</a:t>
            </a:r>
            <a:r>
              <a:rPr lang="en-US" altLang="en-US" sz="2000" dirty="0"/>
              <a:t>α) is unsatisfiable
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Proof methods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Proof methods divide into (roughly) two kinds: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endParaRPr lang="en-US" altLang="en-US" sz="16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Application of inference rules</a:t>
            </a:r>
            <a:endParaRPr lang="en-US" alt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Legitimate (sound) generation of new sentences from old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Proof</a:t>
            </a:r>
            <a:r>
              <a:rPr lang="en-US" altLang="en-US" sz="1800" dirty="0"/>
              <a:t> = a sequence of inference rule applications</a:t>
            </a:r>
            <a:br>
              <a:rPr lang="en-US" altLang="en-US" sz="1800" dirty="0"/>
            </a:br>
            <a:r>
              <a:rPr lang="en-US" altLang="en-US" sz="1800" dirty="0"/>
              <a:t>	Can use inference rules as operators in a standard search algorithm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Typically require transformation of sentences into a </a:t>
            </a:r>
            <a:r>
              <a:rPr lang="en-US" altLang="en-US" sz="1800" dirty="0">
                <a:solidFill>
                  <a:schemeClr val="accent2"/>
                </a:solidFill>
              </a:rPr>
              <a:t>normal form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/>
              <a:t>
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Model checking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truth table enumeration (always exponential in </a:t>
            </a:r>
            <a:r>
              <a:rPr lang="en-US" altLang="en-US" sz="1800" i="1" dirty="0"/>
              <a:t>n</a:t>
            </a:r>
            <a:r>
              <a:rPr lang="en-US" altLang="en-US" sz="1800" dirty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improved backtracking, e.g., Davis--Putnam-</a:t>
            </a:r>
            <a:r>
              <a:rPr lang="en-US" altLang="en-US" sz="1800" dirty="0" err="1"/>
              <a:t>Logemann</a:t>
            </a:r>
            <a:r>
              <a:rPr lang="en-US" altLang="en-US" sz="1800" dirty="0"/>
              <a:t>-Loveland (DPLL)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heuristic search in model space (sound but incomplete)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		e.g., min-conflicts-like hill-climbing algorithms
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>
            <a:extLst>
              <a:ext uri="{FF2B5EF4-FFF2-40B4-BE49-F238E27FC236}">
                <a16:creationId xmlns="" xmlns:a16="http://schemas.microsoft.com/office/drawing/2014/main" id="{E59E1B31-44B8-4D46-8CF3-C712BC1E55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chemeClr val="accent2"/>
                </a:solidFill>
              </a:rPr>
              <a:t>Conjunctive Normal Form</a:t>
            </a:r>
            <a:r>
              <a:rPr lang="en-US" altLang="en-US" sz="2000" dirty="0"/>
              <a:t> (CNF)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/>
              <a:t>   </a:t>
            </a:r>
            <a:r>
              <a:rPr lang="en-US" altLang="en-US" sz="1800" dirty="0">
                <a:solidFill>
                  <a:srgbClr val="FF0000"/>
                </a:solidFill>
              </a:rPr>
              <a:t>conjunction</a:t>
            </a:r>
            <a:r>
              <a:rPr lang="en-US" altLang="en-US" sz="1800" dirty="0"/>
              <a:t> of </a:t>
            </a:r>
            <a:r>
              <a:rPr lang="en-US" altLang="en-US" sz="1800" dirty="0">
                <a:solidFill>
                  <a:srgbClr val="FF0000"/>
                </a:solidFill>
              </a:rPr>
              <a:t>disjunctions</a:t>
            </a:r>
            <a:r>
              <a:rPr lang="en-US" altLang="en-US" sz="1800" dirty="0"/>
              <a:t> of </a:t>
            </a:r>
            <a:r>
              <a:rPr lang="en-US" altLang="en-US" sz="1800" dirty="0">
                <a:solidFill>
                  <a:srgbClr val="FF0000"/>
                </a:solidFill>
              </a:rPr>
              <a:t>literals	</a:t>
            </a:r>
            <a:endParaRPr lang="en-US" altLang="en-US" sz="8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FF0000"/>
                </a:solidFill>
              </a:rPr>
              <a:t>    </a:t>
            </a:r>
            <a:r>
              <a:rPr lang="en-US" altLang="en-US" sz="1800" dirty="0"/>
              <a:t>E.g., (A </a:t>
            </a:r>
            <a:r>
              <a:rPr lang="en-US" altLang="en-US" sz="1800" dirty="0">
                <a:sym typeface="Symbol" panose="05050102010706020507" pitchFamily="18" charset="2"/>
              </a:rPr>
              <a:t>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</a:t>
            </a:r>
            <a:r>
              <a:rPr lang="en-US" altLang="en-US" sz="1800" dirty="0"/>
              <a:t>B)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(B </a:t>
            </a:r>
            <a:r>
              <a:rPr lang="en-US" altLang="en-US" sz="1800" dirty="0">
                <a:sym typeface="Symbol" panose="05050102010706020507" pitchFamily="18" charset="2"/>
              </a:rPr>
              <a:t>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</a:t>
            </a:r>
            <a:r>
              <a:rPr lang="en-US" altLang="en-US" sz="1800" dirty="0"/>
              <a:t>C </a:t>
            </a:r>
            <a:r>
              <a:rPr lang="en-US" altLang="en-US" sz="1800" dirty="0">
                <a:sym typeface="Symbol" panose="05050102010706020507" pitchFamily="18" charset="2"/>
              </a:rPr>
              <a:t>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</a:t>
            </a:r>
            <a:r>
              <a:rPr lang="en-US" altLang="en-US" sz="1800" dirty="0"/>
              <a:t>D)
</a:t>
            </a:r>
          </a:p>
          <a:p>
            <a:pPr lvl="4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solidFill>
                  <a:schemeClr val="accent2"/>
                </a:solidFill>
              </a:rPr>
              <a:t>Resolution</a:t>
            </a:r>
            <a:r>
              <a:rPr lang="en-US" altLang="en-US" sz="2000" dirty="0"/>
              <a:t> inference rule (for CNF):</a:t>
            </a:r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…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 err="1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 dirty="0" err="1"/>
              <a:t>k</a:t>
            </a:r>
            <a:r>
              <a:rPr lang="en-US" altLang="en-US" sz="2000" dirty="0"/>
              <a:t>, 		 </a:t>
            </a:r>
            <a:r>
              <a:rPr lang="en-US" altLang="en-US" sz="2000" dirty="0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 err="1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
</a:t>
            </a:r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 dirty="0"/>
              <a:t>i-1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baseline="-25000" dirty="0"/>
              <a:t> </a:t>
            </a:r>
            <a:r>
              <a:rPr lang="en-US" altLang="en-US" sz="2000" dirty="0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 dirty="0"/>
              <a:t>i+1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 err="1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 dirty="0" err="1"/>
              <a:t>k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 dirty="0"/>
              <a:t>j-1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 dirty="0"/>
              <a:t>j+1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...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 err="1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 </a:t>
            </a:r>
          </a:p>
          <a:p>
            <a:pPr lvl="4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400" dirty="0"/>
          </a:p>
          <a:p>
            <a:pPr marL="744538" lvl="4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dirty="0"/>
              <a:t>where </a:t>
            </a:r>
            <a:r>
              <a:rPr lang="en-US" altLang="en-US" dirty="0">
                <a:latin typeface="Monotype Corsiva" panose="03010101010201010101" pitchFamily="66" charset="0"/>
              </a:rPr>
              <a:t>l</a:t>
            </a:r>
            <a:r>
              <a:rPr lang="en-US" altLang="en-US" baseline="-25000" dirty="0"/>
              <a:t>i</a:t>
            </a:r>
            <a:r>
              <a:rPr lang="en-US" altLang="en-US" dirty="0"/>
              <a:t> and </a:t>
            </a:r>
            <a:r>
              <a:rPr lang="en-US" altLang="en-US" dirty="0" err="1">
                <a:latin typeface="Monotype Corsiva" panose="03010101010201010101" pitchFamily="66" charset="0"/>
              </a:rPr>
              <a:t>m</a:t>
            </a:r>
            <a:r>
              <a:rPr lang="en-US" altLang="en-US" baseline="-25000" dirty="0" err="1"/>
              <a:t>j</a:t>
            </a:r>
            <a:r>
              <a:rPr lang="en-US" altLang="en-US" dirty="0"/>
              <a:t> are complementary literals, E.g.,</a:t>
            </a:r>
          </a:p>
          <a:p>
            <a:pPr marL="744538" lvl="4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dirty="0"/>
              <a:t> </a:t>
            </a:r>
          </a:p>
          <a:p>
            <a:pPr marL="744538" lvl="4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i="1" dirty="0"/>
              <a:t>  P</a:t>
            </a:r>
            <a:r>
              <a:rPr lang="en-US" altLang="en-US" baseline="-25000" dirty="0"/>
              <a:t>1,3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altLang="en-US" dirty="0"/>
              <a:t> </a:t>
            </a:r>
            <a:r>
              <a:rPr lang="en-US" altLang="en-US" i="1" dirty="0"/>
              <a:t>P</a:t>
            </a:r>
            <a:r>
              <a:rPr lang="en-US" altLang="en-US" baseline="-25000" dirty="0"/>
              <a:t>2,2</a:t>
            </a:r>
            <a:r>
              <a:rPr lang="en-US" altLang="en-US" dirty="0"/>
              <a:t>, 	   </a:t>
            </a:r>
            <a:r>
              <a:rPr lang="en-US" altLang="en-US" dirty="0">
                <a:sym typeface="Symbol" panose="05050102010706020507" pitchFamily="18" charset="2"/>
              </a:rPr>
              <a:t></a:t>
            </a:r>
            <a:r>
              <a:rPr lang="en-US" altLang="en-US" i="1" dirty="0"/>
              <a:t>P</a:t>
            </a:r>
            <a:r>
              <a:rPr lang="en-US" altLang="en-US" baseline="-25000" dirty="0"/>
              <a:t>2,2</a:t>
            </a:r>
            <a:r>
              <a:rPr lang="en-US" altLang="en-US" dirty="0"/>
              <a:t>
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     	 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1,3</a:t>
            </a:r>
            <a:r>
              <a:rPr lang="en-US" altLang="en-US" sz="2000" dirty="0"/>
              <a:t>
</a:t>
            </a:r>
            <a:endParaRPr lang="en-US" altLang="en-US" sz="1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Resolution is sound and complete </a:t>
            </a:r>
            <a:br>
              <a:rPr lang="en-US" altLang="en-US" sz="2000" dirty="0"/>
            </a:br>
            <a:r>
              <a:rPr lang="en-US" altLang="en-US" sz="2000" dirty="0"/>
              <a:t>for propositional logic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Resolution</a:t>
            </a:r>
          </a:p>
        </p:txBody>
      </p:sp>
      <p:pic>
        <p:nvPicPr>
          <p:cNvPr id="33796" name="Picture 4" descr="wumpus-seq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810125"/>
            <a:ext cx="18891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1355725" y="37338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1219200" y="54864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Resolution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Soundness of resolution inference rule: 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 sz="2400">
                <a:latin typeface="Monotype Corsiva" panose="03010101010201010101" pitchFamily="66" charset="0"/>
                <a:sym typeface="Symbol" panose="05050102010706020507" pitchFamily="18" charset="2"/>
              </a:rPr>
              <a:t></a:t>
            </a:r>
            <a:r>
              <a:rPr lang="en-US" altLang="en-US" sz="2400"/>
              <a:t>(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i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…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i-1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 baseline="-250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i+1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…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k</a:t>
            </a:r>
            <a:r>
              <a:rPr lang="en-US" altLang="en-US" sz="2400"/>
              <a:t>) </a:t>
            </a:r>
            <a:r>
              <a:rPr lang="en-US" altLang="en-US" sz="2400">
                <a:sym typeface="Symbol" panose="05050102010706020507" pitchFamily="18" charset="2"/>
              </a:rPr>
              <a:t> 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i</a:t>
            </a: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>
                <a:latin typeface="Monotype Corsiva" panose="03010101010201010101" pitchFamily="66" charset="0"/>
                <a:sym typeface="Symbol" panose="05050102010706020507" pitchFamily="18" charset="2"/>
              </a:rPr>
              <a:t>				       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j</a:t>
            </a:r>
            <a:r>
              <a:rPr lang="en-US" altLang="en-US" sz="2400">
                <a:sym typeface="Symbol" panose="05050102010706020507" pitchFamily="18" charset="2"/>
              </a:rPr>
              <a:t>  </a:t>
            </a:r>
            <a:r>
              <a:rPr lang="en-US" altLang="en-US" sz="2400"/>
              <a:t>(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1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…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j-1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j+1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...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n</a:t>
            </a:r>
            <a:r>
              <a:rPr lang="en-US" altLang="en-US" sz="2400"/>
              <a:t>)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Monotype Corsiva" panose="03010101010201010101" pitchFamily="66" charset="0"/>
                <a:sym typeface="Symbol" panose="05050102010706020507" pitchFamily="18" charset="2"/>
              </a:rPr>
              <a:t></a:t>
            </a:r>
            <a:r>
              <a:rPr lang="en-US" altLang="en-US" sz="2400"/>
              <a:t>(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i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…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i-1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 baseline="-250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i+1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…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k</a:t>
            </a:r>
            <a:r>
              <a:rPr lang="en-US" altLang="en-US" sz="2400"/>
              <a:t>) </a:t>
            </a:r>
            <a:r>
              <a:rPr lang="en-US" altLang="en-US" sz="2400">
                <a:sym typeface="Symbol" panose="05050102010706020507" pitchFamily="18" charset="2"/>
              </a:rPr>
              <a:t> </a:t>
            </a:r>
            <a:r>
              <a:rPr lang="en-US" altLang="en-US" sz="2400"/>
              <a:t>(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1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…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j-1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j+1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...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n</a:t>
            </a:r>
            <a:r>
              <a:rPr lang="en-US" altLang="en-US" sz="2400"/>
              <a:t>)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457200" y="36576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Conversion to CNF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B</a:t>
            </a:r>
            <a:r>
              <a:rPr lang="en-US" altLang="en-US" sz="2400" baseline="-25000" dirty="0">
                <a:solidFill>
                  <a:schemeClr val="accent2"/>
                </a:solidFill>
              </a:rPr>
              <a:t>1,1</a:t>
            </a:r>
            <a:r>
              <a:rPr lang="en-US" altLang="en-US" sz="2400" dirty="0">
                <a:solidFill>
                  <a:schemeClr val="accent2"/>
                </a:solidFill>
              </a:rPr>
              <a:t>  </a:t>
            </a:r>
            <a:r>
              <a:rPr lang="en-US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</a:t>
            </a:r>
            <a:r>
              <a:rPr lang="en-US" altLang="en-US" sz="2400" dirty="0">
                <a:solidFill>
                  <a:schemeClr val="accent2"/>
                </a:solidFill>
              </a:rPr>
              <a:t> (P</a:t>
            </a:r>
            <a:r>
              <a:rPr lang="en-US" altLang="en-US" sz="2400" baseline="-25000" dirty="0">
                <a:solidFill>
                  <a:schemeClr val="accent2"/>
                </a:solidFill>
              </a:rPr>
              <a:t>1,2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400" dirty="0">
                <a:solidFill>
                  <a:schemeClr val="accent2"/>
                </a:solidFill>
              </a:rPr>
              <a:t> P</a:t>
            </a:r>
            <a:r>
              <a:rPr lang="en-US" altLang="en-US" sz="2400" baseline="-25000" dirty="0">
                <a:solidFill>
                  <a:schemeClr val="accent2"/>
                </a:solidFill>
              </a:rPr>
              <a:t>2,1</a:t>
            </a:r>
            <a:r>
              <a:rPr lang="en-US" altLang="en-US" sz="2400" dirty="0">
                <a:solidFill>
                  <a:schemeClr val="accent2"/>
                </a:solidFill>
              </a:rPr>
              <a:t>)</a:t>
            </a:r>
            <a:r>
              <a:rPr lang="en-US" altLang="en-US" sz="2400" dirty="0"/>
              <a:t>
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 dirty="0"/>
              <a:t>Eliminate </a:t>
            </a:r>
            <a:r>
              <a:rPr lang="en-US" altLang="en-US" sz="2400" dirty="0">
                <a:sym typeface="Symbol" panose="05050102010706020507" pitchFamily="18" charset="2"/>
              </a:rPr>
              <a:t>,</a:t>
            </a:r>
            <a:r>
              <a:rPr lang="en-US" altLang="en-US" sz="2400" dirty="0"/>
              <a:t> replacing α </a:t>
            </a:r>
            <a:r>
              <a:rPr lang="en-US" altLang="en-US" sz="2400" dirty="0">
                <a:sym typeface="Symbol" panose="05050102010706020507" pitchFamily="18" charset="2"/>
              </a:rPr>
              <a:t></a:t>
            </a:r>
            <a:r>
              <a:rPr lang="en-US" altLang="en-US" sz="2400" dirty="0"/>
              <a:t> β with (α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β)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(β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α).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(B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1,1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2000" dirty="0">
                <a:solidFill>
                  <a:schemeClr val="accent2"/>
                </a:solidFill>
              </a:rPr>
              <a:t> (P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1,2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2,1</a:t>
            </a:r>
            <a:r>
              <a:rPr lang="en-US" altLang="en-US" sz="2000" dirty="0">
                <a:solidFill>
                  <a:schemeClr val="accent2"/>
                </a:solidFill>
              </a:rPr>
              <a:t>))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solidFill>
                  <a:schemeClr val="accent2"/>
                </a:solidFill>
              </a:rPr>
              <a:t> ((P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1,2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2,1</a:t>
            </a:r>
            <a:r>
              <a:rPr lang="en-US" altLang="en-US" sz="2000" dirty="0">
                <a:solidFill>
                  <a:schemeClr val="accent2"/>
                </a:solidFill>
              </a:rPr>
              <a:t>)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2000" dirty="0">
                <a:solidFill>
                  <a:schemeClr val="accent2"/>
                </a:solidFill>
              </a:rPr>
              <a:t> B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1,1</a:t>
            </a:r>
            <a:r>
              <a:rPr lang="en-US" altLang="en-US" sz="2000" dirty="0">
                <a:solidFill>
                  <a:schemeClr val="accent2"/>
                </a:solidFill>
              </a:rPr>
              <a:t>)</a:t>
            </a:r>
            <a:r>
              <a:rPr lang="en-US" altLang="en-US" sz="2000" dirty="0"/>
              <a:t>
</a:t>
            </a:r>
            <a:endParaRPr lang="en-US" altLang="en-US" sz="1600" dirty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2. Eliminate </a:t>
            </a:r>
            <a:r>
              <a:rPr lang="en-US" altLang="en-US" sz="2400" dirty="0">
                <a:sym typeface="Symbol" panose="05050102010706020507" pitchFamily="18" charset="2"/>
              </a:rPr>
              <a:t>, r</a:t>
            </a:r>
            <a:r>
              <a:rPr lang="en-US" altLang="en-US" sz="2400" dirty="0"/>
              <a:t>eplacing α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β with </a:t>
            </a:r>
            <a:r>
              <a:rPr lang="en-US" altLang="en-US" sz="2400" dirty="0">
                <a:sym typeface="Symbol" panose="05050102010706020507" pitchFamily="18" charset="2"/>
              </a:rPr>
              <a:t></a:t>
            </a:r>
            <a:r>
              <a:rPr lang="en-US" altLang="en-US" sz="2400" dirty="0"/>
              <a:t>α</a:t>
            </a:r>
            <a:r>
              <a:rPr lang="en-US" altLang="en-US" sz="2400" dirty="0"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 β.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(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000" dirty="0">
                <a:solidFill>
                  <a:schemeClr val="accent2"/>
                </a:solidFill>
              </a:rPr>
              <a:t>B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1,1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1,2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2,1</a:t>
            </a:r>
            <a:r>
              <a:rPr lang="en-US" altLang="en-US" sz="2000" dirty="0">
                <a:solidFill>
                  <a:schemeClr val="accent2"/>
                </a:solidFill>
              </a:rPr>
              <a:t>)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solidFill>
                  <a:schemeClr val="accent2"/>
                </a:solidFill>
              </a:rPr>
              <a:t> (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000" dirty="0">
                <a:solidFill>
                  <a:schemeClr val="accent2"/>
                </a:solidFill>
              </a:rPr>
              <a:t>(P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1,2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 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2,1</a:t>
            </a:r>
            <a:r>
              <a:rPr lang="en-US" altLang="en-US" sz="2000" dirty="0">
                <a:solidFill>
                  <a:schemeClr val="accent2"/>
                </a:solidFill>
              </a:rPr>
              <a:t>)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B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1,1</a:t>
            </a:r>
            <a:r>
              <a:rPr lang="en-US" altLang="en-US" sz="2000" dirty="0">
                <a:solidFill>
                  <a:schemeClr val="accent2"/>
                </a:solidFill>
              </a:rPr>
              <a:t>)
</a:t>
            </a:r>
            <a:endParaRPr lang="en-US" altLang="en-US" sz="1600" dirty="0">
              <a:solidFill>
                <a:schemeClr val="accent2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3. Move </a:t>
            </a:r>
            <a:r>
              <a:rPr lang="en-US" altLang="en-US" sz="2400" dirty="0">
                <a:sym typeface="Symbol" panose="05050102010706020507" pitchFamily="18" charset="2"/>
              </a:rPr>
              <a:t></a:t>
            </a:r>
            <a:r>
              <a:rPr lang="en-US" altLang="en-US" sz="2400" dirty="0"/>
              <a:t> inwards using de Morgan's rules and double-negation: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(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000" dirty="0">
                <a:solidFill>
                  <a:schemeClr val="accent2"/>
                </a:solidFill>
              </a:rPr>
              <a:t>B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1,1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1,2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2,1</a:t>
            </a:r>
            <a:r>
              <a:rPr lang="en-US" altLang="en-US" sz="2000" dirty="0">
                <a:solidFill>
                  <a:schemeClr val="accent2"/>
                </a:solidFill>
              </a:rPr>
              <a:t>)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solidFill>
                  <a:schemeClr val="accent2"/>
                </a:solidFill>
              </a:rPr>
              <a:t> ((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1,2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2,1</a:t>
            </a:r>
            <a:r>
              <a:rPr lang="en-US" altLang="en-US" sz="2000" dirty="0">
                <a:solidFill>
                  <a:schemeClr val="accent2"/>
                </a:solidFill>
              </a:rPr>
              <a:t>)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B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1,1</a:t>
            </a:r>
            <a:r>
              <a:rPr lang="en-US" altLang="en-US" sz="2000" dirty="0">
                <a:solidFill>
                  <a:schemeClr val="accent2"/>
                </a:solidFill>
              </a:rPr>
              <a:t>)</a:t>
            </a:r>
            <a:r>
              <a:rPr lang="en-US" altLang="en-US" sz="2000" dirty="0"/>
              <a:t>
</a:t>
            </a:r>
            <a:endParaRPr lang="en-US" altLang="en-US" sz="1600" dirty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4. Apply distributivity law (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 over </a:t>
            </a:r>
            <a:r>
              <a:rPr lang="en-US" altLang="en-US" sz="2400" dirty="0"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) and flatten: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(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000" dirty="0">
                <a:solidFill>
                  <a:schemeClr val="accent2"/>
                </a:solidFill>
              </a:rPr>
              <a:t>B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1,1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1,2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2,1</a:t>
            </a:r>
            <a:r>
              <a:rPr lang="en-US" altLang="en-US" sz="2000" dirty="0">
                <a:solidFill>
                  <a:schemeClr val="accent2"/>
                </a:solidFill>
              </a:rPr>
              <a:t>)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solidFill>
                  <a:schemeClr val="accent2"/>
                </a:solidFill>
              </a:rPr>
              <a:t> (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1,2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B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1,1</a:t>
            </a:r>
            <a:r>
              <a:rPr lang="en-US" altLang="en-US" sz="2000" dirty="0">
                <a:solidFill>
                  <a:schemeClr val="accent2"/>
                </a:solidFill>
              </a:rPr>
              <a:t>)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solidFill>
                  <a:schemeClr val="accent2"/>
                </a:solidFill>
              </a:rPr>
              <a:t> (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2,1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B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1,1</a:t>
            </a:r>
            <a:r>
              <a:rPr lang="en-US" altLang="en-US" sz="2000" dirty="0">
                <a:solidFill>
                  <a:schemeClr val="accent2"/>
                </a:solidFill>
              </a:rPr>
              <a:t>)</a:t>
            </a:r>
            <a:r>
              <a:rPr lang="en-US" altLang="en-US" sz="2000" dirty="0"/>
              <a:t>
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Resolution algorithm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Proof by contradiction, i.e., show </a:t>
            </a:r>
            <a:r>
              <a:rPr lang="en-US" altLang="en-US" sz="2400" i="1"/>
              <a:t>KB</a:t>
            </a:r>
            <a:r>
              <a:rPr lang="en-US" altLang="en-US" sz="2400">
                <a:sym typeface="Symbol" panose="05050102010706020507" pitchFamily="18" charset="2"/>
              </a:rPr>
              <a:t></a:t>
            </a:r>
            <a:r>
              <a:rPr lang="en-US" altLang="en-US" sz="2400"/>
              <a:t>α unsatisfiable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1" t="28125" r="5469" b="32292"/>
          <a:stretch>
            <a:fillRect/>
          </a:stretch>
        </p:blipFill>
        <p:spPr bwMode="auto">
          <a:xfrm>
            <a:off x="609600" y="2286000"/>
            <a:ext cx="7772400" cy="3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Resolution 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i="1"/>
              <a:t>KB</a:t>
            </a:r>
            <a:r>
              <a:rPr lang="en-US" altLang="en-US" sz="2800"/>
              <a:t> = (B</a:t>
            </a:r>
            <a:r>
              <a:rPr lang="en-US" altLang="en-US" sz="2800" baseline="-25000"/>
              <a:t>1,1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</a:t>
            </a:r>
            <a:r>
              <a:rPr lang="en-US" altLang="en-US" sz="2800"/>
              <a:t> (P</a:t>
            </a:r>
            <a:r>
              <a:rPr lang="en-US" altLang="en-US" sz="2800" baseline="-25000"/>
              <a:t>1,2</a:t>
            </a:r>
            <a:r>
              <a:rPr lang="en-US" altLang="en-US" sz="2800">
                <a:sym typeface="Symbol" panose="05050102010706020507" pitchFamily="18" charset="2"/>
              </a:rPr>
              <a:t></a:t>
            </a:r>
            <a:r>
              <a:rPr lang="en-US" altLang="en-US" sz="2800"/>
              <a:t> P</a:t>
            </a:r>
            <a:r>
              <a:rPr lang="en-US" altLang="en-US" sz="2800" baseline="-25000"/>
              <a:t>2,1</a:t>
            </a:r>
            <a:r>
              <a:rPr lang="en-US" altLang="en-US" sz="2800"/>
              <a:t>)) </a:t>
            </a:r>
            <a:r>
              <a:rPr lang="en-US" altLang="en-US" sz="2800">
                <a:sym typeface="Symbol" panose="05050102010706020507" pitchFamily="18" charset="2"/>
              </a:rPr>
              <a:t></a:t>
            </a:r>
            <a:r>
              <a:rPr lang="en-US" altLang="en-US" sz="2800"/>
              <a:t> B</a:t>
            </a:r>
            <a:r>
              <a:rPr lang="en-US" altLang="en-US" sz="2800" baseline="-25000"/>
              <a:t>1,1           </a:t>
            </a:r>
            <a:r>
              <a:rPr lang="en-US" altLang="en-US" sz="2800"/>
              <a:t>α = </a:t>
            </a:r>
            <a:r>
              <a:rPr lang="en-US" altLang="en-US" sz="2800">
                <a:sym typeface="Symbol" panose="05050102010706020507" pitchFamily="18" charset="2"/>
              </a:rPr>
              <a:t></a:t>
            </a:r>
            <a:r>
              <a:rPr lang="en-US" altLang="en-US" sz="2800"/>
              <a:t>P</a:t>
            </a:r>
            <a:r>
              <a:rPr lang="en-US" altLang="en-US" sz="2800" baseline="-25000"/>
              <a:t>1,2</a:t>
            </a:r>
            <a:endParaRPr lang="en-US" altLang="en-US" sz="2800"/>
          </a:p>
        </p:txBody>
      </p:sp>
      <p:pic>
        <p:nvPicPr>
          <p:cNvPr id="37892" name="Picture 4" descr="wumpus-re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8010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0" y="2743200"/>
            <a:ext cx="6248400" cy="762000"/>
          </a:xfrm>
          <a:prstGeom prst="rect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06475" y="2667000"/>
            <a:ext cx="51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C00000"/>
                </a:solidFill>
              </a:rPr>
              <a:t>KB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01000" y="2754313"/>
            <a:ext cx="685800" cy="762000"/>
          </a:xfrm>
          <a:prstGeom prst="rect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132763" y="2427288"/>
            <a:ext cx="452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>
                <a:solidFill>
                  <a:srgbClr val="C00000"/>
                </a:solidFill>
              </a:rPr>
              <a:t>¬</a:t>
            </a:r>
            <a:r>
              <a:rPr lang="el-GR" altLang="en-US" b="0">
                <a:solidFill>
                  <a:srgbClr val="C00000"/>
                </a:solidFill>
              </a:rPr>
              <a:t>α</a:t>
            </a:r>
            <a:endParaRPr lang="en-US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In-class Example</a:t>
            </a:r>
          </a:p>
        </p:txBody>
      </p:sp>
      <p:sp>
        <p:nvSpPr>
          <p:cNvPr id="3891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798638"/>
            <a:ext cx="8229600" cy="45259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800"/>
              <a:t>If the unicorn is mythical, then it is immortal, but if it is not mythical, then it is a mortal mammal. If the unicorn is either immortal or a mammal, then it is horned. The unicorn is magical if it is horned. </a:t>
            </a:r>
          </a:p>
          <a:p>
            <a:pPr marL="0" indent="0">
              <a:buFontTx/>
              <a:buNone/>
            </a:pPr>
            <a:endParaRPr lang="en-US" altLang="en-US" sz="2800"/>
          </a:p>
          <a:p>
            <a:pPr marL="0" indent="0">
              <a:buFontTx/>
              <a:buNone/>
            </a:pPr>
            <a:r>
              <a:rPr lang="en-US" altLang="en-US" sz="2800"/>
              <a:t>Prove that the unicorn is both magical and horned. </a:t>
            </a:r>
          </a:p>
          <a:p>
            <a:pPr marL="0" indent="0">
              <a:buFontTx/>
              <a:buNone/>
            </a:pPr>
            <a:endParaRPr lang="en-US" altLang="en-US" sz="2400"/>
          </a:p>
          <a:p>
            <a:pPr marL="0" indent="0">
              <a:buFontTx/>
              <a:buNone/>
            </a:pPr>
            <a:r>
              <a:rPr lang="en-US" altLang="en-US" sz="1800"/>
              <a:t>(Adapted from Barwise and Etchemendy, 1993.)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and backward chaining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Horn Form</a:t>
            </a:r>
            <a:r>
              <a:rPr lang="en-US" altLang="en-US" sz="2000"/>
              <a:t> (restricted)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	KB = </a:t>
            </a:r>
            <a:r>
              <a:rPr lang="en-US" altLang="en-US" sz="1800">
                <a:solidFill>
                  <a:srgbClr val="FF0000"/>
                </a:solidFill>
              </a:rPr>
              <a:t>conjunction</a:t>
            </a:r>
            <a:r>
              <a:rPr lang="en-US" altLang="en-US" sz="1800"/>
              <a:t> of </a:t>
            </a:r>
            <a:r>
              <a:rPr lang="en-US" altLang="en-US" sz="1800">
                <a:solidFill>
                  <a:srgbClr val="FF0000"/>
                </a:solidFill>
              </a:rPr>
              <a:t>Horn clauses</a:t>
            </a:r>
            <a:r>
              <a:rPr lang="en-US" altLang="en-US" sz="1800"/>
              <a:t>
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Horn clause = Clause with </a:t>
            </a:r>
            <a:r>
              <a:rPr lang="en-US" altLang="en-US" sz="1800">
                <a:solidFill>
                  <a:schemeClr val="accent2"/>
                </a:solidFill>
              </a:rPr>
              <a:t>at most one positive</a:t>
            </a:r>
            <a:r>
              <a:rPr lang="en-US" altLang="en-US" sz="1800"/>
              <a:t> literal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proposition symbol;  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(conjunction of symbols) </a:t>
            </a:r>
            <a:r>
              <a:rPr lang="en-US" altLang="en-US" sz="1600">
                <a:sym typeface="Symbol" panose="05050102010706020507" pitchFamily="18" charset="2"/>
              </a:rPr>
              <a:t> </a:t>
            </a:r>
            <a:r>
              <a:rPr lang="en-US" altLang="en-US" sz="1600"/>
              <a:t>symbol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E.g., C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1800"/>
              <a:t> (B </a:t>
            </a:r>
            <a:r>
              <a:rPr lang="en-US" altLang="en-US" sz="1800">
                <a:sym typeface="Symbol" panose="05050102010706020507" pitchFamily="18" charset="2"/>
              </a:rPr>
              <a:t></a:t>
            </a:r>
            <a:r>
              <a:rPr lang="en-US" altLang="en-US" sz="1800"/>
              <a:t> A)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1800"/>
              <a:t> (C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1800"/>
              <a:t> D </a:t>
            </a:r>
            <a:r>
              <a:rPr lang="en-US" altLang="en-US" sz="1800">
                <a:sym typeface="Symbol" panose="05050102010706020507" pitchFamily="18" charset="2"/>
              </a:rPr>
              <a:t></a:t>
            </a:r>
            <a:r>
              <a:rPr lang="en-US" altLang="en-US" sz="1800"/>
              <a:t> B)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Modus Ponens</a:t>
            </a:r>
            <a:r>
              <a:rPr lang="en-US" altLang="en-US" sz="2000"/>
              <a:t> (for Horn Form): complete for Horn KBs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α</a:t>
            </a:r>
            <a:r>
              <a:rPr lang="en-US" altLang="en-US" sz="2000" baseline="-25000"/>
              <a:t>1</a:t>
            </a:r>
            <a:r>
              <a:rPr lang="en-US" altLang="en-US" sz="2000"/>
              <a:t>, … ,α</a:t>
            </a:r>
            <a:r>
              <a:rPr lang="en-US" altLang="en-US" sz="2000" baseline="-25000"/>
              <a:t>n</a:t>
            </a:r>
            <a:r>
              <a:rPr lang="en-US" altLang="en-US" sz="2000"/>
              <a:t>,		α</a:t>
            </a:r>
            <a:r>
              <a:rPr lang="en-US" altLang="en-US" sz="2000" baseline="-25000"/>
              <a:t>1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</a:t>
            </a:r>
            <a:r>
              <a:rPr lang="en-US" altLang="en-US" sz="2000"/>
              <a:t> … </a:t>
            </a:r>
            <a:r>
              <a:rPr lang="en-US" altLang="en-US" sz="2000">
                <a:sym typeface="Symbol" panose="05050102010706020507" pitchFamily="18" charset="2"/>
              </a:rPr>
              <a:t></a:t>
            </a:r>
            <a:r>
              <a:rPr lang="en-US" altLang="en-US" sz="2000"/>
              <a:t> α</a:t>
            </a:r>
            <a:r>
              <a:rPr lang="en-US" altLang="en-US" sz="2000" baseline="-25000"/>
              <a:t>n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</a:t>
            </a:r>
            <a:r>
              <a:rPr lang="en-US" altLang="en-US" sz="2000"/>
              <a:t> </a:t>
            </a:r>
            <a:r>
              <a:rPr lang="el-GR" altLang="en-US" sz="2000">
                <a:cs typeface="Arial" panose="020B0604020202020204" pitchFamily="34" charset="0"/>
              </a:rPr>
              <a:t>β</a:t>
            </a:r>
            <a:r>
              <a:rPr lang="en-US" altLang="en-US" sz="2000"/>
              <a:t>
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l-GR" altLang="en-US" sz="2000">
                <a:cs typeface="Arial" panose="020B0604020202020204" pitchFamily="34" charset="0"/>
              </a:rPr>
              <a:t>β</a:t>
            </a: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Can be used with </a:t>
            </a:r>
            <a:r>
              <a:rPr lang="en-US" altLang="en-US" sz="2000">
                <a:solidFill>
                  <a:schemeClr val="accent2"/>
                </a:solidFill>
              </a:rPr>
              <a:t>forward chaining</a:t>
            </a:r>
            <a:r>
              <a:rPr lang="en-US" altLang="en-US" sz="2000"/>
              <a:t> or </a:t>
            </a:r>
            <a:r>
              <a:rPr lang="en-US" altLang="en-US" sz="2000">
                <a:solidFill>
                  <a:schemeClr val="accent2"/>
                </a:solidFill>
              </a:rPr>
              <a:t>backward chaining</a:t>
            </a:r>
            <a:r>
              <a:rPr lang="en-US" altLang="en-US" sz="20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These algorithms are very natural and run in </a:t>
            </a:r>
            <a:r>
              <a:rPr lang="en-US" altLang="en-US" sz="2000">
                <a:solidFill>
                  <a:srgbClr val="FF0000"/>
                </a:solidFill>
              </a:rPr>
              <a:t>linear</a:t>
            </a:r>
            <a:r>
              <a:rPr lang="en-US" altLang="en-US" sz="2000"/>
              <a:t> time</a:t>
            </a: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1905000" y="44958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Garamond" panose="02020404030301010803" pitchFamily="18" charset="0"/>
              </a:rPr>
              <a:t>Wumpus World Environment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r>
              <a:rPr lang="en-US" altLang="en-US" sz="2000" u="sng" dirty="0">
                <a:solidFill>
                  <a:srgbClr val="CC0099"/>
                </a:solidFill>
              </a:rPr>
              <a:t>Partially</a:t>
            </a:r>
            <a:r>
              <a:rPr lang="en-US" altLang="en-US" sz="2000" u="sng" dirty="0"/>
              <a:t> </a:t>
            </a:r>
            <a:r>
              <a:rPr lang="en-US" altLang="en-US" sz="2000" u="sng" dirty="0">
                <a:solidFill>
                  <a:srgbClr val="CC0099"/>
                </a:solidFill>
              </a:rPr>
              <a:t>Observable:</a:t>
            </a:r>
            <a:r>
              <a:rPr lang="en-US" altLang="en-US" sz="2000" dirty="0"/>
              <a:t> only </a:t>
            </a:r>
            <a:r>
              <a:rPr lang="en-US" altLang="en-US" sz="2000" dirty="0">
                <a:solidFill>
                  <a:schemeClr val="accent2"/>
                </a:solidFill>
              </a:rPr>
              <a:t>local</a:t>
            </a:r>
            <a:r>
              <a:rPr lang="en-US" altLang="en-US" sz="2000" dirty="0"/>
              <a:t> perception</a:t>
            </a:r>
          </a:p>
          <a:p>
            <a:endParaRPr lang="en-US" altLang="en-US" sz="2000" dirty="0"/>
          </a:p>
          <a:p>
            <a:r>
              <a:rPr lang="en-US" altLang="en-US" sz="2000" u="sng" dirty="0">
                <a:solidFill>
                  <a:srgbClr val="CC0099"/>
                </a:solidFill>
              </a:rPr>
              <a:t>Single-agent</a:t>
            </a:r>
            <a:r>
              <a:rPr lang="en-US" altLang="en-US" sz="2000" dirty="0"/>
              <a:t> Wumpus is essentially a natural feature</a:t>
            </a:r>
          </a:p>
          <a:p>
            <a:endParaRPr lang="en-US" altLang="en-US" sz="2000" dirty="0"/>
          </a:p>
          <a:p>
            <a:r>
              <a:rPr lang="en-US" altLang="en-US" sz="2000" u="sng" dirty="0">
                <a:solidFill>
                  <a:srgbClr val="CC0099"/>
                </a:solidFill>
              </a:rPr>
              <a:t>Deterministic</a:t>
            </a:r>
            <a:r>
              <a:rPr lang="en-US" altLang="en-US" sz="2000" dirty="0"/>
              <a:t> outcomes exactly specified</a:t>
            </a:r>
          </a:p>
          <a:p>
            <a:endParaRPr lang="en-US" altLang="en-US" sz="2000" dirty="0"/>
          </a:p>
          <a:p>
            <a:r>
              <a:rPr lang="en-US" altLang="en-US" sz="2000" u="sng" dirty="0">
                <a:solidFill>
                  <a:srgbClr val="CC0099"/>
                </a:solidFill>
              </a:rPr>
              <a:t>Sequential:</a:t>
            </a:r>
            <a:r>
              <a:rPr lang="en-US" altLang="en-US" sz="2000" dirty="0"/>
              <a:t> rewards may come after many actions</a:t>
            </a:r>
          </a:p>
          <a:p>
            <a:endParaRPr lang="en-US" altLang="en-US" sz="2000" dirty="0"/>
          </a:p>
          <a:p>
            <a:r>
              <a:rPr lang="en-US" altLang="en-US" sz="2000" u="sng" dirty="0">
                <a:solidFill>
                  <a:srgbClr val="CC0099"/>
                </a:solidFill>
              </a:rPr>
              <a:t>Static:</a:t>
            </a:r>
            <a:r>
              <a:rPr lang="en-US" altLang="en-US" sz="2000" dirty="0"/>
              <a:t> Wumpus and Pits do not move</a:t>
            </a:r>
          </a:p>
          <a:p>
            <a:endParaRPr lang="en-US" altLang="en-US" sz="2000" dirty="0"/>
          </a:p>
          <a:p>
            <a:r>
              <a:rPr lang="en-US" altLang="en-US" sz="2000" u="sng" dirty="0">
                <a:solidFill>
                  <a:srgbClr val="CC0099"/>
                </a:solidFill>
              </a:rPr>
              <a:t>Discrete:</a:t>
            </a:r>
            <a:r>
              <a:rPr lang="en-US" altLang="en-US" sz="2000" dirty="0"/>
              <a:t> One state at a time</a:t>
            </a:r>
          </a:p>
          <a:p>
            <a:endParaRPr lang="en-US" altLang="en-US" sz="2000" dirty="0"/>
          </a:p>
        </p:txBody>
      </p:sp>
      <p:pic>
        <p:nvPicPr>
          <p:cNvPr id="4100" name="Picture 5" descr="wumpus-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57400"/>
            <a:ext cx="27717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17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Idea</a:t>
            </a:r>
            <a:r>
              <a:rPr lang="en-US" altLang="en-US" sz="2400"/>
              <a:t>: fire any rule whose premises are satisfied in the </a:t>
            </a:r>
            <a:r>
              <a:rPr lang="en-US" altLang="en-US" sz="2400" i="1"/>
              <a:t>KB</a:t>
            </a:r>
            <a:r>
              <a:rPr lang="en-US" altLang="en-US" sz="2400"/>
              <a:t>,</a:t>
            </a:r>
          </a:p>
          <a:p>
            <a:pPr lvl="1" eaLnBrk="1" hangingPunct="1"/>
            <a:r>
              <a:rPr lang="en-US" altLang="en-US" sz="2000"/>
              <a:t>add its conclusion to the </a:t>
            </a:r>
            <a:r>
              <a:rPr lang="en-US" altLang="en-US" sz="2000" i="1"/>
              <a:t>KB</a:t>
            </a:r>
            <a:r>
              <a:rPr lang="en-US" altLang="en-US" sz="2000"/>
              <a:t>, until query is found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32292" r="4688" b="30208"/>
          <a:stretch>
            <a:fillRect/>
          </a:stretch>
        </p:blipFill>
        <p:spPr bwMode="auto">
          <a:xfrm>
            <a:off x="2057400" y="2895600"/>
            <a:ext cx="5029200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algorithm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638800"/>
            <a:ext cx="8229600" cy="7921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Forward chaining is sound and complete for Horn KB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30208" r="781" b="17708"/>
          <a:stretch>
            <a:fillRect/>
          </a:stretch>
        </p:blipFill>
        <p:spPr bwMode="auto">
          <a:xfrm>
            <a:off x="990600" y="1524000"/>
            <a:ext cx="6629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5" descr="fc-horn-example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5" descr="fc-horn-example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fc-horn-example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 descr="fc-horn-example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 descr="fc-horn-example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 descr="fc-horn-example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 descr="fc-horn-example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 descr="fc-horn-example0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Exploring a wumpus world</a:t>
            </a:r>
          </a:p>
        </p:txBody>
      </p:sp>
      <p:pic>
        <p:nvPicPr>
          <p:cNvPr id="5123" name="Picture 4" descr="wumpus-seq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8363"/>
            <a:ext cx="36433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="" xmlns:a16="http://schemas.microsoft.com/office/drawing/2014/main" id="{AF6AC61D-8256-489A-9DA8-9904F7A4D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/>
              <a:t>FC derives every atomic sentence that is entailed by </a:t>
            </a:r>
            <a:r>
              <a:rPr lang="en-US" altLang="en-US" sz="2400" i="1" dirty="0">
                <a:solidFill>
                  <a:srgbClr val="7030A0"/>
                </a:solidFill>
              </a:rPr>
              <a:t>KB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sz="2000" dirty="0"/>
              <a:t>FC reaches a </a:t>
            </a:r>
            <a:r>
              <a:rPr lang="en-US" altLang="en-US" sz="2000" dirty="0">
                <a:solidFill>
                  <a:srgbClr val="C00000"/>
                </a:solidFill>
              </a:rPr>
              <a:t>fixed point </a:t>
            </a:r>
            <a:r>
              <a:rPr lang="en-US" altLang="en-US" sz="2000" dirty="0"/>
              <a:t>where no new atomic sentences are derived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sz="2000" dirty="0"/>
              <a:t>Consider the final state as a model </a:t>
            </a:r>
            <a:r>
              <a:rPr lang="en-US" altLang="en-US" sz="2000" i="1" dirty="0">
                <a:solidFill>
                  <a:srgbClr val="7030A0"/>
                </a:solidFill>
              </a:rPr>
              <a:t>m</a:t>
            </a:r>
            <a:r>
              <a:rPr lang="en-US" altLang="en-US" sz="2000" dirty="0"/>
              <a:t>, assigning true/false to symbols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sz="2000" dirty="0"/>
              <a:t>Every clause in the original </a:t>
            </a:r>
            <a:r>
              <a:rPr lang="en-US" altLang="en-US" sz="2000" i="1" dirty="0">
                <a:solidFill>
                  <a:srgbClr val="7030A0"/>
                </a:solidFill>
              </a:rPr>
              <a:t>KB</a:t>
            </a:r>
            <a:r>
              <a:rPr lang="en-US" altLang="en-US" sz="2000" dirty="0"/>
              <a:t> is true in </a:t>
            </a:r>
            <a:r>
              <a:rPr lang="en-US" altLang="en-US" sz="2000" i="1" dirty="0">
                <a:solidFill>
                  <a:srgbClr val="7030A0"/>
                </a:solidFill>
              </a:rPr>
              <a:t>m</a:t>
            </a:r>
            <a:endParaRPr lang="en-US" altLang="en-US" sz="2000" dirty="0">
              <a:solidFill>
                <a:srgbClr val="7030A0"/>
              </a:solidFill>
            </a:endParaRPr>
          </a:p>
          <a:p>
            <a:pPr marL="1371600" lvl="2" indent="-4572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/>
              <a:t>  </a:t>
            </a:r>
            <a:r>
              <a:rPr lang="en-US" altLang="en-US" sz="2000" i="1" dirty="0"/>
              <a:t>a</a:t>
            </a:r>
            <a:r>
              <a:rPr lang="en-US" altLang="en-US" sz="2000" baseline="-25000" dirty="0"/>
              <a:t>1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 </a:t>
            </a:r>
            <a:r>
              <a:rPr lang="en-US" altLang="en-US" sz="2000" i="1" dirty="0" err="1"/>
              <a:t>a</a:t>
            </a:r>
            <a:r>
              <a:rPr lang="en-US" altLang="en-US" sz="2000" baseline="-25000" dirty="0" err="1"/>
              <a:t>k</a:t>
            </a:r>
            <a:r>
              <a:rPr lang="en-US" altLang="en-US" sz="2000" baseline="-25000" dirty="0"/>
              <a:t> </a:t>
            </a:r>
            <a:r>
              <a:rPr lang="en-US" altLang="en-US" sz="2000" baseline="-25000" dirty="0">
                <a:sym typeface="Symbol" panose="05050102010706020507" pitchFamily="18" charset="2"/>
              </a:rPr>
              <a:t> </a:t>
            </a:r>
            <a:r>
              <a:rPr lang="en-US" altLang="en-US" sz="2000" i="1" dirty="0"/>
              <a:t>b</a:t>
            </a:r>
            <a:endParaRPr lang="en-US" altLang="en-US" sz="2000" dirty="0"/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sz="2000" dirty="0"/>
              <a:t>Hence </a:t>
            </a:r>
            <a:r>
              <a:rPr lang="en-US" altLang="en-US" sz="2000" i="1" dirty="0">
                <a:solidFill>
                  <a:srgbClr val="7030A0"/>
                </a:solidFill>
              </a:rPr>
              <a:t>m</a:t>
            </a:r>
            <a:r>
              <a:rPr lang="en-US" altLang="en-US" sz="2000" dirty="0"/>
              <a:t> is a model of </a:t>
            </a:r>
            <a:r>
              <a:rPr lang="en-US" altLang="en-US" sz="2000" i="1" dirty="0">
                <a:solidFill>
                  <a:srgbClr val="7030A0"/>
                </a:solidFill>
              </a:rPr>
              <a:t>KB</a:t>
            </a:r>
            <a:endParaRPr lang="en-US" altLang="en-US" sz="2000" dirty="0">
              <a:solidFill>
                <a:srgbClr val="7030A0"/>
              </a:solidFill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sz="2000" dirty="0"/>
              <a:t>If </a:t>
            </a:r>
            <a:r>
              <a:rPr lang="en-US" altLang="en-US" sz="2000" i="1" dirty="0">
                <a:solidFill>
                  <a:srgbClr val="7030A0"/>
                </a:solidFill>
              </a:rPr>
              <a:t>KB</a:t>
            </a:r>
            <a:r>
              <a:rPr lang="en-US" altLang="en-US" sz="2000" dirty="0">
                <a:solidFill>
                  <a:srgbClr val="7030A0"/>
                </a:solidFill>
              </a:rPr>
              <a:t>╞ </a:t>
            </a:r>
            <a:r>
              <a:rPr lang="en-US" altLang="en-US" sz="2000" i="1" dirty="0">
                <a:solidFill>
                  <a:srgbClr val="7030A0"/>
                </a:solidFill>
              </a:rPr>
              <a:t>q</a:t>
            </a:r>
            <a:r>
              <a:rPr lang="en-US" altLang="en-US" sz="2000" dirty="0"/>
              <a:t>, </a:t>
            </a:r>
            <a:r>
              <a:rPr lang="en-US" altLang="en-US" sz="2000" i="1" dirty="0">
                <a:solidFill>
                  <a:srgbClr val="7030A0"/>
                </a:solidFill>
              </a:rPr>
              <a:t>q</a:t>
            </a:r>
            <a:r>
              <a:rPr lang="en-US" altLang="en-US" sz="2000" dirty="0"/>
              <a:t> is true in </a:t>
            </a:r>
            <a:r>
              <a:rPr lang="en-US" altLang="en-US" sz="2000" dirty="0">
                <a:solidFill>
                  <a:srgbClr val="FF0000"/>
                </a:solidFill>
              </a:rPr>
              <a:t>every</a:t>
            </a:r>
            <a:r>
              <a:rPr lang="en-US" altLang="en-US" sz="2000" dirty="0"/>
              <a:t> model of </a:t>
            </a:r>
            <a:r>
              <a:rPr lang="en-US" altLang="en-US" sz="2000" i="1" dirty="0">
                <a:solidFill>
                  <a:srgbClr val="7030A0"/>
                </a:solidFill>
              </a:rPr>
              <a:t>KB</a:t>
            </a:r>
            <a:r>
              <a:rPr lang="en-US" altLang="en-US" sz="2000" dirty="0"/>
              <a:t>, including </a:t>
            </a:r>
            <a:r>
              <a:rPr lang="en-US" altLang="en-US" sz="2000" i="1" dirty="0">
                <a:solidFill>
                  <a:srgbClr val="7030A0"/>
                </a:solidFill>
              </a:rPr>
              <a:t>m</a:t>
            </a:r>
            <a:endParaRPr lang="en-US" altLang="en-US" sz="2000" dirty="0">
              <a:solidFill>
                <a:srgbClr val="7030A0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Proof of completeness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000" b="1"/>
              <a:t>Idea</a:t>
            </a:r>
            <a:r>
              <a:rPr lang="en-US" altLang="en-US" sz="2000"/>
              <a:t>: work backwards from the query </a:t>
            </a:r>
            <a:r>
              <a:rPr lang="en-US" altLang="en-US" sz="2000" i="1">
                <a:solidFill>
                  <a:srgbClr val="7030A0"/>
                </a:solidFill>
              </a:rPr>
              <a:t>q</a:t>
            </a:r>
            <a:r>
              <a:rPr lang="en-US" altLang="en-US" sz="2000"/>
              <a:t>:
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to prove </a:t>
            </a:r>
            <a:r>
              <a:rPr lang="en-US" altLang="en-US" sz="2000" i="1">
                <a:solidFill>
                  <a:srgbClr val="7030A0"/>
                </a:solidFill>
              </a:rPr>
              <a:t>q</a:t>
            </a:r>
            <a:r>
              <a:rPr lang="en-US" altLang="en-US" sz="2000"/>
              <a:t> by </a:t>
            </a:r>
            <a:r>
              <a:rPr lang="en-US" altLang="en-US" sz="2000">
                <a:solidFill>
                  <a:srgbClr val="7030A0"/>
                </a:solidFill>
              </a:rPr>
              <a:t>BC</a:t>
            </a:r>
            <a:r>
              <a:rPr lang="en-US" altLang="en-US" sz="2000"/>
              <a:t>,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check if </a:t>
            </a:r>
            <a:r>
              <a:rPr lang="en-US" altLang="en-US" sz="2000" i="1">
                <a:solidFill>
                  <a:srgbClr val="7030A0"/>
                </a:solidFill>
              </a:rPr>
              <a:t>q</a:t>
            </a:r>
            <a:r>
              <a:rPr lang="en-US" altLang="en-US" sz="2000"/>
              <a:t> is known already, or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prove by </a:t>
            </a:r>
            <a:r>
              <a:rPr lang="en-US" altLang="en-US" sz="2000">
                <a:solidFill>
                  <a:srgbClr val="7030A0"/>
                </a:solidFill>
              </a:rPr>
              <a:t>BC</a:t>
            </a:r>
            <a:r>
              <a:rPr lang="en-US" altLang="en-US" sz="2000"/>
              <a:t> all premises of some rule concluding </a:t>
            </a:r>
            <a:r>
              <a:rPr lang="en-US" altLang="en-US" sz="2000" i="1">
                <a:solidFill>
                  <a:srgbClr val="7030A0"/>
                </a:solidFill>
              </a:rPr>
              <a:t>q</a:t>
            </a:r>
            <a:endParaRPr lang="en-US" altLang="en-US" sz="2000">
              <a:solidFill>
                <a:srgbClr val="7030A0"/>
              </a:solidFill>
            </a:endParaRPr>
          </a:p>
          <a:p>
            <a:pPr marL="1371600" lvl="2" indent="-457200" eaLnBrk="1" hangingPunct="1"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000" b="1"/>
              <a:t>Avoid loops</a:t>
            </a:r>
            <a:r>
              <a:rPr lang="en-US" altLang="en-US" sz="2000"/>
              <a:t>: check if new subgoal is already on the goal stack
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000" b="1"/>
              <a:t>Avoid repeated work</a:t>
            </a:r>
            <a:r>
              <a:rPr lang="en-US" altLang="en-US" sz="2000"/>
              <a:t>: check if new subgoal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/>
              <a:t>has already been proved true, or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/>
              <a:t>has already failed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53251" name="Picture 5" descr="bc-horn-example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54275" name="Picture 5" descr="bc-horn-example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55299" name="Picture 4" descr="bc-horn-example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56323" name="Picture 4" descr="bc-horn-example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57347" name="Picture 4" descr="bc-horn-example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58371" name="Picture 4" descr="bc-horn-example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59395" name="Picture 4" descr="bc-horn-example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60419" name="Picture 4" descr="bc-horn-example0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Exploring a wumpus world</a:t>
            </a:r>
          </a:p>
        </p:txBody>
      </p:sp>
      <p:pic>
        <p:nvPicPr>
          <p:cNvPr id="6147" name="Picture 4" descr="wumpus-seq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8363"/>
            <a:ext cx="36449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61443" name="Picture 4" descr="bc-horn-example0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62467" name="Picture 4" descr="bc-horn-example1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vs. backward chaining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FC is </a:t>
            </a:r>
            <a:r>
              <a:rPr lang="en-US" altLang="en-US" sz="2400">
                <a:solidFill>
                  <a:schemeClr val="accent2"/>
                </a:solidFill>
              </a:rPr>
              <a:t>data-driven</a:t>
            </a:r>
            <a:r>
              <a:rPr lang="en-US" altLang="en-US" sz="2400"/>
              <a:t>, automatic, unconscious processing,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e.g., object recognition, routine decisions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  <a:p>
            <a:pPr lvl="4" eaLnBrk="1" hangingPunct="1">
              <a:lnSpc>
                <a:spcPct val="90000"/>
              </a:lnSpc>
            </a:pPr>
            <a:endParaRPr lang="en-US" altLang="en-US" sz="16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May do lots of work that is irrelevant to the goal 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6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BC is </a:t>
            </a:r>
            <a:r>
              <a:rPr lang="en-US" altLang="en-US" sz="2400">
                <a:solidFill>
                  <a:schemeClr val="accent2"/>
                </a:solidFill>
              </a:rPr>
              <a:t>goal-driven</a:t>
            </a:r>
            <a:r>
              <a:rPr lang="en-US" altLang="en-US" sz="2400"/>
              <a:t>, appropriate for problem-solving,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e.g., Where are my keys? How do I get into a PhD program?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en-US" sz="1600"/>
              <a:t>
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Complexity of BC can be </a:t>
            </a:r>
            <a:r>
              <a:rPr lang="en-US" altLang="en-US" sz="2400">
                <a:solidFill>
                  <a:srgbClr val="FF0000"/>
                </a:solidFill>
              </a:rPr>
              <a:t>much less </a:t>
            </a:r>
            <a:r>
              <a:rPr lang="en-US" altLang="en-US" sz="2400"/>
              <a:t>than linear in size of KB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Logical agents apply </a:t>
            </a:r>
            <a:r>
              <a:rPr lang="en-US" altLang="en-US" sz="2000" dirty="0">
                <a:solidFill>
                  <a:schemeClr val="accent2"/>
                </a:solidFill>
              </a:rPr>
              <a:t>inference</a:t>
            </a:r>
            <a:r>
              <a:rPr lang="en-US" altLang="en-US" sz="2000" dirty="0"/>
              <a:t> to a </a:t>
            </a:r>
            <a:r>
              <a:rPr lang="en-US" altLang="en-US" sz="2000" dirty="0">
                <a:solidFill>
                  <a:schemeClr val="accent2"/>
                </a:solidFill>
              </a:rPr>
              <a:t>knowledge base</a:t>
            </a:r>
            <a:r>
              <a:rPr lang="en-US" altLang="en-US" sz="2000" dirty="0"/>
              <a:t> to derive new information and make decisions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Basic concepts of logic: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syntax</a:t>
            </a:r>
            <a:r>
              <a:rPr lang="en-US" altLang="en-US" sz="1800" dirty="0"/>
              <a:t>: formal structure of </a:t>
            </a:r>
            <a:r>
              <a:rPr lang="en-US" altLang="en-US" sz="1800" dirty="0">
                <a:solidFill>
                  <a:schemeClr val="accent2"/>
                </a:solidFill>
              </a:rPr>
              <a:t>sentences</a:t>
            </a:r>
            <a:endParaRPr lang="en-US" alt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semantics</a:t>
            </a:r>
            <a:r>
              <a:rPr lang="en-US" altLang="en-US" sz="1800" dirty="0"/>
              <a:t>: </a:t>
            </a:r>
            <a:r>
              <a:rPr lang="en-US" altLang="en-US" sz="1800" dirty="0">
                <a:solidFill>
                  <a:schemeClr val="accent2"/>
                </a:solidFill>
              </a:rPr>
              <a:t>truth</a:t>
            </a:r>
            <a:r>
              <a:rPr lang="en-US" altLang="en-US" sz="1800" dirty="0"/>
              <a:t> of sentences </a:t>
            </a:r>
            <a:r>
              <a:rPr lang="en-US" altLang="en-US" sz="1800" dirty="0" err="1"/>
              <a:t>wrt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chemeClr val="accent2"/>
                </a:solidFill>
              </a:rPr>
              <a:t>models</a:t>
            </a:r>
            <a:endParaRPr lang="en-US" alt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entailment</a:t>
            </a:r>
            <a:r>
              <a:rPr lang="en-US" altLang="en-US" sz="1800" dirty="0"/>
              <a:t>: necessary truth of one sentence given another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inference</a:t>
            </a:r>
            <a:r>
              <a:rPr lang="en-US" altLang="en-US" sz="1800" dirty="0"/>
              <a:t>: deriving sentences from other sentences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soundness</a:t>
            </a:r>
            <a:r>
              <a:rPr lang="en-US" altLang="en-US" sz="1800" dirty="0"/>
              <a:t>: derivations produce only entailed sentences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completeness</a:t>
            </a:r>
            <a:r>
              <a:rPr lang="en-US" altLang="en-US" sz="1800" dirty="0"/>
              <a:t>: derivations can produce all entailed sentences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Wumpus world requires the ability to represent partial and negated information, reason by cases,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Resolution is complete for propositional logic. Forward, backward chaining are linear-time, complete for Horn clauses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Propositional logic lacks expressive power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Exploring a wumpus world</a:t>
            </a:r>
          </a:p>
        </p:txBody>
      </p:sp>
      <p:pic>
        <p:nvPicPr>
          <p:cNvPr id="7171" name="Picture 3" descr="wumpus-seq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8363"/>
            <a:ext cx="36449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Exploring a wumpus world</a:t>
            </a:r>
          </a:p>
        </p:txBody>
      </p:sp>
      <p:pic>
        <p:nvPicPr>
          <p:cNvPr id="8195" name="Picture 3" descr="wumpus-seq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8363"/>
            <a:ext cx="36449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Exploring a wumpus world</a:t>
            </a:r>
          </a:p>
        </p:txBody>
      </p:sp>
      <p:pic>
        <p:nvPicPr>
          <p:cNvPr id="9219" name="Picture 3" descr="wumpus-seq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8363"/>
            <a:ext cx="36449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1444</Words>
  <Application>Microsoft Office PowerPoint</Application>
  <PresentationFormat>On-screen Show (4:3)</PresentationFormat>
  <Paragraphs>318</Paragraphs>
  <Slides>63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Courier New</vt:lpstr>
      <vt:lpstr>Garamond</vt:lpstr>
      <vt:lpstr>Monotype Corsiva</vt:lpstr>
      <vt:lpstr>Symbol</vt:lpstr>
      <vt:lpstr>Default Design</vt:lpstr>
      <vt:lpstr>    CSE 604  Artificial Intelligence</vt:lpstr>
      <vt:lpstr>Wumpus world</vt:lpstr>
      <vt:lpstr>Wumpus World PEAS description</vt:lpstr>
      <vt:lpstr>Wumpus World Environment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Knowledge bases</vt:lpstr>
      <vt:lpstr>A simple knowledge-based agent</vt:lpstr>
      <vt:lpstr>Logic in general</vt:lpstr>
      <vt:lpstr>Entailment</vt:lpstr>
      <vt:lpstr>Models</vt:lpstr>
      <vt:lpstr>Entailment in the wumpus world</vt:lpstr>
      <vt:lpstr>Wumpus models</vt:lpstr>
      <vt:lpstr>Wumpus models</vt:lpstr>
      <vt:lpstr>Wumpus models</vt:lpstr>
      <vt:lpstr>Wumpus models</vt:lpstr>
      <vt:lpstr>Inference</vt:lpstr>
      <vt:lpstr>Propositional logic: Syntax</vt:lpstr>
      <vt:lpstr>Propositional logic: Semantics</vt:lpstr>
      <vt:lpstr>Truth tables for connectives</vt:lpstr>
      <vt:lpstr>Wumpus world sentences</vt:lpstr>
      <vt:lpstr>Truth tables for inference</vt:lpstr>
      <vt:lpstr>Inference by enumeration</vt:lpstr>
      <vt:lpstr>Logical equivalence</vt:lpstr>
      <vt:lpstr>Validity and satisfiability</vt:lpstr>
      <vt:lpstr>Proof methods</vt:lpstr>
      <vt:lpstr>Resolution</vt:lpstr>
      <vt:lpstr>Resolution</vt:lpstr>
      <vt:lpstr>Conversion to CNF</vt:lpstr>
      <vt:lpstr>Resolution algorithm</vt:lpstr>
      <vt:lpstr>Resolution example</vt:lpstr>
      <vt:lpstr>In-class Example</vt:lpstr>
      <vt:lpstr>Forward and backward chaining</vt:lpstr>
      <vt:lpstr>Forward chaining</vt:lpstr>
      <vt:lpstr>Forward chaining algorithm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Proof of completeness</vt:lpstr>
      <vt:lpstr>Backward chaining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Forward vs. backward chaining</vt:lpstr>
      <vt:lpstr>Summary</vt:lpstr>
    </vt:vector>
  </TitlesOfParts>
  <Company>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Agents</dc:title>
  <dc:creator>Min-Yen Kan</dc:creator>
  <cp:lastModifiedBy>Why IIT</cp:lastModifiedBy>
  <cp:revision>29</cp:revision>
  <dcterms:created xsi:type="dcterms:W3CDTF">2003-12-17T07:08:22Z</dcterms:created>
  <dcterms:modified xsi:type="dcterms:W3CDTF">2019-10-19T09:45:33Z</dcterms:modified>
</cp:coreProperties>
</file>