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handoutMasterIdLst>
    <p:handoutMasterId r:id="rId10"/>
  </p:handoutMasterIdLst>
  <p:sldIdLst>
    <p:sldId id="267" r:id="rId2"/>
    <p:sldId id="256" r:id="rId3"/>
    <p:sldId id="258" r:id="rId4"/>
    <p:sldId id="259" r:id="rId5"/>
    <p:sldId id="266" r:id="rId6"/>
    <p:sldId id="261" r:id="rId7"/>
    <p:sldId id="262" r:id="rId8"/>
    <p:sldId id="263" r:id="rId9"/>
  </p:sldIdLst>
  <p:sldSz cx="9144000" cy="6858000" type="screen4x3"/>
  <p:notesSz cx="6991350" cy="92821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5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3.wmf"/><Relationship Id="rId4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="" xmlns:a16="http://schemas.microsoft.com/office/drawing/2014/main" id="{735DD750-3F1A-4A70-92A3-F04FF818914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315" name="Rectangle 3">
            <a:extLst>
              <a:ext uri="{FF2B5EF4-FFF2-40B4-BE49-F238E27FC236}">
                <a16:creationId xmlns="" xmlns:a16="http://schemas.microsoft.com/office/drawing/2014/main" id="{D33E3A24-48C2-43C2-BB81-69A38E2104F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316" name="Rectangle 4">
            <a:extLst>
              <a:ext uri="{FF2B5EF4-FFF2-40B4-BE49-F238E27FC236}">
                <a16:creationId xmlns="" xmlns:a16="http://schemas.microsoft.com/office/drawing/2014/main" id="{E374631B-7EBB-404F-A024-2DC02FCBCC6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317" name="Rectangle 5">
            <a:extLst>
              <a:ext uri="{FF2B5EF4-FFF2-40B4-BE49-F238E27FC236}">
                <a16:creationId xmlns="" xmlns:a16="http://schemas.microsoft.com/office/drawing/2014/main" id="{A416DCD7-F2B2-4D24-97B7-324866CE4AE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EF0896-7759-4C5B-82EA-3096CD7C28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21124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09F991-628C-469C-B831-720AE73178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9775239-B185-4584-8096-31A860BC4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3882D38-36D4-4939-9E79-29FE324C1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938DD33-56B1-443A-B4EA-9634F77C7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07C1427-4281-45D8-A7D0-EF1F5CED7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BE8C3F-3BE7-4CB0-A3D0-97F9EE2D85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589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9EB8AD-DB16-489D-B2E4-9DBBB66A3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BACF3D9-B2E8-468A-9F7C-57CC48A36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93B3F0B-D7CE-4024-B04F-D4D68674D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F9CF063-8072-4072-9842-1CEAE6024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5968029-ED85-40A4-99EB-9D2D8373A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FDA753-8E12-4EAC-A793-1E6B106B2E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6292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C059C6BF-AD07-411D-97F7-D554C8E0B0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1DD6E2E-DDA0-4F18-94E6-4F4D4A7CA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F457050-6155-4B32-B311-08AF8BC23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CCB83CB-94FB-4A08-B065-33ABD8B56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7E8801F-C9C7-4E51-9BED-451BCF40B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8E0F42-4555-4DB1-8503-5D08B2F996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0265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835254-2248-4CED-BA9F-34542AD54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>
            <a:extLst>
              <a:ext uri="{FF2B5EF4-FFF2-40B4-BE49-F238E27FC236}">
                <a16:creationId xmlns="" xmlns:a16="http://schemas.microsoft.com/office/drawing/2014/main" id="{47D464B4-31C2-4BAC-9BDD-0AAB3CA5EF74}"/>
              </a:ext>
            </a:extLst>
          </p:cNvPr>
          <p:cNvSpPr>
            <a:spLocks noGrp="1"/>
          </p:cNvSpPr>
          <p:nvPr>
            <p:ph type="dgm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79940E6-FE07-4820-95C7-231522B557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DF219C9-893A-4286-B29F-814036BA7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3B22BBB-A575-4A3C-8FC0-2BA446021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7231671-E7E7-453C-A9B5-4D0925038C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3034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02DC46-F7FC-456B-808A-D8B0EEBB7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631304F-0E07-4098-89A3-09DEB3BBB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3BDCAB6-9CE9-4A60-9052-64EA26844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296A2FB-A291-48A8-BFFC-5E5A1119D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4CA64D2-E733-4171-A206-4D451EBB8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8E22CE-A178-405E-8FC5-907F3563C1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6270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A52ADA7-37F1-4DAE-B1CB-0DF0D2EA2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F8BBA33-D3FD-45CD-92C4-CA6A6AF04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8737ED0-7E36-43DB-B50B-3B9C54D79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6F5A12B-2CCC-496B-A3BD-73CBEC645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A062BCF-71DC-427E-952E-812291C38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2A2B6D-EE2A-419D-8833-410A4A3E2B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8567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7A3792-3B0B-4401-B99B-1A1A24982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ED8DF03-A686-432C-8EA8-D40B41E556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8D5CBE9-116C-43A9-8499-9B0C4EAF0A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0B4CF6A-AAB4-4F2F-8B9F-A52D316E1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E72A73A-8790-447C-9709-202D385A0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AE90DDF-DB33-4F97-8612-D11743E6D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0C2819-56EA-4788-A489-171AA38C86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057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979D42-E46F-4731-9A28-75AEE9564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AEE7873-2FC2-4561-8A2B-D38D9262E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50484A3-F24F-4CEA-A529-1B828D2D0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AAB5EB7-22A7-4817-A0CA-35E1CFF6E4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3423A212-CD6B-408F-83C8-8B656305A1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090E719-7418-4DEA-92B0-46D5241A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EB23888-2EB6-47BF-8545-368986F3F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3A8D0AF8-1A0D-4FCE-BB68-307298B4B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FD92C6-8178-44F1-BDE2-05A8562759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1924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CAA9C6-E681-4FC0-AC64-CA91EFB19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7E8FEE1-B049-4A1D-9779-C2B99472A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E3F94E5-7018-492A-90FC-C01C01A89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3DCEA07-8476-4127-BAE1-AF36CC2E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C714FB-E5F9-41F2-8B4C-6818C9FC502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0489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4BB7714-F926-4C9E-89F9-D9054A47E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F6338F0-84B5-4B4D-BDCC-26525B9BC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572C3EF-3584-44E7-AAB1-D211E736B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C9FA7C-9A7D-4655-9CCF-398CEBFF82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8588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AD8A16-6994-4A38-A8F0-05C2F94BD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4C5616B-0D75-4793-98C8-58C8FC50B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E95E5E0-DCE1-42FB-9CB6-D5069420E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668A255-E133-414A-95A4-A536424E0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F9E2F39-3EA1-4E57-B672-7B1EBA145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C02F7D4-3D84-4B74-8F43-F0A56687C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BA76F1-ABAD-431C-8BDB-93FEFCC590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466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E352901-111D-439B-B3C7-EC13E148C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0602B13-3083-4CD6-A0C6-10E389EFFE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40A666E-6221-41B4-8894-9B65CB71F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C34EA8B-06C9-4B13-8ACA-BAADAD89D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3EAB41D-08BA-4C51-B4CD-F9EAB16CC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D061944-4D8F-4361-85B9-69E033083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DD163B-4053-4ECE-B6F5-391C6CC812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273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="" xmlns:a16="http://schemas.microsoft.com/office/drawing/2014/main" id="{CEFFE058-B6BD-4543-9885-EF1D647B7F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="" xmlns:a16="http://schemas.microsoft.com/office/drawing/2014/main" id="{F28E33E5-66C7-48F3-BF5C-80DCC657AB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="" xmlns:a16="http://schemas.microsoft.com/office/drawing/2014/main" id="{30186484-B3D6-4285-A7A7-AF67947F77F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="" xmlns:a16="http://schemas.microsoft.com/office/drawing/2014/main" id="{F329143E-E751-4E7E-839C-6565C736559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="" xmlns:a16="http://schemas.microsoft.com/office/drawing/2014/main" id="{64DF363E-86B0-48C6-AA53-D11C2D7109E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B8DEC19-13F8-4D5D-B0EB-77086F8EF33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3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>
            <a:extLst>
              <a:ext uri="{FF2B5EF4-FFF2-40B4-BE49-F238E27FC236}">
                <a16:creationId xmlns="" xmlns:a16="http://schemas.microsoft.com/office/drawing/2014/main" id="{4893801F-67E4-4D9E-BB20-FC60E7593A0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295400" y="838200"/>
            <a:ext cx="6400800" cy="1752600"/>
          </a:xfrm>
        </p:spPr>
        <p:txBody>
          <a:bodyPr/>
          <a:lstStyle/>
          <a:p>
            <a:r>
              <a:rPr lang="en-US" altLang="en-US" sz="3200" dirty="0"/>
              <a:t>Artificial Intelligence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r>
              <a:rPr lang="en-US" altLang="en-US" sz="2000" dirty="0" smtClean="0"/>
              <a:t>Dr. </a:t>
            </a:r>
            <a:r>
              <a:rPr lang="en-US" altLang="en-US" sz="2000" dirty="0" err="1" smtClean="0"/>
              <a:t>Ahmedul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Kabir</a:t>
            </a:r>
            <a:endParaRPr lang="en-US" altLang="en-US" sz="2000" dirty="0" smtClean="0"/>
          </a:p>
        </p:txBody>
      </p:sp>
      <p:sp>
        <p:nvSpPr>
          <p:cNvPr id="16386" name="Rectangle 2">
            <a:extLst>
              <a:ext uri="{FF2B5EF4-FFF2-40B4-BE49-F238E27FC236}">
                <a16:creationId xmlns="" xmlns:a16="http://schemas.microsoft.com/office/drawing/2014/main" id="{811EC35D-33D5-4717-848A-8D1D9B3BBE1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798" y="1066800"/>
            <a:ext cx="7772400" cy="1143000"/>
          </a:xfrm>
        </p:spPr>
        <p:txBody>
          <a:bodyPr anchor="ctr"/>
          <a:lstStyle/>
          <a:p>
            <a:r>
              <a:rPr lang="en-US" altLang="en-US" sz="4400" dirty="0" smtClean="0"/>
              <a:t/>
            </a:r>
            <a:br>
              <a:rPr lang="en-US" altLang="en-US" sz="4400" dirty="0" smtClean="0"/>
            </a:br>
            <a:r>
              <a:rPr lang="en-US" altLang="en-US" sz="4400" dirty="0"/>
              <a:t/>
            </a:r>
            <a:br>
              <a:rPr lang="en-US" altLang="en-US" sz="4400" dirty="0"/>
            </a:br>
            <a:r>
              <a:rPr lang="en-US" altLang="en-US" sz="4400" dirty="0" smtClean="0"/>
              <a:t/>
            </a:r>
            <a:br>
              <a:rPr lang="en-US" altLang="en-US" sz="4400" dirty="0" smtClean="0"/>
            </a:br>
            <a:r>
              <a:rPr lang="en-US" altLang="en-US" sz="4400" dirty="0"/>
              <a:t/>
            </a:r>
            <a:br>
              <a:rPr lang="en-US" altLang="en-US" sz="4400" dirty="0"/>
            </a:br>
            <a:r>
              <a:rPr lang="en-US" altLang="en-US" sz="4400" dirty="0" smtClean="0"/>
              <a:t>Search </a:t>
            </a:r>
            <a:r>
              <a:rPr lang="en-US" altLang="en-US" sz="4400" dirty="0" smtClean="0"/>
              <a:t>Simulations</a:t>
            </a:r>
            <a:endParaRPr lang="en-US" altLang="en-US" sz="4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327" y="5486400"/>
            <a:ext cx="1409343" cy="7680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="" xmlns:a16="http://schemas.microsoft.com/office/drawing/2014/main" id="{B51EBA83-0CA5-49E5-B368-6CF6FDA3AF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Depth 1st Search</a:t>
            </a:r>
          </a:p>
        </p:txBody>
      </p:sp>
      <p:graphicFrame>
        <p:nvGraphicFramePr>
          <p:cNvPr id="2053" name="Object 5">
            <a:extLst>
              <a:ext uri="{FF2B5EF4-FFF2-40B4-BE49-F238E27FC236}">
                <a16:creationId xmlns="" xmlns:a16="http://schemas.microsoft.com/office/drawing/2014/main" id="{6922482B-31A2-40A4-8990-97D1825650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1836772"/>
              </p:ext>
            </p:extLst>
          </p:nvPr>
        </p:nvGraphicFramePr>
        <p:xfrm>
          <a:off x="1447800" y="1752600"/>
          <a:ext cx="2362200" cy="434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" name="MS Org Chart" r:id="rId3" imgW="2533320" imgH="7867440" progId="OrgPlusWOPX.4">
                  <p:embed/>
                </p:oleObj>
              </mc:Choice>
              <mc:Fallback>
                <p:oleObj name="MS Org Chart" r:id="rId3" imgW="2533320" imgH="7867440" progId="OrgPlusWOPX.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752600"/>
                        <a:ext cx="2362200" cy="434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Rectangle 7">
            <a:extLst>
              <a:ext uri="{FF2B5EF4-FFF2-40B4-BE49-F238E27FC236}">
                <a16:creationId xmlns="" xmlns:a16="http://schemas.microsoft.com/office/drawing/2014/main" id="{0B3C081A-38F8-4034-B4E0-FE3BC2C9B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562600"/>
            <a:ext cx="11430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6" name="Rectangle 8">
            <a:extLst>
              <a:ext uri="{FF2B5EF4-FFF2-40B4-BE49-F238E27FC236}">
                <a16:creationId xmlns="" xmlns:a16="http://schemas.microsoft.com/office/drawing/2014/main" id="{512E07AB-EA38-442A-9173-D4AB57AA1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029200"/>
            <a:ext cx="1143000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7" name="Rectangle 9">
            <a:extLst>
              <a:ext uri="{FF2B5EF4-FFF2-40B4-BE49-F238E27FC236}">
                <a16:creationId xmlns="" xmlns:a16="http://schemas.microsoft.com/office/drawing/2014/main" id="{2BBFD7EC-4DA7-4A91-91FB-4E75A6FE0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419600"/>
            <a:ext cx="1143000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" name="Rectangle 10">
            <a:extLst>
              <a:ext uri="{FF2B5EF4-FFF2-40B4-BE49-F238E27FC236}">
                <a16:creationId xmlns="" xmlns:a16="http://schemas.microsoft.com/office/drawing/2014/main" id="{96B738C9-E6B3-4436-9AC4-850C79A55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886200"/>
            <a:ext cx="1143000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9" name="Rectangle 11">
            <a:extLst>
              <a:ext uri="{FF2B5EF4-FFF2-40B4-BE49-F238E27FC236}">
                <a16:creationId xmlns="" xmlns:a16="http://schemas.microsoft.com/office/drawing/2014/main" id="{1806A241-CB62-48F2-9F60-06DA2744B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276600"/>
            <a:ext cx="1143000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0" name="Rectangle 12">
            <a:extLst>
              <a:ext uri="{FF2B5EF4-FFF2-40B4-BE49-F238E27FC236}">
                <a16:creationId xmlns="" xmlns:a16="http://schemas.microsoft.com/office/drawing/2014/main" id="{0189231B-29D8-4AFA-98B1-D3D20C340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743200"/>
            <a:ext cx="1143000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1" name="Rectangle 13">
            <a:extLst>
              <a:ext uri="{FF2B5EF4-FFF2-40B4-BE49-F238E27FC236}">
                <a16:creationId xmlns="" xmlns:a16="http://schemas.microsoft.com/office/drawing/2014/main" id="{C6E3B810-7427-4169-9988-ED44B1368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133600"/>
            <a:ext cx="2743200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62" name="Text Box 14">
            <a:extLst>
              <a:ext uri="{FF2B5EF4-FFF2-40B4-BE49-F238E27FC236}">
                <a16:creationId xmlns="" xmlns:a16="http://schemas.microsoft.com/office/drawing/2014/main" id="{EC13C4E3-C55C-43E8-916C-34FF49F14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4612" y="6054556"/>
            <a:ext cx="979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FF3300"/>
                </a:solidFill>
              </a:rPr>
              <a:t>Goal!!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1A5A524-2525-4F5A-85C4-43CF2C716316}"/>
              </a:ext>
            </a:extLst>
          </p:cNvPr>
          <p:cNvSpPr txBox="1"/>
          <p:nvPr/>
        </p:nvSpPr>
        <p:spPr>
          <a:xfrm>
            <a:off x="4220188" y="1822102"/>
            <a:ext cx="638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[&lt;A&gt;]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5B896CCF-01F5-4A5F-A719-0F2AED6A7C55}"/>
              </a:ext>
            </a:extLst>
          </p:cNvPr>
          <p:cNvSpPr txBox="1"/>
          <p:nvPr/>
        </p:nvSpPr>
        <p:spPr>
          <a:xfrm>
            <a:off x="4220188" y="2295353"/>
            <a:ext cx="1964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[&lt;T, A&gt; &lt;S, A&gt; &lt;Z, A&gt;]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8E98C7E8-EAC5-4968-99EB-BD35EE62996C}"/>
              </a:ext>
            </a:extLst>
          </p:cNvPr>
          <p:cNvSpPr txBox="1"/>
          <p:nvPr/>
        </p:nvSpPr>
        <p:spPr>
          <a:xfrm>
            <a:off x="4220188" y="2870595"/>
            <a:ext cx="21710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[&lt;L, T, A&gt; &lt;S, A&gt; &lt;Z, A&gt;]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4826814C-64ED-445C-806D-7BCDCC9E07FD}"/>
              </a:ext>
            </a:extLst>
          </p:cNvPr>
          <p:cNvSpPr txBox="1"/>
          <p:nvPr/>
        </p:nvSpPr>
        <p:spPr>
          <a:xfrm>
            <a:off x="4220188" y="3449351"/>
            <a:ext cx="2430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[&lt;M, L, T, A&gt; &lt;S, A&gt; &lt;Z, A&gt;]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EBA10EBB-7EB0-4786-9863-98F7224B6B91}"/>
              </a:ext>
            </a:extLst>
          </p:cNvPr>
          <p:cNvSpPr txBox="1"/>
          <p:nvPr/>
        </p:nvSpPr>
        <p:spPr>
          <a:xfrm>
            <a:off x="4220188" y="4031912"/>
            <a:ext cx="2650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[&lt;D, M, L, T, A&gt; &lt;S, A&gt; &lt;Z, A&gt;]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C3B4BE68-B70A-43ED-B7F5-65F56EF4A19C}"/>
              </a:ext>
            </a:extLst>
          </p:cNvPr>
          <p:cNvSpPr txBox="1"/>
          <p:nvPr/>
        </p:nvSpPr>
        <p:spPr>
          <a:xfrm>
            <a:off x="4220188" y="4614473"/>
            <a:ext cx="2869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[&lt;C, D, M, L, T, A&gt; &lt;S, A&gt; &lt;Z, A&gt;]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0CDF8823-95EF-4D44-B8C5-609160C1ABA8}"/>
              </a:ext>
            </a:extLst>
          </p:cNvPr>
          <p:cNvSpPr txBox="1"/>
          <p:nvPr/>
        </p:nvSpPr>
        <p:spPr>
          <a:xfrm>
            <a:off x="4220189" y="5174155"/>
            <a:ext cx="4923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[&lt;P, C, D, M, L, T, A&gt; &lt;R, C, D, M, L, T, A&gt; &lt;S, A&gt; &lt;Z, A&gt;]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3458483E-1578-4FE6-AC72-7B06F5A9DA16}"/>
              </a:ext>
            </a:extLst>
          </p:cNvPr>
          <p:cNvSpPr txBox="1"/>
          <p:nvPr/>
        </p:nvSpPr>
        <p:spPr>
          <a:xfrm>
            <a:off x="4220188" y="5689921"/>
            <a:ext cx="3982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[&lt;B, P, C, D, M, L, T, A&gt; &lt;R, P, C, D, M, L, T, A&gt; </a:t>
            </a:r>
          </a:p>
          <a:p>
            <a:r>
              <a:rPr lang="en-US" sz="1400" b="1" dirty="0"/>
              <a:t>&lt;R, C, D, M, L, T, A&gt; &lt;S, A&gt; &lt;Z, A&gt;]</a:t>
            </a:r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37EDC549-A026-404B-80C9-F62A0E35E6E5}"/>
              </a:ext>
            </a:extLst>
          </p:cNvPr>
          <p:cNvSpPr/>
          <p:nvPr/>
        </p:nvSpPr>
        <p:spPr bwMode="auto">
          <a:xfrm>
            <a:off x="2086588" y="1828798"/>
            <a:ext cx="2286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="" xmlns:a16="http://schemas.microsoft.com/office/drawing/2014/main" id="{57F3BFC5-F2DD-4955-BB90-17C0561D9EA7}"/>
              </a:ext>
            </a:extLst>
          </p:cNvPr>
          <p:cNvSpPr/>
          <p:nvPr/>
        </p:nvSpPr>
        <p:spPr bwMode="auto">
          <a:xfrm>
            <a:off x="1720056" y="2345095"/>
            <a:ext cx="2286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C8613BA5-B45C-47C3-AEFE-C639B832CBA1}"/>
              </a:ext>
            </a:extLst>
          </p:cNvPr>
          <p:cNvSpPr/>
          <p:nvPr/>
        </p:nvSpPr>
        <p:spPr bwMode="auto">
          <a:xfrm>
            <a:off x="1713889" y="2924127"/>
            <a:ext cx="2286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="" xmlns:a16="http://schemas.microsoft.com/office/drawing/2014/main" id="{2FFE92F1-9551-4A90-AA4A-7D2F757AFBF0}"/>
              </a:ext>
            </a:extLst>
          </p:cNvPr>
          <p:cNvSpPr/>
          <p:nvPr/>
        </p:nvSpPr>
        <p:spPr bwMode="auto">
          <a:xfrm>
            <a:off x="1713889" y="3516348"/>
            <a:ext cx="2286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4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="" xmlns:a16="http://schemas.microsoft.com/office/drawing/2014/main" id="{BE928A6C-42D0-499B-9FDB-07E524714A65}"/>
              </a:ext>
            </a:extLst>
          </p:cNvPr>
          <p:cNvSpPr/>
          <p:nvPr/>
        </p:nvSpPr>
        <p:spPr bwMode="auto">
          <a:xfrm>
            <a:off x="1720056" y="4067127"/>
            <a:ext cx="2286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C22A73D0-54BE-49EC-BED0-27AF346073C9}"/>
              </a:ext>
            </a:extLst>
          </p:cNvPr>
          <p:cNvSpPr/>
          <p:nvPr/>
        </p:nvSpPr>
        <p:spPr bwMode="auto">
          <a:xfrm>
            <a:off x="1713889" y="4645749"/>
            <a:ext cx="2286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="" xmlns:a16="http://schemas.microsoft.com/office/drawing/2014/main" id="{26A2464C-789F-476E-920C-E1314878758A}"/>
              </a:ext>
            </a:extLst>
          </p:cNvPr>
          <p:cNvSpPr/>
          <p:nvPr/>
        </p:nvSpPr>
        <p:spPr bwMode="auto">
          <a:xfrm>
            <a:off x="1447800" y="5219699"/>
            <a:ext cx="2286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7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="" xmlns:a16="http://schemas.microsoft.com/office/drawing/2014/main" id="{A9D85AF6-BE2B-4AB3-A50C-A03B1E2C253F}"/>
              </a:ext>
            </a:extLst>
          </p:cNvPr>
          <p:cNvSpPr/>
          <p:nvPr/>
        </p:nvSpPr>
        <p:spPr bwMode="auto">
          <a:xfrm>
            <a:off x="1219200" y="5722930"/>
            <a:ext cx="2286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1" grpId="0" animBg="1"/>
      <p:bldP spid="2062" grpId="0"/>
      <p:bldP spid="16" grpId="0"/>
      <p:bldP spid="17" grpId="0"/>
      <p:bldP spid="22" grpId="0"/>
      <p:bldP spid="23" grpId="0"/>
      <p:bldP spid="24" grpId="0"/>
      <p:bldP spid="25" grpId="0"/>
      <p:bldP spid="26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="" xmlns:a16="http://schemas.microsoft.com/office/drawing/2014/main" id="{CDE7A7EE-A813-4D9A-84CC-872E140B9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Breadth 1st Search</a:t>
            </a:r>
          </a:p>
        </p:txBody>
      </p:sp>
      <p:graphicFrame>
        <p:nvGraphicFramePr>
          <p:cNvPr id="4101" name="Object 5">
            <a:extLst>
              <a:ext uri="{FF2B5EF4-FFF2-40B4-BE49-F238E27FC236}">
                <a16:creationId xmlns="" xmlns:a16="http://schemas.microsoft.com/office/drawing/2014/main" id="{325A3363-57FC-4001-8086-C2C47EC320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1411493"/>
              </p:ext>
            </p:extLst>
          </p:nvPr>
        </p:nvGraphicFramePr>
        <p:xfrm>
          <a:off x="685800" y="1717431"/>
          <a:ext cx="3048000" cy="4848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" name="MS Org Chart" r:id="rId3" imgW="4857480" imgH="4781520" progId="OrgPlusWOPX.4">
                  <p:embed/>
                </p:oleObj>
              </mc:Choice>
              <mc:Fallback>
                <p:oleObj name="MS Org Chart" r:id="rId3" imgW="4857480" imgH="4781520" progId="OrgPlusWOPX.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717431"/>
                        <a:ext cx="3048000" cy="48487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" name="Text Box 10">
            <a:extLst>
              <a:ext uri="{FF2B5EF4-FFF2-40B4-BE49-F238E27FC236}">
                <a16:creationId xmlns="" xmlns:a16="http://schemas.microsoft.com/office/drawing/2014/main" id="{78BAB241-94C0-4438-A242-1502B1A089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5486400"/>
            <a:ext cx="979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rgbClr val="FF3300"/>
                </a:solidFill>
              </a:rPr>
              <a:t>Goal!!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B82A448A-F717-4E71-80C1-46809D5D637B}"/>
              </a:ext>
            </a:extLst>
          </p:cNvPr>
          <p:cNvSpPr txBox="1"/>
          <p:nvPr/>
        </p:nvSpPr>
        <p:spPr>
          <a:xfrm>
            <a:off x="4343400" y="1822102"/>
            <a:ext cx="638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[&lt;A&gt;]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055CBA7-F511-4F18-BB84-5897AEB5E69E}"/>
              </a:ext>
            </a:extLst>
          </p:cNvPr>
          <p:cNvSpPr txBox="1"/>
          <p:nvPr/>
        </p:nvSpPr>
        <p:spPr>
          <a:xfrm>
            <a:off x="4343400" y="2236935"/>
            <a:ext cx="1964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[&lt;T, A&gt; &lt;S, A&gt; &lt;Z, A&gt;]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58007A3-F94F-4470-9D17-FB1EA8B23351}"/>
              </a:ext>
            </a:extLst>
          </p:cNvPr>
          <p:cNvSpPr txBox="1"/>
          <p:nvPr/>
        </p:nvSpPr>
        <p:spPr>
          <a:xfrm>
            <a:off x="4343400" y="2590800"/>
            <a:ext cx="22159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[&lt;S, A&gt; &lt;Z, A&gt; &lt;L, T, A&gt;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4CC84FD5-28B0-4661-846B-6C48B894CEB1}"/>
              </a:ext>
            </a:extLst>
          </p:cNvPr>
          <p:cNvSpPr txBox="1"/>
          <p:nvPr/>
        </p:nvSpPr>
        <p:spPr>
          <a:xfrm>
            <a:off x="4343400" y="2916873"/>
            <a:ext cx="4035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[&lt;Z, A&gt; &lt;L, T, A&gt; &lt;R, S, A&gt; &lt;F, S, A &gt; &lt; O, S, A &gt;]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AD6C2D26-9591-445F-BE32-12D69C349898}"/>
              </a:ext>
            </a:extLst>
          </p:cNvPr>
          <p:cNvSpPr txBox="1"/>
          <p:nvPr/>
        </p:nvSpPr>
        <p:spPr>
          <a:xfrm>
            <a:off x="4331677" y="3284635"/>
            <a:ext cx="4264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[&lt;L, T, A&gt; &lt;R, S, A&gt; &lt;F, S, A &gt; &lt; O, S, A &gt; &lt;O, Z, A&gt;]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CA717CF-0279-4985-A02D-ADA37810A9BA}"/>
              </a:ext>
            </a:extLst>
          </p:cNvPr>
          <p:cNvSpPr txBox="1"/>
          <p:nvPr/>
        </p:nvSpPr>
        <p:spPr>
          <a:xfrm>
            <a:off x="4297138" y="3637150"/>
            <a:ext cx="4524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[&lt;R, S, A&gt; &lt;F, S, A &gt; &lt; O, S, A &gt; &lt;O, Z, A&gt; &lt;M, L, T, A&gt;]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2C1B4BE-5091-477E-B5D2-466E344F6E93}"/>
              </a:ext>
            </a:extLst>
          </p:cNvPr>
          <p:cNvSpPr txBox="1"/>
          <p:nvPr/>
        </p:nvSpPr>
        <p:spPr>
          <a:xfrm>
            <a:off x="4137330" y="3970978"/>
            <a:ext cx="49156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[&lt;F, S, A &gt; &lt; O, S, A &gt; &lt;O, Z, A&gt; &lt;M, L, T, A&gt; &lt;C, R, S, A&gt; &lt;P, R, S, A&gt;]</a:t>
            </a:r>
          </a:p>
        </p:txBody>
      </p: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6E2D6D79-8EC4-4DB7-8885-26A9F8DE510C}"/>
              </a:ext>
            </a:extLst>
          </p:cNvPr>
          <p:cNvSpPr/>
          <p:nvPr/>
        </p:nvSpPr>
        <p:spPr bwMode="auto">
          <a:xfrm>
            <a:off x="413238" y="2991936"/>
            <a:ext cx="2286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B9982D4D-2B23-48D5-8ABC-CBA631DD6197}"/>
              </a:ext>
            </a:extLst>
          </p:cNvPr>
          <p:cNvSpPr/>
          <p:nvPr/>
        </p:nvSpPr>
        <p:spPr bwMode="auto">
          <a:xfrm>
            <a:off x="3124200" y="2971800"/>
            <a:ext cx="2286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4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FDF1EEE9-FBD6-4E05-A07C-004CA708A9A3}"/>
              </a:ext>
            </a:extLst>
          </p:cNvPr>
          <p:cNvSpPr/>
          <p:nvPr/>
        </p:nvSpPr>
        <p:spPr bwMode="auto">
          <a:xfrm>
            <a:off x="1447800" y="4071499"/>
            <a:ext cx="2286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5E447296-41FA-40D0-9DED-3FD134F19780}"/>
              </a:ext>
            </a:extLst>
          </p:cNvPr>
          <p:cNvSpPr/>
          <p:nvPr/>
        </p:nvSpPr>
        <p:spPr bwMode="auto">
          <a:xfrm>
            <a:off x="2318238" y="4027494"/>
            <a:ext cx="2286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7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C5D7BA8A-4C7A-4202-AC5F-0F80EF975258}"/>
              </a:ext>
            </a:extLst>
          </p:cNvPr>
          <p:cNvSpPr/>
          <p:nvPr/>
        </p:nvSpPr>
        <p:spPr bwMode="auto">
          <a:xfrm>
            <a:off x="2863667" y="4045079"/>
            <a:ext cx="2286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25" name="Oval 24">
            <a:extLst>
              <a:ext uri="{FF2B5EF4-FFF2-40B4-BE49-F238E27FC236}">
                <a16:creationId xmlns="" xmlns:a16="http://schemas.microsoft.com/office/drawing/2014/main" id="{DFC57013-63B2-4DBE-B884-0469BD5EC4AB}"/>
              </a:ext>
            </a:extLst>
          </p:cNvPr>
          <p:cNvSpPr/>
          <p:nvPr/>
        </p:nvSpPr>
        <p:spPr bwMode="auto">
          <a:xfrm>
            <a:off x="1752600" y="1909676"/>
            <a:ext cx="2286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D808B1E7-7019-42B0-A9F1-883795C0D7C0}"/>
              </a:ext>
            </a:extLst>
          </p:cNvPr>
          <p:cNvSpPr/>
          <p:nvPr/>
        </p:nvSpPr>
        <p:spPr bwMode="auto">
          <a:xfrm>
            <a:off x="2095500" y="2954935"/>
            <a:ext cx="2286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7" name="Oval 26">
            <a:extLst>
              <a:ext uri="{FF2B5EF4-FFF2-40B4-BE49-F238E27FC236}">
                <a16:creationId xmlns="" xmlns:a16="http://schemas.microsoft.com/office/drawing/2014/main" id="{05F95EED-EA99-4D4D-8A87-86215BF903FE}"/>
              </a:ext>
            </a:extLst>
          </p:cNvPr>
          <p:cNvSpPr/>
          <p:nvPr/>
        </p:nvSpPr>
        <p:spPr bwMode="auto">
          <a:xfrm>
            <a:off x="435219" y="4039923"/>
            <a:ext cx="2286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28" name="Oval 27">
            <a:extLst>
              <a:ext uri="{FF2B5EF4-FFF2-40B4-BE49-F238E27FC236}">
                <a16:creationId xmlns="" xmlns:a16="http://schemas.microsoft.com/office/drawing/2014/main" id="{9033E670-1E32-43B8-BC9E-018AC6B41BAA}"/>
              </a:ext>
            </a:extLst>
          </p:cNvPr>
          <p:cNvSpPr/>
          <p:nvPr/>
        </p:nvSpPr>
        <p:spPr bwMode="auto">
          <a:xfrm>
            <a:off x="3739967" y="4024562"/>
            <a:ext cx="2286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9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="" xmlns:a16="http://schemas.microsoft.com/office/drawing/2014/main" id="{021C8F7D-68AC-4DC6-952A-EAE197C81DDF}"/>
              </a:ext>
            </a:extLst>
          </p:cNvPr>
          <p:cNvSpPr/>
          <p:nvPr/>
        </p:nvSpPr>
        <p:spPr bwMode="auto">
          <a:xfrm>
            <a:off x="228600" y="5065081"/>
            <a:ext cx="410307" cy="26891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/>
              <a:t>10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="" xmlns:a16="http://schemas.microsoft.com/office/drawing/2014/main" id="{B89BB22B-D70A-4E82-AA4C-FC74E71FF4F9}"/>
              </a:ext>
            </a:extLst>
          </p:cNvPr>
          <p:cNvSpPr/>
          <p:nvPr/>
        </p:nvSpPr>
        <p:spPr bwMode="auto">
          <a:xfrm>
            <a:off x="1014046" y="5226018"/>
            <a:ext cx="410307" cy="26891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/>
              <a:t>11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="" xmlns:a16="http://schemas.microsoft.com/office/drawing/2014/main" id="{DEB5A95F-E2E8-44EC-A7B8-80EE462EAACC}"/>
              </a:ext>
            </a:extLst>
          </p:cNvPr>
          <p:cNvSpPr/>
          <p:nvPr/>
        </p:nvSpPr>
        <p:spPr bwMode="auto">
          <a:xfrm>
            <a:off x="1752294" y="5091558"/>
            <a:ext cx="410307" cy="26891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/>
              <a:t>12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="" xmlns:a16="http://schemas.microsoft.com/office/drawing/2014/main" id="{1DAF2D25-516F-4C12-A254-854DE22D22B4}"/>
              </a:ext>
            </a:extLst>
          </p:cNvPr>
          <p:cNvSpPr/>
          <p:nvPr/>
        </p:nvSpPr>
        <p:spPr bwMode="auto">
          <a:xfrm>
            <a:off x="2570896" y="5328043"/>
            <a:ext cx="410307" cy="26891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/>
              <a:t>13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37859A16-7E21-47DA-B1E0-79052E4ADCE7}"/>
              </a:ext>
            </a:extLst>
          </p:cNvPr>
          <p:cNvSpPr txBox="1"/>
          <p:nvPr/>
        </p:nvSpPr>
        <p:spPr>
          <a:xfrm>
            <a:off x="4137330" y="4292081"/>
            <a:ext cx="5035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[&lt; O, S, A &gt; &lt;O, Z, A&gt; &lt;M, L, T, A&gt; &lt;C, R, S, A&gt; &lt;P, R, S, A&gt; &lt;B, F, S, A&gt;]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6A97D9B5-CE8A-452A-9BC3-139E7A7466F5}"/>
              </a:ext>
            </a:extLst>
          </p:cNvPr>
          <p:cNvSpPr txBox="1"/>
          <p:nvPr/>
        </p:nvSpPr>
        <p:spPr>
          <a:xfrm>
            <a:off x="3968565" y="4586019"/>
            <a:ext cx="52531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[&lt;O, Z, A&gt; &lt;M, L, T, A&gt; &lt;C, R, S, A&gt; &lt;P, R, S, A&gt; &lt;B, F, S, A&gt; &lt; Z, O, S, A &gt;]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17377763-43E1-496E-B79D-ACBE116EE24C}"/>
              </a:ext>
            </a:extLst>
          </p:cNvPr>
          <p:cNvSpPr txBox="1"/>
          <p:nvPr/>
        </p:nvSpPr>
        <p:spPr>
          <a:xfrm>
            <a:off x="3825198" y="4884283"/>
            <a:ext cx="5445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[&lt;M, L, T, A&gt; &lt;C, R, S, A&gt; &lt;P, R, S, A&gt; &lt;B, F, S, A&gt; &lt; Z, O, S, A &gt; &lt;S, O, Z, A&gt;]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FA769267-B38F-448D-BAB2-10FB26D61B2A}"/>
              </a:ext>
            </a:extLst>
          </p:cNvPr>
          <p:cNvSpPr txBox="1"/>
          <p:nvPr/>
        </p:nvSpPr>
        <p:spPr>
          <a:xfrm>
            <a:off x="3675796" y="5237401"/>
            <a:ext cx="56326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[&lt;C, R, S, A&gt; &lt;P, R, S, A&gt; &lt;B, F, S, A&gt; &lt; Z, O, S, A &gt; &lt;S, O, Z, A&gt; &lt;D, M, L, T, A&gt;]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51DAD6B6-BFE6-4736-82E7-DDC5322103A9}"/>
              </a:ext>
            </a:extLst>
          </p:cNvPr>
          <p:cNvSpPr txBox="1"/>
          <p:nvPr/>
        </p:nvSpPr>
        <p:spPr>
          <a:xfrm>
            <a:off x="3701867" y="5538210"/>
            <a:ext cx="4688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[&lt;P, R, S, A&gt; &lt;B, F, S, A&gt; &lt; Z, O, S, A &gt; &lt;S, O, Z, A&gt; &lt;D, M, L, T, A&gt;</a:t>
            </a:r>
          </a:p>
          <a:p>
            <a:r>
              <a:rPr lang="en-US" sz="1200" b="1" dirty="0"/>
              <a:t> &lt;P, C, R, S, A&gt; &lt;D, C, R, S, A&gt; ]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D344455C-2543-4F1F-AFD6-113F3CBE90C2}"/>
              </a:ext>
            </a:extLst>
          </p:cNvPr>
          <p:cNvSpPr txBox="1"/>
          <p:nvPr/>
        </p:nvSpPr>
        <p:spPr>
          <a:xfrm>
            <a:off x="3733800" y="6004690"/>
            <a:ext cx="4380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[&lt;B, F, S, A&gt; &lt; Z, O, S, A &gt; &lt;S, O, Z, A&gt; &lt;D, M, L, T, A&gt;</a:t>
            </a:r>
          </a:p>
          <a:p>
            <a:r>
              <a:rPr lang="en-US" sz="1200" b="1" dirty="0"/>
              <a:t> &lt;P, C, R, S, A&gt; &lt;D, C, R, S, A&gt; &lt;B, P, R, S, A&gt; &lt;C, P, R, S, A&gt;  ]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056BD0BA-976B-46D8-BA91-2E371CAA5459}"/>
              </a:ext>
            </a:extLst>
          </p:cNvPr>
          <p:cNvSpPr/>
          <p:nvPr/>
        </p:nvSpPr>
        <p:spPr bwMode="auto">
          <a:xfrm>
            <a:off x="685800" y="2438399"/>
            <a:ext cx="3282765" cy="119756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40411714-5540-45D7-92B1-937AA3746568}"/>
              </a:ext>
            </a:extLst>
          </p:cNvPr>
          <p:cNvSpPr/>
          <p:nvPr/>
        </p:nvSpPr>
        <p:spPr bwMode="auto">
          <a:xfrm>
            <a:off x="517038" y="3505200"/>
            <a:ext cx="788620" cy="115401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4CEAC85C-C4E4-4846-994B-7D2C5560B471}"/>
              </a:ext>
            </a:extLst>
          </p:cNvPr>
          <p:cNvSpPr/>
          <p:nvPr/>
        </p:nvSpPr>
        <p:spPr bwMode="auto">
          <a:xfrm>
            <a:off x="1445236" y="3505199"/>
            <a:ext cx="1889997" cy="119504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8659A22D-3465-4AEE-806C-D9DBB7CC4EBD}"/>
              </a:ext>
            </a:extLst>
          </p:cNvPr>
          <p:cNvSpPr/>
          <p:nvPr/>
        </p:nvSpPr>
        <p:spPr bwMode="auto">
          <a:xfrm>
            <a:off x="3417463" y="3527385"/>
            <a:ext cx="395620" cy="10338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83BE6305-AFAA-4D25-998F-1358D507630F}"/>
              </a:ext>
            </a:extLst>
          </p:cNvPr>
          <p:cNvSpPr/>
          <p:nvPr/>
        </p:nvSpPr>
        <p:spPr bwMode="auto">
          <a:xfrm>
            <a:off x="638907" y="4535119"/>
            <a:ext cx="395620" cy="104264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2AC383D4-A805-47A4-865A-F4D3ABB7CA82}"/>
              </a:ext>
            </a:extLst>
          </p:cNvPr>
          <p:cNvSpPr/>
          <p:nvPr/>
        </p:nvSpPr>
        <p:spPr bwMode="auto">
          <a:xfrm>
            <a:off x="1272292" y="4519957"/>
            <a:ext cx="1235805" cy="104264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="" xmlns:a16="http://schemas.microsoft.com/office/drawing/2014/main" id="{4F7FD9C1-8F33-42B8-8B41-D38B4912751C}"/>
              </a:ext>
            </a:extLst>
          </p:cNvPr>
          <p:cNvSpPr/>
          <p:nvPr/>
        </p:nvSpPr>
        <p:spPr bwMode="auto">
          <a:xfrm>
            <a:off x="2528981" y="4519957"/>
            <a:ext cx="442819" cy="104264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53DBDBA5-0AE2-42C0-985B-634528F68C2C}"/>
              </a:ext>
            </a:extLst>
          </p:cNvPr>
          <p:cNvSpPr/>
          <p:nvPr/>
        </p:nvSpPr>
        <p:spPr bwMode="auto">
          <a:xfrm>
            <a:off x="2957179" y="4495800"/>
            <a:ext cx="454235" cy="104264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="" xmlns:a16="http://schemas.microsoft.com/office/drawing/2014/main" id="{1EA3DD75-3753-4A30-A880-6BCE6B722E4A}"/>
              </a:ext>
            </a:extLst>
          </p:cNvPr>
          <p:cNvSpPr/>
          <p:nvPr/>
        </p:nvSpPr>
        <p:spPr bwMode="auto">
          <a:xfrm>
            <a:off x="3364523" y="4548555"/>
            <a:ext cx="445477" cy="10902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="" xmlns:a16="http://schemas.microsoft.com/office/drawing/2014/main" id="{6801CBE3-68B5-4A22-B764-DBF640F44E7B}"/>
              </a:ext>
            </a:extLst>
          </p:cNvPr>
          <p:cNvSpPr/>
          <p:nvPr/>
        </p:nvSpPr>
        <p:spPr bwMode="auto">
          <a:xfrm>
            <a:off x="648311" y="5535594"/>
            <a:ext cx="395620" cy="104264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="" xmlns:a16="http://schemas.microsoft.com/office/drawing/2014/main" id="{907C32EC-1648-4D9E-97CA-973C2CDCDB7B}"/>
              </a:ext>
            </a:extLst>
          </p:cNvPr>
          <p:cNvSpPr/>
          <p:nvPr/>
        </p:nvSpPr>
        <p:spPr bwMode="auto">
          <a:xfrm>
            <a:off x="1105511" y="5610559"/>
            <a:ext cx="717124" cy="104264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43BABD40-D1C5-43EB-B894-6C369C5BCDF2}"/>
              </a:ext>
            </a:extLst>
          </p:cNvPr>
          <p:cNvSpPr/>
          <p:nvPr/>
        </p:nvSpPr>
        <p:spPr bwMode="auto">
          <a:xfrm>
            <a:off x="1931828" y="5620241"/>
            <a:ext cx="717124" cy="104264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" grpId="0"/>
      <p:bldP spid="12" grpId="0"/>
      <p:bldP spid="13" grpId="0"/>
      <p:bldP spid="14" grpId="0"/>
      <p:bldP spid="15" grpId="0"/>
      <p:bldP spid="16" grpId="0"/>
      <p:bldP spid="17" grpId="0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30" grpId="0" animBg="1"/>
      <p:bldP spid="33" grpId="0" animBg="1"/>
      <p:bldP spid="34" grpId="0" animBg="1"/>
      <p:bldP spid="35" grpId="0" animBg="1"/>
      <p:bldP spid="36" grpId="0"/>
      <p:bldP spid="37" grpId="0"/>
      <p:bldP spid="38" grpId="0"/>
      <p:bldP spid="39" grpId="0"/>
      <p:bldP spid="40" grpId="0"/>
      <p:bldP spid="41" grpId="0"/>
      <p:bldP spid="2" grpId="0" animBg="1"/>
      <p:bldP spid="43" grpId="0" animBg="1"/>
      <p:bldP spid="44" grpId="0" animBg="1"/>
      <p:bldP spid="47" grpId="0" animBg="1"/>
      <p:bldP spid="48" grpId="0" animBg="1"/>
      <p:bldP spid="49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="" xmlns:a16="http://schemas.microsoft.com/office/drawing/2014/main" id="{5BC87FBF-40C6-4FAE-A279-8858160E6D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Depth-Limited Search</a:t>
            </a:r>
            <a:br>
              <a:rPr lang="en-US" altLang="en-US"/>
            </a:br>
            <a:r>
              <a:rPr lang="en-US" altLang="en-US" sz="2800"/>
              <a:t>(shown for limit = 5)</a:t>
            </a:r>
            <a:endParaRPr lang="en-US" altLang="en-US"/>
          </a:p>
        </p:txBody>
      </p:sp>
      <p:graphicFrame>
        <p:nvGraphicFramePr>
          <p:cNvPr id="5126" name="Object 6">
            <a:extLst>
              <a:ext uri="{FF2B5EF4-FFF2-40B4-BE49-F238E27FC236}">
                <a16:creationId xmlns="" xmlns:a16="http://schemas.microsoft.com/office/drawing/2014/main" id="{591902D6-6115-4793-BA85-09C9F57C8D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1752600"/>
          <a:ext cx="4132263" cy="481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" name="MS Org Chart" r:id="rId3" imgW="4991040" imgH="5810040" progId="OrgPlusWOPX.4">
                  <p:embed/>
                </p:oleObj>
              </mc:Choice>
              <mc:Fallback>
                <p:oleObj name="MS Org Chart" r:id="rId3" imgW="4991040" imgH="5810040" progId="OrgPlusWOPX.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752600"/>
                        <a:ext cx="4132263" cy="481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Oval 7">
            <a:extLst>
              <a:ext uri="{FF2B5EF4-FFF2-40B4-BE49-F238E27FC236}">
                <a16:creationId xmlns="" xmlns:a16="http://schemas.microsoft.com/office/drawing/2014/main" id="{8C1334F5-5C08-4861-A233-68B31570D436}"/>
              </a:ext>
            </a:extLst>
          </p:cNvPr>
          <p:cNvSpPr/>
          <p:nvPr/>
        </p:nvSpPr>
        <p:spPr bwMode="auto">
          <a:xfrm>
            <a:off x="4038600" y="1905000"/>
            <a:ext cx="2286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F9BBA1C2-9B02-429D-9F1A-1075A05B8163}"/>
              </a:ext>
            </a:extLst>
          </p:cNvPr>
          <p:cNvSpPr/>
          <p:nvPr/>
        </p:nvSpPr>
        <p:spPr bwMode="auto">
          <a:xfrm>
            <a:off x="2171700" y="2819400"/>
            <a:ext cx="2286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8C1CE017-C8E9-4D85-8349-FF8E8BCBCE30}"/>
              </a:ext>
            </a:extLst>
          </p:cNvPr>
          <p:cNvSpPr/>
          <p:nvPr/>
        </p:nvSpPr>
        <p:spPr bwMode="auto">
          <a:xfrm>
            <a:off x="2171700" y="3581400"/>
            <a:ext cx="2286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3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="" xmlns:a16="http://schemas.microsoft.com/office/drawing/2014/main" id="{501F3137-BC3C-4744-8E6D-FE5834EA1797}"/>
              </a:ext>
            </a:extLst>
          </p:cNvPr>
          <p:cNvSpPr/>
          <p:nvPr/>
        </p:nvSpPr>
        <p:spPr bwMode="auto">
          <a:xfrm>
            <a:off x="2171700" y="4438649"/>
            <a:ext cx="2286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0C4BF8A0-4626-450D-A815-E443FBB9E08B}"/>
              </a:ext>
            </a:extLst>
          </p:cNvPr>
          <p:cNvSpPr/>
          <p:nvPr/>
        </p:nvSpPr>
        <p:spPr bwMode="auto">
          <a:xfrm>
            <a:off x="2171700" y="5286375"/>
            <a:ext cx="2286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88CBC953-DA6C-4F6D-A9B1-8E6085ABED57}"/>
              </a:ext>
            </a:extLst>
          </p:cNvPr>
          <p:cNvSpPr/>
          <p:nvPr/>
        </p:nvSpPr>
        <p:spPr bwMode="auto">
          <a:xfrm>
            <a:off x="4457700" y="2705099"/>
            <a:ext cx="2286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6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A55C3DE0-6073-4D52-BFAF-82D32AC652DB}"/>
              </a:ext>
            </a:extLst>
          </p:cNvPr>
          <p:cNvSpPr/>
          <p:nvPr/>
        </p:nvSpPr>
        <p:spPr bwMode="auto">
          <a:xfrm>
            <a:off x="3600450" y="3581400"/>
            <a:ext cx="2286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4F1C5219-A590-4FE1-ACD7-D09DDACE8680}"/>
              </a:ext>
            </a:extLst>
          </p:cNvPr>
          <p:cNvSpPr/>
          <p:nvPr/>
        </p:nvSpPr>
        <p:spPr bwMode="auto">
          <a:xfrm>
            <a:off x="3067843" y="4438649"/>
            <a:ext cx="2286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8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1A6AE4F1-BF08-43CE-8445-86413760AC17}"/>
              </a:ext>
            </a:extLst>
          </p:cNvPr>
          <p:cNvSpPr/>
          <p:nvPr/>
        </p:nvSpPr>
        <p:spPr bwMode="auto">
          <a:xfrm>
            <a:off x="2935286" y="5057774"/>
            <a:ext cx="2286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8876E2CB-00E4-4BB0-B163-E1A366F3DAD5}"/>
              </a:ext>
            </a:extLst>
          </p:cNvPr>
          <p:cNvSpPr/>
          <p:nvPr/>
        </p:nvSpPr>
        <p:spPr bwMode="auto">
          <a:xfrm>
            <a:off x="3325018" y="5047252"/>
            <a:ext cx="4572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10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49F8B433-4EB4-4E01-BA4D-6384859A4072}"/>
              </a:ext>
            </a:extLst>
          </p:cNvPr>
          <p:cNvSpPr/>
          <p:nvPr/>
        </p:nvSpPr>
        <p:spPr bwMode="auto">
          <a:xfrm>
            <a:off x="4047331" y="4310459"/>
            <a:ext cx="4572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11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CC88EF90-A602-4526-95BD-E2248AC8C914}"/>
              </a:ext>
            </a:extLst>
          </p:cNvPr>
          <p:cNvSpPr/>
          <p:nvPr/>
        </p:nvSpPr>
        <p:spPr bwMode="auto">
          <a:xfrm>
            <a:off x="3962400" y="5094877"/>
            <a:ext cx="4572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12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0" name="Text Box 10">
            <a:extLst>
              <a:ext uri="{FF2B5EF4-FFF2-40B4-BE49-F238E27FC236}">
                <a16:creationId xmlns="" xmlns:a16="http://schemas.microsoft.com/office/drawing/2014/main" id="{F0C12E67-BA58-435B-8B0E-4ED4F57347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4787" y="5640564"/>
            <a:ext cx="9794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1800" dirty="0">
                <a:solidFill>
                  <a:srgbClr val="FF3300"/>
                </a:solidFill>
              </a:rPr>
              <a:t>Goal!!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="" xmlns:a16="http://schemas.microsoft.com/office/drawing/2014/main" id="{89CAAEB9-6471-449F-99DA-B728F28FE9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Iterative Deepening Search</a:t>
            </a:r>
          </a:p>
        </p:txBody>
      </p:sp>
      <p:graphicFrame>
        <p:nvGraphicFramePr>
          <p:cNvPr id="15363" name="Object 3">
            <a:extLst>
              <a:ext uri="{FF2B5EF4-FFF2-40B4-BE49-F238E27FC236}">
                <a16:creationId xmlns="" xmlns:a16="http://schemas.microsoft.com/office/drawing/2014/main" id="{7BF0B7DB-083C-4D7D-A433-CF39C15DC0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98563" y="2057400"/>
          <a:ext cx="3286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3" name="MS Org Chart" r:id="rId3" imgW="482400" imgH="666720" progId="OrgPlusWOPX.4">
                  <p:embed/>
                </p:oleObj>
              </mc:Choice>
              <mc:Fallback>
                <p:oleObj name="MS Org Chart" r:id="rId3" imgW="482400" imgH="666720" progId="OrgPlusWOPX.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8563" y="2057400"/>
                        <a:ext cx="32861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4">
            <a:extLst>
              <a:ext uri="{FF2B5EF4-FFF2-40B4-BE49-F238E27FC236}">
                <a16:creationId xmlns="" xmlns:a16="http://schemas.microsoft.com/office/drawing/2014/main" id="{55BA1519-B14B-4E5A-934D-361E9CB8FE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2051050"/>
          <a:ext cx="1047750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4" name="MS Org Chart" r:id="rId5" imgW="1733400" imgH="1695240" progId="OrgPlusWOPX.4">
                  <p:embed/>
                </p:oleObj>
              </mc:Choice>
              <mc:Fallback>
                <p:oleObj name="MS Org Chart" r:id="rId5" imgW="1733400" imgH="1695240" progId="OrgPlusWOPX.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051050"/>
                        <a:ext cx="1047750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5">
            <a:extLst>
              <a:ext uri="{FF2B5EF4-FFF2-40B4-BE49-F238E27FC236}">
                <a16:creationId xmlns="" xmlns:a16="http://schemas.microsoft.com/office/drawing/2014/main" id="{7D4C82F3-EFB6-4ED8-8A0B-A355303B83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2200" y="2012950"/>
          <a:ext cx="1752600" cy="150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5" name="MS Org Chart" r:id="rId7" imgW="3181320" imgH="2724120" progId="OrgPlusWOPX.4">
                  <p:embed/>
                </p:oleObj>
              </mc:Choice>
              <mc:Fallback>
                <p:oleObj name="MS Org Chart" r:id="rId7" imgW="3181320" imgH="2724120" progId="OrgPlusWOPX.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2012950"/>
                        <a:ext cx="1752600" cy="150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6">
            <a:extLst>
              <a:ext uri="{FF2B5EF4-FFF2-40B4-BE49-F238E27FC236}">
                <a16:creationId xmlns="" xmlns:a16="http://schemas.microsoft.com/office/drawing/2014/main" id="{1DDB637F-EB87-4A76-8DDD-A6FDAE0DE6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4113213"/>
          <a:ext cx="2514600" cy="238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6" name="MS Org Chart" r:id="rId9" imgW="3962160" imgH="3752640" progId="OrgPlusWOPX.4">
                  <p:embed/>
                </p:oleObj>
              </mc:Choice>
              <mc:Fallback>
                <p:oleObj name="MS Org Chart" r:id="rId9" imgW="3962160" imgH="3752640" progId="OrgPlusWOPX.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113213"/>
                        <a:ext cx="2514600" cy="2382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7">
            <a:extLst>
              <a:ext uri="{FF2B5EF4-FFF2-40B4-BE49-F238E27FC236}">
                <a16:creationId xmlns="" xmlns:a16="http://schemas.microsoft.com/office/drawing/2014/main" id="{F617ADAA-8C97-4F18-9B51-C03F53DBC6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3959225"/>
          <a:ext cx="2657475" cy="261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7" name="MS Org Chart" r:id="rId11" imgW="4857480" imgH="4781520" progId="OrgPlusWOPX.4">
                  <p:embed/>
                </p:oleObj>
              </mc:Choice>
              <mc:Fallback>
                <p:oleObj name="MS Org Chart" r:id="rId11" imgW="4857480" imgH="4781520" progId="OrgPlusWOPX.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959225"/>
                        <a:ext cx="2657475" cy="2614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8" name="Text Box 8">
            <a:extLst>
              <a:ext uri="{FF2B5EF4-FFF2-40B4-BE49-F238E27FC236}">
                <a16:creationId xmlns="" xmlns:a16="http://schemas.microsoft.com/office/drawing/2014/main" id="{2F5BC846-CD93-4A97-88B0-E66FD0BDF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" y="1638300"/>
            <a:ext cx="1049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Limit = 0</a:t>
            </a:r>
          </a:p>
        </p:txBody>
      </p:sp>
      <p:sp>
        <p:nvSpPr>
          <p:cNvPr id="15369" name="Text Box 9">
            <a:extLst>
              <a:ext uri="{FF2B5EF4-FFF2-40B4-BE49-F238E27FC236}">
                <a16:creationId xmlns="" xmlns:a16="http://schemas.microsoft.com/office/drawing/2014/main" id="{7669FB67-DB7C-4199-9F8C-2EA02DF11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1676400"/>
            <a:ext cx="1049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Limit = 1</a:t>
            </a:r>
          </a:p>
        </p:txBody>
      </p:sp>
      <p:sp>
        <p:nvSpPr>
          <p:cNvPr id="15370" name="Text Box 10">
            <a:extLst>
              <a:ext uri="{FF2B5EF4-FFF2-40B4-BE49-F238E27FC236}">
                <a16:creationId xmlns="" xmlns:a16="http://schemas.microsoft.com/office/drawing/2014/main" id="{4B233F70-5350-4907-85E9-9F23C7B559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1676400"/>
            <a:ext cx="1049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Limit = 2</a:t>
            </a:r>
          </a:p>
        </p:txBody>
      </p:sp>
      <p:sp>
        <p:nvSpPr>
          <p:cNvPr id="15371" name="Text Box 11">
            <a:extLst>
              <a:ext uri="{FF2B5EF4-FFF2-40B4-BE49-F238E27FC236}">
                <a16:creationId xmlns="" xmlns:a16="http://schemas.microsoft.com/office/drawing/2014/main" id="{8D8D90B5-EE35-4EFF-B6BD-3367A49D2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505200"/>
            <a:ext cx="1049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Limit = 3</a:t>
            </a:r>
          </a:p>
        </p:txBody>
      </p:sp>
      <p:sp>
        <p:nvSpPr>
          <p:cNvPr id="15372" name="Text Box 12">
            <a:extLst>
              <a:ext uri="{FF2B5EF4-FFF2-40B4-BE49-F238E27FC236}">
                <a16:creationId xmlns="" xmlns:a16="http://schemas.microsoft.com/office/drawing/2014/main" id="{8C667715-8C5D-417D-BD43-37BD8863B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657600"/>
            <a:ext cx="1049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Limit = 4</a:t>
            </a:r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5652DD30-333A-4F0C-8552-C85EF3A163AF}"/>
              </a:ext>
            </a:extLst>
          </p:cNvPr>
          <p:cNvSpPr/>
          <p:nvPr/>
        </p:nvSpPr>
        <p:spPr bwMode="auto">
          <a:xfrm>
            <a:off x="3852466" y="2167928"/>
            <a:ext cx="2286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9279C7E9-18C3-4C40-8278-4356B083847A}"/>
              </a:ext>
            </a:extLst>
          </p:cNvPr>
          <p:cNvSpPr/>
          <p:nvPr/>
        </p:nvSpPr>
        <p:spPr bwMode="auto">
          <a:xfrm>
            <a:off x="5923756" y="2627311"/>
            <a:ext cx="2286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DE05398E-EEAF-4888-8DD1-553CDEF43E71}"/>
              </a:ext>
            </a:extLst>
          </p:cNvPr>
          <p:cNvSpPr/>
          <p:nvPr/>
        </p:nvSpPr>
        <p:spPr bwMode="auto">
          <a:xfrm>
            <a:off x="6648450" y="2620167"/>
            <a:ext cx="2286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3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1D11BA10-6CAF-4B1A-9096-2AD5FBE70F8A}"/>
              </a:ext>
            </a:extLst>
          </p:cNvPr>
          <p:cNvSpPr/>
          <p:nvPr/>
        </p:nvSpPr>
        <p:spPr bwMode="auto">
          <a:xfrm>
            <a:off x="7400131" y="2620166"/>
            <a:ext cx="2286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D09B1B3B-90D8-4302-B372-7F1C0142194F}"/>
              </a:ext>
            </a:extLst>
          </p:cNvPr>
          <p:cNvSpPr/>
          <p:nvPr/>
        </p:nvSpPr>
        <p:spPr bwMode="auto">
          <a:xfrm>
            <a:off x="1624407" y="5522707"/>
            <a:ext cx="2286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E9F09500-4587-4989-9EDB-A25AC2FF0A9E}"/>
              </a:ext>
            </a:extLst>
          </p:cNvPr>
          <p:cNvSpPr/>
          <p:nvPr/>
        </p:nvSpPr>
        <p:spPr bwMode="auto">
          <a:xfrm>
            <a:off x="2295523" y="5510212"/>
            <a:ext cx="2286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6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2E73F5FF-02F1-4D15-AE2C-F5FA03D97DFD}"/>
              </a:ext>
            </a:extLst>
          </p:cNvPr>
          <p:cNvSpPr/>
          <p:nvPr/>
        </p:nvSpPr>
        <p:spPr bwMode="auto">
          <a:xfrm>
            <a:off x="3170037" y="5304631"/>
            <a:ext cx="2286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87E038A6-CFBD-466A-8C92-DAC467E255F2}"/>
              </a:ext>
            </a:extLst>
          </p:cNvPr>
          <p:cNvSpPr/>
          <p:nvPr/>
        </p:nvSpPr>
        <p:spPr bwMode="auto">
          <a:xfrm>
            <a:off x="3738166" y="4910725"/>
            <a:ext cx="2286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8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070E8997-DBC5-4D08-A331-C668415A33E0}"/>
              </a:ext>
            </a:extLst>
          </p:cNvPr>
          <p:cNvSpPr/>
          <p:nvPr/>
        </p:nvSpPr>
        <p:spPr bwMode="auto">
          <a:xfrm>
            <a:off x="3743323" y="5435601"/>
            <a:ext cx="2286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311B2F86-A797-4E9A-BD9B-4A84813A01FE}"/>
              </a:ext>
            </a:extLst>
          </p:cNvPr>
          <p:cNvSpPr/>
          <p:nvPr/>
        </p:nvSpPr>
        <p:spPr bwMode="auto">
          <a:xfrm>
            <a:off x="6534150" y="5943600"/>
            <a:ext cx="4572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10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="" xmlns:a16="http://schemas.microsoft.com/office/drawing/2014/main" id="{272615A5-AF3B-4BC2-8490-21E7AD2F05E2}"/>
              </a:ext>
            </a:extLst>
          </p:cNvPr>
          <p:cNvSpPr/>
          <p:nvPr/>
        </p:nvSpPr>
        <p:spPr bwMode="auto">
          <a:xfrm>
            <a:off x="6629400" y="2074862"/>
            <a:ext cx="2286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="" xmlns:a16="http://schemas.microsoft.com/office/drawing/2014/main" id="{808229D8-867A-4384-AD3F-071621CB2357}"/>
              </a:ext>
            </a:extLst>
          </p:cNvPr>
          <p:cNvSpPr/>
          <p:nvPr/>
        </p:nvSpPr>
        <p:spPr bwMode="auto">
          <a:xfrm>
            <a:off x="990600" y="4875213"/>
            <a:ext cx="2286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77A9B7AF-103E-4819-A74A-651280A8440C}"/>
              </a:ext>
            </a:extLst>
          </p:cNvPr>
          <p:cNvSpPr/>
          <p:nvPr/>
        </p:nvSpPr>
        <p:spPr bwMode="auto">
          <a:xfrm>
            <a:off x="2179637" y="4850605"/>
            <a:ext cx="2286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0" name="Oval 29">
            <a:extLst>
              <a:ext uri="{FF2B5EF4-FFF2-40B4-BE49-F238E27FC236}">
                <a16:creationId xmlns="" xmlns:a16="http://schemas.microsoft.com/office/drawing/2014/main" id="{87649F31-AC85-44FB-B5FB-1775F10709AA}"/>
              </a:ext>
            </a:extLst>
          </p:cNvPr>
          <p:cNvSpPr/>
          <p:nvPr/>
        </p:nvSpPr>
        <p:spPr bwMode="auto">
          <a:xfrm>
            <a:off x="2084387" y="4190999"/>
            <a:ext cx="2286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="" xmlns:a16="http://schemas.microsoft.com/office/drawing/2014/main" id="{8441F9BE-0700-436F-96BE-1C533B63511F}"/>
              </a:ext>
            </a:extLst>
          </p:cNvPr>
          <p:cNvSpPr/>
          <p:nvPr/>
        </p:nvSpPr>
        <p:spPr bwMode="auto">
          <a:xfrm>
            <a:off x="986232" y="5522707"/>
            <a:ext cx="2286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3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28C20E92-4EF6-464E-98C7-6C15B54BB84D}"/>
              </a:ext>
            </a:extLst>
          </p:cNvPr>
          <p:cNvSpPr/>
          <p:nvPr/>
        </p:nvSpPr>
        <p:spPr bwMode="auto">
          <a:xfrm>
            <a:off x="4724400" y="4607515"/>
            <a:ext cx="2286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="" xmlns:a16="http://schemas.microsoft.com/office/drawing/2014/main" id="{7F9FAD80-3976-4187-8354-BB7FDA6128B4}"/>
              </a:ext>
            </a:extLst>
          </p:cNvPr>
          <p:cNvSpPr/>
          <p:nvPr/>
        </p:nvSpPr>
        <p:spPr bwMode="auto">
          <a:xfrm>
            <a:off x="5867400" y="3962400"/>
            <a:ext cx="2286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="" xmlns:a16="http://schemas.microsoft.com/office/drawing/2014/main" id="{F936B5D5-941C-4DE5-8418-8F1265DEC413}"/>
              </a:ext>
            </a:extLst>
          </p:cNvPr>
          <p:cNvSpPr/>
          <p:nvPr/>
        </p:nvSpPr>
        <p:spPr bwMode="auto">
          <a:xfrm>
            <a:off x="4714877" y="5139326"/>
            <a:ext cx="2286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3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="" xmlns:a16="http://schemas.microsoft.com/office/drawing/2014/main" id="{85DE3ECB-9B41-4983-8276-3778151836D5}"/>
              </a:ext>
            </a:extLst>
          </p:cNvPr>
          <p:cNvSpPr/>
          <p:nvPr/>
        </p:nvSpPr>
        <p:spPr bwMode="auto">
          <a:xfrm>
            <a:off x="4714877" y="5679078"/>
            <a:ext cx="2286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6" name="Oval 35">
            <a:extLst>
              <a:ext uri="{FF2B5EF4-FFF2-40B4-BE49-F238E27FC236}">
                <a16:creationId xmlns="" xmlns:a16="http://schemas.microsoft.com/office/drawing/2014/main" id="{49222641-DC8A-4F62-8EAE-C77EF41EEFC3}"/>
              </a:ext>
            </a:extLst>
          </p:cNvPr>
          <p:cNvSpPr/>
          <p:nvPr/>
        </p:nvSpPr>
        <p:spPr bwMode="auto">
          <a:xfrm>
            <a:off x="6157912" y="4607514"/>
            <a:ext cx="2286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37" name="Oval 36">
            <a:extLst>
              <a:ext uri="{FF2B5EF4-FFF2-40B4-BE49-F238E27FC236}">
                <a16:creationId xmlns="" xmlns:a16="http://schemas.microsoft.com/office/drawing/2014/main" id="{AD18F5DB-6ED5-45AA-8B50-0D0129A71DE2}"/>
              </a:ext>
            </a:extLst>
          </p:cNvPr>
          <p:cNvSpPr/>
          <p:nvPr/>
        </p:nvSpPr>
        <p:spPr bwMode="auto">
          <a:xfrm>
            <a:off x="5591171" y="5184775"/>
            <a:ext cx="2286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6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="" xmlns:a16="http://schemas.microsoft.com/office/drawing/2014/main" id="{5FA32DC9-39DD-4394-8993-0929745B7EE6}"/>
              </a:ext>
            </a:extLst>
          </p:cNvPr>
          <p:cNvSpPr/>
          <p:nvPr/>
        </p:nvSpPr>
        <p:spPr bwMode="auto">
          <a:xfrm>
            <a:off x="5341731" y="5564777"/>
            <a:ext cx="2286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39" name="Oval 38">
            <a:extLst>
              <a:ext uri="{FF2B5EF4-FFF2-40B4-BE49-F238E27FC236}">
                <a16:creationId xmlns="" xmlns:a16="http://schemas.microsoft.com/office/drawing/2014/main" id="{41C3BF27-8843-4C78-B93A-2DCEC6738360}"/>
              </a:ext>
            </a:extLst>
          </p:cNvPr>
          <p:cNvSpPr/>
          <p:nvPr/>
        </p:nvSpPr>
        <p:spPr bwMode="auto">
          <a:xfrm>
            <a:off x="6024166" y="5590676"/>
            <a:ext cx="2286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8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="" xmlns:a16="http://schemas.microsoft.com/office/drawing/2014/main" id="{74F0EF16-82E4-4EFA-BC3E-7BA4A58970C4}"/>
              </a:ext>
            </a:extLst>
          </p:cNvPr>
          <p:cNvSpPr/>
          <p:nvPr/>
        </p:nvSpPr>
        <p:spPr bwMode="auto">
          <a:xfrm>
            <a:off x="6362700" y="5075236"/>
            <a:ext cx="2286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41" name="Text Box 10">
            <a:extLst>
              <a:ext uri="{FF2B5EF4-FFF2-40B4-BE49-F238E27FC236}">
                <a16:creationId xmlns="" xmlns:a16="http://schemas.microsoft.com/office/drawing/2014/main" id="{E7B5381D-9C2F-4C2C-B1DB-C7264EC14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9243" y="6161645"/>
            <a:ext cx="8770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1800" dirty="0">
                <a:solidFill>
                  <a:srgbClr val="FF3300"/>
                </a:solidFill>
              </a:rPr>
              <a:t>Goal!!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="" xmlns:a16="http://schemas.microsoft.com/office/drawing/2014/main" id="{2727DAF6-0A6A-447D-A220-37F008E4F7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Uniform-Cost </a:t>
            </a:r>
            <a:r>
              <a:rPr lang="en-US" altLang="en-US" dirty="0" smtClean="0"/>
              <a:t>Search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2800" dirty="0"/>
              <a:t>(= Branch-and-Bound Search)</a:t>
            </a:r>
          </a:p>
        </p:txBody>
      </p:sp>
      <p:graphicFrame>
        <p:nvGraphicFramePr>
          <p:cNvPr id="7176" name="Object 8">
            <a:extLst>
              <a:ext uri="{FF2B5EF4-FFF2-40B4-BE49-F238E27FC236}">
                <a16:creationId xmlns="" xmlns:a16="http://schemas.microsoft.com/office/drawing/2014/main" id="{E08A6432-1493-4BA4-847C-2CC6C63A3C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1029694"/>
              </p:ext>
            </p:extLst>
          </p:nvPr>
        </p:nvGraphicFramePr>
        <p:xfrm>
          <a:off x="457200" y="1939925"/>
          <a:ext cx="8305800" cy="454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1" name="MS Org Chart" r:id="rId3" imgW="3651120" imgH="2000160" progId="OrgPlusWOPX.4">
                  <p:embed/>
                </p:oleObj>
              </mc:Choice>
              <mc:Fallback>
                <p:oleObj name="MS Org Chart" r:id="rId3" imgW="3651120" imgH="2000160" progId="OrgPlusWOPX.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939925"/>
                        <a:ext cx="8305800" cy="454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Oval 3">
            <a:extLst>
              <a:ext uri="{FF2B5EF4-FFF2-40B4-BE49-F238E27FC236}">
                <a16:creationId xmlns="" xmlns:a16="http://schemas.microsoft.com/office/drawing/2014/main" id="{686C4230-57E4-470E-BD6B-80AAA0A3D00D}"/>
              </a:ext>
            </a:extLst>
          </p:cNvPr>
          <p:cNvSpPr/>
          <p:nvPr/>
        </p:nvSpPr>
        <p:spPr bwMode="auto">
          <a:xfrm>
            <a:off x="3886200" y="2115525"/>
            <a:ext cx="2286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1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5C355969-631A-4940-B37B-A67A816B9920}"/>
              </a:ext>
            </a:extLst>
          </p:cNvPr>
          <p:cNvSpPr/>
          <p:nvPr/>
        </p:nvSpPr>
        <p:spPr bwMode="auto">
          <a:xfrm>
            <a:off x="8077200" y="2968625"/>
            <a:ext cx="2286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76537919-616F-4421-A7ED-B6DAD3E2FEA3}"/>
              </a:ext>
            </a:extLst>
          </p:cNvPr>
          <p:cNvSpPr/>
          <p:nvPr/>
        </p:nvSpPr>
        <p:spPr bwMode="auto">
          <a:xfrm>
            <a:off x="1485900" y="2889248"/>
            <a:ext cx="2286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3FFD792D-79DA-48F4-8469-EB65F35F7BA4}"/>
              </a:ext>
            </a:extLst>
          </p:cNvPr>
          <p:cNvSpPr/>
          <p:nvPr/>
        </p:nvSpPr>
        <p:spPr bwMode="auto">
          <a:xfrm>
            <a:off x="4284785" y="2912205"/>
            <a:ext cx="2286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3D162862-248C-4D84-A975-3B77BB4094E3}"/>
              </a:ext>
            </a:extLst>
          </p:cNvPr>
          <p:cNvSpPr/>
          <p:nvPr/>
        </p:nvSpPr>
        <p:spPr bwMode="auto">
          <a:xfrm>
            <a:off x="8077200" y="3657600"/>
            <a:ext cx="2286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F8C6E763-332B-4362-B731-A01218CB61C0}"/>
              </a:ext>
            </a:extLst>
          </p:cNvPr>
          <p:cNvSpPr/>
          <p:nvPr/>
        </p:nvSpPr>
        <p:spPr bwMode="auto">
          <a:xfrm>
            <a:off x="3991708" y="3657600"/>
            <a:ext cx="2286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907E5681-C44B-4F1C-9FE5-BAA583C38EC7}"/>
              </a:ext>
            </a:extLst>
          </p:cNvPr>
          <p:cNvSpPr/>
          <p:nvPr/>
        </p:nvSpPr>
        <p:spPr bwMode="auto">
          <a:xfrm>
            <a:off x="1485900" y="3733555"/>
            <a:ext cx="2286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="" xmlns:a16="http://schemas.microsoft.com/office/drawing/2014/main" id="{8DEC7677-EABC-42B1-9470-C0FC66D06700}"/>
              </a:ext>
            </a:extLst>
          </p:cNvPr>
          <p:cNvSpPr/>
          <p:nvPr/>
        </p:nvSpPr>
        <p:spPr bwMode="auto">
          <a:xfrm>
            <a:off x="4800600" y="3657600"/>
            <a:ext cx="2286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381557B0-4FBD-471B-8D46-91232E8E6C94}"/>
              </a:ext>
            </a:extLst>
          </p:cNvPr>
          <p:cNvSpPr/>
          <p:nvPr/>
        </p:nvSpPr>
        <p:spPr bwMode="auto">
          <a:xfrm>
            <a:off x="6858000" y="3543299"/>
            <a:ext cx="2286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436598E7-66E8-4F80-B969-87EE51566D26}"/>
              </a:ext>
            </a:extLst>
          </p:cNvPr>
          <p:cNvSpPr/>
          <p:nvPr/>
        </p:nvSpPr>
        <p:spPr bwMode="auto">
          <a:xfrm>
            <a:off x="8021515" y="4394688"/>
            <a:ext cx="448408" cy="20857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/>
              <a:t>10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35AB70CC-52AD-4FBA-AEB8-82625C0873FC}"/>
              </a:ext>
            </a:extLst>
          </p:cNvPr>
          <p:cNvSpPr/>
          <p:nvPr/>
        </p:nvSpPr>
        <p:spPr bwMode="auto">
          <a:xfrm>
            <a:off x="1375996" y="4472108"/>
            <a:ext cx="448408" cy="20857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/>
              <a:t>11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EA3BBB63-0DA1-4E95-91B5-7E62A7661EEF}"/>
              </a:ext>
            </a:extLst>
          </p:cNvPr>
          <p:cNvSpPr/>
          <p:nvPr/>
        </p:nvSpPr>
        <p:spPr bwMode="auto">
          <a:xfrm>
            <a:off x="3661996" y="4472108"/>
            <a:ext cx="448408" cy="20857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/>
              <a:t>12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25CBA814-955B-487E-94C0-FE41C19576C9}"/>
              </a:ext>
            </a:extLst>
          </p:cNvPr>
          <p:cNvSpPr/>
          <p:nvPr/>
        </p:nvSpPr>
        <p:spPr bwMode="auto">
          <a:xfrm>
            <a:off x="6019800" y="4232397"/>
            <a:ext cx="448408" cy="20857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/>
              <a:t>13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037CC6D0-F144-4B58-8B29-7C660382EEA1}"/>
              </a:ext>
            </a:extLst>
          </p:cNvPr>
          <p:cNvSpPr/>
          <p:nvPr/>
        </p:nvSpPr>
        <p:spPr bwMode="auto">
          <a:xfrm>
            <a:off x="2819399" y="4367820"/>
            <a:ext cx="448408" cy="20857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/>
              <a:t>14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8A302FB9-2670-4C89-9BB2-B369862576D3}"/>
              </a:ext>
            </a:extLst>
          </p:cNvPr>
          <p:cNvSpPr/>
          <p:nvPr/>
        </p:nvSpPr>
        <p:spPr bwMode="auto">
          <a:xfrm>
            <a:off x="177311" y="5105400"/>
            <a:ext cx="448408" cy="20857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/>
              <a:t>15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586A5AAD-D56E-4A5C-B702-EE2A3BB55B4B}"/>
              </a:ext>
            </a:extLst>
          </p:cNvPr>
          <p:cNvSpPr/>
          <p:nvPr/>
        </p:nvSpPr>
        <p:spPr bwMode="auto">
          <a:xfrm>
            <a:off x="6019800" y="5096363"/>
            <a:ext cx="448408" cy="20857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/>
              <a:t>16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3C740F16-99FE-4EAE-AC5D-94FDC00D9699}"/>
              </a:ext>
            </a:extLst>
          </p:cNvPr>
          <p:cNvSpPr/>
          <p:nvPr/>
        </p:nvSpPr>
        <p:spPr bwMode="auto">
          <a:xfrm>
            <a:off x="7573107" y="5095874"/>
            <a:ext cx="448408" cy="20857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/>
              <a:t>17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62DDF053-734C-4305-840D-6E6AB10EE8C5}"/>
              </a:ext>
            </a:extLst>
          </p:cNvPr>
          <p:cNvSpPr/>
          <p:nvPr/>
        </p:nvSpPr>
        <p:spPr bwMode="auto">
          <a:xfrm>
            <a:off x="3776296" y="5603876"/>
            <a:ext cx="448408" cy="20857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/>
              <a:t>18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2" name="Text Box 10">
            <a:extLst>
              <a:ext uri="{FF2B5EF4-FFF2-40B4-BE49-F238E27FC236}">
                <a16:creationId xmlns="" xmlns:a16="http://schemas.microsoft.com/office/drawing/2014/main" id="{C5D2DD47-A11A-4ACF-AC67-74C3DA1006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6290" y="5812451"/>
            <a:ext cx="8770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1800" dirty="0">
                <a:solidFill>
                  <a:srgbClr val="FF3300"/>
                </a:solidFill>
              </a:rPr>
              <a:t>Goal!!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="" xmlns:a16="http://schemas.microsoft.com/office/drawing/2014/main" id="{9BE65893-04DB-4FBA-B02F-43B14CC826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altLang="en-US" dirty="0"/>
              <a:t>Greedy Search</a:t>
            </a:r>
            <a:br>
              <a:rPr lang="en-US" altLang="en-US" dirty="0"/>
            </a:br>
            <a:r>
              <a:rPr lang="en-US" altLang="en-US" sz="3600" dirty="0"/>
              <a:t>( = Winston’s Best 1st Search)</a:t>
            </a:r>
            <a:endParaRPr lang="en-US" altLang="en-US" dirty="0"/>
          </a:p>
        </p:txBody>
      </p:sp>
      <p:graphicFrame>
        <p:nvGraphicFramePr>
          <p:cNvPr id="8197" name="Object 5">
            <a:extLst>
              <a:ext uri="{FF2B5EF4-FFF2-40B4-BE49-F238E27FC236}">
                <a16:creationId xmlns="" xmlns:a16="http://schemas.microsoft.com/office/drawing/2014/main" id="{64359160-D1B8-4482-AC3B-8A1C569685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3429707"/>
              </p:ext>
            </p:extLst>
          </p:nvPr>
        </p:nvGraphicFramePr>
        <p:xfrm>
          <a:off x="457200" y="1905000"/>
          <a:ext cx="4057650" cy="470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4" name="MS Org Chart" r:id="rId3" imgW="5047920" imgH="5010120" progId="OrgPlusWOPX.4">
                  <p:embed/>
                </p:oleObj>
              </mc:Choice>
              <mc:Fallback>
                <p:oleObj name="MS Org Chart" r:id="rId3" imgW="5047920" imgH="5010120" progId="OrgPlusWOPX.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905000"/>
                        <a:ext cx="4057650" cy="470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C7AA141-05D3-438F-B74C-B20B551474E3}"/>
              </a:ext>
            </a:extLst>
          </p:cNvPr>
          <p:cNvSpPr txBox="1"/>
          <p:nvPr/>
        </p:nvSpPr>
        <p:spPr>
          <a:xfrm>
            <a:off x="5029200" y="2221468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[366&lt;A&gt;]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51ECC70-908A-46F5-8189-63B178F4547C}"/>
              </a:ext>
            </a:extLst>
          </p:cNvPr>
          <p:cNvSpPr txBox="1"/>
          <p:nvPr/>
        </p:nvSpPr>
        <p:spPr>
          <a:xfrm>
            <a:off x="5005396" y="3364468"/>
            <a:ext cx="368402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[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253&lt;S, A&gt; 329&lt;T, A&gt; 374&lt;Z,A&gt;</a:t>
            </a:r>
            <a:r>
              <a:rPr lang="en-US" sz="1800" b="1" dirty="0"/>
              <a:t>]</a:t>
            </a:r>
          </a:p>
          <a:p>
            <a:r>
              <a:rPr lang="en-US" sz="1600" dirty="0">
                <a:solidFill>
                  <a:srgbClr val="C00000"/>
                </a:solidFill>
              </a:rPr>
              <a:t>* Newly inserted paths are shown in green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C938F85-05B5-4F0C-9381-C9D6B9E2F652}"/>
              </a:ext>
            </a:extLst>
          </p:cNvPr>
          <p:cNvSpPr txBox="1"/>
          <p:nvPr/>
        </p:nvSpPr>
        <p:spPr>
          <a:xfrm>
            <a:off x="4994751" y="4572000"/>
            <a:ext cx="3980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[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178&lt;F, S, A&gt; 193&lt;R, S, A&gt; </a:t>
            </a:r>
            <a:r>
              <a:rPr lang="en-US" sz="1800" b="1" dirty="0"/>
              <a:t>329&lt;T, A&gt; </a:t>
            </a:r>
          </a:p>
          <a:p>
            <a:r>
              <a:rPr lang="en-US" sz="1800" b="1" dirty="0"/>
              <a:t>    374&lt;Z,A&gt;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380&lt;O, S, A&gt;</a:t>
            </a:r>
            <a:r>
              <a:rPr lang="en-US" sz="1800" b="1" dirty="0"/>
              <a:t>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02E4B67-8E39-4521-A4DB-06D9E7FCD0A8}"/>
              </a:ext>
            </a:extLst>
          </p:cNvPr>
          <p:cNvSpPr txBox="1"/>
          <p:nvPr/>
        </p:nvSpPr>
        <p:spPr>
          <a:xfrm>
            <a:off x="5028842" y="5830669"/>
            <a:ext cx="4019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[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0&lt;B, F, S, A&gt;</a:t>
            </a:r>
            <a:r>
              <a:rPr lang="en-US" sz="1800" b="1" dirty="0"/>
              <a:t> 193&lt;R, S, A&gt; 329&lt;T, A&gt; </a:t>
            </a:r>
          </a:p>
          <a:p>
            <a:r>
              <a:rPr lang="en-US" sz="1800" b="1" dirty="0"/>
              <a:t>    374&lt;Z,A&gt; 380&lt;O, S, A&gt;]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D6DFB07-180C-4522-828A-371D8BED8C0F}"/>
              </a:ext>
            </a:extLst>
          </p:cNvPr>
          <p:cNvSpPr/>
          <p:nvPr/>
        </p:nvSpPr>
        <p:spPr bwMode="auto">
          <a:xfrm>
            <a:off x="304800" y="2895600"/>
            <a:ext cx="4343400" cy="1295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BEFAD93-7F64-4487-B69F-3A571E93CC2F}"/>
              </a:ext>
            </a:extLst>
          </p:cNvPr>
          <p:cNvSpPr/>
          <p:nvPr/>
        </p:nvSpPr>
        <p:spPr bwMode="auto">
          <a:xfrm>
            <a:off x="411401" y="4191000"/>
            <a:ext cx="4343400" cy="1295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9DD891DE-5436-4F40-AD65-1D09BB1CDB9D}"/>
              </a:ext>
            </a:extLst>
          </p:cNvPr>
          <p:cNvSpPr/>
          <p:nvPr/>
        </p:nvSpPr>
        <p:spPr bwMode="auto">
          <a:xfrm>
            <a:off x="1876425" y="5401469"/>
            <a:ext cx="1219200" cy="1295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="" xmlns:a16="http://schemas.microsoft.com/office/drawing/2014/main" id="{B01F369A-4DCD-44B3-A4DE-FADA307EBD02}"/>
              </a:ext>
            </a:extLst>
          </p:cNvPr>
          <p:cNvSpPr/>
          <p:nvPr/>
        </p:nvSpPr>
        <p:spPr bwMode="auto">
          <a:xfrm>
            <a:off x="3200400" y="2256637"/>
            <a:ext cx="2286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9EF08BEF-18C7-4879-946C-840858EC9AB4}"/>
              </a:ext>
            </a:extLst>
          </p:cNvPr>
          <p:cNvSpPr/>
          <p:nvPr/>
        </p:nvSpPr>
        <p:spPr bwMode="auto">
          <a:xfrm>
            <a:off x="2971800" y="3124200"/>
            <a:ext cx="2286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2D47107D-D5B9-4BAB-B2CE-0C2214443676}"/>
              </a:ext>
            </a:extLst>
          </p:cNvPr>
          <p:cNvSpPr/>
          <p:nvPr/>
        </p:nvSpPr>
        <p:spPr bwMode="auto">
          <a:xfrm>
            <a:off x="2895600" y="4419599"/>
            <a:ext cx="2286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3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ADCCDC42-4FEB-411A-B32C-4EE84BEF4178}"/>
              </a:ext>
            </a:extLst>
          </p:cNvPr>
          <p:cNvSpPr/>
          <p:nvPr/>
        </p:nvSpPr>
        <p:spPr bwMode="auto">
          <a:xfrm>
            <a:off x="2971800" y="5867399"/>
            <a:ext cx="2286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="" xmlns:a16="http://schemas.microsoft.com/office/drawing/2014/main" id="{688B1C81-28AC-4BDD-BA06-88D3686E85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4535" y="6292334"/>
            <a:ext cx="9794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1800" dirty="0">
                <a:solidFill>
                  <a:srgbClr val="FF3300"/>
                </a:solidFill>
              </a:rPr>
              <a:t>Goal!!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2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="" xmlns:a16="http://schemas.microsoft.com/office/drawing/2014/main" id="{8A6A5E22-826A-4596-9BE1-FD8A5A26C4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81400" y="0"/>
            <a:ext cx="2819400" cy="1143000"/>
          </a:xfrm>
        </p:spPr>
        <p:txBody>
          <a:bodyPr/>
          <a:lstStyle/>
          <a:p>
            <a:pPr algn="l"/>
            <a:r>
              <a:rPr lang="en-US" altLang="en-US" sz="3600" dirty="0"/>
              <a:t>A* Search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AA34904B-80AA-4D17-A618-4861D1BBDC55}"/>
              </a:ext>
            </a:extLst>
          </p:cNvPr>
          <p:cNvSpPr txBox="1"/>
          <p:nvPr/>
        </p:nvSpPr>
        <p:spPr>
          <a:xfrm>
            <a:off x="4906823" y="1367153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[366&lt;A&gt;]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050B542-4524-4FC4-9776-F57F8DD942DA}"/>
              </a:ext>
            </a:extLst>
          </p:cNvPr>
          <p:cNvSpPr txBox="1"/>
          <p:nvPr/>
        </p:nvSpPr>
        <p:spPr>
          <a:xfrm>
            <a:off x="4906822" y="2133600"/>
            <a:ext cx="3463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[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393&lt;S, A&gt; 447&lt;T, A&gt; 449&lt;Z,A&gt;</a:t>
            </a:r>
            <a:r>
              <a:rPr lang="en-US" sz="1800" b="1" dirty="0"/>
              <a:t>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879BCB3-08F2-446A-9EB9-BD644BF8A9AD}"/>
              </a:ext>
            </a:extLst>
          </p:cNvPr>
          <p:cNvSpPr txBox="1"/>
          <p:nvPr/>
        </p:nvSpPr>
        <p:spPr>
          <a:xfrm>
            <a:off x="4906823" y="2819400"/>
            <a:ext cx="3980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[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413&lt;R, S, A&gt; 415&lt;F, S, A&gt; </a:t>
            </a:r>
            <a:r>
              <a:rPr lang="en-US" sz="1800" b="1" dirty="0"/>
              <a:t>447&lt;T, A&gt; </a:t>
            </a:r>
          </a:p>
          <a:p>
            <a:r>
              <a:rPr lang="en-US" sz="1800" b="1" dirty="0"/>
              <a:t>   449&lt;Z,A&gt;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 671&lt;O, S, A&gt;</a:t>
            </a:r>
            <a:r>
              <a:rPr lang="en-US" sz="1800" b="1" dirty="0"/>
              <a:t>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C61120C-20A5-493B-A17E-3CECC15AA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93503"/>
            <a:ext cx="4114800" cy="556104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4CAC0BB9-F72A-4125-8B4A-E0FF857D8273}"/>
              </a:ext>
            </a:extLst>
          </p:cNvPr>
          <p:cNvSpPr txBox="1"/>
          <p:nvPr/>
        </p:nvSpPr>
        <p:spPr>
          <a:xfrm>
            <a:off x="4876800" y="3834825"/>
            <a:ext cx="3938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[415&lt;F, S, A&gt;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417&lt;P, R, S, A&gt; </a:t>
            </a:r>
            <a:r>
              <a:rPr lang="en-US" sz="1600" b="1" dirty="0"/>
              <a:t>447&lt;T, A&gt; </a:t>
            </a:r>
          </a:p>
          <a:p>
            <a:r>
              <a:rPr lang="en-US" sz="1600" b="1" dirty="0"/>
              <a:t>   449&lt;Z,A&gt;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 526&lt;C, R, S, A&gt; </a:t>
            </a:r>
            <a:r>
              <a:rPr lang="en-US" sz="1600" b="1" dirty="0"/>
              <a:t>671&lt;O, S, A&gt;]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7A653FEA-0449-4CA5-9BA5-00F4D68F0AF5}"/>
              </a:ext>
            </a:extLst>
          </p:cNvPr>
          <p:cNvSpPr txBox="1"/>
          <p:nvPr/>
        </p:nvSpPr>
        <p:spPr>
          <a:xfrm>
            <a:off x="4052966" y="4876800"/>
            <a:ext cx="4932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[417&lt;P, R, S, A&gt; 447&lt;T, A&gt; 449&lt;Z,A&gt;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450&lt;B, F, S, A&gt; </a:t>
            </a:r>
          </a:p>
          <a:p>
            <a:r>
              <a:rPr lang="en-US" sz="1600" b="1" dirty="0"/>
              <a:t>526&lt;C, R, S, A&gt; 671&lt;O, S, A&gt;]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ACEC6633-0B70-4EDC-984B-0FFE3069D89C}"/>
              </a:ext>
            </a:extLst>
          </p:cNvPr>
          <p:cNvSpPr txBox="1"/>
          <p:nvPr/>
        </p:nvSpPr>
        <p:spPr>
          <a:xfrm>
            <a:off x="4052966" y="5757213"/>
            <a:ext cx="51711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[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418&lt;B, P, R, S, A&gt; </a:t>
            </a:r>
            <a:r>
              <a:rPr lang="en-US" sz="1600" b="1" dirty="0"/>
              <a:t>447&lt;T, A&gt; 449&lt;Z,A&gt; 450&lt;B, F, S, A&gt; </a:t>
            </a:r>
          </a:p>
          <a:p>
            <a:r>
              <a:rPr lang="en-US" sz="1600" b="1" dirty="0"/>
              <a:t>526&lt;C, R, S, A&gt;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615&lt;C, P, R, S, A&gt; </a:t>
            </a:r>
            <a:r>
              <a:rPr lang="en-US" sz="1600" b="1" dirty="0"/>
              <a:t>671&lt;O, S, A&gt;]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C620698F-5182-4DBC-8223-E5F46413D13F}"/>
              </a:ext>
            </a:extLst>
          </p:cNvPr>
          <p:cNvSpPr/>
          <p:nvPr/>
        </p:nvSpPr>
        <p:spPr bwMode="auto">
          <a:xfrm>
            <a:off x="907216" y="2007632"/>
            <a:ext cx="3055183" cy="111656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11AF8372-F024-4FBB-B559-B3497F7AE568}"/>
              </a:ext>
            </a:extLst>
          </p:cNvPr>
          <p:cNvSpPr/>
          <p:nvPr/>
        </p:nvSpPr>
        <p:spPr bwMode="auto">
          <a:xfrm>
            <a:off x="682208" y="3164521"/>
            <a:ext cx="3508792" cy="111656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7A81EF1F-C2FC-4DDC-BC2E-75F75CE0C580}"/>
              </a:ext>
            </a:extLst>
          </p:cNvPr>
          <p:cNvSpPr/>
          <p:nvPr/>
        </p:nvSpPr>
        <p:spPr bwMode="auto">
          <a:xfrm>
            <a:off x="70812" y="4306170"/>
            <a:ext cx="2062788" cy="111656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DA32188C-D225-4801-8FAE-FED80ED87CD0}"/>
              </a:ext>
            </a:extLst>
          </p:cNvPr>
          <p:cNvSpPr/>
          <p:nvPr/>
        </p:nvSpPr>
        <p:spPr bwMode="auto">
          <a:xfrm>
            <a:off x="533400" y="5416642"/>
            <a:ext cx="2062788" cy="117822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756D2803-A7A6-4A7E-A09B-5FD39D6CDAC8}"/>
              </a:ext>
            </a:extLst>
          </p:cNvPr>
          <p:cNvSpPr/>
          <p:nvPr/>
        </p:nvSpPr>
        <p:spPr bwMode="auto">
          <a:xfrm>
            <a:off x="2133600" y="4300073"/>
            <a:ext cx="1072188" cy="117822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1FE49FE7-AFE9-476C-A5FA-3CCAACB9CA69}"/>
              </a:ext>
            </a:extLst>
          </p:cNvPr>
          <p:cNvSpPr/>
          <p:nvPr/>
        </p:nvSpPr>
        <p:spPr bwMode="auto">
          <a:xfrm>
            <a:off x="2669694" y="1297620"/>
            <a:ext cx="2286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9A375594-25F9-4738-857D-0030ADFA4BF9}"/>
              </a:ext>
            </a:extLst>
          </p:cNvPr>
          <p:cNvSpPr/>
          <p:nvPr/>
        </p:nvSpPr>
        <p:spPr bwMode="auto">
          <a:xfrm>
            <a:off x="2667000" y="2133599"/>
            <a:ext cx="2286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72049AF2-E65E-402C-8B12-CDB92C937096}"/>
              </a:ext>
            </a:extLst>
          </p:cNvPr>
          <p:cNvSpPr/>
          <p:nvPr/>
        </p:nvSpPr>
        <p:spPr bwMode="auto">
          <a:xfrm>
            <a:off x="381000" y="3599515"/>
            <a:ext cx="2286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3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D0FAFE1F-E1FC-4FEF-B87E-59EBA898281F}"/>
              </a:ext>
            </a:extLst>
          </p:cNvPr>
          <p:cNvSpPr/>
          <p:nvPr/>
        </p:nvSpPr>
        <p:spPr bwMode="auto">
          <a:xfrm>
            <a:off x="1905000" y="3636634"/>
            <a:ext cx="2286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5" name="Oval 24">
            <a:extLst>
              <a:ext uri="{FF2B5EF4-FFF2-40B4-BE49-F238E27FC236}">
                <a16:creationId xmlns="" xmlns:a16="http://schemas.microsoft.com/office/drawing/2014/main" id="{BAC001D1-4293-4F9E-93FB-7CE9FB6CD155}"/>
              </a:ext>
            </a:extLst>
          </p:cNvPr>
          <p:cNvSpPr/>
          <p:nvPr/>
        </p:nvSpPr>
        <p:spPr bwMode="auto">
          <a:xfrm>
            <a:off x="1981200" y="4419600"/>
            <a:ext cx="2286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83B114E5-8DFA-417D-818E-942F0841AD08}"/>
              </a:ext>
            </a:extLst>
          </p:cNvPr>
          <p:cNvSpPr/>
          <p:nvPr/>
        </p:nvSpPr>
        <p:spPr bwMode="auto">
          <a:xfrm>
            <a:off x="987906" y="6476999"/>
            <a:ext cx="2286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27" name="Text Box 10">
            <a:extLst>
              <a:ext uri="{FF2B5EF4-FFF2-40B4-BE49-F238E27FC236}">
                <a16:creationId xmlns="" xmlns:a16="http://schemas.microsoft.com/office/drawing/2014/main" id="{FFAA61E3-432B-4079-97D4-7B8A96BBA6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8958" y="6488668"/>
            <a:ext cx="8770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1800" dirty="0">
                <a:solidFill>
                  <a:srgbClr val="FF3300"/>
                </a:solidFill>
              </a:rPr>
              <a:t>Goal!!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  <p:bldP spid="14" grpId="0"/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2638</TotalTime>
  <Words>1129</Words>
  <Application>Microsoft Office PowerPoint</Application>
  <PresentationFormat>On-screen Show (4:3)</PresentationFormat>
  <Paragraphs>156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Times New Roman</vt:lpstr>
      <vt:lpstr>Default Design</vt:lpstr>
      <vt:lpstr>MS Org Chart</vt:lpstr>
      <vt:lpstr>    Search Simulations</vt:lpstr>
      <vt:lpstr>Depth 1st Search</vt:lpstr>
      <vt:lpstr>Breadth 1st Search</vt:lpstr>
      <vt:lpstr>Depth-Limited Search (shown for limit = 5)</vt:lpstr>
      <vt:lpstr>Iterative Deepening Search</vt:lpstr>
      <vt:lpstr>Uniform-Cost Search (= Branch-and-Bound Search)</vt:lpstr>
      <vt:lpstr>Greedy Search ( = Winston’s Best 1st Search)</vt:lpstr>
      <vt:lpstr>A* Search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Depth 1st Search</dc:title>
  <dc:creator>Ahmedul Kabir</dc:creator>
  <cp:lastModifiedBy>iit</cp:lastModifiedBy>
  <cp:revision>77</cp:revision>
  <cp:lastPrinted>2000-01-21T14:26:54Z</cp:lastPrinted>
  <dcterms:created xsi:type="dcterms:W3CDTF">1996-09-30T18:28:10Z</dcterms:created>
  <dcterms:modified xsi:type="dcterms:W3CDTF">2019-07-29T05:02:48Z</dcterms:modified>
</cp:coreProperties>
</file>