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1272" r:id="rId2"/>
    <p:sldId id="1392" r:id="rId3"/>
    <p:sldId id="1393" r:id="rId4"/>
    <p:sldId id="1275" r:id="rId5"/>
    <p:sldId id="1276" r:id="rId6"/>
    <p:sldId id="1298" r:id="rId7"/>
    <p:sldId id="1279" r:id="rId8"/>
    <p:sldId id="1280" r:id="rId9"/>
    <p:sldId id="1281" r:id="rId10"/>
    <p:sldId id="1282" r:id="rId11"/>
    <p:sldId id="1283" r:id="rId12"/>
    <p:sldId id="1284" r:id="rId13"/>
    <p:sldId id="1285" r:id="rId14"/>
    <p:sldId id="1286" r:id="rId15"/>
    <p:sldId id="1294" r:id="rId16"/>
    <p:sldId id="1307" r:id="rId17"/>
    <p:sldId id="1308" r:id="rId18"/>
    <p:sldId id="1309" r:id="rId19"/>
    <p:sldId id="1315" r:id="rId20"/>
    <p:sldId id="1316" r:id="rId21"/>
    <p:sldId id="1317" r:id="rId22"/>
    <p:sldId id="1318" r:id="rId23"/>
    <p:sldId id="1319" r:id="rId24"/>
    <p:sldId id="1321" r:id="rId25"/>
    <p:sldId id="1322" r:id="rId26"/>
    <p:sldId id="1323" r:id="rId27"/>
    <p:sldId id="1326" r:id="rId28"/>
    <p:sldId id="1324" r:id="rId29"/>
    <p:sldId id="1325" r:id="rId30"/>
    <p:sldId id="1320" r:id="rId31"/>
    <p:sldId id="1329" r:id="rId32"/>
    <p:sldId id="1333" r:id="rId33"/>
    <p:sldId id="1334" r:id="rId34"/>
    <p:sldId id="1335" r:id="rId35"/>
    <p:sldId id="1336" r:id="rId36"/>
    <p:sldId id="1339" r:id="rId37"/>
    <p:sldId id="1340" r:id="rId38"/>
    <p:sldId id="1341" r:id="rId39"/>
    <p:sldId id="1342" r:id="rId40"/>
    <p:sldId id="1343" r:id="rId41"/>
    <p:sldId id="1391" r:id="rId42"/>
    <p:sldId id="1344" r:id="rId43"/>
    <p:sldId id="1368" r:id="rId44"/>
    <p:sldId id="1369" r:id="rId45"/>
    <p:sldId id="1370" r:id="rId46"/>
    <p:sldId id="1371" r:id="rId47"/>
    <p:sldId id="1372" r:id="rId48"/>
    <p:sldId id="1373" r:id="rId49"/>
    <p:sldId id="1375" r:id="rId50"/>
    <p:sldId id="1376" r:id="rId51"/>
    <p:sldId id="1377" r:id="rId52"/>
    <p:sldId id="1378" r:id="rId53"/>
    <p:sldId id="1379" r:id="rId54"/>
    <p:sldId id="1380" r:id="rId55"/>
    <p:sldId id="1381" r:id="rId56"/>
    <p:sldId id="1382" r:id="rId57"/>
    <p:sldId id="1388" r:id="rId58"/>
    <p:sldId id="1389" r:id="rId59"/>
    <p:sldId id="139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CA2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4" autoAdjust="0"/>
    <p:restoredTop sz="96474" autoAdjust="0"/>
  </p:normalViewPr>
  <p:slideViewPr>
    <p:cSldViewPr snapToGrid="0" snapToObjects="1">
      <p:cViewPr>
        <p:scale>
          <a:sx n="100" d="100"/>
          <a:sy n="100" d="100"/>
        </p:scale>
        <p:origin x="-193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40000-FC0A-5547-BAE5-E2FBFDEEA52C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BF06-4FE4-5B43-AEF5-198B3BA9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0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136D-7E78-1C46-8417-2EEBAA100CD9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A91E6-DDAA-6040-942A-120DB4DD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99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784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6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88900"/>
            <a:ext cx="91397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358900"/>
            <a:ext cx="86233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D1383A9F-B6E9-2C4A-81CB-5C6EB3DB5C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▹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▹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Clocks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External clock synchronization (</a:t>
            </a:r>
            <a:r>
              <a:rPr lang="en-US" dirty="0" err="1" smtClean="0">
                <a:solidFill>
                  <a:srgbClr val="0000FF"/>
                </a:solidFill>
              </a:rPr>
              <a:t>Cristian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/>
              <a:t>Internal clock synchronization (</a:t>
            </a:r>
            <a:r>
              <a:rPr lang="en-US" dirty="0" err="1" smtClean="0"/>
              <a:t>Gusella</a:t>
            </a:r>
            <a:r>
              <a:rPr lang="en-US" dirty="0" smtClean="0"/>
              <a:t> &amp; </a:t>
            </a:r>
            <a:r>
              <a:rPr lang="en-US" dirty="0" err="1" smtClean="0"/>
              <a:t>Zatti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Network Time Protocol (Mills)</a:t>
            </a:r>
          </a:p>
          <a:p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Agreement protocols (Fischer)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Distributed file </a:t>
            </a:r>
            <a:r>
              <a:rPr lang="en-US" dirty="0"/>
              <a:t>s</a:t>
            </a:r>
            <a:r>
              <a:rPr lang="en-US" dirty="0" smtClean="0"/>
              <a:t>ystems (</a:t>
            </a:r>
            <a:r>
              <a:rPr lang="en-US" dirty="0" err="1" smtClean="0"/>
              <a:t>Satyanarayanan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Distributed shared </a:t>
            </a:r>
            <a:r>
              <a:rPr lang="en-US" dirty="0"/>
              <a:t>m</a:t>
            </a:r>
            <a:r>
              <a:rPr lang="en-US" dirty="0" smtClean="0"/>
              <a:t>emory (</a:t>
            </a:r>
            <a:r>
              <a:rPr lang="en-US" dirty="0" err="1" smtClean="0"/>
              <a:t>Nitzberg</a:t>
            </a:r>
            <a:r>
              <a:rPr lang="en-US" dirty="0" smtClean="0"/>
              <a:t> &amp; Lo)</a:t>
            </a:r>
          </a:p>
          <a:p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Distributed scheduling (</a:t>
            </a:r>
            <a:r>
              <a:rPr lang="en-US" dirty="0" err="1" smtClean="0"/>
              <a:t>Isard</a:t>
            </a:r>
            <a:r>
              <a:rPr lang="en-US" dirty="0" smtClean="0"/>
              <a:t> et al.)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Synchronizing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Cristian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external</a:t>
            </a:r>
            <a:r>
              <a:rPr lang="en-US" dirty="0" smtClean="0"/>
              <a:t> clock synchronization method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Process clocks are correct</a:t>
            </a:r>
          </a:p>
          <a:p>
            <a:pPr lvl="1"/>
            <a:r>
              <a:rPr lang="en-US" dirty="0" smtClean="0"/>
              <a:t>Unbounded random message delays</a:t>
            </a:r>
          </a:p>
          <a:p>
            <a:pPr lvl="1"/>
            <a:r>
              <a:rPr lang="en-US" dirty="0" smtClean="0"/>
              <a:t>Timeout delay is used to let processes continue to work despite process failures and lost messages</a:t>
            </a:r>
          </a:p>
          <a:p>
            <a:r>
              <a:rPr lang="en-US" dirty="0" smtClean="0"/>
              <a:t>Probabilistic:</a:t>
            </a:r>
          </a:p>
          <a:p>
            <a:pPr lvl="1"/>
            <a:r>
              <a:rPr lang="en-US" dirty="0" smtClean="0"/>
              <a:t>Does not guarantee successful remote clock readings</a:t>
            </a:r>
          </a:p>
          <a:p>
            <a:pPr lvl="1"/>
            <a:r>
              <a:rPr lang="en-US" dirty="0" smtClean="0"/>
              <a:t>If successful, the reading precision is known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Cristian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At real time t</a:t>
            </a:r>
            <a:r>
              <a:rPr lang="en-US" baseline="-25000" dirty="0" smtClean="0"/>
              <a:t>1</a:t>
            </a:r>
            <a:r>
              <a:rPr lang="en-US" dirty="0" smtClean="0"/>
              <a:t>, a client sends a request message (“time=?”) to the external clock server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</p:cNvCxnSpPr>
          <p:nvPr/>
        </p:nvCxnSpPr>
        <p:spPr>
          <a:xfrm rot="5400000" flipH="1" flipV="1">
            <a:off x="3099423" y="3887875"/>
            <a:ext cx="1192668" cy="14762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(“time=?”)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9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Cristian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At real time t</a:t>
            </a:r>
            <a:r>
              <a:rPr lang="en-US" baseline="-25000" dirty="0" smtClean="0"/>
              <a:t>2</a:t>
            </a:r>
            <a:r>
              <a:rPr lang="en-US" dirty="0" smtClean="0"/>
              <a:t>, the server receives the request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3105773" y="3894225"/>
            <a:ext cx="1179968" cy="14762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(“time=?”)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460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95543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4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Cristian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At real time t</a:t>
            </a:r>
            <a:r>
              <a:rPr lang="en-US" baseline="-25000" dirty="0" smtClean="0"/>
              <a:t>3</a:t>
            </a:r>
            <a:r>
              <a:rPr lang="en-US" dirty="0" smtClean="0"/>
              <a:t>, the server sends its time in a message (“time=”, E(t</a:t>
            </a:r>
            <a:r>
              <a:rPr lang="en-US" baseline="-25000" dirty="0" smtClean="0"/>
              <a:t>3</a:t>
            </a:r>
            <a:r>
              <a:rPr lang="en-US" dirty="0" smtClean="0"/>
              <a:t>)) to the client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3105773" y="3894225"/>
            <a:ext cx="1179968" cy="14762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(“time=?”)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460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95543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21" idx="4"/>
          </p:cNvCxnSpPr>
          <p:nvPr/>
        </p:nvCxnSpPr>
        <p:spPr>
          <a:xfrm rot="16200000" flipH="1">
            <a:off x="4888323" y="3845471"/>
            <a:ext cx="1192668" cy="1586409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03627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24384" y="4286617"/>
            <a:ext cx="1616641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(“time=”, E(t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63820" y="342088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6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Cristian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At real time t</a:t>
            </a:r>
            <a:r>
              <a:rPr lang="en-US" baseline="-25000" dirty="0" smtClean="0"/>
              <a:t>4</a:t>
            </a:r>
            <a:r>
              <a:rPr lang="en-US" dirty="0" smtClean="0"/>
              <a:t>, the client receives the message and sets its clock to E(t</a:t>
            </a:r>
            <a:r>
              <a:rPr lang="en-US" baseline="-25000" dirty="0" smtClean="0"/>
              <a:t>3</a:t>
            </a:r>
            <a:r>
              <a:rPr lang="en-US" dirty="0" smtClean="0"/>
              <a:t>) plus </a:t>
            </a:r>
            <a:r>
              <a:rPr lang="en-US" b="1" dirty="0" smtClean="0"/>
              <a:t>half of the round trip delay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3105773" y="3894225"/>
            <a:ext cx="1179968" cy="14762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(“time=?”)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460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95543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21" idx="4"/>
            <a:endCxn id="26" idx="0"/>
          </p:cNvCxnSpPr>
          <p:nvPr/>
        </p:nvCxnSpPr>
        <p:spPr>
          <a:xfrm rot="16200000" flipH="1">
            <a:off x="4894673" y="3839121"/>
            <a:ext cx="1179968" cy="1586409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03627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24384" y="4286617"/>
            <a:ext cx="1616641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(“time=”, E(t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63820" y="342088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9010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5715" y="5324979"/>
            <a:ext cx="343528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) = E(t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 + (R/2)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0036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9" idx="6"/>
            <a:endCxn id="26" idx="2"/>
          </p:cNvCxnSpPr>
          <p:nvPr/>
        </p:nvCxnSpPr>
        <p:spPr>
          <a:xfrm>
            <a:off x="3045482" y="5310125"/>
            <a:ext cx="3144554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57206" y="5324979"/>
            <a:ext cx="1616641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= C(t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) – C(t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7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8773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The maximum error </a:t>
            </a:r>
            <a:r>
              <a:rPr lang="en-US" b="1" i="1" dirty="0" smtClean="0"/>
              <a:t>e</a:t>
            </a:r>
            <a:r>
              <a:rPr lang="en-US" dirty="0" smtClean="0"/>
              <a:t> that P can make when reading Q’s clock is half the length of the interval</a:t>
            </a:r>
          </a:p>
          <a:p>
            <a:r>
              <a:rPr lang="en-US" dirty="0" smtClean="0"/>
              <a:t>Hence,</a:t>
            </a:r>
          </a:p>
          <a:p>
            <a:pPr marL="0" indent="0" algn="ctr">
              <a:buNone/>
            </a:pPr>
            <a:r>
              <a:rPr lang="en-US" b="1" i="1" dirty="0" smtClean="0"/>
              <a:t>e</a:t>
            </a:r>
            <a:r>
              <a:rPr lang="en-US" dirty="0" smtClean="0"/>
              <a:t> = </a:t>
            </a:r>
            <a:r>
              <a:rPr lang="en-US" i="1" dirty="0" smtClean="0"/>
              <a:t>D</a:t>
            </a:r>
            <a:r>
              <a:rPr lang="en-US" dirty="0" smtClean="0"/>
              <a:t>(1 + 2</a:t>
            </a:r>
            <a:r>
              <a:rPr lang="en-US" i="1" dirty="0" smtClean="0"/>
              <a:t>p</a:t>
            </a:r>
            <a:r>
              <a:rPr lang="en-US" dirty="0" smtClean="0"/>
              <a:t>) – </a:t>
            </a:r>
            <a:r>
              <a:rPr lang="en-US" i="1" dirty="0" smtClean="0"/>
              <a:t>min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Clocks</a:t>
            </a:r>
          </a:p>
          <a:p>
            <a:pPr lvl="1"/>
            <a:r>
              <a:rPr lang="en-US" dirty="0" smtClean="0"/>
              <a:t>External clock synchronization (</a:t>
            </a:r>
            <a:r>
              <a:rPr lang="en-US" dirty="0" err="1" smtClean="0"/>
              <a:t>Cristian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Internal clock synchronization (</a:t>
            </a:r>
            <a:r>
              <a:rPr lang="en-US" dirty="0" err="1" smtClean="0">
                <a:solidFill>
                  <a:srgbClr val="0000FF"/>
                </a:solidFill>
              </a:rPr>
              <a:t>Gusella</a:t>
            </a:r>
            <a:r>
              <a:rPr lang="en-US" dirty="0" smtClean="0">
                <a:solidFill>
                  <a:srgbClr val="0000FF"/>
                </a:solidFill>
              </a:rPr>
              <a:t> &amp; </a:t>
            </a:r>
            <a:r>
              <a:rPr lang="en-US" dirty="0" err="1" smtClean="0">
                <a:solidFill>
                  <a:srgbClr val="0000FF"/>
                </a:solidFill>
              </a:rPr>
              <a:t>Zatti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/>
              <a:t>Network Time Protocol (Mills)</a:t>
            </a:r>
          </a:p>
          <a:p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Agreement protocols (Fischer)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Distributed file </a:t>
            </a:r>
            <a:r>
              <a:rPr lang="en-US" dirty="0"/>
              <a:t>s</a:t>
            </a:r>
            <a:r>
              <a:rPr lang="en-US" dirty="0" smtClean="0"/>
              <a:t>ystems (</a:t>
            </a:r>
            <a:r>
              <a:rPr lang="en-US" dirty="0" err="1" smtClean="0"/>
              <a:t>Satyanarayanan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Distributed shared </a:t>
            </a:r>
            <a:r>
              <a:rPr lang="en-US" dirty="0"/>
              <a:t>m</a:t>
            </a:r>
            <a:r>
              <a:rPr lang="en-US" dirty="0" smtClean="0"/>
              <a:t>emory (</a:t>
            </a:r>
            <a:r>
              <a:rPr lang="en-US" dirty="0" err="1" smtClean="0"/>
              <a:t>Nitzberg</a:t>
            </a:r>
            <a:r>
              <a:rPr lang="en-US" dirty="0" smtClean="0"/>
              <a:t> &amp; Lo)</a:t>
            </a:r>
          </a:p>
          <a:p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Distributed scheduling (</a:t>
            </a:r>
            <a:r>
              <a:rPr lang="en-US" dirty="0" err="1" smtClean="0"/>
              <a:t>Isard</a:t>
            </a:r>
            <a:r>
              <a:rPr lang="en-US" dirty="0" smtClean="0"/>
              <a:t> et al.)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Synchronizing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Synchronizing Processes:</a:t>
            </a:r>
            <a:br>
              <a:rPr lang="en-US" dirty="0" smtClean="0"/>
            </a:br>
            <a:r>
              <a:rPr lang="en-US" dirty="0" smtClean="0"/>
              <a:t>Internal Clock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CS/CE/TE 6378 </a:t>
            </a:r>
            <a:br>
              <a:rPr lang="en-US" dirty="0" smtClean="0"/>
            </a:br>
            <a:r>
              <a:rPr lang="en-US" dirty="0" smtClean="0"/>
              <a:t>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74396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At real time t</a:t>
            </a:r>
            <a:r>
              <a:rPr lang="en-US" baseline="-25000" dirty="0" smtClean="0"/>
              <a:t>1</a:t>
            </a:r>
            <a:r>
              <a:rPr lang="en-US" dirty="0" smtClean="0"/>
              <a:t>, node A sends a </a:t>
            </a:r>
            <a:r>
              <a:rPr lang="en-US" dirty="0" err="1" smtClean="0"/>
              <a:t>TimeStamp</a:t>
            </a:r>
            <a:r>
              <a:rPr lang="en-US" dirty="0" smtClean="0"/>
              <a:t> message request to node B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</p:cNvCxnSpPr>
          <p:nvPr/>
        </p:nvCxnSpPr>
        <p:spPr>
          <a:xfrm rot="5400000" flipH="1" flipV="1">
            <a:off x="3156573" y="3843425"/>
            <a:ext cx="1179968" cy="15778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320582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At real time t</a:t>
            </a:r>
            <a:r>
              <a:rPr lang="en-US" baseline="-25000" dirty="0" smtClean="0"/>
              <a:t>2</a:t>
            </a:r>
            <a:r>
              <a:rPr lang="en-US" dirty="0" smtClean="0"/>
              <a:t>, node B responds with a </a:t>
            </a:r>
            <a:r>
              <a:rPr lang="en-US" dirty="0" err="1" smtClean="0"/>
              <a:t>TimeStampReply</a:t>
            </a:r>
            <a:r>
              <a:rPr lang="en-US" dirty="0" smtClean="0"/>
              <a:t> message that carries C</a:t>
            </a:r>
            <a:r>
              <a:rPr lang="en-US" baseline="-25000" dirty="0" smtClean="0"/>
              <a:t>B</a:t>
            </a:r>
            <a:r>
              <a:rPr lang="en-US" dirty="0" smtClean="0"/>
              <a:t>(t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3156573" y="3843425"/>
            <a:ext cx="1179968" cy="15778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320582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76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09843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7" idx="4"/>
          </p:cNvCxnSpPr>
          <p:nvPr/>
        </p:nvCxnSpPr>
        <p:spPr>
          <a:xfrm rot="16200000" flipH="1">
            <a:off x="4816676" y="3761124"/>
            <a:ext cx="1179968" cy="17424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24384" y="4286617"/>
            <a:ext cx="181461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TimeStampReply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0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Can be used to totally order events (</a:t>
            </a:r>
            <a:r>
              <a:rPr lang="en-US" dirty="0" err="1" smtClean="0"/>
              <a:t>Lamport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used to partially order events (</a:t>
            </a:r>
            <a:r>
              <a:rPr lang="en-US" dirty="0" err="1" smtClean="0"/>
              <a:t>Fidge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used to determine “happened before” relationships (Comparison Property)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Do not represent real time</a:t>
            </a:r>
          </a:p>
          <a:p>
            <a:pPr lvl="1"/>
            <a:r>
              <a:rPr lang="en-US" dirty="0" smtClean="0"/>
              <a:t>Cannot be used to determine order of events in relation to events external to the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Synchronizing Processes &gt; Physical Clocks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At real time t</a:t>
            </a:r>
            <a:r>
              <a:rPr lang="en-US" baseline="-25000" dirty="0" smtClean="0"/>
              <a:t>3</a:t>
            </a:r>
            <a:r>
              <a:rPr lang="en-US" dirty="0" smtClean="0"/>
              <a:t>, node A receives B’s reply and calculates </a:t>
            </a:r>
            <a:r>
              <a:rPr lang="en-US" b="1" dirty="0" smtClean="0"/>
              <a:t>the difference between the clocks </a:t>
            </a:r>
            <a:r>
              <a:rPr lang="en-US" dirty="0" smtClean="0"/>
              <a:t>as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Δ</a:t>
            </a:r>
            <a:r>
              <a:rPr lang="en-US" baseline="-25000" dirty="0" smtClean="0"/>
              <a:t>AB</a:t>
            </a:r>
            <a:r>
              <a:rPr lang="en-US" dirty="0" smtClean="0"/>
              <a:t>(t) = ––––––––––––  – C</a:t>
            </a:r>
            <a:r>
              <a:rPr lang="en-US" baseline="-25000" dirty="0" smtClean="0"/>
              <a:t>B</a:t>
            </a:r>
            <a:r>
              <a:rPr lang="en-US" dirty="0" smtClean="0"/>
              <a:t>(t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3156573" y="3843425"/>
            <a:ext cx="1179968" cy="15778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320582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76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09843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7" idx="4"/>
            <a:endCxn id="26" idx="0"/>
          </p:cNvCxnSpPr>
          <p:nvPr/>
        </p:nvCxnSpPr>
        <p:spPr>
          <a:xfrm rot="16200000" flipH="1">
            <a:off x="4816676" y="3761124"/>
            <a:ext cx="1179968" cy="17424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24384" y="4286617"/>
            <a:ext cx="181461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TimeStampReply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9010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3015" y="5664548"/>
            <a:ext cx="343528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Δ</a:t>
            </a:r>
            <a:r>
              <a:rPr lang="en-US" baseline="-25000" dirty="0" smtClean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</a:rPr>
              <a:t>(t) = (C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+ 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))/2 – 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0036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443" y="2373376"/>
            <a:ext cx="23787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</a:t>
            </a:r>
            <a:r>
              <a:rPr lang="en-US" sz="3200" baseline="-25000" dirty="0" smtClean="0"/>
              <a:t>A</a:t>
            </a:r>
            <a:r>
              <a:rPr lang="en-US" sz="3200" dirty="0" smtClean="0"/>
              <a:t>(t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) + C</a:t>
            </a:r>
            <a:r>
              <a:rPr lang="en-US" sz="3200" baseline="-25000" dirty="0" smtClean="0"/>
              <a:t>A</a:t>
            </a:r>
            <a:r>
              <a:rPr lang="en-US" sz="3200" dirty="0" smtClean="0"/>
              <a:t>(t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)</a:t>
            </a:r>
          </a:p>
          <a:p>
            <a:pPr algn="ctr"/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257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10ms,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20ms, 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30ms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10ms,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15ms,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25ms, 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 = 30ms</a:t>
            </a:r>
          </a:p>
          <a:p>
            <a:r>
              <a:rPr lang="en-US" sz="2800" dirty="0" smtClean="0"/>
              <a:t>Δ</a:t>
            </a:r>
            <a:r>
              <a:rPr lang="en-US" sz="2800" baseline="-25000" dirty="0" smtClean="0"/>
              <a:t>AB</a:t>
            </a:r>
            <a:r>
              <a:rPr lang="en-US" sz="2800" dirty="0" smtClean="0"/>
              <a:t>(t) = (10 + 30)/2 – 25 = -5ms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3156573" y="3843425"/>
            <a:ext cx="1179968" cy="15778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320582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76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09843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7" idx="4"/>
            <a:endCxn id="26" idx="0"/>
          </p:cNvCxnSpPr>
          <p:nvPr/>
        </p:nvCxnSpPr>
        <p:spPr>
          <a:xfrm rot="16200000" flipH="1">
            <a:off x="4816676" y="3761124"/>
            <a:ext cx="1179968" cy="17424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24384" y="4286617"/>
            <a:ext cx="181461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TimeStampReply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9010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3015" y="5664548"/>
            <a:ext cx="343528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Δ</a:t>
            </a:r>
            <a:r>
              <a:rPr lang="en-US" baseline="-25000" dirty="0" smtClean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</a:rPr>
              <a:t>(t) = (C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+ 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))/2 – 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0036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10ms,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12ms, 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30ms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10ms,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15ms,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17ms, 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 = 30ms</a:t>
            </a:r>
          </a:p>
          <a:p>
            <a:r>
              <a:rPr lang="en-US" sz="2800" dirty="0" smtClean="0"/>
              <a:t>Δ</a:t>
            </a:r>
            <a:r>
              <a:rPr lang="en-US" sz="2800" baseline="-25000" dirty="0" smtClean="0"/>
              <a:t>AB</a:t>
            </a:r>
            <a:r>
              <a:rPr lang="en-US" sz="2800" dirty="0" smtClean="0"/>
              <a:t>(t) = (10 + 30)/2 – 17 = 3ms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2604123" y="4395875"/>
            <a:ext cx="1179968" cy="4729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320582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427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03999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7" idx="4"/>
            <a:endCxn id="26" idx="0"/>
          </p:cNvCxnSpPr>
          <p:nvPr/>
        </p:nvCxnSpPr>
        <p:spPr>
          <a:xfrm rot="16200000" flipH="1">
            <a:off x="4264226" y="3208674"/>
            <a:ext cx="1179968" cy="28473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24384" y="4286617"/>
            <a:ext cx="181461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TimeStampReply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9010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3015" y="5664548"/>
            <a:ext cx="343528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Δ</a:t>
            </a:r>
            <a:r>
              <a:rPr lang="en-US" baseline="-25000" dirty="0" smtClean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</a:rPr>
              <a:t>(t) = (C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+ 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))/2 – 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0036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4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10ms,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28ms, 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30ms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10ms,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15ms,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33ms, 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 = 30ms</a:t>
            </a:r>
          </a:p>
          <a:p>
            <a:r>
              <a:rPr lang="en-US" sz="2800" dirty="0" smtClean="0"/>
              <a:t>Δ</a:t>
            </a:r>
            <a:r>
              <a:rPr lang="en-US" sz="2800" baseline="-25000" dirty="0" smtClean="0"/>
              <a:t>AB</a:t>
            </a:r>
            <a:r>
              <a:rPr lang="en-US" sz="2800" dirty="0" smtClean="0"/>
              <a:t>(t) = (10 + 30)/2 – 33 = -13ms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3791573" y="3208425"/>
            <a:ext cx="1179968" cy="28478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320582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176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78899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7" idx="4"/>
            <a:endCxn id="26" idx="0"/>
          </p:cNvCxnSpPr>
          <p:nvPr/>
        </p:nvCxnSpPr>
        <p:spPr>
          <a:xfrm rot="16200000" flipH="1">
            <a:off x="5451676" y="4396124"/>
            <a:ext cx="1179968" cy="4724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24384" y="4286617"/>
            <a:ext cx="181461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TimeStampReply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9010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3015" y="5664548"/>
            <a:ext cx="343528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Δ</a:t>
            </a:r>
            <a:r>
              <a:rPr lang="en-US" baseline="-25000" dirty="0" smtClean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</a:rPr>
              <a:t>(t) = (C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+ 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))/2 – 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0036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2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Clock Difference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mAB</a:t>
            </a:r>
            <a:r>
              <a:rPr lang="en-US" dirty="0" smtClean="0"/>
              <a:t> 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mBA</a:t>
            </a:r>
            <a:r>
              <a:rPr lang="en-US" dirty="0" smtClean="0"/>
              <a:t> be the minimal possible transmission times from A to B and vice versa</a:t>
            </a:r>
          </a:p>
          <a:p>
            <a:r>
              <a:rPr lang="en-US" dirty="0" smtClean="0"/>
              <a:t>If the round trip is bounded by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max</a:t>
            </a:r>
            <a:r>
              <a:rPr lang="en-US" dirty="0" smtClean="0"/>
              <a:t>, then the maximum error of </a:t>
            </a:r>
            <a:r>
              <a:rPr lang="en-US" dirty="0"/>
              <a:t>Δ</a:t>
            </a:r>
            <a:r>
              <a:rPr lang="en-US" baseline="-25000" dirty="0"/>
              <a:t>AB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 smtClean="0"/>
              <a:t>ε</a:t>
            </a:r>
            <a:r>
              <a:rPr lang="en-US" dirty="0" smtClean="0"/>
              <a:t> = ––––––––––––––––––</a:t>
            </a:r>
            <a:r>
              <a:rPr lang="en-US" dirty="0"/>
              <a:t>–</a:t>
            </a:r>
            <a:r>
              <a:rPr lang="en-US" dirty="0" smtClean="0"/>
              <a:t>––  ≥ 0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24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15485" y="4011676"/>
            <a:ext cx="418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T</a:t>
            </a:r>
            <a:r>
              <a:rPr lang="en-US" sz="3200" baseline="-25000" dirty="0" err="1" smtClean="0"/>
              <a:t>max</a:t>
            </a:r>
            <a:r>
              <a:rPr lang="en-US" sz="3200" dirty="0" smtClean="0"/>
              <a:t> – 2*min(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mAB</a:t>
            </a:r>
            <a:r>
              <a:rPr lang="en-US" sz="3200" dirty="0" smtClean="0"/>
              <a:t>,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mBA</a:t>
            </a:r>
            <a:r>
              <a:rPr lang="en-US" sz="3200" dirty="0" smtClean="0"/>
              <a:t>)</a:t>
            </a:r>
          </a:p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423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10ms,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12ms, 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30ms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10ms,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15ms,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17ms, 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 = 30ms</a:t>
            </a:r>
          </a:p>
          <a:p>
            <a:r>
              <a:rPr lang="en-US" sz="2800" dirty="0" smtClean="0"/>
              <a:t>Δ</a:t>
            </a:r>
            <a:r>
              <a:rPr lang="en-US" sz="2800" baseline="-25000" dirty="0" smtClean="0"/>
              <a:t>AB</a:t>
            </a:r>
            <a:r>
              <a:rPr lang="en-US" sz="2800" dirty="0" smtClean="0"/>
              <a:t>(t) = (10 + 30)/2 – 17 = 3ms</a:t>
            </a:r>
          </a:p>
          <a:p>
            <a:r>
              <a:rPr lang="en-US" sz="2800" dirty="0" err="1" smtClean="0"/>
              <a:t>T</a:t>
            </a:r>
            <a:r>
              <a:rPr lang="en-US" sz="2800" baseline="-25000" dirty="0" err="1" smtClean="0"/>
              <a:t>mAB</a:t>
            </a:r>
            <a:r>
              <a:rPr lang="en-US" sz="2800" dirty="0" smtClean="0"/>
              <a:t> = 2ms,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mBA</a:t>
            </a:r>
            <a:r>
              <a:rPr lang="en-US" sz="2800" dirty="0" smtClean="0"/>
              <a:t> = 2ms,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max</a:t>
            </a:r>
            <a:r>
              <a:rPr lang="en-US" sz="2800" dirty="0" smtClean="0"/>
              <a:t> = 20ms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2604123" y="4395875"/>
            <a:ext cx="1179968" cy="4729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320582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427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03999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7" idx="4"/>
            <a:endCxn id="26" idx="0"/>
          </p:cNvCxnSpPr>
          <p:nvPr/>
        </p:nvCxnSpPr>
        <p:spPr>
          <a:xfrm rot="16200000" flipH="1">
            <a:off x="4264226" y="3208674"/>
            <a:ext cx="1179968" cy="28473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24384" y="4286617"/>
            <a:ext cx="181461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TimeStampReply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9010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3015" y="5664548"/>
            <a:ext cx="343528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Δ</a:t>
            </a:r>
            <a:r>
              <a:rPr lang="en-US" baseline="-25000" dirty="0" smtClean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</a:rPr>
              <a:t>(t) = (C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+ 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))/2 – 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0036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10ms,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12ms, 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30ms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10ms,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15ms,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17ms, 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 = 30ms</a:t>
            </a:r>
          </a:p>
          <a:p>
            <a:r>
              <a:rPr lang="en-US" sz="2800" dirty="0" smtClean="0"/>
              <a:t>Δ</a:t>
            </a:r>
            <a:r>
              <a:rPr lang="en-US" sz="2800" baseline="-25000" dirty="0" smtClean="0"/>
              <a:t>AB</a:t>
            </a:r>
            <a:r>
              <a:rPr lang="en-US" sz="2800" dirty="0" smtClean="0"/>
              <a:t>(t) = (10 + 30)/2 – 17 = 3ms</a:t>
            </a:r>
          </a:p>
          <a:p>
            <a:r>
              <a:rPr lang="en-US" sz="2800" dirty="0" err="1" smtClean="0"/>
              <a:t>T</a:t>
            </a:r>
            <a:r>
              <a:rPr lang="en-US" sz="2800" baseline="-25000" dirty="0" err="1" smtClean="0"/>
              <a:t>mAB</a:t>
            </a:r>
            <a:r>
              <a:rPr lang="en-US" sz="2800" dirty="0" smtClean="0"/>
              <a:t> = 2ms,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mBA</a:t>
            </a:r>
            <a:r>
              <a:rPr lang="en-US" sz="2800" dirty="0" smtClean="0"/>
              <a:t> = 2ms,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max</a:t>
            </a:r>
            <a:r>
              <a:rPr lang="en-US" sz="2800" dirty="0" smtClean="0"/>
              <a:t> = 20ms</a:t>
            </a:r>
          </a:p>
          <a:p>
            <a:r>
              <a:rPr lang="en-US" sz="2800" dirty="0" err="1"/>
              <a:t>ε</a:t>
            </a:r>
            <a:r>
              <a:rPr lang="en-US" sz="2800" dirty="0"/>
              <a:t> = 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max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2*min</a:t>
            </a:r>
            <a:r>
              <a:rPr lang="en-US" sz="2800" dirty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mAB</a:t>
            </a:r>
            <a:r>
              <a:rPr lang="en-US" sz="2800" dirty="0"/>
              <a:t>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mBA</a:t>
            </a:r>
            <a:r>
              <a:rPr lang="en-US" sz="2800" dirty="0" smtClean="0"/>
              <a:t>))/2 </a:t>
            </a:r>
            <a:r>
              <a:rPr lang="en-US" sz="2800" dirty="0"/>
              <a:t>≥ 0</a:t>
            </a:r>
          </a:p>
          <a:p>
            <a:r>
              <a:rPr lang="en-US" sz="2800" dirty="0" err="1" smtClean="0"/>
              <a:t>ε</a:t>
            </a:r>
            <a:r>
              <a:rPr lang="en-US" sz="2800" dirty="0" smtClean="0"/>
              <a:t> = (20 – 2*2)/2 = 8ms</a:t>
            </a:r>
          </a:p>
          <a:p>
            <a:r>
              <a:rPr lang="en-US" sz="2800" dirty="0" smtClean="0"/>
              <a:t>True clock difference </a:t>
            </a:r>
            <a:r>
              <a:rPr lang="en-US" sz="2800" dirty="0"/>
              <a:t>= C</a:t>
            </a:r>
            <a:r>
              <a:rPr lang="en-US" sz="2800" baseline="-25000" dirty="0"/>
              <a:t>A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 smtClean="0"/>
              <a:t>) –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 smtClean="0"/>
              <a:t>) = 10 – 15 = -5ms</a:t>
            </a:r>
          </a:p>
          <a:p>
            <a:r>
              <a:rPr lang="en-US" sz="2800" dirty="0" smtClean="0"/>
              <a:t>Calculated clock difference =  </a:t>
            </a:r>
            <a:r>
              <a:rPr lang="en-US" sz="2800" dirty="0"/>
              <a:t>Δ</a:t>
            </a:r>
            <a:r>
              <a:rPr lang="en-US" sz="2800" baseline="-25000" dirty="0"/>
              <a:t>AB</a:t>
            </a:r>
            <a:r>
              <a:rPr lang="en-US" sz="2800" dirty="0"/>
              <a:t>(t) = </a:t>
            </a:r>
            <a:r>
              <a:rPr lang="en-US" sz="2800" dirty="0" smtClean="0"/>
              <a:t>3ms</a:t>
            </a:r>
          </a:p>
          <a:p>
            <a:r>
              <a:rPr lang="en-US" sz="2800" dirty="0" smtClean="0"/>
              <a:t>Clock difference error = </a:t>
            </a:r>
            <a:r>
              <a:rPr lang="en-US" sz="2800" dirty="0"/>
              <a:t>Δ</a:t>
            </a:r>
            <a:r>
              <a:rPr lang="en-US" sz="2800" baseline="-25000" dirty="0"/>
              <a:t>AB</a:t>
            </a:r>
            <a:r>
              <a:rPr lang="en-US" sz="2800" dirty="0"/>
              <a:t>(t</a:t>
            </a:r>
            <a:r>
              <a:rPr lang="en-US" sz="2800" dirty="0" smtClean="0"/>
              <a:t>) – (</a:t>
            </a:r>
            <a:r>
              <a:rPr lang="en-US" sz="2800" dirty="0"/>
              <a:t>C</a:t>
            </a:r>
            <a:r>
              <a:rPr lang="en-US" sz="2800" baseline="-25000" dirty="0"/>
              <a:t>A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/>
              <a:t>) – C</a:t>
            </a:r>
            <a:r>
              <a:rPr lang="en-US" sz="2800" baseline="-25000" dirty="0"/>
              <a:t>B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 smtClean="0"/>
              <a:t>)) = 8ms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10ms,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12ms, 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30ms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10ms,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15ms,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17ms, 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 = 30ms</a:t>
            </a:r>
          </a:p>
          <a:p>
            <a:r>
              <a:rPr lang="en-US" sz="2800" dirty="0" smtClean="0"/>
              <a:t>Δ</a:t>
            </a:r>
            <a:r>
              <a:rPr lang="en-US" sz="2800" baseline="-25000" dirty="0" smtClean="0"/>
              <a:t>AB</a:t>
            </a:r>
            <a:r>
              <a:rPr lang="en-US" sz="2800" dirty="0" smtClean="0"/>
              <a:t>(t) = (10 + 30)/2 – 17 = 3ms</a:t>
            </a:r>
          </a:p>
          <a:p>
            <a:r>
              <a:rPr lang="en-US" sz="2800" dirty="0" err="1" smtClean="0"/>
              <a:t>T</a:t>
            </a:r>
            <a:r>
              <a:rPr lang="en-US" sz="2800" baseline="-25000" dirty="0" err="1" smtClean="0"/>
              <a:t>mAB</a:t>
            </a:r>
            <a:r>
              <a:rPr lang="en-US" sz="2800" dirty="0" smtClean="0"/>
              <a:t> = 2ms,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mBA</a:t>
            </a:r>
            <a:r>
              <a:rPr lang="en-US" sz="2800" dirty="0" smtClean="0"/>
              <a:t> = 2ms,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max</a:t>
            </a:r>
            <a:r>
              <a:rPr lang="en-US" sz="2800" dirty="0" smtClean="0"/>
              <a:t> = 40ms</a:t>
            </a:r>
          </a:p>
          <a:p>
            <a:r>
              <a:rPr lang="en-US" sz="2800" dirty="0" err="1"/>
              <a:t>ε</a:t>
            </a:r>
            <a:r>
              <a:rPr lang="en-US" sz="2800" dirty="0"/>
              <a:t> = 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max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2*min</a:t>
            </a:r>
            <a:r>
              <a:rPr lang="en-US" sz="2800" dirty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mAB</a:t>
            </a:r>
            <a:r>
              <a:rPr lang="en-US" sz="2800" dirty="0"/>
              <a:t>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mBA</a:t>
            </a:r>
            <a:r>
              <a:rPr lang="en-US" sz="2800" dirty="0" smtClean="0"/>
              <a:t>))/2 </a:t>
            </a:r>
            <a:r>
              <a:rPr lang="en-US" sz="2800" dirty="0"/>
              <a:t>≥ 0</a:t>
            </a:r>
          </a:p>
          <a:p>
            <a:r>
              <a:rPr lang="en-US" sz="2800" dirty="0" err="1" smtClean="0"/>
              <a:t>ε</a:t>
            </a:r>
            <a:r>
              <a:rPr lang="en-US" sz="2800" dirty="0" smtClean="0"/>
              <a:t> = (40 – 2*2)/2 = 18ms</a:t>
            </a:r>
          </a:p>
          <a:p>
            <a:r>
              <a:rPr lang="en-US" sz="2800" dirty="0" smtClean="0"/>
              <a:t>True clock difference </a:t>
            </a:r>
            <a:r>
              <a:rPr lang="en-US" sz="2800" dirty="0"/>
              <a:t>= C</a:t>
            </a:r>
            <a:r>
              <a:rPr lang="en-US" sz="2800" baseline="-25000" dirty="0"/>
              <a:t>A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 smtClean="0"/>
              <a:t>) –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 smtClean="0"/>
              <a:t>) = 10 – 15 = -5ms</a:t>
            </a:r>
          </a:p>
          <a:p>
            <a:r>
              <a:rPr lang="en-US" sz="2800" dirty="0" smtClean="0"/>
              <a:t>Calculated clock difference =  </a:t>
            </a:r>
            <a:r>
              <a:rPr lang="en-US" sz="2800" dirty="0"/>
              <a:t>Δ</a:t>
            </a:r>
            <a:r>
              <a:rPr lang="en-US" sz="2800" baseline="-25000" dirty="0"/>
              <a:t>AB</a:t>
            </a:r>
            <a:r>
              <a:rPr lang="en-US" sz="2800" dirty="0"/>
              <a:t>(t) = </a:t>
            </a:r>
            <a:r>
              <a:rPr lang="en-US" sz="2800" dirty="0" smtClean="0"/>
              <a:t>3ms</a:t>
            </a:r>
          </a:p>
          <a:p>
            <a:r>
              <a:rPr lang="en-US" sz="2800" dirty="0" smtClean="0"/>
              <a:t>Clock difference error = </a:t>
            </a:r>
            <a:r>
              <a:rPr lang="en-US" sz="2800" dirty="0"/>
              <a:t>Δ</a:t>
            </a:r>
            <a:r>
              <a:rPr lang="en-US" sz="2800" baseline="-25000" dirty="0"/>
              <a:t>AB</a:t>
            </a:r>
            <a:r>
              <a:rPr lang="en-US" sz="2800" dirty="0"/>
              <a:t>(t</a:t>
            </a:r>
            <a:r>
              <a:rPr lang="en-US" sz="2800" dirty="0" smtClean="0"/>
              <a:t>) – (</a:t>
            </a:r>
            <a:r>
              <a:rPr lang="en-US" sz="2800" dirty="0"/>
              <a:t>C</a:t>
            </a:r>
            <a:r>
              <a:rPr lang="en-US" sz="2800" baseline="-25000" dirty="0"/>
              <a:t>A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/>
              <a:t>) – C</a:t>
            </a:r>
            <a:r>
              <a:rPr lang="en-US" sz="2800" baseline="-25000" dirty="0"/>
              <a:t>B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 smtClean="0"/>
              <a:t>)) = 8ms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10ms,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28ms, 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30ms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10ms,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15ms,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33ms, 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 = 30ms</a:t>
            </a:r>
          </a:p>
          <a:p>
            <a:r>
              <a:rPr lang="en-US" sz="2800" dirty="0" smtClean="0"/>
              <a:t>Δ</a:t>
            </a:r>
            <a:r>
              <a:rPr lang="en-US" sz="2800" baseline="-25000" dirty="0" smtClean="0"/>
              <a:t>AB</a:t>
            </a:r>
            <a:r>
              <a:rPr lang="en-US" sz="2800" dirty="0" smtClean="0"/>
              <a:t>(t) = (10 + 30)/2 – 33 = -13ms</a:t>
            </a:r>
            <a:endParaRPr lang="en-US" sz="2800" dirty="0"/>
          </a:p>
          <a:p>
            <a:r>
              <a:rPr lang="en-US" sz="2800" dirty="0" err="1"/>
              <a:t>T</a:t>
            </a:r>
            <a:r>
              <a:rPr lang="en-US" sz="2800" baseline="-25000" dirty="0" err="1"/>
              <a:t>mAB</a:t>
            </a:r>
            <a:r>
              <a:rPr lang="en-US" sz="2800" dirty="0"/>
              <a:t> = 2ms, </a:t>
            </a:r>
            <a:r>
              <a:rPr lang="en-US" sz="2800" dirty="0" err="1"/>
              <a:t>T</a:t>
            </a:r>
            <a:r>
              <a:rPr lang="en-US" sz="2800" baseline="-25000" dirty="0" err="1"/>
              <a:t>mBA</a:t>
            </a:r>
            <a:r>
              <a:rPr lang="en-US" sz="2800" dirty="0"/>
              <a:t> = 2ms, </a:t>
            </a:r>
            <a:r>
              <a:rPr lang="en-US" sz="2800" dirty="0" err="1"/>
              <a:t>T</a:t>
            </a:r>
            <a:r>
              <a:rPr lang="en-US" sz="2800" baseline="-25000" dirty="0" err="1"/>
              <a:t>max</a:t>
            </a:r>
            <a:r>
              <a:rPr lang="en-US" sz="2800" dirty="0"/>
              <a:t> = 20ms</a:t>
            </a:r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52410" y="394182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52410" y="5310125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69830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1096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9" idx="0"/>
            <a:endCxn id="17" idx="4"/>
          </p:cNvCxnSpPr>
          <p:nvPr/>
        </p:nvCxnSpPr>
        <p:spPr>
          <a:xfrm rot="5400000" flipH="1" flipV="1">
            <a:off x="3791573" y="3208425"/>
            <a:ext cx="1179968" cy="28478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1906" y="3691894"/>
            <a:ext cx="1096690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06" y="5060191"/>
            <a:ext cx="1096689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624" y="4339037"/>
            <a:ext cx="1320582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852" y="4037743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52" y="5416234"/>
            <a:ext cx="121771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17633" y="386671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78899" y="343716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7" idx="4"/>
            <a:endCxn id="26" idx="0"/>
          </p:cNvCxnSpPr>
          <p:nvPr/>
        </p:nvCxnSpPr>
        <p:spPr>
          <a:xfrm rot="16200000" flipH="1">
            <a:off x="5451676" y="4396124"/>
            <a:ext cx="1179968" cy="472403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24384" y="4286617"/>
            <a:ext cx="181461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TimeStampReply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9010" y="532497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3015" y="5664548"/>
            <a:ext cx="3435285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Δ</a:t>
            </a:r>
            <a:r>
              <a:rPr lang="en-US" baseline="-25000" dirty="0" smtClean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</a:rPr>
              <a:t>(t) = (C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+ C</a:t>
            </a:r>
            <a:r>
              <a:rPr lang="en-US" baseline="-25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))/2 – C</a:t>
            </a:r>
            <a:r>
              <a:rPr lang="en-US" baseline="-25000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(t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90036" y="522231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Difference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10ms,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28ms, 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30ms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10ms,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= 15ms, C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= 33ms, C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(t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 = 30ms</a:t>
            </a:r>
          </a:p>
          <a:p>
            <a:r>
              <a:rPr lang="en-US" sz="2800" dirty="0" smtClean="0"/>
              <a:t>Δ</a:t>
            </a:r>
            <a:r>
              <a:rPr lang="en-US" sz="2800" baseline="-25000" dirty="0" smtClean="0"/>
              <a:t>AB</a:t>
            </a:r>
            <a:r>
              <a:rPr lang="en-US" sz="2800" dirty="0" smtClean="0"/>
              <a:t>(t) = (10 + 30)/2 – 33 = -13ms</a:t>
            </a:r>
            <a:endParaRPr lang="en-US" sz="2800" dirty="0"/>
          </a:p>
          <a:p>
            <a:r>
              <a:rPr lang="en-US" sz="2800" dirty="0" err="1"/>
              <a:t>T</a:t>
            </a:r>
            <a:r>
              <a:rPr lang="en-US" sz="2800" baseline="-25000" dirty="0" err="1"/>
              <a:t>mAB</a:t>
            </a:r>
            <a:r>
              <a:rPr lang="en-US" sz="2800" dirty="0"/>
              <a:t> = 2ms, </a:t>
            </a:r>
            <a:r>
              <a:rPr lang="en-US" sz="2800" dirty="0" err="1"/>
              <a:t>T</a:t>
            </a:r>
            <a:r>
              <a:rPr lang="en-US" sz="2800" baseline="-25000" dirty="0" err="1"/>
              <a:t>mBA</a:t>
            </a:r>
            <a:r>
              <a:rPr lang="en-US" sz="2800" dirty="0"/>
              <a:t> = 2ms, </a:t>
            </a:r>
            <a:r>
              <a:rPr lang="en-US" sz="2800" dirty="0" err="1"/>
              <a:t>T</a:t>
            </a:r>
            <a:r>
              <a:rPr lang="en-US" sz="2800" baseline="-25000" dirty="0" err="1"/>
              <a:t>max</a:t>
            </a:r>
            <a:r>
              <a:rPr lang="en-US" sz="2800" dirty="0"/>
              <a:t> = 20ms</a:t>
            </a:r>
          </a:p>
          <a:p>
            <a:r>
              <a:rPr lang="en-US" sz="2800" dirty="0" err="1"/>
              <a:t>ε</a:t>
            </a:r>
            <a:r>
              <a:rPr lang="en-US" sz="2800" dirty="0"/>
              <a:t> = 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max</a:t>
            </a:r>
            <a:r>
              <a:rPr lang="en-US" sz="2800" dirty="0" smtClean="0"/>
              <a:t> </a:t>
            </a:r>
            <a:r>
              <a:rPr lang="en-US" sz="2800" dirty="0"/>
              <a:t>– 2*min(</a:t>
            </a:r>
            <a:r>
              <a:rPr lang="en-US" sz="2800" dirty="0" err="1"/>
              <a:t>T</a:t>
            </a:r>
            <a:r>
              <a:rPr lang="en-US" sz="2800" baseline="-25000" dirty="0" err="1"/>
              <a:t>mAB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baseline="-25000" dirty="0" err="1"/>
              <a:t>mBA</a:t>
            </a:r>
            <a:r>
              <a:rPr lang="en-US" sz="2800" dirty="0" smtClean="0"/>
              <a:t>))/2 </a:t>
            </a:r>
            <a:r>
              <a:rPr lang="en-US" sz="2800" dirty="0"/>
              <a:t>≥ 0</a:t>
            </a:r>
          </a:p>
          <a:p>
            <a:r>
              <a:rPr lang="en-US" sz="2800" dirty="0" err="1"/>
              <a:t>ε</a:t>
            </a:r>
            <a:r>
              <a:rPr lang="en-US" sz="2800" dirty="0"/>
              <a:t> = (20 – 2*2)/2 = 8ms</a:t>
            </a:r>
          </a:p>
          <a:p>
            <a:r>
              <a:rPr lang="en-US" sz="2800" dirty="0" smtClean="0"/>
              <a:t>True clock </a:t>
            </a:r>
            <a:r>
              <a:rPr lang="en-US" sz="2800" dirty="0"/>
              <a:t>difference = C</a:t>
            </a:r>
            <a:r>
              <a:rPr lang="en-US" sz="2800" baseline="-25000" dirty="0"/>
              <a:t>A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/>
              <a:t>) – C</a:t>
            </a:r>
            <a:r>
              <a:rPr lang="en-US" sz="2800" baseline="-25000" dirty="0"/>
              <a:t>B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/>
              <a:t>) = 10 – 15 = -5ms</a:t>
            </a:r>
          </a:p>
          <a:p>
            <a:r>
              <a:rPr lang="en-US" sz="2800" dirty="0"/>
              <a:t>Calculated clock difference =  Δ</a:t>
            </a:r>
            <a:r>
              <a:rPr lang="en-US" sz="2800" baseline="-25000" dirty="0"/>
              <a:t>AB</a:t>
            </a:r>
            <a:r>
              <a:rPr lang="en-US" sz="2800" dirty="0"/>
              <a:t>(t) = </a:t>
            </a:r>
            <a:r>
              <a:rPr lang="en-US" sz="2800" dirty="0" smtClean="0"/>
              <a:t>-13ms</a:t>
            </a:r>
            <a:endParaRPr lang="en-US" sz="2800" dirty="0"/>
          </a:p>
          <a:p>
            <a:r>
              <a:rPr lang="en-US" sz="2800" dirty="0"/>
              <a:t>Clock difference error = Δ</a:t>
            </a:r>
            <a:r>
              <a:rPr lang="en-US" sz="2800" baseline="-25000" dirty="0"/>
              <a:t>AB</a:t>
            </a:r>
            <a:r>
              <a:rPr lang="en-US" sz="2800" dirty="0"/>
              <a:t>(t) – (C</a:t>
            </a:r>
            <a:r>
              <a:rPr lang="en-US" sz="2800" baseline="-25000" dirty="0"/>
              <a:t>A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/>
              <a:t>) – C</a:t>
            </a:r>
            <a:r>
              <a:rPr lang="en-US" sz="2800" baseline="-25000" dirty="0"/>
              <a:t>B</a:t>
            </a:r>
            <a:r>
              <a:rPr lang="en-US" sz="2800" dirty="0"/>
              <a:t>(t</a:t>
            </a:r>
            <a:r>
              <a:rPr lang="en-US" sz="2800" baseline="-25000" dirty="0"/>
              <a:t>1</a:t>
            </a:r>
            <a:r>
              <a:rPr lang="en-US" sz="2800" dirty="0"/>
              <a:t>)) = </a:t>
            </a:r>
            <a:r>
              <a:rPr lang="en-US" sz="2800" dirty="0" smtClean="0"/>
              <a:t>-8ms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Clock Difference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Are used to closely approximate real time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Can be used to record the occurrence of events for later analysis</a:t>
            </a:r>
          </a:p>
          <a:p>
            <a:pPr lvl="1"/>
            <a:r>
              <a:rPr lang="en-US" dirty="0" smtClean="0"/>
              <a:t>Can be used to instruct a system to take certain actions when real time deadlines occur</a:t>
            </a:r>
          </a:p>
          <a:p>
            <a:pPr lvl="1"/>
            <a:r>
              <a:rPr lang="en-US" dirty="0" smtClean="0"/>
              <a:t>Can be used to order the occurrence of related events observed by different systems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Every clock must be synchronized</a:t>
            </a:r>
          </a:p>
          <a:p>
            <a:pPr lvl="1"/>
            <a:r>
              <a:rPr lang="en-US" dirty="0" smtClean="0"/>
              <a:t>Clocks can be incorrect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Physical Clocks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Performs internal synchronization</a:t>
            </a:r>
          </a:p>
          <a:p>
            <a:r>
              <a:rPr lang="en-US" dirty="0" smtClean="0"/>
              <a:t>Uses a master-slave approach:</a:t>
            </a:r>
          </a:p>
          <a:p>
            <a:pPr lvl="1"/>
            <a:r>
              <a:rPr lang="en-US" dirty="0" smtClean="0"/>
              <a:t>An election algorithm is used to pick the master</a:t>
            </a:r>
          </a:p>
          <a:p>
            <a:pPr lvl="1"/>
            <a:r>
              <a:rPr lang="en-US" dirty="0" smtClean="0"/>
              <a:t>The master periodically requests all slaves to send their clock values to it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clock difference algorithm </a:t>
            </a:r>
            <a:r>
              <a:rPr lang="en-US" dirty="0" smtClean="0"/>
              <a:t>is used to determine the difference between each clock and the master’s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fault-tolerant averaging function </a:t>
            </a:r>
            <a:r>
              <a:rPr lang="en-US" dirty="0" smtClean="0"/>
              <a:t>is used to determine the average time difference of the system</a:t>
            </a:r>
          </a:p>
          <a:p>
            <a:pPr lvl="1"/>
            <a:r>
              <a:rPr lang="en-US" dirty="0" smtClean="0"/>
              <a:t>The master then sends a </a:t>
            </a:r>
            <a:r>
              <a:rPr lang="en-US" b="1" dirty="0" smtClean="0"/>
              <a:t>clock adjustment </a:t>
            </a:r>
            <a:r>
              <a:rPr lang="en-US" dirty="0" smtClean="0"/>
              <a:t>to each process to internally synchronize the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Selects the largest set of clocks that do not differ from each other more than </a:t>
            </a:r>
            <a:r>
              <a:rPr lang="en-US" dirty="0" err="1" smtClean="0"/>
              <a:t>ϒ</a:t>
            </a:r>
            <a:r>
              <a:rPr lang="en-US" dirty="0" smtClean="0"/>
              <a:t> and averages the differences of these clocks</a:t>
            </a:r>
          </a:p>
          <a:p>
            <a:r>
              <a:rPr lang="en-US" dirty="0" smtClean="0"/>
              <a:t>Prevents malfunctioning clocks and clocks with abnormally large drift rates from adversely affecting the synchronization process</a:t>
            </a:r>
          </a:p>
          <a:p>
            <a:r>
              <a:rPr lang="en-US" dirty="0" smtClean="0"/>
              <a:t>Clocks not selected by the fault-tolerant averaging function are considered faulty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System = {A, B, C, D, E}, where A is the master</a:t>
            </a:r>
          </a:p>
          <a:p>
            <a:r>
              <a:rPr lang="en-US" dirty="0" smtClean="0"/>
              <a:t>True clock differences: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30 – </a:t>
            </a:r>
            <a:r>
              <a:rPr lang="en-US" dirty="0" smtClean="0"/>
              <a:t>30 </a:t>
            </a:r>
            <a:r>
              <a:rPr lang="en-US" dirty="0"/>
              <a:t>= 0</a:t>
            </a:r>
            <a:r>
              <a:rPr lang="en-US" dirty="0" smtClean="0"/>
              <a:t>ms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C</a:t>
            </a:r>
            <a:r>
              <a:rPr lang="en-US" baseline="-25000" dirty="0"/>
              <a:t>B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15 </a:t>
            </a:r>
            <a:r>
              <a:rPr lang="en-US" dirty="0"/>
              <a:t>= </a:t>
            </a:r>
            <a:r>
              <a:rPr lang="en-US" dirty="0" smtClean="0"/>
              <a:t>15ms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</a:t>
            </a:r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45 </a:t>
            </a:r>
            <a:r>
              <a:rPr lang="en-US" dirty="0"/>
              <a:t>= </a:t>
            </a:r>
            <a:r>
              <a:rPr lang="en-US" dirty="0" smtClean="0"/>
              <a:t>-15ms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</a:t>
            </a:r>
            <a:r>
              <a:rPr lang="en-US" dirty="0" smtClean="0"/>
              <a:t>C</a:t>
            </a:r>
            <a:r>
              <a:rPr lang="en-US" baseline="-25000" dirty="0" smtClean="0"/>
              <a:t>D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30 </a:t>
            </a:r>
            <a:r>
              <a:rPr lang="en-US" dirty="0"/>
              <a:t>= 0</a:t>
            </a:r>
            <a:r>
              <a:rPr lang="en-US" dirty="0" smtClean="0"/>
              <a:t>ms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</a:t>
            </a:r>
            <a:r>
              <a:rPr lang="en-US" dirty="0" smtClean="0"/>
              <a:t>C</a:t>
            </a:r>
            <a:r>
              <a:rPr lang="en-US" baseline="-25000" dirty="0" smtClean="0"/>
              <a:t>E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35 </a:t>
            </a:r>
            <a:r>
              <a:rPr lang="en-US" dirty="0"/>
              <a:t>= -</a:t>
            </a:r>
            <a:r>
              <a:rPr lang="en-US" dirty="0" smtClean="0"/>
              <a:t>5ms</a:t>
            </a:r>
          </a:p>
          <a:p>
            <a:r>
              <a:rPr lang="en-US" dirty="0" smtClean="0"/>
              <a:t>Calculated clock differences:</a:t>
            </a:r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AA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0ms</a:t>
            </a:r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AB</a:t>
            </a:r>
            <a:r>
              <a:rPr lang="en-US" dirty="0"/>
              <a:t>(t) = </a:t>
            </a:r>
            <a:r>
              <a:rPr lang="en-US" dirty="0" smtClean="0"/>
              <a:t>(30 </a:t>
            </a:r>
            <a:r>
              <a:rPr lang="en-US" dirty="0"/>
              <a:t>+ </a:t>
            </a:r>
            <a:r>
              <a:rPr lang="en-US" dirty="0" smtClean="0"/>
              <a:t>50)</a:t>
            </a:r>
            <a:r>
              <a:rPr lang="en-US" dirty="0"/>
              <a:t>/2 – </a:t>
            </a:r>
            <a:r>
              <a:rPr lang="en-US" dirty="0" smtClean="0"/>
              <a:t>25 </a:t>
            </a:r>
            <a:r>
              <a:rPr lang="en-US" dirty="0"/>
              <a:t>= </a:t>
            </a:r>
            <a:r>
              <a:rPr lang="en-US" dirty="0" smtClean="0"/>
              <a:t>15ms</a:t>
            </a:r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AC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(30 </a:t>
            </a:r>
            <a:r>
              <a:rPr lang="en-US" dirty="0"/>
              <a:t>+ </a:t>
            </a:r>
            <a:r>
              <a:rPr lang="en-US" dirty="0" smtClean="0"/>
              <a:t>50)</a:t>
            </a:r>
            <a:r>
              <a:rPr lang="en-US" dirty="0"/>
              <a:t>/2 – </a:t>
            </a:r>
            <a:r>
              <a:rPr lang="en-US" dirty="0" smtClean="0"/>
              <a:t>55 </a:t>
            </a:r>
            <a:r>
              <a:rPr lang="en-US" dirty="0"/>
              <a:t>= </a:t>
            </a:r>
            <a:r>
              <a:rPr lang="en-US" dirty="0" smtClean="0"/>
              <a:t>-15ms</a:t>
            </a:r>
            <a:endParaRPr lang="en-US" dirty="0"/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AD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(30 </a:t>
            </a:r>
            <a:r>
              <a:rPr lang="en-US" dirty="0"/>
              <a:t>+ </a:t>
            </a:r>
            <a:r>
              <a:rPr lang="en-US" dirty="0" smtClean="0"/>
              <a:t>50)</a:t>
            </a:r>
            <a:r>
              <a:rPr lang="en-US" dirty="0"/>
              <a:t>/2 – </a:t>
            </a:r>
            <a:r>
              <a:rPr lang="en-US" dirty="0" smtClean="0"/>
              <a:t>40 </a:t>
            </a:r>
            <a:r>
              <a:rPr lang="en-US" dirty="0"/>
              <a:t>= 0</a:t>
            </a:r>
            <a:r>
              <a:rPr lang="en-US" dirty="0" smtClean="0"/>
              <a:t>ms</a:t>
            </a:r>
            <a:endParaRPr lang="en-US" dirty="0"/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AE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(30 </a:t>
            </a:r>
            <a:r>
              <a:rPr lang="en-US" dirty="0"/>
              <a:t>+ </a:t>
            </a:r>
            <a:r>
              <a:rPr lang="en-US" dirty="0" smtClean="0"/>
              <a:t>50)</a:t>
            </a:r>
            <a:r>
              <a:rPr lang="en-US" dirty="0"/>
              <a:t>/2 – </a:t>
            </a:r>
            <a:r>
              <a:rPr lang="en-US" dirty="0" smtClean="0"/>
              <a:t>45 </a:t>
            </a:r>
            <a:r>
              <a:rPr lang="en-US" dirty="0"/>
              <a:t>= </a:t>
            </a:r>
            <a:r>
              <a:rPr lang="en-US" dirty="0" smtClean="0"/>
              <a:t>-5ms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Calculated clock differences: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AA</a:t>
            </a:r>
            <a:r>
              <a:rPr lang="en-US" dirty="0"/>
              <a:t>(t) = 0ms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AB</a:t>
            </a:r>
            <a:r>
              <a:rPr lang="en-US" dirty="0"/>
              <a:t>(t) = (30 + 50)/2 – 25 = 15ms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AC</a:t>
            </a:r>
            <a:r>
              <a:rPr lang="en-US" dirty="0"/>
              <a:t>(t) = (30 + 50)/2 – 55 = -15ms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AD</a:t>
            </a:r>
            <a:r>
              <a:rPr lang="en-US" dirty="0"/>
              <a:t>(t) = (30 + 50)/2 – 40 = 0ms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AE</a:t>
            </a:r>
            <a:r>
              <a:rPr lang="en-US" dirty="0"/>
              <a:t>(t) = (30 + 50)/2 – 45 = -5ms</a:t>
            </a:r>
          </a:p>
          <a:p>
            <a:r>
              <a:rPr lang="en-US" dirty="0" smtClean="0"/>
              <a:t>Assume </a:t>
            </a:r>
            <a:r>
              <a:rPr lang="en-US" dirty="0" err="1"/>
              <a:t>ϒ</a:t>
            </a:r>
            <a:r>
              <a:rPr lang="en-US" dirty="0"/>
              <a:t> = 2</a:t>
            </a:r>
            <a:r>
              <a:rPr lang="en-US" dirty="0" smtClean="0"/>
              <a:t>0ms, the averaging function will select {A, C, D, E} because it is the largest set with range </a:t>
            </a:r>
            <a:r>
              <a:rPr lang="en-US" dirty="0" err="1" smtClean="0"/>
              <a:t>ϒ</a:t>
            </a:r>
            <a:endParaRPr lang="en-US" dirty="0" smtClean="0"/>
          </a:p>
          <a:p>
            <a:r>
              <a:rPr lang="en-US" dirty="0" smtClean="0"/>
              <a:t>The average clock difference is calculated:</a:t>
            </a:r>
          </a:p>
          <a:p>
            <a:pPr marL="0" indent="0" algn="ctr">
              <a:buNone/>
            </a:pPr>
            <a:r>
              <a:rPr lang="en-US" dirty="0" err="1" smtClean="0"/>
              <a:t>Δ</a:t>
            </a:r>
            <a:r>
              <a:rPr lang="en-US" dirty="0" smtClean="0"/>
              <a:t>(t) = (0 + -15 + 0 + -5)/4 = -5ms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Clock adjustments are calculated:</a:t>
            </a:r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Δ</a:t>
            </a:r>
            <a:r>
              <a:rPr lang="en-US" dirty="0" smtClean="0"/>
              <a:t>(t) + Δ</a:t>
            </a:r>
            <a:r>
              <a:rPr lang="en-US" baseline="-25000" dirty="0" smtClean="0"/>
              <a:t>AA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-5 + 0 = -5ms</a:t>
            </a:r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Δ</a:t>
            </a:r>
            <a:r>
              <a:rPr lang="en-US" dirty="0"/>
              <a:t>(t) </a:t>
            </a:r>
            <a:r>
              <a:rPr lang="en-US" dirty="0" smtClean="0"/>
              <a:t>+ Δ</a:t>
            </a:r>
            <a:r>
              <a:rPr lang="en-US" baseline="-25000" dirty="0" smtClean="0"/>
              <a:t>AB</a:t>
            </a:r>
            <a:r>
              <a:rPr lang="en-US" dirty="0"/>
              <a:t>(t) = </a:t>
            </a:r>
            <a:r>
              <a:rPr lang="en-US" dirty="0" smtClean="0"/>
              <a:t>-5 + 15 = 10ms</a:t>
            </a:r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Δ</a:t>
            </a:r>
            <a:r>
              <a:rPr lang="en-US" dirty="0"/>
              <a:t>(t) </a:t>
            </a:r>
            <a:r>
              <a:rPr lang="en-US" dirty="0" smtClean="0"/>
              <a:t>+ Δ</a:t>
            </a:r>
            <a:r>
              <a:rPr lang="en-US" baseline="-25000" dirty="0" smtClean="0"/>
              <a:t>AC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-5 + -15 = -20ms</a:t>
            </a:r>
            <a:endParaRPr lang="en-US" dirty="0"/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Δ</a:t>
            </a:r>
            <a:r>
              <a:rPr lang="en-US" dirty="0"/>
              <a:t>(t) </a:t>
            </a:r>
            <a:r>
              <a:rPr lang="en-US" dirty="0" smtClean="0"/>
              <a:t>+ Δ</a:t>
            </a:r>
            <a:r>
              <a:rPr lang="en-US" baseline="-25000" dirty="0" smtClean="0"/>
              <a:t>AD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-5 + 0 = -5ms</a:t>
            </a:r>
            <a:endParaRPr lang="en-US" dirty="0"/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Δ</a:t>
            </a:r>
            <a:r>
              <a:rPr lang="en-US" dirty="0"/>
              <a:t>(t) </a:t>
            </a:r>
            <a:r>
              <a:rPr lang="en-US" dirty="0" smtClean="0"/>
              <a:t>+ Δ</a:t>
            </a:r>
            <a:r>
              <a:rPr lang="en-US" baseline="-25000" dirty="0" smtClean="0"/>
              <a:t>AE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-5 + -5 = -10ms</a:t>
            </a:r>
          </a:p>
          <a:p>
            <a:r>
              <a:rPr lang="en-US" dirty="0" smtClean="0"/>
              <a:t>The master A then sends these adjustments to each process, which in turn directly applies the adjustment to its clock value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2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Applied clock adjustments: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A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A</a:t>
            </a:r>
            <a:r>
              <a:rPr lang="en-US" dirty="0" smtClean="0"/>
              <a:t> = (30 + 100) + -5 = 125ms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B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(15 </a:t>
            </a:r>
            <a:r>
              <a:rPr lang="en-US" dirty="0"/>
              <a:t>+ 100) + </a:t>
            </a:r>
            <a:r>
              <a:rPr lang="en-US" dirty="0" smtClean="0"/>
              <a:t>10 </a:t>
            </a:r>
            <a:r>
              <a:rPr lang="en-US" dirty="0"/>
              <a:t>= </a:t>
            </a:r>
            <a:r>
              <a:rPr lang="en-US" dirty="0" smtClean="0"/>
              <a:t>125ms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C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(45 </a:t>
            </a:r>
            <a:r>
              <a:rPr lang="en-US" dirty="0"/>
              <a:t>+ 100) +</a:t>
            </a:r>
            <a:r>
              <a:rPr lang="en-US" dirty="0" smtClean="0"/>
              <a:t> -20 = 125ms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D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D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(30 </a:t>
            </a:r>
            <a:r>
              <a:rPr lang="en-US" dirty="0"/>
              <a:t>+ 100) </a:t>
            </a:r>
            <a:r>
              <a:rPr lang="en-US" dirty="0" smtClean="0"/>
              <a:t>+ -5 </a:t>
            </a:r>
            <a:r>
              <a:rPr lang="en-US" dirty="0"/>
              <a:t>= </a:t>
            </a:r>
            <a:r>
              <a:rPr lang="en-US" dirty="0" smtClean="0"/>
              <a:t>125ms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E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E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E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smtClean="0"/>
              <a:t>35 </a:t>
            </a:r>
            <a:r>
              <a:rPr lang="en-US" dirty="0"/>
              <a:t>+ 100) + </a:t>
            </a:r>
            <a:r>
              <a:rPr lang="en-US" dirty="0" smtClean="0"/>
              <a:t>-10 </a:t>
            </a:r>
            <a:r>
              <a:rPr lang="en-US" dirty="0"/>
              <a:t>= </a:t>
            </a:r>
            <a:r>
              <a:rPr lang="en-US" dirty="0" smtClean="0"/>
              <a:t>125ms</a:t>
            </a:r>
          </a:p>
          <a:p>
            <a:r>
              <a:rPr lang="en-US" dirty="0" smtClean="0"/>
              <a:t>Perfect synchronization achieved with perfect conditions (e.g., consistent message delays)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9550"/>
            <a:ext cx="3458143" cy="3005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2013  Dr. Ryan P. McMahan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System = {A, B, C, D, E}, where A is the master</a:t>
            </a:r>
          </a:p>
          <a:p>
            <a:r>
              <a:rPr lang="en-US" dirty="0" smtClean="0"/>
              <a:t>True clock differences: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30 – </a:t>
            </a:r>
            <a:r>
              <a:rPr lang="en-US" dirty="0" smtClean="0"/>
              <a:t>30 </a:t>
            </a:r>
            <a:r>
              <a:rPr lang="en-US" dirty="0"/>
              <a:t>= 0</a:t>
            </a:r>
            <a:r>
              <a:rPr lang="en-US" dirty="0" smtClean="0"/>
              <a:t>ms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C</a:t>
            </a:r>
            <a:r>
              <a:rPr lang="en-US" baseline="-25000" dirty="0"/>
              <a:t>B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15 </a:t>
            </a:r>
            <a:r>
              <a:rPr lang="en-US" dirty="0"/>
              <a:t>= </a:t>
            </a:r>
            <a:r>
              <a:rPr lang="en-US" dirty="0" smtClean="0"/>
              <a:t>15ms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</a:t>
            </a:r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45 </a:t>
            </a:r>
            <a:r>
              <a:rPr lang="en-US" dirty="0"/>
              <a:t>= </a:t>
            </a:r>
            <a:r>
              <a:rPr lang="en-US" dirty="0" smtClean="0"/>
              <a:t>-15ms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</a:t>
            </a:r>
            <a:r>
              <a:rPr lang="en-US" dirty="0" smtClean="0"/>
              <a:t>C</a:t>
            </a:r>
            <a:r>
              <a:rPr lang="en-US" baseline="-25000" dirty="0" smtClean="0"/>
              <a:t>D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30 </a:t>
            </a:r>
            <a:r>
              <a:rPr lang="en-US" dirty="0"/>
              <a:t>= 0</a:t>
            </a:r>
            <a:r>
              <a:rPr lang="en-US" dirty="0" smtClean="0"/>
              <a:t>ms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– </a:t>
            </a:r>
            <a:r>
              <a:rPr lang="en-US" dirty="0" smtClean="0"/>
              <a:t>C</a:t>
            </a:r>
            <a:r>
              <a:rPr lang="en-US" baseline="-25000" dirty="0" smtClean="0"/>
              <a:t>E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35 </a:t>
            </a:r>
            <a:r>
              <a:rPr lang="en-US" dirty="0"/>
              <a:t>= -</a:t>
            </a:r>
            <a:r>
              <a:rPr lang="en-US" dirty="0" smtClean="0"/>
              <a:t>5ms</a:t>
            </a:r>
          </a:p>
          <a:p>
            <a:r>
              <a:rPr lang="en-US" dirty="0" smtClean="0"/>
              <a:t>Calculated clock differences:</a:t>
            </a:r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AA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0ms</a:t>
            </a:r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AB</a:t>
            </a:r>
            <a:r>
              <a:rPr lang="en-US" dirty="0"/>
              <a:t>(t) = </a:t>
            </a:r>
            <a:r>
              <a:rPr lang="en-US" dirty="0" smtClean="0"/>
              <a:t>(30 </a:t>
            </a:r>
            <a:r>
              <a:rPr lang="en-US" dirty="0"/>
              <a:t>+ </a:t>
            </a:r>
            <a:r>
              <a:rPr lang="en-US" dirty="0" smtClean="0"/>
              <a:t>46)</a:t>
            </a:r>
            <a:r>
              <a:rPr lang="en-US" dirty="0"/>
              <a:t>/2 – </a:t>
            </a:r>
            <a:r>
              <a:rPr lang="en-US" dirty="0" smtClean="0"/>
              <a:t>25 </a:t>
            </a:r>
            <a:r>
              <a:rPr lang="en-US" dirty="0"/>
              <a:t>= </a:t>
            </a:r>
            <a:r>
              <a:rPr lang="en-US" dirty="0" smtClean="0"/>
              <a:t>13ms</a:t>
            </a:r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AC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(30 </a:t>
            </a:r>
            <a:r>
              <a:rPr lang="en-US" dirty="0"/>
              <a:t>+ </a:t>
            </a:r>
            <a:r>
              <a:rPr lang="en-US" dirty="0" smtClean="0"/>
              <a:t>50)</a:t>
            </a:r>
            <a:r>
              <a:rPr lang="en-US" dirty="0"/>
              <a:t>/2 – </a:t>
            </a:r>
            <a:r>
              <a:rPr lang="en-US" dirty="0" smtClean="0"/>
              <a:t>55 </a:t>
            </a:r>
            <a:r>
              <a:rPr lang="en-US" dirty="0"/>
              <a:t>= </a:t>
            </a:r>
            <a:r>
              <a:rPr lang="en-US" dirty="0" smtClean="0"/>
              <a:t>-15ms</a:t>
            </a:r>
            <a:endParaRPr lang="en-US" dirty="0"/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AD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(30 </a:t>
            </a:r>
            <a:r>
              <a:rPr lang="en-US" dirty="0"/>
              <a:t>+ </a:t>
            </a:r>
            <a:r>
              <a:rPr lang="en-US" dirty="0" smtClean="0"/>
              <a:t>56)</a:t>
            </a:r>
            <a:r>
              <a:rPr lang="en-US" dirty="0"/>
              <a:t>/2 – </a:t>
            </a:r>
            <a:r>
              <a:rPr lang="en-US" dirty="0" smtClean="0"/>
              <a:t>40 </a:t>
            </a:r>
            <a:r>
              <a:rPr lang="en-US" dirty="0"/>
              <a:t>= </a:t>
            </a:r>
            <a:r>
              <a:rPr lang="en-US" dirty="0" smtClean="0"/>
              <a:t>3ms</a:t>
            </a:r>
            <a:endParaRPr lang="en-US" dirty="0"/>
          </a:p>
          <a:p>
            <a:pPr lvl="1"/>
            <a:r>
              <a:rPr lang="en-US" dirty="0" smtClean="0"/>
              <a:t>Δ</a:t>
            </a:r>
            <a:r>
              <a:rPr lang="en-US" baseline="-25000" dirty="0" smtClean="0"/>
              <a:t>AE</a:t>
            </a:r>
            <a:r>
              <a:rPr lang="en-US" dirty="0" smtClean="0"/>
              <a:t>(</a:t>
            </a:r>
            <a:r>
              <a:rPr lang="en-US" dirty="0"/>
              <a:t>t) = </a:t>
            </a:r>
            <a:r>
              <a:rPr lang="en-US" dirty="0" smtClean="0"/>
              <a:t>(30 </a:t>
            </a:r>
            <a:r>
              <a:rPr lang="en-US" dirty="0"/>
              <a:t>+ </a:t>
            </a:r>
            <a:r>
              <a:rPr lang="en-US" dirty="0" smtClean="0"/>
              <a:t>60)</a:t>
            </a:r>
            <a:r>
              <a:rPr lang="en-US" dirty="0"/>
              <a:t>/2 – </a:t>
            </a:r>
            <a:r>
              <a:rPr lang="en-US" dirty="0" smtClean="0"/>
              <a:t>45 </a:t>
            </a:r>
            <a:r>
              <a:rPr lang="en-US" dirty="0"/>
              <a:t>= 0</a:t>
            </a:r>
            <a:r>
              <a:rPr lang="en-US" dirty="0" smtClean="0"/>
              <a:t>ms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Calculated clock differences: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AA</a:t>
            </a:r>
            <a:r>
              <a:rPr lang="en-US" dirty="0"/>
              <a:t>(t) = 0ms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AB</a:t>
            </a:r>
            <a:r>
              <a:rPr lang="en-US" dirty="0"/>
              <a:t>(t) = (30 + 46)/2 – 25 = 13ms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AC</a:t>
            </a:r>
            <a:r>
              <a:rPr lang="en-US" dirty="0"/>
              <a:t>(t) = (30 + 50)/2 – 55 = -15ms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AD</a:t>
            </a:r>
            <a:r>
              <a:rPr lang="en-US" dirty="0"/>
              <a:t>(t) = (30 + 56)/2 – 40 = 3ms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AE</a:t>
            </a:r>
            <a:r>
              <a:rPr lang="en-US" dirty="0"/>
              <a:t>(t) = (30 + 60)/2 – 45 = 0ms</a:t>
            </a:r>
          </a:p>
          <a:p>
            <a:r>
              <a:rPr lang="en-US" dirty="0" smtClean="0"/>
              <a:t>Assume </a:t>
            </a:r>
            <a:r>
              <a:rPr lang="en-US" dirty="0" err="1"/>
              <a:t>ϒ</a:t>
            </a:r>
            <a:r>
              <a:rPr lang="en-US" dirty="0"/>
              <a:t> = </a:t>
            </a:r>
            <a:r>
              <a:rPr lang="en-US" dirty="0" smtClean="0"/>
              <a:t>15ms, the averaging function will select {A, B, D, E} because it is the largest set with range </a:t>
            </a:r>
            <a:r>
              <a:rPr lang="en-US" dirty="0" err="1" smtClean="0"/>
              <a:t>ϒ</a:t>
            </a:r>
            <a:endParaRPr lang="en-US" dirty="0" smtClean="0"/>
          </a:p>
          <a:p>
            <a:r>
              <a:rPr lang="en-US" dirty="0" smtClean="0"/>
              <a:t>The average clock difference is calculated:</a:t>
            </a:r>
          </a:p>
          <a:p>
            <a:pPr marL="0" indent="0" algn="ctr">
              <a:buNone/>
            </a:pPr>
            <a:r>
              <a:rPr lang="en-US" dirty="0" err="1" smtClean="0"/>
              <a:t>Δ</a:t>
            </a:r>
            <a:r>
              <a:rPr lang="en-US" dirty="0" smtClean="0"/>
              <a:t>(t) = (0 + 13 + 3 + 0)/4 = 4ms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Clock adjustments are calculated:</a:t>
            </a:r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Δ</a:t>
            </a:r>
            <a:r>
              <a:rPr lang="en-US" dirty="0" smtClean="0"/>
              <a:t>(t) + Δ</a:t>
            </a:r>
            <a:r>
              <a:rPr lang="en-US" baseline="-25000" dirty="0" smtClean="0"/>
              <a:t>AA</a:t>
            </a:r>
            <a:r>
              <a:rPr lang="en-US" dirty="0" smtClean="0"/>
              <a:t>(</a:t>
            </a:r>
            <a:r>
              <a:rPr lang="en-US" dirty="0"/>
              <a:t>t) = 4</a:t>
            </a:r>
            <a:r>
              <a:rPr lang="en-US" dirty="0" smtClean="0"/>
              <a:t> + 0 = 4ms</a:t>
            </a:r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Δ</a:t>
            </a:r>
            <a:r>
              <a:rPr lang="en-US" dirty="0"/>
              <a:t>(t) </a:t>
            </a:r>
            <a:r>
              <a:rPr lang="en-US" dirty="0" smtClean="0"/>
              <a:t>+ Δ</a:t>
            </a:r>
            <a:r>
              <a:rPr lang="en-US" baseline="-25000" dirty="0" smtClean="0"/>
              <a:t>AB</a:t>
            </a:r>
            <a:r>
              <a:rPr lang="en-US" dirty="0"/>
              <a:t>(t) = 4</a:t>
            </a:r>
            <a:r>
              <a:rPr lang="en-US" dirty="0" smtClean="0"/>
              <a:t> + 13 = 17ms</a:t>
            </a:r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Δ</a:t>
            </a:r>
            <a:r>
              <a:rPr lang="en-US" dirty="0"/>
              <a:t>(t) </a:t>
            </a:r>
            <a:r>
              <a:rPr lang="en-US" dirty="0" smtClean="0"/>
              <a:t>+ Δ</a:t>
            </a:r>
            <a:r>
              <a:rPr lang="en-US" baseline="-25000" dirty="0" smtClean="0"/>
              <a:t>AC</a:t>
            </a:r>
            <a:r>
              <a:rPr lang="en-US" dirty="0" smtClean="0"/>
              <a:t>(</a:t>
            </a:r>
            <a:r>
              <a:rPr lang="en-US" dirty="0"/>
              <a:t>t) = 4</a:t>
            </a:r>
            <a:r>
              <a:rPr lang="en-US" dirty="0" smtClean="0"/>
              <a:t> + -15 = -11ms</a:t>
            </a:r>
            <a:endParaRPr lang="en-US" dirty="0"/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Δ</a:t>
            </a:r>
            <a:r>
              <a:rPr lang="en-US" dirty="0"/>
              <a:t>(t) </a:t>
            </a:r>
            <a:r>
              <a:rPr lang="en-US" dirty="0" smtClean="0"/>
              <a:t>+ Δ</a:t>
            </a:r>
            <a:r>
              <a:rPr lang="en-US" baseline="-25000" dirty="0" smtClean="0"/>
              <a:t>AD</a:t>
            </a:r>
            <a:r>
              <a:rPr lang="en-US" dirty="0" smtClean="0"/>
              <a:t>(</a:t>
            </a:r>
            <a:r>
              <a:rPr lang="en-US" dirty="0"/>
              <a:t>t) = 4</a:t>
            </a:r>
            <a:r>
              <a:rPr lang="en-US" dirty="0" smtClean="0"/>
              <a:t> + 3 = 7ms</a:t>
            </a:r>
            <a:endParaRPr lang="en-US" dirty="0"/>
          </a:p>
          <a:p>
            <a:pPr lvl="1"/>
            <a:r>
              <a:rPr lang="en-US" dirty="0" err="1" smtClean="0"/>
              <a:t>δ</a:t>
            </a:r>
            <a:r>
              <a:rPr lang="en-US" baseline="-25000" dirty="0" err="1" smtClean="0"/>
              <a:t>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Δ</a:t>
            </a:r>
            <a:r>
              <a:rPr lang="en-US" dirty="0"/>
              <a:t>(t) </a:t>
            </a:r>
            <a:r>
              <a:rPr lang="en-US" dirty="0" smtClean="0"/>
              <a:t>+ Δ</a:t>
            </a:r>
            <a:r>
              <a:rPr lang="en-US" baseline="-25000" dirty="0" smtClean="0"/>
              <a:t>AE</a:t>
            </a:r>
            <a:r>
              <a:rPr lang="en-US" dirty="0" smtClean="0"/>
              <a:t>(</a:t>
            </a:r>
            <a:r>
              <a:rPr lang="en-US" dirty="0"/>
              <a:t>t) = 4</a:t>
            </a:r>
            <a:r>
              <a:rPr lang="en-US" dirty="0" smtClean="0"/>
              <a:t> + 0 = 4ms</a:t>
            </a:r>
          </a:p>
          <a:p>
            <a:r>
              <a:rPr lang="en-US" dirty="0" smtClean="0"/>
              <a:t>The master A then sends these adjustments to each process, which in turn directly applies the adjustment to its clock value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Berkeley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Applied clock adjustments: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A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A</a:t>
            </a:r>
            <a:r>
              <a:rPr lang="en-US" dirty="0" smtClean="0"/>
              <a:t> = (30 + 100) + 4 = 134ms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B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(15 </a:t>
            </a:r>
            <a:r>
              <a:rPr lang="en-US" dirty="0"/>
              <a:t>+ 100) + </a:t>
            </a:r>
            <a:r>
              <a:rPr lang="en-US" dirty="0" smtClean="0"/>
              <a:t>17 </a:t>
            </a:r>
            <a:r>
              <a:rPr lang="en-US" dirty="0"/>
              <a:t>= </a:t>
            </a:r>
            <a:r>
              <a:rPr lang="en-US" dirty="0" smtClean="0"/>
              <a:t>132ms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C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(45 </a:t>
            </a:r>
            <a:r>
              <a:rPr lang="en-US" dirty="0"/>
              <a:t>+ 100) +</a:t>
            </a:r>
            <a:r>
              <a:rPr lang="en-US" dirty="0" smtClean="0"/>
              <a:t> -11 = 134ms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D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D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(30 </a:t>
            </a:r>
            <a:r>
              <a:rPr lang="en-US" dirty="0"/>
              <a:t>+ 100) </a:t>
            </a:r>
            <a:r>
              <a:rPr lang="en-US" dirty="0" smtClean="0"/>
              <a:t>+ 7 </a:t>
            </a:r>
            <a:r>
              <a:rPr lang="en-US" dirty="0"/>
              <a:t>= </a:t>
            </a:r>
            <a:r>
              <a:rPr lang="en-US" dirty="0" smtClean="0"/>
              <a:t>137ms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E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</a:t>
            </a:r>
            <a:r>
              <a:rPr lang="en-US" dirty="0" smtClean="0"/>
              <a:t>) = C</a:t>
            </a:r>
            <a:r>
              <a:rPr lang="en-US" baseline="-25000" dirty="0" smtClean="0"/>
              <a:t>E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+ 100) +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E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smtClean="0"/>
              <a:t>35 </a:t>
            </a:r>
            <a:r>
              <a:rPr lang="en-US" dirty="0"/>
              <a:t>+ 100) + 4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139ms</a:t>
            </a:r>
          </a:p>
          <a:p>
            <a:r>
              <a:rPr lang="en-US" dirty="0" smtClean="0"/>
              <a:t>Approximate synchronization achieved with </a:t>
            </a:r>
            <a:br>
              <a:rPr lang="en-US" dirty="0" smtClean="0"/>
            </a:br>
            <a:r>
              <a:rPr lang="en-US" dirty="0" smtClean="0"/>
              <a:t>less-than-perfect conditions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A physical clock </a:t>
            </a:r>
            <a:r>
              <a:rPr lang="en-US" i="1" dirty="0" smtClean="0"/>
              <a:t>H</a:t>
            </a:r>
            <a:r>
              <a:rPr lang="en-US" dirty="0" smtClean="0"/>
              <a:t> is </a:t>
            </a:r>
            <a:r>
              <a:rPr lang="en-US" b="1" dirty="0" smtClean="0"/>
              <a:t>correct</a:t>
            </a:r>
            <a:r>
              <a:rPr lang="en-US" dirty="0" smtClean="0"/>
              <a:t> for a real-time interval [</a:t>
            </a:r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], if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(1 – </a:t>
            </a:r>
            <a:r>
              <a:rPr lang="en-US" i="1" dirty="0" smtClean="0"/>
              <a:t>p</a:t>
            </a:r>
            <a:r>
              <a:rPr lang="en-US" dirty="0" smtClean="0"/>
              <a:t>)(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–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 ≤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) –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 ≤ (1 + </a:t>
            </a:r>
            <a:r>
              <a:rPr lang="en-US" i="1" dirty="0" smtClean="0"/>
              <a:t>p</a:t>
            </a:r>
            <a:r>
              <a:rPr lang="en-US" dirty="0" smtClean="0"/>
              <a:t>)(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–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i="1" dirty="0" smtClean="0"/>
              <a:t>p</a:t>
            </a:r>
            <a:r>
              <a:rPr lang="en-US" dirty="0" smtClean="0"/>
              <a:t> is the maximum </a:t>
            </a:r>
            <a:r>
              <a:rPr lang="en-US" b="1" dirty="0" smtClean="0"/>
              <a:t>clock drift rate</a:t>
            </a:r>
            <a:r>
              <a:rPr lang="en-US" dirty="0" smtClean="0"/>
              <a:t> specified by the clock manufacturer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Physical Clocks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Amortization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Negative clock adjustment values are possible</a:t>
            </a:r>
          </a:p>
          <a:p>
            <a:r>
              <a:rPr lang="en-US" dirty="0" smtClean="0"/>
              <a:t>To preserve monotonicity, adjustments are implemented by slowing down or speeding up the clock counter rate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Berkeley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Clocks</a:t>
            </a:r>
          </a:p>
          <a:p>
            <a:pPr lvl="1"/>
            <a:r>
              <a:rPr lang="en-US" dirty="0" smtClean="0"/>
              <a:t>External clock synchronization (</a:t>
            </a:r>
            <a:r>
              <a:rPr lang="en-US" dirty="0" err="1" smtClean="0"/>
              <a:t>Cristian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Internal clock synchronization (</a:t>
            </a:r>
            <a:r>
              <a:rPr lang="en-US" dirty="0" err="1" smtClean="0">
                <a:solidFill>
                  <a:srgbClr val="000000"/>
                </a:solidFill>
              </a:rPr>
              <a:t>Gusella</a:t>
            </a:r>
            <a:r>
              <a:rPr lang="en-US" dirty="0" smtClean="0">
                <a:solidFill>
                  <a:srgbClr val="000000"/>
                </a:solidFill>
              </a:rPr>
              <a:t> &amp; </a:t>
            </a:r>
            <a:r>
              <a:rPr lang="en-US" dirty="0" err="1" smtClean="0">
                <a:solidFill>
                  <a:srgbClr val="000000"/>
                </a:solidFill>
              </a:rPr>
              <a:t>Zatti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Network Time Protocol (Mills)</a:t>
            </a:r>
          </a:p>
          <a:p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Agreement protocols (Fischer)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Distributed file </a:t>
            </a:r>
            <a:r>
              <a:rPr lang="en-US" dirty="0"/>
              <a:t>s</a:t>
            </a:r>
            <a:r>
              <a:rPr lang="en-US" dirty="0" smtClean="0"/>
              <a:t>ystems (</a:t>
            </a:r>
            <a:r>
              <a:rPr lang="en-US" dirty="0" err="1" smtClean="0"/>
              <a:t>Satyanarayanan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Distributed shared </a:t>
            </a:r>
            <a:r>
              <a:rPr lang="en-US" dirty="0"/>
              <a:t>m</a:t>
            </a:r>
            <a:r>
              <a:rPr lang="en-US" dirty="0" smtClean="0"/>
              <a:t>emory (</a:t>
            </a:r>
            <a:r>
              <a:rPr lang="en-US" dirty="0" err="1" smtClean="0"/>
              <a:t>Nitzberg</a:t>
            </a:r>
            <a:r>
              <a:rPr lang="en-US" dirty="0" smtClean="0"/>
              <a:t> &amp; Lo)</a:t>
            </a:r>
          </a:p>
          <a:p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Distributed scheduling (</a:t>
            </a:r>
            <a:r>
              <a:rPr lang="en-US" dirty="0" err="1" smtClean="0"/>
              <a:t>Isard</a:t>
            </a:r>
            <a:r>
              <a:rPr lang="en-US" dirty="0" smtClean="0"/>
              <a:t> et al.)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Synchronizing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Synchronizing Processes:</a:t>
            </a:r>
            <a:br>
              <a:rPr lang="en-US" dirty="0" smtClean="0"/>
            </a:br>
            <a:r>
              <a:rPr lang="en-US" dirty="0" smtClean="0"/>
              <a:t>Network Time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CS/CE/TE 6378 </a:t>
            </a:r>
            <a:br>
              <a:rPr lang="en-US" dirty="0" smtClean="0"/>
            </a:br>
            <a:r>
              <a:rPr lang="en-US" dirty="0" smtClean="0"/>
              <a:t>Advanced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26945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Time Protocol (NTP)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Used to synchronize Internet computer clocks since 1979</a:t>
            </a:r>
          </a:p>
          <a:p>
            <a:r>
              <a:rPr lang="en-US" dirty="0" smtClean="0"/>
              <a:t>Approximately 25 million NTP servers and clients worldwide</a:t>
            </a:r>
          </a:p>
          <a:p>
            <a:r>
              <a:rPr lang="en-US" dirty="0" smtClean="0"/>
              <a:t>NTP is used by PCs, supercomputers, embedded systems, home routers, and even battery backup systems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NTP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Highest level: </a:t>
            </a:r>
            <a:r>
              <a:rPr lang="en-US" b="1" dirty="0" smtClean="0"/>
              <a:t>primary servers</a:t>
            </a:r>
          </a:p>
          <a:p>
            <a:pPr lvl="1"/>
            <a:r>
              <a:rPr lang="en-US" dirty="0" smtClean="0"/>
              <a:t>Synchronized to a reference clock</a:t>
            </a:r>
            <a:br>
              <a:rPr lang="en-US" dirty="0" smtClean="0"/>
            </a:br>
            <a:r>
              <a:rPr lang="en-US" dirty="0" smtClean="0"/>
              <a:t>(e.g., a cesium clock or GPS)</a:t>
            </a:r>
          </a:p>
          <a:p>
            <a:pPr lvl="1"/>
            <a:r>
              <a:rPr lang="en-US" dirty="0" smtClean="0"/>
              <a:t>Stratum 1</a:t>
            </a:r>
          </a:p>
          <a:p>
            <a:r>
              <a:rPr lang="en-US" dirty="0" smtClean="0"/>
              <a:t>Mid level: </a:t>
            </a:r>
            <a:r>
              <a:rPr lang="en-US" b="1" dirty="0" smtClean="0"/>
              <a:t>secondary servers</a:t>
            </a:r>
          </a:p>
          <a:p>
            <a:pPr lvl="1"/>
            <a:r>
              <a:rPr lang="en-US" dirty="0" smtClean="0"/>
              <a:t>Synchronized to a primary server or peer</a:t>
            </a:r>
          </a:p>
          <a:p>
            <a:pPr lvl="1"/>
            <a:r>
              <a:rPr lang="en-US" dirty="0" smtClean="0"/>
              <a:t>Stratum N+1, where N is the minimum hop count to a primary server</a:t>
            </a:r>
          </a:p>
          <a:p>
            <a:r>
              <a:rPr lang="en-US" dirty="0" smtClean="0"/>
              <a:t>Lowest level: user workstation</a:t>
            </a:r>
          </a:p>
          <a:p>
            <a:pPr lvl="1"/>
            <a:r>
              <a:rPr lang="en-US" dirty="0" smtClean="0"/>
              <a:t>Synchronized to a secondary 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Clock accuracy </a:t>
            </a:r>
            <a:r>
              <a:rPr lang="en-US" b="1" dirty="0" smtClean="0"/>
              <a:t>decreases</a:t>
            </a:r>
            <a:r>
              <a:rPr lang="en-US" dirty="0" smtClean="0"/>
              <a:t> by level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NTP 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Public primary servers:</a:t>
            </a:r>
          </a:p>
          <a:p>
            <a:pPr lvl="1"/>
            <a:r>
              <a:rPr lang="en-US" dirty="0" smtClean="0"/>
              <a:t>U.S. Naval Observatory (USNO)</a:t>
            </a:r>
          </a:p>
          <a:p>
            <a:pPr lvl="1"/>
            <a:r>
              <a:rPr lang="en-US" dirty="0" smtClean="0"/>
              <a:t>National Institute of Standards and Technology (NIST)</a:t>
            </a:r>
          </a:p>
          <a:p>
            <a:pPr lvl="1"/>
            <a:r>
              <a:rPr lang="en-US" dirty="0" smtClean="0"/>
              <a:t>Government agencies in many other countries</a:t>
            </a:r>
          </a:p>
          <a:p>
            <a:r>
              <a:rPr lang="en-US" dirty="0" smtClean="0"/>
              <a:t>Public secondary servers:</a:t>
            </a:r>
          </a:p>
          <a:p>
            <a:pPr lvl="1"/>
            <a:r>
              <a:rPr lang="en-US" dirty="0" smtClean="0"/>
              <a:t>National and regional service providers</a:t>
            </a:r>
          </a:p>
          <a:p>
            <a:r>
              <a:rPr lang="en-US" dirty="0" smtClean="0"/>
              <a:t>Private NTP networks:</a:t>
            </a:r>
          </a:p>
          <a:p>
            <a:pPr lvl="1"/>
            <a:r>
              <a:rPr lang="en-US" dirty="0" smtClean="0"/>
              <a:t>U.S. Government agencies</a:t>
            </a:r>
          </a:p>
          <a:p>
            <a:pPr lvl="1"/>
            <a:r>
              <a:rPr lang="en-US" dirty="0" smtClean="0"/>
              <a:t>Public institutions and universities</a:t>
            </a:r>
          </a:p>
          <a:p>
            <a:pPr lvl="1"/>
            <a:r>
              <a:rPr lang="en-US" dirty="0" smtClean="0"/>
              <a:t>Private corporations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 descr="c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57" y="1684338"/>
            <a:ext cx="1170230" cy="11702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▹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 lvl="2"/>
            <a:endParaRPr lang="en-US" dirty="0" smtClean="0"/>
          </a:p>
        </p:txBody>
      </p:sp>
      <p:pic>
        <p:nvPicPr>
          <p:cNvPr id="9" name="Picture 8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57" y="1684338"/>
            <a:ext cx="1346868" cy="1170230"/>
          </a:xfrm>
          <a:prstGeom prst="rect">
            <a:avLst/>
          </a:prstGeom>
        </p:spPr>
      </p:pic>
      <p:pic>
        <p:nvPicPr>
          <p:cNvPr id="10" name="Picture 9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57" y="4955933"/>
            <a:ext cx="1346868" cy="1170230"/>
          </a:xfrm>
          <a:prstGeom prst="rect">
            <a:avLst/>
          </a:prstGeom>
        </p:spPr>
      </p:pic>
      <p:pic>
        <p:nvPicPr>
          <p:cNvPr id="11" name="Picture 10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32" y="4955933"/>
            <a:ext cx="1346868" cy="1170230"/>
          </a:xfrm>
          <a:prstGeom prst="rect">
            <a:avLst/>
          </a:prstGeom>
        </p:spPr>
      </p:pic>
      <p:pic>
        <p:nvPicPr>
          <p:cNvPr id="12" name="Picture 11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5933"/>
            <a:ext cx="1346868" cy="1170230"/>
          </a:xfrm>
          <a:prstGeom prst="rect">
            <a:avLst/>
          </a:prstGeom>
        </p:spPr>
      </p:pic>
      <p:pic>
        <p:nvPicPr>
          <p:cNvPr id="13" name="Picture 12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15" y="3293896"/>
            <a:ext cx="1346868" cy="1170230"/>
          </a:xfrm>
          <a:prstGeom prst="rect">
            <a:avLst/>
          </a:prstGeom>
        </p:spPr>
      </p:pic>
      <p:pic>
        <p:nvPicPr>
          <p:cNvPr id="14" name="Picture 13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97" y="3293896"/>
            <a:ext cx="1346868" cy="117023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552383" y="2867268"/>
            <a:ext cx="1019008" cy="472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1391" y="2867268"/>
            <a:ext cx="1087097" cy="574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1804068" y="4464126"/>
            <a:ext cx="1074881" cy="5045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878949" y="4464126"/>
            <a:ext cx="1265262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>
            <a:off x="6274531" y="4464126"/>
            <a:ext cx="1284915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3"/>
          </p:cNvCxnSpPr>
          <p:nvPr/>
        </p:nvCxnSpPr>
        <p:spPr>
          <a:xfrm flipH="1">
            <a:off x="5244825" y="2269453"/>
            <a:ext cx="78433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3" idx="3"/>
          </p:cNvCxnSpPr>
          <p:nvPr/>
        </p:nvCxnSpPr>
        <p:spPr>
          <a:xfrm flipH="1">
            <a:off x="3552383" y="3879011"/>
            <a:ext cx="2048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3" idx="3"/>
          </p:cNvCxnSpPr>
          <p:nvPr/>
        </p:nvCxnSpPr>
        <p:spPr>
          <a:xfrm flipH="1" flipV="1">
            <a:off x="3552383" y="3879011"/>
            <a:ext cx="3787549" cy="16620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12" idx="3"/>
          </p:cNvCxnSpPr>
          <p:nvPr/>
        </p:nvCxnSpPr>
        <p:spPr>
          <a:xfrm flipH="1">
            <a:off x="1804068" y="5541048"/>
            <a:ext cx="224628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48" y="131629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1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2906" y="2894121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8488" y="2880753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672" y="4542790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7475" y="455615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06772" y="4550309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24798" y="2078274"/>
            <a:ext cx="139678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Reference Clock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1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c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57" y="1684338"/>
            <a:ext cx="1170230" cy="11702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▹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 lvl="2"/>
            <a:endParaRPr lang="en-US" dirty="0" smtClean="0"/>
          </a:p>
        </p:txBody>
      </p:sp>
      <p:pic>
        <p:nvPicPr>
          <p:cNvPr id="9" name="Picture 8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57" y="1684338"/>
            <a:ext cx="1346868" cy="1170230"/>
          </a:xfrm>
          <a:prstGeom prst="rect">
            <a:avLst/>
          </a:prstGeom>
        </p:spPr>
      </p:pic>
      <p:pic>
        <p:nvPicPr>
          <p:cNvPr id="10" name="Picture 9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57" y="4955933"/>
            <a:ext cx="1346868" cy="1170230"/>
          </a:xfrm>
          <a:prstGeom prst="rect">
            <a:avLst/>
          </a:prstGeom>
        </p:spPr>
      </p:pic>
      <p:pic>
        <p:nvPicPr>
          <p:cNvPr id="11" name="Picture 10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32" y="4955933"/>
            <a:ext cx="1346868" cy="1170230"/>
          </a:xfrm>
          <a:prstGeom prst="rect">
            <a:avLst/>
          </a:prstGeom>
        </p:spPr>
      </p:pic>
      <p:pic>
        <p:nvPicPr>
          <p:cNvPr id="12" name="Picture 11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5933"/>
            <a:ext cx="1346868" cy="1170230"/>
          </a:xfrm>
          <a:prstGeom prst="rect">
            <a:avLst/>
          </a:prstGeom>
        </p:spPr>
      </p:pic>
      <p:pic>
        <p:nvPicPr>
          <p:cNvPr id="13" name="Picture 12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15" y="3293896"/>
            <a:ext cx="1346868" cy="1170230"/>
          </a:xfrm>
          <a:prstGeom prst="rect">
            <a:avLst/>
          </a:prstGeom>
        </p:spPr>
      </p:pic>
      <p:pic>
        <p:nvPicPr>
          <p:cNvPr id="14" name="Picture 13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97" y="3293896"/>
            <a:ext cx="1346868" cy="117023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552383" y="2867268"/>
            <a:ext cx="1019008" cy="472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1804068" y="4464126"/>
            <a:ext cx="1074881" cy="5045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878949" y="4464126"/>
            <a:ext cx="1265262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>
            <a:off x="6274531" y="4464126"/>
            <a:ext cx="1284915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3"/>
          </p:cNvCxnSpPr>
          <p:nvPr/>
        </p:nvCxnSpPr>
        <p:spPr>
          <a:xfrm flipH="1">
            <a:off x="5244825" y="2269453"/>
            <a:ext cx="78433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3" idx="3"/>
          </p:cNvCxnSpPr>
          <p:nvPr/>
        </p:nvCxnSpPr>
        <p:spPr>
          <a:xfrm flipH="1">
            <a:off x="3552383" y="3879011"/>
            <a:ext cx="2048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3" idx="3"/>
          </p:cNvCxnSpPr>
          <p:nvPr/>
        </p:nvCxnSpPr>
        <p:spPr>
          <a:xfrm flipH="1" flipV="1">
            <a:off x="3552383" y="3879011"/>
            <a:ext cx="3787549" cy="16620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12" idx="3"/>
          </p:cNvCxnSpPr>
          <p:nvPr/>
        </p:nvCxnSpPr>
        <p:spPr>
          <a:xfrm flipH="1">
            <a:off x="1804068" y="5541048"/>
            <a:ext cx="224628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48" y="131629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1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2906" y="2894121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8488" y="2880753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???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672" y="4542790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7475" y="455615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06772" y="4550309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???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24798" y="2078274"/>
            <a:ext cx="139678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Reference Clock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9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 descr="c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57" y="1684338"/>
            <a:ext cx="1170230" cy="11702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▹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 lvl="2"/>
            <a:endParaRPr lang="en-US" dirty="0" smtClean="0"/>
          </a:p>
        </p:txBody>
      </p:sp>
      <p:pic>
        <p:nvPicPr>
          <p:cNvPr id="9" name="Picture 8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57" y="1684338"/>
            <a:ext cx="1346868" cy="1170230"/>
          </a:xfrm>
          <a:prstGeom prst="rect">
            <a:avLst/>
          </a:prstGeom>
        </p:spPr>
      </p:pic>
      <p:pic>
        <p:nvPicPr>
          <p:cNvPr id="10" name="Picture 9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57" y="4955933"/>
            <a:ext cx="1346868" cy="1170230"/>
          </a:xfrm>
          <a:prstGeom prst="rect">
            <a:avLst/>
          </a:prstGeom>
        </p:spPr>
      </p:pic>
      <p:pic>
        <p:nvPicPr>
          <p:cNvPr id="11" name="Picture 10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32" y="4955933"/>
            <a:ext cx="1346868" cy="1170230"/>
          </a:xfrm>
          <a:prstGeom prst="rect">
            <a:avLst/>
          </a:prstGeom>
        </p:spPr>
      </p:pic>
      <p:pic>
        <p:nvPicPr>
          <p:cNvPr id="12" name="Picture 11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5933"/>
            <a:ext cx="1346868" cy="1170230"/>
          </a:xfrm>
          <a:prstGeom prst="rect">
            <a:avLst/>
          </a:prstGeom>
        </p:spPr>
      </p:pic>
      <p:pic>
        <p:nvPicPr>
          <p:cNvPr id="13" name="Picture 12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15" y="3293896"/>
            <a:ext cx="1346868" cy="1170230"/>
          </a:xfrm>
          <a:prstGeom prst="rect">
            <a:avLst/>
          </a:prstGeom>
        </p:spPr>
      </p:pic>
      <p:pic>
        <p:nvPicPr>
          <p:cNvPr id="14" name="Picture 13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97" y="3293896"/>
            <a:ext cx="1346868" cy="117023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552383" y="2867268"/>
            <a:ext cx="1019008" cy="472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1804068" y="4464126"/>
            <a:ext cx="1074881" cy="5045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878949" y="4464126"/>
            <a:ext cx="1265262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>
            <a:off x="6274531" y="4464126"/>
            <a:ext cx="1284915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3"/>
          </p:cNvCxnSpPr>
          <p:nvPr/>
        </p:nvCxnSpPr>
        <p:spPr>
          <a:xfrm flipH="1">
            <a:off x="5244825" y="2269453"/>
            <a:ext cx="78433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3" idx="3"/>
          </p:cNvCxnSpPr>
          <p:nvPr/>
        </p:nvCxnSpPr>
        <p:spPr>
          <a:xfrm flipH="1">
            <a:off x="3552383" y="3879011"/>
            <a:ext cx="2048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3" idx="3"/>
          </p:cNvCxnSpPr>
          <p:nvPr/>
        </p:nvCxnSpPr>
        <p:spPr>
          <a:xfrm flipH="1" flipV="1">
            <a:off x="3552383" y="3879011"/>
            <a:ext cx="3787549" cy="16620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12" idx="3"/>
          </p:cNvCxnSpPr>
          <p:nvPr/>
        </p:nvCxnSpPr>
        <p:spPr>
          <a:xfrm flipH="1">
            <a:off x="1804068" y="5541048"/>
            <a:ext cx="224628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48" y="131629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1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2906" y="2894121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8488" y="2880753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672" y="4542790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7475" y="455615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06772" y="4550309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24798" y="2078274"/>
            <a:ext cx="139678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Reference Clock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4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NTP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Broadcast/Multicast</a:t>
            </a:r>
          </a:p>
          <a:p>
            <a:pPr lvl="1"/>
            <a:r>
              <a:rPr lang="en-US" dirty="0" smtClean="0"/>
              <a:t>Server sends synchronization information to all clients at once</a:t>
            </a:r>
          </a:p>
          <a:p>
            <a:r>
              <a:rPr lang="en-US" dirty="0" smtClean="0"/>
              <a:t>Server/Client</a:t>
            </a:r>
          </a:p>
          <a:p>
            <a:pPr lvl="1"/>
            <a:r>
              <a:rPr lang="en-US" dirty="0" smtClean="0"/>
              <a:t>Servers send synchronous information to individual clients based on a schedule or requests</a:t>
            </a:r>
          </a:p>
          <a:p>
            <a:r>
              <a:rPr lang="en-US" dirty="0" smtClean="0"/>
              <a:t>Peer</a:t>
            </a:r>
          </a:p>
          <a:p>
            <a:pPr lvl="1"/>
            <a:r>
              <a:rPr lang="en-US" dirty="0" smtClean="0"/>
              <a:t>Each peer shares its time information but no process has authority over another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Drift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Most clocks have a non-zero drift rate 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Usually of the order 10</a:t>
            </a:r>
            <a:r>
              <a:rPr lang="en-US" baseline="30000" dirty="0" smtClean="0"/>
              <a:t>-6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</a:t>
            </a:r>
            <a:r>
              <a:rPr lang="en-US" dirty="0" smtClean="0"/>
              <a:t> = 0.000001</a:t>
            </a:r>
          </a:p>
          <a:p>
            <a:pPr lvl="1"/>
            <a:r>
              <a:rPr lang="en-US" dirty="0" smtClean="0"/>
              <a:t>Day:	</a:t>
            </a:r>
            <a:r>
              <a:rPr lang="en-US" dirty="0"/>
              <a:t> </a:t>
            </a:r>
            <a:r>
              <a:rPr lang="en-US" dirty="0" smtClean="0"/>
              <a:t>0.0864 seconds</a:t>
            </a:r>
          </a:p>
          <a:p>
            <a:pPr lvl="1"/>
            <a:r>
              <a:rPr lang="en-US" dirty="0" smtClean="0"/>
              <a:t>Week:	</a:t>
            </a:r>
            <a:r>
              <a:rPr lang="en-US" dirty="0"/>
              <a:t> </a:t>
            </a:r>
            <a:r>
              <a:rPr lang="en-US" dirty="0" smtClean="0"/>
              <a:t>0.6048 seconds</a:t>
            </a:r>
          </a:p>
          <a:p>
            <a:pPr lvl="1"/>
            <a:r>
              <a:rPr lang="en-US" dirty="0" smtClean="0"/>
              <a:t>Month:	</a:t>
            </a:r>
            <a:r>
              <a:rPr lang="en-US" dirty="0"/>
              <a:t> </a:t>
            </a:r>
            <a:r>
              <a:rPr lang="en-US" dirty="0" smtClean="0"/>
              <a:t>2.5920 seconds</a:t>
            </a:r>
          </a:p>
          <a:p>
            <a:pPr lvl="1"/>
            <a:r>
              <a:rPr lang="en-US" dirty="0" smtClean="0"/>
              <a:t>Year:</a:t>
            </a:r>
            <a:r>
              <a:rPr lang="en-US" dirty="0"/>
              <a:t>	</a:t>
            </a:r>
            <a:r>
              <a:rPr lang="en-US" dirty="0" smtClean="0"/>
              <a:t> 31.536 seconds</a:t>
            </a:r>
          </a:p>
          <a:p>
            <a:r>
              <a:rPr lang="en-US" dirty="0" smtClean="0"/>
              <a:t>Hence, </a:t>
            </a:r>
            <a:r>
              <a:rPr lang="en-US" dirty="0"/>
              <a:t>i</a:t>
            </a:r>
            <a:r>
              <a:rPr lang="en-US" dirty="0" smtClean="0"/>
              <a:t>f the clock drifts more than 31.536 seconds in one year, the clock is </a:t>
            </a:r>
            <a:r>
              <a:rPr lang="en-US" b="1" dirty="0" smtClean="0"/>
              <a:t>not correct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Physical Clocks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5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H="1">
            <a:off x="1804068" y="4464126"/>
            <a:ext cx="1074881" cy="5045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78949" y="4464126"/>
            <a:ext cx="1265262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74531" y="4464126"/>
            <a:ext cx="1284915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552383" y="3879011"/>
            <a:ext cx="3787549" cy="16620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Broadcast/Multicast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 descr="c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57" y="1684338"/>
            <a:ext cx="1170230" cy="11702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▹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 lvl="2"/>
            <a:endParaRPr lang="en-US" dirty="0" smtClean="0"/>
          </a:p>
        </p:txBody>
      </p:sp>
      <p:pic>
        <p:nvPicPr>
          <p:cNvPr id="9" name="Picture 8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57" y="1684338"/>
            <a:ext cx="1346868" cy="1170230"/>
          </a:xfrm>
          <a:prstGeom prst="rect">
            <a:avLst/>
          </a:prstGeom>
        </p:spPr>
      </p:pic>
      <p:pic>
        <p:nvPicPr>
          <p:cNvPr id="10" name="Picture 9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57" y="4955933"/>
            <a:ext cx="1346868" cy="1170230"/>
          </a:xfrm>
          <a:prstGeom prst="rect">
            <a:avLst/>
          </a:prstGeom>
        </p:spPr>
      </p:pic>
      <p:pic>
        <p:nvPicPr>
          <p:cNvPr id="11" name="Picture 10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32" y="4955933"/>
            <a:ext cx="1346868" cy="1170230"/>
          </a:xfrm>
          <a:prstGeom prst="rect">
            <a:avLst/>
          </a:prstGeom>
        </p:spPr>
      </p:pic>
      <p:pic>
        <p:nvPicPr>
          <p:cNvPr id="12" name="Picture 11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5933"/>
            <a:ext cx="1346868" cy="1170230"/>
          </a:xfrm>
          <a:prstGeom prst="rect">
            <a:avLst/>
          </a:prstGeom>
        </p:spPr>
      </p:pic>
      <p:pic>
        <p:nvPicPr>
          <p:cNvPr id="13" name="Picture 12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15" y="3293896"/>
            <a:ext cx="1346868" cy="1170230"/>
          </a:xfrm>
          <a:prstGeom prst="rect">
            <a:avLst/>
          </a:prstGeom>
        </p:spPr>
      </p:pic>
      <p:pic>
        <p:nvPicPr>
          <p:cNvPr id="14" name="Picture 13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97" y="3293896"/>
            <a:ext cx="1346868" cy="117023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552383" y="2867268"/>
            <a:ext cx="1019008" cy="472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1391" y="2867268"/>
            <a:ext cx="1087097" cy="574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1804068" y="4464126"/>
            <a:ext cx="1074881" cy="50450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878949" y="4464126"/>
            <a:ext cx="1265262" cy="64194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>
            <a:off x="6274531" y="4464126"/>
            <a:ext cx="1284915" cy="64194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3"/>
          </p:cNvCxnSpPr>
          <p:nvPr/>
        </p:nvCxnSpPr>
        <p:spPr>
          <a:xfrm flipH="1">
            <a:off x="5244825" y="2269453"/>
            <a:ext cx="78433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3" idx="3"/>
          </p:cNvCxnSpPr>
          <p:nvPr/>
        </p:nvCxnSpPr>
        <p:spPr>
          <a:xfrm flipH="1">
            <a:off x="3552383" y="3879011"/>
            <a:ext cx="2048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3" idx="3"/>
          </p:cNvCxnSpPr>
          <p:nvPr/>
        </p:nvCxnSpPr>
        <p:spPr>
          <a:xfrm flipH="1" flipV="1">
            <a:off x="3552383" y="3879011"/>
            <a:ext cx="3787549" cy="1662037"/>
          </a:xfrm>
          <a:prstGeom prst="straightConnector1">
            <a:avLst/>
          </a:prstGeom>
          <a:ln w="76200" cmpd="sng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12" idx="3"/>
          </p:cNvCxnSpPr>
          <p:nvPr/>
        </p:nvCxnSpPr>
        <p:spPr>
          <a:xfrm flipH="1">
            <a:off x="1804068" y="5541048"/>
            <a:ext cx="224628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48" y="131629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1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2906" y="2894121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8488" y="2880753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672" y="4542790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7475" y="455615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06772" y="4550309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24798" y="2078274"/>
            <a:ext cx="139678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Reference Clock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65083" y="2867268"/>
            <a:ext cx="1019008" cy="472681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84091" y="2867268"/>
            <a:ext cx="1087097" cy="57443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8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H="1">
            <a:off x="1816768" y="4476826"/>
            <a:ext cx="1074881" cy="5045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91649" y="4476826"/>
            <a:ext cx="1265262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87231" y="4476826"/>
            <a:ext cx="1284915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565083" y="3891711"/>
            <a:ext cx="3787549" cy="16620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Server/Client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 descr="c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57" y="1684338"/>
            <a:ext cx="1170230" cy="11702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▹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 lvl="2"/>
            <a:endParaRPr lang="en-US" dirty="0" smtClean="0"/>
          </a:p>
        </p:txBody>
      </p:sp>
      <p:pic>
        <p:nvPicPr>
          <p:cNvPr id="9" name="Picture 8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57" y="1684338"/>
            <a:ext cx="1346868" cy="1170230"/>
          </a:xfrm>
          <a:prstGeom prst="rect">
            <a:avLst/>
          </a:prstGeom>
        </p:spPr>
      </p:pic>
      <p:pic>
        <p:nvPicPr>
          <p:cNvPr id="10" name="Picture 9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57" y="4955933"/>
            <a:ext cx="1346868" cy="1170230"/>
          </a:xfrm>
          <a:prstGeom prst="rect">
            <a:avLst/>
          </a:prstGeom>
        </p:spPr>
      </p:pic>
      <p:pic>
        <p:nvPicPr>
          <p:cNvPr id="11" name="Picture 10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32" y="4955933"/>
            <a:ext cx="1346868" cy="1170230"/>
          </a:xfrm>
          <a:prstGeom prst="rect">
            <a:avLst/>
          </a:prstGeom>
        </p:spPr>
      </p:pic>
      <p:pic>
        <p:nvPicPr>
          <p:cNvPr id="12" name="Picture 11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5933"/>
            <a:ext cx="1346868" cy="1170230"/>
          </a:xfrm>
          <a:prstGeom prst="rect">
            <a:avLst/>
          </a:prstGeom>
        </p:spPr>
      </p:pic>
      <p:pic>
        <p:nvPicPr>
          <p:cNvPr id="13" name="Picture 12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15" y="3293896"/>
            <a:ext cx="1346868" cy="1170230"/>
          </a:xfrm>
          <a:prstGeom prst="rect">
            <a:avLst/>
          </a:prstGeom>
        </p:spPr>
      </p:pic>
      <p:pic>
        <p:nvPicPr>
          <p:cNvPr id="14" name="Picture 13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97" y="3293896"/>
            <a:ext cx="1346868" cy="117023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552383" y="2867268"/>
            <a:ext cx="1019008" cy="472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1391" y="2867268"/>
            <a:ext cx="1087097" cy="574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878949" y="4464126"/>
            <a:ext cx="1265262" cy="64194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>
            <a:off x="6274531" y="4464126"/>
            <a:ext cx="1284915" cy="64194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3"/>
          </p:cNvCxnSpPr>
          <p:nvPr/>
        </p:nvCxnSpPr>
        <p:spPr>
          <a:xfrm flipH="1">
            <a:off x="5244825" y="2269453"/>
            <a:ext cx="78433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3" idx="3"/>
          </p:cNvCxnSpPr>
          <p:nvPr/>
        </p:nvCxnSpPr>
        <p:spPr>
          <a:xfrm flipH="1">
            <a:off x="3552383" y="3879011"/>
            <a:ext cx="2048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3" idx="3"/>
          </p:cNvCxnSpPr>
          <p:nvPr/>
        </p:nvCxnSpPr>
        <p:spPr>
          <a:xfrm flipH="1" flipV="1">
            <a:off x="3552383" y="3879011"/>
            <a:ext cx="3787549" cy="1662037"/>
          </a:xfrm>
          <a:prstGeom prst="straightConnector1">
            <a:avLst/>
          </a:prstGeom>
          <a:ln w="76200" cmpd="sng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12" idx="3"/>
          </p:cNvCxnSpPr>
          <p:nvPr/>
        </p:nvCxnSpPr>
        <p:spPr>
          <a:xfrm flipH="1">
            <a:off x="1804068" y="5541048"/>
            <a:ext cx="224628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48" y="131629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1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2906" y="2894121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8488" y="2880753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672" y="4542790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7475" y="455615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06772" y="4550309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24798" y="2078274"/>
            <a:ext cx="139678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Reference Clock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65083" y="2867268"/>
            <a:ext cx="1019008" cy="472681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3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 &gt; Network Time Protocol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 descr="c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57" y="1684338"/>
            <a:ext cx="1170230" cy="117023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▹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▹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 lvl="2"/>
            <a:endParaRPr lang="en-US" dirty="0" smtClean="0"/>
          </a:p>
        </p:txBody>
      </p:sp>
      <p:pic>
        <p:nvPicPr>
          <p:cNvPr id="9" name="Picture 8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57" y="1684338"/>
            <a:ext cx="1346868" cy="1170230"/>
          </a:xfrm>
          <a:prstGeom prst="rect">
            <a:avLst/>
          </a:prstGeom>
        </p:spPr>
      </p:pic>
      <p:pic>
        <p:nvPicPr>
          <p:cNvPr id="10" name="Picture 9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57" y="4955933"/>
            <a:ext cx="1346868" cy="1170230"/>
          </a:xfrm>
          <a:prstGeom prst="rect">
            <a:avLst/>
          </a:prstGeom>
        </p:spPr>
      </p:pic>
      <p:pic>
        <p:nvPicPr>
          <p:cNvPr id="11" name="Picture 10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32" y="4955933"/>
            <a:ext cx="1346868" cy="1170230"/>
          </a:xfrm>
          <a:prstGeom prst="rect">
            <a:avLst/>
          </a:prstGeom>
        </p:spPr>
      </p:pic>
      <p:pic>
        <p:nvPicPr>
          <p:cNvPr id="12" name="Picture 11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5933"/>
            <a:ext cx="1346868" cy="1170230"/>
          </a:xfrm>
          <a:prstGeom prst="rect">
            <a:avLst/>
          </a:prstGeom>
        </p:spPr>
      </p:pic>
      <p:pic>
        <p:nvPicPr>
          <p:cNvPr id="13" name="Picture 12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15" y="3293896"/>
            <a:ext cx="1346868" cy="1170230"/>
          </a:xfrm>
          <a:prstGeom prst="rect">
            <a:avLst/>
          </a:prstGeom>
        </p:spPr>
      </p:pic>
      <p:pic>
        <p:nvPicPr>
          <p:cNvPr id="14" name="Picture 13" descr="comp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97" y="3293896"/>
            <a:ext cx="1346868" cy="117023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552383" y="2867268"/>
            <a:ext cx="1019008" cy="472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1391" y="2867268"/>
            <a:ext cx="1087097" cy="57443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1804068" y="4464126"/>
            <a:ext cx="1074881" cy="5045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878949" y="4464126"/>
            <a:ext cx="1265262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>
            <a:off x="6274531" y="4464126"/>
            <a:ext cx="1284915" cy="6419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3"/>
          </p:cNvCxnSpPr>
          <p:nvPr/>
        </p:nvCxnSpPr>
        <p:spPr>
          <a:xfrm flipH="1">
            <a:off x="5244825" y="2269453"/>
            <a:ext cx="78433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3" idx="3"/>
          </p:cNvCxnSpPr>
          <p:nvPr/>
        </p:nvCxnSpPr>
        <p:spPr>
          <a:xfrm flipH="1">
            <a:off x="3552383" y="3879011"/>
            <a:ext cx="2048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  <a:endCxn id="13" idx="3"/>
          </p:cNvCxnSpPr>
          <p:nvPr/>
        </p:nvCxnSpPr>
        <p:spPr>
          <a:xfrm flipH="1" flipV="1">
            <a:off x="3552383" y="3879011"/>
            <a:ext cx="3787549" cy="16620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12" idx="3"/>
          </p:cNvCxnSpPr>
          <p:nvPr/>
        </p:nvCxnSpPr>
        <p:spPr>
          <a:xfrm flipH="1">
            <a:off x="1804068" y="5541048"/>
            <a:ext cx="224628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5348" y="131629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1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2906" y="2894121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8488" y="2880753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2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672" y="4542790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7475" y="4556158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06772" y="4550309"/>
            <a:ext cx="1232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Stratum 3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24798" y="2078274"/>
            <a:ext cx="139678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Reference Clock</a:t>
            </a:r>
            <a:endParaRPr lang="en-US" sz="2000" b="1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65083" y="3879011"/>
            <a:ext cx="2048714" cy="0"/>
          </a:xfrm>
          <a:prstGeom prst="straightConnector1">
            <a:avLst/>
          </a:prstGeom>
          <a:ln w="762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0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i="1" dirty="0" smtClean="0"/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800" i="1" dirty="0"/>
          </a:p>
          <a:p>
            <a:pPr marL="0" indent="0">
              <a:buNone/>
            </a:pPr>
            <a:endParaRPr lang="en-US" sz="2000" i="1" dirty="0" smtClean="0"/>
          </a:p>
          <a:p>
            <a:endParaRPr lang="en-US" sz="2800" i="1" dirty="0" smtClean="0"/>
          </a:p>
          <a:p>
            <a:r>
              <a:rPr lang="en-US" sz="2800" i="1" dirty="0" smtClean="0"/>
              <a:t>Peer process </a:t>
            </a:r>
            <a:r>
              <a:rPr lang="en-US" sz="2800" dirty="0" smtClean="0"/>
              <a:t>runs when a packet is received</a:t>
            </a:r>
          </a:p>
          <a:p>
            <a:r>
              <a:rPr lang="en-US" sz="2800" i="1" dirty="0" smtClean="0"/>
              <a:t>Poll process </a:t>
            </a:r>
            <a:r>
              <a:rPr lang="en-US" sz="2800" dirty="0" smtClean="0"/>
              <a:t>sends packets at intervals determined by the clock discipline process and remote server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Physical Clock Synchronizations &gt; Network Time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31480" y="1593460"/>
            <a:ext cx="2971800" cy="1828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9016" y="342226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Remote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Servers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79480" y="1822060"/>
            <a:ext cx="18288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83528" y="1669660"/>
            <a:ext cx="901700" cy="1663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/>
              <a:t>Network</a:t>
            </a:r>
            <a:endParaRPr lang="en-US" sz="1600" b="1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7240" y="16696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87240" y="22792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87240" y="28888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83880" y="1669660"/>
            <a:ext cx="1212850" cy="1663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Selection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and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Clustering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Algorithms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107880" y="2203060"/>
            <a:ext cx="1219200" cy="609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Combining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Algorithm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631880" y="2279260"/>
            <a:ext cx="121920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Loop Filter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012880" y="3193660"/>
            <a:ext cx="596900" cy="5969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VFO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997928" y="1745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997928" y="20506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97928" y="2355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982440" y="2660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997928" y="29650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997928" y="3269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279080" y="1898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279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279080" y="3117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803080" y="2355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803080" y="2660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327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851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616130" y="3492110"/>
            <a:ext cx="5397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155880" y="25078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815530" y="21205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815530" y="27301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815530" y="33397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21880" y="349846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631880" y="182206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Clock Discipline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 Process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031680" y="166966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System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Process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333704" y="349846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Peer/Poll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Processes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212280" y="1593460"/>
            <a:ext cx="1143000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6479480" y="3041260"/>
            <a:ext cx="18288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555680" y="380326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Clock Adjust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 Process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45376" y="1596795"/>
            <a:ext cx="1143000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21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i="1" dirty="0" smtClean="0"/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800" i="1" dirty="0"/>
          </a:p>
          <a:p>
            <a:pPr marL="0" indent="0">
              <a:buNone/>
            </a:pPr>
            <a:endParaRPr lang="en-US" sz="20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System process</a:t>
            </a:r>
            <a:r>
              <a:rPr lang="en-US" sz="2800" dirty="0"/>
              <a:t> runs when a new update is received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Physical Clock Synchronizations &gt; Network Time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31480" y="1593460"/>
            <a:ext cx="2971800" cy="1828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9016" y="342226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Remote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Servers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79480" y="1822060"/>
            <a:ext cx="18288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83528" y="1669660"/>
            <a:ext cx="901700" cy="1663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/>
              <a:t>Network</a:t>
            </a:r>
            <a:endParaRPr lang="en-US" sz="1600" b="1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7240" y="16696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87240" y="22792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87240" y="28888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83880" y="1669660"/>
            <a:ext cx="1212850" cy="1663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Selection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and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Clustering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Algorithms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107880" y="2203060"/>
            <a:ext cx="1219200" cy="609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Combining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Algorithm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631880" y="2279260"/>
            <a:ext cx="121920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Loop Filter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012880" y="3193660"/>
            <a:ext cx="596900" cy="5969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VFO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997928" y="1745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997928" y="20506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97928" y="2355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982440" y="2660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997928" y="29650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997928" y="3269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279080" y="1898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279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279080" y="3117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803080" y="2355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803080" y="2660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327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851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616130" y="3492110"/>
            <a:ext cx="5397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155880" y="25078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815530" y="21205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815530" y="27301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815530" y="33397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21880" y="349846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631880" y="182206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Clock Discipline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 Process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031680" y="166966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System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Process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333704" y="349846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Peer/Poll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Processes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212280" y="1593460"/>
            <a:ext cx="1143000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6479480" y="3041260"/>
            <a:ext cx="18288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555680" y="380326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Clock Adjust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 Process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45376" y="1596795"/>
            <a:ext cx="1143000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123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i="1" dirty="0" smtClean="0"/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800" i="1" dirty="0"/>
          </a:p>
          <a:p>
            <a:pPr marL="0" indent="0">
              <a:buNone/>
            </a:pPr>
            <a:endParaRPr lang="en-US" sz="2000" i="1" dirty="0" smtClean="0"/>
          </a:p>
          <a:p>
            <a:endParaRPr lang="en-US" sz="2800" i="1" dirty="0" smtClean="0"/>
          </a:p>
          <a:p>
            <a:r>
              <a:rPr lang="en-US" sz="2800" i="1" dirty="0"/>
              <a:t>Clock discipline process </a:t>
            </a:r>
            <a:r>
              <a:rPr lang="en-US" sz="2800" dirty="0"/>
              <a:t>implements clock time adjustments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Physical Clock Synchronizations &gt; Network Time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31480" y="1593460"/>
            <a:ext cx="2971800" cy="1828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9016" y="342226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Remote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Servers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79480" y="1822060"/>
            <a:ext cx="18288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83528" y="1669660"/>
            <a:ext cx="901700" cy="1663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/>
              <a:t>Network</a:t>
            </a:r>
            <a:endParaRPr lang="en-US" sz="1600" b="1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7240" y="16696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87240" y="22792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87240" y="28888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83880" y="1669660"/>
            <a:ext cx="1212850" cy="1663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Selection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and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Clustering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Algorithms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107880" y="2203060"/>
            <a:ext cx="1219200" cy="609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Combining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Algorithm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631880" y="2279260"/>
            <a:ext cx="121920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Loop Filter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012880" y="3193660"/>
            <a:ext cx="596900" cy="5969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VFO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997928" y="1745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997928" y="20506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97928" y="2355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982440" y="2660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997928" y="29650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997928" y="3269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279080" y="1898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279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279080" y="3117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803080" y="2355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803080" y="2660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327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851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616130" y="3492110"/>
            <a:ext cx="5397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155880" y="25078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815530" y="21205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815530" y="27301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815530" y="33397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21880" y="349846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631880" y="182206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Clock Discipline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 Process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031680" y="166966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System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Process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333704" y="349846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Peer/Poll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Processes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212280" y="1593460"/>
            <a:ext cx="1143000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6479480" y="3041260"/>
            <a:ext cx="18288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555680" y="380326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Clock Adjust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 Process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45376" y="1596795"/>
            <a:ext cx="1143000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20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i="1" dirty="0" smtClean="0"/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800" i="1" dirty="0"/>
          </a:p>
          <a:p>
            <a:endParaRPr lang="en-US" sz="2800" i="1" dirty="0" smtClean="0"/>
          </a:p>
          <a:p>
            <a:endParaRPr lang="en-US" sz="2000" i="1" dirty="0" smtClean="0"/>
          </a:p>
          <a:p>
            <a:r>
              <a:rPr lang="en-US" sz="2800" i="1" dirty="0"/>
              <a:t>Clock adjust process </a:t>
            </a:r>
            <a:r>
              <a:rPr lang="en-US" sz="2800" dirty="0"/>
              <a:t>controls the variable frequency oscillator (VFO) frequency, which furnishes the time reference to produce the timestamps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Physical Clock Synchronizations &gt; Network Time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31480" y="1593460"/>
            <a:ext cx="2971800" cy="1828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9016" y="3422260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Remote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Servers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79480" y="1822060"/>
            <a:ext cx="18288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83528" y="1669660"/>
            <a:ext cx="901700" cy="1663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/>
              <a:t>Network</a:t>
            </a:r>
            <a:endParaRPr lang="en-US" sz="1600" b="1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7240" y="16696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87240" y="22792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87240" y="2888860"/>
            <a:ext cx="97914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+mn-ea"/>
              </a:rPr>
              <a:t>Clock Filter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83880" y="1669660"/>
            <a:ext cx="1212850" cy="16637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Selection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and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Clustering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Algorithms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107880" y="2203060"/>
            <a:ext cx="1219200" cy="609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Combining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Algorithm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631880" y="2279260"/>
            <a:ext cx="1219200" cy="44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Loop Filter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012880" y="3193660"/>
            <a:ext cx="596900" cy="5969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VFO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997928" y="1745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997928" y="20506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997928" y="2355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982440" y="2660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997928" y="29650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997928" y="3269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279080" y="1898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279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279080" y="3117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803080" y="23554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803080" y="26602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327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851080" y="250786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616130" y="3492110"/>
            <a:ext cx="5397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155880" y="250786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815530" y="21205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815530" y="27301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2815530" y="333971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21880" y="349846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631880" y="182206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Clock Discipline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 Process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031680" y="166966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System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Process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333704" y="349846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Peer/Poll</a:t>
            </a:r>
            <a:br>
              <a:rPr lang="en-US" sz="1600" b="1" dirty="0">
                <a:latin typeface="+mn-lt"/>
                <a:ea typeface="+mn-ea"/>
              </a:rPr>
            </a:br>
            <a:r>
              <a:rPr lang="en-US" sz="1600" b="1" dirty="0">
                <a:latin typeface="+mn-lt"/>
                <a:ea typeface="+mn-ea"/>
              </a:rPr>
              <a:t>Processes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212280" y="1593460"/>
            <a:ext cx="1143000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6479480" y="3041260"/>
            <a:ext cx="18288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555680" y="380326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Clock Adjust</a:t>
            </a:r>
          </a:p>
          <a:p>
            <a:pPr algn="ctr">
              <a:defRPr/>
            </a:pPr>
            <a:r>
              <a:rPr lang="en-US" sz="1600" b="1" dirty="0">
                <a:latin typeface="+mn-lt"/>
                <a:ea typeface="+mn-ea"/>
              </a:rPr>
              <a:t> Process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945376" y="1596795"/>
            <a:ext cx="1143000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5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Selection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Determines from among all peers a suitable subset capable of providing the most accurate and trustworthy time.</a:t>
            </a:r>
          </a:p>
          <a:p>
            <a:pPr lvl="1"/>
            <a:r>
              <a:rPr lang="en-US" dirty="0" smtClean="0"/>
              <a:t>Interval intersections are used to determine “</a:t>
            </a:r>
            <a:r>
              <a:rPr lang="en-US" dirty="0" err="1" smtClean="0"/>
              <a:t>falsetickers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Clustering and maximum likelihood principles to improve accuracy</a:t>
            </a:r>
          </a:p>
          <a:p>
            <a:pPr lvl="1"/>
            <a:r>
              <a:rPr lang="en-US" dirty="0" smtClean="0"/>
              <a:t>Resulting offsets of subset are combined on a weighted-average basis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Physical Clock Synchronizations &gt; Network Time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1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Discipline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a feedback loop</a:t>
            </a:r>
            <a:r>
              <a:rPr lang="en-US" dirty="0"/>
              <a:t> </a:t>
            </a:r>
            <a:r>
              <a:rPr lang="en-US" dirty="0" smtClean="0"/>
              <a:t>in which the combined offset is processed by the loop filter to control the variable frequency oscillator (VFO) frequency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Physical Clock Synchronizations &gt; Network Time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7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Adjust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Implements the VFO as a programmable counter using a combination of hardware and software components</a:t>
            </a:r>
          </a:p>
          <a:p>
            <a:r>
              <a:rPr lang="en-US" dirty="0" smtClean="0"/>
              <a:t>Furnishes the time reference to produce timestamps used in timing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Physical Clock Synchronizations &gt; Network Time Protocol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9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b="1" dirty="0" smtClean="0"/>
              <a:t>Rapport:</a:t>
            </a:r>
          </a:p>
          <a:p>
            <a:pPr lvl="1"/>
            <a:r>
              <a:rPr lang="en-US" i="1" dirty="0" smtClean="0"/>
              <a:t>When one clock is synchronized with another clock</a:t>
            </a:r>
            <a:endParaRPr lang="en-US" dirty="0" smtClean="0"/>
          </a:p>
          <a:p>
            <a:r>
              <a:rPr lang="en-US" dirty="0" smtClean="0"/>
              <a:t>Two methods of reaching rapport</a:t>
            </a:r>
          </a:p>
          <a:p>
            <a:pPr lvl="1"/>
            <a:r>
              <a:rPr lang="en-US" b="1" dirty="0" smtClean="0"/>
              <a:t>Internal clock synchronization:</a:t>
            </a:r>
            <a:endParaRPr lang="en-US" dirty="0" smtClean="0"/>
          </a:p>
          <a:p>
            <a:pPr lvl="2"/>
            <a:r>
              <a:rPr lang="en-US" dirty="0" smtClean="0"/>
              <a:t>Maintaining processor clocks within some maximum deviation of each other</a:t>
            </a:r>
            <a:endParaRPr lang="en-US" b="1" dirty="0" smtClean="0"/>
          </a:p>
          <a:p>
            <a:pPr lvl="1"/>
            <a:r>
              <a:rPr lang="en-US" b="1" dirty="0" smtClean="0"/>
              <a:t>External clock synchronization:</a:t>
            </a:r>
          </a:p>
          <a:p>
            <a:pPr lvl="2"/>
            <a:r>
              <a:rPr lang="en-US" dirty="0" smtClean="0"/>
              <a:t>Maintaining processor clocks within some maximum deviation of a clock external to the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Clock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For all pairs of processes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for any real time </a:t>
            </a:r>
            <a:r>
              <a:rPr lang="en-US" i="1" dirty="0" smtClean="0"/>
              <a:t>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|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– </a:t>
            </a:r>
            <a:r>
              <a:rPr lang="en-US" i="1" dirty="0" err="1"/>
              <a:t>C</a:t>
            </a:r>
            <a:r>
              <a:rPr lang="en-US" i="1" baseline="-25000" dirty="0" err="1"/>
              <a:t>j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)| ≤ </a:t>
            </a:r>
            <a:r>
              <a:rPr lang="en-US" i="1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Where:</a:t>
            </a:r>
          </a:p>
          <a:p>
            <a:pPr lvl="1"/>
            <a:r>
              <a:rPr lang="en-US" i="1" dirty="0" err="1" smtClean="0"/>
              <a:t>C</a:t>
            </a:r>
            <a:r>
              <a:rPr lang="en-US" i="1" baseline="-25000" dirty="0" err="1" smtClean="0"/>
              <a:t>x</a:t>
            </a:r>
            <a:r>
              <a:rPr lang="en-US" dirty="0" smtClean="0"/>
              <a:t> is the clock of process </a:t>
            </a:r>
            <a:r>
              <a:rPr lang="en-US" i="1" dirty="0" smtClean="0"/>
              <a:t>x</a:t>
            </a:r>
            <a:endParaRPr lang="en-US" dirty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is a constant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Clock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For any process </a:t>
            </a:r>
            <a:r>
              <a:rPr lang="en-US" i="1" dirty="0" err="1" smtClean="0"/>
              <a:t>i</a:t>
            </a:r>
            <a:r>
              <a:rPr lang="en-US" dirty="0" smtClean="0"/>
              <a:t>, and for any real time </a:t>
            </a:r>
            <a:r>
              <a:rPr lang="en-US" i="1" dirty="0" smtClean="0"/>
              <a:t>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|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–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/>
              <a:t>t</a:t>
            </a:r>
            <a:r>
              <a:rPr lang="en-US" dirty="0"/>
              <a:t>)| ≤ </a:t>
            </a:r>
            <a:r>
              <a:rPr lang="en-US" i="1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Where: </a:t>
            </a:r>
          </a:p>
          <a:p>
            <a:pPr lvl="1"/>
            <a:r>
              <a:rPr lang="en-US" i="1" dirty="0" err="1" smtClean="0"/>
              <a:t>C</a:t>
            </a:r>
            <a:r>
              <a:rPr lang="en-US" i="1" baseline="-25000" dirty="0" err="1" smtClean="0"/>
              <a:t>x</a:t>
            </a:r>
            <a:r>
              <a:rPr lang="en-US" dirty="0" smtClean="0"/>
              <a:t> is the clock of process </a:t>
            </a:r>
            <a:r>
              <a:rPr lang="en-US" i="1" dirty="0" smtClean="0"/>
              <a:t>x</a:t>
            </a:r>
            <a:endParaRPr lang="en-US" dirty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is a constant</a:t>
            </a:r>
          </a:p>
          <a:p>
            <a:pPr lvl="1"/>
            <a:r>
              <a:rPr lang="en-US" i="1" dirty="0" smtClean="0"/>
              <a:t>E</a:t>
            </a:r>
            <a:r>
              <a:rPr lang="en-US" dirty="0" smtClean="0"/>
              <a:t> is a clock external to the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vs. 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Autofit/>
          </a:bodyPr>
          <a:lstStyle/>
          <a:p>
            <a:r>
              <a:rPr lang="en-US" dirty="0" smtClean="0"/>
              <a:t>Internal:</a:t>
            </a:r>
          </a:p>
          <a:p>
            <a:pPr lvl="1"/>
            <a:r>
              <a:rPr lang="en-US" dirty="0" smtClean="0"/>
              <a:t>All clocks </a:t>
            </a:r>
            <a:r>
              <a:rPr lang="en-US" b="1" dirty="0" smtClean="0"/>
              <a:t>agree</a:t>
            </a:r>
            <a:r>
              <a:rPr lang="en-US" dirty="0" smtClean="0"/>
              <a:t> within the bound 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ntire system can drift arbitrarily far from real time</a:t>
            </a:r>
          </a:p>
          <a:p>
            <a:r>
              <a:rPr lang="en-US" dirty="0" smtClean="0"/>
              <a:t>External:</a:t>
            </a:r>
          </a:p>
          <a:p>
            <a:pPr lvl="1"/>
            <a:r>
              <a:rPr lang="en-US" dirty="0" smtClean="0"/>
              <a:t>All clocks are </a:t>
            </a:r>
            <a:r>
              <a:rPr lang="en-US" b="1" dirty="0" smtClean="0"/>
              <a:t>accurate</a:t>
            </a:r>
            <a:r>
              <a:rPr lang="en-US" dirty="0" smtClean="0"/>
              <a:t> within the bound D</a:t>
            </a:r>
          </a:p>
          <a:p>
            <a:pPr lvl="1"/>
            <a:r>
              <a:rPr lang="en-US" dirty="0" smtClean="0"/>
              <a:t>Externally synchronized clocks are also internally synchronized with a bound of 2D</a:t>
            </a:r>
          </a:p>
          <a:p>
            <a:pPr lvl="2"/>
            <a:r>
              <a:rPr lang="en-US" dirty="0" smtClean="0"/>
              <a:t>Some clock could be within </a:t>
            </a:r>
            <a:r>
              <a:rPr lang="en-US" b="1" dirty="0" smtClean="0"/>
              <a:t>–D</a:t>
            </a:r>
            <a:r>
              <a:rPr lang="en-US" dirty="0" smtClean="0"/>
              <a:t> of external clock</a:t>
            </a:r>
          </a:p>
          <a:p>
            <a:pPr lvl="2"/>
            <a:r>
              <a:rPr lang="en-US" dirty="0" smtClean="0"/>
              <a:t>Some clock could be within </a:t>
            </a:r>
            <a:r>
              <a:rPr lang="en-US" b="1" dirty="0" smtClean="0"/>
              <a:t>+D</a:t>
            </a:r>
            <a:r>
              <a:rPr lang="en-US" dirty="0" smtClean="0"/>
              <a:t> of external clock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Synchronizing Processes &gt; </a:t>
            </a:r>
            <a:r>
              <a:rPr lang="en-US" dirty="0" smtClean="0"/>
              <a:t>Clock Synchronization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3A9F-B6E9-2C4A-81CB-5C6EB3DB5C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17077</TotalTime>
  <Words>4497</Words>
  <Application>Microsoft Macintosh PowerPoint</Application>
  <PresentationFormat>全屏显示(4:3)</PresentationFormat>
  <Paragraphs>763</Paragraphs>
  <Slides>59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Custom Design</vt:lpstr>
      <vt:lpstr>Synchronizing Processes</vt:lpstr>
      <vt:lpstr>Logical Clocks</vt:lpstr>
      <vt:lpstr>Physical Clocks</vt:lpstr>
      <vt:lpstr>Clock Correctness</vt:lpstr>
      <vt:lpstr>Clock Drift Rate</vt:lpstr>
      <vt:lpstr>Rapport</vt:lpstr>
      <vt:lpstr>Internal Clock Synchronization</vt:lpstr>
      <vt:lpstr>External Clock Synchronization</vt:lpstr>
      <vt:lpstr>Internal vs. External</vt:lpstr>
      <vt:lpstr>Cristian Algorithm</vt:lpstr>
      <vt:lpstr>Cristian Algorithm</vt:lpstr>
      <vt:lpstr>Cristian Algorithm</vt:lpstr>
      <vt:lpstr>Cristian Algorithm</vt:lpstr>
      <vt:lpstr>Cristian Algorithm</vt:lpstr>
      <vt:lpstr>Maximum Error</vt:lpstr>
      <vt:lpstr>Synchronizing Processes</vt:lpstr>
      <vt:lpstr>Synchronizing Processes: Internal Clock Synchronization</vt:lpstr>
      <vt:lpstr>Clock Difference Algorithm</vt:lpstr>
      <vt:lpstr>Clock Difference Algorithm</vt:lpstr>
      <vt:lpstr>Clock Difference Algorithm</vt:lpstr>
      <vt:lpstr>Clock Difference Example #1</vt:lpstr>
      <vt:lpstr>Clock Difference Example #2</vt:lpstr>
      <vt:lpstr>Clock Difference Example #3</vt:lpstr>
      <vt:lpstr>Maximum Clock Difference Error</vt:lpstr>
      <vt:lpstr>Clock Difference Example #2</vt:lpstr>
      <vt:lpstr>Clock Difference Example #2</vt:lpstr>
      <vt:lpstr>Clock Difference Example #2</vt:lpstr>
      <vt:lpstr>Clock Difference Example #3</vt:lpstr>
      <vt:lpstr>Clock Difference Example #3</vt:lpstr>
      <vt:lpstr>Berkeley Algorithm</vt:lpstr>
      <vt:lpstr>Averaging Function</vt:lpstr>
      <vt:lpstr>Berkeley Example #1</vt:lpstr>
      <vt:lpstr>Berkeley Example #1</vt:lpstr>
      <vt:lpstr>Berkeley Example #1</vt:lpstr>
      <vt:lpstr>Berkeley Example #1</vt:lpstr>
      <vt:lpstr>Berkeley Example #2</vt:lpstr>
      <vt:lpstr>Berkeley Example #2</vt:lpstr>
      <vt:lpstr>Berkeley Example #2</vt:lpstr>
      <vt:lpstr>Berkeley Example #2</vt:lpstr>
      <vt:lpstr>Amortization</vt:lpstr>
      <vt:lpstr>Synchronizing Processes</vt:lpstr>
      <vt:lpstr>Synchronizing Processes: Network Time Protocol</vt:lpstr>
      <vt:lpstr>Network Time Protocol (NTP)</vt:lpstr>
      <vt:lpstr>NTP Hierarchy</vt:lpstr>
      <vt:lpstr>NTP Usage Examples</vt:lpstr>
      <vt:lpstr>NTP Example</vt:lpstr>
      <vt:lpstr>NTP Example</vt:lpstr>
      <vt:lpstr>NTP Example</vt:lpstr>
      <vt:lpstr>NTP Modes</vt:lpstr>
      <vt:lpstr>Broadcast/Multicast Mode</vt:lpstr>
      <vt:lpstr>Server/Client Mode</vt:lpstr>
      <vt:lpstr>Peer Mode</vt:lpstr>
      <vt:lpstr>NTP Architecture</vt:lpstr>
      <vt:lpstr>NTP Architecture</vt:lpstr>
      <vt:lpstr>NTP Architecture</vt:lpstr>
      <vt:lpstr>NTP Architecture</vt:lpstr>
      <vt:lpstr>Clock Selection Algorithm</vt:lpstr>
      <vt:lpstr>Clock Discipline Algorithm</vt:lpstr>
      <vt:lpstr>Clock Adjust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P. McMahan</dc:creator>
  <cp:lastModifiedBy>Cong jason</cp:lastModifiedBy>
  <cp:revision>792</cp:revision>
  <cp:lastPrinted>2013-09-10T18:38:57Z</cp:lastPrinted>
  <dcterms:created xsi:type="dcterms:W3CDTF">2013-07-26T23:16:35Z</dcterms:created>
  <dcterms:modified xsi:type="dcterms:W3CDTF">2015-06-29T22:11:29Z</dcterms:modified>
</cp:coreProperties>
</file>