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19" r:id="rId2"/>
    <p:sldId id="257" r:id="rId3"/>
    <p:sldId id="320" r:id="rId4"/>
    <p:sldId id="331" r:id="rId5"/>
    <p:sldId id="321" r:id="rId6"/>
    <p:sldId id="322" r:id="rId7"/>
    <p:sldId id="323" r:id="rId8"/>
    <p:sldId id="324" r:id="rId9"/>
    <p:sldId id="332" r:id="rId10"/>
    <p:sldId id="333" r:id="rId11"/>
    <p:sldId id="334" r:id="rId12"/>
    <p:sldId id="335" r:id="rId13"/>
    <p:sldId id="336" r:id="rId14"/>
    <p:sldId id="325" r:id="rId15"/>
    <p:sldId id="337" r:id="rId16"/>
    <p:sldId id="342" r:id="rId17"/>
    <p:sldId id="326" r:id="rId18"/>
    <p:sldId id="338" r:id="rId19"/>
    <p:sldId id="327" r:id="rId20"/>
    <p:sldId id="339" r:id="rId21"/>
    <p:sldId id="328" r:id="rId22"/>
    <p:sldId id="343" r:id="rId23"/>
    <p:sldId id="329" r:id="rId24"/>
    <p:sldId id="340" r:id="rId25"/>
    <p:sldId id="344" r:id="rId26"/>
    <p:sldId id="341" r:id="rId27"/>
    <p:sldId id="33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502" autoAdjust="0"/>
    <p:restoredTop sz="90751" autoAdjust="0"/>
  </p:normalViewPr>
  <p:slideViewPr>
    <p:cSldViewPr>
      <p:cViewPr varScale="1">
        <p:scale>
          <a:sx n="74" d="100"/>
          <a:sy n="74" d="100"/>
        </p:scale>
        <p:origin x="-12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7496B2-4E54-415D-8D70-CA6574A437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7EAD71-0724-4495-94E6-8D87FBA837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A8FCD-F36D-4C56-A2CF-1CEAA431CE65}" type="slidenum">
              <a:rPr lang="en-US"/>
              <a:pPr/>
              <a:t>1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431D6-703C-4E72-BF5F-714E2D647CAC}" type="slidenum">
              <a:rPr lang="en-US"/>
              <a:pPr/>
              <a:t>10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57D76-BA8E-415B-97A3-0BFE7865AD38}" type="slidenum">
              <a:rPr lang="en-US"/>
              <a:pPr/>
              <a:t>11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43AC1-3114-4213-A73E-E2108515B5A9}" type="slidenum">
              <a:rPr lang="en-US"/>
              <a:pPr/>
              <a:t>12</a:t>
            </a:fld>
            <a:endParaRPr lang="en-US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AC118-0E5D-4F72-96E2-F7BFDEDDE2C7}" type="slidenum">
              <a:rPr lang="en-US"/>
              <a:pPr/>
              <a:t>13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82E9-3871-43EB-B7C1-F2FE3F29C3F0}" type="slidenum">
              <a:rPr lang="en-US"/>
              <a:pPr/>
              <a:t>14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B6DCB-DF66-4442-A931-05E2EB6A53F8}" type="slidenum">
              <a:rPr lang="en-US"/>
              <a:pPr/>
              <a:t>15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2A4A2-421A-4F4F-AC84-8C9F1EF8D967}" type="slidenum">
              <a:rPr lang="en-US"/>
              <a:pPr/>
              <a:t>16</a:t>
            </a:fld>
            <a:endParaRPr 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7CC04-D027-4A42-B924-CDC85F1E6294}" type="slidenum">
              <a:rPr lang="en-US"/>
              <a:pPr/>
              <a:t>17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A95D1-869E-4466-BD6A-605D2EBA160D}" type="slidenum">
              <a:rPr lang="en-US"/>
              <a:pPr/>
              <a:t>18</a:t>
            </a:fld>
            <a:endParaRPr 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7A0D8-5186-45D2-9DCB-BEB03B236710}" type="slidenum">
              <a:rPr lang="en-US"/>
              <a:pPr/>
              <a:t>19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3BD5D-B3D0-4374-B174-5E43BE40AB24}" type="slidenum">
              <a:rPr lang="en-US"/>
              <a:pPr/>
              <a:t>2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F9713-8F4F-466F-AD68-5AB938FAFD0A}" type="slidenum">
              <a:rPr lang="en-US"/>
              <a:pPr/>
              <a:t>20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221E8-A3C9-49E5-A8E5-5A53AC60B46D}" type="slidenum">
              <a:rPr lang="en-US"/>
              <a:pPr/>
              <a:t>21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F7E8C-B5EE-47D8-A538-50419122988F}" type="slidenum">
              <a:rPr lang="en-US"/>
              <a:pPr/>
              <a:t>22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92539-789A-408F-A911-DB1D72002FF7}" type="slidenum">
              <a:rPr lang="en-US"/>
              <a:pPr/>
              <a:t>23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D7193-7E35-4653-9D86-1F7C68FDA5B8}" type="slidenum">
              <a:rPr lang="en-US"/>
              <a:pPr/>
              <a:t>24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C1E91-D6E0-4E0B-8489-F4E7DB0C0780}" type="slidenum">
              <a:rPr lang="en-US"/>
              <a:pPr/>
              <a:t>26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1923C-CF40-4EA3-A597-01DBFFFF3B96}" type="slidenum">
              <a:rPr lang="en-US"/>
              <a:pPr/>
              <a:t>27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8CE4-C94C-4B20-B8DB-154619199AA6}" type="slidenum">
              <a:rPr lang="en-US"/>
              <a:pPr/>
              <a:t>3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BBCAF-C958-4C63-94BE-908CCA58027D}" type="slidenum">
              <a:rPr lang="en-US"/>
              <a:pPr/>
              <a:t>4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63B01-7570-40D5-9F65-5AE3F7F93A86}" type="slidenum">
              <a:rPr lang="en-US"/>
              <a:pPr/>
              <a:t>5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E113A-8CF1-49B7-A97F-375C8FF6F064}" type="slidenum">
              <a:rPr lang="en-US"/>
              <a:pPr/>
              <a:t>6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08794-A0E1-464B-A02B-18654D5DC842}" type="slidenum">
              <a:rPr lang="en-US"/>
              <a:pPr/>
              <a:t>7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C9608A-A234-4FD0-873F-CDF24729CFE5}" type="slidenum">
              <a:rPr lang="en-US"/>
              <a:pPr/>
              <a:t>8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BB412-0108-4605-BDEC-210CC775776D}" type="slidenum">
              <a:rPr lang="en-US"/>
              <a:pPr/>
              <a:t>9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Ethics in Information Technology,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488282-573F-4762-BE2E-10A809BB5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85CF0E-C873-42AF-917A-CF1682E332BD}" type="slidenum">
              <a:rPr lang="en-US" smtClean="0"/>
              <a:pPr/>
              <a:t>‹#›</a:t>
            </a:fld>
            <a:endParaRPr lang="en-US" sz="2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A2436-EE61-4EC8-82A4-6DD5A70B913B}" type="slidenum">
              <a:rPr lang="en-US" smtClean="0"/>
              <a:pPr/>
              <a:t>‹#›</a:t>
            </a:fld>
            <a:endParaRPr lang="en-US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4575A9-9A3E-421C-8004-E350669802E4}" type="slidenum">
              <a:rPr lang="en-US" smtClean="0"/>
              <a:pPr/>
              <a:t>‹#›</a:t>
            </a:fld>
            <a:endParaRPr lang="en-US" sz="20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58042-06E0-43D9-A7EB-EC6976AC5294}" type="slidenum">
              <a:rPr lang="en-US" smtClean="0"/>
              <a:pPr/>
              <a:t>‹#›</a:t>
            </a:fld>
            <a:endParaRPr lang="en-US" sz="200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96F600-0D7A-49DA-8566-4596904D53A7}" type="slidenum">
              <a:rPr lang="en-US" smtClean="0"/>
              <a:pPr/>
              <a:t>‹#›</a:t>
            </a:fld>
            <a:endParaRPr lang="en-US" sz="20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7AB26-29D3-4420-96E2-4B7E3E5DC6CF}" type="slidenum">
              <a:rPr lang="en-US" smtClean="0"/>
              <a:pPr/>
              <a:t>‹#›</a:t>
            </a:fld>
            <a:endParaRPr lang="en-US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D8A56-4B0A-4A54-84FC-C0976F02FFB6}" type="slidenum">
              <a:rPr lang="en-US" smtClean="0"/>
              <a:pPr/>
              <a:t>‹#›</a:t>
            </a:fld>
            <a:endParaRPr lang="en-US" sz="20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AF9E4D-C892-46ED-87EA-6FF81C774E5F}" type="slidenum">
              <a:rPr lang="en-US" smtClean="0"/>
              <a:pPr/>
              <a:t>‹#›</a:t>
            </a:fld>
            <a:endParaRPr lang="en-US" sz="2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E7F16-C8A8-4175-8AE1-D4B5FDA02616}" type="slidenum">
              <a:rPr lang="en-US" smtClean="0"/>
              <a:pPr/>
              <a:t>‹#›</a:t>
            </a:fld>
            <a:endParaRPr lang="en-US" sz="2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12F495-4824-424F-95B8-70DC3E88691F}" type="slidenum">
              <a:rPr lang="en-US" smtClean="0"/>
              <a:pPr/>
              <a:t>‹#›</a:t>
            </a:fld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10/22/2009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CB72FA-7EEE-4C16-BB0F-20D71AFDE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 Chapter 5 </a:t>
            </a:r>
            <a:br>
              <a:rPr lang="en-US" b="1" dirty="0" smtClean="0"/>
            </a:br>
            <a:r>
              <a:rPr lang="en-US" b="1" dirty="0" smtClean="0"/>
              <a:t>Freedom of Expression</a:t>
            </a:r>
            <a:endParaRPr lang="en-US" b="1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038600"/>
            <a:ext cx="80772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0" dirty="0" smtClean="0"/>
              <a:t>Ethics in Information Technology, Second Edition</a:t>
            </a:r>
            <a:endParaRPr lang="en-US" sz="3600" b="0" i="1" dirty="0"/>
          </a:p>
        </p:txBody>
      </p:sp>
      <p:pic>
        <p:nvPicPr>
          <p:cNvPr id="92165" name="Picture 5" descr="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124200" cy="1143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5867400"/>
            <a:ext cx="3998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Updates by Carlotta Eaton, NRCC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URL filtering</a:t>
            </a:r>
          </a:p>
          <a:p>
            <a:pPr lvl="1"/>
            <a:r>
              <a:rPr lang="en-US"/>
              <a:t>Blocks URLs or domain names </a:t>
            </a:r>
          </a:p>
          <a:p>
            <a:r>
              <a:rPr lang="en-US"/>
              <a:t>Keyword filtering</a:t>
            </a:r>
          </a:p>
          <a:p>
            <a:pPr lvl="1"/>
            <a:r>
              <a:rPr lang="en-US"/>
              <a:t>Blocks key words or phrases</a:t>
            </a:r>
          </a:p>
          <a:p>
            <a:r>
              <a:rPr lang="en-US"/>
              <a:t>Dynamic content filtering</a:t>
            </a:r>
          </a:p>
          <a:p>
            <a:pPr lvl="1"/>
            <a:r>
              <a:rPr lang="en-US"/>
              <a:t>Web site’s content is evaluated immediately before being displayed</a:t>
            </a:r>
          </a:p>
          <a:p>
            <a:pPr lvl="1"/>
            <a:r>
              <a:rPr lang="en-US"/>
              <a:t>Uses </a:t>
            </a:r>
          </a:p>
          <a:p>
            <a:pPr lvl="2"/>
            <a:r>
              <a:rPr lang="en-US"/>
              <a:t>Object analysis </a:t>
            </a:r>
          </a:p>
          <a:p>
            <a:pPr lvl="2"/>
            <a:r>
              <a:rPr lang="en-US"/>
              <a:t>Image recognition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1820-D402-425F-8F54-7182BDB33ACB}" type="slidenum">
              <a:rPr lang="en-US"/>
              <a:pPr/>
              <a:t>10</a:t>
            </a:fld>
            <a:endParaRPr lang="en-US" sz="2000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Access to Information on the Internet 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Popular Internet filters </a:t>
            </a:r>
          </a:p>
          <a:p>
            <a:pPr lvl="1"/>
            <a:r>
              <a:rPr lang="en-US"/>
              <a:t>ContentProtect </a:t>
            </a:r>
          </a:p>
          <a:p>
            <a:pPr lvl="1"/>
            <a:r>
              <a:rPr lang="en-US"/>
              <a:t>CYBERsitter</a:t>
            </a:r>
          </a:p>
          <a:p>
            <a:pPr lvl="1"/>
            <a:r>
              <a:rPr lang="en-US"/>
              <a:t>NetNanny</a:t>
            </a:r>
          </a:p>
          <a:p>
            <a:pPr lvl="1"/>
            <a:r>
              <a:rPr lang="en-US"/>
              <a:t>CyberPatrol</a:t>
            </a:r>
          </a:p>
          <a:p>
            <a:pPr lvl="1"/>
            <a:r>
              <a:rPr lang="en-US"/>
              <a:t>HateFilter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8683-B9A1-446B-AEB4-CA4C3E618FD2}" type="slidenum">
              <a:rPr lang="en-US"/>
              <a:pPr/>
              <a:t>11</a:t>
            </a:fld>
            <a:endParaRPr lang="en-US" sz="2000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Access to Information on the Internet </a:t>
            </a:r>
            <a:r>
              <a:rPr lang="en-US" dirty="0" smtClean="0"/>
              <a:t> …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ICRA rating system</a:t>
            </a:r>
          </a:p>
          <a:p>
            <a:pPr lvl="1"/>
            <a:r>
              <a:rPr lang="en-US"/>
              <a:t>Questionnaire for Web authors</a:t>
            </a:r>
          </a:p>
          <a:p>
            <a:pPr lvl="1"/>
            <a:r>
              <a:rPr lang="en-US"/>
              <a:t>Generates a content label</a:t>
            </a:r>
          </a:p>
          <a:p>
            <a:pPr lvl="2"/>
            <a:r>
              <a:rPr lang="en-US"/>
              <a:t>Uses Platform for Internet Content Selection (PICS) standard</a:t>
            </a:r>
          </a:p>
          <a:p>
            <a:pPr lvl="1"/>
            <a:r>
              <a:rPr lang="en-US"/>
              <a:t>Users can configure browsers to read the label to block content</a:t>
            </a:r>
          </a:p>
          <a:p>
            <a:pPr lvl="1"/>
            <a:r>
              <a:rPr lang="en-US"/>
              <a:t>Relies on Web authors to rate their site</a:t>
            </a:r>
          </a:p>
          <a:p>
            <a:pPr lvl="1"/>
            <a:r>
              <a:rPr lang="en-US"/>
              <a:t>Complement to other filtering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07F-A536-4489-B367-7A4DC84C1E01}" type="slidenum">
              <a:rPr lang="en-US"/>
              <a:pPr/>
              <a:t>12</a:t>
            </a:fld>
            <a:endParaRPr lang="en-US" sz="2000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Access to Information on the Internet 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ISP blocking</a:t>
            </a:r>
          </a:p>
          <a:p>
            <a:pPr lvl="1"/>
            <a:r>
              <a:rPr lang="en-US"/>
              <a:t>Blocking is performed on the ISP server</a:t>
            </a:r>
          </a:p>
          <a:p>
            <a:pPr lvl="1"/>
            <a:r>
              <a:rPr lang="en-US"/>
              <a:t>ClearSail/Family.NET prevents access to certain Web sites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A16-11CA-4D5C-80AB-B80B611CA773}" type="slidenum">
              <a:rPr lang="en-US"/>
              <a:pPr/>
              <a:t>13</a:t>
            </a:fld>
            <a:endParaRPr lang="en-US" sz="2000"/>
          </a:p>
        </p:txBody>
      </p:sp>
      <p:sp>
        <p:nvSpPr>
          <p:cNvPr id="76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Access to Information on the </a:t>
            </a:r>
            <a:r>
              <a:rPr lang="en-US" dirty="0" smtClean="0"/>
              <a:t>Internet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Federally financed schools and libraries must block computer access to </a:t>
            </a:r>
          </a:p>
          <a:p>
            <a:pPr lvl="1"/>
            <a:r>
              <a:rPr lang="en-US"/>
              <a:t>Obscene material</a:t>
            </a:r>
          </a:p>
          <a:p>
            <a:pPr lvl="1"/>
            <a:r>
              <a:rPr lang="en-US"/>
              <a:t>Pornography</a:t>
            </a:r>
          </a:p>
          <a:p>
            <a:pPr lvl="1"/>
            <a:r>
              <a:rPr lang="en-US"/>
              <a:t>Anything considered harmful to minors</a:t>
            </a:r>
          </a:p>
          <a:p>
            <a:r>
              <a:rPr lang="en-US"/>
              <a:t>Schools and libraries subject to CIPA do not receive Internet access discounts unless they certify that Internet safety measures are in place</a:t>
            </a:r>
          </a:p>
          <a:p>
            <a:pPr lvl="1"/>
            <a:r>
              <a:rPr lang="en-US"/>
              <a:t>Required to adopt a policy to monitor the online activities of minors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3A94-E721-4173-AF59-09E3A127BEED}" type="slidenum">
              <a:rPr lang="en-US"/>
              <a:pPr/>
              <a:t>14</a:t>
            </a:fld>
            <a:endParaRPr lang="en-US" sz="200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Legal Overview: Children’s Internet Protection Act 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CIPA does not require the tracking of Internet use by minors or adults</a:t>
            </a:r>
          </a:p>
          <a:p>
            <a:r>
              <a:rPr lang="en-US"/>
              <a:t>Acceptable use policy agreement is an essential element of a successful program in schools</a:t>
            </a:r>
          </a:p>
          <a:p>
            <a:pPr lvl="1"/>
            <a:r>
              <a:rPr lang="en-US"/>
              <a:t>Signed by</a:t>
            </a:r>
          </a:p>
          <a:p>
            <a:pPr lvl="2"/>
            <a:r>
              <a:rPr lang="en-US"/>
              <a:t>Students</a:t>
            </a:r>
          </a:p>
          <a:p>
            <a:pPr lvl="2"/>
            <a:r>
              <a:rPr lang="en-US"/>
              <a:t>Parents</a:t>
            </a:r>
          </a:p>
          <a:p>
            <a:pPr lvl="2"/>
            <a:r>
              <a:rPr lang="en-US"/>
              <a:t>Employees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944D-2D6D-4897-BC3C-A5A15E37C982}" type="slidenum">
              <a:rPr lang="en-US"/>
              <a:pPr/>
              <a:t>15</a:t>
            </a:fld>
            <a:endParaRPr lang="en-US" sz="2000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Legal Overview: Children’s Internet Protection Act (CIPA) 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Difficulty implementing CIPA in libraries because their services are open to people of all ages</a:t>
            </a:r>
          </a:p>
          <a:p>
            <a:pPr lvl="1"/>
            <a:r>
              <a:rPr lang="en-US"/>
              <a:t>Including adults with First Amendment rights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D161-E5CC-4839-B071-906C5C3B329B}" type="slidenum">
              <a:rPr lang="en-US"/>
              <a:pPr/>
              <a:t>16</a:t>
            </a:fld>
            <a:endParaRPr lang="en-US" sz="2000"/>
          </a:p>
        </p:txBody>
      </p:sp>
      <p:sp>
        <p:nvSpPr>
          <p:cNvPr id="774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Legal Overview: Children’s Internet Protection Act (CIPA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Principle of anonymous expression </a:t>
            </a:r>
          </a:p>
          <a:p>
            <a:pPr lvl="1"/>
            <a:r>
              <a:rPr lang="en-US"/>
              <a:t>People can state opinions without revealing their identity</a:t>
            </a:r>
          </a:p>
          <a:p>
            <a:pPr lvl="1"/>
            <a:r>
              <a:rPr lang="en-US"/>
              <a:t>In the wrong hands, it can be a tool to commit illegal or unethical activities</a:t>
            </a:r>
          </a:p>
          <a:p>
            <a:r>
              <a:rPr lang="en-US"/>
              <a:t>Anonymous remailer service</a:t>
            </a:r>
          </a:p>
          <a:p>
            <a:pPr lvl="1"/>
            <a:r>
              <a:rPr lang="en-US"/>
              <a:t>Computer program that strips the originating address from the e-mail message</a:t>
            </a:r>
          </a:p>
          <a:p>
            <a:pPr lvl="1"/>
            <a:r>
              <a:rPr lang="en-US"/>
              <a:t>Forwards the message to the intended recipient</a:t>
            </a:r>
          </a:p>
          <a:p>
            <a:pPr lvl="1"/>
            <a:r>
              <a:rPr lang="en-US"/>
              <a:t>Ensures no header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A47-5AB5-4496-A389-D67C3603B6F7}" type="slidenum">
              <a:rPr lang="en-US"/>
              <a:pPr/>
              <a:t>17</a:t>
            </a:fld>
            <a:endParaRPr lang="en-US" sz="2000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…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John Doe lawsuit</a:t>
            </a:r>
          </a:p>
          <a:p>
            <a:pPr lvl="1"/>
            <a:r>
              <a:rPr lang="en-US"/>
              <a:t>Identity of the defendant is temporarily unknown</a:t>
            </a:r>
          </a:p>
          <a:p>
            <a:pPr lvl="1"/>
            <a:r>
              <a:rPr lang="en-US"/>
              <a:t>Common in Internet libel cases</a:t>
            </a:r>
          </a:p>
          <a:p>
            <a:pPr lvl="1"/>
            <a:r>
              <a:rPr lang="en-US"/>
              <a:t>Defendant communicates using a pseudonym or anonymously</a:t>
            </a:r>
          </a:p>
          <a:p>
            <a:pPr lvl="1"/>
            <a:r>
              <a:rPr lang="en-US"/>
              <a:t>ISPs subpoenaed to provide the identity</a:t>
            </a:r>
          </a:p>
          <a:p>
            <a:pPr lvl="1"/>
            <a:r>
              <a:rPr lang="en-US"/>
              <a:t>By filing a lawsuit, the company gains immediate subpoena power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809D-D027-43FD-A75B-4856D2914B20}" type="slidenum">
              <a:rPr lang="en-US"/>
              <a:pPr/>
              <a:t>18</a:t>
            </a:fld>
            <a:endParaRPr lang="en-US" sz="2000"/>
          </a:p>
        </p:txBody>
      </p:sp>
      <p:sp>
        <p:nvSpPr>
          <p:cNvPr id="76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Requires financial institutions to turn over the electronic records of </a:t>
            </a:r>
          </a:p>
          <a:p>
            <a:pPr lvl="1"/>
            <a:r>
              <a:rPr lang="en-US"/>
              <a:t>Suspected terrorists </a:t>
            </a:r>
          </a:p>
          <a:p>
            <a:pPr lvl="1"/>
            <a:r>
              <a:rPr lang="en-US"/>
              <a:t>Spies</a:t>
            </a:r>
          </a:p>
          <a:p>
            <a:r>
              <a:rPr lang="en-US"/>
              <a:t>USA Patriot Act allows the FBI to use NSLs to obtain records from banks and other financial institutions if they are sought for an intelligence or terrorism investigation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E31D-909D-4B1A-8C57-E02EC016E164}" type="slidenum">
              <a:rPr lang="en-US"/>
              <a:pPr/>
              <a:t>19</a:t>
            </a:fld>
            <a:endParaRPr lang="en-US" sz="2000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Security </a:t>
            </a:r>
            <a:r>
              <a:rPr lang="en-US" dirty="0" smtClean="0"/>
              <a:t>Letters 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>
            <a:normAutofit lnSpcReduction="10000"/>
          </a:bodyPr>
          <a:lstStyle/>
          <a:p>
            <a:r>
              <a:rPr lang="en-US"/>
              <a:t>What is the legal basis for the protection of freedom of speech in the United States, and what types of speech are not protected under the law?</a:t>
            </a:r>
          </a:p>
          <a:p>
            <a:endParaRPr lang="en-US"/>
          </a:p>
          <a:p>
            <a:r>
              <a:rPr lang="en-US"/>
              <a:t>In what ways does the Internet present new challenges in the area of freedom of expression?</a:t>
            </a:r>
          </a:p>
          <a:p>
            <a:endParaRPr lang="en-US"/>
          </a:p>
          <a:p>
            <a:r>
              <a:rPr lang="en-US"/>
              <a:t>What key free-speech issues relate to the use of information technology?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7CB6-C1FB-48A0-9C8B-60A9D8077515}" type="slidenum">
              <a:rPr lang="en-US"/>
              <a:pPr/>
              <a:t>2</a:t>
            </a:fld>
            <a:endParaRPr lang="en-US" sz="20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USA Patriot Act includes a gag provision</a:t>
            </a:r>
          </a:p>
          <a:p>
            <a:pPr lvl="1"/>
            <a:r>
              <a:rPr lang="en-US"/>
              <a:t>Firm cannot inform customers of the investigation</a:t>
            </a:r>
          </a:p>
          <a:p>
            <a:r>
              <a:rPr lang="en-US"/>
              <a:t>Intelligence Authorization Act for Fiscal Year 2004</a:t>
            </a:r>
          </a:p>
          <a:p>
            <a:pPr lvl="1"/>
            <a:r>
              <a:rPr lang="en-US"/>
              <a:t>Expanded the scope of discovery beyond financial institutions </a:t>
            </a:r>
          </a:p>
          <a:p>
            <a:pPr lvl="2"/>
            <a:r>
              <a:rPr lang="en-US"/>
              <a:t>Now includes ISPs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E02-E4A4-4685-B53D-FEFBAFC63FBC}" type="slidenum">
              <a:rPr lang="en-US"/>
              <a:pPr/>
              <a:t>20</a:t>
            </a:fld>
            <a:endParaRPr lang="en-US" sz="2000"/>
          </a:p>
        </p:txBody>
      </p:sp>
      <p:sp>
        <p:nvSpPr>
          <p:cNvPr id="770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Security Letters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Actions that can be prosecuted include</a:t>
            </a:r>
          </a:p>
          <a:p>
            <a:pPr lvl="1"/>
            <a:r>
              <a:rPr lang="en-US"/>
              <a:t>Sending threatening private messages over the Internet to a person</a:t>
            </a:r>
          </a:p>
          <a:p>
            <a:pPr lvl="1"/>
            <a:r>
              <a:rPr lang="en-US"/>
              <a:t>Displaying public messages on a Web site describing intent to commit acts of hate-motivated violence</a:t>
            </a:r>
          </a:p>
          <a:p>
            <a:pPr lvl="1"/>
            <a:r>
              <a:rPr lang="en-US"/>
              <a:t>Libel directed at a particular person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85B-DBB8-4A20-BEDD-934DAF3F75E8}" type="slidenum">
              <a:rPr lang="en-US"/>
              <a:pPr/>
              <a:t>21</a:t>
            </a:fld>
            <a:endParaRPr lang="en-US" sz="2000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Defamation and Hate </a:t>
            </a:r>
            <a:r>
              <a:rPr lang="en-US" dirty="0" smtClean="0"/>
              <a:t>Speech 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ISPs voluntarily agree to prohibit subscribers from sending hate messages</a:t>
            </a:r>
          </a:p>
          <a:p>
            <a:pPr lvl="1"/>
            <a:r>
              <a:rPr lang="en-US"/>
              <a:t>Does not violate subscribers’ First Amendment rights</a:t>
            </a:r>
          </a:p>
          <a:p>
            <a:pPr lvl="1"/>
            <a:r>
              <a:rPr lang="en-US"/>
              <a:t>ISPs must monitor the use of their service</a:t>
            </a:r>
          </a:p>
          <a:p>
            <a:pPr lvl="1"/>
            <a:r>
              <a:rPr lang="en-US"/>
              <a:t>Take action when terms are violated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7734-C2DF-4ACD-8474-CBFF4AEF6488}" type="slidenum">
              <a:rPr lang="en-US"/>
              <a:pPr/>
              <a:t>22</a:t>
            </a:fld>
            <a:endParaRPr lang="en-US" sz="2000"/>
          </a:p>
        </p:txBody>
      </p:sp>
      <p:sp>
        <p:nvSpPr>
          <p:cNvPr id="77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Defamation and Hate </a:t>
            </a:r>
            <a:r>
              <a:rPr lang="en-US" dirty="0" smtClean="0"/>
              <a:t>Speech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Internet has been a boon to the pornography industry</a:t>
            </a:r>
          </a:p>
          <a:p>
            <a:pPr lvl="1"/>
            <a:r>
              <a:rPr lang="en-US"/>
              <a:t>More than 60,000 Web sex sites are accessible</a:t>
            </a:r>
          </a:p>
          <a:p>
            <a:pPr lvl="1"/>
            <a:r>
              <a:rPr lang="en-US"/>
              <a:t>The sites generate at least $1 billion a year in revenue</a:t>
            </a:r>
          </a:p>
          <a:p>
            <a:r>
              <a:rPr lang="en-US"/>
              <a:t>CAN-SPAM Act </a:t>
            </a:r>
          </a:p>
          <a:p>
            <a:pPr lvl="1"/>
            <a:r>
              <a:rPr lang="en-US"/>
              <a:t>Deterrent in fighting the dissemination of pornography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0844-EFC2-4246-AED0-4BBDACA23AD4}" type="slidenum">
              <a:rPr lang="en-US"/>
              <a:pPr/>
              <a:t>23</a:t>
            </a:fld>
            <a:endParaRPr lang="en-US" sz="200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Pornography …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Reasonable steps to stop access in the workplace</a:t>
            </a:r>
          </a:p>
          <a:p>
            <a:pPr lvl="1"/>
            <a:r>
              <a:rPr lang="en-US"/>
              <a:t>Establishing a computer usage policy</a:t>
            </a:r>
          </a:p>
          <a:p>
            <a:pPr lvl="2"/>
            <a:r>
              <a:rPr lang="en-US"/>
              <a:t>Prohibiting access to pornography sites</a:t>
            </a:r>
          </a:p>
          <a:p>
            <a:pPr lvl="1"/>
            <a:r>
              <a:rPr lang="en-US"/>
              <a:t>Identifying those who violate the policy</a:t>
            </a:r>
          </a:p>
          <a:p>
            <a:pPr lvl="1"/>
            <a:r>
              <a:rPr lang="en-US"/>
              <a:t>Taking action against those users</a:t>
            </a:r>
          </a:p>
          <a:p>
            <a:r>
              <a:rPr lang="en-US"/>
              <a:t>Numerous federal laws address child pornography</a:t>
            </a:r>
          </a:p>
          <a:p>
            <a:pPr lvl="1"/>
            <a:r>
              <a:rPr lang="en-US"/>
              <a:t>Federal offense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D97D-0EDA-4BFC-A4E0-EF01D39A9D79}" type="slidenum">
              <a:rPr lang="en-US"/>
              <a:pPr/>
              <a:t>24</a:t>
            </a:fld>
            <a:endParaRPr lang="en-US" sz="2000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Pornography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Assessment Questions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 Page 162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Ethics in Information Technology, Second Edition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75A9-9A3E-421C-8004-E350669802E4}" type="slidenum">
              <a:rPr lang="en-US" smtClean="0"/>
              <a:pPr/>
              <a:t>25</a:t>
            </a:fld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101" name="Picture 5" descr="Tbl05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</a:blip>
          <a:srcRect/>
          <a:stretch>
            <a:fillRect/>
          </a:stretch>
        </p:blipFill>
        <p:spPr>
          <a:xfrm>
            <a:off x="1828800" y="1371600"/>
            <a:ext cx="5867400" cy="4883150"/>
          </a:xfrm>
          <a:noFill/>
          <a:ln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C25-57E8-4F8E-8F44-BA3FC0292252}" type="slidenum">
              <a:rPr lang="en-US"/>
              <a:pPr/>
              <a:t>26</a:t>
            </a:fld>
            <a:endParaRPr lang="en-US" sz="2000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3200"/>
              <a:t>Manager’s Checklist for Handling Freedom of Expression in the Workplace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Amendment protects the right to </a:t>
            </a:r>
          </a:p>
          <a:p>
            <a:pPr lvl="1"/>
            <a:r>
              <a:rPr lang="en-US"/>
              <a:t>Freedom of religion </a:t>
            </a:r>
          </a:p>
          <a:p>
            <a:pPr lvl="1"/>
            <a:r>
              <a:rPr lang="en-US"/>
              <a:t>Freedom of expression</a:t>
            </a:r>
          </a:p>
          <a:p>
            <a:r>
              <a:rPr lang="en-US"/>
              <a:t>Key issues:</a:t>
            </a:r>
          </a:p>
          <a:p>
            <a:pPr lvl="1"/>
            <a:r>
              <a:rPr lang="en-US"/>
              <a:t>Controlling access to Internet information</a:t>
            </a:r>
          </a:p>
          <a:p>
            <a:pPr lvl="1"/>
            <a:r>
              <a:rPr lang="en-US"/>
              <a:t>Anonymous communication</a:t>
            </a:r>
          </a:p>
          <a:p>
            <a:pPr lvl="1"/>
            <a:r>
              <a:rPr lang="en-US"/>
              <a:t>National Security Letter (NSL)</a:t>
            </a:r>
          </a:p>
          <a:p>
            <a:pPr lvl="1"/>
            <a:r>
              <a:rPr lang="en-US"/>
              <a:t>Spread of defamation and hate speech</a:t>
            </a:r>
          </a:p>
          <a:p>
            <a:pPr lvl="1"/>
            <a:r>
              <a:rPr lang="en-US"/>
              <a:t>Access to pornography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E67D-6A15-47B9-8DBF-69C9FE691B40}" type="slidenum">
              <a:rPr lang="en-US"/>
              <a:pPr/>
              <a:t>27</a:t>
            </a:fld>
            <a:endParaRPr lang="en-US" sz="2000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Right to freedom of expression </a:t>
            </a:r>
          </a:p>
          <a:p>
            <a:pPr lvl="1"/>
            <a:r>
              <a:rPr lang="en-US"/>
              <a:t>Important right for free people everywhere</a:t>
            </a:r>
          </a:p>
          <a:p>
            <a:pPr lvl="1"/>
            <a:r>
              <a:rPr lang="en-US"/>
              <a:t>Guaranteed by the First Amendment</a:t>
            </a:r>
          </a:p>
          <a:p>
            <a:r>
              <a:rPr lang="en-US"/>
              <a:t>Definition of free speech includes </a:t>
            </a:r>
          </a:p>
          <a:p>
            <a:pPr lvl="1"/>
            <a:r>
              <a:rPr lang="en-US"/>
              <a:t>Nonverbal, visual, and symbolic forms of expression</a:t>
            </a:r>
          </a:p>
          <a:p>
            <a:pPr lvl="1"/>
            <a:r>
              <a:rPr lang="en-US"/>
              <a:t>Right to speak anonymously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2E8F-D45F-4560-870B-0CEFBB8A911D}" type="slidenum">
              <a:rPr lang="en-US"/>
              <a:pPr/>
              <a:t>3</a:t>
            </a:fld>
            <a:endParaRPr lang="en-US" sz="2000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Amendment </a:t>
            </a:r>
            <a:r>
              <a:rPr lang="en-US" dirty="0" smtClean="0"/>
              <a:t>Rights 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protected by the First Amendment</a:t>
            </a:r>
          </a:p>
          <a:p>
            <a:pPr lvl="1"/>
            <a:r>
              <a:rPr lang="en-US"/>
              <a:t>Obscene speech</a:t>
            </a:r>
          </a:p>
          <a:p>
            <a:pPr lvl="1"/>
            <a:r>
              <a:rPr lang="en-US"/>
              <a:t>Defamation</a:t>
            </a:r>
          </a:p>
          <a:p>
            <a:pPr lvl="1"/>
            <a:r>
              <a:rPr lang="en-US"/>
              <a:t>Incitement of panic </a:t>
            </a:r>
          </a:p>
          <a:p>
            <a:pPr lvl="1"/>
            <a:r>
              <a:rPr lang="en-US"/>
              <a:t>Incitement to crime</a:t>
            </a:r>
          </a:p>
          <a:p>
            <a:pPr lvl="1"/>
            <a:r>
              <a:rPr lang="en-US"/>
              <a:t>“Fighting words” </a:t>
            </a:r>
          </a:p>
          <a:p>
            <a:pPr lvl="1"/>
            <a:r>
              <a:rPr lang="en-US"/>
              <a:t>Sedition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EB96-E701-435E-BFE2-08A4A6DDEA98}" type="slidenum">
              <a:rPr lang="en-US"/>
              <a:pPr/>
              <a:t>4</a:t>
            </a:fld>
            <a:endParaRPr lang="en-US" sz="2000"/>
          </a:p>
        </p:txBody>
      </p:sp>
      <p:sp>
        <p:nvSpPr>
          <p:cNvPr id="76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Amendment Rights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Speech is considered obscene when</a:t>
            </a:r>
          </a:p>
          <a:p>
            <a:pPr lvl="1"/>
            <a:r>
              <a:rPr lang="en-US"/>
              <a:t>Average person finds the work appeals to the prurient interest</a:t>
            </a:r>
          </a:p>
          <a:p>
            <a:pPr lvl="1"/>
            <a:r>
              <a:rPr lang="en-US"/>
              <a:t>Work depicts or describes sexual conduct in an offensive way</a:t>
            </a:r>
          </a:p>
          <a:p>
            <a:pPr lvl="1"/>
            <a:r>
              <a:rPr lang="en-US"/>
              <a:t>Lacks serious literary, artistic, political, or scientific value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1B22-4163-4E70-A9CC-8B379E6443CD}" type="slidenum">
              <a:rPr lang="en-US"/>
              <a:pPr/>
              <a:t>5</a:t>
            </a:fld>
            <a:endParaRPr lang="en-US" sz="200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Obscene Speech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Publication of a statement of alleged fact that is</a:t>
            </a:r>
          </a:p>
          <a:p>
            <a:pPr lvl="1"/>
            <a:r>
              <a:rPr lang="en-US"/>
              <a:t>False </a:t>
            </a:r>
          </a:p>
          <a:p>
            <a:pPr lvl="1"/>
            <a:r>
              <a:rPr lang="en-US"/>
              <a:t>Harms another person</a:t>
            </a:r>
          </a:p>
          <a:p>
            <a:pPr lvl="2"/>
            <a:r>
              <a:rPr lang="en-US"/>
              <a:t>Harm is often of a financial nature</a:t>
            </a:r>
          </a:p>
          <a:p>
            <a:r>
              <a:rPr lang="en-US"/>
              <a:t>Slander</a:t>
            </a:r>
          </a:p>
          <a:p>
            <a:pPr lvl="1"/>
            <a:r>
              <a:rPr lang="en-US"/>
              <a:t>Oral defamatory statement</a:t>
            </a:r>
          </a:p>
          <a:p>
            <a:r>
              <a:rPr lang="en-US"/>
              <a:t>Libel</a:t>
            </a:r>
          </a:p>
          <a:p>
            <a:pPr lvl="1"/>
            <a:r>
              <a:rPr lang="en-US"/>
              <a:t>Written defamatory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7BD3-688C-4F54-99BD-A9B193D45D86}" type="slidenum">
              <a:rPr lang="en-US"/>
              <a:pPr/>
              <a:t>6</a:t>
            </a:fld>
            <a:endParaRPr lang="en-US" sz="2000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Controlling access to information on the Internet</a:t>
            </a:r>
          </a:p>
          <a:p>
            <a:r>
              <a:rPr lang="en-US"/>
              <a:t>Anonymity </a:t>
            </a:r>
          </a:p>
          <a:p>
            <a:r>
              <a:rPr lang="en-US"/>
              <a:t>Defamation</a:t>
            </a:r>
          </a:p>
          <a:p>
            <a:r>
              <a:rPr lang="en-US"/>
              <a:t>Hate speech</a:t>
            </a:r>
          </a:p>
          <a:p>
            <a:r>
              <a:rPr lang="en-US"/>
              <a:t>Pornography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198-B771-476F-AC21-79141D734B5D}" type="slidenum">
              <a:rPr lang="en-US"/>
              <a:pPr/>
              <a:t>7</a:t>
            </a:fld>
            <a:endParaRPr lang="en-US" sz="200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Freedom of Expression: Key Issues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Freedom of speech on the Internet is complicated by children’s access</a:t>
            </a:r>
          </a:p>
          <a:p>
            <a:r>
              <a:rPr lang="en-US"/>
              <a:t>Communications Decency Act (CDA)</a:t>
            </a:r>
          </a:p>
          <a:p>
            <a:pPr lvl="1"/>
            <a:r>
              <a:rPr lang="en-US"/>
              <a:t>Aimed at protecting children from online pornography</a:t>
            </a:r>
          </a:p>
          <a:p>
            <a:pPr lvl="1"/>
            <a:r>
              <a:rPr lang="en-US"/>
              <a:t>Broad language and vague definition of indecency</a:t>
            </a:r>
          </a:p>
          <a:p>
            <a:pPr lvl="1"/>
            <a:r>
              <a:rPr lang="en-US"/>
              <a:t>Found unconstitutional in 1997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EC89-B7B5-49F3-9633-2645D542CEF1}" type="slidenum">
              <a:rPr lang="en-US"/>
              <a:pPr/>
              <a:t>8</a:t>
            </a:fld>
            <a:endParaRPr lang="en-US" sz="2000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Access to Information on the </a:t>
            </a:r>
            <a:r>
              <a:rPr lang="en-US" dirty="0" smtClean="0"/>
              <a:t>Internet …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Child Online Protection Act (COPA)</a:t>
            </a:r>
          </a:p>
          <a:p>
            <a:pPr lvl="1"/>
            <a:r>
              <a:rPr lang="en-US"/>
              <a:t>Applies to communication for commercial purposes</a:t>
            </a:r>
          </a:p>
          <a:p>
            <a:pPr lvl="1"/>
            <a:r>
              <a:rPr lang="en-US"/>
              <a:t>Imposes penalties for exposing minors to harmful material on the Web</a:t>
            </a:r>
          </a:p>
          <a:p>
            <a:pPr lvl="1"/>
            <a:r>
              <a:rPr lang="en-US"/>
              <a:t>Found unconstitutional in 2004</a:t>
            </a:r>
          </a:p>
          <a:p>
            <a:r>
              <a:rPr lang="en-US"/>
              <a:t>Internet filter</a:t>
            </a:r>
            <a:r>
              <a:rPr lang="en-US" b="1"/>
              <a:t> </a:t>
            </a:r>
            <a:endParaRPr lang="en-US"/>
          </a:p>
          <a:p>
            <a:pPr lvl="1"/>
            <a:r>
              <a:rPr lang="en-US"/>
              <a:t>Software installed with a Web browser </a:t>
            </a:r>
          </a:p>
          <a:p>
            <a:pPr lvl="1"/>
            <a:r>
              <a:rPr lang="en-US"/>
              <a:t>Blocks access to certain Web sites that contain inappropriate or offensive material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Ethics in Information Technology, Second Edition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CBD2-73BC-43B0-9E4B-FE9BBDED97A0}" type="slidenum">
              <a:rPr lang="en-US"/>
              <a:pPr/>
              <a:t>9</a:t>
            </a:fld>
            <a:endParaRPr lang="en-US" sz="2000"/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Access to Information on the Internet 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1206</Words>
  <Application>Microsoft PowerPoint</Application>
  <PresentationFormat>On-screen Show (4:3)</PresentationFormat>
  <Paragraphs>245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 Chapter 5  Freedom of Expression</vt:lpstr>
      <vt:lpstr>Objectives</vt:lpstr>
      <vt:lpstr>First Amendment Rights …</vt:lpstr>
      <vt:lpstr>First Amendment Rights </vt:lpstr>
      <vt:lpstr>Obscene Speech</vt:lpstr>
      <vt:lpstr>Defamation</vt:lpstr>
      <vt:lpstr>Freedom of Expression: Key Issues</vt:lpstr>
      <vt:lpstr>Controlling Access to Information on the Internet …</vt:lpstr>
      <vt:lpstr>Controlling Access to Information on the Internet …</vt:lpstr>
      <vt:lpstr>Controlling Access to Information on the Internet …</vt:lpstr>
      <vt:lpstr>Controlling Access to Information on the Internet  …</vt:lpstr>
      <vt:lpstr>Controlling Access to Information on the Internet …</vt:lpstr>
      <vt:lpstr>Controlling Access to Information on the Internet</vt:lpstr>
      <vt:lpstr>Legal Overview: Children’s Internet Protection Act …</vt:lpstr>
      <vt:lpstr>Legal Overview: Children’s Internet Protection Act (CIPA) …</vt:lpstr>
      <vt:lpstr>Legal Overview: Children’s Internet Protection Act (CIPA)</vt:lpstr>
      <vt:lpstr>Anonymity …</vt:lpstr>
      <vt:lpstr>Anonymity </vt:lpstr>
      <vt:lpstr>National Security Letters …</vt:lpstr>
      <vt:lpstr>National Security Letters </vt:lpstr>
      <vt:lpstr>Defamation and Hate Speech …</vt:lpstr>
      <vt:lpstr>Defamation and Hate Speech</vt:lpstr>
      <vt:lpstr>Pornography …</vt:lpstr>
      <vt:lpstr>Pornography</vt:lpstr>
      <vt:lpstr>Summary Assessment Questions</vt:lpstr>
      <vt:lpstr>Manager’s Checklist for Handling Freedom of Expression in the Workplace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</dc:title>
  <dc:creator/>
  <cp:lastModifiedBy/>
  <cp:revision>573</cp:revision>
  <dcterms:created xsi:type="dcterms:W3CDTF">2002-09-27T23:29:22Z</dcterms:created>
  <dcterms:modified xsi:type="dcterms:W3CDTF">2009-10-23T01:36:47Z</dcterms:modified>
</cp:coreProperties>
</file>