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1"/>
  </p:notesMasterIdLst>
  <p:sldIdLst>
    <p:sldId id="302" r:id="rId3"/>
    <p:sldId id="257" r:id="rId4"/>
    <p:sldId id="258" r:id="rId5"/>
    <p:sldId id="259" r:id="rId6"/>
    <p:sldId id="260" r:id="rId7"/>
    <p:sldId id="261" r:id="rId8"/>
    <p:sldId id="263" r:id="rId9"/>
    <p:sldId id="303" r:id="rId10"/>
    <p:sldId id="264" r:id="rId11"/>
    <p:sldId id="266" r:id="rId12"/>
    <p:sldId id="268" r:id="rId13"/>
    <p:sldId id="269" r:id="rId14"/>
    <p:sldId id="270" r:id="rId15"/>
    <p:sldId id="319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304" r:id="rId26"/>
    <p:sldId id="320" r:id="rId27"/>
    <p:sldId id="283" r:id="rId28"/>
    <p:sldId id="284" r:id="rId29"/>
    <p:sldId id="285" r:id="rId30"/>
    <p:sldId id="321" r:id="rId31"/>
    <p:sldId id="286" r:id="rId32"/>
    <p:sldId id="288" r:id="rId33"/>
    <p:sldId id="289" r:id="rId34"/>
    <p:sldId id="292" r:id="rId35"/>
    <p:sldId id="309" r:id="rId36"/>
    <p:sldId id="310" r:id="rId37"/>
    <p:sldId id="311" r:id="rId38"/>
    <p:sldId id="293" r:id="rId39"/>
    <p:sldId id="312" r:id="rId40"/>
    <p:sldId id="313" r:id="rId41"/>
    <p:sldId id="314" r:id="rId42"/>
    <p:sldId id="315" r:id="rId43"/>
    <p:sldId id="316" r:id="rId44"/>
    <p:sldId id="294" r:id="rId45"/>
    <p:sldId id="295" r:id="rId46"/>
    <p:sldId id="317" r:id="rId47"/>
    <p:sldId id="299" r:id="rId48"/>
    <p:sldId id="300" r:id="rId49"/>
    <p:sldId id="318" r:id="rId5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43" autoAdjust="0"/>
  </p:normalViewPr>
  <p:slideViewPr>
    <p:cSldViewPr>
      <p:cViewPr varScale="1">
        <p:scale>
          <a:sx n="69" d="100"/>
          <a:sy n="69" d="100"/>
        </p:scale>
        <p:origin x="-13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989780-4749-494A-88DD-4432896B7C2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296D6-6B0F-495E-8935-B7C9DBCC8902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7065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066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27</a:t>
            </a:fld>
            <a:endParaRPr lang="en-GB" smtClean="0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28</a:t>
            </a:fld>
            <a:endParaRPr lang="en-GB" smtClean="0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30</a:t>
            </a:fld>
            <a:endParaRPr lang="en-GB" smtClean="0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31</a:t>
            </a:fld>
            <a:endParaRPr lang="en-GB" smtClean="0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32</a:t>
            </a:fld>
            <a:endParaRPr lang="en-GB" smtClean="0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33</a:t>
            </a:fld>
            <a:endParaRPr lang="en-GB" smtClean="0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ADCBEB-3A4B-4B49-98E8-259DEF51AAB4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7168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168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37</a:t>
            </a:fld>
            <a:endParaRPr lang="en-GB" smtClean="0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43</a:t>
            </a:fld>
            <a:endParaRPr lang="en-GB" smtClean="0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44</a:t>
            </a:fld>
            <a:endParaRPr lang="en-GB" smtClean="0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8471EE-CA50-49AC-ACE6-E66E28BD9EA2}" type="slidenum">
              <a:rPr lang="en-GB" smtClean="0"/>
              <a:pPr/>
              <a:t>46</a:t>
            </a:fld>
            <a:endParaRPr lang="en-GB" smtClean="0"/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6AB7D2-46C4-4F72-AC0C-F389B6D7C8E9}" type="slidenum">
              <a:rPr lang="en-GB" smtClean="0"/>
              <a:pPr/>
              <a:t>47</a:t>
            </a:fld>
            <a:endParaRPr lang="en-GB" smtClean="0"/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289C652-C4E0-491B-B261-6E9BA9CB34C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7270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270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F4FB2F-B0FE-4118-A829-0B925B5749C6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7373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373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3509D1-5610-4840-86A5-F8CF3F51DBCD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475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475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4F1A42-B18D-45BA-8028-454485023858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7577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578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A24EBE-883F-4964-A0DD-8BB56A72AF82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7680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680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6564F-FD43-40D6-87AD-35009A2E22BE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7782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782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6EBEB-04C0-4C3D-92EF-C1584996D07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0446-1C96-44B5-9F32-29107FB79B1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20F17-3E4D-426F-8142-B7B0FA2C179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32004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71BE4-C546-42A4-962E-75D4909127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6C3F8-AAC1-4261-AC88-59308E50E7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4D52D-B248-4B17-B6E4-8D30E8461E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E4D2C-A7B9-496E-AB46-2631685C09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F1ED6-19A4-438B-B7A5-DB0509B515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263F1-B418-44F7-9CE1-1B44BA7336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402388"/>
            <a:ext cx="2894013" cy="455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7187-CEC3-4CA0-AC6F-D2B5CDABE0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798B0-49A4-4E3E-A1D5-117090E08A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24200"/>
            <a:ext cx="7770813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222222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</a:tabLst>
              <a:defRPr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27F8F3-BE53-4CCB-BB52-33E9E5FD508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62" r:id="rId2"/>
    <p:sldLayoutId id="2147484243" r:id="rId3"/>
    <p:sldLayoutId id="2147484244" r:id="rId4"/>
    <p:sldLayoutId id="2147484263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64" r:id="rId11"/>
    <p:sldLayoutId id="2147484250" r:id="rId12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222222"/>
        </a:buClr>
        <a:buSzPct val="100000"/>
        <a:buFont typeface="Arial" charset="0"/>
        <a:defRPr sz="3600">
          <a:solidFill>
            <a:srgbClr val="222222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650"/>
        </a:spcBef>
        <a:spcAft>
          <a:spcPct val="0"/>
        </a:spcAft>
        <a:buClr>
          <a:srgbClr val="222222"/>
        </a:buClr>
        <a:buSzPct val="100000"/>
        <a:buFont typeface="Arial" charset="0"/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222222"/>
        </a:buClr>
        <a:buSzPct val="100000"/>
        <a:buFont typeface="Arial" charset="0"/>
        <a:buChar char="–"/>
        <a:defRPr sz="24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charset="0"/>
        <a:buChar char="•"/>
        <a:defRPr sz="2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50"/>
        </a:spcBef>
        <a:spcAft>
          <a:spcPct val="0"/>
        </a:spcAft>
        <a:buClr>
          <a:srgbClr val="222222"/>
        </a:buClr>
        <a:buSzPct val="100000"/>
        <a:buFont typeface="Arial" charset="0"/>
        <a:buChar char="–"/>
        <a:defRPr sz="2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57200" rtl="0" fontAlgn="base">
        <a:lnSpc>
          <a:spcPct val="95000"/>
        </a:lnSpc>
        <a:spcBef>
          <a:spcPts val="500"/>
        </a:spcBef>
        <a:spcAft>
          <a:spcPct val="0"/>
        </a:spcAft>
        <a:buClr>
          <a:srgbClr val="222222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GB" sz="4400" smtClean="0"/>
              <a:t>Ethics in Information Technology, Fourth Edition</a:t>
            </a:r>
            <a:endParaRPr lang="en-US" sz="3200" i="1" smtClean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smtClean="0"/>
              <a:t>Chapter 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GB" sz="3200" i="1" smtClean="0"/>
              <a:t>An Overview of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Ethics in the Business World (cont’d.)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Recent scandals in IT companies</a:t>
            </a:r>
          </a:p>
          <a:p>
            <a:pPr lvl="1"/>
            <a:r>
              <a:rPr lang="en-GB" dirty="0" smtClean="0"/>
              <a:t>Satyam Computer Services (India)</a:t>
            </a:r>
          </a:p>
          <a:p>
            <a:pPr lvl="1"/>
            <a:r>
              <a:rPr lang="en-GB" dirty="0" smtClean="0"/>
              <a:t>Hewlett Packard</a:t>
            </a:r>
          </a:p>
          <a:p>
            <a:pPr lvl="1"/>
            <a:r>
              <a:rPr lang="en-GB" dirty="0" smtClean="0"/>
              <a:t>Computer Associates International</a:t>
            </a:r>
          </a:p>
          <a:p>
            <a:pPr lvl="1"/>
            <a:r>
              <a:rPr lang="en-GB" dirty="0" smtClean="0"/>
              <a:t>IBM</a:t>
            </a:r>
          </a:p>
          <a:p>
            <a:r>
              <a:rPr lang="en-GB" smtClean="0"/>
              <a:t>Not just executives, but even lower-level employees, can find themselves in the middle of an ethical dilemma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955CA3-EFD6-4BE2-B94A-652E9CF1E8C0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11</a:t>
            </a:fld>
            <a:endParaRPr lang="en-GB" sz="1800" smtClean="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Why Fostering Good Business Ethics </a:t>
            </a:r>
            <a:br>
              <a:rPr lang="en-GB" smtClean="0"/>
            </a:br>
            <a:r>
              <a:rPr lang="en-GB" smtClean="0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To avoid </a:t>
            </a:r>
            <a:r>
              <a:rPr lang="en-US" smtClean="0"/>
              <a:t>unfavorable</a:t>
            </a:r>
            <a:r>
              <a:rPr lang="en-GB" smtClean="0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12</a:t>
            </a:fld>
            <a:endParaRPr lang="en-GB" sz="1800" smtClean="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Gaining the Good Will </a:t>
            </a:r>
            <a:br>
              <a:rPr lang="en-GB" smtClean="0"/>
            </a:br>
            <a:r>
              <a:rPr lang="en-GB" smtClean="0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Making contributions to charitable organizations and nonprofit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13</a:t>
            </a:fld>
            <a:endParaRPr lang="en-GB" sz="1800" smtClean="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Gaining the Good Will of the Community</a:t>
            </a:r>
            <a:r>
              <a:rPr lang="en-GB" b="1" smtClean="0"/>
              <a:t> </a:t>
            </a:r>
            <a:r>
              <a:rPr lang="en-GB" smtClean="0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Creating an Organization That Operates Consistently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Consistency ensures that employees:</a:t>
            </a:r>
          </a:p>
          <a:p>
            <a:pPr lvl="1"/>
            <a:r>
              <a:rPr lang="en-US" smtClean="0"/>
              <a:t>Know what is expected of them</a:t>
            </a:r>
          </a:p>
          <a:p>
            <a:pPr lvl="1"/>
            <a:r>
              <a:rPr lang="en-US" smtClean="0"/>
              <a:t>Can employ the organization’s values to help them in decision making</a:t>
            </a:r>
          </a:p>
          <a:p>
            <a:r>
              <a:rPr lang="en-US" smtClean="0"/>
              <a:t>Consistency also means that shareholders, customers, suppliers, and community know what they can expect of the organization</a:t>
            </a:r>
          </a:p>
          <a:p>
            <a:endParaRPr lang="en-US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14</a:t>
            </a:fld>
            <a:endParaRPr lang="en-GB" sz="1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15</a:t>
            </a:fld>
            <a:endParaRPr lang="en-GB" sz="1800" smtClean="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Many companies share the following values: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Operate with honesty and integrity, staying true to organizational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Operate according to standards of ethical conduct, in words and action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Treat colleagues, customers, and consumers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Strive to be the best at what matters to the company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Value diversity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Good ethics means good business/improved profits</a:t>
            </a:r>
          </a:p>
          <a:p>
            <a:r>
              <a:rPr lang="en-GB" smtClean="0"/>
              <a:t>Companies that:</a:t>
            </a:r>
          </a:p>
          <a:p>
            <a:pPr lvl="1"/>
            <a:r>
              <a:rPr lang="en-GB" smtClean="0"/>
              <a:t>Produce safe and effective products</a:t>
            </a:r>
          </a:p>
          <a:p>
            <a:pPr lvl="2"/>
            <a:r>
              <a:rPr lang="en-GB" smtClean="0"/>
              <a:t>Avoid costly recalls and lawsuits</a:t>
            </a:r>
          </a:p>
          <a:p>
            <a:pPr lvl="1"/>
            <a:r>
              <a:rPr lang="en-GB" smtClean="0"/>
              <a:t>Provide excellent service that retains customers</a:t>
            </a:r>
          </a:p>
          <a:p>
            <a:pPr lvl="1"/>
            <a:r>
              <a:rPr lang="en-GB" smtClean="0"/>
              <a:t>Develop and maintain strong employee relations </a:t>
            </a:r>
          </a:p>
          <a:p>
            <a:pPr lvl="2"/>
            <a:r>
              <a:rPr lang="en-GB" smtClean="0"/>
              <a:t>Suffer lower turnover rates</a:t>
            </a:r>
          </a:p>
          <a:p>
            <a:pPr lvl="2"/>
            <a:r>
              <a:rPr lang="en-GB" smtClean="0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17</a:t>
            </a:fld>
            <a:endParaRPr lang="en-GB" sz="1800" smtClean="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Bad </a:t>
            </a:r>
            <a:r>
              <a:rPr lang="en-GB" dirty="0" smtClean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U.S. Supreme Court established that an employer can be held responsible for the acts of its employees</a:t>
            </a:r>
            <a:endParaRPr lang="en-GB" smtClean="0"/>
          </a:p>
          <a:p>
            <a:r>
              <a:rPr lang="en-GB" smtClean="0"/>
              <a:t>This principle is called </a:t>
            </a:r>
            <a:r>
              <a:rPr lang="en-GB" i="1" smtClean="0"/>
              <a:t>respondeat superior</a:t>
            </a:r>
          </a:p>
          <a:p>
            <a:r>
              <a:rPr lang="en-GB" smtClean="0"/>
              <a:t>Coalition of several legal organizations argues establishment of ethics and compliance programs should reduce criminal liability of organization</a:t>
            </a:r>
          </a:p>
          <a:p>
            <a:r>
              <a:rPr lang="en-GB" smtClean="0"/>
              <a:t>Others argue company officers should not be given light sentences if their ethics programs are ineffective</a:t>
            </a:r>
          </a:p>
          <a:p>
            <a:pPr lvl="1"/>
            <a:endParaRPr lang="en-GB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Public reputation of company strongly influences: </a:t>
            </a:r>
          </a:p>
          <a:p>
            <a:pPr lvl="1"/>
            <a:r>
              <a:rPr lang="en-GB" smtClean="0"/>
              <a:t>Value of its stock</a:t>
            </a:r>
          </a:p>
          <a:p>
            <a:pPr lvl="1"/>
            <a:r>
              <a:rPr lang="en-GB" smtClean="0"/>
              <a:t>How consumers regard products and services</a:t>
            </a:r>
          </a:p>
          <a:p>
            <a:pPr lvl="1"/>
            <a:r>
              <a:rPr lang="en-GB" smtClean="0"/>
              <a:t>Degree of oversight received from government</a:t>
            </a:r>
          </a:p>
          <a:p>
            <a:pPr lvl="1"/>
            <a:r>
              <a:rPr lang="en-GB" smtClean="0"/>
              <a:t>Amount of support and cooperation received</a:t>
            </a:r>
          </a:p>
          <a:p>
            <a:r>
              <a:rPr lang="en-GB" smtClean="0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Objectives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en-US" smtClean="0"/>
              <a:t>As you read this chapter, consider the following questions:</a:t>
            </a:r>
          </a:p>
          <a:p>
            <a:pPr marL="798513" lvl="1" indent="-285750"/>
            <a:r>
              <a:rPr lang="en-GB" smtClean="0"/>
              <a:t>What is ethics, and why is it important to act according to a code of ethics?</a:t>
            </a:r>
          </a:p>
          <a:p>
            <a:pPr marL="798513" lvl="1" indent="-285750"/>
            <a:r>
              <a:rPr lang="en-GB" smtClean="0"/>
              <a:t>Why is business ethics becoming increasingly important?</a:t>
            </a:r>
          </a:p>
          <a:p>
            <a:pPr marL="798513" lvl="1" indent="-285750"/>
            <a:r>
              <a:rPr lang="en-GB" smtClean="0"/>
              <a:t>What are organizations doing to improve their business ethics?</a:t>
            </a:r>
          </a:p>
          <a:p>
            <a:pPr marL="798513" lvl="1" indent="-285750"/>
            <a:endParaRPr lang="en-GB" smtClean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6068B-C9AD-489D-BDB7-AE4474463BF3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Characteristics of a successful ethics program</a:t>
            </a:r>
          </a:p>
          <a:p>
            <a:pPr lvl="1"/>
            <a:r>
              <a:rPr lang="en-US" smtClean="0"/>
              <a:t>Employees willing to seek advice about ethical issues</a:t>
            </a:r>
          </a:p>
          <a:p>
            <a:pPr lvl="1"/>
            <a:r>
              <a:rPr lang="en-US" smtClean="0"/>
              <a:t>Employees feel prepared to handle situations that could lead to misconduct</a:t>
            </a:r>
          </a:p>
          <a:p>
            <a:pPr lvl="1"/>
            <a:r>
              <a:rPr lang="en-US" smtClean="0"/>
              <a:t>Employees are rewarded for ethical behavior</a:t>
            </a:r>
          </a:p>
          <a:p>
            <a:pPr lvl="1"/>
            <a:r>
              <a:rPr lang="en-US" smtClean="0"/>
              <a:t>Employees are not rewarded for success obtained through questionable means</a:t>
            </a:r>
          </a:p>
          <a:p>
            <a:pPr lvl="1"/>
            <a:r>
              <a:rPr lang="en-US" smtClean="0"/>
              <a:t>Employees feel positive about their company</a:t>
            </a:r>
          </a:p>
          <a:p>
            <a:endParaRPr lang="en-GB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21</a:t>
            </a:fld>
            <a:endParaRPr lang="en-GB" sz="1800" smtClean="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290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Corporate ethics officer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Provides vision and leadership in business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Should be well-respected, senior-level manager who 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Ensures ethical procedures are put in place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Creates and maintains ethics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Board oversees the organization’s business activities and management </a:t>
            </a:r>
          </a:p>
          <a:p>
            <a:r>
              <a:rPr lang="en-GB" smtClean="0"/>
              <a:t>Board members of company are expected to: </a:t>
            </a:r>
          </a:p>
          <a:p>
            <a:pPr lvl="1"/>
            <a:r>
              <a:rPr lang="en-GB" smtClean="0"/>
              <a:t>Conduct themselves according to the highest standards of personal and professional integrity</a:t>
            </a:r>
          </a:p>
          <a:p>
            <a:pPr lvl="1"/>
            <a:r>
              <a:rPr lang="en-GB" smtClean="0"/>
              <a:t>Set standard for company-wide ethical conduct </a:t>
            </a:r>
          </a:p>
          <a:p>
            <a:pPr lvl="1"/>
            <a:r>
              <a:rPr lang="en-GB" smtClean="0"/>
              <a:t>Ensure compliance with laws and regulations</a:t>
            </a:r>
          </a:p>
          <a:p>
            <a:pPr lvl="1"/>
            <a:r>
              <a:rPr lang="en-GB" smtClean="0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23</a:t>
            </a:fld>
            <a:endParaRPr lang="en-GB" sz="1800" smtClean="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78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Code of ethics</a:t>
            </a:r>
            <a:endParaRPr lang="en-GB" b="1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Highlights an organization’s key ethical issues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Identifies overarching values and important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Focuses employees on areas of ethical risk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Offers guidance for employees to recognize and deal with ethical issues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Provides mechanisms to report unethical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Sarbanes-Oxley Act of 2002</a:t>
            </a:r>
          </a:p>
          <a:p>
            <a:pPr lvl="1"/>
            <a:r>
              <a:rPr lang="en-GB" smtClean="0"/>
              <a:t>Enacted in response to public outrage over several major accounting scandals</a:t>
            </a:r>
          </a:p>
          <a:p>
            <a:pPr lvl="1"/>
            <a:r>
              <a:rPr lang="en-GB" smtClean="0"/>
              <a:t>Section 404 requires that the CEO and CFO sign any SEC filing to attest to its accuracy</a:t>
            </a:r>
          </a:p>
          <a:p>
            <a:pPr lvl="1"/>
            <a:r>
              <a:rPr lang="en-GB" smtClean="0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Establishing a Corporate </a:t>
            </a:r>
            <a:br>
              <a:rPr lang="en-GB" smtClean="0"/>
            </a:br>
            <a:r>
              <a:rPr lang="en-GB" smtClean="0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Establishing a Corporate </a:t>
            </a:r>
            <a:br>
              <a:rPr lang="en-GB" smtClean="0"/>
            </a:br>
            <a:r>
              <a:rPr lang="en-GB" smtClean="0"/>
              <a:t>Code of Ethics (cont’d.)</a:t>
            </a:r>
            <a:endParaRPr 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Cannot gain company-wide acceptance unless it is: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Developed with employee participation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smtClean="0"/>
              <a:t>Fully endorsed by organization’s leadership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Must continually be applied to company’s decision making and emphasized as part of its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25</a:t>
            </a:fld>
            <a:endParaRPr lang="en-GB" sz="1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26</a:t>
            </a:fld>
            <a:endParaRPr lang="en-GB" sz="1800" smtClean="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Establishing a Corporate </a:t>
            </a:r>
            <a:br>
              <a:rPr lang="en-GB" smtClean="0"/>
            </a:br>
            <a:r>
              <a:rPr lang="en-GB" smtClean="0"/>
              <a:t>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27</a:t>
            </a:fld>
            <a:endParaRPr lang="en-GB" sz="1800" smtClean="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28</a:t>
            </a:fld>
            <a:endParaRPr lang="en-GB" sz="1800" smtClean="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Requiring Employees to </a:t>
            </a:r>
            <a:br>
              <a:rPr lang="en-GB" smtClean="0"/>
            </a:br>
            <a:r>
              <a:rPr lang="en-GB" smtClean="0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Personal convictions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Demonstration of recent company decisions based on principles from the code of ethics</a:t>
            </a: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Requiring Employees to </a:t>
            </a:r>
            <a:br>
              <a:rPr lang="en-GB" smtClean="0"/>
            </a:br>
            <a:r>
              <a:rPr lang="en-GB" smtClean="0"/>
              <a:t>Take Ethics Training (cont’d.)</a:t>
            </a: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Critical that training increase the percentage of employees who report incidents of misconduct</a:t>
            </a:r>
          </a:p>
          <a:p>
            <a:r>
              <a:rPr lang="en-US" smtClean="0"/>
              <a:t>Employees must:</a:t>
            </a:r>
          </a:p>
          <a:p>
            <a:pPr lvl="1"/>
            <a:r>
              <a:rPr lang="en-US" smtClean="0"/>
              <a:t>Learn effective ways of reporting incidents</a:t>
            </a:r>
          </a:p>
          <a:p>
            <a:pPr lvl="1"/>
            <a:r>
              <a:rPr lang="en-US" smtClean="0"/>
              <a:t>Be reassured their feedback will be acted on without retaliation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29</a:t>
            </a:fld>
            <a:endParaRPr lang="en-GB" sz="1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Objectives (cont’d.)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/>
            <a:r>
              <a:rPr lang="en-GB" smtClean="0"/>
              <a:t>Why are organizations interested in fostering good business ethics?</a:t>
            </a:r>
          </a:p>
          <a:p>
            <a:pPr marL="742950" lvl="1" indent="-285750"/>
            <a:r>
              <a:rPr lang="en-GB" smtClean="0"/>
              <a:t>What approach can you take to ensure ethical decision making?</a:t>
            </a:r>
          </a:p>
          <a:p>
            <a:pPr marL="742950" lvl="1" indent="-285750"/>
            <a:r>
              <a:rPr lang="en-GB" smtClean="0"/>
              <a:t>What trends have increased the risk of using information technology in an unethical manner?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E9C8B6-F0F1-4B2E-AFBD-3295434A968E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30</a:t>
            </a:fld>
            <a:endParaRPr lang="en-GB" sz="1800" smtClean="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Including Ethical Criteria in </a:t>
            </a:r>
            <a:br>
              <a:rPr lang="en-GB" smtClean="0"/>
            </a:br>
            <a:r>
              <a:rPr lang="en-GB" smtClean="0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31</a:t>
            </a:fld>
            <a:endParaRPr lang="en-GB" sz="1800" smtClean="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78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Good employees may make bad ethical choices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May be encouraged to do “whatever it takes” to get the job done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Employees need a knowledgeable resource to discuss perceived unethical practices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 manager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Legal or Internal Audit Department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Business Unit’s legal counsel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Anonymously through internal Web site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32</a:t>
            </a:fld>
            <a:endParaRPr lang="en-GB" sz="1800" smtClean="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Steps in a decision-making process</a:t>
            </a:r>
          </a:p>
          <a:p>
            <a:pPr lvl="1"/>
            <a:r>
              <a:rPr lang="en-GB" smtClean="0"/>
              <a:t>Develop problem statement</a:t>
            </a:r>
          </a:p>
          <a:p>
            <a:pPr lvl="1"/>
            <a:r>
              <a:rPr lang="en-GB" smtClean="0"/>
              <a:t>Identify alternatives</a:t>
            </a:r>
          </a:p>
          <a:p>
            <a:pPr lvl="1"/>
            <a:r>
              <a:rPr lang="en-GB" smtClean="0"/>
              <a:t>Evaluate and choose alternative</a:t>
            </a:r>
          </a:p>
          <a:p>
            <a:pPr lvl="1"/>
            <a:r>
              <a:rPr lang="en-US" smtClean="0"/>
              <a:t>Implement decision</a:t>
            </a:r>
          </a:p>
          <a:p>
            <a:pPr lvl="1"/>
            <a:r>
              <a:rPr lang="en-US" smtClean="0"/>
              <a:t>Evaluate results</a:t>
            </a:r>
          </a:p>
          <a:p>
            <a:pPr lvl="1"/>
            <a:r>
              <a:rPr lang="en-US" smtClean="0"/>
              <a:t>Success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GB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Develop a Problem Statement</a:t>
            </a:r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Clear, concise description of the issue</a:t>
            </a:r>
          </a:p>
          <a:p>
            <a:r>
              <a:rPr lang="en-US" smtClean="0"/>
              <a:t>Answers these questions:</a:t>
            </a:r>
          </a:p>
          <a:p>
            <a:pPr lvl="1"/>
            <a:r>
              <a:rPr lang="en-US" smtClean="0"/>
              <a:t>What causes people to think there is a problem? </a:t>
            </a:r>
          </a:p>
          <a:p>
            <a:pPr lvl="1"/>
            <a:r>
              <a:rPr lang="en-US" smtClean="0"/>
              <a:t>Who is directly affected by the problem? </a:t>
            </a:r>
          </a:p>
          <a:p>
            <a:pPr lvl="1"/>
            <a:r>
              <a:rPr lang="en-US" smtClean="0"/>
              <a:t>Is there anyone else affected? </a:t>
            </a:r>
          </a:p>
          <a:p>
            <a:pPr lvl="1"/>
            <a:r>
              <a:rPr lang="en-US" smtClean="0"/>
              <a:t>How often does it occur? </a:t>
            </a:r>
          </a:p>
          <a:p>
            <a:pPr lvl="1"/>
            <a:r>
              <a:rPr lang="en-US" smtClean="0"/>
              <a:t>What is the impact of the problem? </a:t>
            </a:r>
          </a:p>
          <a:p>
            <a:pPr lvl="1"/>
            <a:r>
              <a:rPr lang="en-US" smtClean="0"/>
              <a:t>How serious is the problem?</a:t>
            </a:r>
          </a:p>
          <a:p>
            <a:r>
              <a:rPr lang="en-US" smtClean="0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34</a:t>
            </a:fld>
            <a:endParaRPr lang="en-GB" sz="18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of a good problem statement: </a:t>
            </a:r>
          </a:p>
          <a:p>
            <a:pPr lvl="1"/>
            <a:r>
              <a:rPr lang="en-US" smtClean="0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 smtClean="0"/>
              <a:t>Examples of poor problem statements: </a:t>
            </a:r>
          </a:p>
          <a:p>
            <a:pPr lvl="1"/>
            <a:r>
              <a:rPr lang="en-US" smtClean="0"/>
              <a:t>“We need to implement a new inventory control system.” (possible solution, not a problem statement)</a:t>
            </a:r>
          </a:p>
          <a:p>
            <a:pPr lvl="1"/>
            <a:r>
              <a:rPr lang="en-US" smtClean="0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Enlist help to brainstorm alternative solutions</a:t>
            </a:r>
          </a:p>
          <a:p>
            <a:r>
              <a:rPr lang="en-US" smtClean="0"/>
              <a:t>Evaluate by weighing laws, guidelines, and principles</a:t>
            </a:r>
          </a:p>
          <a:p>
            <a:r>
              <a:rPr lang="en-US" smtClean="0"/>
              <a:t>Consider likely consequences of each alternative</a:t>
            </a:r>
          </a:p>
          <a:p>
            <a:r>
              <a:rPr lang="en-US" smtClean="0"/>
              <a:t>Alternative selected must: </a:t>
            </a:r>
          </a:p>
          <a:p>
            <a:pPr lvl="1"/>
            <a:r>
              <a:rPr lang="en-US" smtClean="0"/>
              <a:t>Be ethically and legally defensible</a:t>
            </a:r>
          </a:p>
          <a:p>
            <a:pPr lvl="1"/>
            <a:r>
              <a:rPr lang="en-US" smtClean="0"/>
              <a:t>Be consistent with policies and code of ethics</a:t>
            </a:r>
          </a:p>
          <a:p>
            <a:pPr lvl="1"/>
            <a:r>
              <a:rPr lang="en-US" smtClean="0"/>
              <a:t>Take into account impact on others</a:t>
            </a:r>
          </a:p>
          <a:p>
            <a:pPr lvl="1"/>
            <a:r>
              <a:rPr lang="en-US" smtClean="0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37</a:t>
            </a:fld>
            <a:endParaRPr lang="en-GB" sz="1800" smtClean="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Virtue ethics approach</a:t>
            </a:r>
          </a:p>
          <a:p>
            <a:pPr lvl="1"/>
            <a:r>
              <a:rPr lang="en-US" smtClean="0"/>
              <a:t>Focuses on concern with daily life in a community</a:t>
            </a:r>
          </a:p>
          <a:p>
            <a:pPr lvl="1"/>
            <a:r>
              <a:rPr lang="en-US" smtClean="0"/>
              <a:t>People guided by virtues to reach “right” decision</a:t>
            </a:r>
          </a:p>
          <a:p>
            <a:pPr lvl="1"/>
            <a:r>
              <a:rPr lang="en-US" smtClean="0"/>
              <a:t>More effective than following set of principles/rules</a:t>
            </a:r>
          </a:p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Does not provide guide for action</a:t>
            </a:r>
          </a:p>
          <a:p>
            <a:pPr lvl="1"/>
            <a:r>
              <a:rPr lang="en-US" smtClean="0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38</a:t>
            </a:fld>
            <a:endParaRPr lang="en-GB" sz="18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Utilitarian approach</a:t>
            </a:r>
          </a:p>
          <a:p>
            <a:pPr lvl="1"/>
            <a:r>
              <a:rPr lang="en-US" smtClean="0"/>
              <a:t>Chooses action that has best overall consequences</a:t>
            </a:r>
          </a:p>
          <a:p>
            <a:pPr lvl="1"/>
            <a:r>
              <a:rPr lang="en-US" smtClean="0"/>
              <a:t>Finds the greatest good by balancing all interests</a:t>
            </a:r>
          </a:p>
          <a:p>
            <a:pPr lvl="1"/>
            <a:r>
              <a:rPr lang="en-US" smtClean="0"/>
              <a:t>Fits concept of value in economics and the use of cost-benefit analysis</a:t>
            </a:r>
          </a:p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Measuring and comparing values is often difficult</a:t>
            </a:r>
          </a:p>
          <a:p>
            <a:pPr lvl="1"/>
            <a:r>
              <a:rPr lang="en-US" smtClean="0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39</a:t>
            </a:fld>
            <a:endParaRPr lang="en-GB" sz="1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CC9E4E-4250-423D-8726-9A4F328E5B4D}" type="slidenum">
              <a:rPr lang="en-GB" smtClean="0"/>
              <a:pPr/>
              <a:t>4</a:t>
            </a:fld>
            <a:endParaRPr lang="en-GB" sz="1800" smtClean="0"/>
          </a:p>
        </p:txBody>
      </p:sp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is Ethics?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211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Moral code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Set of rules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Establishes boundaries of generally accepted behavior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Different rules often have contradictions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Morality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Social conventions about right and wrong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Widely shared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Form basis for an established consensus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Fairness approach</a:t>
            </a:r>
          </a:p>
          <a:p>
            <a:pPr lvl="1"/>
            <a:r>
              <a:rPr lang="en-US" smtClean="0"/>
              <a:t>Focuses on fair distribution of benefits/burdens</a:t>
            </a:r>
          </a:p>
          <a:p>
            <a:pPr lvl="1"/>
            <a:r>
              <a:rPr lang="en-US" smtClean="0"/>
              <a:t>Guiding principle is to treat all people the same</a:t>
            </a:r>
          </a:p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Decisions can be influenced by personal bias</a:t>
            </a:r>
          </a:p>
          <a:p>
            <a:pPr lvl="1"/>
            <a:r>
              <a:rPr lang="en-US" smtClean="0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40</a:t>
            </a:fld>
            <a:endParaRPr lang="en-GB" sz="18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Common good approach</a:t>
            </a:r>
          </a:p>
          <a:p>
            <a:pPr lvl="1"/>
            <a:r>
              <a:rPr lang="en-US" smtClean="0"/>
              <a:t>Work together for common set of values and goals</a:t>
            </a:r>
          </a:p>
          <a:p>
            <a:pPr lvl="1"/>
            <a:r>
              <a:rPr lang="en-US" smtClean="0"/>
              <a:t>Implement systems that benefit all people</a:t>
            </a:r>
          </a:p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Consensus is difficult</a:t>
            </a:r>
          </a:p>
          <a:p>
            <a:pPr lvl="1"/>
            <a:r>
              <a:rPr lang="en-US" smtClean="0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41</a:t>
            </a:fld>
            <a:endParaRPr lang="en-GB" sz="180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 the Decision and </a:t>
            </a:r>
            <a:br>
              <a:rPr lang="en-US" smtClean="0"/>
            </a:br>
            <a:r>
              <a:rPr lang="en-US" smtClean="0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the decision</a:t>
            </a:r>
          </a:p>
          <a:p>
            <a:pPr lvl="1"/>
            <a:r>
              <a:rPr lang="en-US" smtClean="0"/>
              <a:t>Efficient, effective, timely implementation</a:t>
            </a:r>
          </a:p>
          <a:p>
            <a:pPr lvl="1"/>
            <a:r>
              <a:rPr lang="en-US" smtClean="0"/>
              <a:t>Communication is key for people to accept change</a:t>
            </a:r>
          </a:p>
          <a:p>
            <a:pPr lvl="1"/>
            <a:r>
              <a:rPr lang="en-US" smtClean="0"/>
              <a:t>Transition plan made easy and pain-free</a:t>
            </a:r>
          </a:p>
          <a:p>
            <a:r>
              <a:rPr lang="en-US" smtClean="0"/>
              <a:t>Evaluate the results</a:t>
            </a:r>
          </a:p>
          <a:p>
            <a:pPr lvl="1"/>
            <a:r>
              <a:rPr lang="en-US" smtClean="0"/>
              <a:t>Monitor results for desired effect</a:t>
            </a:r>
          </a:p>
          <a:p>
            <a:pPr lvl="1"/>
            <a:r>
              <a:rPr lang="en-US" smtClean="0"/>
              <a:t>Observe impact on organization and stakeholders</a:t>
            </a:r>
          </a:p>
          <a:p>
            <a:pPr lvl="1"/>
            <a:r>
              <a:rPr lang="en-US" smtClean="0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42</a:t>
            </a:fld>
            <a:endParaRPr lang="en-GB" sz="18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43</a:t>
            </a:fld>
            <a:endParaRPr lang="en-GB" sz="1800" smtClean="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496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Public concern about the ethical use of information technology includes: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E-mail and Internet access monitoring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Downloading in violation of copyright laws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Unsolicited e-mail (spam)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Hackers and identify theft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Students and plagiarism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Ethics in Information Technology (cont</a:t>
            </a:r>
            <a:r>
              <a:rPr lang="en-US" smtClean="0"/>
              <a:t>’</a:t>
            </a:r>
            <a:r>
              <a:rPr lang="en-GB" smtClean="0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general public does not understand the critical importance of ethics as applied to IT</a:t>
            </a:r>
          </a:p>
          <a:p>
            <a:r>
              <a:rPr lang="en-GB" smtClean="0"/>
              <a:t>Important decisions are often left to technical experts</a:t>
            </a:r>
          </a:p>
          <a:p>
            <a:r>
              <a:rPr lang="en-US" smtClean="0"/>
              <a:t>General business managers must assume greater responsibility for these decisions by:</a:t>
            </a:r>
          </a:p>
          <a:p>
            <a:pPr lvl="1"/>
            <a:r>
              <a:rPr lang="en-US" smtClean="0"/>
              <a:t>Making decisions based on technical savvy, business know-how, and a sense of ethics</a:t>
            </a:r>
          </a:p>
          <a:p>
            <a:pPr lvl="1"/>
            <a:r>
              <a:rPr lang="en-US" smtClean="0"/>
              <a:t>Creating an environment where ethical dilemmas can be discussed openly, objectively, and constructively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Ethics in Information Technology (cont</a:t>
            </a:r>
            <a:r>
              <a:rPr lang="en-US" smtClean="0"/>
              <a:t>’</a:t>
            </a:r>
            <a:r>
              <a:rPr lang="en-GB" smtClean="0"/>
              <a:t>d.)</a:t>
            </a:r>
            <a:endParaRPr 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Goals of this text</a:t>
            </a:r>
          </a:p>
          <a:p>
            <a:pPr lvl="1"/>
            <a:r>
              <a:rPr lang="en-US" smtClean="0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 smtClean="0"/>
              <a:t>To motivate people to recognize these issues when making business decisions </a:t>
            </a:r>
          </a:p>
          <a:p>
            <a:pPr lvl="1"/>
            <a:r>
              <a:rPr lang="en-US" smtClean="0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45</a:t>
            </a:fld>
            <a:endParaRPr lang="en-GB" sz="180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Ethics is important because the risks associated with inappropriate behavior have increased</a:t>
            </a:r>
          </a:p>
          <a:p>
            <a:r>
              <a:rPr lang="en-US" smtClean="0"/>
              <a:t>Organizations have at least five good reasons for encouraging employees to act ethically</a:t>
            </a:r>
          </a:p>
          <a:p>
            <a:pPr lvl="1"/>
            <a:r>
              <a:rPr lang="en-US" smtClean="0"/>
              <a:t>To gain the good will of the community</a:t>
            </a:r>
          </a:p>
          <a:p>
            <a:pPr lvl="1"/>
            <a:r>
              <a:rPr lang="en-US" smtClean="0"/>
              <a:t>To create an organization that operates consistently</a:t>
            </a:r>
          </a:p>
          <a:p>
            <a:pPr lvl="1"/>
            <a:r>
              <a:rPr lang="en-US" smtClean="0"/>
              <a:t>To foster good business practices</a:t>
            </a:r>
          </a:p>
          <a:p>
            <a:pPr lvl="1"/>
            <a:r>
              <a:rPr lang="en-US" smtClean="0"/>
              <a:t>To protect the organization and its employees against legal action</a:t>
            </a:r>
          </a:p>
          <a:p>
            <a:pPr lvl="1"/>
            <a:r>
              <a:rPr lang="en-US" smtClean="0"/>
              <a:t>To avoid unfavorable publicity</a:t>
            </a:r>
            <a:endParaRPr lang="en-GB" smtClean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7E6BEE-86FC-477D-BB5C-A8697FE89436}" type="slidenum">
              <a:rPr lang="en-GB" smtClean="0"/>
              <a:pPr/>
              <a:t>46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 (cont</a:t>
            </a:r>
            <a:r>
              <a:rPr lang="en-US" smtClean="0"/>
              <a:t>’</a:t>
            </a:r>
            <a:r>
              <a:rPr lang="en-GB" smtClean="0"/>
              <a:t>d.)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Organizations require successful ethics programs</a:t>
            </a:r>
          </a:p>
          <a:p>
            <a:r>
              <a:rPr lang="en-US" smtClean="0"/>
              <a:t>The corporate ethics officer ensures that ethical procedures are installed and followed</a:t>
            </a:r>
          </a:p>
          <a:p>
            <a:r>
              <a:rPr lang="en-US" smtClean="0"/>
              <a:t>Managers’ behaviors and expectations can strongly influence employees’ ethical behavior</a:t>
            </a:r>
          </a:p>
          <a:p>
            <a:r>
              <a:rPr lang="en-US" smtClean="0"/>
              <a:t>Most of us have developed a simple decision-making model that includes five steps</a:t>
            </a:r>
          </a:p>
          <a:p>
            <a:r>
              <a:rPr lang="en-US" smtClean="0"/>
              <a:t>Ethical considerations must be incorporated into decision making</a:t>
            </a:r>
          </a:p>
          <a:p>
            <a:endParaRPr lang="en-GB" smtClean="0"/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7DDB9E-7680-4995-B6B8-8CEA8A89BFD2}" type="slidenum">
              <a:rPr lang="en-GB" smtClean="0"/>
              <a:pPr/>
              <a:t>47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(cont’d.)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Four common approaches to ethical decision making</a:t>
            </a:r>
          </a:p>
          <a:p>
            <a:pPr lvl="1"/>
            <a:r>
              <a:rPr lang="en-US" smtClean="0"/>
              <a:t>Virtue ethics approach</a:t>
            </a:r>
          </a:p>
          <a:p>
            <a:pPr lvl="1"/>
            <a:r>
              <a:rPr lang="en-US" smtClean="0"/>
              <a:t>Utilitarian approach</a:t>
            </a:r>
          </a:p>
          <a:p>
            <a:pPr lvl="1"/>
            <a:r>
              <a:rPr lang="en-US" smtClean="0"/>
              <a:t>Fairness approach</a:t>
            </a:r>
          </a:p>
          <a:p>
            <a:pPr lvl="1"/>
            <a:r>
              <a:rPr lang="en-US" smtClean="0"/>
              <a:t>Common good approach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3CD296-55D1-401E-A9A6-FCF6BEB5C18C}" type="slidenum">
              <a:rPr lang="en-GB" smtClean="0"/>
              <a:pPr/>
              <a:t>48</a:t>
            </a:fld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3856FF-91C8-42BE-A03C-8414CDD40FE8}" type="slidenum">
              <a:rPr lang="en-GB" smtClean="0"/>
              <a:pPr/>
              <a:t>5</a:t>
            </a:fld>
            <a:endParaRPr lang="en-GB" sz="1800" smtClean="0"/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92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is Ethics? (cont’d.)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67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Morality may vary by: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Age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Cultural group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Ethnic background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Religion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Life experiences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Education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Gender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FC3403-1272-47AB-9D32-2869BC1E4B11}" type="slidenum">
              <a:rPr lang="en-GB" smtClean="0"/>
              <a:pPr/>
              <a:t>6</a:t>
            </a:fld>
            <a:endParaRPr lang="en-GB" sz="1800" smtClean="0"/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Definition of Ethics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385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Ethics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Set of beliefs about right and wrong </a:t>
            </a:r>
            <a:r>
              <a:rPr lang="en-US" smtClean="0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Virtues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Habits that incline people to do what is acceptable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Habits of unacceptable </a:t>
            </a:r>
            <a:r>
              <a:rPr lang="en-US" smtClean="0"/>
              <a:t>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Virtues and vices define a personal value system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Scheme of moral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B90CE8-C136-4029-AF41-96FD788DA421}" type="slidenum">
              <a:rPr lang="en-GB" smtClean="0"/>
              <a:pPr/>
              <a:t>7</a:t>
            </a:fld>
            <a:endParaRPr lang="en-GB" sz="1800" smtClean="0"/>
          </a:p>
        </p:txBody>
      </p:sp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The Importance of Integrity</a:t>
            </a: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99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Integrity is a cornerstone of ethical behavior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People with integrity: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Act in accordance with a personal code of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Extend to all the same respect and consideration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Apply the same moral standards in all situations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Lack of integrity emerges if you apply moral standards differently according to situation or people involved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Many ethical dilemmas are not as simple as right versus wrong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Difference Between Morals, </a:t>
            </a:r>
            <a:br>
              <a:rPr lang="en-US" smtClean="0"/>
            </a:br>
            <a:r>
              <a:rPr lang="en-US" smtClean="0"/>
              <a:t>Ethics, and Laws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Morals: one’s personal beliefs about right and wrong</a:t>
            </a:r>
          </a:p>
          <a:p>
            <a:pPr eaLnBrk="1" hangingPunct="1"/>
            <a:r>
              <a:rPr lang="en-US" smtClean="0"/>
              <a:t>Ethics: standards or codes of behavior expected of an individual by a group</a:t>
            </a:r>
          </a:p>
          <a:p>
            <a:pPr eaLnBrk="1" hangingPunct="1"/>
            <a:r>
              <a:rPr lang="en-US" smtClean="0"/>
              <a:t>Law: system of rules that tells us what we can and cannot do</a:t>
            </a:r>
          </a:p>
          <a:p>
            <a:pPr lvl="1" eaLnBrk="1" hangingPunct="1"/>
            <a:r>
              <a:rPr lang="en-US" smtClean="0"/>
              <a:t>Laws are enforced by a set of institutions</a:t>
            </a:r>
          </a:p>
          <a:p>
            <a:pPr lvl="1" eaLnBrk="1" hangingPunct="1"/>
            <a:r>
              <a:rPr lang="en-US" smtClean="0"/>
              <a:t>Legal acts conform to the law</a:t>
            </a:r>
          </a:p>
          <a:p>
            <a:pPr lvl="1" eaLnBrk="1" hangingPunct="1"/>
            <a:r>
              <a:rPr lang="en-US" smtClean="0"/>
              <a:t>Moral acts conform to what an individual believes is the right belief of right and wrong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z="180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1D642-FDA1-4CA3-BFBF-DB13EBA9EAB1}" type="slidenum">
              <a:rPr lang="en-GB" smtClean="0"/>
              <a:pPr/>
              <a:t>8</a:t>
            </a:fld>
            <a:endParaRPr lang="en-GB" sz="18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Ethics in the Business World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Both the likelihood and the negative impact of inappropriate behavior have increased</a:t>
            </a:r>
          </a:p>
          <a:p>
            <a:r>
              <a:rPr lang="en-GB" smtClean="0"/>
              <a:t>Several trends have increased the likelihood of unethical behavior:</a:t>
            </a:r>
          </a:p>
          <a:p>
            <a:pPr lvl="1"/>
            <a:r>
              <a:rPr lang="en-GB" smtClean="0"/>
              <a:t>Globalization creating complex work environments</a:t>
            </a:r>
          </a:p>
          <a:p>
            <a:pPr lvl="1"/>
            <a:r>
              <a:rPr lang="en-GB" smtClean="0"/>
              <a:t>Organizations challenged to maintain profits / revenue</a:t>
            </a:r>
          </a:p>
          <a:p>
            <a:pPr lvl="1"/>
            <a:r>
              <a:rPr lang="en-GB" smtClean="0"/>
              <a:t>Heightened vigilance by: </a:t>
            </a:r>
          </a:p>
          <a:p>
            <a:pPr lvl="2"/>
            <a:r>
              <a:rPr lang="en-GB" smtClean="0"/>
              <a:t>Employees</a:t>
            </a:r>
          </a:p>
          <a:p>
            <a:pPr lvl="2"/>
            <a:r>
              <a:rPr lang="en-GB" smtClean="0"/>
              <a:t>Shareholders </a:t>
            </a:r>
          </a:p>
          <a:p>
            <a:pPr lvl="2"/>
            <a:r>
              <a:rPr lang="en-GB" smtClean="0"/>
              <a:t>Regulatory agencies</a:t>
            </a:r>
          </a:p>
          <a:p>
            <a:endParaRPr lang="en-GB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Ethics in Information Technology, Fourth Edition</a:t>
            </a:r>
            <a:endParaRPr lang="en-GB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6343C9-FDB5-455D-99CF-4976C8E968B7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2616</Words>
  <Application>Microsoft Office PowerPoint</Application>
  <PresentationFormat>On-screen Show (4:3)</PresentationFormat>
  <Paragraphs>442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Times New Roman</vt:lpstr>
      <vt:lpstr>Arial Unicode MS</vt:lpstr>
      <vt:lpstr>StarSymbol</vt:lpstr>
      <vt:lpstr>Default Design</vt:lpstr>
      <vt:lpstr>1_Default Design</vt:lpstr>
      <vt:lpstr>Ethics in Information Technology, Fourth Edition</vt:lpstr>
      <vt:lpstr>Objectives</vt:lpstr>
      <vt:lpstr>Objectives (cont’d.)</vt:lpstr>
      <vt:lpstr>What is Ethics?</vt:lpstr>
      <vt:lpstr>What is Ethics? (cont’d.)</vt:lpstr>
      <vt:lpstr>Definition of Ethics</vt:lpstr>
      <vt:lpstr>The Importance of Integrity</vt:lpstr>
      <vt:lpstr>The Difference Between Morals,  Ethics, and Laws</vt:lpstr>
      <vt:lpstr>Ethics in the Business World</vt:lpstr>
      <vt:lpstr>Ethics in the Business World (cont’d.)</vt:lpstr>
      <vt:lpstr>Why Fostering Good Business Ethics  Is Important</vt:lpstr>
      <vt:lpstr>Gaining the Good Will 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Conducting Social Audits</vt:lpstr>
      <vt:lpstr>Requiring Employees to  Take Ethics Training</vt:lpstr>
      <vt:lpstr>Requiring Employees to  Take Ethics Training (cont’d.)</vt:lpstr>
      <vt:lpstr>Including Ethical Criteria in 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jinouye</cp:lastModifiedBy>
  <cp:revision>94</cp:revision>
  <dcterms:modified xsi:type="dcterms:W3CDTF">2012-04-05T02:11:42Z</dcterms:modified>
</cp:coreProperties>
</file>