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7" r:id="rId2"/>
    <p:sldId id="325" r:id="rId3"/>
    <p:sldId id="282" r:id="rId4"/>
    <p:sldId id="283" r:id="rId5"/>
    <p:sldId id="274" r:id="rId6"/>
    <p:sldId id="284" r:id="rId7"/>
    <p:sldId id="333" r:id="rId8"/>
    <p:sldId id="285" r:id="rId9"/>
    <p:sldId id="287" r:id="rId10"/>
    <p:sldId id="334" r:id="rId11"/>
    <p:sldId id="288" r:id="rId12"/>
    <p:sldId id="327" r:id="rId13"/>
    <p:sldId id="336" r:id="rId14"/>
    <p:sldId id="328" r:id="rId15"/>
    <p:sldId id="329" r:id="rId16"/>
    <p:sldId id="330" r:id="rId17"/>
    <p:sldId id="331" r:id="rId18"/>
    <p:sldId id="332" r:id="rId19"/>
    <p:sldId id="335" r:id="rId20"/>
    <p:sldId id="275" r:id="rId21"/>
    <p:sldId id="342" r:id="rId22"/>
    <p:sldId id="346" r:id="rId23"/>
    <p:sldId id="345" r:id="rId24"/>
    <p:sldId id="343" r:id="rId25"/>
    <p:sldId id="344" r:id="rId26"/>
    <p:sldId id="341" r:id="rId27"/>
    <p:sldId id="289" r:id="rId28"/>
    <p:sldId id="337" r:id="rId29"/>
    <p:sldId id="338" r:id="rId30"/>
    <p:sldId id="339" r:id="rId31"/>
    <p:sldId id="340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79D84-99D6-4A63-81BF-1F6DA88E3E5F}" type="datetimeFigureOut">
              <a:rPr lang="en-US" smtClean="0"/>
              <a:t>24-Sep-17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EB1FE-3312-46A1-A61C-7B07ED74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C987-FB20-4ED1-B581-1F25805E3A5B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366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9539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708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8983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CE8D-E99B-415D-B341-320E1EBC9E61}" type="datetime1">
              <a:rPr lang="en-US" smtClean="0"/>
              <a:t>24-Sep-17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913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1F1A-D22D-4EA1-A52F-01D532B44FA9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9B8B-0653-419E-AB73-35EF34B2CE9B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6F61-080A-421A-B62A-1EE9ABD3726B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54ED-6272-46AF-8148-3334DD12EB03}" type="datetime1">
              <a:rPr lang="en-US" smtClean="0"/>
              <a:t>24-Sep-17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96F3-E940-4DA5-AA7E-EB033544D997}" type="datetime1">
              <a:rPr lang="en-US" smtClean="0"/>
              <a:t>24-Sep-17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27E-3291-4A29-8786-CBA68E00DDCB}" type="datetime1">
              <a:rPr lang="en-US" smtClean="0"/>
              <a:t>24-Sep-17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622F-B59F-4F3A-9A12-49868373F8E8}" type="datetime1">
              <a:rPr lang="en-US" smtClean="0"/>
              <a:t>24-Sep-17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5F86-D447-4BC8-9022-A72DBBC0D987}" type="datetime1">
              <a:rPr lang="en-US" smtClean="0"/>
              <a:t>24-Sep-17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4814-488B-4932-85D3-A0F0AAA68F40}" type="datetime1">
              <a:rPr lang="en-US" smtClean="0"/>
              <a:t>24-Sep-17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CE8D-E99B-415D-B341-320E1EBC9E61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Component Level Desig888888n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C8C999-EEC2-444E-A775-681324082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Component-Level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Dhaka University Club Management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3A75-3DF2-421D-98EB-D6C2C77F3CD1}" type="datetime1">
              <a:rPr lang="en-US" smtClean="0"/>
              <a:t>24-Sep-17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D57D-B19A-45C3-B019-0F278D7CC68F}" type="datetime1">
              <a:rPr lang="en-US" smtClean="0"/>
              <a:t>24-Sep-17</a:t>
            </a:fld>
            <a:endParaRPr lang="en-US"/>
          </a:p>
        </p:txBody>
      </p:sp>
      <p:sp>
        <p:nvSpPr>
          <p:cNvPr id="47" name="Slide Number Placeholder 59"/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416629" y="1434002"/>
            <a:ext cx="2506413" cy="727275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submitApplication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23070" y="4450646"/>
            <a:ext cx="2512690" cy="771359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&lt;&lt;interface</a:t>
            </a:r>
            <a:r>
              <a:rPr lang="en-US" dirty="0" smtClean="0">
                <a:solidFill>
                  <a:schemeClr val="bg1"/>
                </a:solidFill>
              </a:rPr>
              <a:t>&gt;&gt;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approveApplication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Elbow Connector 50"/>
          <p:cNvCxnSpPr>
            <a:stCxn id="64" idx="3"/>
          </p:cNvCxnSpPr>
          <p:nvPr/>
        </p:nvCxnSpPr>
        <p:spPr>
          <a:xfrm>
            <a:off x="3923042" y="2546957"/>
            <a:ext cx="2692604" cy="1386627"/>
          </a:xfrm>
          <a:prstGeom prst="bentConnector3">
            <a:avLst>
              <a:gd name="adj1" fmla="val 29524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60"/>
          <p:cNvSpPr>
            <a:spLocks noGrp="1"/>
          </p:cNvSpPr>
          <p:nvPr>
            <p:ph type="sldNum" sz="quarter" idx="12"/>
          </p:nvPr>
        </p:nvSpPr>
        <p:spPr>
          <a:xfrm>
            <a:off x="7968208" y="1598394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3" name="Group 34"/>
          <p:cNvGrpSpPr/>
          <p:nvPr/>
        </p:nvGrpSpPr>
        <p:grpSpPr>
          <a:xfrm>
            <a:off x="5976086" y="857441"/>
            <a:ext cx="5198849" cy="381775"/>
            <a:chOff x="-10754" y="935845"/>
            <a:chExt cx="1870033" cy="742949"/>
          </a:xfrm>
        </p:grpSpPr>
        <p:sp>
          <p:nvSpPr>
            <p:cNvPr id="54" name="Rectangle 53"/>
            <p:cNvSpPr/>
            <p:nvPr/>
          </p:nvSpPr>
          <p:spPr>
            <a:xfrm>
              <a:off x="-10754" y="935845"/>
              <a:ext cx="1870033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7" name="Group 36"/>
          <p:cNvGrpSpPr/>
          <p:nvPr/>
        </p:nvGrpSpPr>
        <p:grpSpPr>
          <a:xfrm>
            <a:off x="5768348" y="1227160"/>
            <a:ext cx="5406587" cy="3642000"/>
            <a:chOff x="1905" y="1631791"/>
            <a:chExt cx="1933819" cy="1496364"/>
          </a:xfrm>
        </p:grpSpPr>
        <p:sp>
          <p:nvSpPr>
            <p:cNvPr id="58" name="Rectangle 57"/>
            <p:cNvSpPr/>
            <p:nvPr/>
          </p:nvSpPr>
          <p:spPr>
            <a:xfrm>
              <a:off x="78350" y="1631791"/>
              <a:ext cx="1857374" cy="1436324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Application ID </a:t>
              </a:r>
            </a:p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Department</a:t>
              </a:r>
            </a:p>
            <a:p>
              <a:pPr fontAlgn="base"/>
              <a:r>
                <a:rPr lang="en-US" dirty="0"/>
                <a:t>Designation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Email Address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storeInformation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updateInformation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showStatus</a:t>
              </a:r>
              <a:r>
                <a:rPr lang="en-US" dirty="0"/>
                <a:t>()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5985206" y="3555577"/>
            <a:ext cx="520712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38140" y="1190210"/>
            <a:ext cx="0" cy="23573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03767" y="1239216"/>
            <a:ext cx="2588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DUEIN</a:t>
            </a:r>
          </a:p>
          <a:p>
            <a:pPr fontAlgn="base"/>
            <a:r>
              <a:rPr lang="en-US" dirty="0"/>
              <a:t>Photo</a:t>
            </a:r>
          </a:p>
          <a:p>
            <a:pPr fontAlgn="base"/>
            <a:r>
              <a:rPr lang="en-US" dirty="0"/>
              <a:t>Username</a:t>
            </a:r>
          </a:p>
          <a:p>
            <a:pPr fontAlgn="base"/>
            <a:r>
              <a:rPr lang="en-US" dirty="0"/>
              <a:t>Password</a:t>
            </a:r>
          </a:p>
          <a:p>
            <a:pPr fontAlgn="base"/>
            <a:r>
              <a:rPr lang="en-US" dirty="0"/>
              <a:t>Bank A/C No.</a:t>
            </a:r>
          </a:p>
          <a:p>
            <a:pPr fontAlgn="base"/>
            <a:r>
              <a:rPr lang="en-US" dirty="0"/>
              <a:t>Application Purpose</a:t>
            </a:r>
          </a:p>
          <a:p>
            <a:pPr fontAlgn="base"/>
            <a:r>
              <a:rPr lang="en-US" dirty="0"/>
              <a:t>Applicant Type</a:t>
            </a:r>
          </a:p>
          <a:p>
            <a:pPr fontAlgn="base"/>
            <a:r>
              <a:rPr lang="en-US" dirty="0"/>
              <a:t>Application Status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416629" y="2183319"/>
            <a:ext cx="2506413" cy="72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storeInformation</a:t>
            </a:r>
            <a:r>
              <a:rPr lang="en-US" dirty="0"/>
              <a:t>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415479" y="5222005"/>
            <a:ext cx="2520281" cy="72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updateInformation</a:t>
            </a:r>
            <a:r>
              <a:rPr lang="en-US" dirty="0" smtClean="0"/>
              <a:t>()</a:t>
            </a:r>
          </a:p>
          <a:p>
            <a:r>
              <a:rPr lang="en-US" dirty="0" err="1"/>
              <a:t>showStatus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533450" y="3738818"/>
            <a:ext cx="490542" cy="286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/>
          <p:cNvSpPr/>
          <p:nvPr/>
        </p:nvSpPr>
        <p:spPr>
          <a:xfrm>
            <a:off x="5519936" y="4242874"/>
            <a:ext cx="490542" cy="286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8" name="Elbow Connector 67"/>
          <p:cNvCxnSpPr>
            <a:stCxn id="65" idx="3"/>
            <a:endCxn id="67" idx="1"/>
          </p:cNvCxnSpPr>
          <p:nvPr/>
        </p:nvCxnSpPr>
        <p:spPr>
          <a:xfrm flipV="1">
            <a:off x="3935760" y="4386362"/>
            <a:ext cx="1584176" cy="119928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81"/>
          <p:cNvGrpSpPr/>
          <p:nvPr/>
        </p:nvGrpSpPr>
        <p:grpSpPr>
          <a:xfrm>
            <a:off x="712457" y="1390336"/>
            <a:ext cx="2428892" cy="381775"/>
            <a:chOff x="1905" y="935845"/>
            <a:chExt cx="1857374" cy="742949"/>
          </a:xfrm>
        </p:grpSpPr>
        <p:sp>
          <p:nvSpPr>
            <p:cNvPr id="54" name="Rectangle 5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Authentication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6" name="Group 84"/>
          <p:cNvGrpSpPr/>
          <p:nvPr/>
        </p:nvGrpSpPr>
        <p:grpSpPr>
          <a:xfrm>
            <a:off x="712457" y="1772109"/>
            <a:ext cx="2428884" cy="3118688"/>
            <a:chOff x="-199810" y="1678795"/>
            <a:chExt cx="2286008" cy="1449360"/>
          </a:xfrm>
        </p:grpSpPr>
        <p:sp>
          <p:nvSpPr>
            <p:cNvPr id="57" name="Rectangle 56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/>
                <a:t>PIN No.</a:t>
              </a:r>
            </a:p>
            <a:p>
              <a:endParaRPr lang="en-US" dirty="0" smtClean="0"/>
            </a:p>
            <a:p>
              <a:pPr fontAlgn="base"/>
              <a:r>
                <a:rPr lang="en-US" dirty="0" err="1"/>
                <a:t>verifyInput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checkTwoFactorEnabled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verifyPIN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logInUser</a:t>
              </a:r>
              <a:r>
                <a:rPr lang="en-US" dirty="0"/>
                <a:t>()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V="1">
            <a:off x="699070" y="2873506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3" name="Group 81"/>
          <p:cNvGrpSpPr/>
          <p:nvPr/>
        </p:nvGrpSpPr>
        <p:grpSpPr>
          <a:xfrm>
            <a:off x="9467892" y="986664"/>
            <a:ext cx="2428892" cy="381775"/>
            <a:chOff x="1905" y="935845"/>
            <a:chExt cx="1857374" cy="742949"/>
          </a:xfrm>
        </p:grpSpPr>
        <p:sp>
          <p:nvSpPr>
            <p:cNvPr id="44" name="Rectangle 4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Authentication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46" name="Group 84"/>
          <p:cNvGrpSpPr/>
          <p:nvPr/>
        </p:nvGrpSpPr>
        <p:grpSpPr>
          <a:xfrm>
            <a:off x="9467892" y="1368437"/>
            <a:ext cx="2428884" cy="3522360"/>
            <a:chOff x="-199810" y="1678795"/>
            <a:chExt cx="2286008" cy="1449360"/>
          </a:xfrm>
        </p:grpSpPr>
        <p:sp>
          <p:nvSpPr>
            <p:cNvPr id="47" name="Rectangle 46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/>
                <a:t>PIN No.</a:t>
              </a:r>
            </a:p>
            <a:p>
              <a:endParaRPr lang="en-US" dirty="0" smtClean="0"/>
            </a:p>
            <a:p>
              <a:pPr fontAlgn="base"/>
              <a:r>
                <a:rPr lang="en-US" dirty="0" err="1"/>
                <a:t>checkUsername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checkPassword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checkPin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 smtClean="0"/>
                <a:t>checkTwoFactorEnabled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verifyPIN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logInUser</a:t>
              </a:r>
              <a:r>
                <a:rPr lang="en-US" dirty="0"/>
                <a:t>()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9454505" y="2469834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44387" y="5272570"/>
            <a:ext cx="29432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Authentication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30073" y="541544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Rectangle 79"/>
          <p:cNvSpPr/>
          <p:nvPr/>
        </p:nvSpPr>
        <p:spPr>
          <a:xfrm>
            <a:off x="1830073" y="5996475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1" name="Straight Connector 80"/>
          <p:cNvCxnSpPr>
            <a:stCxn id="79" idx="1"/>
          </p:cNvCxnSpPr>
          <p:nvPr/>
        </p:nvCxnSpPr>
        <p:spPr>
          <a:xfrm flipH="1" flipV="1">
            <a:off x="531497" y="5515906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80824" y="544446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481326" y="5226284"/>
            <a:ext cx="152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verifyInput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476535" y="5786136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submitPin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516987" y="6105551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66314" y="6034113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Rectangle 104"/>
          <p:cNvSpPr/>
          <p:nvPr/>
        </p:nvSpPr>
        <p:spPr>
          <a:xfrm>
            <a:off x="8964349" y="2873506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Rectangle 105"/>
          <p:cNvSpPr/>
          <p:nvPr/>
        </p:nvSpPr>
        <p:spPr>
          <a:xfrm>
            <a:off x="8964349" y="4152040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7" name="Group 34"/>
          <p:cNvGrpSpPr/>
          <p:nvPr/>
        </p:nvGrpSpPr>
        <p:grpSpPr>
          <a:xfrm>
            <a:off x="5336525" y="371111"/>
            <a:ext cx="2452832" cy="1057680"/>
            <a:chOff x="-498165" y="-452113"/>
            <a:chExt cx="2357445" cy="2130907"/>
          </a:xfrm>
          <a:solidFill>
            <a:srgbClr val="006400"/>
          </a:solidFill>
        </p:grpSpPr>
        <p:sp>
          <p:nvSpPr>
            <p:cNvPr id="109" name="Rectangle 10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-498165" y="-452113"/>
              <a:ext cx="23574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verifyInput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11" name="Group 36"/>
          <p:cNvGrpSpPr/>
          <p:nvPr/>
        </p:nvGrpSpPr>
        <p:grpSpPr>
          <a:xfrm>
            <a:off x="5336517" y="1428791"/>
            <a:ext cx="2452839" cy="1534268"/>
            <a:chOff x="1905" y="1678795"/>
            <a:chExt cx="1857374" cy="1449360"/>
          </a:xfrm>
        </p:grpSpPr>
        <p:sp>
          <p:nvSpPr>
            <p:cNvPr id="112" name="Rectangle 111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114" name="Elbow Connector 113"/>
          <p:cNvCxnSpPr>
            <a:stCxn id="113" idx="3"/>
            <a:endCxn id="105" idx="1"/>
          </p:cNvCxnSpPr>
          <p:nvPr/>
        </p:nvCxnSpPr>
        <p:spPr>
          <a:xfrm>
            <a:off x="7789356" y="2195925"/>
            <a:ext cx="1174993" cy="77804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20" idx="3"/>
            <a:endCxn id="106" idx="1"/>
          </p:cNvCxnSpPr>
          <p:nvPr/>
        </p:nvCxnSpPr>
        <p:spPr>
          <a:xfrm flipV="1">
            <a:off x="7806000" y="4252500"/>
            <a:ext cx="1158349" cy="103886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34"/>
          <p:cNvGrpSpPr/>
          <p:nvPr/>
        </p:nvGrpSpPr>
        <p:grpSpPr>
          <a:xfrm>
            <a:off x="5353161" y="3463124"/>
            <a:ext cx="2452832" cy="1057680"/>
            <a:chOff x="-498165" y="-452113"/>
            <a:chExt cx="2357445" cy="2130907"/>
          </a:xfrm>
          <a:solidFill>
            <a:srgbClr val="006400"/>
          </a:solidFill>
        </p:grpSpPr>
        <p:sp>
          <p:nvSpPr>
            <p:cNvPr id="117" name="Rectangle 11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-498165" y="-452113"/>
              <a:ext cx="23574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submitPin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19" name="Group 36"/>
          <p:cNvGrpSpPr/>
          <p:nvPr/>
        </p:nvGrpSpPr>
        <p:grpSpPr>
          <a:xfrm>
            <a:off x="5353161" y="4569004"/>
            <a:ext cx="2452839" cy="1534268"/>
            <a:chOff x="1905" y="1678795"/>
            <a:chExt cx="1857374" cy="1449360"/>
          </a:xfrm>
        </p:grpSpPr>
        <p:sp>
          <p:nvSpPr>
            <p:cNvPr id="120" name="Rectangle 119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5404262" y="1573529"/>
            <a:ext cx="2385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checkUsername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 smtClean="0"/>
              <a:t>checkPassword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checkPin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86945" y="4623011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err="1"/>
              <a:t>sendPIN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verifyPIN</a:t>
            </a:r>
            <a:r>
              <a:rPr lang="en-US" dirty="0"/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2" grpId="0" animBg="1"/>
      <p:bldP spid="84" grpId="0"/>
      <p:bldP spid="85" grpId="0"/>
      <p:bldP spid="87" grpId="0" animBg="1"/>
      <p:bldP spid="105" grpId="0" animBg="1"/>
      <p:bldP spid="106" grpId="0" animBg="1"/>
      <p:bldP spid="123" grpId="0"/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04312" y="2636912"/>
            <a:ext cx="2133259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Food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89998" y="2770613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8689998" y="3418685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6" name="Straight Connector 25"/>
          <p:cNvCxnSpPr>
            <a:stCxn id="24" idx="1"/>
            <a:endCxn id="28" idx="6"/>
          </p:cNvCxnSpPr>
          <p:nvPr/>
        </p:nvCxnSpPr>
        <p:spPr>
          <a:xfrm flipH="1" flipV="1">
            <a:off x="6753192" y="2864376"/>
            <a:ext cx="1936806" cy="6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1"/>
            <a:endCxn id="29" idx="6"/>
          </p:cNvCxnSpPr>
          <p:nvPr/>
        </p:nvCxnSpPr>
        <p:spPr>
          <a:xfrm flipH="1" flipV="1">
            <a:off x="6753192" y="3517210"/>
            <a:ext cx="1936806" cy="1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29165" y="2757219"/>
            <a:ext cx="224027" cy="214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6529165" y="3414815"/>
            <a:ext cx="224027" cy="204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903942" y="2550517"/>
            <a:ext cx="164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orderFood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9205" y="3198589"/>
            <a:ext cx="164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updateFoodDetails</a:t>
            </a:r>
            <a:endParaRPr lang="en-US" sz="1200" dirty="0"/>
          </a:p>
        </p:txBody>
      </p:sp>
      <p:sp>
        <p:nvSpPr>
          <p:cNvPr id="32" name="Slide Number Placeholder 60"/>
          <p:cNvSpPr txBox="1">
            <a:spLocks/>
          </p:cNvSpPr>
          <p:nvPr/>
        </p:nvSpPr>
        <p:spPr bwMode="gray">
          <a:xfrm>
            <a:off x="2592452" y="2271787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C8C999-EEC2-444E-A775-681324082D9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3" name="Group 34"/>
          <p:cNvGrpSpPr/>
          <p:nvPr/>
        </p:nvGrpSpPr>
        <p:grpSpPr>
          <a:xfrm>
            <a:off x="600330" y="1530834"/>
            <a:ext cx="5198849" cy="381775"/>
            <a:chOff x="-10754" y="935845"/>
            <a:chExt cx="1870033" cy="742949"/>
          </a:xfrm>
        </p:grpSpPr>
        <p:sp>
          <p:nvSpPr>
            <p:cNvPr id="34" name="Rectangle 33"/>
            <p:cNvSpPr/>
            <p:nvPr/>
          </p:nvSpPr>
          <p:spPr>
            <a:xfrm>
              <a:off x="-10754" y="935845"/>
              <a:ext cx="1870033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392592" y="1900553"/>
            <a:ext cx="5406587" cy="3642000"/>
            <a:chOff x="1905" y="1631791"/>
            <a:chExt cx="1933819" cy="1496364"/>
          </a:xfrm>
        </p:grpSpPr>
        <p:sp>
          <p:nvSpPr>
            <p:cNvPr id="37" name="Rectangle 36"/>
            <p:cNvSpPr/>
            <p:nvPr/>
          </p:nvSpPr>
          <p:spPr>
            <a:xfrm>
              <a:off x="78350" y="1631791"/>
              <a:ext cx="1857374" cy="1436324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Date</a:t>
              </a:r>
            </a:p>
            <a:p>
              <a:pPr fontAlgn="base"/>
              <a:r>
                <a:rPr lang="en-US" dirty="0"/>
                <a:t>Day</a:t>
              </a:r>
            </a:p>
            <a:p>
              <a:pPr fontAlgn="base"/>
              <a:r>
                <a:rPr lang="en-US" dirty="0"/>
                <a:t>Bill Amount</a:t>
              </a:r>
            </a:p>
            <a:p>
              <a:pPr fontAlgn="base"/>
              <a:r>
                <a:rPr lang="en-US" dirty="0"/>
                <a:t>DUEIN </a:t>
              </a:r>
            </a:p>
            <a:p>
              <a:pPr fontAlgn="base"/>
              <a:r>
                <a:rPr lang="en-US" dirty="0"/>
                <a:t>List of Food</a:t>
              </a:r>
            </a:p>
            <a:p>
              <a:pPr fontAlgn="base"/>
              <a:r>
                <a:rPr lang="en-US" dirty="0"/>
                <a:t>Ratings of Food</a:t>
              </a:r>
            </a:p>
            <a:p>
              <a:pPr fontAlgn="base"/>
              <a:r>
                <a:rPr lang="en-US" dirty="0"/>
                <a:t>Expense of </a:t>
              </a:r>
              <a:r>
                <a:rPr lang="en-US" dirty="0" smtClean="0"/>
                <a:t>Foods</a:t>
              </a:r>
            </a:p>
            <a:p>
              <a:pPr fontAlgn="base"/>
              <a:endParaRPr lang="en-US" dirty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updateCart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updateFoodDetail</a:t>
              </a:r>
              <a:r>
                <a:rPr lang="en-US" dirty="0"/>
                <a:t>()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09450" y="4228970"/>
            <a:ext cx="520712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62384" y="1863603"/>
            <a:ext cx="0" cy="23573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8011" y="1912609"/>
            <a:ext cx="2588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Photos of Foods</a:t>
            </a:r>
          </a:p>
          <a:p>
            <a:pPr fontAlgn="base"/>
            <a:r>
              <a:rPr lang="en-US" dirty="0"/>
              <a:t>Nutritional Facts of Foods</a:t>
            </a:r>
          </a:p>
          <a:p>
            <a:pPr fontAlgn="base"/>
            <a:r>
              <a:rPr lang="en-US" dirty="0"/>
              <a:t>Category Name</a:t>
            </a:r>
          </a:p>
          <a:p>
            <a:pPr fontAlgn="base"/>
            <a:r>
              <a:rPr lang="en-US" dirty="0"/>
              <a:t>Amount</a:t>
            </a:r>
          </a:p>
          <a:p>
            <a:pPr fontAlgn="base"/>
            <a:r>
              <a:rPr lang="en-US" dirty="0"/>
              <a:t>Table Number</a:t>
            </a:r>
          </a:p>
          <a:p>
            <a:r>
              <a:rPr lang="en-US" dirty="0"/>
              <a:t>Mac Address</a:t>
            </a:r>
          </a:p>
        </p:txBody>
      </p:sp>
    </p:spTree>
    <p:extLst>
      <p:ext uri="{BB962C8B-B14F-4D97-AF65-F5344CB8AC3E}">
        <p14:creationId xmlns:p14="http://schemas.microsoft.com/office/powerpoint/2010/main" val="16619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/>
      <p:bldP spid="31" grpId="0"/>
      <p:bldP spid="32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60"/>
          <p:cNvSpPr txBox="1">
            <a:spLocks/>
          </p:cNvSpPr>
          <p:nvPr/>
        </p:nvSpPr>
        <p:spPr bwMode="gray">
          <a:xfrm>
            <a:off x="8286274" y="1865697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C8C999-EEC2-444E-A775-681324082D9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34"/>
          <p:cNvGrpSpPr/>
          <p:nvPr/>
        </p:nvGrpSpPr>
        <p:grpSpPr>
          <a:xfrm>
            <a:off x="6294152" y="1124744"/>
            <a:ext cx="5198849" cy="381775"/>
            <a:chOff x="-10754" y="935845"/>
            <a:chExt cx="1870033" cy="742949"/>
          </a:xfrm>
        </p:grpSpPr>
        <p:sp>
          <p:nvSpPr>
            <p:cNvPr id="8" name="Rectangle 7"/>
            <p:cNvSpPr/>
            <p:nvPr/>
          </p:nvSpPr>
          <p:spPr>
            <a:xfrm>
              <a:off x="-10754" y="935845"/>
              <a:ext cx="1870033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10" name="Group 36"/>
          <p:cNvGrpSpPr/>
          <p:nvPr/>
        </p:nvGrpSpPr>
        <p:grpSpPr>
          <a:xfrm>
            <a:off x="6086414" y="1494463"/>
            <a:ext cx="5406587" cy="3642000"/>
            <a:chOff x="1905" y="1631791"/>
            <a:chExt cx="1933819" cy="1496364"/>
          </a:xfrm>
        </p:grpSpPr>
        <p:sp>
          <p:nvSpPr>
            <p:cNvPr id="11" name="Rectangle 10"/>
            <p:cNvSpPr/>
            <p:nvPr/>
          </p:nvSpPr>
          <p:spPr>
            <a:xfrm>
              <a:off x="78350" y="1631791"/>
              <a:ext cx="1857374" cy="1436324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Date</a:t>
              </a:r>
            </a:p>
            <a:p>
              <a:pPr fontAlgn="base"/>
              <a:r>
                <a:rPr lang="en-US" dirty="0"/>
                <a:t>Day</a:t>
              </a:r>
            </a:p>
            <a:p>
              <a:pPr fontAlgn="base"/>
              <a:r>
                <a:rPr lang="en-US" dirty="0"/>
                <a:t>Bill Amount</a:t>
              </a:r>
            </a:p>
            <a:p>
              <a:pPr fontAlgn="base"/>
              <a:r>
                <a:rPr lang="en-US" dirty="0"/>
                <a:t>DUEIN </a:t>
              </a:r>
            </a:p>
            <a:p>
              <a:pPr fontAlgn="base"/>
              <a:r>
                <a:rPr lang="en-US" dirty="0" smtClean="0"/>
                <a:t>List of Food</a:t>
              </a:r>
            </a:p>
            <a:p>
              <a:pPr fontAlgn="base"/>
              <a:r>
                <a:rPr lang="en-US" dirty="0" smtClean="0"/>
                <a:t>Ratings </a:t>
              </a:r>
              <a:r>
                <a:rPr lang="en-US" dirty="0"/>
                <a:t>of Food</a:t>
              </a:r>
            </a:p>
            <a:p>
              <a:pPr fontAlgn="base"/>
              <a:r>
                <a:rPr lang="en-US" dirty="0"/>
                <a:t>Expense of </a:t>
              </a:r>
              <a:r>
                <a:rPr lang="en-US" dirty="0" smtClean="0"/>
                <a:t>Foods</a:t>
              </a:r>
            </a:p>
            <a:p>
              <a:pPr fontAlgn="base"/>
              <a:endParaRPr lang="en-US" dirty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updateCart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updateFoodDetail</a:t>
              </a:r>
              <a:r>
                <a:rPr lang="en-US" dirty="0"/>
                <a:t>()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6303272" y="3822880"/>
            <a:ext cx="520712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856206" y="1457513"/>
            <a:ext cx="0" cy="23573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21833" y="1506519"/>
            <a:ext cx="2588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Photos of Foods</a:t>
            </a:r>
          </a:p>
          <a:p>
            <a:pPr fontAlgn="base"/>
            <a:r>
              <a:rPr lang="en-US" dirty="0"/>
              <a:t>Nutritional Facts of Foods</a:t>
            </a:r>
          </a:p>
          <a:p>
            <a:pPr fontAlgn="base"/>
            <a:r>
              <a:rPr lang="en-US" dirty="0"/>
              <a:t>Category Name</a:t>
            </a:r>
          </a:p>
          <a:p>
            <a:pPr fontAlgn="base"/>
            <a:r>
              <a:rPr lang="en-US" dirty="0"/>
              <a:t>Amount</a:t>
            </a:r>
          </a:p>
          <a:p>
            <a:pPr fontAlgn="base"/>
            <a:r>
              <a:rPr lang="en-US" dirty="0"/>
              <a:t>Table Number</a:t>
            </a:r>
          </a:p>
          <a:p>
            <a:r>
              <a:rPr lang="en-US" dirty="0"/>
              <a:t>Mac Address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16629" y="1434002"/>
            <a:ext cx="2506413" cy="727275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orderFood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3070" y="4450646"/>
            <a:ext cx="2512690" cy="771359"/>
          </a:xfrm>
          <a:prstGeom prst="rect">
            <a:avLst/>
          </a:prstGeom>
          <a:solidFill>
            <a:srgbClr val="006400"/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&lt;&lt;interface</a:t>
            </a:r>
            <a:r>
              <a:rPr lang="en-US" dirty="0" smtClean="0">
                <a:solidFill>
                  <a:schemeClr val="bg1"/>
                </a:solidFill>
              </a:rPr>
              <a:t>&gt;&gt;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updateFoodDetails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16629" y="2183319"/>
            <a:ext cx="2506413" cy="72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fontAlgn="base"/>
            <a:r>
              <a:rPr lang="en-US" dirty="0" err="1"/>
              <a:t>updateCart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recordTransaction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15479" y="5222005"/>
            <a:ext cx="2520281" cy="72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4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updateFoodDetail</a:t>
            </a:r>
            <a:r>
              <a:rPr lang="en-US" dirty="0"/>
              <a:t>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07968" y="4077072"/>
            <a:ext cx="490542" cy="286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1" name="Elbow Connector 20"/>
          <p:cNvCxnSpPr>
            <a:stCxn id="19" idx="3"/>
            <a:endCxn id="22" idx="1"/>
          </p:cNvCxnSpPr>
          <p:nvPr/>
        </p:nvCxnSpPr>
        <p:spPr>
          <a:xfrm flipV="1">
            <a:off x="3935760" y="4725673"/>
            <a:ext cx="1872208" cy="85997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07968" y="4582185"/>
            <a:ext cx="490542" cy="286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" name="Elbow Connector 22"/>
          <p:cNvCxnSpPr>
            <a:stCxn id="18" idx="3"/>
            <a:endCxn id="20" idx="1"/>
          </p:cNvCxnSpPr>
          <p:nvPr/>
        </p:nvCxnSpPr>
        <p:spPr>
          <a:xfrm>
            <a:off x="3923042" y="2546957"/>
            <a:ext cx="1884926" cy="167360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48945" y="6084159"/>
            <a:ext cx="2943208" cy="609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Accounting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91745" y="616036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cxnSp>
        <p:nvCxnSpPr>
          <p:cNvPr id="78" name="Straight Connector 77"/>
          <p:cNvCxnSpPr>
            <a:stCxn id="77" idx="1"/>
            <a:endCxn id="79" idx="6"/>
          </p:cNvCxnSpPr>
          <p:nvPr/>
        </p:nvCxnSpPr>
        <p:spPr>
          <a:xfrm rot="10800000">
            <a:off x="1362821" y="6231805"/>
            <a:ext cx="2828924" cy="29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219945" y="6160367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80" name="TextBox 107"/>
          <p:cNvSpPr txBox="1"/>
          <p:nvPr/>
        </p:nvSpPr>
        <p:spPr>
          <a:xfrm>
            <a:off x="1994853" y="5942534"/>
            <a:ext cx="209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geReport</a:t>
            </a:r>
            <a:endParaRPr lang="en-US" sz="1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484602" y="1274548"/>
            <a:ext cx="2791254" cy="381775"/>
            <a:chOff x="1905" y="935845"/>
            <a:chExt cx="1857374" cy="742949"/>
          </a:xfrm>
        </p:grpSpPr>
        <p:sp>
          <p:nvSpPr>
            <p:cNvPr id="131" name="Rectangle 13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Accounting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4601" y="1656320"/>
            <a:ext cx="2791255" cy="3529099"/>
            <a:chOff x="-199811" y="1678795"/>
            <a:chExt cx="2627063" cy="1449360"/>
          </a:xfrm>
        </p:grpSpPr>
        <p:sp>
          <p:nvSpPr>
            <p:cNvPr id="129" name="Rectangle 128"/>
            <p:cNvSpPr/>
            <p:nvPr/>
          </p:nvSpPr>
          <p:spPr>
            <a:xfrm>
              <a:off x="-199811" y="1678795"/>
              <a:ext cx="2627063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dirty="0"/>
                <a:t>Receipts</a:t>
              </a:r>
            </a:p>
            <a:p>
              <a:pPr fontAlgn="base"/>
              <a:r>
                <a:rPr lang="en-US" dirty="0"/>
                <a:t>Payments</a:t>
              </a:r>
            </a:p>
            <a:p>
              <a:pPr fontAlgn="base"/>
              <a:r>
                <a:rPr lang="en-US" dirty="0"/>
                <a:t>Current Surplus/Deficit</a:t>
              </a:r>
            </a:p>
            <a:p>
              <a:pPr fontAlgn="base"/>
              <a:r>
                <a:rPr lang="en-US" dirty="0"/>
                <a:t>Summary of Members</a:t>
              </a:r>
            </a:p>
            <a:p>
              <a:pPr fontAlgn="base"/>
              <a:r>
                <a:rPr lang="en-US" dirty="0"/>
                <a:t>Food Items Served</a:t>
              </a:r>
            </a:p>
            <a:p>
              <a:pPr fontAlgn="base"/>
              <a:r>
                <a:rPr lang="en-US" dirty="0"/>
                <a:t>Date</a:t>
              </a:r>
            </a:p>
            <a:p>
              <a:pPr fontAlgn="base"/>
              <a:r>
                <a:rPr lang="en-US" dirty="0"/>
                <a:t>List of Food</a:t>
              </a:r>
            </a:p>
            <a:p>
              <a:endParaRPr lang="en-US" dirty="0" smtClean="0"/>
            </a:p>
            <a:p>
              <a:pPr fontAlgn="base"/>
              <a:r>
                <a:rPr lang="en-US" dirty="0" err="1"/>
                <a:t>getReport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showReport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sendMonthlyReport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</a:t>
              </a:r>
              <a:r>
                <a:rPr lang="en-US" dirty="0"/>
                <a:t>()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484593" y="3818856"/>
            <a:ext cx="28046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179455" y="383578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7179455" y="414058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87" name="Group 86"/>
          <p:cNvGrpSpPr/>
          <p:nvPr/>
        </p:nvGrpSpPr>
        <p:grpSpPr>
          <a:xfrm>
            <a:off x="3489096" y="127646"/>
            <a:ext cx="3429015" cy="381775"/>
            <a:chOff x="-498165" y="935845"/>
            <a:chExt cx="2357445" cy="742949"/>
          </a:xfrm>
          <a:solidFill>
            <a:srgbClr val="006400"/>
          </a:solidFill>
        </p:grpSpPr>
        <p:sp>
          <p:nvSpPr>
            <p:cNvPr id="127" name="Rectangle 12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DAO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-498165" y="935845"/>
              <a:ext cx="2357445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 </a:t>
              </a: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getReport</a:t>
              </a:r>
              <a:endParaRPr lang="en-US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89096" y="508646"/>
            <a:ext cx="3429000" cy="2438400"/>
            <a:chOff x="-926775" y="1678795"/>
            <a:chExt cx="2847966" cy="1449360"/>
          </a:xfrm>
        </p:grpSpPr>
        <p:sp>
          <p:nvSpPr>
            <p:cNvPr id="125" name="Rectangle 124"/>
            <p:cNvSpPr/>
            <p:nvPr/>
          </p:nvSpPr>
          <p:spPr>
            <a:xfrm>
              <a:off x="-926775" y="1678795"/>
              <a:ext cx="2847966" cy="14493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/>
                <a:t>getNumberOfMembers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getExpense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getRevenue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getNumberOfFoodSold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getDUEIN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getDate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calculateCurrentSurplus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connectToDatabase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generateManagerialReport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generateExpenseReport</a:t>
              </a:r>
              <a:r>
                <a:rPr lang="en-US" sz="1600" dirty="0" smtClean="0"/>
                <a:t>()</a:t>
              </a:r>
              <a:endParaRPr lang="en-US" sz="1600" dirty="0"/>
            </a:p>
            <a:p>
              <a:endParaRPr lang="en-US" dirty="0" smtClean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521306" y="3023246"/>
            <a:ext cx="3352800" cy="676331"/>
            <a:chOff x="-56138" y="772498"/>
            <a:chExt cx="1915417" cy="906298"/>
          </a:xfrm>
          <a:solidFill>
            <a:srgbClr val="006400"/>
          </a:solidFill>
        </p:grpSpPr>
        <p:sp>
          <p:nvSpPr>
            <p:cNvPr id="123" name="Rectangle 122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DAO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-56138" y="772498"/>
              <a:ext cx="1915417" cy="906298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showReport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521306" y="3698801"/>
            <a:ext cx="3352800" cy="609600"/>
            <a:chOff x="-56138" y="1678795"/>
            <a:chExt cx="1915417" cy="1932480"/>
          </a:xfrm>
        </p:grpSpPr>
        <p:sp>
          <p:nvSpPr>
            <p:cNvPr id="120" name="Rectangle 119"/>
            <p:cNvSpPr/>
            <p:nvPr/>
          </p:nvSpPr>
          <p:spPr>
            <a:xfrm>
              <a:off x="-56138" y="1678795"/>
              <a:ext cx="1915417" cy="1932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/>
                <a:t>showManagerialReport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showExpenseReport</a:t>
              </a:r>
              <a:r>
                <a:rPr lang="en-US" sz="1600" dirty="0" smtClean="0"/>
                <a:t>()</a:t>
              </a:r>
              <a:endParaRPr lang="en-US" sz="16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05" y="1678795"/>
              <a:ext cx="1857374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92" name="Elbow Connector 91"/>
          <p:cNvCxnSpPr>
            <a:stCxn id="126" idx="3"/>
          </p:cNvCxnSpPr>
          <p:nvPr/>
        </p:nvCxnSpPr>
        <p:spPr>
          <a:xfrm>
            <a:off x="6843553" y="1727846"/>
            <a:ext cx="310221" cy="219606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2" idx="3"/>
          </p:cNvCxnSpPr>
          <p:nvPr/>
        </p:nvCxnSpPr>
        <p:spPr>
          <a:xfrm>
            <a:off x="6874106" y="4003601"/>
            <a:ext cx="279668" cy="2251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36655" y="787782"/>
            <a:ext cx="4436009" cy="5367986"/>
          </a:xfrm>
          <a:prstGeom prst="rect">
            <a:avLst/>
          </a:pr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 smtClean="0"/>
              <a:t>Receipts</a:t>
            </a:r>
          </a:p>
          <a:p>
            <a:pPr fontAlgn="base"/>
            <a:r>
              <a:rPr lang="en-US" sz="1600" dirty="0" smtClean="0"/>
              <a:t>	Type of report</a:t>
            </a:r>
            <a:endParaRPr lang="en-US" sz="1600" dirty="0"/>
          </a:p>
          <a:p>
            <a:pPr fontAlgn="base"/>
            <a:r>
              <a:rPr lang="en-US" sz="1600" dirty="0" smtClean="0"/>
              <a:t>	DUEIN</a:t>
            </a:r>
          </a:p>
          <a:p>
            <a:pPr fontAlgn="base"/>
            <a:r>
              <a:rPr lang="en-US" sz="1600" dirty="0" smtClean="0"/>
              <a:t>Payments</a:t>
            </a:r>
            <a:endParaRPr lang="en-US" sz="1600" dirty="0"/>
          </a:p>
          <a:p>
            <a:pPr fontAlgn="base"/>
            <a:r>
              <a:rPr lang="en-US" sz="1600" dirty="0"/>
              <a:t>Current Surplus/Deficit</a:t>
            </a:r>
          </a:p>
          <a:p>
            <a:pPr fontAlgn="base"/>
            <a:r>
              <a:rPr lang="en-US" sz="1600" dirty="0"/>
              <a:t>Summary of </a:t>
            </a:r>
            <a:r>
              <a:rPr lang="en-US" sz="1600" dirty="0" smtClean="0"/>
              <a:t>Members</a:t>
            </a:r>
          </a:p>
          <a:p>
            <a:pPr fontAlgn="base"/>
            <a:r>
              <a:rPr lang="en-US" sz="1600" dirty="0" smtClean="0"/>
              <a:t>	No. of GM</a:t>
            </a:r>
          </a:p>
          <a:p>
            <a:pPr fontAlgn="base"/>
            <a:r>
              <a:rPr lang="en-US" sz="1600" dirty="0" smtClean="0"/>
              <a:t>	No. of AM</a:t>
            </a:r>
            <a:endParaRPr lang="en-US" sz="1600" dirty="0"/>
          </a:p>
          <a:p>
            <a:pPr fontAlgn="base"/>
            <a:r>
              <a:rPr lang="en-US" sz="1600" dirty="0"/>
              <a:t>Food Items Served</a:t>
            </a:r>
          </a:p>
          <a:p>
            <a:pPr fontAlgn="base"/>
            <a:r>
              <a:rPr lang="en-US" sz="1600" dirty="0"/>
              <a:t>Date</a:t>
            </a:r>
          </a:p>
          <a:p>
            <a:pPr fontAlgn="base"/>
            <a:r>
              <a:rPr lang="en-US" sz="1600" dirty="0"/>
              <a:t>List of Food</a:t>
            </a:r>
          </a:p>
          <a:p>
            <a:endParaRPr lang="en-US" dirty="0" smtClean="0"/>
          </a:p>
          <a:p>
            <a:r>
              <a:rPr lang="en-US" sz="1400" dirty="0" err="1"/>
              <a:t>getNumberOfMembers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getExpense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getRevenue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getNumberOfFoodSold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getDUEIN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getDate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calculateCurrentSurplus</a:t>
            </a:r>
            <a:r>
              <a:rPr lang="en-US" sz="1400" dirty="0" smtClean="0"/>
              <a:t>()</a:t>
            </a:r>
          </a:p>
          <a:p>
            <a:r>
              <a:rPr lang="en-US" sz="1400" dirty="0" err="1"/>
              <a:t>sendMonthlyReport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7636655" y="3530982"/>
            <a:ext cx="443600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3549403" y="4463082"/>
            <a:ext cx="3352800" cy="842462"/>
            <a:chOff x="-56138" y="935845"/>
            <a:chExt cx="1915417" cy="742949"/>
          </a:xfrm>
          <a:solidFill>
            <a:srgbClr val="006400"/>
          </a:solidFill>
        </p:grpSpPr>
        <p:sp>
          <p:nvSpPr>
            <p:cNvPr id="118" name="Rectangle 11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DAO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-56138" y="935845"/>
              <a:ext cx="1915417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recordTransaction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549404" y="4314168"/>
            <a:ext cx="3505199" cy="1600200"/>
            <a:chOff x="-143202" y="1678795"/>
            <a:chExt cx="2002481" cy="5072760"/>
          </a:xfrm>
        </p:grpSpPr>
        <p:sp>
          <p:nvSpPr>
            <p:cNvPr id="116" name="Rectangle 115"/>
            <p:cNvSpPr/>
            <p:nvPr/>
          </p:nvSpPr>
          <p:spPr>
            <a:xfrm>
              <a:off x="-143202" y="4819075"/>
              <a:ext cx="1915417" cy="1932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 smtClean="0"/>
                <a:t>addNewCategory</a:t>
              </a:r>
              <a:r>
                <a:rPr lang="en-US" sz="1600" dirty="0" smtClean="0"/>
                <a:t>()</a:t>
              </a:r>
            </a:p>
            <a:p>
              <a:r>
                <a:rPr lang="en-US" sz="1600" dirty="0" err="1" smtClean="0"/>
                <a:t>addAmount</a:t>
              </a:r>
              <a:r>
                <a:rPr lang="en-US" sz="1600" dirty="0" smtClean="0"/>
                <a:t>()</a:t>
              </a:r>
              <a:endParaRPr lang="en-US" sz="16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05" y="1678795"/>
              <a:ext cx="1857374" cy="1932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7179455" y="475018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cxnSp>
        <p:nvCxnSpPr>
          <p:cNvPr id="102" name="Elbow Connector 101"/>
          <p:cNvCxnSpPr>
            <a:stCxn id="116" idx="3"/>
          </p:cNvCxnSpPr>
          <p:nvPr/>
        </p:nvCxnSpPr>
        <p:spPr>
          <a:xfrm flipV="1">
            <a:off x="6902204" y="4838311"/>
            <a:ext cx="251570" cy="77125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191745" y="646516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cxnSp>
        <p:nvCxnSpPr>
          <p:cNvPr id="104" name="Straight Connector 103"/>
          <p:cNvCxnSpPr>
            <a:stCxn id="103" idx="1"/>
            <a:endCxn id="105" idx="6"/>
          </p:cNvCxnSpPr>
          <p:nvPr/>
        </p:nvCxnSpPr>
        <p:spPr>
          <a:xfrm rot="10800000">
            <a:off x="1362821" y="6536605"/>
            <a:ext cx="2828924" cy="29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219945" y="6465167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106" name="Rectangle 105"/>
          <p:cNvSpPr/>
          <p:nvPr/>
        </p:nvSpPr>
        <p:spPr>
          <a:xfrm>
            <a:off x="2058145" y="6541367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showReport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7620745" y="6465167"/>
            <a:ext cx="490542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111" name="Rectangle 110"/>
          <p:cNvSpPr/>
          <p:nvPr/>
        </p:nvSpPr>
        <p:spPr>
          <a:xfrm>
            <a:off x="8508200" y="6230380"/>
            <a:ext cx="176041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recordTransaction</a:t>
            </a:r>
            <a:endParaRPr lang="en-US" sz="1400" dirty="0"/>
          </a:p>
        </p:txBody>
      </p:sp>
      <p:cxnSp>
        <p:nvCxnSpPr>
          <p:cNvPr id="113" name="Straight Connector 112"/>
          <p:cNvCxnSpPr>
            <a:stCxn id="110" idx="3"/>
          </p:cNvCxnSpPr>
          <p:nvPr/>
        </p:nvCxnSpPr>
        <p:spPr>
          <a:xfrm>
            <a:off x="8111287" y="6541367"/>
            <a:ext cx="24812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0592545" y="6465167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7627162" y="422927"/>
            <a:ext cx="4445502" cy="381775"/>
            <a:chOff x="1905" y="935845"/>
            <a:chExt cx="1857374" cy="742949"/>
          </a:xfrm>
        </p:grpSpPr>
        <p:sp>
          <p:nvSpPr>
            <p:cNvPr id="134" name="Rectangle 13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Accounting</a:t>
              </a: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10094754" y="3530982"/>
            <a:ext cx="33694" cy="262478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56573" y="3698801"/>
            <a:ext cx="2056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connectToDatabase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generateManagerialReport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generateExpenseReport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showManagerialReport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showExpenseReport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addNewCategory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addAmount</a:t>
            </a:r>
            <a:r>
              <a:rPr lang="en-US" sz="1200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/>
      <p:bldP spid="85" grpId="0" animBg="1"/>
      <p:bldP spid="86" grpId="0" animBg="1"/>
      <p:bldP spid="94" grpId="0" animBg="1"/>
      <p:bldP spid="101" grpId="0" animBg="1"/>
      <p:bldP spid="103" grpId="0" animBg="1"/>
      <p:bldP spid="105" grpId="0" animBg="1"/>
      <p:bldP spid="106" grpId="0"/>
      <p:bldP spid="110" grpId="0" animBg="1"/>
      <p:bldP spid="111" grpId="0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44387" y="5272570"/>
            <a:ext cx="29432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NonMember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0073" y="541544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1830073" y="5996475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3" name="Straight Connector 82"/>
          <p:cNvCxnSpPr>
            <a:stCxn id="4" idx="1"/>
          </p:cNvCxnSpPr>
          <p:nvPr/>
        </p:nvCxnSpPr>
        <p:spPr>
          <a:xfrm flipH="1" flipV="1">
            <a:off x="531497" y="5515906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80824" y="544446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TextBox 107"/>
          <p:cNvSpPr txBox="1"/>
          <p:nvPr/>
        </p:nvSpPr>
        <p:spPr>
          <a:xfrm>
            <a:off x="481326" y="5226284"/>
            <a:ext cx="152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sendApplication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76535" y="5786136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verifyApplication</a:t>
            </a:r>
            <a:endParaRPr lang="en-US" sz="1200" dirty="0"/>
          </a:p>
        </p:txBody>
      </p:sp>
      <p:grpSp>
        <p:nvGrpSpPr>
          <p:cNvPr id="53" name="Group 81"/>
          <p:cNvGrpSpPr/>
          <p:nvPr/>
        </p:nvGrpSpPr>
        <p:grpSpPr>
          <a:xfrm>
            <a:off x="712457" y="1390336"/>
            <a:ext cx="2428892" cy="381775"/>
            <a:chOff x="1905" y="935845"/>
            <a:chExt cx="1857374" cy="742949"/>
          </a:xfrm>
        </p:grpSpPr>
        <p:sp>
          <p:nvSpPr>
            <p:cNvPr id="54" name="Rectangle 5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NonMember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6" name="Group 84"/>
          <p:cNvGrpSpPr/>
          <p:nvPr/>
        </p:nvGrpSpPr>
        <p:grpSpPr>
          <a:xfrm>
            <a:off x="712457" y="1772109"/>
            <a:ext cx="2428884" cy="3118688"/>
            <a:chOff x="-199810" y="1678795"/>
            <a:chExt cx="2286008" cy="1449360"/>
          </a:xfrm>
        </p:grpSpPr>
        <p:sp>
          <p:nvSpPr>
            <p:cNvPr id="57" name="Rectangle 56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pPr fontAlgn="base"/>
              <a:r>
                <a:rPr lang="en-US" dirty="0" err="1"/>
                <a:t>fillApplication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sendApplication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verifyApplication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V="1">
            <a:off x="699070" y="2873506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4" name="Group 81"/>
          <p:cNvGrpSpPr/>
          <p:nvPr/>
        </p:nvGrpSpPr>
        <p:grpSpPr>
          <a:xfrm>
            <a:off x="9255789" y="1248935"/>
            <a:ext cx="2428892" cy="381775"/>
            <a:chOff x="1905" y="935845"/>
            <a:chExt cx="1857374" cy="742949"/>
          </a:xfrm>
        </p:grpSpPr>
        <p:sp>
          <p:nvSpPr>
            <p:cNvPr id="65" name="Rectangle 6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NonMember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0" name="Group 84"/>
          <p:cNvGrpSpPr/>
          <p:nvPr/>
        </p:nvGrpSpPr>
        <p:grpSpPr>
          <a:xfrm>
            <a:off x="9255789" y="1630708"/>
            <a:ext cx="2428884" cy="3118688"/>
            <a:chOff x="-199810" y="1678795"/>
            <a:chExt cx="2286008" cy="1449360"/>
          </a:xfrm>
        </p:grpSpPr>
        <p:sp>
          <p:nvSpPr>
            <p:cNvPr id="71" name="Rectangle 70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pPr fontAlgn="base"/>
              <a:r>
                <a:rPr lang="en-US" dirty="0" err="1"/>
                <a:t>fillApplication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sendApplication</a:t>
              </a:r>
              <a:r>
                <a:rPr lang="en-US" dirty="0" smtClean="0"/>
                <a:t>()</a:t>
              </a:r>
            </a:p>
            <a:p>
              <a:r>
                <a:rPr lang="en-US" dirty="0" err="1"/>
                <a:t>verifyApplication</a:t>
              </a:r>
              <a:r>
                <a:rPr lang="en-US" dirty="0"/>
                <a:t>()</a:t>
              </a:r>
            </a:p>
            <a:p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73" name="Straight Connector 72"/>
          <p:cNvCxnSpPr/>
          <p:nvPr/>
        </p:nvCxnSpPr>
        <p:spPr>
          <a:xfrm flipV="1">
            <a:off x="9242402" y="2732105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87721" y="283505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8787721" y="4113586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76" name="Group 34"/>
          <p:cNvGrpSpPr/>
          <p:nvPr/>
        </p:nvGrpSpPr>
        <p:grpSpPr>
          <a:xfrm>
            <a:off x="5159897" y="332657"/>
            <a:ext cx="2452832" cy="1057680"/>
            <a:chOff x="-498165" y="-452113"/>
            <a:chExt cx="2357445" cy="2130907"/>
          </a:xfrm>
          <a:solidFill>
            <a:srgbClr val="006400"/>
          </a:solidFill>
        </p:grpSpPr>
        <p:sp>
          <p:nvSpPr>
            <p:cNvPr id="77" name="Rectangle 7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498165" y="-452113"/>
              <a:ext cx="23574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sendApplication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36"/>
          <p:cNvGrpSpPr/>
          <p:nvPr/>
        </p:nvGrpSpPr>
        <p:grpSpPr>
          <a:xfrm>
            <a:off x="5159889" y="1390337"/>
            <a:ext cx="2452839" cy="1534268"/>
            <a:chOff x="1905" y="1678795"/>
            <a:chExt cx="1857374" cy="1449360"/>
          </a:xfrm>
        </p:grpSpPr>
        <p:sp>
          <p:nvSpPr>
            <p:cNvPr id="80" name="Rectangle 79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89" name="Elbow Connector 88"/>
          <p:cNvCxnSpPr>
            <a:stCxn id="81" idx="3"/>
            <a:endCxn id="74" idx="1"/>
          </p:cNvCxnSpPr>
          <p:nvPr/>
        </p:nvCxnSpPr>
        <p:spPr>
          <a:xfrm>
            <a:off x="7612728" y="2157471"/>
            <a:ext cx="1174993" cy="77804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8" idx="3"/>
            <a:endCxn id="75" idx="1"/>
          </p:cNvCxnSpPr>
          <p:nvPr/>
        </p:nvCxnSpPr>
        <p:spPr>
          <a:xfrm flipV="1">
            <a:off x="7629364" y="4214046"/>
            <a:ext cx="1158357" cy="99066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34"/>
          <p:cNvGrpSpPr/>
          <p:nvPr/>
        </p:nvGrpSpPr>
        <p:grpSpPr>
          <a:xfrm>
            <a:off x="5176533" y="3424670"/>
            <a:ext cx="2452832" cy="1057680"/>
            <a:chOff x="-498165" y="-452113"/>
            <a:chExt cx="2357445" cy="2130907"/>
          </a:xfrm>
          <a:solidFill>
            <a:srgbClr val="006400"/>
          </a:solidFill>
        </p:grpSpPr>
        <p:sp>
          <p:nvSpPr>
            <p:cNvPr id="45" name="Rectangle 4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498165" y="-452113"/>
              <a:ext cx="23574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verifyApplication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36"/>
          <p:cNvGrpSpPr/>
          <p:nvPr/>
        </p:nvGrpSpPr>
        <p:grpSpPr>
          <a:xfrm>
            <a:off x="5176525" y="4482350"/>
            <a:ext cx="2452839" cy="1534268"/>
            <a:chOff x="1905" y="1678795"/>
            <a:chExt cx="1857374" cy="1449360"/>
          </a:xfrm>
        </p:grpSpPr>
        <p:sp>
          <p:nvSpPr>
            <p:cNvPr id="48" name="Rectangle 47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H="1" flipV="1">
            <a:off x="516987" y="6105551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66314" y="6034113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5227634" y="1535075"/>
            <a:ext cx="238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fillApplication</a:t>
            </a:r>
            <a:r>
              <a:rPr lang="en-US" dirty="0"/>
              <a:t>()</a:t>
            </a:r>
          </a:p>
          <a:p>
            <a:r>
              <a:rPr lang="en-US" dirty="0" err="1"/>
              <a:t>sendApplication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0317" y="4584557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verifyApplication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14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6" grpId="0" animBg="1"/>
      <p:bldP spid="95" grpId="0" animBg="1"/>
      <p:bldP spid="108" grpId="0"/>
      <p:bldP spid="121" grpId="0"/>
      <p:bldP spid="74" grpId="0" animBg="1"/>
      <p:bldP spid="75" grpId="0" animBg="1"/>
      <p:bldP spid="52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29289" y="5241273"/>
            <a:ext cx="29432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Registration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4975" y="5384150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1814975" y="5965178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53" name="Group 81"/>
          <p:cNvGrpSpPr/>
          <p:nvPr/>
        </p:nvGrpSpPr>
        <p:grpSpPr>
          <a:xfrm>
            <a:off x="712457" y="1390336"/>
            <a:ext cx="3439328" cy="381775"/>
            <a:chOff x="1905" y="935845"/>
            <a:chExt cx="1857374" cy="742949"/>
          </a:xfrm>
        </p:grpSpPr>
        <p:sp>
          <p:nvSpPr>
            <p:cNvPr id="54" name="Rectangle 5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Registration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6" name="Group 84"/>
          <p:cNvGrpSpPr/>
          <p:nvPr/>
        </p:nvGrpSpPr>
        <p:grpSpPr>
          <a:xfrm>
            <a:off x="712456" y="1772109"/>
            <a:ext cx="3439328" cy="3118688"/>
            <a:chOff x="-199810" y="1678795"/>
            <a:chExt cx="2286008" cy="1449360"/>
          </a:xfrm>
        </p:grpSpPr>
        <p:sp>
          <p:nvSpPr>
            <p:cNvPr id="57" name="Rectangle 56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Contact Number</a:t>
              </a:r>
            </a:p>
            <a:p>
              <a:r>
                <a:rPr lang="en-US" dirty="0"/>
                <a:t>Application ID</a:t>
              </a:r>
              <a:endParaRPr lang="en-US" dirty="0" smtClean="0"/>
            </a:p>
            <a:p>
              <a:endParaRPr lang="en-US" dirty="0" smtClean="0"/>
            </a:p>
            <a:p>
              <a:pPr fontAlgn="base"/>
              <a:r>
                <a:rPr lang="en-US" dirty="0" err="1"/>
                <a:t>receiveApplication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checkApplicationStatus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checkApplicantType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receivePaymentVerification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sendNotification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notifyManager</a:t>
              </a:r>
              <a:r>
                <a:rPr lang="en-US" dirty="0"/>
                <a:t>()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V="1">
            <a:off x="712448" y="2391313"/>
            <a:ext cx="3439336" cy="33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9" name="Group 81"/>
          <p:cNvGrpSpPr/>
          <p:nvPr/>
        </p:nvGrpSpPr>
        <p:grpSpPr>
          <a:xfrm>
            <a:off x="8704227" y="1503921"/>
            <a:ext cx="3439328" cy="381775"/>
            <a:chOff x="1905" y="935845"/>
            <a:chExt cx="1857374" cy="742949"/>
          </a:xfrm>
        </p:grpSpPr>
        <p:sp>
          <p:nvSpPr>
            <p:cNvPr id="30" name="Rectangle 29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Registration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32" name="Group 84"/>
          <p:cNvGrpSpPr/>
          <p:nvPr/>
        </p:nvGrpSpPr>
        <p:grpSpPr>
          <a:xfrm>
            <a:off x="8704226" y="1885694"/>
            <a:ext cx="3439328" cy="3118688"/>
            <a:chOff x="-199810" y="1678795"/>
            <a:chExt cx="2286008" cy="1449360"/>
          </a:xfrm>
        </p:grpSpPr>
        <p:sp>
          <p:nvSpPr>
            <p:cNvPr id="33" name="Rectangle 32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Contact Number</a:t>
              </a:r>
            </a:p>
            <a:p>
              <a:r>
                <a:rPr lang="en-US" dirty="0"/>
                <a:t>Application ID</a:t>
              </a:r>
              <a:endParaRPr lang="en-US" dirty="0" smtClean="0"/>
            </a:p>
            <a:p>
              <a:endParaRPr lang="en-US" dirty="0" smtClean="0"/>
            </a:p>
            <a:p>
              <a:pPr fontAlgn="base"/>
              <a:r>
                <a:rPr lang="en-US" dirty="0" err="1"/>
                <a:t>receiveApplication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checkApplicationStatus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checkApplicantType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receivePaymentVerification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sendNotification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notifyManager</a:t>
              </a:r>
              <a:r>
                <a:rPr lang="en-US" dirty="0"/>
                <a:t>()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8704218" y="2504898"/>
            <a:ext cx="3439336" cy="3320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92756" y="374002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/>
          <p:cNvSpPr/>
          <p:nvPr/>
        </p:nvSpPr>
        <p:spPr>
          <a:xfrm>
            <a:off x="8213680" y="4314370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0" name="Elbow Connector 49"/>
          <p:cNvCxnSpPr>
            <a:endCxn id="36" idx="1"/>
          </p:cNvCxnSpPr>
          <p:nvPr/>
        </p:nvCxnSpPr>
        <p:spPr>
          <a:xfrm>
            <a:off x="7621252" y="2359273"/>
            <a:ext cx="571504" cy="1481208"/>
          </a:xfrm>
          <a:prstGeom prst="bentConnector3">
            <a:avLst>
              <a:gd name="adj1" fmla="val 69104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7" idx="1"/>
          </p:cNvCxnSpPr>
          <p:nvPr/>
        </p:nvCxnSpPr>
        <p:spPr>
          <a:xfrm flipV="1">
            <a:off x="7718727" y="4414830"/>
            <a:ext cx="494953" cy="52038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20460" y="5543594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9787" y="547215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263353" y="5253972"/>
            <a:ext cx="173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applicationManage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65498" y="5813824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sendNotification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 flipH="1" flipV="1">
            <a:off x="505950" y="6133239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55277" y="6061801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65" name="Group 34"/>
          <p:cNvGrpSpPr/>
          <p:nvPr/>
        </p:nvGrpSpPr>
        <p:grpSpPr>
          <a:xfrm>
            <a:off x="5088943" y="546767"/>
            <a:ext cx="2713884" cy="1057680"/>
            <a:chOff x="-749065" y="-452113"/>
            <a:chExt cx="2608345" cy="2130907"/>
          </a:xfrm>
          <a:solidFill>
            <a:srgbClr val="006400"/>
          </a:solidFill>
        </p:grpSpPr>
        <p:sp>
          <p:nvSpPr>
            <p:cNvPr id="67" name="Rectangle 6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749065" y="-452113"/>
              <a:ext cx="26083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applicationManage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1" name="Group 36"/>
          <p:cNvGrpSpPr/>
          <p:nvPr/>
        </p:nvGrpSpPr>
        <p:grpSpPr>
          <a:xfrm>
            <a:off x="5088943" y="1604447"/>
            <a:ext cx="2713883" cy="1534268"/>
            <a:chOff x="1905" y="1678795"/>
            <a:chExt cx="1857374" cy="1449360"/>
          </a:xfrm>
        </p:grpSpPr>
        <p:sp>
          <p:nvSpPr>
            <p:cNvPr id="72" name="Rectangle 71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5104897" y="1597851"/>
            <a:ext cx="27138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receiveApplication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checkApplicationStatus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checkApplicantType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sendApplication</a:t>
            </a:r>
            <a:r>
              <a:rPr lang="en-US" dirty="0"/>
              <a:t>()</a:t>
            </a:r>
          </a:p>
        </p:txBody>
      </p:sp>
      <p:grpSp>
        <p:nvGrpSpPr>
          <p:cNvPr id="75" name="Group 34"/>
          <p:cNvGrpSpPr/>
          <p:nvPr/>
        </p:nvGrpSpPr>
        <p:grpSpPr>
          <a:xfrm>
            <a:off x="5350004" y="3412101"/>
            <a:ext cx="2452832" cy="1057680"/>
            <a:chOff x="-498165" y="-452113"/>
            <a:chExt cx="2357445" cy="2130907"/>
          </a:xfrm>
          <a:solidFill>
            <a:srgbClr val="006400"/>
          </a:solidFill>
        </p:grpSpPr>
        <p:sp>
          <p:nvSpPr>
            <p:cNvPr id="76" name="Rectangle 7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498165" y="-452113"/>
              <a:ext cx="23574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sendNotification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8" name="Group 36"/>
          <p:cNvGrpSpPr/>
          <p:nvPr/>
        </p:nvGrpSpPr>
        <p:grpSpPr>
          <a:xfrm>
            <a:off x="5349996" y="4469781"/>
            <a:ext cx="2452839" cy="1534268"/>
            <a:chOff x="1905" y="1678795"/>
            <a:chExt cx="1857374" cy="1449360"/>
          </a:xfrm>
        </p:grpSpPr>
        <p:sp>
          <p:nvSpPr>
            <p:cNvPr id="79" name="Rectangle 78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5399273" y="4614519"/>
            <a:ext cx="240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 smtClean="0"/>
              <a:t>sendNotification</a:t>
            </a:r>
            <a:r>
              <a:rPr lang="en-US" dirty="0"/>
              <a:t>()</a:t>
            </a:r>
          </a:p>
          <a:p>
            <a:r>
              <a:rPr lang="en-US" dirty="0" err="1"/>
              <a:t>notifyManager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80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66" grpId="0" animBg="1"/>
      <p:bldP spid="36" grpId="0" animBg="1"/>
      <p:bldP spid="37" grpId="0" animBg="1"/>
      <p:bldP spid="60" grpId="0" animBg="1"/>
      <p:bldP spid="61" grpId="0"/>
      <p:bldP spid="62" grpId="0"/>
      <p:bldP spid="64" grpId="0" animBg="1"/>
      <p:bldP spid="74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47928" y="5112757"/>
            <a:ext cx="29432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en-US" sz="28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90728" y="564615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cxnSp>
        <p:nvCxnSpPr>
          <p:cNvPr id="71" name="Straight Connector 70"/>
          <p:cNvCxnSpPr>
            <a:stCxn id="70" idx="1"/>
            <a:endCxn id="72" idx="6"/>
          </p:cNvCxnSpPr>
          <p:nvPr/>
        </p:nvCxnSpPr>
        <p:spPr>
          <a:xfrm rot="10800000">
            <a:off x="2323728" y="5722357"/>
            <a:ext cx="2667000" cy="24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095128" y="5569957"/>
            <a:ext cx="228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73" name="TextBox 107"/>
          <p:cNvSpPr txBox="1"/>
          <p:nvPr/>
        </p:nvSpPr>
        <p:spPr>
          <a:xfrm>
            <a:off x="2857128" y="5341357"/>
            <a:ext cx="1457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sendVerification</a:t>
            </a:r>
            <a:endParaRPr lang="en-US" sz="12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73985" y="1321493"/>
            <a:ext cx="2431215" cy="381775"/>
            <a:chOff x="1905" y="935845"/>
            <a:chExt cx="1857374" cy="742949"/>
          </a:xfrm>
        </p:grpSpPr>
        <p:sp>
          <p:nvSpPr>
            <p:cNvPr id="93" name="Rectangle 92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Bank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3984" y="1703266"/>
            <a:ext cx="2431216" cy="3118688"/>
            <a:chOff x="-199810" y="1678795"/>
            <a:chExt cx="2286008" cy="1449360"/>
          </a:xfrm>
        </p:grpSpPr>
        <p:sp>
          <p:nvSpPr>
            <p:cNvPr id="91" name="Rectangle 90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dirty="0"/>
                <a:t>Bank ID</a:t>
              </a:r>
            </a:p>
            <a:p>
              <a:pPr fontAlgn="base"/>
              <a:r>
                <a:rPr lang="en-US" dirty="0"/>
                <a:t>Bank Name</a:t>
              </a:r>
            </a:p>
            <a:p>
              <a:pPr fontAlgn="base"/>
              <a:r>
                <a:rPr lang="en-US" dirty="0"/>
                <a:t>Application ID</a:t>
              </a:r>
            </a:p>
            <a:p>
              <a:endParaRPr lang="en-US" dirty="0" smtClean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 smtClean="0"/>
                <a:t>sendVerification</a:t>
              </a:r>
              <a:r>
                <a:rPr lang="en-US" dirty="0"/>
                <a:t>()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55020" y="2817689"/>
            <a:ext cx="2450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9009857" y="1321493"/>
            <a:ext cx="2431215" cy="381775"/>
            <a:chOff x="1905" y="935845"/>
            <a:chExt cx="1857374" cy="742949"/>
          </a:xfrm>
        </p:grpSpPr>
        <p:sp>
          <p:nvSpPr>
            <p:cNvPr id="88" name="Rectangle 8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Bank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009856" y="1703266"/>
            <a:ext cx="2431216" cy="3118688"/>
            <a:chOff x="-199810" y="1678795"/>
            <a:chExt cx="2286008" cy="1449360"/>
          </a:xfrm>
        </p:grpSpPr>
        <p:sp>
          <p:nvSpPr>
            <p:cNvPr id="86" name="Rectangle 85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dirty="0"/>
                <a:t>Bank ID</a:t>
              </a:r>
            </a:p>
            <a:p>
              <a:pPr fontAlgn="base"/>
              <a:r>
                <a:rPr lang="en-US" dirty="0"/>
                <a:t>Bank Name</a:t>
              </a:r>
            </a:p>
            <a:p>
              <a:pPr fontAlgn="base"/>
              <a:r>
                <a:rPr lang="en-US" dirty="0"/>
                <a:t>Application ID</a:t>
              </a:r>
            </a:p>
            <a:p>
              <a:endParaRPr lang="en-US" dirty="0" smtClean="0"/>
            </a:p>
            <a:p>
              <a:pPr fontAlgn="base"/>
              <a:endParaRPr lang="en-US" dirty="0" smtClean="0"/>
            </a:p>
            <a:p>
              <a:r>
                <a:rPr lang="en-US" dirty="0" err="1"/>
                <a:t>checkApplicationStatus</a:t>
              </a:r>
              <a:r>
                <a:rPr lang="en-US" dirty="0" smtClean="0"/>
                <a:t>()</a:t>
              </a:r>
            </a:p>
            <a:p>
              <a:r>
                <a:rPr lang="en-US" dirty="0" err="1"/>
                <a:t>sendNotification</a:t>
              </a:r>
              <a:r>
                <a:rPr lang="en-US" dirty="0"/>
                <a:t>()</a:t>
              </a:r>
            </a:p>
            <a:p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8990892" y="2817689"/>
            <a:ext cx="2450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495928" y="320775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81" name="Group 80"/>
          <p:cNvGrpSpPr/>
          <p:nvPr/>
        </p:nvGrpSpPr>
        <p:grpSpPr>
          <a:xfrm>
            <a:off x="3923928" y="1510714"/>
            <a:ext cx="3137658" cy="1332737"/>
            <a:chOff x="1905" y="1678795"/>
            <a:chExt cx="1857374" cy="1449360"/>
          </a:xfrm>
        </p:grpSpPr>
        <p:sp>
          <p:nvSpPr>
            <p:cNvPr id="84" name="Rectangle 83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checkApplicationStatus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sendNotification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82" name="Elbow Connector 81"/>
          <p:cNvCxnSpPr>
            <a:stCxn id="85" idx="3"/>
            <a:endCxn id="80" idx="1"/>
          </p:cNvCxnSpPr>
          <p:nvPr/>
        </p:nvCxnSpPr>
        <p:spPr>
          <a:xfrm>
            <a:off x="7061586" y="2177083"/>
            <a:ext cx="1434342" cy="113113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34"/>
          <p:cNvGrpSpPr/>
          <p:nvPr/>
        </p:nvGrpSpPr>
        <p:grpSpPr>
          <a:xfrm>
            <a:off x="3932446" y="453034"/>
            <a:ext cx="3129140" cy="1057680"/>
            <a:chOff x="-749065" y="-452113"/>
            <a:chExt cx="2608345" cy="2130907"/>
          </a:xfrm>
          <a:solidFill>
            <a:srgbClr val="006400"/>
          </a:solidFill>
        </p:grpSpPr>
        <p:sp>
          <p:nvSpPr>
            <p:cNvPr id="98" name="Rectangle 9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-749065" y="-452113"/>
              <a:ext cx="26083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sendVerification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8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2" grpId="0" animBg="1"/>
      <p:bldP spid="73" grpId="0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>
          <a:xfrm>
            <a:off x="10750493" y="6230380"/>
            <a:ext cx="1146283" cy="370396"/>
          </a:xfrm>
        </p:spPr>
        <p:txBody>
          <a:bodyPr/>
          <a:lstStyle/>
          <a:p>
            <a:fld id="{B6939088-84C5-4FB1-A7B1-9A94E1EF19AB}" type="datetime1">
              <a:rPr lang="en-US" smtClean="0"/>
              <a:t>24-Sep-17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312024" y="5301208"/>
            <a:ext cx="29432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DUAD</a:t>
            </a:r>
            <a:endParaRPr lang="en-US" sz="2800" b="1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54824" y="5758408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cxnSp>
        <p:nvCxnSpPr>
          <p:cNvPr id="67" name="Straight Connector 66"/>
          <p:cNvCxnSpPr>
            <a:stCxn id="65" idx="1"/>
            <a:endCxn id="70" idx="6"/>
          </p:cNvCxnSpPr>
          <p:nvPr/>
        </p:nvCxnSpPr>
        <p:spPr>
          <a:xfrm rot="10800000">
            <a:off x="2111500" y="5829846"/>
            <a:ext cx="3743324" cy="29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968624" y="575840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71" name="TextBox 107"/>
          <p:cNvSpPr txBox="1"/>
          <p:nvPr/>
        </p:nvSpPr>
        <p:spPr>
          <a:xfrm>
            <a:off x="2883024" y="530120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getReport</a:t>
            </a:r>
            <a:endParaRPr lang="en-US" sz="1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2281" y="1357544"/>
            <a:ext cx="2431215" cy="381775"/>
            <a:chOff x="1905" y="935845"/>
            <a:chExt cx="1857374" cy="742949"/>
          </a:xfrm>
        </p:grpSpPr>
        <p:sp>
          <p:nvSpPr>
            <p:cNvPr id="84" name="Rectangle 8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DUAD</a:t>
              </a:r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52280" y="1739317"/>
            <a:ext cx="2431216" cy="3118688"/>
            <a:chOff x="-199810" y="1678795"/>
            <a:chExt cx="2286008" cy="1449360"/>
          </a:xfrm>
        </p:grpSpPr>
        <p:sp>
          <p:nvSpPr>
            <p:cNvPr id="81" name="Rectangle 80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receiveMonthlyReport</a:t>
              </a:r>
              <a:r>
                <a:rPr lang="en-US" dirty="0"/>
                <a:t>()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74" name="Straight Connector 73"/>
          <p:cNvCxnSpPr/>
          <p:nvPr/>
        </p:nvCxnSpPr>
        <p:spPr>
          <a:xfrm>
            <a:off x="833316" y="2853740"/>
            <a:ext cx="24501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683624" y="2786608"/>
            <a:ext cx="685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grpSp>
        <p:nvGrpSpPr>
          <p:cNvPr id="76" name="Group 75"/>
          <p:cNvGrpSpPr/>
          <p:nvPr/>
        </p:nvGrpSpPr>
        <p:grpSpPr>
          <a:xfrm>
            <a:off x="8369424" y="1338808"/>
            <a:ext cx="3048000" cy="3118688"/>
            <a:chOff x="-199810" y="1678795"/>
            <a:chExt cx="2286008" cy="1449360"/>
          </a:xfrm>
        </p:grpSpPr>
        <p:sp>
          <p:nvSpPr>
            <p:cNvPr id="79" name="Rectangle 78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receiveMonthlyReport</a:t>
              </a:r>
              <a:r>
                <a:rPr lang="en-US" dirty="0"/>
                <a:t>()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8369424" y="957808"/>
            <a:ext cx="3124200" cy="381775"/>
          </a:xfrm>
          <a:prstGeom prst="rect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DUAD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69424" y="2481808"/>
            <a:ext cx="3048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69351" y="1664118"/>
            <a:ext cx="3137658" cy="1332737"/>
            <a:chOff x="1905" y="1678795"/>
            <a:chExt cx="1857374" cy="1449360"/>
          </a:xfrm>
        </p:grpSpPr>
        <p:sp>
          <p:nvSpPr>
            <p:cNvPr id="87" name="Rectangle 86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receiveMonthlyReport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89" name="Elbow Connector 88"/>
          <p:cNvCxnSpPr>
            <a:stCxn id="88" idx="3"/>
            <a:endCxn id="75" idx="1"/>
          </p:cNvCxnSpPr>
          <p:nvPr/>
        </p:nvCxnSpPr>
        <p:spPr>
          <a:xfrm>
            <a:off x="6807009" y="2330487"/>
            <a:ext cx="876615" cy="64662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34"/>
          <p:cNvGrpSpPr/>
          <p:nvPr/>
        </p:nvGrpSpPr>
        <p:grpSpPr>
          <a:xfrm>
            <a:off x="3677869" y="606438"/>
            <a:ext cx="3129140" cy="1057680"/>
            <a:chOff x="-749065" y="-452113"/>
            <a:chExt cx="2608345" cy="2130907"/>
          </a:xfrm>
          <a:solidFill>
            <a:srgbClr val="006400"/>
          </a:solidFill>
        </p:grpSpPr>
        <p:sp>
          <p:nvSpPr>
            <p:cNvPr id="92" name="Rectangle 91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-749065" y="-452113"/>
              <a:ext cx="26083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getReport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1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71" grpId="0"/>
      <p:bldP spid="75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9696" y="4987429"/>
            <a:ext cx="294320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DBConnect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1424" y="5491185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1772848" y="5591644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622175" y="5520206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722677" y="5302022"/>
            <a:ext cx="152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connectDB</a:t>
            </a:r>
            <a:endParaRPr lang="en-US" sz="1200" dirty="0"/>
          </a:p>
        </p:txBody>
      </p:sp>
      <p:grpSp>
        <p:nvGrpSpPr>
          <p:cNvPr id="13" name="Group 81"/>
          <p:cNvGrpSpPr/>
          <p:nvPr/>
        </p:nvGrpSpPr>
        <p:grpSpPr>
          <a:xfrm>
            <a:off x="712457" y="1390336"/>
            <a:ext cx="2428892" cy="381775"/>
            <a:chOff x="1905" y="935845"/>
            <a:chExt cx="1857374" cy="742949"/>
          </a:xfrm>
        </p:grpSpPr>
        <p:sp>
          <p:nvSpPr>
            <p:cNvPr id="14" name="Rectangle 1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/>
                <a:t>DBConnect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16" name="Group 84"/>
          <p:cNvGrpSpPr/>
          <p:nvPr/>
        </p:nvGrpSpPr>
        <p:grpSpPr>
          <a:xfrm>
            <a:off x="712457" y="1772109"/>
            <a:ext cx="2428884" cy="2232955"/>
            <a:chOff x="-199810" y="1678795"/>
            <a:chExt cx="2286008" cy="1449360"/>
          </a:xfrm>
        </p:grpSpPr>
        <p:sp>
          <p:nvSpPr>
            <p:cNvPr id="17" name="Rectangle 16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 err="1" smtClean="0"/>
                <a:t>DB_Name</a:t>
              </a:r>
              <a:endParaRPr lang="en-US" dirty="0"/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 err="1"/>
                <a:t>DB_User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connect()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V="1">
            <a:off x="699070" y="2873506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87721" y="283505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9" name="Group 34"/>
          <p:cNvGrpSpPr/>
          <p:nvPr/>
        </p:nvGrpSpPr>
        <p:grpSpPr>
          <a:xfrm>
            <a:off x="5159897" y="332657"/>
            <a:ext cx="2452832" cy="1057680"/>
            <a:chOff x="-498165" y="-452113"/>
            <a:chExt cx="2357445" cy="2130907"/>
          </a:xfrm>
          <a:solidFill>
            <a:srgbClr val="006400"/>
          </a:solidFill>
        </p:grpSpPr>
        <p:sp>
          <p:nvSpPr>
            <p:cNvPr id="30" name="Rectangle 29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498165" y="-452113"/>
              <a:ext cx="2357445" cy="213090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connectDB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6"/>
          <p:cNvGrpSpPr/>
          <p:nvPr/>
        </p:nvGrpSpPr>
        <p:grpSpPr>
          <a:xfrm>
            <a:off x="5159889" y="1390337"/>
            <a:ext cx="2452839" cy="1534268"/>
            <a:chOff x="1905" y="1678795"/>
            <a:chExt cx="1857374" cy="1449360"/>
          </a:xfrm>
        </p:grpSpPr>
        <p:sp>
          <p:nvSpPr>
            <p:cNvPr id="33" name="Rectangle 32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35" name="Elbow Connector 34"/>
          <p:cNvCxnSpPr>
            <a:stCxn id="34" idx="3"/>
            <a:endCxn id="27" idx="1"/>
          </p:cNvCxnSpPr>
          <p:nvPr/>
        </p:nvCxnSpPr>
        <p:spPr>
          <a:xfrm>
            <a:off x="7612728" y="2157471"/>
            <a:ext cx="1174993" cy="77804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27634" y="1535075"/>
            <a:ext cx="2385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connect()</a:t>
            </a:r>
            <a:endParaRPr lang="en-US" dirty="0"/>
          </a:p>
        </p:txBody>
      </p:sp>
      <p:grpSp>
        <p:nvGrpSpPr>
          <p:cNvPr id="47" name="Group 81"/>
          <p:cNvGrpSpPr/>
          <p:nvPr/>
        </p:nvGrpSpPr>
        <p:grpSpPr>
          <a:xfrm>
            <a:off x="9278263" y="1199448"/>
            <a:ext cx="2428892" cy="381775"/>
            <a:chOff x="1905" y="935845"/>
            <a:chExt cx="1857374" cy="742949"/>
          </a:xfrm>
        </p:grpSpPr>
        <p:sp>
          <p:nvSpPr>
            <p:cNvPr id="48" name="Rectangle 4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/>
                <a:t>DBConnect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50" name="Group 84"/>
          <p:cNvGrpSpPr/>
          <p:nvPr/>
        </p:nvGrpSpPr>
        <p:grpSpPr>
          <a:xfrm>
            <a:off x="9278263" y="1581221"/>
            <a:ext cx="2428884" cy="2232955"/>
            <a:chOff x="-199810" y="1678795"/>
            <a:chExt cx="2286008" cy="1449360"/>
          </a:xfrm>
        </p:grpSpPr>
        <p:sp>
          <p:nvSpPr>
            <p:cNvPr id="51" name="Rectangle 50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 err="1" smtClean="0"/>
                <a:t>DB_Name</a:t>
              </a:r>
              <a:endParaRPr lang="en-US" dirty="0"/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 err="1"/>
                <a:t>DB_User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connect()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9264876" y="2682618"/>
            <a:ext cx="242887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27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Presented by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9696" y="2780929"/>
            <a:ext cx="5698976" cy="1900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Md. </a:t>
            </a:r>
            <a:r>
              <a:rPr lang="en-US" dirty="0" err="1" smtClean="0"/>
              <a:t>Reshad</a:t>
            </a:r>
            <a:r>
              <a:rPr lang="en-US" dirty="0" smtClean="0"/>
              <a:t> </a:t>
            </a:r>
            <a:r>
              <a:rPr lang="en-US" dirty="0" err="1" smtClean="0"/>
              <a:t>Mollick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0709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Nafis</a:t>
            </a:r>
            <a:r>
              <a:rPr lang="en-US" dirty="0" smtClean="0"/>
              <a:t> </a:t>
            </a:r>
            <a:r>
              <a:rPr lang="en-US" dirty="0" err="1" smtClean="0"/>
              <a:t>Faysal</a:t>
            </a:r>
            <a:r>
              <a:rPr lang="en-US" dirty="0" smtClean="0"/>
              <a:t> -  0707</a:t>
            </a:r>
          </a:p>
          <a:p>
            <a:r>
              <a:rPr lang="en-US" dirty="0"/>
              <a:t>Md. Aquib </a:t>
            </a:r>
            <a:r>
              <a:rPr lang="en-US" dirty="0" err="1"/>
              <a:t>Azmain</a:t>
            </a:r>
            <a:r>
              <a:rPr lang="en-US" dirty="0"/>
              <a:t> -</a:t>
            </a:r>
            <a:r>
              <a:rPr lang="en-US" dirty="0" smtClean="0"/>
              <a:t> 0718</a:t>
            </a:r>
          </a:p>
          <a:p>
            <a:r>
              <a:rPr lang="en-US" dirty="0"/>
              <a:t>Abu </a:t>
            </a:r>
            <a:r>
              <a:rPr lang="en-US" dirty="0" err="1"/>
              <a:t>Rafe</a:t>
            </a:r>
            <a:r>
              <a:rPr lang="en-US" dirty="0"/>
              <a:t> Md. </a:t>
            </a:r>
            <a:r>
              <a:rPr lang="en-US" dirty="0" smtClean="0"/>
              <a:t>Jamil – 0722</a:t>
            </a:r>
          </a:p>
          <a:p>
            <a:r>
              <a:rPr lang="en-US" dirty="0" err="1"/>
              <a:t>Sabbir</a:t>
            </a:r>
            <a:r>
              <a:rPr lang="en-US" dirty="0"/>
              <a:t> </a:t>
            </a:r>
            <a:r>
              <a:rPr lang="en-US" dirty="0" err="1"/>
              <a:t>Hussain</a:t>
            </a:r>
            <a:r>
              <a:rPr lang="en-US" dirty="0"/>
              <a:t> </a:t>
            </a:r>
            <a:r>
              <a:rPr lang="en-US" dirty="0" err="1" smtClean="0"/>
              <a:t>Meraj</a:t>
            </a:r>
            <a:r>
              <a:rPr lang="en-US" dirty="0" smtClean="0"/>
              <a:t> - 0726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3A75-3DF2-421D-98EB-D6C2C77F3CD1}" type="datetime1">
              <a:rPr lang="en-US" smtClean="0"/>
              <a:t>24-Sep-17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71664" y="1412776"/>
            <a:ext cx="8915399" cy="2262781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3a. </a:t>
            </a:r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Collaboration </a:t>
            </a:r>
            <a:r>
              <a:rPr lang="en-US" sz="4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Details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5E5-23AC-41B2-99F8-298E106A6F3C}" type="datetime1">
              <a:rPr lang="en-US" smtClean="0"/>
              <a:t>24-Sep-17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3872" y="1628800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8448" y="3416300"/>
            <a:ext cx="271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verifyInput</a:t>
            </a:r>
            <a:r>
              <a:rPr lang="en-US" dirty="0" smtClean="0"/>
              <a:t> (</a:t>
            </a:r>
            <a:r>
              <a:rPr lang="en-US" dirty="0" err="1" smtClean="0"/>
              <a:t>usename</a:t>
            </a:r>
            <a:r>
              <a:rPr lang="en-US" dirty="0" smtClean="0"/>
              <a:t>, password)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2"/>
            <a:endCxn id="14" idx="0"/>
          </p:cNvCxnSpPr>
          <p:nvPr/>
        </p:nvCxnSpPr>
        <p:spPr>
          <a:xfrm>
            <a:off x="5872566" y="2486056"/>
            <a:ext cx="2482281" cy="2455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20136" y="4941168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Registration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35341" y="320578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2: </a:t>
            </a:r>
            <a:r>
              <a:rPr lang="en-US" dirty="0" err="1"/>
              <a:t>sendNotification</a:t>
            </a:r>
            <a:r>
              <a:rPr lang="en-US" dirty="0"/>
              <a:t>() 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(message)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cxnSp>
        <p:nvCxnSpPr>
          <p:cNvPr id="20" name="Straight Connector 19"/>
          <p:cNvCxnSpPr>
            <a:stCxn id="6" idx="2"/>
            <a:endCxn id="21" idx="0"/>
          </p:cNvCxnSpPr>
          <p:nvPr/>
        </p:nvCxnSpPr>
        <p:spPr>
          <a:xfrm flipH="1">
            <a:off x="3346092" y="2486056"/>
            <a:ext cx="2526474" cy="2455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11381" y="4941168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Authentication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1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3872" y="1628800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8448" y="3416300"/>
            <a:ext cx="271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updateCart</a:t>
            </a:r>
            <a:endParaRPr lang="en-US" dirty="0" smtClean="0"/>
          </a:p>
          <a:p>
            <a:r>
              <a:rPr lang="en-US" dirty="0" smtClean="0"/>
              <a:t>(list of food)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2"/>
            <a:endCxn id="14" idx="0"/>
          </p:cNvCxnSpPr>
          <p:nvPr/>
        </p:nvCxnSpPr>
        <p:spPr>
          <a:xfrm>
            <a:off x="5872566" y="2486056"/>
            <a:ext cx="2482281" cy="2455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20136" y="4941168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Accounting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35341" y="320578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2: </a:t>
            </a:r>
            <a:r>
              <a:rPr lang="en-US" dirty="0" err="1" smtClean="0"/>
              <a:t>showReport</a:t>
            </a:r>
            <a:r>
              <a:rPr lang="en-US" dirty="0"/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isShown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cxnSp>
        <p:nvCxnSpPr>
          <p:cNvPr id="20" name="Straight Connector 19"/>
          <p:cNvCxnSpPr>
            <a:stCxn id="6" idx="2"/>
            <a:endCxn id="21" idx="0"/>
          </p:cNvCxnSpPr>
          <p:nvPr/>
        </p:nvCxnSpPr>
        <p:spPr>
          <a:xfrm flipH="1">
            <a:off x="3346092" y="2486056"/>
            <a:ext cx="2526474" cy="2455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11381" y="4941168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Food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67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3872" y="1628800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NonMember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flipH="1">
            <a:off x="3132463" y="2486056"/>
            <a:ext cx="2740103" cy="2455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7752" y="4941168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4331" y="339044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storeInformation</a:t>
            </a:r>
            <a:r>
              <a:rPr lang="en-US" dirty="0" smtClean="0"/>
              <a:t> (</a:t>
            </a:r>
            <a:r>
              <a:rPr lang="en-US" dirty="0" err="1" smtClean="0"/>
              <a:t>userInput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2"/>
            <a:endCxn id="14" idx="0"/>
          </p:cNvCxnSpPr>
          <p:nvPr/>
        </p:nvCxnSpPr>
        <p:spPr>
          <a:xfrm>
            <a:off x="5872566" y="2486056"/>
            <a:ext cx="2482281" cy="24551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20136" y="4941168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Registration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35341" y="3205781"/>
            <a:ext cx="2282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2: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checkApplicantType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(registration)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06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3872" y="1628800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Authentication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flipH="1">
            <a:off x="3242279" y="2486056"/>
            <a:ext cx="2630287" cy="24360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07568" y="4922089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963" y="3380907"/>
            <a:ext cx="285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1:inputLoginCredentials</a:t>
            </a:r>
          </a:p>
          <a:p>
            <a:r>
              <a:rPr lang="en-US" dirty="0" smtClean="0"/>
              <a:t>(username, password)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2"/>
            <a:endCxn id="12" idx="0"/>
          </p:cNvCxnSpPr>
          <p:nvPr/>
        </p:nvCxnSpPr>
        <p:spPr>
          <a:xfrm>
            <a:off x="5872566" y="2486056"/>
            <a:ext cx="2842321" cy="24360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80176" y="4922089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2629" y="3380906"/>
            <a:ext cx="285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:inputLoginCredentials</a:t>
            </a:r>
          </a:p>
          <a:p>
            <a:r>
              <a:rPr lang="en-US" dirty="0" smtClean="0"/>
              <a:t>(username,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3872" y="1628800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Registration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stCxn id="6" idx="2"/>
            <a:endCxn id="12" idx="0"/>
          </p:cNvCxnSpPr>
          <p:nvPr/>
        </p:nvCxnSpPr>
        <p:spPr>
          <a:xfrm flipH="1">
            <a:off x="2238204" y="2486056"/>
            <a:ext cx="3634362" cy="25779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03493" y="5063979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3715" y="3703268"/>
            <a:ext cx="285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storeInformation</a:t>
            </a:r>
            <a:r>
              <a:rPr lang="en-US" dirty="0"/>
              <a:t>() </a:t>
            </a:r>
            <a:r>
              <a:rPr lang="en-US" dirty="0" smtClean="0"/>
              <a:t>(</a:t>
            </a:r>
            <a:r>
              <a:rPr lang="en-US" dirty="0" err="1" smtClean="0"/>
              <a:t>userInput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2"/>
            <a:endCxn id="14" idx="0"/>
          </p:cNvCxnSpPr>
          <p:nvPr/>
        </p:nvCxnSpPr>
        <p:spPr>
          <a:xfrm>
            <a:off x="5872566" y="2486056"/>
            <a:ext cx="1432445" cy="25503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70300" y="5036417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NonMember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>
            <a:stCxn id="6" idx="2"/>
            <a:endCxn id="16" idx="0"/>
          </p:cNvCxnSpPr>
          <p:nvPr/>
        </p:nvCxnSpPr>
        <p:spPr>
          <a:xfrm flipH="1">
            <a:off x="4705360" y="2486056"/>
            <a:ext cx="1167206" cy="25503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70649" y="5036417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6" idx="2"/>
            <a:endCxn id="19" idx="0"/>
          </p:cNvCxnSpPr>
          <p:nvPr/>
        </p:nvCxnSpPr>
        <p:spPr>
          <a:xfrm>
            <a:off x="5872566" y="2486056"/>
            <a:ext cx="4027476" cy="255036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65331" y="5036417"/>
            <a:ext cx="206942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Bank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2794" y="3775017"/>
            <a:ext cx="16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 approve() (</a:t>
            </a:r>
            <a:r>
              <a:rPr lang="en-US" dirty="0" err="1" smtClean="0"/>
              <a:t>isApprove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61766" y="3775017"/>
            <a:ext cx="212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3:fillApplication() (</a:t>
            </a:r>
            <a:r>
              <a:rPr lang="en-US" dirty="0" err="1" smtClean="0"/>
              <a:t>userInput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5504" y="3114905"/>
            <a:ext cx="240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:sendVerification()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isVerified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2173" y="984377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flipH="1">
            <a:off x="4452926" y="1841633"/>
            <a:ext cx="1697941" cy="2301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38546" y="4143380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Bank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6449" y="2517810"/>
            <a:ext cx="217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checkPayment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applicationId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2"/>
            <a:endCxn id="13" idx="0"/>
          </p:cNvCxnSpPr>
          <p:nvPr/>
        </p:nvCxnSpPr>
        <p:spPr>
          <a:xfrm>
            <a:off x="6150867" y="1841633"/>
            <a:ext cx="2458145" cy="2301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94632" y="4143380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food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0792" y="2240812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selectFood</a:t>
            </a:r>
            <a:r>
              <a:rPr lang="en-US" dirty="0" smtClean="0"/>
              <a:t>(</a:t>
            </a:r>
            <a:r>
              <a:rPr lang="en-US" dirty="0" err="1" smtClean="0"/>
              <a:t>ItemName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updatePrice</a:t>
            </a:r>
            <a:r>
              <a:rPr lang="en-US" dirty="0" smtClean="0"/>
              <a:t>(price)</a:t>
            </a:r>
          </a:p>
          <a:p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addPicture</a:t>
            </a:r>
            <a:r>
              <a:rPr lang="en-US" dirty="0" smtClean="0"/>
              <a:t>(picture)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95EE-502D-4632-8026-97F788F35767}" type="datetime1">
              <a:rPr lang="en-US" smtClean="0"/>
              <a:t>24-Sep-17</a:t>
            </a:fld>
            <a:endParaRPr lang="en-US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7305" y="1593336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>
            <a:stCxn id="14" idx="2"/>
            <a:endCxn id="16" idx="0"/>
          </p:cNvCxnSpPr>
          <p:nvPr/>
        </p:nvCxnSpPr>
        <p:spPr>
          <a:xfrm flipH="1">
            <a:off x="6035998" y="2450592"/>
            <a:ext cx="1" cy="2490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62797" y="4941024"/>
            <a:ext cx="1546402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24527" y="4941024"/>
            <a:ext cx="1743230" cy="72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Non-member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1" name="Straight Connector 20"/>
          <p:cNvCxnSpPr>
            <a:stCxn id="14" idx="2"/>
            <a:endCxn id="20" idx="0"/>
          </p:cNvCxnSpPr>
          <p:nvPr/>
        </p:nvCxnSpPr>
        <p:spPr>
          <a:xfrm flipH="1">
            <a:off x="2596142" y="2450592"/>
            <a:ext cx="3439857" cy="2490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91082" y="3363856"/>
            <a:ext cx="36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1:fillApplication(</a:t>
            </a:r>
            <a:r>
              <a:rPr lang="en-US" dirty="0" err="1" smtClean="0"/>
              <a:t>userInput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399234" y="4907780"/>
            <a:ext cx="1581771" cy="72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8" name="Straight Connector 27"/>
          <p:cNvCxnSpPr>
            <a:stCxn id="14" idx="2"/>
            <a:endCxn id="24" idx="0"/>
          </p:cNvCxnSpPr>
          <p:nvPr/>
        </p:nvCxnSpPr>
        <p:spPr>
          <a:xfrm>
            <a:off x="6035999" y="2450592"/>
            <a:ext cx="3154121" cy="2457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1059" y="3021592"/>
            <a:ext cx="38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approveApplication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33537" y="3826186"/>
            <a:ext cx="363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fillApplication</a:t>
            </a:r>
            <a:r>
              <a:rPr lang="en-US" dirty="0" smtClean="0"/>
              <a:t>(</a:t>
            </a:r>
            <a:r>
              <a:rPr lang="en-US" dirty="0" err="1" smtClean="0"/>
              <a:t>userInput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3: approve()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3912" y="2132856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Food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flipH="1">
            <a:off x="4244882" y="2990112"/>
            <a:ext cx="1987724" cy="18847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30502" y="4874860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0877" y="36364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orderFood</a:t>
            </a:r>
            <a:r>
              <a:rPr lang="en-US" dirty="0" smtClean="0"/>
              <a:t>(</a:t>
            </a:r>
            <a:r>
              <a:rPr lang="en-US" dirty="0" err="1" smtClean="0"/>
              <a:t>listOfFood</a:t>
            </a:r>
            <a:r>
              <a:rPr lang="en-US" dirty="0" smtClean="0"/>
              <a:t>, amount)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2"/>
            <a:endCxn id="13" idx="0"/>
          </p:cNvCxnSpPr>
          <p:nvPr/>
        </p:nvCxnSpPr>
        <p:spPr>
          <a:xfrm>
            <a:off x="6232606" y="2990112"/>
            <a:ext cx="2572264" cy="188970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90490" y="4879817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5950" y="3497964"/>
            <a:ext cx="3794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2:</a:t>
            </a:r>
            <a:r>
              <a:rPr lang="en-US" dirty="0"/>
              <a:t> </a:t>
            </a:r>
            <a:r>
              <a:rPr lang="en-US" dirty="0" err="1" smtClean="0"/>
              <a:t>updateFoodDetails</a:t>
            </a:r>
            <a:r>
              <a:rPr lang="en-US" dirty="0" smtClean="0"/>
              <a:t>(amount, photos)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380" y="1945476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Bank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rot="16200000" flipH="1">
            <a:off x="2943216" y="3988590"/>
            <a:ext cx="2395542" cy="238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8500" y="5198274"/>
            <a:ext cx="18288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Registration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41"/>
          <p:cNvSpPr txBox="1"/>
          <p:nvPr/>
        </p:nvSpPr>
        <p:spPr>
          <a:xfrm>
            <a:off x="1487488" y="3447657"/>
            <a:ext cx="314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1:</a:t>
            </a:r>
            <a:r>
              <a:rPr lang="en-US" dirty="0" smtClean="0"/>
              <a:t>receiveVerificatiobn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ApplicationID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272346" y="1945476"/>
            <a:ext cx="2747954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DUAD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>
            <a:stCxn id="11" idx="2"/>
            <a:endCxn id="13" idx="0"/>
          </p:cNvCxnSpPr>
          <p:nvPr/>
        </p:nvCxnSpPr>
        <p:spPr>
          <a:xfrm rot="16200000" flipH="1">
            <a:off x="7449740" y="3999314"/>
            <a:ext cx="2395542" cy="237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77100" y="5198274"/>
            <a:ext cx="27432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Accounting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53"/>
          <p:cNvSpPr txBox="1"/>
          <p:nvPr/>
        </p:nvSpPr>
        <p:spPr>
          <a:xfrm>
            <a:off x="6168008" y="350921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1: </a:t>
            </a:r>
            <a:r>
              <a:rPr lang="en-US" dirty="0" err="1" smtClean="0"/>
              <a:t>sendMontlyReport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MonthName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2639616" y="1955725"/>
            <a:ext cx="1857381" cy="381775"/>
            <a:chOff x="1905" y="935845"/>
            <a:chExt cx="1857374" cy="742949"/>
          </a:xfrm>
        </p:grpSpPr>
        <p:sp>
          <p:nvSpPr>
            <p:cNvPr id="41" name="Rectangle 4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Member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5238745" y="285729"/>
            <a:ext cx="1857381" cy="3817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34696" tIns="134112" rIns="234696" bIns="134112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dirty="0"/>
          </a:p>
        </p:txBody>
      </p: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DED1-F8E0-45CA-B0E1-2C84B70FFC65}" type="datetime1">
              <a:rPr lang="en-US" smtClean="0"/>
              <a:t>24-Sep-17</a:t>
            </a:fld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9536" y="652620"/>
            <a:ext cx="928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/>
              <a:t>1. Design </a:t>
            </a:r>
            <a:r>
              <a:rPr lang="en-US" altLang="en-US" sz="2400" b="1" dirty="0"/>
              <a:t>classes that correspond to the problem domain</a:t>
            </a:r>
            <a:endParaRPr lang="en-US" sz="2400" b="1" dirty="0"/>
          </a:p>
        </p:txBody>
      </p:sp>
      <p:grpSp>
        <p:nvGrpSpPr>
          <p:cNvPr id="49" name="Group 34"/>
          <p:cNvGrpSpPr/>
          <p:nvPr/>
        </p:nvGrpSpPr>
        <p:grpSpPr>
          <a:xfrm>
            <a:off x="2642872" y="2603662"/>
            <a:ext cx="1857381" cy="381775"/>
            <a:chOff x="1905" y="935845"/>
            <a:chExt cx="1857374" cy="742949"/>
          </a:xfrm>
        </p:grpSpPr>
        <p:sp>
          <p:nvSpPr>
            <p:cNvPr id="52" name="Rectangle 51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CM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66" name="Group 34"/>
          <p:cNvGrpSpPr/>
          <p:nvPr/>
        </p:nvGrpSpPr>
        <p:grpSpPr>
          <a:xfrm>
            <a:off x="2639614" y="3898502"/>
            <a:ext cx="1857381" cy="381775"/>
            <a:chOff x="1905" y="935845"/>
            <a:chExt cx="1857374" cy="742949"/>
          </a:xfrm>
        </p:grpSpPr>
        <p:sp>
          <p:nvSpPr>
            <p:cNvPr id="68" name="Rectangle 6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Authentication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73" name="Group 34"/>
          <p:cNvGrpSpPr/>
          <p:nvPr/>
        </p:nvGrpSpPr>
        <p:grpSpPr>
          <a:xfrm>
            <a:off x="2639614" y="3265121"/>
            <a:ext cx="1857381" cy="381775"/>
            <a:chOff x="1905" y="935845"/>
            <a:chExt cx="1857374" cy="742949"/>
          </a:xfrm>
        </p:grpSpPr>
        <p:sp>
          <p:nvSpPr>
            <p:cNvPr id="78" name="Rectangle 7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80" name="Group 34"/>
          <p:cNvGrpSpPr/>
          <p:nvPr/>
        </p:nvGrpSpPr>
        <p:grpSpPr>
          <a:xfrm>
            <a:off x="2639614" y="4574517"/>
            <a:ext cx="1857381" cy="381775"/>
            <a:chOff x="1905" y="935845"/>
            <a:chExt cx="1857374" cy="742949"/>
          </a:xfrm>
        </p:grpSpPr>
        <p:sp>
          <p:nvSpPr>
            <p:cNvPr id="81" name="Rectangle 8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Food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85" name="Group 34"/>
          <p:cNvGrpSpPr/>
          <p:nvPr/>
        </p:nvGrpSpPr>
        <p:grpSpPr>
          <a:xfrm>
            <a:off x="7096126" y="1955725"/>
            <a:ext cx="1857381" cy="381775"/>
            <a:chOff x="1905" y="935845"/>
            <a:chExt cx="1857374" cy="742949"/>
          </a:xfrm>
        </p:grpSpPr>
        <p:sp>
          <p:nvSpPr>
            <p:cNvPr id="88" name="Rectangle 8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Accounting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90" name="Group 34"/>
          <p:cNvGrpSpPr/>
          <p:nvPr/>
        </p:nvGrpSpPr>
        <p:grpSpPr>
          <a:xfrm>
            <a:off x="7099382" y="2603662"/>
            <a:ext cx="1857381" cy="381775"/>
            <a:chOff x="1905" y="935845"/>
            <a:chExt cx="1857374" cy="742949"/>
          </a:xfrm>
        </p:grpSpPr>
        <p:sp>
          <p:nvSpPr>
            <p:cNvPr id="91" name="Rectangle 9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NonMember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93" name="Group 34"/>
          <p:cNvGrpSpPr/>
          <p:nvPr/>
        </p:nvGrpSpPr>
        <p:grpSpPr>
          <a:xfrm>
            <a:off x="7096124" y="3898502"/>
            <a:ext cx="1857381" cy="381775"/>
            <a:chOff x="1905" y="935845"/>
            <a:chExt cx="1857374" cy="742949"/>
          </a:xfrm>
        </p:grpSpPr>
        <p:sp>
          <p:nvSpPr>
            <p:cNvPr id="94" name="Rectangle 9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DUAD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96" name="Group 34"/>
          <p:cNvGrpSpPr/>
          <p:nvPr/>
        </p:nvGrpSpPr>
        <p:grpSpPr>
          <a:xfrm>
            <a:off x="7096124" y="3265121"/>
            <a:ext cx="1857381" cy="381775"/>
            <a:chOff x="1905" y="935845"/>
            <a:chExt cx="1857374" cy="742949"/>
          </a:xfrm>
        </p:grpSpPr>
        <p:sp>
          <p:nvSpPr>
            <p:cNvPr id="97" name="Rectangle 9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Bank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096123" y="4574517"/>
            <a:ext cx="1857381" cy="381775"/>
          </a:xfrm>
          <a:prstGeom prst="rect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4736" y="1689724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Accounting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flipH="1">
            <a:off x="4152900" y="2546980"/>
            <a:ext cx="1830530" cy="265129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8500" y="5198274"/>
            <a:ext cx="18288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DBConnect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41"/>
          <p:cNvSpPr txBox="1"/>
          <p:nvPr/>
        </p:nvSpPr>
        <p:spPr>
          <a:xfrm>
            <a:off x="1540261" y="3549461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1: </a:t>
            </a:r>
            <a:r>
              <a:rPr lang="en-US" sz="2000" dirty="0" err="1" smtClean="0"/>
              <a:t>updateInformation</a:t>
            </a:r>
            <a:r>
              <a:rPr lang="en-US" sz="2000" dirty="0" smtClean="0"/>
              <a:t>(name)</a:t>
            </a:r>
          </a:p>
          <a:p>
            <a:r>
              <a:rPr lang="en-US" sz="2000" dirty="0" smtClean="0"/>
              <a:t>2: </a:t>
            </a:r>
            <a:r>
              <a:rPr lang="en-US" sz="2000" dirty="0" err="1" smtClean="0"/>
              <a:t>updateInformation</a:t>
            </a: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Catgory,Amount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12" name="Straight Connector 11"/>
          <p:cNvCxnSpPr>
            <a:stCxn id="6" idx="2"/>
            <a:endCxn id="13" idx="0"/>
          </p:cNvCxnSpPr>
          <p:nvPr/>
        </p:nvCxnSpPr>
        <p:spPr>
          <a:xfrm>
            <a:off x="5983430" y="2546980"/>
            <a:ext cx="2470764" cy="265129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92144" y="5198274"/>
            <a:ext cx="21241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DUAD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53"/>
          <p:cNvSpPr txBox="1"/>
          <p:nvPr/>
        </p:nvSpPr>
        <p:spPr>
          <a:xfrm>
            <a:off x="7320277" y="322629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3: </a:t>
            </a:r>
            <a:r>
              <a:rPr lang="en-US" dirty="0" err="1" smtClean="0"/>
              <a:t>receiveMonthlyReport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MonthName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0118" y="1604954"/>
            <a:ext cx="1857388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Accounting</a:t>
            </a:r>
            <a:endParaRPr lang="en-US" dirty="0">
              <a:ln w="18415" cmpd="sng">
                <a:solidFill>
                  <a:srgbClr val="006400"/>
                </a:solidFill>
                <a:prstDash val="solid"/>
              </a:ln>
              <a:solidFill>
                <a:srgbClr val="0064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>
          <a:xfrm flipH="1">
            <a:off x="2547685" y="2462210"/>
            <a:ext cx="3291127" cy="2552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28485" y="5014910"/>
            <a:ext cx="24384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DBConnect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41"/>
          <p:cNvSpPr txBox="1"/>
          <p:nvPr/>
        </p:nvSpPr>
        <p:spPr>
          <a:xfrm>
            <a:off x="1073694" y="3738560"/>
            <a:ext cx="29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1: </a:t>
            </a:r>
            <a:r>
              <a:rPr lang="en-US" dirty="0" err="1" smtClean="0"/>
              <a:t>getInformation</a:t>
            </a:r>
            <a:r>
              <a:rPr lang="en-US" dirty="0" smtClean="0"/>
              <a:t>(Type)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2"/>
            <a:endCxn id="13" idx="0"/>
          </p:cNvCxnSpPr>
          <p:nvPr/>
        </p:nvCxnSpPr>
        <p:spPr>
          <a:xfrm>
            <a:off x="5838812" y="2462210"/>
            <a:ext cx="75967" cy="2552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95579" y="5014910"/>
            <a:ext cx="24384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5014910"/>
            <a:ext cx="243840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n w="18415" cmpd="sng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dirty="0">
              <a:ln w="18415" cmpd="sng">
                <a:solidFill>
                  <a:schemeClr val="tx2"/>
                </a:solidFill>
                <a:prstDash val="solid"/>
              </a:ln>
              <a:solidFill>
                <a:schemeClr val="tx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6" idx="2"/>
            <a:endCxn id="15" idx="0"/>
          </p:cNvCxnSpPr>
          <p:nvPr/>
        </p:nvCxnSpPr>
        <p:spPr>
          <a:xfrm>
            <a:off x="5838812" y="2462210"/>
            <a:ext cx="3533788" cy="2552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62476" y="3738560"/>
            <a:ext cx="302852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2: </a:t>
            </a:r>
            <a:r>
              <a:rPr lang="en-US" dirty="0" err="1" smtClean="0"/>
              <a:t>viewManagerialReport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MonthName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51434" y="3415394"/>
            <a:ext cx="36011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3: </a:t>
            </a:r>
            <a:r>
              <a:rPr lang="en-US" dirty="0" err="1" smtClean="0"/>
              <a:t>viewExpenseReport</a:t>
            </a:r>
            <a:r>
              <a:rPr lang="en-US" dirty="0" smtClean="0"/>
              <a:t>(Date)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1700808"/>
            <a:ext cx="8915399" cy="2262781"/>
          </a:xfrm>
        </p:spPr>
        <p:txBody>
          <a:bodyPr>
            <a:normAutofit/>
          </a:bodyPr>
          <a:lstStyle/>
          <a:p>
            <a:pPr lvl="0" algn="ctr"/>
            <a:r>
              <a:rPr lang="en-GB" sz="6000" b="1" spc="1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</a:t>
            </a:r>
            <a:r>
              <a:rPr lang="en-GB" sz="6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0F29-D6BA-4920-B99B-63029C92A02C}" type="datetime1">
              <a:rPr lang="en-US" smtClean="0"/>
              <a:t>24-Sep-17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1"/>
          <p:cNvGrpSpPr/>
          <p:nvPr/>
        </p:nvGrpSpPr>
        <p:grpSpPr>
          <a:xfrm>
            <a:off x="4583832" y="2429588"/>
            <a:ext cx="2428892" cy="381775"/>
            <a:chOff x="1905" y="935845"/>
            <a:chExt cx="1857374" cy="742949"/>
          </a:xfrm>
        </p:grpSpPr>
        <p:sp>
          <p:nvSpPr>
            <p:cNvPr id="83" name="Rectangle 82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 smtClean="0"/>
                <a:t>DBConnect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13" name="Group 84"/>
          <p:cNvGrpSpPr/>
          <p:nvPr/>
        </p:nvGrpSpPr>
        <p:grpSpPr>
          <a:xfrm>
            <a:off x="4583832" y="2811361"/>
            <a:ext cx="2428884" cy="2047118"/>
            <a:chOff x="-199810" y="1678795"/>
            <a:chExt cx="2286008" cy="1449360"/>
          </a:xfrm>
        </p:grpSpPr>
        <p:sp>
          <p:nvSpPr>
            <p:cNvPr id="86" name="Rectangle 85"/>
            <p:cNvSpPr/>
            <p:nvPr/>
          </p:nvSpPr>
          <p:spPr>
            <a:xfrm>
              <a:off x="-199810" y="1678795"/>
              <a:ext cx="2286008" cy="1449360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 err="1"/>
                <a:t>DB_Name</a:t>
              </a:r>
              <a:endParaRPr lang="en-US" dirty="0"/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 err="1"/>
                <a:t>DB_User</a:t>
              </a:r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connect</a:t>
              </a:r>
              <a:r>
                <a:rPr lang="en-US" dirty="0"/>
                <a:t>()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4583824" y="4019098"/>
            <a:ext cx="2428892" cy="59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7CF-2EF4-4D3D-9804-637C77C4B0E5}" type="datetime1">
              <a:rPr lang="en-US" smtClean="0"/>
              <a:t>24-Sep-17</a:t>
            </a:fld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6430" y="708410"/>
            <a:ext cx="90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/>
              <a:t>2. Design </a:t>
            </a:r>
            <a:r>
              <a:rPr lang="en-US" altLang="en-US" sz="2400" b="1" dirty="0"/>
              <a:t>classes that correspond to the infrastructure domain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75720" y="1556792"/>
            <a:ext cx="8915399" cy="2262781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3. Class Elaboration</a:t>
            </a:r>
            <a:endParaRPr lang="en-US" sz="4000" b="1" spc="1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DE4B-D7D7-4DD2-B496-F886ECA164FB}" type="datetime1">
              <a:rPr lang="en-US" smtClean="0"/>
              <a:t>24-Sep-17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34"/>
          <p:cNvGrpSpPr/>
          <p:nvPr/>
        </p:nvGrpSpPr>
        <p:grpSpPr>
          <a:xfrm>
            <a:off x="1682422" y="-25406"/>
            <a:ext cx="5915524" cy="381775"/>
            <a:chOff x="1905" y="935845"/>
            <a:chExt cx="1857374" cy="742949"/>
          </a:xfrm>
        </p:grpSpPr>
        <p:sp>
          <p:nvSpPr>
            <p:cNvPr id="123" name="Rectangle 122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Member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125" name="Group 36"/>
          <p:cNvGrpSpPr/>
          <p:nvPr/>
        </p:nvGrpSpPr>
        <p:grpSpPr>
          <a:xfrm>
            <a:off x="1438953" y="371143"/>
            <a:ext cx="6158993" cy="6457155"/>
            <a:chOff x="1905" y="1631791"/>
            <a:chExt cx="1933819" cy="1524348"/>
          </a:xfrm>
        </p:grpSpPr>
        <p:sp>
          <p:nvSpPr>
            <p:cNvPr id="126" name="Rectangle 125"/>
            <p:cNvSpPr/>
            <p:nvPr/>
          </p:nvSpPr>
          <p:spPr>
            <a:xfrm>
              <a:off x="78350" y="1631791"/>
              <a:ext cx="1857374" cy="1524348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Department</a:t>
              </a:r>
            </a:p>
            <a:p>
              <a:pPr fontAlgn="base"/>
              <a:r>
                <a:rPr lang="en-US" dirty="0"/>
                <a:t>Designation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Email Address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r>
                <a:rPr lang="en-US" dirty="0"/>
                <a:t>DUEIN</a:t>
              </a:r>
            </a:p>
            <a:p>
              <a:pPr fontAlgn="base"/>
              <a:r>
                <a:rPr lang="en-US" dirty="0"/>
                <a:t>Photo</a:t>
              </a:r>
            </a:p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/>
                <a:t>Bank A/C No</a:t>
              </a:r>
              <a:r>
                <a:rPr lang="en-US" dirty="0" smtClean="0"/>
                <a:t>.		</a:t>
              </a:r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 smtClean="0"/>
                <a:t>inputLoginCredentials</a:t>
              </a:r>
              <a:r>
                <a:rPr lang="en-US" dirty="0" smtClean="0"/>
                <a:t> 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inputPIN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viewOptions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chooseOption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/>
                <a:t>approve()</a:t>
              </a:r>
            </a:p>
            <a:p>
              <a:pPr fontAlgn="base"/>
              <a:r>
                <a:rPr lang="en-US" dirty="0" err="1"/>
                <a:t>fillApplication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addToCart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submitCart</a:t>
              </a:r>
              <a:r>
                <a:rPr lang="en-US" dirty="0"/>
                <a:t>()</a:t>
              </a:r>
            </a:p>
            <a:p>
              <a:pPr fontAlgn="base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128" name="Straight Connector 127"/>
          <p:cNvCxnSpPr/>
          <p:nvPr/>
        </p:nvCxnSpPr>
        <p:spPr>
          <a:xfrm>
            <a:off x="1682422" y="3799244"/>
            <a:ext cx="594706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218071" y="2473707"/>
            <a:ext cx="1857374" cy="27614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022" tIns="176022" rIns="234696" bIns="264033" numCol="1" spcCol="1270" anchor="t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3300" dirty="0"/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3300" dirty="0"/>
          </a:p>
        </p:txBody>
      </p:sp>
      <p:sp>
        <p:nvSpPr>
          <p:cNvPr id="176" name="Date Placeholder 175"/>
          <p:cNvSpPr>
            <a:spLocks noGrp="1"/>
          </p:cNvSpPr>
          <p:nvPr>
            <p:ph type="dt" sz="half" idx="10"/>
          </p:nvPr>
        </p:nvSpPr>
        <p:spPr>
          <a:xfrm>
            <a:off x="4561558" y="6239281"/>
            <a:ext cx="1146283" cy="370396"/>
          </a:xfrm>
        </p:spPr>
        <p:txBody>
          <a:bodyPr/>
          <a:lstStyle/>
          <a:p>
            <a:fld id="{B284A8DF-FA89-44E8-B7D0-C226211E3AA8}" type="datetime1">
              <a:rPr lang="en-US" smtClean="0"/>
              <a:t>24-Sep-17</a:t>
            </a:fld>
            <a:endParaRPr lang="en-US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4468567" y="3799244"/>
            <a:ext cx="6106" cy="30438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5969" y="3845496"/>
            <a:ext cx="3095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cancelOrder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identifyTable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viewFoodDetail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rateFood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setExpenseLimit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enableTwoFactorAuthentication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updateBasicInformation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checkExpenseReport</a:t>
            </a:r>
            <a:r>
              <a:rPr lang="en-US" dirty="0"/>
              <a:t>()</a:t>
            </a:r>
          </a:p>
          <a:p>
            <a:r>
              <a:rPr lang="en-US" dirty="0"/>
              <a:t>logout()</a:t>
            </a:r>
          </a:p>
        </p:txBody>
      </p:sp>
      <p:sp>
        <p:nvSpPr>
          <p:cNvPr id="74" name="Date Placeholder 175"/>
          <p:cNvSpPr txBox="1">
            <a:spLocks/>
          </p:cNvSpPr>
          <p:nvPr/>
        </p:nvSpPr>
        <p:spPr>
          <a:xfrm>
            <a:off x="10834750" y="6518318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84A8DF-FA89-44E8-B7D0-C226211E3AA8}" type="datetime1">
              <a:rPr lang="en-US" smtClean="0"/>
              <a:pPr/>
              <a:t>24-Sep-17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555240" y="2656236"/>
            <a:ext cx="2301400" cy="1996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Member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340926" y="2799113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9325208" y="3136519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 flipH="1" flipV="1">
            <a:off x="8042350" y="2899572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891677" y="282813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7992179" y="2609950"/>
            <a:ext cx="152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authenticate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26644" y="3009050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8012122" y="3245595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61449" y="3174157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9339730" y="3518755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7986192" y="3308416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orderManage</a:t>
            </a:r>
            <a:endParaRPr lang="en-US" sz="12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8026644" y="3627831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75971" y="3556393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/>
          <p:cNvSpPr/>
          <p:nvPr/>
        </p:nvSpPr>
        <p:spPr>
          <a:xfrm>
            <a:off x="9345025" y="3874996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8004325" y="3717277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foodManage</a:t>
            </a:r>
            <a:endParaRPr lang="en-US" sz="1200" dirty="0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8031939" y="3984072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81266" y="3912634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Rectangle 45"/>
          <p:cNvSpPr/>
          <p:nvPr/>
        </p:nvSpPr>
        <p:spPr>
          <a:xfrm>
            <a:off x="9325208" y="4241843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7971670" y="4031504"/>
            <a:ext cx="146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profileManage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012122" y="4350919"/>
            <a:ext cx="129857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61449" y="4279481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" grpId="0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37" grpId="0" animBg="1"/>
      <p:bldP spid="38" grpId="0" animBg="1"/>
      <p:bldP spid="39" grpId="0"/>
      <p:bldP spid="41" grpId="0" animBg="1"/>
      <p:bldP spid="42" grpId="0" animBg="1"/>
      <p:bldP spid="43" grpId="0"/>
      <p:bldP spid="45" grpId="0" animBg="1"/>
      <p:bldP spid="46" grpId="0" animBg="1"/>
      <p:bldP spid="47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5804784" y="3518703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8" name="Elbow Connector 167"/>
          <p:cNvCxnSpPr>
            <a:stCxn id="40" idx="3"/>
            <a:endCxn id="129" idx="0"/>
          </p:cNvCxnSpPr>
          <p:nvPr/>
        </p:nvCxnSpPr>
        <p:spPr>
          <a:xfrm>
            <a:off x="4444375" y="492652"/>
            <a:ext cx="1605680" cy="3026051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4" name="Date Placeholder 175"/>
          <p:cNvSpPr txBox="1">
            <a:spLocks/>
          </p:cNvSpPr>
          <p:nvPr/>
        </p:nvSpPr>
        <p:spPr>
          <a:xfrm>
            <a:off x="10632504" y="6185304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84A8DF-FA89-44E8-B7D0-C226211E3AA8}" type="datetime1">
              <a:rPr lang="en-US" smtClean="0"/>
              <a:pPr/>
              <a:t>24-Sep-17</a:t>
            </a:fld>
            <a:endParaRPr lang="en-US" dirty="0"/>
          </a:p>
        </p:txBody>
      </p:sp>
      <p:grpSp>
        <p:nvGrpSpPr>
          <p:cNvPr id="45" name="Group 34"/>
          <p:cNvGrpSpPr/>
          <p:nvPr/>
        </p:nvGrpSpPr>
        <p:grpSpPr>
          <a:xfrm>
            <a:off x="6276476" y="-14130"/>
            <a:ext cx="5915524" cy="381775"/>
            <a:chOff x="1905" y="935845"/>
            <a:chExt cx="1857374" cy="742949"/>
          </a:xfrm>
        </p:grpSpPr>
        <p:sp>
          <p:nvSpPr>
            <p:cNvPr id="46" name="Rectangle 4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/>
                <a:t>Member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48" name="Group 36"/>
          <p:cNvGrpSpPr/>
          <p:nvPr/>
        </p:nvGrpSpPr>
        <p:grpSpPr>
          <a:xfrm>
            <a:off x="6033007" y="382419"/>
            <a:ext cx="6158993" cy="6457155"/>
            <a:chOff x="1905" y="1631791"/>
            <a:chExt cx="1933819" cy="1524348"/>
          </a:xfrm>
        </p:grpSpPr>
        <p:sp>
          <p:nvSpPr>
            <p:cNvPr id="49" name="Rectangle 48"/>
            <p:cNvSpPr/>
            <p:nvPr/>
          </p:nvSpPr>
          <p:spPr>
            <a:xfrm>
              <a:off x="78350" y="1631791"/>
              <a:ext cx="1857374" cy="1524348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Department</a:t>
              </a:r>
            </a:p>
            <a:p>
              <a:pPr fontAlgn="base"/>
              <a:r>
                <a:rPr lang="en-US" dirty="0"/>
                <a:t>Designation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Email Address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r>
                <a:rPr lang="en-US" dirty="0"/>
                <a:t>DUEIN</a:t>
              </a:r>
            </a:p>
            <a:p>
              <a:pPr fontAlgn="base"/>
              <a:r>
                <a:rPr lang="en-US" dirty="0"/>
                <a:t>Photo</a:t>
              </a:r>
            </a:p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r>
                <a:rPr lang="en-US" dirty="0"/>
                <a:t>Bank A/C No.		</a:t>
              </a:r>
              <a:r>
                <a:rPr lang="en-US" smtClean="0"/>
                <a:t>ExpenseLimit</a:t>
              </a:r>
              <a:endParaRPr lang="en-US" dirty="0"/>
            </a:p>
            <a:p>
              <a:pPr fontAlgn="base"/>
              <a:endParaRPr lang="en-US" dirty="0"/>
            </a:p>
            <a:p>
              <a:pPr fontAlgn="base"/>
              <a:r>
                <a:rPr lang="en-US" dirty="0" err="1"/>
                <a:t>inputLoginCredentials</a:t>
              </a:r>
              <a:r>
                <a:rPr lang="en-US" dirty="0"/>
                <a:t> ()</a:t>
              </a:r>
            </a:p>
            <a:p>
              <a:pPr fontAlgn="base"/>
              <a:r>
                <a:rPr lang="en-US" dirty="0" err="1"/>
                <a:t>inputPIN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viewOptions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chooseOption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/>
                <a:t>approve()</a:t>
              </a:r>
            </a:p>
            <a:p>
              <a:pPr fontAlgn="base"/>
              <a:r>
                <a:rPr lang="en-US" dirty="0" err="1"/>
                <a:t>fillApplication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sendApplication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addToCart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submitCart</a:t>
              </a:r>
              <a:r>
                <a:rPr lang="en-US" dirty="0"/>
                <a:t>()</a:t>
              </a:r>
            </a:p>
            <a:p>
              <a:pPr fontAlgn="base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6276476" y="3810520"/>
            <a:ext cx="594706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Date Placeholder 175"/>
          <p:cNvSpPr>
            <a:spLocks noGrp="1"/>
          </p:cNvSpPr>
          <p:nvPr>
            <p:ph type="dt" sz="half" idx="10"/>
          </p:nvPr>
        </p:nvSpPr>
        <p:spPr>
          <a:xfrm>
            <a:off x="9155612" y="6250557"/>
            <a:ext cx="1146283" cy="370396"/>
          </a:xfrm>
        </p:spPr>
        <p:txBody>
          <a:bodyPr/>
          <a:lstStyle/>
          <a:p>
            <a:fld id="{B284A8DF-FA89-44E8-B7D0-C226211E3AA8}" type="datetime1">
              <a:rPr lang="en-US" smtClean="0"/>
              <a:t>24-Sep-17</a:t>
            </a:fld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9062621" y="3810520"/>
            <a:ext cx="6106" cy="30438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55612" y="3911763"/>
            <a:ext cx="3095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cancelOrder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identifyTable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viewFoodDetail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rateFood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setExpenseLimit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enableTwoFactorAuthentication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 smtClean="0"/>
              <a:t>updateBasicInfo</a:t>
            </a:r>
            <a:r>
              <a:rPr lang="en-US" dirty="0" smtClean="0"/>
              <a:t>()</a:t>
            </a:r>
            <a:endParaRPr lang="en-US" dirty="0"/>
          </a:p>
          <a:p>
            <a:pPr fontAlgn="base"/>
            <a:r>
              <a:rPr lang="en-US" dirty="0" err="1"/>
              <a:t>checkExpenseReport</a:t>
            </a:r>
            <a:r>
              <a:rPr lang="en-US" dirty="0"/>
              <a:t>()</a:t>
            </a:r>
          </a:p>
          <a:p>
            <a:r>
              <a:rPr lang="en-US" dirty="0"/>
              <a:t>logout()</a:t>
            </a:r>
          </a:p>
        </p:txBody>
      </p:sp>
      <p:grpSp>
        <p:nvGrpSpPr>
          <p:cNvPr id="39" name="Group 34"/>
          <p:cNvGrpSpPr/>
          <p:nvPr/>
        </p:nvGrpSpPr>
        <p:grpSpPr>
          <a:xfrm>
            <a:off x="1991544" y="0"/>
            <a:ext cx="2452832" cy="677034"/>
            <a:chOff x="-498165" y="314774"/>
            <a:chExt cx="2357445" cy="1364020"/>
          </a:xfrm>
          <a:solidFill>
            <a:srgbClr val="006400"/>
          </a:solidFill>
        </p:grpSpPr>
        <p:sp>
          <p:nvSpPr>
            <p:cNvPr id="40" name="Rectangle 39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498165" y="314774"/>
              <a:ext cx="2357445" cy="1364018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authenticate</a:t>
              </a:r>
            </a:p>
          </p:txBody>
        </p:sp>
      </p:grpSp>
      <p:grpSp>
        <p:nvGrpSpPr>
          <p:cNvPr id="42" name="Group 36"/>
          <p:cNvGrpSpPr/>
          <p:nvPr/>
        </p:nvGrpSpPr>
        <p:grpSpPr>
          <a:xfrm>
            <a:off x="1991536" y="677034"/>
            <a:ext cx="2452839" cy="1288254"/>
            <a:chOff x="1905" y="1678795"/>
            <a:chExt cx="1857374" cy="1449360"/>
          </a:xfrm>
        </p:grpSpPr>
        <p:sp>
          <p:nvSpPr>
            <p:cNvPr id="43" name="Rectangle 42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2039416" y="656455"/>
            <a:ext cx="2385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inputLoginCredentials</a:t>
            </a:r>
            <a:r>
              <a:rPr lang="en-US" dirty="0"/>
              <a:t> ()</a:t>
            </a:r>
          </a:p>
          <a:p>
            <a:pPr fontAlgn="base"/>
            <a:r>
              <a:rPr lang="en-US" dirty="0" err="1"/>
              <a:t>inputPIN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/>
              <a:t>logout()</a:t>
            </a:r>
          </a:p>
          <a:p>
            <a:pPr fontAlgn="base"/>
            <a:endParaRPr lang="en-US" dirty="0"/>
          </a:p>
        </p:txBody>
      </p:sp>
      <p:grpSp>
        <p:nvGrpSpPr>
          <p:cNvPr id="56" name="Group 34"/>
          <p:cNvGrpSpPr/>
          <p:nvPr/>
        </p:nvGrpSpPr>
        <p:grpSpPr>
          <a:xfrm>
            <a:off x="94686" y="2034832"/>
            <a:ext cx="2452832" cy="607490"/>
            <a:chOff x="-498165" y="454884"/>
            <a:chExt cx="2357445" cy="1223910"/>
          </a:xfrm>
          <a:solidFill>
            <a:srgbClr val="006400"/>
          </a:solidFill>
        </p:grpSpPr>
        <p:sp>
          <p:nvSpPr>
            <p:cNvPr id="57" name="Rectangle 5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498165" y="454884"/>
              <a:ext cx="2357445" cy="1223908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submitApplication</a:t>
              </a:r>
              <a:endParaRPr lang="en-US" sz="1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36"/>
          <p:cNvGrpSpPr/>
          <p:nvPr/>
        </p:nvGrpSpPr>
        <p:grpSpPr>
          <a:xfrm>
            <a:off x="94678" y="2642322"/>
            <a:ext cx="2452839" cy="1288254"/>
            <a:chOff x="1905" y="1678795"/>
            <a:chExt cx="1857374" cy="1449360"/>
          </a:xfrm>
        </p:grpSpPr>
        <p:sp>
          <p:nvSpPr>
            <p:cNvPr id="60" name="Rectangle 59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62423" y="2787060"/>
            <a:ext cx="238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fillApplication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sendApplication</a:t>
            </a:r>
            <a:r>
              <a:rPr lang="en-US" dirty="0"/>
              <a:t>()</a:t>
            </a:r>
          </a:p>
        </p:txBody>
      </p:sp>
      <p:grpSp>
        <p:nvGrpSpPr>
          <p:cNvPr id="63" name="Group 34"/>
          <p:cNvGrpSpPr/>
          <p:nvPr/>
        </p:nvGrpSpPr>
        <p:grpSpPr>
          <a:xfrm>
            <a:off x="94686" y="4000121"/>
            <a:ext cx="2452832" cy="677034"/>
            <a:chOff x="-498165" y="314774"/>
            <a:chExt cx="2357445" cy="1364020"/>
          </a:xfrm>
          <a:solidFill>
            <a:srgbClr val="006400"/>
          </a:solidFill>
        </p:grpSpPr>
        <p:sp>
          <p:nvSpPr>
            <p:cNvPr id="64" name="Rectangle 63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-498165" y="314774"/>
              <a:ext cx="2357445" cy="1364018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foodManage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6" name="Group 36"/>
          <p:cNvGrpSpPr/>
          <p:nvPr/>
        </p:nvGrpSpPr>
        <p:grpSpPr>
          <a:xfrm>
            <a:off x="94678" y="4677155"/>
            <a:ext cx="2452839" cy="1288254"/>
            <a:chOff x="1905" y="1678795"/>
            <a:chExt cx="1857374" cy="1449360"/>
          </a:xfrm>
        </p:grpSpPr>
        <p:sp>
          <p:nvSpPr>
            <p:cNvPr id="67" name="Rectangle 66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62423" y="4821893"/>
            <a:ext cx="238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viewFoodDetail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rateFood</a:t>
            </a:r>
            <a:r>
              <a:rPr lang="en-US" dirty="0"/>
              <a:t>()</a:t>
            </a:r>
          </a:p>
        </p:txBody>
      </p:sp>
      <p:grpSp>
        <p:nvGrpSpPr>
          <p:cNvPr id="70" name="Group 34"/>
          <p:cNvGrpSpPr/>
          <p:nvPr/>
        </p:nvGrpSpPr>
        <p:grpSpPr>
          <a:xfrm>
            <a:off x="2875466" y="4208899"/>
            <a:ext cx="2854583" cy="677034"/>
            <a:chOff x="-498165" y="314774"/>
            <a:chExt cx="2357445" cy="1364020"/>
          </a:xfrm>
          <a:solidFill>
            <a:srgbClr val="006400"/>
          </a:solidFill>
        </p:grpSpPr>
        <p:sp>
          <p:nvSpPr>
            <p:cNvPr id="71" name="Rectangle 7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498165" y="314774"/>
              <a:ext cx="2357445" cy="1364018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profileManage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36"/>
          <p:cNvGrpSpPr/>
          <p:nvPr/>
        </p:nvGrpSpPr>
        <p:grpSpPr>
          <a:xfrm>
            <a:off x="2875459" y="4885932"/>
            <a:ext cx="2854589" cy="2075116"/>
            <a:chOff x="1905" y="1678795"/>
            <a:chExt cx="1857374" cy="1449360"/>
          </a:xfrm>
        </p:grpSpPr>
        <p:sp>
          <p:nvSpPr>
            <p:cNvPr id="75" name="Rectangle 74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2943204" y="5030671"/>
            <a:ext cx="2759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setExpenseLimit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enableTwoFactorAuthentication</a:t>
            </a:r>
            <a:r>
              <a:rPr lang="en-US" dirty="0"/>
              <a:t>()</a:t>
            </a:r>
          </a:p>
          <a:p>
            <a:pPr fontAlgn="base"/>
            <a:r>
              <a:rPr lang="en-US" dirty="0" err="1" smtClean="0"/>
              <a:t>updateBasicInfo</a:t>
            </a:r>
            <a:r>
              <a:rPr lang="en-US" dirty="0" smtClean="0"/>
              <a:t>()</a:t>
            </a:r>
            <a:endParaRPr lang="en-US" dirty="0"/>
          </a:p>
          <a:p>
            <a:pPr fontAlgn="base"/>
            <a:r>
              <a:rPr lang="en-US" dirty="0" err="1"/>
              <a:t>checkExpenseReport</a:t>
            </a:r>
            <a:r>
              <a:rPr lang="en-US" dirty="0"/>
              <a:t>()</a:t>
            </a:r>
          </a:p>
        </p:txBody>
      </p:sp>
      <p:grpSp>
        <p:nvGrpSpPr>
          <p:cNvPr id="78" name="Group 34"/>
          <p:cNvGrpSpPr/>
          <p:nvPr/>
        </p:nvGrpSpPr>
        <p:grpSpPr>
          <a:xfrm>
            <a:off x="2897041" y="2209385"/>
            <a:ext cx="2452832" cy="677034"/>
            <a:chOff x="-498165" y="314774"/>
            <a:chExt cx="2357445" cy="1364020"/>
          </a:xfrm>
          <a:solidFill>
            <a:srgbClr val="006400"/>
          </a:solidFill>
        </p:grpSpPr>
        <p:sp>
          <p:nvSpPr>
            <p:cNvPr id="79" name="Rectangle 78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DAO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-498165" y="314774"/>
              <a:ext cx="2357445" cy="1364018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orderManage</a:t>
              </a:r>
              <a:endPara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81" name="Group 36"/>
          <p:cNvGrpSpPr/>
          <p:nvPr/>
        </p:nvGrpSpPr>
        <p:grpSpPr>
          <a:xfrm>
            <a:off x="2897033" y="2886419"/>
            <a:ext cx="2452839" cy="1288254"/>
            <a:chOff x="1905" y="1678795"/>
            <a:chExt cx="1857374" cy="1449360"/>
          </a:xfrm>
        </p:grpSpPr>
        <p:sp>
          <p:nvSpPr>
            <p:cNvPr id="82" name="Rectangle 81"/>
            <p:cNvSpPr/>
            <p:nvPr/>
          </p:nvSpPr>
          <p:spPr>
            <a:xfrm>
              <a:off x="1905" y="1678795"/>
              <a:ext cx="1857374" cy="1364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2964786" y="2920645"/>
            <a:ext cx="2385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/>
              <a:t>addToCart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submitCart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err="1"/>
              <a:t>cancelOrder</a:t>
            </a:r>
            <a:r>
              <a:rPr lang="en-US" dirty="0"/>
              <a:t>()</a:t>
            </a:r>
          </a:p>
          <a:p>
            <a:pPr fontAlgn="base"/>
            <a:r>
              <a:rPr lang="en-US" dirty="0" err="1"/>
              <a:t>identifyTable</a:t>
            </a:r>
            <a:r>
              <a:rPr lang="en-US" dirty="0"/>
              <a:t>()</a:t>
            </a:r>
          </a:p>
          <a:p>
            <a:pPr fontAlgn="base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804784" y="4264523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5789283" y="532128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>
            <a:off x="5789283" y="2388331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/>
          <p:cNvSpPr/>
          <p:nvPr/>
        </p:nvSpPr>
        <p:spPr>
          <a:xfrm>
            <a:off x="5805685" y="1160076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9" name="Elbow Connector 88"/>
          <p:cNvCxnSpPr>
            <a:stCxn id="79" idx="3"/>
            <a:endCxn id="87" idx="1"/>
          </p:cNvCxnSpPr>
          <p:nvPr/>
        </p:nvCxnSpPr>
        <p:spPr>
          <a:xfrm flipV="1">
            <a:off x="5349872" y="2488791"/>
            <a:ext cx="439411" cy="21324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88" idx="1"/>
          </p:cNvCxnSpPr>
          <p:nvPr/>
        </p:nvCxnSpPr>
        <p:spPr>
          <a:xfrm flipV="1">
            <a:off x="2538985" y="1260536"/>
            <a:ext cx="3266700" cy="84231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5" idx="3"/>
            <a:endCxn id="85" idx="1"/>
          </p:cNvCxnSpPr>
          <p:nvPr/>
        </p:nvCxnSpPr>
        <p:spPr>
          <a:xfrm>
            <a:off x="2547518" y="4338638"/>
            <a:ext cx="3257266" cy="2634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86" idx="1"/>
          </p:cNvCxnSpPr>
          <p:nvPr/>
        </p:nvCxnSpPr>
        <p:spPr>
          <a:xfrm flipV="1">
            <a:off x="5742515" y="5421742"/>
            <a:ext cx="46768" cy="4648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C999-EEC2-444E-A775-681324082D9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37835" y="5348835"/>
            <a:ext cx="1857388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CM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23521" y="5491712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/>
          <p:cNvSpPr/>
          <p:nvPr/>
        </p:nvSpPr>
        <p:spPr>
          <a:xfrm>
            <a:off x="5423521" y="6072740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Straight Connector 48"/>
          <p:cNvCxnSpPr>
            <a:stCxn id="47" idx="1"/>
            <a:endCxn id="51" idx="6"/>
          </p:cNvCxnSpPr>
          <p:nvPr/>
        </p:nvCxnSpPr>
        <p:spPr>
          <a:xfrm flipH="1" flipV="1">
            <a:off x="4209129" y="5581926"/>
            <a:ext cx="1214392" cy="1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1"/>
            <a:endCxn id="52" idx="6"/>
          </p:cNvCxnSpPr>
          <p:nvPr/>
        </p:nvCxnSpPr>
        <p:spPr>
          <a:xfrm flipH="1" flipV="1">
            <a:off x="4210889" y="6173199"/>
            <a:ext cx="12126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056745" y="5491448"/>
            <a:ext cx="152384" cy="1809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Oval 51"/>
          <p:cNvSpPr/>
          <p:nvPr/>
        </p:nvSpPr>
        <p:spPr>
          <a:xfrm>
            <a:off x="4068013" y="6101761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ectangle 57"/>
          <p:cNvSpPr/>
          <p:nvPr/>
        </p:nvSpPr>
        <p:spPr>
          <a:xfrm>
            <a:off x="7901615" y="358404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933520" y="602997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70" name="Group 34"/>
          <p:cNvGrpSpPr/>
          <p:nvPr/>
        </p:nvGrpSpPr>
        <p:grpSpPr>
          <a:xfrm>
            <a:off x="4616559" y="214249"/>
            <a:ext cx="2214580" cy="938658"/>
            <a:chOff x="1905" y="935845"/>
            <a:chExt cx="1857374" cy="742949"/>
          </a:xfrm>
          <a:solidFill>
            <a:srgbClr val="006400"/>
          </a:solidFill>
        </p:grpSpPr>
        <p:sp>
          <p:nvSpPr>
            <p:cNvPr id="71" name="Rectangle 70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DAO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approve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3" name="Group 36"/>
          <p:cNvGrpSpPr/>
          <p:nvPr/>
        </p:nvGrpSpPr>
        <p:grpSpPr>
          <a:xfrm>
            <a:off x="4616560" y="314708"/>
            <a:ext cx="2214572" cy="1629671"/>
            <a:chOff x="-355292" y="1678795"/>
            <a:chExt cx="2214572" cy="1863092"/>
          </a:xfrm>
        </p:grpSpPr>
        <p:sp>
          <p:nvSpPr>
            <p:cNvPr id="74" name="Rectangle 73"/>
            <p:cNvSpPr/>
            <p:nvPr/>
          </p:nvSpPr>
          <p:spPr>
            <a:xfrm>
              <a:off x="-355292" y="2637052"/>
              <a:ext cx="2214572" cy="9048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 err="1" smtClean="0"/>
                <a:t>selectOption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checkPayment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05" y="1678795"/>
              <a:ext cx="1857374" cy="1609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grpSp>
        <p:nvGrpSpPr>
          <p:cNvPr id="76" name="Group 34"/>
          <p:cNvGrpSpPr/>
          <p:nvPr/>
        </p:nvGrpSpPr>
        <p:grpSpPr>
          <a:xfrm>
            <a:off x="4616559" y="2288980"/>
            <a:ext cx="2314590" cy="960543"/>
            <a:chOff x="-179080" y="824607"/>
            <a:chExt cx="2038360" cy="854187"/>
          </a:xfrm>
          <a:solidFill>
            <a:srgbClr val="006400"/>
          </a:solidFill>
        </p:grpSpPr>
        <p:sp>
          <p:nvSpPr>
            <p:cNvPr id="77" name="Rectangle 7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DAO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79080" y="824607"/>
              <a:ext cx="2038360" cy="854187"/>
            </a:xfrm>
            <a:prstGeom prst="rect">
              <a:avLst/>
            </a:prstGeom>
            <a:grpFill/>
            <a:ln>
              <a:solidFill>
                <a:srgbClr val="0064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&lt;&lt;interface&gt;&gt;</a:t>
              </a:r>
            </a:p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err="1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updateFoodDetail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79" name="Group 36"/>
          <p:cNvGrpSpPr/>
          <p:nvPr/>
        </p:nvGrpSpPr>
        <p:grpSpPr>
          <a:xfrm>
            <a:off x="4616559" y="2638257"/>
            <a:ext cx="2314582" cy="2096052"/>
            <a:chOff x="-455303" y="1678795"/>
            <a:chExt cx="2314582" cy="1606029"/>
          </a:xfrm>
        </p:grpSpPr>
        <p:sp>
          <p:nvSpPr>
            <p:cNvPr id="80" name="Rectangle 79"/>
            <p:cNvSpPr/>
            <p:nvPr/>
          </p:nvSpPr>
          <p:spPr>
            <a:xfrm>
              <a:off x="-455303" y="2147158"/>
              <a:ext cx="2314582" cy="1137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 err="1" smtClean="0"/>
                <a:t>selectfood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updatePrice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addPictures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addNutritionalFact</a:t>
              </a:r>
              <a:r>
                <a:rPr lang="en-US" dirty="0" smtClean="0"/>
                <a:t>()</a:t>
              </a:r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82" name="Elbow Connector 81"/>
          <p:cNvCxnSpPr>
            <a:stCxn id="71" idx="3"/>
          </p:cNvCxnSpPr>
          <p:nvPr/>
        </p:nvCxnSpPr>
        <p:spPr>
          <a:xfrm>
            <a:off x="6831139" y="683578"/>
            <a:ext cx="1059671" cy="3015965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1" idx="3"/>
            <a:endCxn id="61" idx="1"/>
          </p:cNvCxnSpPr>
          <p:nvPr/>
        </p:nvCxnSpPr>
        <p:spPr>
          <a:xfrm>
            <a:off x="6931141" y="3584048"/>
            <a:ext cx="1002379" cy="25463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Date Placeholder 58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322D3781-EA67-4514-B9C4-A2A61AC5A718}" type="datetime1">
              <a:rPr lang="en-US" smtClean="0"/>
              <a:pPr/>
              <a:t>24-Sep-17</a:t>
            </a:fld>
            <a:endParaRPr lang="en-US"/>
          </a:p>
        </p:txBody>
      </p:sp>
      <p:grpSp>
        <p:nvGrpSpPr>
          <p:cNvPr id="86" name="Group 34"/>
          <p:cNvGrpSpPr/>
          <p:nvPr/>
        </p:nvGrpSpPr>
        <p:grpSpPr>
          <a:xfrm>
            <a:off x="415912" y="1294991"/>
            <a:ext cx="3255637" cy="374417"/>
            <a:chOff x="1905" y="935845"/>
            <a:chExt cx="1857374" cy="742949"/>
          </a:xfrm>
        </p:grpSpPr>
        <p:sp>
          <p:nvSpPr>
            <p:cNvPr id="87" name="Rectangle 86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CM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89" name="Group 36"/>
          <p:cNvGrpSpPr/>
          <p:nvPr/>
        </p:nvGrpSpPr>
        <p:grpSpPr>
          <a:xfrm>
            <a:off x="281918" y="1678540"/>
            <a:ext cx="3389631" cy="5179460"/>
            <a:chOff x="1905" y="1631791"/>
            <a:chExt cx="1933819" cy="1524348"/>
          </a:xfrm>
        </p:grpSpPr>
        <p:sp>
          <p:nvSpPr>
            <p:cNvPr id="91" name="Rectangle 90"/>
            <p:cNvSpPr/>
            <p:nvPr/>
          </p:nvSpPr>
          <p:spPr>
            <a:xfrm>
              <a:off x="78350" y="1631791"/>
              <a:ext cx="1857374" cy="1524348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r>
                <a:rPr lang="en-US" dirty="0"/>
                <a:t>Photo</a:t>
              </a:r>
            </a:p>
            <a:p>
              <a:pPr fontAlgn="base"/>
              <a:r>
                <a:rPr lang="en-US" dirty="0"/>
                <a:t>DUEIN</a:t>
              </a:r>
            </a:p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inputLoginCredentials</a:t>
              </a:r>
              <a:r>
                <a:rPr lang="en-US" dirty="0"/>
                <a:t> ()</a:t>
              </a:r>
            </a:p>
            <a:p>
              <a:pPr fontAlgn="base"/>
              <a:r>
                <a:rPr lang="en-US" dirty="0" err="1"/>
                <a:t>viewOptions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chooseOption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/>
                <a:t>approve()</a:t>
              </a:r>
            </a:p>
            <a:p>
              <a:pPr fontAlgn="base"/>
              <a:r>
                <a:rPr lang="en-US" dirty="0" err="1"/>
                <a:t>updateBasicInformation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viewManagerialReport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updateFoodDetail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/>
                <a:t>logout()</a:t>
              </a:r>
            </a:p>
            <a:p>
              <a:pPr fontAlgn="base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415912" y="4068072"/>
            <a:ext cx="32556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4" name="Group 34"/>
          <p:cNvGrpSpPr/>
          <p:nvPr/>
        </p:nvGrpSpPr>
        <p:grpSpPr>
          <a:xfrm>
            <a:off x="8402962" y="529612"/>
            <a:ext cx="3255637" cy="457199"/>
            <a:chOff x="1905" y="935845"/>
            <a:chExt cx="1857374" cy="742949"/>
          </a:xfrm>
        </p:grpSpPr>
        <p:sp>
          <p:nvSpPr>
            <p:cNvPr id="96" name="Rectangle 95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CM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99" name="Group 36"/>
          <p:cNvGrpSpPr/>
          <p:nvPr/>
        </p:nvGrpSpPr>
        <p:grpSpPr>
          <a:xfrm>
            <a:off x="8229600" y="990599"/>
            <a:ext cx="3428999" cy="5867401"/>
            <a:chOff x="1905" y="1631791"/>
            <a:chExt cx="1956279" cy="1638368"/>
          </a:xfrm>
        </p:grpSpPr>
        <p:sp>
          <p:nvSpPr>
            <p:cNvPr id="100" name="Rectangle 99"/>
            <p:cNvSpPr/>
            <p:nvPr/>
          </p:nvSpPr>
          <p:spPr>
            <a:xfrm>
              <a:off x="100810" y="1631791"/>
              <a:ext cx="1857374" cy="1638368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Present </a:t>
              </a:r>
              <a:r>
                <a:rPr lang="en-US" dirty="0" smtClean="0"/>
                <a:t>Address</a:t>
              </a:r>
              <a:endParaRPr lang="en-US" dirty="0"/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r>
                <a:rPr lang="en-US" dirty="0"/>
                <a:t>Photo</a:t>
              </a:r>
            </a:p>
            <a:p>
              <a:pPr fontAlgn="base"/>
              <a:r>
                <a:rPr lang="en-US" dirty="0"/>
                <a:t>DUEIN</a:t>
              </a:r>
            </a:p>
            <a:p>
              <a:pPr fontAlgn="base"/>
              <a:r>
                <a:rPr lang="en-US" dirty="0"/>
                <a:t>Username</a:t>
              </a:r>
            </a:p>
            <a:p>
              <a:pPr fontAlgn="base"/>
              <a:r>
                <a:rPr lang="en-US" dirty="0"/>
                <a:t>Password</a:t>
              </a:r>
            </a:p>
            <a:p>
              <a:pPr fontAlgn="base"/>
              <a:r>
                <a:rPr lang="en-US" dirty="0" err="1" smtClean="0"/>
                <a:t>inputLoginCredentials</a:t>
              </a:r>
              <a:r>
                <a:rPr lang="en-US" dirty="0" smtClean="0"/>
                <a:t> 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viewOptions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chooseOption</a:t>
              </a:r>
              <a:r>
                <a:rPr lang="en-US" dirty="0" smtClean="0"/>
                <a:t>()</a:t>
              </a:r>
            </a:p>
            <a:p>
              <a:pPr fontAlgn="base"/>
              <a:r>
                <a:rPr lang="en-US" dirty="0" err="1" smtClean="0"/>
                <a:t>selectOption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checkPayment</a:t>
              </a:r>
              <a:r>
                <a:rPr lang="en-US" dirty="0" smtClean="0"/>
                <a:t>()</a:t>
              </a:r>
              <a:endParaRPr lang="en-US" dirty="0"/>
            </a:p>
            <a:p>
              <a:pPr fontAlgn="base"/>
              <a:r>
                <a:rPr lang="en-US" dirty="0" err="1"/>
                <a:t>updateBasicInformation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recordTransactions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viewManagerialReport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selectfood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updatePrice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addPictures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addNutritionalFact</a:t>
              </a:r>
              <a:r>
                <a:rPr lang="en-US" dirty="0" smtClean="0"/>
                <a:t>()</a:t>
              </a:r>
            </a:p>
            <a:p>
              <a:pPr fontAlgn="base"/>
              <a:r>
                <a:rPr lang="en-US" dirty="0" smtClean="0"/>
                <a:t>logout</a:t>
              </a:r>
              <a:r>
                <a:rPr lang="en-US" dirty="0"/>
                <a:t>()</a:t>
              </a:r>
            </a:p>
            <a:p>
              <a:pPr fontAlgn="base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8382000" y="3276600"/>
            <a:ext cx="32556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190043" y="51440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603225" y="622297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 food </a:t>
            </a:r>
          </a:p>
          <a:p>
            <a:pPr algn="ctr"/>
            <a:r>
              <a:rPr lang="en-US" dirty="0" smtClean="0"/>
              <a:t>detail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1" grpId="0" animBg="1"/>
      <p:bldP spid="52" grpId="0" animBg="1"/>
      <p:bldP spid="58" grpId="0" animBg="1"/>
      <p:bldP spid="61" grpId="0" animBg="1"/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D57D-B19A-45C3-B019-0F278D7CC68F}" type="datetime1">
              <a:rPr lang="en-US" smtClean="0"/>
              <a:t>24-Sep-17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3732" y="1970763"/>
            <a:ext cx="5192861" cy="35275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022" tIns="176022" rIns="234696" bIns="264033" numCol="1" spcCol="1270" anchor="t" anchorCtr="0">
            <a:noAutofit/>
          </a:bodyPr>
          <a:lstStyle/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3300" dirty="0"/>
          </a:p>
          <a:p>
            <a:pPr marL="285750" lvl="1" indent="-285750" defTabSz="1466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3300" dirty="0"/>
          </a:p>
        </p:txBody>
      </p:sp>
      <p:sp>
        <p:nvSpPr>
          <p:cNvPr id="22" name="Slide Number Placeholder 59"/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00256" y="2852936"/>
            <a:ext cx="2448272" cy="1143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</a:t>
            </a:r>
            <a:endParaRPr lang="en-US" sz="28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85942" y="3012057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8185942" y="3576841"/>
            <a:ext cx="490542" cy="200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6" name="Straight Connector 25"/>
          <p:cNvCxnSpPr>
            <a:stCxn id="24" idx="1"/>
            <a:endCxn id="28" idx="6"/>
          </p:cNvCxnSpPr>
          <p:nvPr/>
        </p:nvCxnSpPr>
        <p:spPr>
          <a:xfrm flipH="1" flipV="1">
            <a:off x="6454900" y="3104964"/>
            <a:ext cx="1731042" cy="7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1"/>
            <a:endCxn id="29" idx="6"/>
          </p:cNvCxnSpPr>
          <p:nvPr/>
        </p:nvCxnSpPr>
        <p:spPr>
          <a:xfrm flipH="1">
            <a:off x="6456040" y="3677301"/>
            <a:ext cx="1729902" cy="1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40016" y="2996952"/>
            <a:ext cx="21488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6240016" y="3576841"/>
            <a:ext cx="216024" cy="204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542010" y="2793873"/>
            <a:ext cx="157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submitApplication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456040" y="3372098"/>
            <a:ext cx="172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approveApplication</a:t>
            </a:r>
            <a:endParaRPr lang="en-US" sz="1200" dirty="0"/>
          </a:p>
        </p:txBody>
      </p:sp>
      <p:sp>
        <p:nvSpPr>
          <p:cNvPr id="32" name="Slide Number Placeholder 60"/>
          <p:cNvSpPr>
            <a:spLocks noGrp="1"/>
          </p:cNvSpPr>
          <p:nvPr>
            <p:ph type="sldNum" sz="quarter" idx="12"/>
          </p:nvPr>
        </p:nvSpPr>
        <p:spPr>
          <a:xfrm>
            <a:off x="2423592" y="2227594"/>
            <a:ext cx="779767" cy="365125"/>
          </a:xfrm>
        </p:spPr>
        <p:txBody>
          <a:bodyPr/>
          <a:lstStyle/>
          <a:p>
            <a:fld id="{B3C8C999-EEC2-444E-A775-681324082D9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3" name="Group 34"/>
          <p:cNvGrpSpPr/>
          <p:nvPr/>
        </p:nvGrpSpPr>
        <p:grpSpPr>
          <a:xfrm>
            <a:off x="431470" y="1486641"/>
            <a:ext cx="5198849" cy="381775"/>
            <a:chOff x="-10754" y="935845"/>
            <a:chExt cx="1870033" cy="742949"/>
          </a:xfrm>
        </p:grpSpPr>
        <p:sp>
          <p:nvSpPr>
            <p:cNvPr id="34" name="Rectangle 33"/>
            <p:cNvSpPr/>
            <p:nvPr/>
          </p:nvSpPr>
          <p:spPr>
            <a:xfrm>
              <a:off x="-10754" y="935845"/>
              <a:ext cx="1870033" cy="742949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05" y="935845"/>
              <a:ext cx="1857374" cy="742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34112" rIns="234696" bIns="134112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300" dirty="0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23732" y="1856360"/>
            <a:ext cx="5406587" cy="3642000"/>
            <a:chOff x="1905" y="1631791"/>
            <a:chExt cx="1933819" cy="1496364"/>
          </a:xfrm>
        </p:grpSpPr>
        <p:sp>
          <p:nvSpPr>
            <p:cNvPr id="37" name="Rectangle 36"/>
            <p:cNvSpPr/>
            <p:nvPr/>
          </p:nvSpPr>
          <p:spPr>
            <a:xfrm>
              <a:off x="78350" y="1631791"/>
              <a:ext cx="1857374" cy="1436324"/>
            </a:xfrm>
            <a:prstGeom prst="rect">
              <a:avLst/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fontAlgn="base"/>
              <a:r>
                <a:rPr lang="en-US" dirty="0"/>
                <a:t>Application ID </a:t>
              </a:r>
            </a:p>
            <a:p>
              <a:pPr fontAlgn="base"/>
              <a:r>
                <a:rPr lang="en-US" dirty="0"/>
                <a:t>Name</a:t>
              </a:r>
            </a:p>
            <a:p>
              <a:pPr fontAlgn="base"/>
              <a:r>
                <a:rPr lang="en-US" dirty="0"/>
                <a:t>Department</a:t>
              </a:r>
            </a:p>
            <a:p>
              <a:pPr fontAlgn="base"/>
              <a:r>
                <a:rPr lang="en-US" dirty="0"/>
                <a:t>Designation</a:t>
              </a:r>
            </a:p>
            <a:p>
              <a:pPr fontAlgn="base"/>
              <a:r>
                <a:rPr lang="en-US" dirty="0"/>
                <a:t>Contact Number</a:t>
              </a:r>
            </a:p>
            <a:p>
              <a:pPr fontAlgn="base"/>
              <a:r>
                <a:rPr lang="en-US" dirty="0"/>
                <a:t>Email Address</a:t>
              </a:r>
            </a:p>
            <a:p>
              <a:pPr fontAlgn="base"/>
              <a:r>
                <a:rPr lang="en-US" dirty="0"/>
                <a:t>Present Address</a:t>
              </a:r>
            </a:p>
            <a:p>
              <a:pPr fontAlgn="base"/>
              <a:r>
                <a:rPr lang="en-US" dirty="0"/>
                <a:t>Permanent Address</a:t>
              </a:r>
            </a:p>
            <a:p>
              <a:pPr fontAlgn="base"/>
              <a:endParaRPr lang="en-US" dirty="0" smtClean="0"/>
            </a:p>
            <a:p>
              <a:pPr fontAlgn="base"/>
              <a:r>
                <a:rPr lang="en-US" dirty="0" err="1"/>
                <a:t>storeInformation</a:t>
              </a:r>
              <a:r>
                <a:rPr lang="en-US" dirty="0"/>
                <a:t>()</a:t>
              </a:r>
            </a:p>
            <a:p>
              <a:pPr fontAlgn="base"/>
              <a:r>
                <a:rPr lang="en-US" dirty="0" err="1"/>
                <a:t>updateInformation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showStatus</a:t>
              </a:r>
              <a:r>
                <a:rPr lang="en-US" dirty="0"/>
                <a:t>()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5" y="1678795"/>
              <a:ext cx="1857374" cy="14493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  <a:p>
              <a:pPr marL="285750" lvl="1" indent="-285750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30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440590" y="4184777"/>
            <a:ext cx="520712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93524" y="1819410"/>
            <a:ext cx="0" cy="235733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59151" y="1868416"/>
            <a:ext cx="2588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DUEIN</a:t>
            </a:r>
          </a:p>
          <a:p>
            <a:pPr fontAlgn="base"/>
            <a:r>
              <a:rPr lang="en-US" dirty="0"/>
              <a:t>Photo</a:t>
            </a:r>
          </a:p>
          <a:p>
            <a:pPr fontAlgn="base"/>
            <a:r>
              <a:rPr lang="en-US" dirty="0"/>
              <a:t>Username</a:t>
            </a:r>
          </a:p>
          <a:p>
            <a:pPr fontAlgn="base"/>
            <a:r>
              <a:rPr lang="en-US" dirty="0"/>
              <a:t>Password</a:t>
            </a:r>
          </a:p>
          <a:p>
            <a:pPr fontAlgn="base"/>
            <a:r>
              <a:rPr lang="en-US" dirty="0"/>
              <a:t>Bank A/C No.</a:t>
            </a:r>
          </a:p>
          <a:p>
            <a:pPr fontAlgn="base"/>
            <a:r>
              <a:rPr lang="en-US" dirty="0"/>
              <a:t>Application Purpose</a:t>
            </a:r>
          </a:p>
          <a:p>
            <a:pPr fontAlgn="base"/>
            <a:r>
              <a:rPr lang="en-US" dirty="0"/>
              <a:t>Applicant Type</a:t>
            </a:r>
          </a:p>
          <a:p>
            <a:pPr fontAlgn="base"/>
            <a:r>
              <a:rPr lang="en-US" dirty="0"/>
              <a:t>Application 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3" grpId="0" animBg="1"/>
      <p:bldP spid="24" grpId="0" animBg="1"/>
      <p:bldP spid="25" grpId="0" animBg="1"/>
      <p:bldP spid="28" grpId="0" animBg="1"/>
      <p:bldP spid="29" grpId="0" animBg="1"/>
      <p:bldP spid="30" grpId="0"/>
      <p:bldP spid="31" grpId="0"/>
      <p:bldP spid="32" grpId="0"/>
      <p:bldP spid="4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1223</TotalTime>
  <Words>1061</Words>
  <Application>Microsoft Office PowerPoint</Application>
  <PresentationFormat>Widescreen</PresentationFormat>
  <Paragraphs>673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Wisp</vt:lpstr>
      <vt:lpstr>Component-Level Design</vt:lpstr>
      <vt:lpstr>Presented by</vt:lpstr>
      <vt:lpstr>PowerPoint Presentation</vt:lpstr>
      <vt:lpstr>PowerPoint Presentation</vt:lpstr>
      <vt:lpstr>3. Class Elaboration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3a. Collaboration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Nadia</dc:creator>
  <cp:lastModifiedBy>Aquib</cp:lastModifiedBy>
  <cp:revision>481</cp:revision>
  <dcterms:created xsi:type="dcterms:W3CDTF">2013-09-20T13:59:39Z</dcterms:created>
  <dcterms:modified xsi:type="dcterms:W3CDTF">2017-09-23T19:11:52Z</dcterms:modified>
</cp:coreProperties>
</file>