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0"/>
  </p:notesMasterIdLst>
  <p:sldIdLst>
    <p:sldId id="257" r:id="rId2"/>
    <p:sldId id="325" r:id="rId3"/>
    <p:sldId id="403" r:id="rId4"/>
    <p:sldId id="348" r:id="rId5"/>
    <p:sldId id="349" r:id="rId6"/>
    <p:sldId id="350" r:id="rId7"/>
    <p:sldId id="390" r:id="rId8"/>
    <p:sldId id="352" r:id="rId9"/>
    <p:sldId id="274" r:id="rId10"/>
    <p:sldId id="333" r:id="rId11"/>
    <p:sldId id="347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36" r:id="rId30"/>
    <p:sldId id="372" r:id="rId31"/>
    <p:sldId id="373" r:id="rId32"/>
    <p:sldId id="374" r:id="rId33"/>
    <p:sldId id="334" r:id="rId34"/>
    <p:sldId id="375" r:id="rId35"/>
    <p:sldId id="419" r:id="rId36"/>
    <p:sldId id="285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329" r:id="rId50"/>
    <p:sldId id="420" r:id="rId51"/>
    <p:sldId id="421" r:id="rId52"/>
    <p:sldId id="288" r:id="rId53"/>
    <p:sldId id="376" r:id="rId54"/>
    <p:sldId id="377" r:id="rId55"/>
    <p:sldId id="378" r:id="rId56"/>
    <p:sldId id="379" r:id="rId57"/>
    <p:sldId id="380" r:id="rId58"/>
    <p:sldId id="381" r:id="rId59"/>
    <p:sldId id="330" r:id="rId60"/>
    <p:sldId id="383" r:id="rId61"/>
    <p:sldId id="384" r:id="rId62"/>
    <p:sldId id="385" r:id="rId63"/>
    <p:sldId id="386" r:id="rId64"/>
    <p:sldId id="387" r:id="rId65"/>
    <p:sldId id="388" r:id="rId66"/>
    <p:sldId id="389" r:id="rId67"/>
    <p:sldId id="328" r:id="rId68"/>
    <p:sldId id="406" r:id="rId69"/>
    <p:sldId id="407" r:id="rId70"/>
    <p:sldId id="408" r:id="rId71"/>
    <p:sldId id="409" r:id="rId72"/>
    <p:sldId id="410" r:id="rId73"/>
    <p:sldId id="411" r:id="rId74"/>
    <p:sldId id="412" r:id="rId75"/>
    <p:sldId id="413" r:id="rId76"/>
    <p:sldId id="414" r:id="rId77"/>
    <p:sldId id="415" r:id="rId78"/>
    <p:sldId id="416" r:id="rId79"/>
    <p:sldId id="417" r:id="rId80"/>
    <p:sldId id="418" r:id="rId81"/>
    <p:sldId id="331" r:id="rId82"/>
    <p:sldId id="423" r:id="rId83"/>
    <p:sldId id="422" r:id="rId84"/>
    <p:sldId id="332" r:id="rId85"/>
    <p:sldId id="404" r:id="rId86"/>
    <p:sldId id="353" r:id="rId87"/>
    <p:sldId id="354" r:id="rId88"/>
    <p:sldId id="326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BBEB"/>
    <a:srgbClr val="CFAFE7"/>
    <a:srgbClr val="0064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022" autoAdjust="0"/>
  </p:normalViewPr>
  <p:slideViewPr>
    <p:cSldViewPr>
      <p:cViewPr varScale="1">
        <p:scale>
          <a:sx n="70" d="100"/>
          <a:sy n="70" d="100"/>
        </p:scale>
        <p:origin x="67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79D84-99D6-4A63-81BF-1F6DA88E3E5F}" type="datetimeFigureOut">
              <a:rPr lang="en-US" smtClean="0"/>
              <a:t>25-Sep-17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EB1FE-3312-46A1-A61C-7B07ED74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0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B1FE-3312-46A1-A61C-7B07ED745E8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EB1FE-3312-46A1-A61C-7B07ED745E8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2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987-FB20-4ED1-B581-1F25805E3A5B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CE8D-E99B-415D-B341-320E1EBC9E61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366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CE8D-E99B-415D-B341-320E1EBC9E61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9539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CE8D-E99B-415D-B341-320E1EBC9E61}" type="datetime1">
              <a:rPr lang="en-US" smtClean="0"/>
              <a:t>25-Sep-17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4708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CE8D-E99B-415D-B341-320E1EBC9E61}" type="datetime1">
              <a:rPr lang="en-US" smtClean="0"/>
              <a:t>25-Sep-17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889834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CE8D-E99B-415D-B341-320E1EBC9E61}" type="datetime1">
              <a:rPr lang="en-US" smtClean="0"/>
              <a:t>25-Sep-17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9130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1F1A-D22D-4EA1-A52F-01D532B44FA9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4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9B8B-0653-419E-AB73-35EF34B2CE9B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6F61-080A-421A-B62A-1EE9ABD3726B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54ED-6272-46AF-8148-3334DD12EB03}" type="datetime1">
              <a:rPr lang="en-US" smtClean="0"/>
              <a:t>25-Sep-17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1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96F3-E940-4DA5-AA7E-EB033544D997}" type="datetime1">
              <a:rPr lang="en-US" smtClean="0"/>
              <a:t>25-Sep-17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0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27E-3291-4A29-8786-CBA68E00DDCB}" type="datetime1">
              <a:rPr lang="en-US" smtClean="0"/>
              <a:t>25-Sep-17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8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622F-B59F-4F3A-9A12-49868373F8E8}" type="datetime1">
              <a:rPr lang="en-US" smtClean="0"/>
              <a:t>25-Sep-17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5F86-D447-4BC8-9022-A72DBBC0D987}" type="datetime1">
              <a:rPr lang="en-US" smtClean="0"/>
              <a:t>25-Sep-17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3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4814-488B-4932-85D3-A0F0AAA68F40}" type="datetime1">
              <a:rPr lang="en-US" smtClean="0"/>
              <a:t>25-Sep-17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0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5CE8D-E99B-415D-B341-320E1EBC9E61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Component-Level Design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Dhaka University Club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3A75-3DF2-421D-98EB-D6C2C77F3CD1}" type="datetime1">
              <a:rPr lang="en-US" smtClean="0"/>
              <a:t>25-Sep-17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34"/>
          <p:cNvGrpSpPr/>
          <p:nvPr/>
        </p:nvGrpSpPr>
        <p:grpSpPr>
          <a:xfrm>
            <a:off x="3279006" y="31323"/>
            <a:ext cx="7599104" cy="374675"/>
            <a:chOff x="1905" y="935845"/>
            <a:chExt cx="1857374" cy="742949"/>
          </a:xfrm>
        </p:grpSpPr>
        <p:sp>
          <p:nvSpPr>
            <p:cNvPr id="46" name="Rectangle 45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/>
                <a:t>Member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48" name="Group 36"/>
          <p:cNvGrpSpPr/>
          <p:nvPr/>
        </p:nvGrpSpPr>
        <p:grpSpPr>
          <a:xfrm>
            <a:off x="2972211" y="428274"/>
            <a:ext cx="7911865" cy="6351565"/>
            <a:chOff x="1905" y="1631791"/>
            <a:chExt cx="1933819" cy="1524348"/>
          </a:xfrm>
        </p:grpSpPr>
        <p:sp>
          <p:nvSpPr>
            <p:cNvPr id="49" name="Rectangle 48"/>
            <p:cNvSpPr/>
            <p:nvPr/>
          </p:nvSpPr>
          <p:spPr>
            <a:xfrm>
              <a:off x="78350" y="1631791"/>
              <a:ext cx="1857374" cy="1524348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Name</a:t>
              </a:r>
            </a:p>
            <a:p>
              <a:pPr fontAlgn="base"/>
              <a:r>
                <a:rPr lang="en-US" dirty="0"/>
                <a:t>Department</a:t>
              </a:r>
            </a:p>
            <a:p>
              <a:pPr fontAlgn="base"/>
              <a:r>
                <a:rPr lang="en-US" dirty="0"/>
                <a:t>Designation</a:t>
              </a:r>
            </a:p>
            <a:p>
              <a:pPr fontAlgn="base"/>
              <a:r>
                <a:rPr lang="en-US" dirty="0"/>
                <a:t>Contact Number</a:t>
              </a:r>
            </a:p>
            <a:p>
              <a:pPr fontAlgn="base"/>
              <a:r>
                <a:rPr lang="en-US" dirty="0"/>
                <a:t>Email Address</a:t>
              </a:r>
            </a:p>
            <a:p>
              <a:pPr fontAlgn="base"/>
              <a:r>
                <a:rPr lang="en-US" dirty="0"/>
                <a:t>Present Address</a:t>
              </a:r>
            </a:p>
            <a:p>
              <a:pPr fontAlgn="base"/>
              <a:r>
                <a:rPr lang="en-US" dirty="0"/>
                <a:t>Permanent Address</a:t>
              </a:r>
            </a:p>
            <a:p>
              <a:pPr fontAlgn="base"/>
              <a:r>
                <a:rPr lang="en-US" dirty="0"/>
                <a:t>DUEIN</a:t>
              </a:r>
            </a:p>
            <a:p>
              <a:pPr fontAlgn="base"/>
              <a:r>
                <a:rPr lang="en-US" dirty="0"/>
                <a:t>Photo</a:t>
              </a:r>
            </a:p>
            <a:p>
              <a:pPr fontAlgn="base"/>
              <a:r>
                <a:rPr lang="en-US" dirty="0"/>
                <a:t>Username</a:t>
              </a:r>
            </a:p>
            <a:p>
              <a:pPr fontAlgn="base"/>
              <a:r>
                <a:rPr lang="en-US" dirty="0"/>
                <a:t>Password</a:t>
              </a:r>
            </a:p>
            <a:p>
              <a:r>
                <a:rPr lang="en-US" dirty="0"/>
                <a:t>Bank A/C </a:t>
              </a:r>
              <a:r>
                <a:rPr lang="en-US" dirty="0" smtClean="0"/>
                <a:t>No.</a:t>
              </a:r>
              <a:endParaRPr lang="en-US" dirty="0"/>
            </a:p>
            <a:p>
              <a:r>
                <a:rPr lang="en-US" dirty="0" err="1" smtClean="0"/>
                <a:t>ExpenseLimit</a:t>
              </a:r>
              <a:endParaRPr lang="en-US" dirty="0"/>
            </a:p>
            <a:p>
              <a:pPr fontAlgn="base"/>
              <a:endParaRPr lang="en-US" dirty="0"/>
            </a:p>
            <a:p>
              <a:pPr fontAlgn="base"/>
              <a:r>
                <a:rPr lang="en-US" dirty="0" err="1"/>
                <a:t>inputLoginCredentials</a:t>
              </a:r>
              <a:r>
                <a:rPr lang="en-US" dirty="0"/>
                <a:t> ()</a:t>
              </a:r>
            </a:p>
            <a:p>
              <a:pPr fontAlgn="base"/>
              <a:r>
                <a:rPr lang="en-US" dirty="0" err="1"/>
                <a:t>inputPIN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viewOptions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chooseOption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/>
                <a:t>approve()</a:t>
              </a:r>
            </a:p>
            <a:p>
              <a:pPr fontAlgn="base"/>
              <a:r>
                <a:rPr lang="en-US" dirty="0" err="1"/>
                <a:t>fillApplication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sendApplication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addToCart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submitCart</a:t>
              </a:r>
              <a:r>
                <a:rPr lang="en-US" dirty="0"/>
                <a:t>()</a:t>
              </a:r>
            </a:p>
            <a:p>
              <a:pPr fontAlgn="base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3279006" y="4244597"/>
            <a:ext cx="763962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94341" y="4244597"/>
            <a:ext cx="3976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err="1"/>
              <a:t>cancelOrder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identifyTable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viewFoodDetail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rateFood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setExpenseLimit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enableTwoFactorAuthentication</a:t>
            </a:r>
            <a:r>
              <a:rPr lang="en-US" dirty="0"/>
              <a:t>()</a:t>
            </a:r>
          </a:p>
          <a:p>
            <a:pPr fontAlgn="base"/>
            <a:r>
              <a:rPr lang="en-US" dirty="0" err="1" smtClean="0"/>
              <a:t>updateBasicInfo</a:t>
            </a:r>
            <a:r>
              <a:rPr lang="en-US" dirty="0" smtClean="0"/>
              <a:t>()</a:t>
            </a:r>
            <a:endParaRPr lang="en-US" dirty="0"/>
          </a:p>
          <a:p>
            <a:pPr fontAlgn="base"/>
            <a:r>
              <a:rPr lang="en-US" dirty="0" err="1"/>
              <a:t>checkExpenseReport</a:t>
            </a:r>
            <a:r>
              <a:rPr lang="en-US" dirty="0"/>
              <a:t>()</a:t>
            </a:r>
          </a:p>
          <a:p>
            <a:r>
              <a:rPr lang="en-US" dirty="0"/>
              <a:t>logout()</a:t>
            </a:r>
          </a:p>
        </p:txBody>
      </p:sp>
    </p:spTree>
    <p:extLst>
      <p:ext uri="{BB962C8B-B14F-4D97-AF65-F5344CB8AC3E}">
        <p14:creationId xmlns:p14="http://schemas.microsoft.com/office/powerpoint/2010/main" val="35415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401974"/>
            <a:ext cx="3115916" cy="1530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/>
              <a:t>inputLoginCredentials</a:t>
            </a:r>
            <a:r>
              <a:rPr lang="en-US" i="1" dirty="0"/>
              <a:t> (username, password)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inputLoginCredentials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569471" y="559171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6168008" y="140197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7785495" y="991219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7537785" y="2327152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Connector 10"/>
          <p:cNvSpPr/>
          <p:nvPr/>
        </p:nvSpPr>
        <p:spPr>
          <a:xfrm>
            <a:off x="7553825" y="5917367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7457570" y="5821112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>
            <a:off x="7788188" y="1906030"/>
            <a:ext cx="1625" cy="42112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23" idx="0"/>
          </p:cNvCxnSpPr>
          <p:nvPr/>
        </p:nvCxnSpPr>
        <p:spPr>
          <a:xfrm flipH="1">
            <a:off x="7788188" y="2859371"/>
            <a:ext cx="1625" cy="42572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41978" y="2828882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matched</a:t>
            </a:r>
            <a:endParaRPr lang="en-US" sz="1400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6168008" y="328509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Login successful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65315" y="5040947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2"/>
            <a:endCxn id="47" idx="0"/>
          </p:cNvCxnSpPr>
          <p:nvPr/>
        </p:nvCxnSpPr>
        <p:spPr>
          <a:xfrm flipH="1">
            <a:off x="7785495" y="3789150"/>
            <a:ext cx="2693" cy="37043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 flipH="1">
            <a:off x="7766895" y="5545003"/>
            <a:ext cx="18600" cy="27610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1"/>
            <a:endCxn id="25" idx="1"/>
          </p:cNvCxnSpPr>
          <p:nvPr/>
        </p:nvCxnSpPr>
        <p:spPr>
          <a:xfrm rot="10800000" flipV="1">
            <a:off x="6165315" y="2593261"/>
            <a:ext cx="1372470" cy="2699713"/>
          </a:xfrm>
          <a:prstGeom prst="bentConnector3">
            <a:avLst>
              <a:gd name="adj1" fmla="val 116656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58924" y="3072232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</a:t>
            </a:r>
            <a:r>
              <a:rPr lang="en-US" sz="1400" dirty="0" smtClean="0"/>
              <a:t>ot</a:t>
            </a:r>
          </a:p>
          <a:p>
            <a:pPr algn="ctr"/>
            <a:r>
              <a:rPr lang="en-US" sz="1400" dirty="0" smtClean="0"/>
              <a:t>matched</a:t>
            </a:r>
            <a:endParaRPr lang="en-US" sz="1400" dirty="0"/>
          </a:p>
        </p:txBody>
      </p:sp>
      <p:sp>
        <p:nvSpPr>
          <p:cNvPr id="47" name="Flowchart: Alternate Process 46"/>
          <p:cNvSpPr/>
          <p:nvPr/>
        </p:nvSpPr>
        <p:spPr>
          <a:xfrm>
            <a:off x="6165315" y="4159585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 user panel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2"/>
            <a:endCxn id="25" idx="0"/>
          </p:cNvCxnSpPr>
          <p:nvPr/>
        </p:nvCxnSpPr>
        <p:spPr>
          <a:xfrm>
            <a:off x="7785495" y="4663641"/>
            <a:ext cx="0" cy="37730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7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401974"/>
            <a:ext cx="3115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inputPIN</a:t>
            </a:r>
            <a:r>
              <a:rPr lang="en-US" i="1" dirty="0" smtClean="0"/>
              <a:t>(PIN)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inputPIN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569471" y="559171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6168008" y="140197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attributes input for two factor authentication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7785495" y="991219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7537785" y="2327152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Connector 10"/>
          <p:cNvSpPr/>
          <p:nvPr/>
        </p:nvSpPr>
        <p:spPr>
          <a:xfrm>
            <a:off x="7553825" y="5098843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7457570" y="5002588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>
            <a:off x="7788188" y="1906030"/>
            <a:ext cx="1625" cy="42112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23" idx="0"/>
          </p:cNvCxnSpPr>
          <p:nvPr/>
        </p:nvCxnSpPr>
        <p:spPr>
          <a:xfrm flipH="1">
            <a:off x="7788188" y="2859371"/>
            <a:ext cx="1625" cy="42572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41978" y="2828882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PIN matched</a:t>
            </a:r>
            <a:endParaRPr lang="en-US" sz="1400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6168008" y="328509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Login successful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46715" y="4159585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 flipH="1">
            <a:off x="7785495" y="3789150"/>
            <a:ext cx="2693" cy="37043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>
            <a:off x="7766895" y="4663641"/>
            <a:ext cx="0" cy="33894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1"/>
            <a:endCxn id="25" idx="1"/>
          </p:cNvCxnSpPr>
          <p:nvPr/>
        </p:nvCxnSpPr>
        <p:spPr>
          <a:xfrm rot="10800000" flipV="1">
            <a:off x="6146715" y="2593261"/>
            <a:ext cx="1391070" cy="1818351"/>
          </a:xfrm>
          <a:prstGeom prst="bentConnector3">
            <a:avLst>
              <a:gd name="adj1" fmla="val 116433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58924" y="3072232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PIN not</a:t>
            </a:r>
          </a:p>
          <a:p>
            <a:pPr algn="ctr"/>
            <a:r>
              <a:rPr lang="en-US" sz="1400" dirty="0" smtClean="0"/>
              <a:t>matched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46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401974"/>
            <a:ext cx="32599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viewOptions</a:t>
            </a:r>
            <a:r>
              <a:rPr lang="en-US" i="1" dirty="0" smtClean="0"/>
              <a:t>():</a:t>
            </a:r>
          </a:p>
          <a:p>
            <a:pPr fontAlgn="base"/>
            <a:r>
              <a:rPr lang="en-US" i="1" dirty="0" smtClean="0"/>
              <a:t>List &lt;option&gt;</a:t>
            </a:r>
            <a:endParaRPr lang="en-US" i="1" dirty="0" smtClean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viewOptions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548178" y="1759500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6146715" y="260230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all options for member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7764202" y="2191548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7553825" y="5098843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7457570" y="5002588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25" idx="0"/>
          </p:cNvCxnSpPr>
          <p:nvPr/>
        </p:nvCxnSpPr>
        <p:spPr>
          <a:xfrm>
            <a:off x="7766895" y="3106359"/>
            <a:ext cx="0" cy="105322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6146715" y="4159585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List&lt;options&gt;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>
            <a:off x="7766895" y="4663641"/>
            <a:ext cx="0" cy="33894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3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401974"/>
            <a:ext cx="30039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chooseOptions</a:t>
            </a:r>
            <a:endParaRPr lang="en-US" i="1" dirty="0" smtClean="0"/>
          </a:p>
          <a:p>
            <a:pPr fontAlgn="base"/>
            <a:r>
              <a:rPr lang="en-US" i="1" dirty="0" smtClean="0"/>
              <a:t>(option)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chooseOptions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8659282" y="-16046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7258800" y="806221"/>
            <a:ext cx="3240360" cy="352088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8875306" y="416002"/>
            <a:ext cx="3674" cy="39021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8623278" y="1369472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Connector 10"/>
          <p:cNvSpPr/>
          <p:nvPr/>
        </p:nvSpPr>
        <p:spPr>
          <a:xfrm>
            <a:off x="8669949" y="6294611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8573694" y="6198356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 flipH="1">
            <a:off x="8875306" y="1158309"/>
            <a:ext cx="3674" cy="21116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7258800" y="5743251"/>
            <a:ext cx="3240360" cy="290931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837123" y="1624288"/>
            <a:ext cx="1788850" cy="297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>
            <a:off x="8878980" y="6034182"/>
            <a:ext cx="4039" cy="164174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57457" y="1246980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Option=“update”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034885" y="2020736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Option=“apply”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906645" y="2745438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Option=“approve”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05178" y="3526321"/>
            <a:ext cx="1425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Option=“rate”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93327" y="4226037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Option=“</a:t>
            </a:r>
            <a:r>
              <a:rPr lang="en-US" sz="1400" dirty="0" err="1" smtClean="0"/>
              <a:t>viewFood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032088" y="4961044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Option=“order”</a:t>
            </a:r>
            <a:endParaRPr lang="en-US" sz="14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3576428" y="1420159"/>
            <a:ext cx="3240360" cy="394127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Open update profile panel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10" idx="2"/>
            <a:endCxn id="37" idx="0"/>
          </p:cNvCxnSpPr>
          <p:nvPr/>
        </p:nvCxnSpPr>
        <p:spPr>
          <a:xfrm>
            <a:off x="8875306" y="1901691"/>
            <a:ext cx="0" cy="20576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8623278" y="2107453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1" name="Straight Arrow Connector 50"/>
          <p:cNvCxnSpPr>
            <a:endCxn id="52" idx="0"/>
          </p:cNvCxnSpPr>
          <p:nvPr/>
        </p:nvCxnSpPr>
        <p:spPr>
          <a:xfrm>
            <a:off x="8875306" y="2653820"/>
            <a:ext cx="0" cy="20576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Diamond 51"/>
          <p:cNvSpPr/>
          <p:nvPr/>
        </p:nvSpPr>
        <p:spPr>
          <a:xfrm>
            <a:off x="8623278" y="2859582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Diamond 52"/>
          <p:cNvSpPr/>
          <p:nvPr/>
        </p:nvSpPr>
        <p:spPr>
          <a:xfrm>
            <a:off x="8618960" y="3597563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4" name="Straight Arrow Connector 53"/>
          <p:cNvCxnSpPr>
            <a:stCxn id="53" idx="2"/>
            <a:endCxn id="55" idx="0"/>
          </p:cNvCxnSpPr>
          <p:nvPr/>
        </p:nvCxnSpPr>
        <p:spPr>
          <a:xfrm>
            <a:off x="8870988" y="4129782"/>
            <a:ext cx="0" cy="20576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8618960" y="4335544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870988" y="4881911"/>
            <a:ext cx="0" cy="20576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Diamond 56"/>
          <p:cNvSpPr/>
          <p:nvPr/>
        </p:nvSpPr>
        <p:spPr>
          <a:xfrm>
            <a:off x="8626952" y="5056412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7" name="Straight Arrow Connector 66"/>
          <p:cNvCxnSpPr>
            <a:stCxn id="52" idx="2"/>
            <a:endCxn id="53" idx="0"/>
          </p:cNvCxnSpPr>
          <p:nvPr/>
        </p:nvCxnSpPr>
        <p:spPr>
          <a:xfrm flipH="1">
            <a:off x="8870988" y="3391801"/>
            <a:ext cx="4318" cy="20576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2"/>
            <a:endCxn id="25" idx="0"/>
          </p:cNvCxnSpPr>
          <p:nvPr/>
        </p:nvCxnSpPr>
        <p:spPr>
          <a:xfrm>
            <a:off x="8878980" y="5588631"/>
            <a:ext cx="0" cy="15462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837123" y="2388793"/>
            <a:ext cx="1788850" cy="297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Flowchart: Alternate Process 78"/>
          <p:cNvSpPr/>
          <p:nvPr/>
        </p:nvSpPr>
        <p:spPr>
          <a:xfrm>
            <a:off x="3576428" y="2184664"/>
            <a:ext cx="3240360" cy="398879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Open panel of apply for booking space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6838813" y="3127440"/>
            <a:ext cx="1788850" cy="297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Flowchart: Alternate Process 80"/>
          <p:cNvSpPr/>
          <p:nvPr/>
        </p:nvSpPr>
        <p:spPr>
          <a:xfrm>
            <a:off x="3578118" y="2923311"/>
            <a:ext cx="3240360" cy="405151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Open panel of approving member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6837123" y="3866540"/>
            <a:ext cx="1788850" cy="297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Flowchart: Alternate Process 82"/>
          <p:cNvSpPr/>
          <p:nvPr/>
        </p:nvSpPr>
        <p:spPr>
          <a:xfrm>
            <a:off x="3576428" y="3662411"/>
            <a:ext cx="3240360" cy="441375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Open food rating panel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6831563" y="4602888"/>
            <a:ext cx="1788850" cy="297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Flowchart: Alternate Process 84"/>
          <p:cNvSpPr/>
          <p:nvPr/>
        </p:nvSpPr>
        <p:spPr>
          <a:xfrm>
            <a:off x="3570868" y="4398760"/>
            <a:ext cx="3240360" cy="434498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list of food with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6839940" y="5332854"/>
            <a:ext cx="1788850" cy="297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Alternate Process 88"/>
          <p:cNvSpPr/>
          <p:nvPr/>
        </p:nvSpPr>
        <p:spPr>
          <a:xfrm>
            <a:off x="3579245" y="5128725"/>
            <a:ext cx="3240360" cy="45990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Open panel for ordering food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>
            <a:stCxn id="32" idx="1"/>
          </p:cNvCxnSpPr>
          <p:nvPr/>
        </p:nvCxnSpPr>
        <p:spPr>
          <a:xfrm flipH="1">
            <a:off x="3287688" y="1617223"/>
            <a:ext cx="288740" cy="70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287688" y="1624288"/>
            <a:ext cx="0" cy="37343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9" idx="1"/>
          </p:cNvCxnSpPr>
          <p:nvPr/>
        </p:nvCxnSpPr>
        <p:spPr>
          <a:xfrm flipH="1">
            <a:off x="3308024" y="5358678"/>
            <a:ext cx="271221" cy="70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3282128" y="2391771"/>
            <a:ext cx="288740" cy="70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3281622" y="3148475"/>
            <a:ext cx="288740" cy="70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3281622" y="3888599"/>
            <a:ext cx="288740" cy="70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3253439" y="4601653"/>
            <a:ext cx="288740" cy="70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0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401974"/>
            <a:ext cx="3104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smtClean="0"/>
              <a:t>approve(application)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</a:t>
            </a:r>
            <a:r>
              <a:rPr lang="en-US" b="1" i="1" dirty="0" smtClean="0"/>
              <a:t>for</a:t>
            </a:r>
          </a:p>
          <a:p>
            <a:pPr fontAlgn="base"/>
            <a:r>
              <a:rPr lang="en-US" b="1" i="1" dirty="0" smtClean="0"/>
              <a:t>approve()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9663657" y="795974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8262194" y="1638777"/>
            <a:ext cx="3240360" cy="442850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9879681" y="1228022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9658010" y="6110066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9561755" y="6013811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9" name="Straight Arrow Connector 18"/>
          <p:cNvCxnSpPr>
            <a:stCxn id="8" idx="2"/>
            <a:endCxn id="28" idx="0"/>
          </p:cNvCxnSpPr>
          <p:nvPr/>
        </p:nvCxnSpPr>
        <p:spPr>
          <a:xfrm flipH="1">
            <a:off x="9876727" y="2081627"/>
            <a:ext cx="5647" cy="46952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8256547" y="5156868"/>
            <a:ext cx="3240360" cy="440520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 flipH="1">
            <a:off x="9871080" y="5597388"/>
            <a:ext cx="5647" cy="41642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8256547" y="4408680"/>
            <a:ext cx="3240360" cy="416423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Forward to Executive committee for approval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4" idx="2"/>
            <a:endCxn id="25" idx="0"/>
          </p:cNvCxnSpPr>
          <p:nvPr/>
        </p:nvCxnSpPr>
        <p:spPr>
          <a:xfrm>
            <a:off x="9876727" y="4825103"/>
            <a:ext cx="0" cy="33176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9624699" y="2551156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Diamond 43"/>
          <p:cNvSpPr/>
          <p:nvPr/>
        </p:nvSpPr>
        <p:spPr>
          <a:xfrm>
            <a:off x="9624699" y="3267873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5" name="Straight Arrow Connector 44"/>
          <p:cNvCxnSpPr>
            <a:stCxn id="28" idx="2"/>
            <a:endCxn id="44" idx="0"/>
          </p:cNvCxnSpPr>
          <p:nvPr/>
        </p:nvCxnSpPr>
        <p:spPr>
          <a:xfrm>
            <a:off x="9876727" y="3083375"/>
            <a:ext cx="0" cy="18449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2"/>
            <a:endCxn id="24" idx="0"/>
          </p:cNvCxnSpPr>
          <p:nvPr/>
        </p:nvCxnSpPr>
        <p:spPr>
          <a:xfrm>
            <a:off x="9876727" y="3800092"/>
            <a:ext cx="0" cy="60858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8" idx="1"/>
            <a:endCxn id="57" idx="3"/>
          </p:cNvCxnSpPr>
          <p:nvPr/>
        </p:nvCxnSpPr>
        <p:spPr>
          <a:xfrm flipH="1" flipV="1">
            <a:off x="7353388" y="2812125"/>
            <a:ext cx="2271311" cy="514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52518" y="2215153"/>
            <a:ext cx="21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applicationType</a:t>
            </a:r>
            <a:endParaRPr lang="en-US" sz="1400" dirty="0" smtClean="0"/>
          </a:p>
          <a:p>
            <a:r>
              <a:rPr lang="en-US" sz="1400" dirty="0" smtClean="0"/>
              <a:t>= </a:t>
            </a:r>
            <a:r>
              <a:rPr lang="en-US" sz="1400" dirty="0" err="1" smtClean="0"/>
              <a:t>recommendMember</a:t>
            </a:r>
            <a:endParaRPr lang="en-US" sz="1400" dirty="0"/>
          </a:p>
        </p:txBody>
      </p:sp>
      <p:sp>
        <p:nvSpPr>
          <p:cNvPr id="57" name="Flowchart: Alternate Process 56"/>
          <p:cNvSpPr/>
          <p:nvPr/>
        </p:nvSpPr>
        <p:spPr>
          <a:xfrm>
            <a:off x="4113028" y="2590700"/>
            <a:ext cx="3240360" cy="442850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Recommended for membership</a:t>
            </a:r>
          </a:p>
        </p:txBody>
      </p:sp>
      <p:cxnSp>
        <p:nvCxnSpPr>
          <p:cNvPr id="59" name="Straight Arrow Connector 58"/>
          <p:cNvCxnSpPr>
            <a:stCxn id="44" idx="1"/>
            <a:endCxn id="61" idx="3"/>
          </p:cNvCxnSpPr>
          <p:nvPr/>
        </p:nvCxnSpPr>
        <p:spPr>
          <a:xfrm flipH="1">
            <a:off x="7366303" y="3533983"/>
            <a:ext cx="2258396" cy="1225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64735" y="3008947"/>
            <a:ext cx="21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applicationType</a:t>
            </a:r>
            <a:endParaRPr lang="en-US" sz="1400" dirty="0" smtClean="0"/>
          </a:p>
          <a:p>
            <a:r>
              <a:rPr lang="en-US" sz="1400" dirty="0" smtClean="0"/>
              <a:t>= </a:t>
            </a:r>
            <a:r>
              <a:rPr lang="en-US" sz="1400" dirty="0" err="1" smtClean="0"/>
              <a:t>approveRequest</a:t>
            </a:r>
            <a:endParaRPr lang="en-US" sz="1400" dirty="0"/>
          </a:p>
        </p:txBody>
      </p:sp>
      <p:sp>
        <p:nvSpPr>
          <p:cNvPr id="61" name="Flowchart: Alternate Process 60"/>
          <p:cNvSpPr/>
          <p:nvPr/>
        </p:nvSpPr>
        <p:spPr>
          <a:xfrm>
            <a:off x="4125943" y="3324815"/>
            <a:ext cx="3240360" cy="442850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Approved booking space request of a non Member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57" idx="1"/>
            <a:endCxn id="24" idx="1"/>
          </p:cNvCxnSpPr>
          <p:nvPr/>
        </p:nvCxnSpPr>
        <p:spPr>
          <a:xfrm rot="10800000" flipH="1" flipV="1">
            <a:off x="4113027" y="2812124"/>
            <a:ext cx="4143519" cy="1804767"/>
          </a:xfrm>
          <a:prstGeom prst="bentConnector3">
            <a:avLst>
              <a:gd name="adj1" fmla="val -5517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1" idx="2"/>
            <a:endCxn id="25" idx="1"/>
          </p:cNvCxnSpPr>
          <p:nvPr/>
        </p:nvCxnSpPr>
        <p:spPr>
          <a:xfrm rot="16200000" flipH="1">
            <a:off x="6196604" y="3317184"/>
            <a:ext cx="1609463" cy="2510424"/>
          </a:xfrm>
          <a:prstGeom prst="bentConnector2">
            <a:avLst/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1" y="1401974"/>
            <a:ext cx="3316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fillApplication</a:t>
            </a:r>
            <a:r>
              <a:rPr lang="en-US" i="1" dirty="0" smtClean="0"/>
              <a:t>(Application)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</a:t>
            </a:r>
            <a:r>
              <a:rPr lang="en-US" b="1" i="1" dirty="0" smtClean="0"/>
              <a:t>for</a:t>
            </a:r>
          </a:p>
          <a:p>
            <a:pPr fontAlgn="base"/>
            <a:r>
              <a:rPr lang="en-US" b="1" i="1" dirty="0" err="1" smtClean="0"/>
              <a:t>fillApplication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7566778" y="1249532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Flowchart: Alternate Process 30"/>
          <p:cNvSpPr/>
          <p:nvPr/>
        </p:nvSpPr>
        <p:spPr>
          <a:xfrm>
            <a:off x="6165315" y="2092335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0"/>
          </p:cNvCxnSpPr>
          <p:nvPr/>
        </p:nvCxnSpPr>
        <p:spPr>
          <a:xfrm>
            <a:off x="7782802" y="1681580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7572686" y="5294871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Flowchart: Connector 34"/>
          <p:cNvSpPr/>
          <p:nvPr/>
        </p:nvSpPr>
        <p:spPr>
          <a:xfrm>
            <a:off x="7476431" y="5198616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" name="Straight Arrow Connector 35"/>
          <p:cNvCxnSpPr>
            <a:stCxn id="31" idx="2"/>
            <a:endCxn id="39" idx="0"/>
          </p:cNvCxnSpPr>
          <p:nvPr/>
        </p:nvCxnSpPr>
        <p:spPr>
          <a:xfrm>
            <a:off x="7785495" y="2596391"/>
            <a:ext cx="0" cy="65037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Alternate Process 38"/>
          <p:cNvSpPr/>
          <p:nvPr/>
        </p:nvSpPr>
        <p:spPr>
          <a:xfrm>
            <a:off x="6165315" y="3246767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application form of applying for booking space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Alternate Process 39"/>
          <p:cNvSpPr/>
          <p:nvPr/>
        </p:nvSpPr>
        <p:spPr>
          <a:xfrm>
            <a:off x="6165315" y="437735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35" idx="0"/>
          </p:cNvCxnSpPr>
          <p:nvPr/>
        </p:nvCxnSpPr>
        <p:spPr>
          <a:xfrm>
            <a:off x="7785495" y="4881410"/>
            <a:ext cx="261" cy="31720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40" idx="0"/>
          </p:cNvCxnSpPr>
          <p:nvPr/>
        </p:nvCxnSpPr>
        <p:spPr>
          <a:xfrm>
            <a:off x="7785495" y="3750823"/>
            <a:ext cx="0" cy="62653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1" y="1401974"/>
            <a:ext cx="36919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sendApplication</a:t>
            </a:r>
            <a:r>
              <a:rPr lang="en-US" i="1" dirty="0" smtClean="0"/>
              <a:t>(Application)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</a:t>
            </a:r>
            <a:r>
              <a:rPr lang="en-US" b="1" i="1" dirty="0" smtClean="0"/>
              <a:t>for</a:t>
            </a:r>
          </a:p>
          <a:p>
            <a:pPr fontAlgn="base"/>
            <a:r>
              <a:rPr lang="en-US" b="1" i="1" dirty="0" err="1" smtClean="0"/>
              <a:t>sendApplication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7566778" y="1249532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Flowchart: Alternate Process 30"/>
          <p:cNvSpPr/>
          <p:nvPr/>
        </p:nvSpPr>
        <p:spPr>
          <a:xfrm>
            <a:off x="6165315" y="2092335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0"/>
          </p:cNvCxnSpPr>
          <p:nvPr/>
        </p:nvCxnSpPr>
        <p:spPr>
          <a:xfrm>
            <a:off x="7782802" y="1681580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7579092" y="5294871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Flowchart: Connector 34"/>
          <p:cNvSpPr/>
          <p:nvPr/>
        </p:nvSpPr>
        <p:spPr>
          <a:xfrm>
            <a:off x="7482837" y="5198616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" name="Straight Arrow Connector 35"/>
          <p:cNvCxnSpPr>
            <a:stCxn id="31" idx="2"/>
            <a:endCxn id="39" idx="0"/>
          </p:cNvCxnSpPr>
          <p:nvPr/>
        </p:nvCxnSpPr>
        <p:spPr>
          <a:xfrm>
            <a:off x="7785495" y="2596391"/>
            <a:ext cx="0" cy="65037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Alternate Process 38"/>
          <p:cNvSpPr/>
          <p:nvPr/>
        </p:nvSpPr>
        <p:spPr>
          <a:xfrm>
            <a:off x="6165315" y="3246767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Apply for booking space to CM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Alternate Process 39"/>
          <p:cNvSpPr/>
          <p:nvPr/>
        </p:nvSpPr>
        <p:spPr>
          <a:xfrm>
            <a:off x="6165315" y="437735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35" idx="0"/>
          </p:cNvCxnSpPr>
          <p:nvPr/>
        </p:nvCxnSpPr>
        <p:spPr>
          <a:xfrm>
            <a:off x="7785495" y="4881410"/>
            <a:ext cx="6667" cy="31720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40" idx="0"/>
          </p:cNvCxnSpPr>
          <p:nvPr/>
        </p:nvCxnSpPr>
        <p:spPr>
          <a:xfrm>
            <a:off x="7785495" y="3750823"/>
            <a:ext cx="0" cy="62653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401974"/>
            <a:ext cx="3115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addToCart</a:t>
            </a:r>
            <a:r>
              <a:rPr lang="en-US" i="1" dirty="0" smtClean="0"/>
              <a:t> (List&lt;Food&gt;)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addToCart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569471" y="559171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6168008" y="140197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7785495" y="991219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7575379" y="5109612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7479124" y="5013357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30" idx="0"/>
          </p:cNvCxnSpPr>
          <p:nvPr/>
        </p:nvCxnSpPr>
        <p:spPr>
          <a:xfrm flipH="1">
            <a:off x="7785495" y="1906030"/>
            <a:ext cx="2693" cy="39052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Alternate Process 22"/>
          <p:cNvSpPr/>
          <p:nvPr/>
        </p:nvSpPr>
        <p:spPr>
          <a:xfrm>
            <a:off x="6165315" y="326086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Food items added to the cart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65315" y="413711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2"/>
            <a:endCxn id="25" idx="0"/>
          </p:cNvCxnSpPr>
          <p:nvPr/>
        </p:nvCxnSpPr>
        <p:spPr>
          <a:xfrm>
            <a:off x="7785495" y="3764919"/>
            <a:ext cx="0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>
            <a:off x="7785495" y="4641166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7533467" y="2296557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5636160" y="2212043"/>
            <a:ext cx="2159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Already added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30" idx="2"/>
            <a:endCxn id="23" idx="0"/>
          </p:cNvCxnSpPr>
          <p:nvPr/>
        </p:nvCxnSpPr>
        <p:spPr>
          <a:xfrm>
            <a:off x="7785495" y="2828776"/>
            <a:ext cx="0" cy="43208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0" idx="1"/>
            <a:endCxn id="25" idx="1"/>
          </p:cNvCxnSpPr>
          <p:nvPr/>
        </p:nvCxnSpPr>
        <p:spPr>
          <a:xfrm rot="10800000" flipV="1">
            <a:off x="6165315" y="2562666"/>
            <a:ext cx="1368152" cy="1826471"/>
          </a:xfrm>
          <a:prstGeom prst="bentConnector3">
            <a:avLst>
              <a:gd name="adj1" fmla="val 147474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51337" y="2809462"/>
            <a:ext cx="2159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New item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64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401974"/>
            <a:ext cx="3115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submitCart</a:t>
            </a:r>
            <a:r>
              <a:rPr lang="en-US" i="1" dirty="0" smtClean="0"/>
              <a:t> ()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submitCart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569471" y="559171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6168008" y="140197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Cart submit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7785495" y="991219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7575379" y="5109612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7479124" y="5013357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30" idx="0"/>
          </p:cNvCxnSpPr>
          <p:nvPr/>
        </p:nvCxnSpPr>
        <p:spPr>
          <a:xfrm flipH="1">
            <a:off x="7785495" y="1906030"/>
            <a:ext cx="2693" cy="39052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6165315" y="413711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30" idx="2"/>
            <a:endCxn id="25" idx="0"/>
          </p:cNvCxnSpPr>
          <p:nvPr/>
        </p:nvCxnSpPr>
        <p:spPr>
          <a:xfrm>
            <a:off x="7785495" y="2828776"/>
            <a:ext cx="0" cy="1308334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>
            <a:off x="7785495" y="4641166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7533467" y="2296557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5636160" y="2212043"/>
            <a:ext cx="2159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Submission failed</a:t>
            </a:r>
            <a:endParaRPr lang="en-US" sz="1400" dirty="0"/>
          </a:p>
        </p:txBody>
      </p:sp>
      <p:cxnSp>
        <p:nvCxnSpPr>
          <p:cNvPr id="40" name="Elbow Connector 39"/>
          <p:cNvCxnSpPr>
            <a:stCxn id="30" idx="1"/>
            <a:endCxn id="8" idx="1"/>
          </p:cNvCxnSpPr>
          <p:nvPr/>
        </p:nvCxnSpPr>
        <p:spPr>
          <a:xfrm rot="10800000">
            <a:off x="6168009" y="1654003"/>
            <a:ext cx="1365459" cy="908665"/>
          </a:xfrm>
          <a:prstGeom prst="bentConnector3">
            <a:avLst>
              <a:gd name="adj1" fmla="val 158197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97814" y="3329054"/>
            <a:ext cx="21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Successfully </a:t>
            </a:r>
          </a:p>
          <a:p>
            <a:r>
              <a:rPr lang="en-US" sz="1400" dirty="0" smtClean="0"/>
              <a:t>submitted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3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Presented by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9696" y="2780929"/>
            <a:ext cx="5698976" cy="19008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Md. </a:t>
            </a:r>
            <a:r>
              <a:rPr lang="en-US" dirty="0" err="1" smtClean="0"/>
              <a:t>Reshad</a:t>
            </a:r>
            <a:r>
              <a:rPr lang="en-US" dirty="0" smtClean="0"/>
              <a:t> </a:t>
            </a:r>
            <a:r>
              <a:rPr lang="en-US" dirty="0" err="1" smtClean="0"/>
              <a:t>Mollick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0709</a:t>
            </a:r>
          </a:p>
          <a:p>
            <a:r>
              <a:rPr lang="en-US" dirty="0" smtClean="0"/>
              <a:t>Md. </a:t>
            </a:r>
            <a:r>
              <a:rPr lang="en-US" dirty="0" err="1" smtClean="0"/>
              <a:t>Nafis</a:t>
            </a:r>
            <a:r>
              <a:rPr lang="en-US" dirty="0" smtClean="0"/>
              <a:t> </a:t>
            </a:r>
            <a:r>
              <a:rPr lang="en-US" dirty="0" err="1" smtClean="0"/>
              <a:t>Faysal</a:t>
            </a:r>
            <a:r>
              <a:rPr lang="en-US" dirty="0" smtClean="0"/>
              <a:t> -  0707</a:t>
            </a:r>
          </a:p>
          <a:p>
            <a:r>
              <a:rPr lang="en-US" dirty="0"/>
              <a:t>Md. Aquib </a:t>
            </a:r>
            <a:r>
              <a:rPr lang="en-US" dirty="0" err="1"/>
              <a:t>Azmain</a:t>
            </a:r>
            <a:r>
              <a:rPr lang="en-US" dirty="0"/>
              <a:t> -</a:t>
            </a:r>
            <a:r>
              <a:rPr lang="en-US" dirty="0" smtClean="0"/>
              <a:t> 0718</a:t>
            </a:r>
          </a:p>
          <a:p>
            <a:r>
              <a:rPr lang="en-US" dirty="0"/>
              <a:t>Abu </a:t>
            </a:r>
            <a:r>
              <a:rPr lang="en-US" dirty="0" err="1"/>
              <a:t>Rafe</a:t>
            </a:r>
            <a:r>
              <a:rPr lang="en-US" dirty="0"/>
              <a:t> Md. </a:t>
            </a:r>
            <a:r>
              <a:rPr lang="en-US" dirty="0" smtClean="0"/>
              <a:t>Jamil – 0722</a:t>
            </a:r>
          </a:p>
          <a:p>
            <a:r>
              <a:rPr lang="en-US" dirty="0" err="1"/>
              <a:t>Sabbir</a:t>
            </a:r>
            <a:r>
              <a:rPr lang="en-US" dirty="0"/>
              <a:t> </a:t>
            </a:r>
            <a:r>
              <a:rPr lang="en-US" dirty="0" err="1"/>
              <a:t>Hussain</a:t>
            </a:r>
            <a:r>
              <a:rPr lang="en-US" dirty="0"/>
              <a:t> </a:t>
            </a:r>
            <a:r>
              <a:rPr lang="en-US" dirty="0" err="1" smtClean="0"/>
              <a:t>Meraj</a:t>
            </a:r>
            <a:r>
              <a:rPr lang="en-US" dirty="0" smtClean="0"/>
              <a:t> - 0726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3A75-3DF2-421D-98EB-D6C2C77F3CD1}" type="datetime1">
              <a:rPr lang="en-US" smtClean="0"/>
              <a:t>25-Sep-17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1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401974"/>
            <a:ext cx="3115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cancelOrder</a:t>
            </a:r>
            <a:r>
              <a:rPr lang="en-US" i="1" dirty="0" smtClean="0"/>
              <a:t> ()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cancelOrder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569471" y="559171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6168008" y="140197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confirmation of cancellation</a:t>
            </a: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7785495" y="991219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7573993" y="4572748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7477738" y="4476493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30" idx="0"/>
          </p:cNvCxnSpPr>
          <p:nvPr/>
        </p:nvCxnSpPr>
        <p:spPr>
          <a:xfrm flipH="1">
            <a:off x="7785495" y="1906030"/>
            <a:ext cx="2693" cy="39052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6163929" y="360024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30" idx="2"/>
            <a:endCxn id="25" idx="0"/>
          </p:cNvCxnSpPr>
          <p:nvPr/>
        </p:nvCxnSpPr>
        <p:spPr>
          <a:xfrm flipH="1">
            <a:off x="7784109" y="2828776"/>
            <a:ext cx="1386" cy="77147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>
            <a:off x="7784109" y="4104302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7533467" y="2296557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5636160" y="2212043"/>
            <a:ext cx="2159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failed</a:t>
            </a:r>
            <a:endParaRPr lang="en-US" sz="1400" dirty="0"/>
          </a:p>
        </p:txBody>
      </p:sp>
      <p:cxnSp>
        <p:nvCxnSpPr>
          <p:cNvPr id="40" name="Elbow Connector 39"/>
          <p:cNvCxnSpPr>
            <a:stCxn id="30" idx="1"/>
            <a:endCxn id="8" idx="1"/>
          </p:cNvCxnSpPr>
          <p:nvPr/>
        </p:nvCxnSpPr>
        <p:spPr>
          <a:xfrm rot="10800000">
            <a:off x="6168009" y="1654003"/>
            <a:ext cx="1365459" cy="908665"/>
          </a:xfrm>
          <a:prstGeom prst="bentConnector3">
            <a:avLst>
              <a:gd name="adj1" fmla="val 158197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84109" y="2986456"/>
            <a:ext cx="21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Successfully </a:t>
            </a:r>
          </a:p>
          <a:p>
            <a:r>
              <a:rPr lang="en-US" sz="1400" dirty="0" smtClean="0"/>
              <a:t>cancelled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77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401974"/>
            <a:ext cx="3477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identifyTable</a:t>
            </a:r>
            <a:r>
              <a:rPr lang="en-US" i="1" dirty="0" smtClean="0"/>
              <a:t> (</a:t>
            </a:r>
            <a:r>
              <a:rPr lang="en-US" i="1" dirty="0" err="1" smtClean="0"/>
              <a:t>tableNumber</a:t>
            </a:r>
            <a:r>
              <a:rPr lang="en-US" i="1" dirty="0" smtClean="0"/>
              <a:t>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identifyTable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569471" y="559171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6168008" y="140197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7785495" y="991219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7573993" y="5638445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7477738" y="5542190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30" idx="0"/>
          </p:cNvCxnSpPr>
          <p:nvPr/>
        </p:nvCxnSpPr>
        <p:spPr>
          <a:xfrm flipH="1">
            <a:off x="7785495" y="1906030"/>
            <a:ext cx="2693" cy="39052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6163929" y="466594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30" idx="2"/>
            <a:endCxn id="27" idx="0"/>
          </p:cNvCxnSpPr>
          <p:nvPr/>
        </p:nvCxnSpPr>
        <p:spPr>
          <a:xfrm flipH="1">
            <a:off x="7784107" y="2828776"/>
            <a:ext cx="1388" cy="57637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>
            <a:off x="7784109" y="5169999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7533467" y="2296557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5913287" y="2190476"/>
            <a:ext cx="96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invalid</a:t>
            </a:r>
            <a:endParaRPr lang="en-US" sz="1400" dirty="0"/>
          </a:p>
        </p:txBody>
      </p:sp>
      <p:cxnSp>
        <p:nvCxnSpPr>
          <p:cNvPr id="40" name="Elbow Connector 39"/>
          <p:cNvCxnSpPr>
            <a:stCxn id="30" idx="1"/>
            <a:endCxn id="25" idx="1"/>
          </p:cNvCxnSpPr>
          <p:nvPr/>
        </p:nvCxnSpPr>
        <p:spPr>
          <a:xfrm rot="10800000" flipV="1">
            <a:off x="6163929" y="2562667"/>
            <a:ext cx="1369538" cy="2355304"/>
          </a:xfrm>
          <a:prstGeom prst="bentConnector3">
            <a:avLst>
              <a:gd name="adj1" fmla="val 116692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06733" y="2978209"/>
            <a:ext cx="688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valid</a:t>
            </a:r>
            <a:endParaRPr lang="en-US" sz="1400" dirty="0"/>
          </a:p>
        </p:txBody>
      </p:sp>
      <p:sp>
        <p:nvSpPr>
          <p:cNvPr id="27" name="Flowchart: Alternate Process 26"/>
          <p:cNvSpPr/>
          <p:nvPr/>
        </p:nvSpPr>
        <p:spPr>
          <a:xfrm>
            <a:off x="6163927" y="340514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Identified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7" idx="2"/>
            <a:endCxn id="25" idx="0"/>
          </p:cNvCxnSpPr>
          <p:nvPr/>
        </p:nvCxnSpPr>
        <p:spPr>
          <a:xfrm>
            <a:off x="7784107" y="3909202"/>
            <a:ext cx="2" cy="75674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1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401974"/>
            <a:ext cx="3477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viewFoodDetail</a:t>
            </a:r>
            <a:r>
              <a:rPr lang="en-US" i="1" dirty="0" smtClean="0"/>
              <a:t> </a:t>
            </a:r>
            <a:r>
              <a:rPr lang="en-US" i="1" dirty="0" smtClean="0"/>
              <a:t>():</a:t>
            </a:r>
          </a:p>
          <a:p>
            <a:pPr fontAlgn="base"/>
            <a:r>
              <a:rPr lang="en-US" i="1" dirty="0" smtClean="0"/>
              <a:t>List</a:t>
            </a:r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/>
              <a:t>viewFoodDetail</a:t>
            </a:r>
            <a:r>
              <a:rPr lang="en-US" b="1" i="1" dirty="0"/>
              <a:t> ()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7574137" y="1352519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6172674" y="2195322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food details panel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7790161" y="1784567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7580045" y="4689534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7483790" y="4593279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25" idx="0"/>
          </p:cNvCxnSpPr>
          <p:nvPr/>
        </p:nvCxnSpPr>
        <p:spPr>
          <a:xfrm flipH="1">
            <a:off x="7790161" y="2699378"/>
            <a:ext cx="2693" cy="1017654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6169981" y="3717032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List&lt;Food&gt;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>
            <a:off x="7790161" y="4221088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401974"/>
            <a:ext cx="3331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rateFood</a:t>
            </a:r>
            <a:r>
              <a:rPr lang="en-US" i="1" dirty="0" smtClean="0"/>
              <a:t> (rating, Food)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rateFood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14" name="Flowchart: Connector 13"/>
          <p:cNvSpPr/>
          <p:nvPr/>
        </p:nvSpPr>
        <p:spPr>
          <a:xfrm>
            <a:off x="7569471" y="559171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Flowchart: Alternate Process 14"/>
          <p:cNvSpPr/>
          <p:nvPr/>
        </p:nvSpPr>
        <p:spPr>
          <a:xfrm>
            <a:off x="6168008" y="140197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7785495" y="991219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7573993" y="5638445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Flowchart: Connector 17"/>
          <p:cNvSpPr/>
          <p:nvPr/>
        </p:nvSpPr>
        <p:spPr>
          <a:xfrm>
            <a:off x="7477738" y="5542190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9" name="Straight Arrow Connector 18"/>
          <p:cNvCxnSpPr>
            <a:stCxn id="15" idx="2"/>
            <a:endCxn id="23" idx="0"/>
          </p:cNvCxnSpPr>
          <p:nvPr/>
        </p:nvCxnSpPr>
        <p:spPr>
          <a:xfrm flipH="1">
            <a:off x="7785495" y="1906030"/>
            <a:ext cx="2693" cy="39052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6163929" y="466594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3" idx="2"/>
            <a:endCxn id="28" idx="0"/>
          </p:cNvCxnSpPr>
          <p:nvPr/>
        </p:nvCxnSpPr>
        <p:spPr>
          <a:xfrm flipH="1">
            <a:off x="7784107" y="2828776"/>
            <a:ext cx="1388" cy="57637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  <a:endCxn id="18" idx="0"/>
          </p:cNvCxnSpPr>
          <p:nvPr/>
        </p:nvCxnSpPr>
        <p:spPr>
          <a:xfrm>
            <a:off x="7784109" y="5169999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533467" y="2296557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5900539" y="2193922"/>
            <a:ext cx="1425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Already rated</a:t>
            </a:r>
            <a:endParaRPr lang="en-US" sz="1400" dirty="0"/>
          </a:p>
        </p:txBody>
      </p:sp>
      <p:cxnSp>
        <p:nvCxnSpPr>
          <p:cNvPr id="26" name="Elbow Connector 25"/>
          <p:cNvCxnSpPr>
            <a:stCxn id="23" idx="1"/>
            <a:endCxn id="31" idx="3"/>
          </p:cNvCxnSpPr>
          <p:nvPr/>
        </p:nvCxnSpPr>
        <p:spPr>
          <a:xfrm rot="10800000">
            <a:off x="5692963" y="2562667"/>
            <a:ext cx="1840504" cy="1"/>
          </a:xfrm>
          <a:prstGeom prst="bentConnector3">
            <a:avLst>
              <a:gd name="adj1" fmla="val 50000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84107" y="2941616"/>
            <a:ext cx="128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rated</a:t>
            </a:r>
            <a:endParaRPr lang="en-US" sz="1400" dirty="0"/>
          </a:p>
        </p:txBody>
      </p:sp>
      <p:sp>
        <p:nvSpPr>
          <p:cNvPr id="28" name="Flowchart: Alternate Process 27"/>
          <p:cNvSpPr/>
          <p:nvPr/>
        </p:nvSpPr>
        <p:spPr>
          <a:xfrm>
            <a:off x="6163927" y="340514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Rating added to the food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8" idx="2"/>
            <a:endCxn id="20" idx="0"/>
          </p:cNvCxnSpPr>
          <p:nvPr/>
        </p:nvCxnSpPr>
        <p:spPr>
          <a:xfrm>
            <a:off x="7784107" y="3909202"/>
            <a:ext cx="2" cy="75674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lowchart: Alternate Process 30"/>
          <p:cNvSpPr/>
          <p:nvPr/>
        </p:nvSpPr>
        <p:spPr>
          <a:xfrm>
            <a:off x="3638318" y="2310638"/>
            <a:ext cx="2054645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Update food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31" idx="2"/>
            <a:endCxn id="20" idx="1"/>
          </p:cNvCxnSpPr>
          <p:nvPr/>
        </p:nvCxnSpPr>
        <p:spPr>
          <a:xfrm rot="16200000" flipH="1">
            <a:off x="4363147" y="3117188"/>
            <a:ext cx="2103277" cy="1498288"/>
          </a:xfrm>
          <a:prstGeom prst="bentConnector2">
            <a:avLst/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401974"/>
            <a:ext cx="3331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setExpenseLimit</a:t>
            </a:r>
            <a:r>
              <a:rPr lang="en-US" i="1" dirty="0" smtClean="0"/>
              <a:t> (limit)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setExpenseLimit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14" name="Flowchart: Connector 13"/>
          <p:cNvSpPr/>
          <p:nvPr/>
        </p:nvSpPr>
        <p:spPr>
          <a:xfrm>
            <a:off x="7569471" y="559171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Flowchart: Alternate Process 14"/>
          <p:cNvSpPr/>
          <p:nvPr/>
        </p:nvSpPr>
        <p:spPr>
          <a:xfrm>
            <a:off x="6168008" y="140197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7785495" y="991219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7573993" y="5638445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Flowchart: Connector 17"/>
          <p:cNvSpPr/>
          <p:nvPr/>
        </p:nvSpPr>
        <p:spPr>
          <a:xfrm>
            <a:off x="7477738" y="5542190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9" name="Straight Arrow Connector 18"/>
          <p:cNvCxnSpPr>
            <a:stCxn id="15" idx="2"/>
            <a:endCxn id="23" idx="0"/>
          </p:cNvCxnSpPr>
          <p:nvPr/>
        </p:nvCxnSpPr>
        <p:spPr>
          <a:xfrm flipH="1">
            <a:off x="7785495" y="1906030"/>
            <a:ext cx="2693" cy="39052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6163929" y="466594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3" idx="2"/>
            <a:endCxn id="28" idx="0"/>
          </p:cNvCxnSpPr>
          <p:nvPr/>
        </p:nvCxnSpPr>
        <p:spPr>
          <a:xfrm flipH="1">
            <a:off x="7784107" y="2828776"/>
            <a:ext cx="1388" cy="57637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  <a:endCxn id="18" idx="0"/>
          </p:cNvCxnSpPr>
          <p:nvPr/>
        </p:nvCxnSpPr>
        <p:spPr>
          <a:xfrm>
            <a:off x="7784109" y="5169999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533467" y="2296557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5900539" y="2193922"/>
            <a:ext cx="1425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Limit&lt;0</a:t>
            </a:r>
            <a:endParaRPr lang="en-US" sz="1400" dirty="0"/>
          </a:p>
        </p:txBody>
      </p:sp>
      <p:cxnSp>
        <p:nvCxnSpPr>
          <p:cNvPr id="26" name="Elbow Connector 25"/>
          <p:cNvCxnSpPr>
            <a:stCxn id="23" idx="1"/>
            <a:endCxn id="31" idx="3"/>
          </p:cNvCxnSpPr>
          <p:nvPr/>
        </p:nvCxnSpPr>
        <p:spPr>
          <a:xfrm rot="10800000">
            <a:off x="5692963" y="2562667"/>
            <a:ext cx="1840504" cy="1"/>
          </a:xfrm>
          <a:prstGeom prst="bentConnector3">
            <a:avLst>
              <a:gd name="adj1" fmla="val 50000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84107" y="2941616"/>
            <a:ext cx="128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Limit&gt;0</a:t>
            </a:r>
            <a:endParaRPr lang="en-US" sz="1400" dirty="0"/>
          </a:p>
        </p:txBody>
      </p:sp>
      <p:sp>
        <p:nvSpPr>
          <p:cNvPr id="28" name="Flowchart: Alternate Process 27"/>
          <p:cNvSpPr/>
          <p:nvPr/>
        </p:nvSpPr>
        <p:spPr>
          <a:xfrm>
            <a:off x="6163927" y="340514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Expense limit added to the profile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8" idx="2"/>
            <a:endCxn id="20" idx="0"/>
          </p:cNvCxnSpPr>
          <p:nvPr/>
        </p:nvCxnSpPr>
        <p:spPr>
          <a:xfrm>
            <a:off x="7784107" y="3909202"/>
            <a:ext cx="2" cy="75674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lowchart: Alternate Process 30"/>
          <p:cNvSpPr/>
          <p:nvPr/>
        </p:nvSpPr>
        <p:spPr>
          <a:xfrm>
            <a:off x="3638318" y="2310638"/>
            <a:ext cx="2054645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Invalid limit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31" idx="2"/>
            <a:endCxn id="20" idx="1"/>
          </p:cNvCxnSpPr>
          <p:nvPr/>
        </p:nvCxnSpPr>
        <p:spPr>
          <a:xfrm rot="16200000" flipH="1">
            <a:off x="4363147" y="3117188"/>
            <a:ext cx="2103277" cy="1498288"/>
          </a:xfrm>
          <a:prstGeom prst="bentConnector2">
            <a:avLst/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6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205" y="2174291"/>
            <a:ext cx="4488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 smtClean="0"/>
              <a:t>enableTwoFactorAuthentication</a:t>
            </a:r>
            <a:r>
              <a:rPr lang="en-US" dirty="0" smtClean="0"/>
              <a:t>()</a:t>
            </a:r>
            <a:endParaRPr lang="en-US" dirty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diagram for </a:t>
            </a:r>
            <a:r>
              <a:rPr lang="en-US" b="1" i="1" dirty="0" err="1" smtClean="0"/>
              <a:t>enableTwoFactorAuthentication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14" name="Flowchart: Connector 13"/>
          <p:cNvSpPr/>
          <p:nvPr/>
        </p:nvSpPr>
        <p:spPr>
          <a:xfrm>
            <a:off x="7929511" y="505193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Flowchart: Alternate Process 14"/>
          <p:cNvSpPr/>
          <p:nvPr/>
        </p:nvSpPr>
        <p:spPr>
          <a:xfrm>
            <a:off x="6528048" y="134799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8145535" y="937241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7934033" y="5584467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Flowchart: Connector 17"/>
          <p:cNvSpPr/>
          <p:nvPr/>
        </p:nvSpPr>
        <p:spPr>
          <a:xfrm>
            <a:off x="7837778" y="5488212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9" name="Straight Arrow Connector 18"/>
          <p:cNvCxnSpPr>
            <a:stCxn id="15" idx="2"/>
          </p:cNvCxnSpPr>
          <p:nvPr/>
        </p:nvCxnSpPr>
        <p:spPr>
          <a:xfrm flipH="1">
            <a:off x="8145535" y="1852052"/>
            <a:ext cx="2693" cy="39052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6523969" y="4611965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>
            <a:off x="8144149" y="5116021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Flowchart: Alternate Process 27"/>
          <p:cNvSpPr/>
          <p:nvPr/>
        </p:nvSpPr>
        <p:spPr>
          <a:xfrm>
            <a:off x="6523967" y="222046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Two factor authentication enabled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5" idx="2"/>
            <a:endCxn id="20" idx="0"/>
          </p:cNvCxnSpPr>
          <p:nvPr/>
        </p:nvCxnSpPr>
        <p:spPr>
          <a:xfrm>
            <a:off x="8144147" y="3852448"/>
            <a:ext cx="2" cy="75951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6523967" y="3348392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4 digit pin for every </a:t>
            </a:r>
            <a:r>
              <a:rPr lang="en-US" sz="1400" dirty="0" err="1" smtClean="0">
                <a:solidFill>
                  <a:schemeClr val="tx1"/>
                </a:solidFill>
              </a:rPr>
              <a:t>logIn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2"/>
            <a:endCxn id="25" idx="0"/>
          </p:cNvCxnSpPr>
          <p:nvPr/>
        </p:nvCxnSpPr>
        <p:spPr>
          <a:xfrm>
            <a:off x="8144147" y="2724519"/>
            <a:ext cx="0" cy="62387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8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33" y="5353355"/>
            <a:ext cx="1146283" cy="370396"/>
          </a:xfrm>
        </p:spPr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270892"/>
            <a:ext cx="10816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/>
              <a:t>updateBasicInfo</a:t>
            </a:r>
            <a:r>
              <a:rPr lang="en-US" i="1" dirty="0"/>
              <a:t> (</a:t>
            </a:r>
            <a:r>
              <a:rPr lang="en-US" i="1" dirty="0" smtClean="0"/>
              <a:t>Name, Department, Designation, </a:t>
            </a:r>
            <a:r>
              <a:rPr lang="en-US" i="1" dirty="0" err="1" smtClean="0"/>
              <a:t>ContactNumber</a:t>
            </a:r>
            <a:r>
              <a:rPr lang="en-US" i="1" dirty="0" smtClean="0"/>
              <a:t>, </a:t>
            </a:r>
            <a:r>
              <a:rPr lang="en-US" i="1" dirty="0" err="1" smtClean="0"/>
              <a:t>EmailAddress</a:t>
            </a:r>
            <a:r>
              <a:rPr lang="en-US" i="1" dirty="0" smtClean="0"/>
              <a:t>, </a:t>
            </a:r>
            <a:r>
              <a:rPr lang="en-US" i="1" dirty="0" err="1" smtClean="0"/>
              <a:t>PresentAddress</a:t>
            </a:r>
            <a:r>
              <a:rPr lang="en-US" i="1" dirty="0" smtClean="0"/>
              <a:t>, </a:t>
            </a:r>
            <a:r>
              <a:rPr lang="en-US" i="1" dirty="0" err="1" smtClean="0"/>
              <a:t>PermanentAddress</a:t>
            </a:r>
            <a:r>
              <a:rPr lang="en-US" i="1" dirty="0" smtClean="0"/>
              <a:t>, Photo, Username, Password, </a:t>
            </a:r>
            <a:r>
              <a:rPr lang="en-US" i="1" dirty="0" err="1" smtClean="0"/>
              <a:t>BankA</a:t>
            </a:r>
            <a:r>
              <a:rPr lang="en-US" i="1" dirty="0" smtClean="0"/>
              <a:t>/</a:t>
            </a:r>
            <a:r>
              <a:rPr lang="en-US" i="1" dirty="0" err="1" smtClean="0"/>
              <a:t>CNo</a:t>
            </a:r>
            <a:r>
              <a:rPr lang="en-US" i="1" dirty="0"/>
              <a:t>.)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/>
              <a:t>updateBasicInfo</a:t>
            </a:r>
            <a:r>
              <a:rPr lang="en-US" b="1" i="1" dirty="0"/>
              <a:t> ()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8649591" y="2019039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Flowchart: Alternate Process 14"/>
          <p:cNvSpPr/>
          <p:nvPr/>
        </p:nvSpPr>
        <p:spPr>
          <a:xfrm>
            <a:off x="7244047" y="299890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 flipH="1">
            <a:off x="8864227" y="2451087"/>
            <a:ext cx="1388" cy="54781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8654113" y="6240317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Flowchart: Connector 17"/>
          <p:cNvSpPr/>
          <p:nvPr/>
        </p:nvSpPr>
        <p:spPr>
          <a:xfrm>
            <a:off x="8557858" y="6144062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9" name="Straight Arrow Connector 18"/>
          <p:cNvCxnSpPr>
            <a:stCxn id="15" idx="2"/>
            <a:endCxn id="28" idx="0"/>
          </p:cNvCxnSpPr>
          <p:nvPr/>
        </p:nvCxnSpPr>
        <p:spPr>
          <a:xfrm>
            <a:off x="8864227" y="3502962"/>
            <a:ext cx="0" cy="50405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7244049" y="5267815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  <a:endCxn id="18" idx="0"/>
          </p:cNvCxnSpPr>
          <p:nvPr/>
        </p:nvCxnSpPr>
        <p:spPr>
          <a:xfrm>
            <a:off x="8864229" y="5771871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Flowchart: Alternate Process 27"/>
          <p:cNvSpPr/>
          <p:nvPr/>
        </p:nvSpPr>
        <p:spPr>
          <a:xfrm>
            <a:off x="7244047" y="4007018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Profile updated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8" idx="2"/>
            <a:endCxn id="20" idx="0"/>
          </p:cNvCxnSpPr>
          <p:nvPr/>
        </p:nvCxnSpPr>
        <p:spPr>
          <a:xfrm>
            <a:off x="8864227" y="4511074"/>
            <a:ext cx="2" cy="75674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401974"/>
            <a:ext cx="3835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checkExpenseReport</a:t>
            </a:r>
            <a:r>
              <a:rPr lang="en-US" i="1" dirty="0" smtClean="0"/>
              <a:t> (period</a:t>
            </a:r>
            <a:r>
              <a:rPr lang="en-US" i="1" dirty="0" smtClean="0"/>
              <a:t>):</a:t>
            </a:r>
          </a:p>
          <a:p>
            <a:pPr fontAlgn="base"/>
            <a:r>
              <a:rPr lang="en-US" i="1" dirty="0" smtClean="0"/>
              <a:t>string</a:t>
            </a:r>
            <a:endParaRPr lang="en-US" i="1" dirty="0" smtClean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checkExpenseReport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14" name="Flowchart: Connector 13"/>
          <p:cNvSpPr/>
          <p:nvPr/>
        </p:nvSpPr>
        <p:spPr>
          <a:xfrm>
            <a:off x="9225655" y="310104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Flowchart: Alternate Process 14"/>
          <p:cNvSpPr/>
          <p:nvPr/>
        </p:nvSpPr>
        <p:spPr>
          <a:xfrm>
            <a:off x="7824192" y="1152907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9441679" y="742152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9234258" y="5746367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Flowchart: Connector 17"/>
          <p:cNvSpPr/>
          <p:nvPr/>
        </p:nvSpPr>
        <p:spPr>
          <a:xfrm>
            <a:off x="9138003" y="5650112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9" name="Straight Arrow Connector 18"/>
          <p:cNvCxnSpPr>
            <a:stCxn id="15" idx="2"/>
            <a:endCxn id="23" idx="0"/>
          </p:cNvCxnSpPr>
          <p:nvPr/>
        </p:nvCxnSpPr>
        <p:spPr>
          <a:xfrm flipH="1">
            <a:off x="9441679" y="1656963"/>
            <a:ext cx="2693" cy="39052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7824192" y="4717222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monthly expense report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3" idx="2"/>
            <a:endCxn id="25" idx="0"/>
          </p:cNvCxnSpPr>
          <p:nvPr/>
        </p:nvCxnSpPr>
        <p:spPr>
          <a:xfrm>
            <a:off x="9441679" y="2579709"/>
            <a:ext cx="5649" cy="34582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  <a:endCxn id="18" idx="0"/>
          </p:cNvCxnSpPr>
          <p:nvPr/>
        </p:nvCxnSpPr>
        <p:spPr>
          <a:xfrm>
            <a:off x="9444372" y="5221278"/>
            <a:ext cx="2956" cy="428834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9189651" y="2047490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7556723" y="1941409"/>
            <a:ext cx="1512563" cy="311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Period = month</a:t>
            </a:r>
            <a:endParaRPr lang="en-US" sz="1400" dirty="0"/>
          </a:p>
        </p:txBody>
      </p:sp>
      <p:cxnSp>
        <p:nvCxnSpPr>
          <p:cNvPr id="26" name="Elbow Connector 25"/>
          <p:cNvCxnSpPr>
            <a:stCxn id="23" idx="1"/>
            <a:endCxn id="31" idx="3"/>
          </p:cNvCxnSpPr>
          <p:nvPr/>
        </p:nvCxnSpPr>
        <p:spPr>
          <a:xfrm rot="10800000">
            <a:off x="7349147" y="2313600"/>
            <a:ext cx="1840504" cy="1"/>
          </a:xfrm>
          <a:prstGeom prst="bentConnector3">
            <a:avLst>
              <a:gd name="adj1" fmla="val 50000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5614" y="2798011"/>
            <a:ext cx="161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Period = year</a:t>
            </a:r>
            <a:endParaRPr lang="en-US" sz="1400" dirty="0"/>
          </a:p>
        </p:txBody>
      </p:sp>
      <p:sp>
        <p:nvSpPr>
          <p:cNvPr id="28" name="Flowchart: Alternate Process 27"/>
          <p:cNvSpPr/>
          <p:nvPr/>
        </p:nvSpPr>
        <p:spPr>
          <a:xfrm>
            <a:off x="7824192" y="3884365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yearly </a:t>
            </a:r>
            <a:r>
              <a:rPr lang="en-US" sz="1400" dirty="0">
                <a:solidFill>
                  <a:schemeClr val="tx1"/>
                </a:solidFill>
              </a:rPr>
              <a:t>expense report</a:t>
            </a:r>
          </a:p>
        </p:txBody>
      </p:sp>
      <p:cxnSp>
        <p:nvCxnSpPr>
          <p:cNvPr id="30" name="Straight Arrow Connector 29"/>
          <p:cNvCxnSpPr>
            <a:stCxn id="28" idx="2"/>
            <a:endCxn id="20" idx="0"/>
          </p:cNvCxnSpPr>
          <p:nvPr/>
        </p:nvCxnSpPr>
        <p:spPr>
          <a:xfrm>
            <a:off x="9444372" y="4388421"/>
            <a:ext cx="0" cy="32880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lowchart: Alternate Process 30"/>
          <p:cNvSpPr/>
          <p:nvPr/>
        </p:nvSpPr>
        <p:spPr>
          <a:xfrm>
            <a:off x="5294502" y="2061571"/>
            <a:ext cx="2054645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getMonth</a:t>
            </a:r>
            <a:r>
              <a:rPr lang="en-US" sz="1400" dirty="0" smtClean="0">
                <a:solidFill>
                  <a:schemeClr val="tx1"/>
                </a:solidFill>
              </a:rPr>
              <a:t>(Month)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31" idx="1"/>
            <a:endCxn id="20" idx="1"/>
          </p:cNvCxnSpPr>
          <p:nvPr/>
        </p:nvCxnSpPr>
        <p:spPr>
          <a:xfrm rot="10800000" flipH="1" flipV="1">
            <a:off x="5294502" y="2313598"/>
            <a:ext cx="2529690" cy="2655651"/>
          </a:xfrm>
          <a:prstGeom prst="bentConnector3">
            <a:avLst>
              <a:gd name="adj1" fmla="val -42889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9195300" y="2925537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2" name="Straight Arrow Connector 31"/>
          <p:cNvCxnSpPr>
            <a:stCxn id="25" idx="2"/>
            <a:endCxn id="28" idx="0"/>
          </p:cNvCxnSpPr>
          <p:nvPr/>
        </p:nvCxnSpPr>
        <p:spPr>
          <a:xfrm flipH="1">
            <a:off x="9444372" y="3457756"/>
            <a:ext cx="2956" cy="42660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5" idx="1"/>
            <a:endCxn id="35" idx="3"/>
          </p:cNvCxnSpPr>
          <p:nvPr/>
        </p:nvCxnSpPr>
        <p:spPr>
          <a:xfrm rot="10800000">
            <a:off x="7359236" y="3191647"/>
            <a:ext cx="1836065" cy="1"/>
          </a:xfrm>
          <a:prstGeom prst="bentConnector3">
            <a:avLst>
              <a:gd name="adj1" fmla="val 50000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Alternate Process 34"/>
          <p:cNvSpPr/>
          <p:nvPr/>
        </p:nvSpPr>
        <p:spPr>
          <a:xfrm>
            <a:off x="5304590" y="2939618"/>
            <a:ext cx="2054645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getYear</a:t>
            </a:r>
            <a:r>
              <a:rPr lang="en-US" sz="1400" dirty="0" smtClean="0">
                <a:solidFill>
                  <a:schemeClr val="tx1"/>
                </a:solidFill>
              </a:rPr>
              <a:t>(year)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Elbow Connector 45"/>
          <p:cNvCxnSpPr>
            <a:stCxn id="35" idx="1"/>
            <a:endCxn id="28" idx="1"/>
          </p:cNvCxnSpPr>
          <p:nvPr/>
        </p:nvCxnSpPr>
        <p:spPr>
          <a:xfrm rot="10800000" flipH="1" flipV="1">
            <a:off x="5304590" y="3191645"/>
            <a:ext cx="2519602" cy="944747"/>
          </a:xfrm>
          <a:prstGeom prst="bentConnector3">
            <a:avLst>
              <a:gd name="adj1" fmla="val -9073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8" idx="3"/>
            <a:endCxn id="18" idx="6"/>
          </p:cNvCxnSpPr>
          <p:nvPr/>
        </p:nvCxnSpPr>
        <p:spPr>
          <a:xfrm flipH="1">
            <a:off x="9756653" y="4136393"/>
            <a:ext cx="1307899" cy="1823044"/>
          </a:xfrm>
          <a:prstGeom prst="bentConnector3">
            <a:avLst>
              <a:gd name="adj1" fmla="val -17478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2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4417" y="2295656"/>
            <a:ext cx="38359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smtClean="0"/>
              <a:t>logout ()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smtClean="0"/>
              <a:t>logout()</a:t>
            </a:r>
            <a:endParaRPr lang="en-US" b="1" i="1" dirty="0"/>
          </a:p>
        </p:txBody>
      </p:sp>
      <p:sp>
        <p:nvSpPr>
          <p:cNvPr id="14" name="Flowchart: Connector 13"/>
          <p:cNvSpPr/>
          <p:nvPr/>
        </p:nvSpPr>
        <p:spPr>
          <a:xfrm>
            <a:off x="7929511" y="1482501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Flowchart: Alternate Process 14"/>
          <p:cNvSpPr/>
          <p:nvPr/>
        </p:nvSpPr>
        <p:spPr>
          <a:xfrm>
            <a:off x="6525355" y="271493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Session closed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8145535" y="1914549"/>
            <a:ext cx="0" cy="80038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7938114" y="4138615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Flowchart: Connector 17"/>
          <p:cNvSpPr/>
          <p:nvPr/>
        </p:nvSpPr>
        <p:spPr>
          <a:xfrm>
            <a:off x="7841859" y="4042360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9" name="Straight Arrow Connector 18"/>
          <p:cNvCxnSpPr>
            <a:stCxn id="15" idx="2"/>
            <a:endCxn id="18" idx="0"/>
          </p:cNvCxnSpPr>
          <p:nvPr/>
        </p:nvCxnSpPr>
        <p:spPr>
          <a:xfrm>
            <a:off x="8145535" y="3218986"/>
            <a:ext cx="5649" cy="823374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Slide Number Placeholder 60"/>
          <p:cNvSpPr txBox="1">
            <a:spLocks/>
          </p:cNvSpPr>
          <p:nvPr/>
        </p:nvSpPr>
        <p:spPr bwMode="gray">
          <a:xfrm>
            <a:off x="5807968" y="2420888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C8C999-EEC2-444E-A775-681324082D9F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34"/>
          <p:cNvGrpSpPr/>
          <p:nvPr/>
        </p:nvGrpSpPr>
        <p:grpSpPr>
          <a:xfrm>
            <a:off x="3815846" y="1679935"/>
            <a:ext cx="5198849" cy="381775"/>
            <a:chOff x="-10754" y="935845"/>
            <a:chExt cx="1870033" cy="742949"/>
          </a:xfrm>
        </p:grpSpPr>
        <p:sp>
          <p:nvSpPr>
            <p:cNvPr id="8" name="Rectangle 7"/>
            <p:cNvSpPr/>
            <p:nvPr/>
          </p:nvSpPr>
          <p:spPr>
            <a:xfrm>
              <a:off x="-10754" y="935845"/>
              <a:ext cx="1870033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Food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10" name="Group 36"/>
          <p:cNvGrpSpPr/>
          <p:nvPr/>
        </p:nvGrpSpPr>
        <p:grpSpPr>
          <a:xfrm>
            <a:off x="3608108" y="2049654"/>
            <a:ext cx="5406587" cy="3642000"/>
            <a:chOff x="1905" y="1631791"/>
            <a:chExt cx="1933819" cy="1496364"/>
          </a:xfrm>
        </p:grpSpPr>
        <p:sp>
          <p:nvSpPr>
            <p:cNvPr id="11" name="Rectangle 10"/>
            <p:cNvSpPr/>
            <p:nvPr/>
          </p:nvSpPr>
          <p:spPr>
            <a:xfrm>
              <a:off x="78350" y="1631791"/>
              <a:ext cx="1857374" cy="1436324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Date</a:t>
              </a:r>
            </a:p>
            <a:p>
              <a:pPr fontAlgn="base"/>
              <a:r>
                <a:rPr lang="en-US" dirty="0"/>
                <a:t>Day</a:t>
              </a:r>
            </a:p>
            <a:p>
              <a:pPr fontAlgn="base"/>
              <a:r>
                <a:rPr lang="en-US" dirty="0" err="1" smtClean="0"/>
                <a:t>BillAmount</a:t>
              </a:r>
              <a:endParaRPr lang="en-US" dirty="0"/>
            </a:p>
            <a:p>
              <a:pPr fontAlgn="base"/>
              <a:r>
                <a:rPr lang="en-US" dirty="0"/>
                <a:t>DUEIN </a:t>
              </a:r>
            </a:p>
            <a:p>
              <a:pPr fontAlgn="base"/>
              <a:r>
                <a:rPr lang="en-US" dirty="0"/>
                <a:t>List of Food</a:t>
              </a:r>
            </a:p>
            <a:p>
              <a:pPr fontAlgn="base"/>
              <a:r>
                <a:rPr lang="en-US" dirty="0"/>
                <a:t>Ratings of Food</a:t>
              </a:r>
            </a:p>
            <a:p>
              <a:pPr fontAlgn="base"/>
              <a:r>
                <a:rPr lang="en-US" dirty="0"/>
                <a:t>Expense of </a:t>
              </a:r>
              <a:r>
                <a:rPr lang="en-US" dirty="0" smtClean="0"/>
                <a:t>Foods</a:t>
              </a:r>
            </a:p>
            <a:p>
              <a:pPr fontAlgn="base"/>
              <a:endParaRPr lang="en-US" dirty="0"/>
            </a:p>
            <a:p>
              <a:pPr fontAlgn="base"/>
              <a:endParaRPr lang="en-US" dirty="0" smtClean="0"/>
            </a:p>
            <a:p>
              <a:pPr fontAlgn="base"/>
              <a:r>
                <a:rPr lang="en-US" dirty="0" err="1"/>
                <a:t>updateCart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recordTransaction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updateFoodDetail</a:t>
              </a:r>
              <a:r>
                <a:rPr lang="en-US" dirty="0"/>
                <a:t>()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3824966" y="4378071"/>
            <a:ext cx="520712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77900" y="2012704"/>
            <a:ext cx="0" cy="235733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3527" y="2061710"/>
            <a:ext cx="2588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Photos of Foods</a:t>
            </a:r>
          </a:p>
          <a:p>
            <a:pPr fontAlgn="base"/>
            <a:r>
              <a:rPr lang="en-US" dirty="0"/>
              <a:t>Nutritional Facts of Foods</a:t>
            </a:r>
          </a:p>
          <a:p>
            <a:pPr fontAlgn="base"/>
            <a:r>
              <a:rPr lang="en-US" dirty="0"/>
              <a:t>Category Name</a:t>
            </a:r>
          </a:p>
          <a:p>
            <a:pPr fontAlgn="base"/>
            <a:r>
              <a:rPr lang="en-US" dirty="0"/>
              <a:t>Amount</a:t>
            </a:r>
          </a:p>
          <a:p>
            <a:pPr fontAlgn="base"/>
            <a:r>
              <a:rPr lang="en-US" dirty="0"/>
              <a:t>Table Number</a:t>
            </a:r>
          </a:p>
          <a:p>
            <a:r>
              <a:rPr lang="en-US" dirty="0"/>
              <a:t>Mac Address</a:t>
            </a:r>
          </a:p>
        </p:txBody>
      </p:sp>
    </p:spTree>
    <p:extLst>
      <p:ext uri="{BB962C8B-B14F-4D97-AF65-F5344CB8AC3E}">
        <p14:creationId xmlns:p14="http://schemas.microsoft.com/office/powerpoint/2010/main" val="34496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3b. Appropriate Interfaces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488" y="2140863"/>
            <a:ext cx="9937104" cy="3777622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There is no necessity to divide the classes in subclasses as they exhibit sufficient cohesion. So there is no need to define appropriate interfaces.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92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401974"/>
            <a:ext cx="3115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updateCart</a:t>
            </a:r>
            <a:r>
              <a:rPr lang="en-US" i="1" dirty="0" smtClean="0"/>
              <a:t> (option)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updateCart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569471" y="559171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6168008" y="140197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7785495" y="991219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7586008" y="6141845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7489753" y="6045590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30" idx="0"/>
          </p:cNvCxnSpPr>
          <p:nvPr/>
        </p:nvCxnSpPr>
        <p:spPr>
          <a:xfrm flipH="1">
            <a:off x="7785495" y="1906030"/>
            <a:ext cx="2693" cy="39052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Alternate Process 22"/>
          <p:cNvSpPr/>
          <p:nvPr/>
        </p:nvSpPr>
        <p:spPr>
          <a:xfrm>
            <a:off x="6175944" y="429309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Cart updated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5944" y="516934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2"/>
            <a:endCxn id="25" idx="0"/>
          </p:cNvCxnSpPr>
          <p:nvPr/>
        </p:nvCxnSpPr>
        <p:spPr>
          <a:xfrm>
            <a:off x="7796124" y="4797152"/>
            <a:ext cx="0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>
            <a:off x="7796124" y="5673399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7533467" y="2296557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5636160" y="2212043"/>
            <a:ext cx="2159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Option = delete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30" idx="2"/>
            <a:endCxn id="24" idx="0"/>
          </p:cNvCxnSpPr>
          <p:nvPr/>
        </p:nvCxnSpPr>
        <p:spPr>
          <a:xfrm>
            <a:off x="7785495" y="2828776"/>
            <a:ext cx="0" cy="34244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0" idx="1"/>
            <a:endCxn id="21" idx="3"/>
          </p:cNvCxnSpPr>
          <p:nvPr/>
        </p:nvCxnSpPr>
        <p:spPr>
          <a:xfrm rot="10800000">
            <a:off x="5421503" y="2562667"/>
            <a:ext cx="2111965" cy="1"/>
          </a:xfrm>
          <a:prstGeom prst="bentConnector3">
            <a:avLst>
              <a:gd name="adj1" fmla="val 50000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/>
          <p:cNvSpPr/>
          <p:nvPr/>
        </p:nvSpPr>
        <p:spPr>
          <a:xfrm>
            <a:off x="3431703" y="2310638"/>
            <a:ext cx="1989799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  <a:r>
              <a:rPr lang="en-US" sz="1400" dirty="0" smtClean="0">
                <a:solidFill>
                  <a:schemeClr val="tx1"/>
                </a:solidFill>
              </a:rPr>
              <a:t>elete(food)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7533467" y="3171224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7" name="Straight Arrow Connector 26"/>
          <p:cNvCxnSpPr>
            <a:stCxn id="24" idx="2"/>
            <a:endCxn id="23" idx="0"/>
          </p:cNvCxnSpPr>
          <p:nvPr/>
        </p:nvCxnSpPr>
        <p:spPr>
          <a:xfrm>
            <a:off x="7785495" y="3703443"/>
            <a:ext cx="10629" cy="58965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36160" y="3118735"/>
            <a:ext cx="2159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Option = add</a:t>
            </a:r>
            <a:endParaRPr lang="en-US" sz="1400" dirty="0"/>
          </a:p>
        </p:txBody>
      </p:sp>
      <p:cxnSp>
        <p:nvCxnSpPr>
          <p:cNvPr id="39" name="Elbow Connector 38"/>
          <p:cNvCxnSpPr>
            <a:stCxn id="24" idx="1"/>
            <a:endCxn id="41" idx="3"/>
          </p:cNvCxnSpPr>
          <p:nvPr/>
        </p:nvCxnSpPr>
        <p:spPr>
          <a:xfrm rot="10800000">
            <a:off x="5421503" y="3437334"/>
            <a:ext cx="2111965" cy="1"/>
          </a:xfrm>
          <a:prstGeom prst="bentConnector3">
            <a:avLst>
              <a:gd name="adj1" fmla="val 50000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Alternate Process 40"/>
          <p:cNvSpPr/>
          <p:nvPr/>
        </p:nvSpPr>
        <p:spPr>
          <a:xfrm>
            <a:off x="3431703" y="3185305"/>
            <a:ext cx="1989799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add(food)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41" idx="1"/>
            <a:endCxn id="23" idx="1"/>
          </p:cNvCxnSpPr>
          <p:nvPr/>
        </p:nvCxnSpPr>
        <p:spPr>
          <a:xfrm rot="10800000" flipH="1" flipV="1">
            <a:off x="3431702" y="3437332"/>
            <a:ext cx="2744241" cy="1107791"/>
          </a:xfrm>
          <a:prstGeom prst="bentConnector3">
            <a:avLst>
              <a:gd name="adj1" fmla="val -8330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1" idx="1"/>
            <a:endCxn id="23" idx="1"/>
          </p:cNvCxnSpPr>
          <p:nvPr/>
        </p:nvCxnSpPr>
        <p:spPr>
          <a:xfrm rot="10800000" flipH="1" flipV="1">
            <a:off x="3431702" y="2562666"/>
            <a:ext cx="2744241" cy="1982458"/>
          </a:xfrm>
          <a:prstGeom prst="bentConnector3">
            <a:avLst>
              <a:gd name="adj1" fmla="val -8330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2121037"/>
            <a:ext cx="40520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recordTransaction</a:t>
            </a:r>
            <a:r>
              <a:rPr lang="en-US" i="1" dirty="0" smtClean="0"/>
              <a:t> (</a:t>
            </a:r>
            <a:r>
              <a:rPr lang="en-US" i="1" dirty="0" err="1" smtClean="0"/>
              <a:t>listOfFood</a:t>
            </a:r>
            <a:r>
              <a:rPr lang="en-US" i="1" dirty="0" smtClean="0"/>
              <a:t>, Amount, </a:t>
            </a:r>
            <a:r>
              <a:rPr lang="en-US" i="1" dirty="0" err="1" smtClean="0"/>
              <a:t>FoodExpense</a:t>
            </a:r>
            <a:r>
              <a:rPr lang="en-US" i="1" dirty="0" smtClean="0"/>
              <a:t>, </a:t>
            </a:r>
            <a:r>
              <a:rPr lang="en-US" dirty="0" smtClean="0"/>
              <a:t>Date</a:t>
            </a:r>
            <a:r>
              <a:rPr lang="en-US" i="1" dirty="0" smtClean="0"/>
              <a:t>):</a:t>
            </a:r>
          </a:p>
          <a:p>
            <a:pPr fontAlgn="base"/>
            <a:r>
              <a:rPr lang="en-US" i="1" dirty="0" smtClean="0"/>
              <a:t>numeric</a:t>
            </a:r>
            <a:endParaRPr lang="en-US" i="1" dirty="0" smtClean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recordTransaction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8522715" y="942243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7121252" y="178504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8738739" y="1374291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8528623" y="5285736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8432368" y="5189481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8741432" y="2289102"/>
            <a:ext cx="7936" cy="55583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Flowchart: Alternate Process 22"/>
              <p:cNvSpPr/>
              <p:nvPr/>
            </p:nvSpPr>
            <p:spPr>
              <a:xfrm>
                <a:off x="5786112" y="2844937"/>
                <a:ext cx="5926512" cy="792088"/>
              </a:xfrm>
              <a:prstGeom prst="flowChartAlternateProcess">
                <a:avLst/>
              </a:prstGeom>
              <a:solidFill>
                <a:srgbClr val="D6BBEB"/>
              </a:solidFill>
              <a:ln w="3175">
                <a:solidFill>
                  <a:schemeClr val="tx1">
                    <a:alpha val="88000"/>
                  </a:schemeClr>
                </a:solidFill>
              </a:ln>
              <a:effectLst>
                <a:glow>
                  <a:schemeClr val="accent1"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billAmount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𝑓𝑜𝑜𝑑𝐼𝑡𝑒𝑚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𝑚𝑜𝑢𝑛𝑡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𝑓𝑜𝑜𝑑𝐸𝑥𝑝𝑒𝑛𝑠𝑒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Flowchart: Alternate Process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112" y="2844937"/>
                <a:ext cx="5926512" cy="792088"/>
              </a:xfrm>
              <a:prstGeom prst="flowChartAlternateProcess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175">
                <a:solidFill>
                  <a:schemeClr val="tx1">
                    <a:alpha val="88000"/>
                  </a:schemeClr>
                </a:solidFill>
              </a:ln>
              <a:effectLst>
                <a:glow>
                  <a:schemeClr val="accent1"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/>
          <p:cNvSpPr/>
          <p:nvPr/>
        </p:nvSpPr>
        <p:spPr>
          <a:xfrm>
            <a:off x="7118559" y="431323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</a:t>
            </a:r>
            <a:r>
              <a:rPr lang="en-US" sz="1400" dirty="0" err="1" smtClean="0">
                <a:solidFill>
                  <a:schemeClr val="tx1"/>
                </a:solidFill>
              </a:rPr>
              <a:t>billAmount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2"/>
            <a:endCxn id="25" idx="0"/>
          </p:cNvCxnSpPr>
          <p:nvPr/>
        </p:nvCxnSpPr>
        <p:spPr>
          <a:xfrm flipH="1">
            <a:off x="8738739" y="3637025"/>
            <a:ext cx="10629" cy="67620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>
            <a:off x="8738739" y="4817290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360" y="1223163"/>
            <a:ext cx="11640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/>
              <a:t>updateFoodDetail</a:t>
            </a:r>
            <a:r>
              <a:rPr lang="en-US" i="1" dirty="0"/>
              <a:t> (</a:t>
            </a:r>
            <a:r>
              <a:rPr lang="en-US" i="1" dirty="0" err="1" smtClean="0"/>
              <a:t>PhotosofFoods</a:t>
            </a:r>
            <a:r>
              <a:rPr lang="en-US" i="1" dirty="0" smtClean="0"/>
              <a:t>, </a:t>
            </a:r>
            <a:r>
              <a:rPr lang="en-US" i="1" dirty="0" err="1" smtClean="0"/>
              <a:t>NutritionalFactsofFoods</a:t>
            </a:r>
            <a:r>
              <a:rPr lang="en-US" i="1" dirty="0" smtClean="0"/>
              <a:t>, </a:t>
            </a:r>
            <a:r>
              <a:rPr lang="en-US" i="1" dirty="0" err="1" smtClean="0"/>
              <a:t>CategoryName</a:t>
            </a:r>
            <a:r>
              <a:rPr lang="en-US" i="1" dirty="0" smtClean="0"/>
              <a:t>, Amount, </a:t>
            </a:r>
            <a:r>
              <a:rPr lang="en-US" i="1" dirty="0" err="1" smtClean="0"/>
              <a:t>ExpenseofFoods</a:t>
            </a:r>
            <a:r>
              <a:rPr lang="en-US" i="1" dirty="0" smtClean="0"/>
              <a:t>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updateFoodDetail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28" name="Date Placeholder 3"/>
          <p:cNvSpPr txBox="1">
            <a:spLocks/>
          </p:cNvSpPr>
          <p:nvPr/>
        </p:nvSpPr>
        <p:spPr>
          <a:xfrm>
            <a:off x="7562214" y="5419434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6853472" y="2085118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Flowchart: Alternate Process 32"/>
          <p:cNvSpPr/>
          <p:nvPr/>
        </p:nvSpPr>
        <p:spPr>
          <a:xfrm>
            <a:off x="5447928" y="3064985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</a:p>
        </p:txBody>
      </p:sp>
      <p:cxnSp>
        <p:nvCxnSpPr>
          <p:cNvPr id="34" name="Straight Arrow Connector 33"/>
          <p:cNvCxnSpPr>
            <a:stCxn id="31" idx="4"/>
            <a:endCxn id="33" idx="0"/>
          </p:cNvCxnSpPr>
          <p:nvPr/>
        </p:nvCxnSpPr>
        <p:spPr>
          <a:xfrm flipH="1">
            <a:off x="7068108" y="2517166"/>
            <a:ext cx="1388" cy="54781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Flowchart: Connector 34"/>
          <p:cNvSpPr/>
          <p:nvPr/>
        </p:nvSpPr>
        <p:spPr>
          <a:xfrm>
            <a:off x="6857994" y="6306396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Flowchart: Connector 36"/>
          <p:cNvSpPr/>
          <p:nvPr/>
        </p:nvSpPr>
        <p:spPr>
          <a:xfrm>
            <a:off x="6761739" y="6210141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2" name="Straight Arrow Connector 41"/>
          <p:cNvCxnSpPr>
            <a:stCxn id="33" idx="2"/>
            <a:endCxn id="46" idx="0"/>
          </p:cNvCxnSpPr>
          <p:nvPr/>
        </p:nvCxnSpPr>
        <p:spPr>
          <a:xfrm>
            <a:off x="7068108" y="3569041"/>
            <a:ext cx="0" cy="50405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Flowchart: Alternate Process 42"/>
          <p:cNvSpPr/>
          <p:nvPr/>
        </p:nvSpPr>
        <p:spPr>
          <a:xfrm>
            <a:off x="5447930" y="533389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  <a:endCxn id="37" idx="0"/>
          </p:cNvCxnSpPr>
          <p:nvPr/>
        </p:nvCxnSpPr>
        <p:spPr>
          <a:xfrm>
            <a:off x="7068110" y="5837950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Flowchart: Alternate Process 45"/>
          <p:cNvSpPr/>
          <p:nvPr/>
        </p:nvSpPr>
        <p:spPr>
          <a:xfrm>
            <a:off x="5447928" y="4073097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Food details updated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6" idx="2"/>
            <a:endCxn id="43" idx="0"/>
          </p:cNvCxnSpPr>
          <p:nvPr/>
        </p:nvCxnSpPr>
        <p:spPr>
          <a:xfrm>
            <a:off x="7068108" y="4577153"/>
            <a:ext cx="2" cy="75674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1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5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D57D-B19A-45C3-B019-0F278D7CC68F}" type="datetime1">
              <a:rPr lang="en-US" smtClean="0"/>
              <a:t>25-Sep-17</a:t>
            </a:fld>
            <a:endParaRPr lang="en-US"/>
          </a:p>
        </p:txBody>
      </p:sp>
      <p:sp>
        <p:nvSpPr>
          <p:cNvPr id="52" name="Slide Number Placeholder 60"/>
          <p:cNvSpPr>
            <a:spLocks noGrp="1"/>
          </p:cNvSpPr>
          <p:nvPr>
            <p:ph type="sldNum" sz="quarter" idx="12"/>
          </p:nvPr>
        </p:nvSpPr>
        <p:spPr>
          <a:xfrm>
            <a:off x="5591944" y="1916832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53" name="Group 34"/>
          <p:cNvGrpSpPr/>
          <p:nvPr/>
        </p:nvGrpSpPr>
        <p:grpSpPr>
          <a:xfrm>
            <a:off x="3599822" y="1175879"/>
            <a:ext cx="5198849" cy="381775"/>
            <a:chOff x="-10754" y="935845"/>
            <a:chExt cx="1870033" cy="742949"/>
          </a:xfrm>
        </p:grpSpPr>
        <p:sp>
          <p:nvSpPr>
            <p:cNvPr id="54" name="Rectangle 53"/>
            <p:cNvSpPr/>
            <p:nvPr/>
          </p:nvSpPr>
          <p:spPr>
            <a:xfrm>
              <a:off x="-10754" y="935845"/>
              <a:ext cx="1870033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57" name="Group 36"/>
          <p:cNvGrpSpPr/>
          <p:nvPr/>
        </p:nvGrpSpPr>
        <p:grpSpPr>
          <a:xfrm>
            <a:off x="3392084" y="1545598"/>
            <a:ext cx="5406587" cy="3642000"/>
            <a:chOff x="1905" y="1631791"/>
            <a:chExt cx="1933819" cy="1496364"/>
          </a:xfrm>
        </p:grpSpPr>
        <p:sp>
          <p:nvSpPr>
            <p:cNvPr id="58" name="Rectangle 57"/>
            <p:cNvSpPr/>
            <p:nvPr/>
          </p:nvSpPr>
          <p:spPr>
            <a:xfrm>
              <a:off x="78350" y="1631791"/>
              <a:ext cx="1857374" cy="1436324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Application ID </a:t>
              </a:r>
            </a:p>
            <a:p>
              <a:pPr fontAlgn="base"/>
              <a:r>
                <a:rPr lang="en-US" dirty="0"/>
                <a:t>Name</a:t>
              </a:r>
            </a:p>
            <a:p>
              <a:pPr fontAlgn="base"/>
              <a:r>
                <a:rPr lang="en-US" dirty="0"/>
                <a:t>Department</a:t>
              </a:r>
            </a:p>
            <a:p>
              <a:pPr fontAlgn="base"/>
              <a:r>
                <a:rPr lang="en-US" dirty="0"/>
                <a:t>Designation</a:t>
              </a:r>
            </a:p>
            <a:p>
              <a:pPr fontAlgn="base"/>
              <a:r>
                <a:rPr lang="en-US" dirty="0"/>
                <a:t>Contact Number</a:t>
              </a:r>
            </a:p>
            <a:p>
              <a:pPr fontAlgn="base"/>
              <a:r>
                <a:rPr lang="en-US" dirty="0"/>
                <a:t>Email Address</a:t>
              </a:r>
            </a:p>
            <a:p>
              <a:pPr fontAlgn="base"/>
              <a:r>
                <a:rPr lang="en-US" dirty="0"/>
                <a:t>Present Address</a:t>
              </a:r>
            </a:p>
            <a:p>
              <a:pPr fontAlgn="base"/>
              <a:r>
                <a:rPr lang="en-US" dirty="0"/>
                <a:t>Permanent Address</a:t>
              </a:r>
            </a:p>
            <a:p>
              <a:pPr fontAlgn="base"/>
              <a:endParaRPr lang="en-US" dirty="0" smtClean="0"/>
            </a:p>
            <a:p>
              <a:pPr fontAlgn="base"/>
              <a:r>
                <a:rPr lang="en-US" dirty="0" err="1"/>
                <a:t>storeInformation</a:t>
              </a:r>
              <a:r>
                <a:rPr lang="en-US" dirty="0"/>
                <a:t>()</a:t>
              </a:r>
            </a:p>
            <a:p>
              <a:r>
                <a:rPr lang="en-US" dirty="0" err="1" smtClean="0"/>
                <a:t>showStatus</a:t>
              </a:r>
              <a:r>
                <a:rPr lang="en-US" dirty="0"/>
                <a:t>()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3608942" y="3874015"/>
            <a:ext cx="520712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161876" y="1508648"/>
            <a:ext cx="0" cy="235733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227503" y="1557654"/>
            <a:ext cx="2588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DUEIN</a:t>
            </a:r>
          </a:p>
          <a:p>
            <a:pPr fontAlgn="base"/>
            <a:r>
              <a:rPr lang="en-US" dirty="0"/>
              <a:t>Photo</a:t>
            </a:r>
          </a:p>
          <a:p>
            <a:pPr fontAlgn="base"/>
            <a:r>
              <a:rPr lang="en-US" dirty="0"/>
              <a:t>Username</a:t>
            </a:r>
          </a:p>
          <a:p>
            <a:pPr fontAlgn="base"/>
            <a:r>
              <a:rPr lang="en-US" dirty="0"/>
              <a:t>Password</a:t>
            </a:r>
          </a:p>
          <a:p>
            <a:pPr fontAlgn="base"/>
            <a:r>
              <a:rPr lang="en-US" dirty="0"/>
              <a:t>Bank A/C No.</a:t>
            </a:r>
          </a:p>
          <a:p>
            <a:pPr fontAlgn="base"/>
            <a:r>
              <a:rPr lang="en-US" dirty="0" smtClean="0"/>
              <a:t>Applicant </a:t>
            </a:r>
            <a:r>
              <a:rPr lang="en-US" dirty="0"/>
              <a:t>Type</a:t>
            </a:r>
          </a:p>
          <a:p>
            <a:pPr fontAlgn="base"/>
            <a:r>
              <a:rPr lang="en-US" dirty="0"/>
              <a:t>Application Status</a:t>
            </a:r>
          </a:p>
        </p:txBody>
      </p:sp>
    </p:spTree>
    <p:extLst>
      <p:ext uri="{BB962C8B-B14F-4D97-AF65-F5344CB8AC3E}">
        <p14:creationId xmlns:p14="http://schemas.microsoft.com/office/powerpoint/2010/main" val="64295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26-Sep-17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401974"/>
            <a:ext cx="6428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/>
              <a:t>s</a:t>
            </a:r>
            <a:r>
              <a:rPr lang="en-US" i="1" dirty="0" err="1" smtClean="0"/>
              <a:t>toreInformation</a:t>
            </a:r>
            <a:r>
              <a:rPr lang="en-US" i="1" dirty="0" smtClean="0"/>
              <a:t> </a:t>
            </a:r>
            <a:r>
              <a:rPr lang="en-US" i="1" dirty="0" smtClean="0"/>
              <a:t>(</a:t>
            </a:r>
            <a:r>
              <a:rPr lang="en-US" dirty="0"/>
              <a:t>Application </a:t>
            </a:r>
            <a:r>
              <a:rPr lang="en-US" dirty="0" smtClean="0"/>
              <a:t>ID, DUEIN </a:t>
            </a:r>
            <a:r>
              <a:rPr lang="en-US" dirty="0" err="1" smtClean="0"/>
              <a:t>Applicant_Type</a:t>
            </a:r>
            <a:r>
              <a:rPr lang="en-US" i="1" dirty="0" smtClean="0"/>
              <a:t>)</a:t>
            </a:r>
            <a:endParaRPr lang="en-US" i="1" dirty="0" smtClean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storeInformation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9506430" y="4697590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C00F29-D6BA-4920-B99B-63029C92A02C}" type="datetime1">
              <a:rPr lang="en-US" smtClean="0"/>
              <a:pPr/>
              <a:t>26-Sep-17</a:t>
            </a:fld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797688" y="1363274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Flowchart: Alternate Process 12"/>
          <p:cNvSpPr/>
          <p:nvPr/>
        </p:nvSpPr>
        <p:spPr>
          <a:xfrm>
            <a:off x="7392144" y="2343141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</a:p>
        </p:txBody>
      </p:sp>
      <p:cxnSp>
        <p:nvCxnSpPr>
          <p:cNvPr id="14" name="Straight Arrow Connector 13"/>
          <p:cNvCxnSpPr>
            <a:stCxn id="10" idx="4"/>
            <a:endCxn id="13" idx="0"/>
          </p:cNvCxnSpPr>
          <p:nvPr/>
        </p:nvCxnSpPr>
        <p:spPr>
          <a:xfrm flipH="1">
            <a:off x="9012324" y="1795322"/>
            <a:ext cx="1388" cy="54781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8802210" y="5584552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Flowchart: Connector 15"/>
          <p:cNvSpPr/>
          <p:nvPr/>
        </p:nvSpPr>
        <p:spPr>
          <a:xfrm>
            <a:off x="8705955" y="5488297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" name="Straight Arrow Connector 16"/>
          <p:cNvCxnSpPr>
            <a:stCxn id="13" idx="2"/>
            <a:endCxn id="20" idx="0"/>
          </p:cNvCxnSpPr>
          <p:nvPr/>
        </p:nvCxnSpPr>
        <p:spPr>
          <a:xfrm>
            <a:off x="9012324" y="2847197"/>
            <a:ext cx="0" cy="50405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7392146" y="461205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2"/>
            <a:endCxn id="16" idx="0"/>
          </p:cNvCxnSpPr>
          <p:nvPr/>
        </p:nvCxnSpPr>
        <p:spPr>
          <a:xfrm>
            <a:off x="9012326" y="5116106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7392144" y="335125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Application stored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  <a:endCxn id="18" idx="0"/>
          </p:cNvCxnSpPr>
          <p:nvPr/>
        </p:nvCxnSpPr>
        <p:spPr>
          <a:xfrm>
            <a:off x="9012324" y="3855309"/>
            <a:ext cx="2" cy="75674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26-Sep-17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509557"/>
            <a:ext cx="6500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showStatus</a:t>
            </a:r>
            <a:r>
              <a:rPr lang="en-US" i="1" dirty="0" smtClean="0"/>
              <a:t>(</a:t>
            </a:r>
            <a:r>
              <a:rPr lang="en-US" i="1" dirty="0" err="1" smtClean="0"/>
              <a:t>ApplicationID</a:t>
            </a:r>
            <a:r>
              <a:rPr lang="en-US" i="1" dirty="0" smtClean="0"/>
              <a:t>): string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/>
              <a:t>Activity diagram for </a:t>
            </a:r>
            <a:r>
              <a:rPr lang="en-US" b="1" i="1" dirty="0" err="1"/>
              <a:t>showStatus</a:t>
            </a:r>
            <a:r>
              <a:rPr lang="en-US" b="1" i="1" dirty="0"/>
              <a:t>()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9506430" y="4697590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C00F29-D6BA-4920-B99B-63029C92A02C}" type="datetime1">
              <a:rPr lang="en-US" smtClean="0"/>
              <a:pPr/>
              <a:t>26-Sep-17</a:t>
            </a:fld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797688" y="1363274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Flowchart: Alternate Process 12"/>
          <p:cNvSpPr/>
          <p:nvPr/>
        </p:nvSpPr>
        <p:spPr>
          <a:xfrm>
            <a:off x="7392144" y="2343141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</a:p>
        </p:txBody>
      </p:sp>
      <p:cxnSp>
        <p:nvCxnSpPr>
          <p:cNvPr id="14" name="Straight Arrow Connector 13"/>
          <p:cNvCxnSpPr>
            <a:stCxn id="10" idx="4"/>
            <a:endCxn id="13" idx="0"/>
          </p:cNvCxnSpPr>
          <p:nvPr/>
        </p:nvCxnSpPr>
        <p:spPr>
          <a:xfrm flipH="1">
            <a:off x="9012324" y="1795322"/>
            <a:ext cx="1388" cy="54781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8802210" y="5584552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Flowchart: Connector 15"/>
          <p:cNvSpPr/>
          <p:nvPr/>
        </p:nvSpPr>
        <p:spPr>
          <a:xfrm>
            <a:off x="8705955" y="5488297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" name="Straight Arrow Connector 16"/>
          <p:cNvCxnSpPr>
            <a:stCxn id="13" idx="2"/>
            <a:endCxn id="20" idx="0"/>
          </p:cNvCxnSpPr>
          <p:nvPr/>
        </p:nvCxnSpPr>
        <p:spPr>
          <a:xfrm>
            <a:off x="9012324" y="2847197"/>
            <a:ext cx="0" cy="50405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7392146" y="461205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</a:t>
            </a:r>
            <a:r>
              <a:rPr lang="en-US" sz="1400" dirty="0" smtClean="0">
                <a:solidFill>
                  <a:schemeClr val="tx1"/>
                </a:solidFill>
              </a:rPr>
              <a:t>status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2"/>
            <a:endCxn id="16" idx="0"/>
          </p:cNvCxnSpPr>
          <p:nvPr/>
        </p:nvCxnSpPr>
        <p:spPr>
          <a:xfrm>
            <a:off x="9012326" y="5116106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7392144" y="335125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 status of the application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  <a:endCxn id="18" idx="0"/>
          </p:cNvCxnSpPr>
          <p:nvPr/>
        </p:nvCxnSpPr>
        <p:spPr>
          <a:xfrm>
            <a:off x="9012324" y="3855309"/>
            <a:ext cx="2" cy="75674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Date Placeholder 58"/>
          <p:cNvSpPr>
            <a:spLocks noGrp="1"/>
          </p:cNvSpPr>
          <p:nvPr>
            <p:ph type="dt" sz="half" idx="10"/>
          </p:nvPr>
        </p:nvSpPr>
        <p:spPr>
          <a:xfrm>
            <a:off x="6312024" y="6021288"/>
            <a:ext cx="1146283" cy="370396"/>
          </a:xfrm>
        </p:spPr>
        <p:txBody>
          <a:bodyPr/>
          <a:lstStyle/>
          <a:p>
            <a:fld id="{322D3781-EA67-4514-B9C4-A2A61AC5A718}" type="datetime1">
              <a:rPr lang="en-US" smtClean="0"/>
              <a:pPr/>
              <a:t>25-Sep-17</a:t>
            </a:fld>
            <a:endParaRPr lang="en-US"/>
          </a:p>
        </p:txBody>
      </p:sp>
      <p:grpSp>
        <p:nvGrpSpPr>
          <p:cNvPr id="94" name="Group 34"/>
          <p:cNvGrpSpPr/>
          <p:nvPr/>
        </p:nvGrpSpPr>
        <p:grpSpPr>
          <a:xfrm>
            <a:off x="4353374" y="420463"/>
            <a:ext cx="3255637" cy="457199"/>
            <a:chOff x="1905" y="935845"/>
            <a:chExt cx="1857374" cy="742949"/>
          </a:xfrm>
        </p:grpSpPr>
        <p:sp>
          <p:nvSpPr>
            <p:cNvPr id="96" name="Rectangle 95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CM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99" name="Group 36"/>
          <p:cNvGrpSpPr/>
          <p:nvPr/>
        </p:nvGrpSpPr>
        <p:grpSpPr>
          <a:xfrm>
            <a:off x="4180012" y="881450"/>
            <a:ext cx="3428999" cy="5867401"/>
            <a:chOff x="1905" y="1631791"/>
            <a:chExt cx="1956279" cy="1638368"/>
          </a:xfrm>
        </p:grpSpPr>
        <p:sp>
          <p:nvSpPr>
            <p:cNvPr id="100" name="Rectangle 99"/>
            <p:cNvSpPr/>
            <p:nvPr/>
          </p:nvSpPr>
          <p:spPr>
            <a:xfrm>
              <a:off x="100810" y="1631791"/>
              <a:ext cx="1857374" cy="1638368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Name</a:t>
              </a:r>
            </a:p>
            <a:p>
              <a:pPr fontAlgn="base"/>
              <a:r>
                <a:rPr lang="en-US" dirty="0"/>
                <a:t>Contact Number</a:t>
              </a:r>
            </a:p>
            <a:p>
              <a:pPr fontAlgn="base"/>
              <a:r>
                <a:rPr lang="en-US" dirty="0"/>
                <a:t>Present </a:t>
              </a:r>
              <a:r>
                <a:rPr lang="en-US" dirty="0" smtClean="0"/>
                <a:t>Address</a:t>
              </a:r>
              <a:endParaRPr lang="en-US" dirty="0"/>
            </a:p>
            <a:p>
              <a:pPr fontAlgn="base"/>
              <a:r>
                <a:rPr lang="en-US" dirty="0"/>
                <a:t>Permanent Address</a:t>
              </a:r>
            </a:p>
            <a:p>
              <a:pPr fontAlgn="base"/>
              <a:r>
                <a:rPr lang="en-US" dirty="0"/>
                <a:t>Photo</a:t>
              </a:r>
            </a:p>
            <a:p>
              <a:pPr fontAlgn="base"/>
              <a:r>
                <a:rPr lang="en-US" dirty="0"/>
                <a:t>DUEIN</a:t>
              </a:r>
            </a:p>
            <a:p>
              <a:pPr fontAlgn="base"/>
              <a:r>
                <a:rPr lang="en-US" dirty="0"/>
                <a:t>Username</a:t>
              </a:r>
            </a:p>
            <a:p>
              <a:pPr fontAlgn="base"/>
              <a:r>
                <a:rPr lang="en-US" dirty="0"/>
                <a:t>Password</a:t>
              </a:r>
            </a:p>
            <a:p>
              <a:pPr fontAlgn="base"/>
              <a:r>
                <a:rPr lang="en-US" dirty="0" err="1" smtClean="0"/>
                <a:t>inputLoginCredentials</a:t>
              </a:r>
              <a:r>
                <a:rPr lang="en-US" dirty="0" smtClean="0"/>
                <a:t> 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viewOptions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chooseOption</a:t>
              </a:r>
              <a:r>
                <a:rPr lang="en-US" dirty="0" smtClean="0"/>
                <a:t>()</a:t>
              </a:r>
            </a:p>
            <a:p>
              <a:pPr fontAlgn="base"/>
              <a:r>
                <a:rPr lang="en-US" dirty="0" err="1" smtClean="0"/>
                <a:t>selectOption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checkPayment</a:t>
              </a:r>
              <a:r>
                <a:rPr lang="en-US" dirty="0" smtClean="0"/>
                <a:t>()</a:t>
              </a:r>
              <a:endParaRPr lang="en-US" dirty="0"/>
            </a:p>
            <a:p>
              <a:pPr fontAlgn="base"/>
              <a:r>
                <a:rPr lang="en-US" dirty="0" err="1"/>
                <a:t>updateBasicInformation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recordTransactions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viewManagerialReport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selectfood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updatePrice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addPictures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addNutritionalFact</a:t>
              </a:r>
              <a:r>
                <a:rPr lang="en-US" dirty="0" smtClean="0"/>
                <a:t>()</a:t>
              </a:r>
            </a:p>
            <a:p>
              <a:pPr fontAlgn="base"/>
              <a:r>
                <a:rPr lang="en-US" dirty="0" smtClean="0"/>
                <a:t>logout</a:t>
              </a:r>
              <a:r>
                <a:rPr lang="en-US" dirty="0"/>
                <a:t>()</a:t>
              </a:r>
            </a:p>
            <a:p>
              <a:pPr fontAlgn="base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4332412" y="3167451"/>
            <a:ext cx="32556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7408" y="1631050"/>
            <a:ext cx="3816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/>
              <a:t>inputLoginCredentials</a:t>
            </a:r>
            <a:r>
              <a:rPr lang="en-US" i="1" dirty="0"/>
              <a:t> (username, password)</a:t>
            </a:r>
          </a:p>
          <a:p>
            <a:pPr fontAlgn="base"/>
            <a:endParaRPr lang="en-US" b="1" i="1" dirty="0"/>
          </a:p>
          <a:p>
            <a:pPr fontAlgn="base"/>
            <a:r>
              <a:rPr lang="en-US" b="1" i="1" dirty="0"/>
              <a:t>Activity </a:t>
            </a:r>
            <a:r>
              <a:rPr lang="en-US" b="1" i="1" dirty="0"/>
              <a:t>diagram for </a:t>
            </a:r>
            <a:r>
              <a:rPr lang="en-US" b="1" i="1" dirty="0" err="1"/>
              <a:t>inputLoginCredentials</a:t>
            </a:r>
            <a:r>
              <a:rPr lang="en-US" b="1" i="1" dirty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425829" y="534516"/>
            <a:ext cx="393182" cy="391239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6150006" y="1401974"/>
            <a:ext cx="2948868" cy="45644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7622420" y="925755"/>
            <a:ext cx="2020" cy="47621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7397694" y="2327154"/>
            <a:ext cx="458713" cy="48194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Connector 10"/>
          <p:cNvSpPr/>
          <p:nvPr/>
        </p:nvSpPr>
        <p:spPr>
          <a:xfrm>
            <a:off x="7425829" y="5986135"/>
            <a:ext cx="387806" cy="385889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7353635" y="5889880"/>
            <a:ext cx="562999" cy="560216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>
            <a:off x="7624440" y="1858420"/>
            <a:ext cx="2611" cy="468734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23" idx="0"/>
          </p:cNvCxnSpPr>
          <p:nvPr/>
        </p:nvCxnSpPr>
        <p:spPr>
          <a:xfrm flipH="1">
            <a:off x="7624440" y="2809103"/>
            <a:ext cx="2611" cy="4759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22420" y="2764455"/>
            <a:ext cx="121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matched</a:t>
            </a:r>
            <a:endParaRPr lang="en-US" sz="1400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6150006" y="3285094"/>
            <a:ext cx="2948868" cy="45644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 successful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47986" y="5040947"/>
            <a:ext cx="2948868" cy="45644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2"/>
            <a:endCxn id="47" idx="0"/>
          </p:cNvCxnSpPr>
          <p:nvPr/>
        </p:nvCxnSpPr>
        <p:spPr>
          <a:xfrm flipH="1">
            <a:off x="7622420" y="3741540"/>
            <a:ext cx="2020" cy="41804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>
            <a:off x="7622420" y="5497393"/>
            <a:ext cx="12715" cy="39248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1"/>
            <a:endCxn id="25" idx="1"/>
          </p:cNvCxnSpPr>
          <p:nvPr/>
        </p:nvCxnSpPr>
        <p:spPr>
          <a:xfrm rot="10800000" flipV="1">
            <a:off x="6147986" y="2568128"/>
            <a:ext cx="1249708" cy="2701041"/>
          </a:xfrm>
          <a:prstGeom prst="bentConnector3">
            <a:avLst>
              <a:gd name="adj1" fmla="val 118292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14444" y="3108378"/>
            <a:ext cx="1002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</a:t>
            </a:r>
            <a:r>
              <a:rPr lang="en-US" sz="1400" dirty="0"/>
              <a:t>ot</a:t>
            </a:r>
          </a:p>
          <a:p>
            <a:pPr algn="ctr"/>
            <a:r>
              <a:rPr lang="en-US" sz="1400" dirty="0"/>
              <a:t>matched</a:t>
            </a:r>
            <a:endParaRPr lang="en-US" sz="1400" dirty="0"/>
          </a:p>
        </p:txBody>
      </p:sp>
      <p:sp>
        <p:nvSpPr>
          <p:cNvPr id="47" name="Flowchart: Alternate Process 46"/>
          <p:cNvSpPr/>
          <p:nvPr/>
        </p:nvSpPr>
        <p:spPr>
          <a:xfrm>
            <a:off x="6147986" y="4159585"/>
            <a:ext cx="2948868" cy="45644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user panel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2"/>
            <a:endCxn id="25" idx="0"/>
          </p:cNvCxnSpPr>
          <p:nvPr/>
        </p:nvCxnSpPr>
        <p:spPr>
          <a:xfrm>
            <a:off x="7622420" y="4616031"/>
            <a:ext cx="0" cy="42491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1695" y="1643642"/>
            <a:ext cx="24449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/>
              <a:t>viewOptions</a:t>
            </a:r>
            <a:r>
              <a:rPr lang="en-US" i="1" dirty="0" smtClean="0"/>
              <a:t>():</a:t>
            </a:r>
          </a:p>
          <a:p>
            <a:pPr fontAlgn="base"/>
            <a:r>
              <a:rPr lang="en-US" i="1" dirty="0" smtClean="0"/>
              <a:t>List</a:t>
            </a:r>
            <a:endParaRPr lang="en-US" i="1" dirty="0"/>
          </a:p>
          <a:p>
            <a:pPr fontAlgn="base"/>
            <a:endParaRPr lang="en-US" b="1" i="1" dirty="0"/>
          </a:p>
          <a:p>
            <a:pPr fontAlgn="base"/>
            <a:r>
              <a:rPr lang="en-US" b="1" i="1" dirty="0"/>
              <a:t>Activity </a:t>
            </a:r>
            <a:r>
              <a:rPr lang="en-US" b="1" i="1" dirty="0"/>
              <a:t>diagram for </a:t>
            </a:r>
            <a:r>
              <a:rPr lang="en-US" b="1" i="1" dirty="0" err="1"/>
              <a:t>viewOptions</a:t>
            </a:r>
            <a:r>
              <a:rPr lang="en-US" b="1" i="1" dirty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361591" y="1759143"/>
            <a:ext cx="499420" cy="466614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5756874" y="2602302"/>
            <a:ext cx="3745660" cy="544384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all options for cm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7611301" y="2225757"/>
            <a:ext cx="18403" cy="37654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7347685" y="5295990"/>
            <a:ext cx="492594" cy="460234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7253085" y="5199735"/>
            <a:ext cx="715124" cy="668146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25" idx="0"/>
          </p:cNvCxnSpPr>
          <p:nvPr/>
        </p:nvCxnSpPr>
        <p:spPr>
          <a:xfrm>
            <a:off x="7629704" y="3146686"/>
            <a:ext cx="0" cy="101289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5756874" y="4159584"/>
            <a:ext cx="3745660" cy="544384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Returns List&lt;options&gt;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 flipH="1">
            <a:off x="7610647" y="4703968"/>
            <a:ext cx="19057" cy="49576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40416" y="6266656"/>
            <a:ext cx="2133600" cy="365125"/>
          </a:xfrm>
        </p:spPr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591" y="1549910"/>
            <a:ext cx="2696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selectOptions</a:t>
            </a:r>
            <a:r>
              <a:rPr lang="en-US" i="1" dirty="0" smtClean="0"/>
              <a:t>(option</a:t>
            </a:r>
            <a:r>
              <a:rPr lang="en-US" i="1" dirty="0"/>
              <a:t>)</a:t>
            </a:r>
          </a:p>
          <a:p>
            <a:pPr fontAlgn="base"/>
            <a:endParaRPr lang="en-US" b="1" i="1" dirty="0"/>
          </a:p>
          <a:p>
            <a:pPr fontAlgn="base"/>
            <a:r>
              <a:rPr lang="en-US" b="1" i="1" dirty="0"/>
              <a:t>Activity </a:t>
            </a:r>
            <a:r>
              <a:rPr lang="en-US" b="1" i="1" dirty="0"/>
              <a:t>diagram for </a:t>
            </a:r>
            <a:r>
              <a:rPr lang="en-US" b="1" i="1" dirty="0" err="1"/>
              <a:t>selectOptions</a:t>
            </a:r>
            <a:r>
              <a:rPr lang="en-US" b="1" i="1" dirty="0"/>
              <a:t>()</a:t>
            </a:r>
            <a:endParaRPr lang="en-US" b="1" i="1" dirty="0"/>
          </a:p>
        </p:txBody>
      </p:sp>
      <p:sp>
        <p:nvSpPr>
          <p:cNvPr id="110" name="Flowchart: Connector 109"/>
          <p:cNvSpPr/>
          <p:nvPr/>
        </p:nvSpPr>
        <p:spPr>
          <a:xfrm>
            <a:off x="8569469" y="754330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1" name="Flowchart: Alternate Process 110"/>
          <p:cNvSpPr/>
          <p:nvPr/>
        </p:nvSpPr>
        <p:spPr>
          <a:xfrm>
            <a:off x="7176120" y="1626682"/>
            <a:ext cx="3240360" cy="352088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/>
          <p:cNvCxnSpPr>
            <a:stCxn id="110" idx="4"/>
            <a:endCxn id="111" idx="0"/>
          </p:cNvCxnSpPr>
          <p:nvPr/>
        </p:nvCxnSpPr>
        <p:spPr>
          <a:xfrm>
            <a:off x="8785493" y="1186378"/>
            <a:ext cx="10807" cy="440304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8540598" y="2189933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Flowchart: Connector 113"/>
          <p:cNvSpPr/>
          <p:nvPr/>
        </p:nvSpPr>
        <p:spPr>
          <a:xfrm>
            <a:off x="8595653" y="6135730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" name="Flowchart: Connector 114"/>
          <p:cNvSpPr/>
          <p:nvPr/>
        </p:nvSpPr>
        <p:spPr>
          <a:xfrm>
            <a:off x="8499398" y="6039475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16" name="Straight Arrow Connector 115"/>
          <p:cNvCxnSpPr>
            <a:stCxn id="111" idx="2"/>
            <a:endCxn id="113" idx="0"/>
          </p:cNvCxnSpPr>
          <p:nvPr/>
        </p:nvCxnSpPr>
        <p:spPr>
          <a:xfrm flipH="1">
            <a:off x="8792626" y="1978770"/>
            <a:ext cx="3674" cy="21116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Flowchart: Alternate Process 116"/>
          <p:cNvSpPr/>
          <p:nvPr/>
        </p:nvSpPr>
        <p:spPr>
          <a:xfrm>
            <a:off x="7184504" y="5584370"/>
            <a:ext cx="3240360" cy="290931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6754443" y="2444749"/>
            <a:ext cx="1788850" cy="297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7" idx="2"/>
            <a:endCxn id="115" idx="0"/>
          </p:cNvCxnSpPr>
          <p:nvPr/>
        </p:nvCxnSpPr>
        <p:spPr>
          <a:xfrm>
            <a:off x="8804684" y="5875301"/>
            <a:ext cx="4039" cy="164174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74777" y="2067441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Option=“update”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938581" y="2841197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Option</a:t>
            </a:r>
            <a:r>
              <a:rPr lang="en-US" sz="1400" dirty="0" smtClean="0"/>
              <a:t>=“report”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51644" y="3565899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Option</a:t>
            </a:r>
            <a:r>
              <a:rPr lang="en-US" sz="1400" dirty="0" smtClean="0"/>
              <a:t>=“</a:t>
            </a:r>
            <a:r>
              <a:rPr lang="en-US" sz="1400" dirty="0" err="1" smtClean="0"/>
              <a:t>updateFood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813522" y="4802163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Option=“approve”</a:t>
            </a:r>
            <a:endParaRPr lang="en-US" sz="1400" dirty="0"/>
          </a:p>
        </p:txBody>
      </p:sp>
      <p:sp>
        <p:nvSpPr>
          <p:cNvPr id="126" name="Flowchart: Alternate Process 125"/>
          <p:cNvSpPr/>
          <p:nvPr/>
        </p:nvSpPr>
        <p:spPr>
          <a:xfrm>
            <a:off x="3493748" y="2240620"/>
            <a:ext cx="3240360" cy="394127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Open update profile panel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13" idx="2"/>
            <a:endCxn id="128" idx="0"/>
          </p:cNvCxnSpPr>
          <p:nvPr/>
        </p:nvCxnSpPr>
        <p:spPr>
          <a:xfrm>
            <a:off x="8792626" y="2722152"/>
            <a:ext cx="0" cy="20576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Diamond 127"/>
          <p:cNvSpPr/>
          <p:nvPr/>
        </p:nvSpPr>
        <p:spPr>
          <a:xfrm>
            <a:off x="8540598" y="2927914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29" name="Straight Arrow Connector 128"/>
          <p:cNvCxnSpPr>
            <a:endCxn id="130" idx="0"/>
          </p:cNvCxnSpPr>
          <p:nvPr/>
        </p:nvCxnSpPr>
        <p:spPr>
          <a:xfrm>
            <a:off x="8792626" y="3474281"/>
            <a:ext cx="0" cy="20576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Diamond 129"/>
          <p:cNvSpPr/>
          <p:nvPr/>
        </p:nvSpPr>
        <p:spPr>
          <a:xfrm>
            <a:off x="8540598" y="3680043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5" name="Diamond 134"/>
          <p:cNvSpPr/>
          <p:nvPr/>
        </p:nvSpPr>
        <p:spPr>
          <a:xfrm>
            <a:off x="8552656" y="4897531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6" name="Straight Arrow Connector 135"/>
          <p:cNvCxnSpPr>
            <a:stCxn id="130" idx="2"/>
            <a:endCxn id="135" idx="0"/>
          </p:cNvCxnSpPr>
          <p:nvPr/>
        </p:nvCxnSpPr>
        <p:spPr>
          <a:xfrm>
            <a:off x="8792626" y="4212262"/>
            <a:ext cx="12058" cy="68526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5" idx="2"/>
            <a:endCxn id="117" idx="0"/>
          </p:cNvCxnSpPr>
          <p:nvPr/>
        </p:nvCxnSpPr>
        <p:spPr>
          <a:xfrm>
            <a:off x="8804684" y="5429750"/>
            <a:ext cx="0" cy="15462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6754443" y="3209254"/>
            <a:ext cx="1788850" cy="297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Flowchart: Alternate Process 138"/>
          <p:cNvSpPr/>
          <p:nvPr/>
        </p:nvSpPr>
        <p:spPr>
          <a:xfrm>
            <a:off x="3493748" y="3005125"/>
            <a:ext cx="3240360" cy="398879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managerial report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6756133" y="3947901"/>
            <a:ext cx="1788850" cy="297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Flowchart: Alternate Process 140"/>
          <p:cNvSpPr/>
          <p:nvPr/>
        </p:nvSpPr>
        <p:spPr>
          <a:xfrm>
            <a:off x="3495438" y="3743772"/>
            <a:ext cx="3240360" cy="405151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Open panel of </a:t>
            </a:r>
            <a:r>
              <a:rPr lang="en-US" sz="1400" dirty="0" smtClean="0">
                <a:solidFill>
                  <a:schemeClr val="tx1"/>
                </a:solidFill>
              </a:rPr>
              <a:t>updating food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flipH="1">
            <a:off x="6765644" y="5173973"/>
            <a:ext cx="1788850" cy="297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Flowchart: Alternate Process 146"/>
          <p:cNvSpPr/>
          <p:nvPr/>
        </p:nvSpPr>
        <p:spPr>
          <a:xfrm>
            <a:off x="3504949" y="4969844"/>
            <a:ext cx="3240360" cy="45990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Open panel of approving member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>
            <a:stCxn id="126" idx="1"/>
          </p:cNvCxnSpPr>
          <p:nvPr/>
        </p:nvCxnSpPr>
        <p:spPr>
          <a:xfrm flipH="1">
            <a:off x="3205008" y="2437684"/>
            <a:ext cx="288740" cy="70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198942" y="2444749"/>
            <a:ext cx="14450" cy="27550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7" idx="1"/>
          </p:cNvCxnSpPr>
          <p:nvPr/>
        </p:nvCxnSpPr>
        <p:spPr>
          <a:xfrm flipH="1">
            <a:off x="3233728" y="5199797"/>
            <a:ext cx="271221" cy="70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3199448" y="3212232"/>
            <a:ext cx="288740" cy="70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3198942" y="3968936"/>
            <a:ext cx="288740" cy="70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01470" y="2852936"/>
            <a:ext cx="7331223" cy="823681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spc="150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3c</a:t>
            </a:r>
            <a:r>
              <a:rPr lang="en-US" sz="4000" b="1" spc="1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 Elaborate Attributes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DE4B-D7D7-4DD2-B496-F886ECA164FB}" type="datetime1">
              <a:rPr lang="en-US" smtClean="0"/>
              <a:t>25-Sep-17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6264276"/>
            <a:ext cx="2133600" cy="365125"/>
          </a:xfrm>
        </p:spPr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530669"/>
            <a:ext cx="4355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checkPayment</a:t>
            </a:r>
            <a:r>
              <a:rPr lang="en-US" i="1" dirty="0" smtClean="0"/>
              <a:t>(</a:t>
            </a:r>
            <a:r>
              <a:rPr lang="en-US" i="1" dirty="0" err="1" smtClean="0"/>
              <a:t>applicationId</a:t>
            </a:r>
            <a:r>
              <a:rPr lang="en-US" i="1" dirty="0" smtClean="0"/>
              <a:t>):</a:t>
            </a:r>
          </a:p>
          <a:p>
            <a:pPr fontAlgn="base"/>
            <a:r>
              <a:rPr lang="en-US" i="1" dirty="0" err="1" smtClean="0"/>
              <a:t>boolean</a:t>
            </a:r>
            <a:endParaRPr lang="en-US" i="1" dirty="0"/>
          </a:p>
          <a:p>
            <a:pPr fontAlgn="base"/>
            <a:endParaRPr lang="en-US" b="1" i="1" dirty="0"/>
          </a:p>
          <a:p>
            <a:pPr fontAlgn="base"/>
            <a:r>
              <a:rPr lang="en-US" b="1" i="1" dirty="0"/>
              <a:t>Activity </a:t>
            </a:r>
            <a:r>
              <a:rPr lang="en-US" b="1" i="1" dirty="0"/>
              <a:t>diagram for </a:t>
            </a:r>
            <a:r>
              <a:rPr lang="en-US" b="1" i="1" dirty="0" err="1"/>
              <a:t>checkPayment</a:t>
            </a:r>
            <a:r>
              <a:rPr lang="en-US" b="1" i="1" dirty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8239890" y="1305287"/>
            <a:ext cx="420392" cy="409201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6873617" y="2219600"/>
            <a:ext cx="3152938" cy="333470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8450086" y="1714488"/>
            <a:ext cx="0" cy="50511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8204858" y="3262782"/>
            <a:ext cx="490457" cy="504075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Connector 10"/>
          <p:cNvSpPr/>
          <p:nvPr/>
        </p:nvSpPr>
        <p:spPr>
          <a:xfrm>
            <a:off x="7049618" y="6113592"/>
            <a:ext cx="414643" cy="403606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6973417" y="6037392"/>
            <a:ext cx="601960" cy="585936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>
            <a:off x="8450086" y="2553070"/>
            <a:ext cx="1" cy="70971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5525616" y="4513393"/>
            <a:ext cx="1581743" cy="275547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Returns true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2"/>
            <a:endCxn id="12" idx="1"/>
          </p:cNvCxnSpPr>
          <p:nvPr/>
        </p:nvCxnSpPr>
        <p:spPr>
          <a:xfrm>
            <a:off x="6316488" y="4788940"/>
            <a:ext cx="745084" cy="133426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6836" y="3148335"/>
            <a:ext cx="186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payment paid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10" idx="2"/>
            <a:endCxn id="64" idx="0"/>
          </p:cNvCxnSpPr>
          <p:nvPr/>
        </p:nvCxnSpPr>
        <p:spPr>
          <a:xfrm>
            <a:off x="8450087" y="3766857"/>
            <a:ext cx="1" cy="74653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0" idx="1"/>
            <a:endCxn id="25" idx="0"/>
          </p:cNvCxnSpPr>
          <p:nvPr/>
        </p:nvCxnSpPr>
        <p:spPr>
          <a:xfrm rot="10800000" flipV="1">
            <a:off x="6316488" y="3514819"/>
            <a:ext cx="1888370" cy="998573"/>
          </a:xfrm>
          <a:prstGeom prst="bentConnector2">
            <a:avLst/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/>
          <p:cNvSpPr/>
          <p:nvPr/>
        </p:nvSpPr>
        <p:spPr>
          <a:xfrm>
            <a:off x="7659216" y="4513393"/>
            <a:ext cx="1581743" cy="275547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Returns false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64" idx="2"/>
            <a:endCxn id="12" idx="7"/>
          </p:cNvCxnSpPr>
          <p:nvPr/>
        </p:nvCxnSpPr>
        <p:spPr>
          <a:xfrm flipH="1">
            <a:off x="7487222" y="4788940"/>
            <a:ext cx="962866" cy="133426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50086" y="3913954"/>
            <a:ext cx="186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Payment not </a:t>
            </a:r>
            <a:r>
              <a:rPr lang="en-US" sz="1400" dirty="0"/>
              <a:t>paid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83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19844" y="4713151"/>
            <a:ext cx="1049511" cy="325478"/>
          </a:xfrm>
        </p:spPr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7528" y="368333"/>
            <a:ext cx="8112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/>
              <a:t>updateBasicInfo</a:t>
            </a:r>
            <a:r>
              <a:rPr lang="en-US" i="1" dirty="0"/>
              <a:t> (DUEIN, Name, </a:t>
            </a:r>
            <a:r>
              <a:rPr lang="en-US" i="1" dirty="0" err="1"/>
              <a:t>ContactNumber</a:t>
            </a:r>
            <a:r>
              <a:rPr lang="en-US" i="1" dirty="0"/>
              <a:t>, </a:t>
            </a:r>
            <a:r>
              <a:rPr lang="en-US" i="1" dirty="0" err="1"/>
              <a:t>PresentAddress</a:t>
            </a:r>
            <a:r>
              <a:rPr lang="en-US" i="1" dirty="0"/>
              <a:t>, </a:t>
            </a:r>
            <a:r>
              <a:rPr lang="en-US" i="1" dirty="0" err="1"/>
              <a:t>PermanentAddress</a:t>
            </a:r>
            <a:r>
              <a:rPr lang="en-US" i="1" dirty="0"/>
              <a:t>, Photo, Password.)</a:t>
            </a:r>
          </a:p>
          <a:p>
            <a:pPr fontAlgn="base"/>
            <a:endParaRPr lang="en-US" b="1" i="1" dirty="0"/>
          </a:p>
          <a:p>
            <a:pPr fontAlgn="base"/>
            <a:r>
              <a:rPr lang="en-US" b="1" i="1" dirty="0"/>
              <a:t>Activity </a:t>
            </a:r>
            <a:r>
              <a:rPr lang="en-US" b="1" i="1" dirty="0"/>
              <a:t>diagram for </a:t>
            </a:r>
            <a:r>
              <a:rPr lang="en-US" b="1" i="1" dirty="0" err="1"/>
              <a:t>updateBasicInfo</a:t>
            </a:r>
            <a:r>
              <a:rPr lang="en-US" b="1" i="1" dirty="0"/>
              <a:t> ()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8919743" y="1471599"/>
            <a:ext cx="395574" cy="379654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Flowchart: Alternate Process 14"/>
          <p:cNvSpPr/>
          <p:nvPr/>
        </p:nvSpPr>
        <p:spPr>
          <a:xfrm>
            <a:off x="7634129" y="2358702"/>
            <a:ext cx="2966803" cy="442930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9117530" y="1851253"/>
            <a:ext cx="1" cy="50744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8922448" y="5635723"/>
            <a:ext cx="390164" cy="374462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Flowchart: Connector 17"/>
          <p:cNvSpPr/>
          <p:nvPr/>
        </p:nvSpPr>
        <p:spPr>
          <a:xfrm>
            <a:off x="8850254" y="5539468"/>
            <a:ext cx="566423" cy="543627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9" name="Straight Arrow Connector 18"/>
          <p:cNvCxnSpPr>
            <a:stCxn id="15" idx="2"/>
            <a:endCxn id="28" idx="0"/>
          </p:cNvCxnSpPr>
          <p:nvPr/>
        </p:nvCxnSpPr>
        <p:spPr>
          <a:xfrm>
            <a:off x="9117531" y="2801632"/>
            <a:ext cx="0" cy="56518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7634131" y="4627611"/>
            <a:ext cx="2966803" cy="442930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  <a:endCxn id="18" idx="0"/>
          </p:cNvCxnSpPr>
          <p:nvPr/>
        </p:nvCxnSpPr>
        <p:spPr>
          <a:xfrm>
            <a:off x="9117533" y="5070541"/>
            <a:ext cx="15933" cy="46892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Flowchart: Alternate Process 27"/>
          <p:cNvSpPr/>
          <p:nvPr/>
        </p:nvSpPr>
        <p:spPr>
          <a:xfrm>
            <a:off x="7634129" y="3366814"/>
            <a:ext cx="2966803" cy="442930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Profile updated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8" idx="2"/>
            <a:endCxn id="20" idx="0"/>
          </p:cNvCxnSpPr>
          <p:nvPr/>
        </p:nvCxnSpPr>
        <p:spPr>
          <a:xfrm>
            <a:off x="9117531" y="3809744"/>
            <a:ext cx="2" cy="81786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600" y="152401"/>
            <a:ext cx="8112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/>
              <a:t>recordTransaction</a:t>
            </a:r>
            <a:r>
              <a:rPr lang="en-US" i="1" dirty="0"/>
              <a:t>(</a:t>
            </a:r>
            <a:r>
              <a:rPr lang="en-US" i="1" dirty="0" err="1"/>
              <a:t>field,amount</a:t>
            </a:r>
            <a:r>
              <a:rPr lang="en-US" i="1" dirty="0"/>
              <a:t>)</a:t>
            </a:r>
          </a:p>
          <a:p>
            <a:pPr fontAlgn="base"/>
            <a:endParaRPr lang="en-US" b="1" i="1" dirty="0"/>
          </a:p>
          <a:p>
            <a:pPr fontAlgn="base"/>
            <a:r>
              <a:rPr lang="en-US" b="1" i="1" dirty="0"/>
              <a:t>Activity diagram</a:t>
            </a:r>
          </a:p>
          <a:p>
            <a:pPr fontAlgn="base"/>
            <a:r>
              <a:rPr lang="en-US" b="1" i="1" dirty="0"/>
              <a:t>for </a:t>
            </a:r>
            <a:r>
              <a:rPr lang="en-US" b="1" i="1" dirty="0" err="1"/>
              <a:t>recordTransaction</a:t>
            </a:r>
            <a:r>
              <a:rPr lang="en-US" b="1" i="1" dirty="0"/>
              <a:t>()</a:t>
            </a:r>
            <a:endParaRPr lang="en-US" b="1" i="1" dirty="0"/>
          </a:p>
        </p:txBody>
      </p:sp>
      <p:sp>
        <p:nvSpPr>
          <p:cNvPr id="41" name="Flowchart: Connector 40"/>
          <p:cNvSpPr/>
          <p:nvPr/>
        </p:nvSpPr>
        <p:spPr>
          <a:xfrm>
            <a:off x="7055353" y="609600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Flowchart: Alternate Process 41"/>
          <p:cNvSpPr/>
          <p:nvPr/>
        </p:nvSpPr>
        <p:spPr>
          <a:xfrm>
            <a:off x="5653890" y="145240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</a:p>
        </p:txBody>
      </p:sp>
      <p:cxnSp>
        <p:nvCxnSpPr>
          <p:cNvPr id="43" name="Straight Arrow Connector 42"/>
          <p:cNvCxnSpPr>
            <a:stCxn id="41" idx="4"/>
            <a:endCxn id="42" idx="0"/>
          </p:cNvCxnSpPr>
          <p:nvPr/>
        </p:nvCxnSpPr>
        <p:spPr>
          <a:xfrm>
            <a:off x="7271378" y="1041649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7076057" y="6126528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Flowchart: Connector 44"/>
          <p:cNvSpPr/>
          <p:nvPr/>
        </p:nvSpPr>
        <p:spPr>
          <a:xfrm>
            <a:off x="6979802" y="6010218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6" name="Straight Arrow Connector 45"/>
          <p:cNvCxnSpPr>
            <a:stCxn id="42" idx="2"/>
            <a:endCxn id="50" idx="0"/>
          </p:cNvCxnSpPr>
          <p:nvPr/>
        </p:nvCxnSpPr>
        <p:spPr>
          <a:xfrm flipH="1">
            <a:off x="7271378" y="1956460"/>
            <a:ext cx="2693" cy="39052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Flowchart: Alternate Process 46"/>
          <p:cNvSpPr/>
          <p:nvPr/>
        </p:nvSpPr>
        <p:spPr>
          <a:xfrm>
            <a:off x="5675040" y="4944972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50" idx="2"/>
            <a:endCxn id="54" idx="0"/>
          </p:cNvCxnSpPr>
          <p:nvPr/>
        </p:nvCxnSpPr>
        <p:spPr>
          <a:xfrm rot="5400000">
            <a:off x="7090551" y="3058643"/>
            <a:ext cx="360264" cy="138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2"/>
            <a:endCxn id="45" idx="0"/>
          </p:cNvCxnSpPr>
          <p:nvPr/>
        </p:nvCxnSpPr>
        <p:spPr>
          <a:xfrm flipH="1">
            <a:off x="7289127" y="5449028"/>
            <a:ext cx="6093" cy="56119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Diamond 49"/>
          <p:cNvSpPr/>
          <p:nvPr/>
        </p:nvSpPr>
        <p:spPr>
          <a:xfrm>
            <a:off x="7019349" y="2346987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5334001" y="2096469"/>
            <a:ext cx="147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Already existing field</a:t>
            </a:r>
            <a:endParaRPr lang="en-US" sz="1400" dirty="0"/>
          </a:p>
        </p:txBody>
      </p:sp>
      <p:cxnSp>
        <p:nvCxnSpPr>
          <p:cNvPr id="52" name="Elbow Connector 51"/>
          <p:cNvCxnSpPr>
            <a:stCxn id="50" idx="1"/>
            <a:endCxn id="56" idx="3"/>
          </p:cNvCxnSpPr>
          <p:nvPr/>
        </p:nvCxnSpPr>
        <p:spPr>
          <a:xfrm rot="10800000">
            <a:off x="5178845" y="2613097"/>
            <a:ext cx="1840504" cy="1"/>
          </a:xfrm>
          <a:prstGeom prst="bentConnector3">
            <a:avLst>
              <a:gd name="adj1" fmla="val 50000"/>
            </a:avLst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/>
          <p:cNvSpPr/>
          <p:nvPr/>
        </p:nvSpPr>
        <p:spPr>
          <a:xfrm>
            <a:off x="5649809" y="3239469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new field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4" idx="2"/>
            <a:endCxn id="78" idx="0"/>
          </p:cNvCxnSpPr>
          <p:nvPr/>
        </p:nvCxnSpPr>
        <p:spPr>
          <a:xfrm rot="16200000" flipH="1">
            <a:off x="7096968" y="3916547"/>
            <a:ext cx="371275" cy="2523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Flowchart: Alternate Process 55"/>
          <p:cNvSpPr/>
          <p:nvPr/>
        </p:nvSpPr>
        <p:spPr>
          <a:xfrm>
            <a:off x="3124201" y="2361067"/>
            <a:ext cx="2054645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amount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Elbow Connector 32"/>
          <p:cNvCxnSpPr>
            <a:stCxn id="56" idx="2"/>
            <a:endCxn id="47" idx="1"/>
          </p:cNvCxnSpPr>
          <p:nvPr/>
        </p:nvCxnSpPr>
        <p:spPr>
          <a:xfrm rot="16200000" flipH="1">
            <a:off x="3747344" y="3269303"/>
            <a:ext cx="2331877" cy="1523517"/>
          </a:xfrm>
          <a:prstGeom prst="bentConnector2">
            <a:avLst/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Alternate Process 77"/>
          <p:cNvSpPr/>
          <p:nvPr/>
        </p:nvSpPr>
        <p:spPr>
          <a:xfrm>
            <a:off x="5675040" y="411480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amount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78" idx="2"/>
            <a:endCxn id="47" idx="0"/>
          </p:cNvCxnSpPr>
          <p:nvPr/>
        </p:nvCxnSpPr>
        <p:spPr>
          <a:xfrm rot="5400000">
            <a:off x="7132162" y="4781914"/>
            <a:ext cx="326116" cy="158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1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6224" y="1390269"/>
            <a:ext cx="4265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 smtClean="0"/>
              <a:t>viewManagerialReport</a:t>
            </a:r>
            <a:r>
              <a:rPr lang="en-US" i="1" dirty="0" smtClean="0"/>
              <a:t>(month</a:t>
            </a:r>
            <a:r>
              <a:rPr lang="en-US" i="1" dirty="0"/>
              <a:t>)</a:t>
            </a:r>
          </a:p>
          <a:p>
            <a:pPr fontAlgn="base"/>
            <a:r>
              <a:rPr lang="en-US" b="1" i="1" dirty="0"/>
              <a:t>Activity </a:t>
            </a:r>
            <a:r>
              <a:rPr lang="en-US" b="1" i="1" dirty="0"/>
              <a:t>diagram for </a:t>
            </a:r>
            <a:r>
              <a:rPr lang="en-US" b="1" i="1" dirty="0" err="1"/>
              <a:t>viewManagerialReport</a:t>
            </a:r>
            <a:r>
              <a:rPr lang="en-US" b="1" i="1" dirty="0"/>
              <a:t>()</a:t>
            </a:r>
            <a:endParaRPr lang="en-US" b="1" i="1" dirty="0"/>
          </a:p>
        </p:txBody>
      </p:sp>
      <p:sp>
        <p:nvSpPr>
          <p:cNvPr id="14" name="Flowchart: Connector 13"/>
          <p:cNvSpPr/>
          <p:nvPr/>
        </p:nvSpPr>
        <p:spPr>
          <a:xfrm>
            <a:off x="8199058" y="612739"/>
            <a:ext cx="367909" cy="410084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Flowchart: Alternate Process 14"/>
          <p:cNvSpPr/>
          <p:nvPr/>
        </p:nvSpPr>
        <p:spPr>
          <a:xfrm>
            <a:off x="6607312" y="1506796"/>
            <a:ext cx="3551405" cy="478432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8383013" y="1022823"/>
            <a:ext cx="2" cy="48397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8191803" y="4993865"/>
            <a:ext cx="362878" cy="404477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Flowchart: Connector 17"/>
          <p:cNvSpPr/>
          <p:nvPr/>
        </p:nvSpPr>
        <p:spPr>
          <a:xfrm>
            <a:off x="8119610" y="4897610"/>
            <a:ext cx="526810" cy="58720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9" name="Straight Arrow Connector 18"/>
          <p:cNvCxnSpPr>
            <a:stCxn id="15" idx="2"/>
            <a:endCxn id="31" idx="0"/>
          </p:cNvCxnSpPr>
          <p:nvPr/>
        </p:nvCxnSpPr>
        <p:spPr>
          <a:xfrm flipH="1">
            <a:off x="8375759" y="1985228"/>
            <a:ext cx="7256" cy="686244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2"/>
            <a:endCxn id="18" idx="0"/>
          </p:cNvCxnSpPr>
          <p:nvPr/>
        </p:nvCxnSpPr>
        <p:spPr>
          <a:xfrm>
            <a:off x="8375758" y="4429253"/>
            <a:ext cx="7257" cy="46835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lowchart: Alternate Process 30"/>
          <p:cNvSpPr/>
          <p:nvPr/>
        </p:nvSpPr>
        <p:spPr>
          <a:xfrm>
            <a:off x="6600056" y="2671472"/>
            <a:ext cx="3551405" cy="478432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getMonth</a:t>
            </a:r>
            <a:r>
              <a:rPr lang="en-US" sz="1400" dirty="0">
                <a:solidFill>
                  <a:schemeClr val="tx1"/>
                </a:solidFill>
              </a:rPr>
              <a:t>(Month)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Flowchart: Alternate Process 34"/>
          <p:cNvSpPr/>
          <p:nvPr/>
        </p:nvSpPr>
        <p:spPr>
          <a:xfrm>
            <a:off x="6600055" y="3950821"/>
            <a:ext cx="3551405" cy="478432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Returns  report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1" idx="2"/>
            <a:endCxn id="35" idx="0"/>
          </p:cNvCxnSpPr>
          <p:nvPr/>
        </p:nvCxnSpPr>
        <p:spPr>
          <a:xfrm flipH="1">
            <a:off x="8375758" y="3149904"/>
            <a:ext cx="1" cy="80091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22860" y="1401975"/>
            <a:ext cx="28769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/>
              <a:t>selectFood</a:t>
            </a:r>
            <a:r>
              <a:rPr lang="en-US" dirty="0"/>
              <a:t>(</a:t>
            </a:r>
            <a:r>
              <a:rPr lang="en-US" i="1" dirty="0"/>
              <a:t>)</a:t>
            </a:r>
          </a:p>
          <a:p>
            <a:pPr fontAlgn="base"/>
            <a:r>
              <a:rPr lang="en-US" b="1" i="1" dirty="0"/>
              <a:t>Activity </a:t>
            </a:r>
            <a:r>
              <a:rPr lang="en-US" b="1" i="1" dirty="0"/>
              <a:t>diagram for </a:t>
            </a:r>
            <a:r>
              <a:rPr lang="en-US" b="1" i="1" dirty="0" err="1"/>
              <a:t>selectFood</a:t>
            </a:r>
            <a:r>
              <a:rPr lang="en-US" b="1" i="1" dirty="0"/>
              <a:t>()</a:t>
            </a:r>
            <a:endParaRPr lang="en-US" b="1" i="1" dirty="0"/>
          </a:p>
        </p:txBody>
      </p:sp>
      <p:sp>
        <p:nvSpPr>
          <p:cNvPr id="36" name="Flowchart: Connector 35"/>
          <p:cNvSpPr/>
          <p:nvPr/>
        </p:nvSpPr>
        <p:spPr>
          <a:xfrm>
            <a:off x="6629400" y="1295400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Flowchart: Alternate Process 36"/>
          <p:cNvSpPr/>
          <p:nvPr/>
        </p:nvSpPr>
        <p:spPr>
          <a:xfrm>
            <a:off x="5227937" y="213820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food details panel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6" idx="4"/>
            <a:endCxn id="37" idx="0"/>
          </p:cNvCxnSpPr>
          <p:nvPr/>
        </p:nvCxnSpPr>
        <p:spPr>
          <a:xfrm>
            <a:off x="6845425" y="1727449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6607789" y="5471516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Flowchart: Connector 39"/>
          <p:cNvSpPr/>
          <p:nvPr/>
        </p:nvSpPr>
        <p:spPr>
          <a:xfrm>
            <a:off x="6531589" y="5395316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1" name="Straight Arrow Connector 40"/>
          <p:cNvCxnSpPr>
            <a:stCxn id="37" idx="2"/>
            <a:endCxn id="44" idx="0"/>
          </p:cNvCxnSpPr>
          <p:nvPr/>
        </p:nvCxnSpPr>
        <p:spPr>
          <a:xfrm rot="5400000">
            <a:off x="6549328" y="2930954"/>
            <a:ext cx="587485" cy="1009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Flowchart: Alternate Process 41"/>
          <p:cNvSpPr/>
          <p:nvPr/>
        </p:nvSpPr>
        <p:spPr>
          <a:xfrm>
            <a:off x="5217839" y="4350630"/>
            <a:ext cx="3250457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Returns </a:t>
            </a:r>
            <a:r>
              <a:rPr lang="en-US" sz="1400" dirty="0" err="1">
                <a:solidFill>
                  <a:schemeClr val="tx1"/>
                </a:solidFill>
              </a:rPr>
              <a:t>foodId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2"/>
            <a:endCxn id="40" idx="0"/>
          </p:cNvCxnSpPr>
          <p:nvPr/>
        </p:nvCxnSpPr>
        <p:spPr>
          <a:xfrm flipH="1">
            <a:off x="6840914" y="4854686"/>
            <a:ext cx="2154" cy="54063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5217840" y="322974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selectFood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4" idx="2"/>
            <a:endCxn id="42" idx="0"/>
          </p:cNvCxnSpPr>
          <p:nvPr/>
        </p:nvCxnSpPr>
        <p:spPr>
          <a:xfrm>
            <a:off x="6838020" y="3733800"/>
            <a:ext cx="5048" cy="61683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2" y="1923936"/>
            <a:ext cx="28769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 smtClean="0"/>
              <a:t>updatePrice</a:t>
            </a:r>
            <a:r>
              <a:rPr lang="en-US" dirty="0" smtClean="0"/>
              <a:t>(food</a:t>
            </a:r>
            <a:r>
              <a:rPr lang="en-US" i="1" dirty="0" smtClean="0"/>
              <a:t>)</a:t>
            </a:r>
            <a:endParaRPr lang="en-US" i="1" dirty="0"/>
          </a:p>
          <a:p>
            <a:pPr fontAlgn="base"/>
            <a:r>
              <a:rPr lang="en-US" b="1" i="1" dirty="0"/>
              <a:t>Activity </a:t>
            </a:r>
            <a:r>
              <a:rPr lang="en-US" b="1" i="1" dirty="0"/>
              <a:t>diagram for </a:t>
            </a:r>
            <a:r>
              <a:rPr lang="en-US" b="1" i="1" dirty="0" err="1"/>
              <a:t>updatePrice</a:t>
            </a:r>
            <a:r>
              <a:rPr lang="en-US" b="1" i="1" dirty="0"/>
              <a:t>()</a:t>
            </a:r>
            <a:endParaRPr lang="en-US" b="1" i="1" dirty="0"/>
          </a:p>
        </p:txBody>
      </p:sp>
      <p:sp>
        <p:nvSpPr>
          <p:cNvPr id="36" name="Flowchart: Connector 35"/>
          <p:cNvSpPr/>
          <p:nvPr/>
        </p:nvSpPr>
        <p:spPr>
          <a:xfrm>
            <a:off x="7176120" y="936883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8" name="Straight Arrow Connector 37"/>
          <p:cNvCxnSpPr>
            <a:stCxn id="36" idx="4"/>
            <a:endCxn id="15" idx="0"/>
          </p:cNvCxnSpPr>
          <p:nvPr/>
        </p:nvCxnSpPr>
        <p:spPr>
          <a:xfrm flipH="1">
            <a:off x="7384740" y="1368931"/>
            <a:ext cx="7404" cy="43549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7171670" y="5145699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Flowchart: Connector 39"/>
          <p:cNvSpPr/>
          <p:nvPr/>
        </p:nvSpPr>
        <p:spPr>
          <a:xfrm>
            <a:off x="7095470" y="5069499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1" name="Straight Arrow Connector 40"/>
          <p:cNvCxnSpPr>
            <a:stCxn id="15" idx="2"/>
            <a:endCxn id="44" idx="0"/>
          </p:cNvCxnSpPr>
          <p:nvPr/>
        </p:nvCxnSpPr>
        <p:spPr>
          <a:xfrm>
            <a:off x="7384740" y="2308483"/>
            <a:ext cx="0" cy="629894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Flowchart: Alternate Process 41"/>
          <p:cNvSpPr/>
          <p:nvPr/>
        </p:nvSpPr>
        <p:spPr>
          <a:xfrm>
            <a:off x="5764560" y="4042038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2"/>
            <a:endCxn id="40" idx="0"/>
          </p:cNvCxnSpPr>
          <p:nvPr/>
        </p:nvCxnSpPr>
        <p:spPr>
          <a:xfrm>
            <a:off x="7384740" y="4546094"/>
            <a:ext cx="20055" cy="52340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5764560" y="2938377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 price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4" idx="2"/>
            <a:endCxn id="42" idx="0"/>
          </p:cNvCxnSpPr>
          <p:nvPr/>
        </p:nvCxnSpPr>
        <p:spPr>
          <a:xfrm>
            <a:off x="7384740" y="3442433"/>
            <a:ext cx="0" cy="59960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Alternate Process 14"/>
          <p:cNvSpPr/>
          <p:nvPr/>
        </p:nvSpPr>
        <p:spPr>
          <a:xfrm>
            <a:off x="5764560" y="1804427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</a:p>
        </p:txBody>
      </p:sp>
    </p:spTree>
    <p:extLst>
      <p:ext uri="{BB962C8B-B14F-4D97-AF65-F5344CB8AC3E}">
        <p14:creationId xmlns:p14="http://schemas.microsoft.com/office/powerpoint/2010/main" val="38317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22860" y="1401976"/>
            <a:ext cx="2876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 smtClean="0"/>
              <a:t>addPictures</a:t>
            </a:r>
            <a:r>
              <a:rPr lang="en-US" dirty="0" smtClean="0"/>
              <a:t>(</a:t>
            </a:r>
            <a:r>
              <a:rPr lang="en-US" dirty="0" err="1" smtClean="0"/>
              <a:t>food,pathOfPicture</a:t>
            </a:r>
            <a:r>
              <a:rPr lang="en-US" i="1" dirty="0"/>
              <a:t>)</a:t>
            </a:r>
          </a:p>
          <a:p>
            <a:pPr fontAlgn="base"/>
            <a:r>
              <a:rPr lang="en-US" b="1" i="1" dirty="0"/>
              <a:t>Activity </a:t>
            </a:r>
            <a:r>
              <a:rPr lang="en-US" b="1" i="1" dirty="0"/>
              <a:t>diagram for </a:t>
            </a:r>
            <a:r>
              <a:rPr lang="en-US" b="1" i="1" dirty="0" err="1"/>
              <a:t>addPicture</a:t>
            </a:r>
            <a:r>
              <a:rPr lang="en-US" b="1" i="1" dirty="0"/>
              <a:t>()</a:t>
            </a:r>
            <a:endParaRPr lang="en-US" b="1" i="1" dirty="0"/>
          </a:p>
        </p:txBody>
      </p:sp>
      <p:sp>
        <p:nvSpPr>
          <p:cNvPr id="36" name="Flowchart: Connector 35"/>
          <p:cNvSpPr/>
          <p:nvPr/>
        </p:nvSpPr>
        <p:spPr>
          <a:xfrm>
            <a:off x="7691229" y="1013263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8" name="Straight Arrow Connector 37"/>
          <p:cNvCxnSpPr>
            <a:stCxn id="36" idx="4"/>
            <a:endCxn id="15" idx="0"/>
          </p:cNvCxnSpPr>
          <p:nvPr/>
        </p:nvCxnSpPr>
        <p:spPr>
          <a:xfrm>
            <a:off x="7907253" y="1445311"/>
            <a:ext cx="1995" cy="46307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7674128" y="5157192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Flowchart: Connector 39"/>
          <p:cNvSpPr/>
          <p:nvPr/>
        </p:nvSpPr>
        <p:spPr>
          <a:xfrm>
            <a:off x="7597928" y="5080992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1" name="Straight Arrow Connector 40"/>
          <p:cNvCxnSpPr>
            <a:stCxn id="15" idx="2"/>
            <a:endCxn id="44" idx="0"/>
          </p:cNvCxnSpPr>
          <p:nvPr/>
        </p:nvCxnSpPr>
        <p:spPr>
          <a:xfrm flipH="1">
            <a:off x="7907253" y="2412443"/>
            <a:ext cx="1995" cy="60748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Flowchart: Alternate Process 41"/>
          <p:cNvSpPr/>
          <p:nvPr/>
        </p:nvSpPr>
        <p:spPr>
          <a:xfrm>
            <a:off x="6291064" y="4143731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2"/>
            <a:endCxn id="40" idx="0"/>
          </p:cNvCxnSpPr>
          <p:nvPr/>
        </p:nvCxnSpPr>
        <p:spPr>
          <a:xfrm flipH="1">
            <a:off x="7907253" y="4647787"/>
            <a:ext cx="3991" cy="43320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6287073" y="3019928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Pictures added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4" idx="2"/>
            <a:endCxn id="42" idx="0"/>
          </p:cNvCxnSpPr>
          <p:nvPr/>
        </p:nvCxnSpPr>
        <p:spPr>
          <a:xfrm>
            <a:off x="7907253" y="3523984"/>
            <a:ext cx="3991" cy="61974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Alternate Process 14"/>
          <p:cNvSpPr/>
          <p:nvPr/>
        </p:nvSpPr>
        <p:spPr>
          <a:xfrm>
            <a:off x="6291063" y="1908387"/>
            <a:ext cx="323637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</a:p>
        </p:txBody>
      </p:sp>
    </p:spTree>
    <p:extLst>
      <p:ext uri="{BB962C8B-B14F-4D97-AF65-F5344CB8AC3E}">
        <p14:creationId xmlns:p14="http://schemas.microsoft.com/office/powerpoint/2010/main" val="10193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22860" y="1401976"/>
            <a:ext cx="2876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 smtClean="0"/>
              <a:t>addNutrinionalFact</a:t>
            </a:r>
            <a:r>
              <a:rPr lang="en-US" dirty="0" smtClean="0"/>
              <a:t>(</a:t>
            </a:r>
            <a:r>
              <a:rPr lang="en-US" dirty="0" err="1" smtClean="0"/>
              <a:t>foodId</a:t>
            </a:r>
            <a:r>
              <a:rPr lang="en-US" dirty="0" smtClean="0"/>
              <a:t>, </a:t>
            </a:r>
            <a:r>
              <a:rPr lang="en-US" dirty="0" err="1" smtClean="0"/>
              <a:t>nutritionalfact</a:t>
            </a:r>
            <a:r>
              <a:rPr lang="en-US" i="1" dirty="0" smtClean="0"/>
              <a:t>)</a:t>
            </a:r>
            <a:endParaRPr lang="en-US" i="1" dirty="0"/>
          </a:p>
          <a:p>
            <a:pPr fontAlgn="base"/>
            <a:r>
              <a:rPr lang="en-US" b="1" i="1" dirty="0"/>
              <a:t>Activity </a:t>
            </a:r>
            <a:r>
              <a:rPr lang="en-US" b="1" i="1" dirty="0"/>
              <a:t>diagram for </a:t>
            </a:r>
            <a:r>
              <a:rPr lang="en-US" b="1" i="1" dirty="0" err="1"/>
              <a:t>addNutritionalfact</a:t>
            </a:r>
            <a:r>
              <a:rPr lang="en-US" b="1" i="1" dirty="0"/>
              <a:t>()</a:t>
            </a:r>
            <a:endParaRPr lang="en-US" b="1" i="1" dirty="0"/>
          </a:p>
        </p:txBody>
      </p:sp>
      <p:sp>
        <p:nvSpPr>
          <p:cNvPr id="36" name="Flowchart: Connector 35"/>
          <p:cNvSpPr/>
          <p:nvPr/>
        </p:nvSpPr>
        <p:spPr>
          <a:xfrm>
            <a:off x="7492090" y="958352"/>
            <a:ext cx="502185" cy="518277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8" name="Straight Arrow Connector 37"/>
          <p:cNvCxnSpPr>
            <a:stCxn id="36" idx="4"/>
            <a:endCxn id="15" idx="0"/>
          </p:cNvCxnSpPr>
          <p:nvPr/>
        </p:nvCxnSpPr>
        <p:spPr>
          <a:xfrm>
            <a:off x="7743183" y="1476629"/>
            <a:ext cx="0" cy="45787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7530113" y="5294969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Flowchart: Connector 39"/>
          <p:cNvSpPr/>
          <p:nvPr/>
        </p:nvSpPr>
        <p:spPr>
          <a:xfrm>
            <a:off x="7453913" y="5218769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1" name="Straight Arrow Connector 40"/>
          <p:cNvCxnSpPr>
            <a:stCxn id="15" idx="2"/>
            <a:endCxn id="44" idx="0"/>
          </p:cNvCxnSpPr>
          <p:nvPr/>
        </p:nvCxnSpPr>
        <p:spPr>
          <a:xfrm>
            <a:off x="7743183" y="2438557"/>
            <a:ext cx="24045" cy="629894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Flowchart: Alternate Process 41"/>
          <p:cNvSpPr/>
          <p:nvPr/>
        </p:nvSpPr>
        <p:spPr>
          <a:xfrm>
            <a:off x="6147048" y="4182107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2"/>
            <a:endCxn id="40" idx="0"/>
          </p:cNvCxnSpPr>
          <p:nvPr/>
        </p:nvCxnSpPr>
        <p:spPr>
          <a:xfrm flipH="1">
            <a:off x="7763238" y="4686163"/>
            <a:ext cx="3990" cy="53260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6147048" y="3068451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nutritional fact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4" idx="2"/>
            <a:endCxn id="42" idx="0"/>
          </p:cNvCxnSpPr>
          <p:nvPr/>
        </p:nvCxnSpPr>
        <p:spPr>
          <a:xfrm rot="5400000">
            <a:off x="7462428" y="3877307"/>
            <a:ext cx="609600" cy="158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Alternate Process 14"/>
          <p:cNvSpPr/>
          <p:nvPr/>
        </p:nvSpPr>
        <p:spPr>
          <a:xfrm>
            <a:off x="6147048" y="1934501"/>
            <a:ext cx="319227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attributes input</a:t>
            </a:r>
          </a:p>
        </p:txBody>
      </p:sp>
    </p:spTree>
    <p:extLst>
      <p:ext uri="{BB962C8B-B14F-4D97-AF65-F5344CB8AC3E}">
        <p14:creationId xmlns:p14="http://schemas.microsoft.com/office/powerpoint/2010/main" val="28177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91263" y="2296001"/>
            <a:ext cx="2876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/>
              <a:t>logout ()</a:t>
            </a:r>
          </a:p>
          <a:p>
            <a:pPr fontAlgn="base"/>
            <a:endParaRPr lang="en-US" b="1" i="1" dirty="0"/>
          </a:p>
          <a:p>
            <a:pPr fontAlgn="base"/>
            <a:r>
              <a:rPr lang="en-US" b="1" i="1" dirty="0"/>
              <a:t>Activity </a:t>
            </a:r>
            <a:r>
              <a:rPr lang="en-US" b="1" i="1" dirty="0"/>
              <a:t>diagram for </a:t>
            </a:r>
            <a:r>
              <a:rPr lang="en-US" b="1" i="1" dirty="0"/>
              <a:t>logout()</a:t>
            </a:r>
            <a:endParaRPr lang="en-US" b="1" i="1" dirty="0"/>
          </a:p>
        </p:txBody>
      </p:sp>
      <p:sp>
        <p:nvSpPr>
          <p:cNvPr id="14" name="Flowchart: Connector 13"/>
          <p:cNvSpPr/>
          <p:nvPr/>
        </p:nvSpPr>
        <p:spPr>
          <a:xfrm>
            <a:off x="7351827" y="1387423"/>
            <a:ext cx="562648" cy="622204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Flowchart: Alternate Process 14"/>
          <p:cNvSpPr/>
          <p:nvPr/>
        </p:nvSpPr>
        <p:spPr>
          <a:xfrm>
            <a:off x="5857934" y="2604006"/>
            <a:ext cx="3550434" cy="608970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Session closed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7633151" y="2009627"/>
            <a:ext cx="0" cy="59437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7359913" y="4044837"/>
            <a:ext cx="554954" cy="613696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Flowchart: Connector 17"/>
          <p:cNvSpPr/>
          <p:nvPr/>
        </p:nvSpPr>
        <p:spPr>
          <a:xfrm>
            <a:off x="7234560" y="3906218"/>
            <a:ext cx="805656" cy="890934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9" name="Straight Arrow Connector 18"/>
          <p:cNvCxnSpPr>
            <a:stCxn id="15" idx="2"/>
            <a:endCxn id="18" idx="0"/>
          </p:cNvCxnSpPr>
          <p:nvPr/>
        </p:nvCxnSpPr>
        <p:spPr>
          <a:xfrm>
            <a:off x="7633151" y="3212976"/>
            <a:ext cx="4237" cy="69324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7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>
          <a:xfrm>
            <a:off x="10750493" y="6230380"/>
            <a:ext cx="1146283" cy="370396"/>
          </a:xfrm>
        </p:spPr>
        <p:txBody>
          <a:bodyPr/>
          <a:lstStyle/>
          <a:p>
            <a:fld id="{B6939088-84C5-4FB1-A7B1-9A94E1EF19AB}" type="datetime1">
              <a:rPr lang="en-US" smtClean="0"/>
              <a:t>25-Sep-17</a:t>
            </a:fld>
            <a:endParaRPr lang="en-US"/>
          </a:p>
        </p:txBody>
      </p:sp>
      <p:grpSp>
        <p:nvGrpSpPr>
          <p:cNvPr id="64" name="Group 81"/>
          <p:cNvGrpSpPr/>
          <p:nvPr/>
        </p:nvGrpSpPr>
        <p:grpSpPr>
          <a:xfrm>
            <a:off x="4007768" y="1484784"/>
            <a:ext cx="3960440" cy="381775"/>
            <a:chOff x="1905" y="935845"/>
            <a:chExt cx="1857374" cy="742949"/>
          </a:xfrm>
        </p:grpSpPr>
        <p:sp>
          <p:nvSpPr>
            <p:cNvPr id="65" name="Rectangle 64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err="1" smtClean="0"/>
                <a:t>NonMember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70" name="Group 84"/>
          <p:cNvGrpSpPr/>
          <p:nvPr/>
        </p:nvGrpSpPr>
        <p:grpSpPr>
          <a:xfrm>
            <a:off x="4007768" y="1866557"/>
            <a:ext cx="3960440" cy="3118688"/>
            <a:chOff x="-199810" y="1678795"/>
            <a:chExt cx="2286008" cy="1449360"/>
          </a:xfrm>
        </p:grpSpPr>
        <p:sp>
          <p:nvSpPr>
            <p:cNvPr id="71" name="Rectangle 70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pPr fontAlgn="base"/>
              <a:r>
                <a:rPr lang="en-US" dirty="0" err="1" smtClean="0"/>
                <a:t>a</a:t>
              </a:r>
              <a:r>
                <a:rPr lang="en-US" dirty="0" err="1" smtClean="0"/>
                <a:t>pplyForMembership</a:t>
              </a:r>
              <a:r>
                <a:rPr lang="en-US" dirty="0" smtClean="0"/>
                <a:t>()</a:t>
              </a:r>
              <a:endParaRPr lang="en-US" dirty="0"/>
            </a:p>
            <a:p>
              <a:r>
                <a:rPr lang="en-US" dirty="0" err="1" smtClean="0"/>
                <a:t>applyForBookingSpace</a:t>
              </a:r>
              <a:r>
                <a:rPr lang="en-US" dirty="0" smtClean="0"/>
                <a:t>()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/>
            </a:p>
          </p:txBody>
        </p:sp>
      </p:grpSp>
      <p:cxnSp>
        <p:nvCxnSpPr>
          <p:cNvPr id="73" name="Straight Connector 72"/>
          <p:cNvCxnSpPr/>
          <p:nvPr/>
        </p:nvCxnSpPr>
        <p:spPr>
          <a:xfrm flipV="1">
            <a:off x="4007768" y="2996952"/>
            <a:ext cx="396044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4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9548"/>
              </p:ext>
            </p:extLst>
          </p:nvPr>
        </p:nvGraphicFramePr>
        <p:xfrm>
          <a:off x="983432" y="1412776"/>
          <a:ext cx="9793088" cy="499869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793088"/>
              </a:tblGrid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Name: string = null { contains name value 50 character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max</a:t>
                      </a:r>
                      <a:r>
                        <a:rPr lang="en-US" sz="2000" u="none" strike="noStrike" dirty="0" smtClean="0">
                          <a:effectLst/>
                        </a:rPr>
                        <a:t>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Department: string = null {contains department name value 50 character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max</a:t>
                      </a:r>
                      <a:r>
                        <a:rPr lang="en-US" sz="2000" u="none" strike="noStrike" dirty="0" smtClean="0">
                          <a:effectLst/>
                        </a:rPr>
                        <a:t>}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Designation: string = null {50 character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max</a:t>
                      </a:r>
                      <a:r>
                        <a:rPr lang="en-US" sz="2000" u="none" strike="noStrike" dirty="0" smtClean="0">
                          <a:effectLst/>
                        </a:rPr>
                        <a:t>}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err="1" smtClean="0">
                          <a:effectLst/>
                        </a:rPr>
                        <a:t>ContactNumber</a:t>
                      </a:r>
                      <a:r>
                        <a:rPr lang="en-US" sz="2000" u="none" strike="noStrike" dirty="0" smtClean="0">
                          <a:effectLst/>
                        </a:rPr>
                        <a:t>: string = null { contains number value 11 character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max</a:t>
                      </a:r>
                      <a:r>
                        <a:rPr lang="en-US" sz="2000" u="none" strike="noStrike" dirty="0" smtClean="0">
                          <a:effectLst/>
                        </a:rPr>
                        <a:t>}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err="1" smtClean="0">
                          <a:effectLst/>
                        </a:rPr>
                        <a:t>EmailAddressstring</a:t>
                      </a:r>
                      <a:r>
                        <a:rPr lang="en-US" sz="2000" u="none" strike="noStrike" dirty="0" smtClean="0">
                          <a:effectLst/>
                        </a:rPr>
                        <a:t>: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string</a:t>
                      </a:r>
                      <a:r>
                        <a:rPr lang="en-US" sz="2000" u="none" strike="noStrike" dirty="0" smtClean="0">
                          <a:effectLst/>
                        </a:rPr>
                        <a:t> = null { contains email –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xyz@gmail.com</a:t>
                      </a:r>
                      <a:r>
                        <a:rPr lang="en-US" sz="2000" u="none" strike="noStrike" dirty="0" smtClean="0">
                          <a:effectLst/>
                        </a:rPr>
                        <a:t>}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err="1" smtClean="0">
                          <a:effectLst/>
                        </a:rPr>
                        <a:t>PresentAddress</a:t>
                      </a:r>
                      <a:r>
                        <a:rPr lang="en-US" sz="2000" u="none" strike="noStrike" dirty="0" smtClean="0">
                          <a:effectLst/>
                        </a:rPr>
                        <a:t>: string = null {50 character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max</a:t>
                      </a:r>
                      <a:r>
                        <a:rPr lang="en-US" sz="2000" u="none" strike="noStrike" dirty="0" smtClean="0">
                          <a:effectLst/>
                        </a:rPr>
                        <a:t>}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err="1" smtClean="0">
                          <a:effectLst/>
                        </a:rPr>
                        <a:t>PermanentAddress</a:t>
                      </a:r>
                      <a:r>
                        <a:rPr lang="en-US" sz="2000" u="none" strike="noStrike" dirty="0" smtClean="0">
                          <a:effectLst/>
                        </a:rPr>
                        <a:t>: string = null {50 character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max</a:t>
                      </a:r>
                      <a:r>
                        <a:rPr lang="en-US" sz="2000" u="none" strike="noStrike" dirty="0" smtClean="0">
                          <a:effectLst/>
                        </a:rPr>
                        <a:t>}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DUEIN: </a:t>
                      </a:r>
                      <a:r>
                        <a:rPr lang="en-US" sz="2000" u="none" strike="noStrike" dirty="0" err="1" smtClean="0">
                          <a:effectLst/>
                        </a:rPr>
                        <a:t>int</a:t>
                      </a:r>
                      <a:r>
                        <a:rPr lang="en-US" sz="2000" u="none" strike="noStrike" dirty="0" smtClean="0">
                          <a:effectLst/>
                        </a:rPr>
                        <a:t> = null {10 character max}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Photo: string = null {contains path of the file}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Username: string = null { contains name value 20 character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max</a:t>
                      </a:r>
                      <a:r>
                        <a:rPr lang="en-US" sz="2000" u="none" strike="noStrike" dirty="0" smtClean="0">
                          <a:effectLst/>
                        </a:rPr>
                        <a:t>}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7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26-Sep-17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5400" y="1527117"/>
            <a:ext cx="6428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applyForMembership</a:t>
            </a:r>
            <a:r>
              <a:rPr lang="en-US" i="1" dirty="0" smtClean="0"/>
              <a:t> ()</a:t>
            </a:r>
            <a:endParaRPr lang="en-US" i="1" dirty="0" smtClean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diagram for </a:t>
            </a:r>
            <a:r>
              <a:rPr lang="en-US" b="1" i="1" dirty="0" err="1" smtClean="0"/>
              <a:t>applyForMembershi</a:t>
            </a:r>
            <a:r>
              <a:rPr lang="en-US" b="1" i="1" dirty="0" err="1"/>
              <a:t>p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10" name="Flowchart: Connector 9"/>
          <p:cNvSpPr/>
          <p:nvPr/>
        </p:nvSpPr>
        <p:spPr>
          <a:xfrm>
            <a:off x="8832304" y="936883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Straight Arrow Connector 13"/>
          <p:cNvCxnSpPr>
            <a:stCxn id="10" idx="4"/>
            <a:endCxn id="20" idx="0"/>
          </p:cNvCxnSpPr>
          <p:nvPr/>
        </p:nvCxnSpPr>
        <p:spPr>
          <a:xfrm>
            <a:off x="9048328" y="1368931"/>
            <a:ext cx="0" cy="70833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8823813" y="5471905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Flowchart: Connector 15"/>
          <p:cNvSpPr/>
          <p:nvPr/>
        </p:nvSpPr>
        <p:spPr>
          <a:xfrm>
            <a:off x="8727558" y="5375650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Flowchart: Alternate Process 17"/>
          <p:cNvSpPr/>
          <p:nvPr/>
        </p:nvSpPr>
        <p:spPr>
          <a:xfrm>
            <a:off x="7428148" y="3227569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Form input forwarded for verification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2"/>
            <a:endCxn id="23" idx="0"/>
          </p:cNvCxnSpPr>
          <p:nvPr/>
        </p:nvCxnSpPr>
        <p:spPr>
          <a:xfrm>
            <a:off x="9048328" y="3731625"/>
            <a:ext cx="0" cy="60116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7428148" y="207726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an application form for new membershi</a:t>
            </a:r>
            <a:r>
              <a:rPr lang="en-US" sz="1400" dirty="0">
                <a:solidFill>
                  <a:schemeClr val="tx1"/>
                </a:solidFill>
              </a:rPr>
              <a:t>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  <a:endCxn id="18" idx="0"/>
          </p:cNvCxnSpPr>
          <p:nvPr/>
        </p:nvCxnSpPr>
        <p:spPr>
          <a:xfrm>
            <a:off x="9048328" y="2581319"/>
            <a:ext cx="0" cy="64625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Alternate Process 22"/>
          <p:cNvSpPr/>
          <p:nvPr/>
        </p:nvSpPr>
        <p:spPr>
          <a:xfrm>
            <a:off x="7428148" y="433279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2"/>
            <a:endCxn id="16" idx="0"/>
          </p:cNvCxnSpPr>
          <p:nvPr/>
        </p:nvCxnSpPr>
        <p:spPr>
          <a:xfrm flipH="1">
            <a:off x="9036883" y="4836850"/>
            <a:ext cx="11445" cy="53880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2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26-Sep-17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5400" y="1527117"/>
            <a:ext cx="6428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applyFoBookingSpace</a:t>
            </a:r>
            <a:r>
              <a:rPr lang="en-US" i="1" dirty="0" smtClean="0"/>
              <a:t> ()</a:t>
            </a:r>
            <a:endParaRPr lang="en-US" i="1" dirty="0" smtClean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diagram for </a:t>
            </a:r>
            <a:r>
              <a:rPr lang="en-US" b="1" i="1" dirty="0" err="1" smtClean="0"/>
              <a:t>applyForBookingSpace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10" name="Flowchart: Connector 9"/>
          <p:cNvSpPr/>
          <p:nvPr/>
        </p:nvSpPr>
        <p:spPr>
          <a:xfrm>
            <a:off x="8857091" y="386737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Straight Arrow Connector 13"/>
          <p:cNvCxnSpPr>
            <a:stCxn id="10" idx="4"/>
            <a:endCxn id="20" idx="0"/>
          </p:cNvCxnSpPr>
          <p:nvPr/>
        </p:nvCxnSpPr>
        <p:spPr>
          <a:xfrm>
            <a:off x="9073115" y="818785"/>
            <a:ext cx="0" cy="70833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8823813" y="5867214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Flowchart: Connector 15"/>
          <p:cNvSpPr/>
          <p:nvPr/>
        </p:nvSpPr>
        <p:spPr>
          <a:xfrm>
            <a:off x="8727558" y="5770959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Flowchart: Alternate Process 17"/>
          <p:cNvSpPr/>
          <p:nvPr/>
        </p:nvSpPr>
        <p:spPr>
          <a:xfrm>
            <a:off x="4295800" y="3337435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Forwarded for approval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  <a:endCxn id="23" idx="0"/>
          </p:cNvCxnSpPr>
          <p:nvPr/>
        </p:nvCxnSpPr>
        <p:spPr>
          <a:xfrm flipH="1">
            <a:off x="9048328" y="3113528"/>
            <a:ext cx="27513" cy="161457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7452935" y="1527117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an application form for booking space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  <a:endCxn id="17" idx="0"/>
          </p:cNvCxnSpPr>
          <p:nvPr/>
        </p:nvCxnSpPr>
        <p:spPr>
          <a:xfrm>
            <a:off x="9073115" y="2031173"/>
            <a:ext cx="2726" cy="55013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Alternate Process 22"/>
          <p:cNvSpPr/>
          <p:nvPr/>
        </p:nvSpPr>
        <p:spPr>
          <a:xfrm>
            <a:off x="7428148" y="472810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2"/>
            <a:endCxn id="16" idx="0"/>
          </p:cNvCxnSpPr>
          <p:nvPr/>
        </p:nvCxnSpPr>
        <p:spPr>
          <a:xfrm flipH="1">
            <a:off x="9036883" y="5232159"/>
            <a:ext cx="11445" cy="53880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8823813" y="2581309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0" name="Elbow Connector 32"/>
          <p:cNvCxnSpPr>
            <a:stCxn id="17" idx="1"/>
            <a:endCxn id="18" idx="0"/>
          </p:cNvCxnSpPr>
          <p:nvPr/>
        </p:nvCxnSpPr>
        <p:spPr>
          <a:xfrm rot="10800000" flipV="1">
            <a:off x="5915981" y="2847419"/>
            <a:ext cx="2907833" cy="490016"/>
          </a:xfrm>
          <a:prstGeom prst="bentConnector2">
            <a:avLst/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2"/>
          <p:cNvCxnSpPr>
            <a:stCxn id="18" idx="2"/>
            <a:endCxn id="23" idx="1"/>
          </p:cNvCxnSpPr>
          <p:nvPr/>
        </p:nvCxnSpPr>
        <p:spPr>
          <a:xfrm rot="16200000" flipH="1">
            <a:off x="6102744" y="3654727"/>
            <a:ext cx="1138640" cy="1512168"/>
          </a:xfrm>
          <a:prstGeom prst="bentConnector2">
            <a:avLst/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96885" y="2396904"/>
            <a:ext cx="190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Space available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172599" y="3459150"/>
            <a:ext cx="190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Space not available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47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>
          <a:xfrm>
            <a:off x="10750493" y="6230380"/>
            <a:ext cx="1146283" cy="370396"/>
          </a:xfrm>
        </p:spPr>
        <p:txBody>
          <a:bodyPr/>
          <a:lstStyle/>
          <a:p>
            <a:fld id="{B6939088-84C5-4FB1-A7B1-9A94E1EF19AB}" type="datetime1">
              <a:rPr lang="en-US" smtClean="0"/>
              <a:t>25-Sep-17</a:t>
            </a:fld>
            <a:endParaRPr lang="en-US"/>
          </a:p>
        </p:txBody>
      </p:sp>
      <p:grpSp>
        <p:nvGrpSpPr>
          <p:cNvPr id="43" name="Group 81"/>
          <p:cNvGrpSpPr/>
          <p:nvPr/>
        </p:nvGrpSpPr>
        <p:grpSpPr>
          <a:xfrm>
            <a:off x="4223792" y="1556792"/>
            <a:ext cx="3600412" cy="381775"/>
            <a:chOff x="1905" y="935845"/>
            <a:chExt cx="1857374" cy="742949"/>
          </a:xfrm>
        </p:grpSpPr>
        <p:sp>
          <p:nvSpPr>
            <p:cNvPr id="44" name="Rectangle 43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Authentication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46" name="Group 84"/>
          <p:cNvGrpSpPr/>
          <p:nvPr/>
        </p:nvGrpSpPr>
        <p:grpSpPr>
          <a:xfrm>
            <a:off x="4223792" y="1938565"/>
            <a:ext cx="3600400" cy="3522360"/>
            <a:chOff x="-199810" y="1678795"/>
            <a:chExt cx="2286008" cy="1449360"/>
          </a:xfrm>
        </p:grpSpPr>
        <p:sp>
          <p:nvSpPr>
            <p:cNvPr id="47" name="Rectangle 46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Username</a:t>
              </a:r>
            </a:p>
            <a:p>
              <a:pPr fontAlgn="base"/>
              <a:r>
                <a:rPr lang="en-US" dirty="0"/>
                <a:t>Password</a:t>
              </a:r>
            </a:p>
            <a:p>
              <a:r>
                <a:rPr lang="en-US" dirty="0"/>
                <a:t>PIN No.</a:t>
              </a:r>
            </a:p>
            <a:p>
              <a:endParaRPr lang="en-US" dirty="0" smtClean="0"/>
            </a:p>
            <a:p>
              <a:pPr fontAlgn="base"/>
              <a:r>
                <a:rPr lang="en-US" dirty="0" err="1"/>
                <a:t>checkUsername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checkPassword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checkPin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 smtClean="0"/>
                <a:t>checkTwoFactorEnabled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sendPIN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verifyPIN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logInUser</a:t>
              </a:r>
              <a:r>
                <a:rPr lang="en-US" dirty="0"/>
                <a:t>()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V="1">
            <a:off x="4210405" y="3037977"/>
            <a:ext cx="3600391" cy="357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B1B95-37E9-4473-9EAB-1ACA2C45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DD6-C3B2-4C8F-8AE4-2F664CED691B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C1D2D9-F930-4FD2-99C6-987CBB52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B6A0CE18-A160-485A-93D3-7E6DE022D8BC}"/>
              </a:ext>
            </a:extLst>
          </p:cNvPr>
          <p:cNvSpPr txBox="1">
            <a:spLocks/>
          </p:cNvSpPr>
          <p:nvPr/>
        </p:nvSpPr>
        <p:spPr>
          <a:xfrm>
            <a:off x="9358333" y="4603076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5591BA-9D05-4F9E-B935-60E2B7D42E2B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41BC4C9E-9FB9-4BFD-B5CC-93909085BEAF}"/>
              </a:ext>
            </a:extLst>
          </p:cNvPr>
          <p:cNvSpPr/>
          <p:nvPr/>
        </p:nvSpPr>
        <p:spPr>
          <a:xfrm>
            <a:off x="8649591" y="2060848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xmlns="" id="{37E43BC3-D3E4-43AC-A9A2-15AFB1F7B45C}"/>
              </a:ext>
            </a:extLst>
          </p:cNvPr>
          <p:cNvSpPr/>
          <p:nvPr/>
        </p:nvSpPr>
        <p:spPr>
          <a:xfrm>
            <a:off x="7244047" y="321297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the user name in DB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0AF51CB-BC46-41B6-B540-BB233422112D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8864227" y="2492896"/>
            <a:ext cx="1388" cy="72008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7555A6C7-4010-486B-BA0C-4287F35EC390}"/>
              </a:ext>
            </a:extLst>
          </p:cNvPr>
          <p:cNvSpPr/>
          <p:nvPr/>
        </p:nvSpPr>
        <p:spPr>
          <a:xfrm>
            <a:off x="8654113" y="5490038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73297A4B-98C0-4E0D-AD5E-94AF821D2B7A}"/>
              </a:ext>
            </a:extLst>
          </p:cNvPr>
          <p:cNvSpPr/>
          <p:nvPr/>
        </p:nvSpPr>
        <p:spPr>
          <a:xfrm>
            <a:off x="8557858" y="5393783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xmlns="" id="{7C80E8ED-3EA8-45E1-A32A-1CE86A99F5B4}"/>
              </a:ext>
            </a:extLst>
          </p:cNvPr>
          <p:cNvSpPr/>
          <p:nvPr/>
        </p:nvSpPr>
        <p:spPr>
          <a:xfrm>
            <a:off x="7244049" y="451753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Returns result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6219845-332A-404B-98E2-8B96B643C09C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8864229" y="5021592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E68CB8C-EE86-47C9-BF4E-5823A15C85C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864227" y="3717032"/>
            <a:ext cx="2" cy="800504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3AC4030-1B16-4DC4-B548-FA4547F17130}"/>
              </a:ext>
            </a:extLst>
          </p:cNvPr>
          <p:cNvSpPr txBox="1"/>
          <p:nvPr/>
        </p:nvSpPr>
        <p:spPr>
          <a:xfrm>
            <a:off x="1919536" y="787782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checkUserName</a:t>
            </a:r>
            <a:r>
              <a:rPr lang="en-US" dirty="0"/>
              <a:t>(Username)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A2AAFD-5AF4-457B-AC18-18A2F340C7DF}"/>
              </a:ext>
            </a:extLst>
          </p:cNvPr>
          <p:cNvSpPr txBox="1"/>
          <p:nvPr/>
        </p:nvSpPr>
        <p:spPr>
          <a:xfrm>
            <a:off x="1919536" y="1484784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Diagram of </a:t>
            </a:r>
            <a:r>
              <a:rPr lang="en-US" b="1" dirty="0" err="1"/>
              <a:t>checkUserName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0668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B1B95-37E9-4473-9EAB-1ACA2C45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DD6-C3B2-4C8F-8AE4-2F664CED691B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C1D2D9-F930-4FD2-99C6-987CBB52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B6A0CE18-A160-485A-93D3-7E6DE022D8BC}"/>
              </a:ext>
            </a:extLst>
          </p:cNvPr>
          <p:cNvSpPr txBox="1">
            <a:spLocks/>
          </p:cNvSpPr>
          <p:nvPr/>
        </p:nvSpPr>
        <p:spPr>
          <a:xfrm>
            <a:off x="9358333" y="4603076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5591BA-9D05-4F9E-B935-60E2B7D42E2B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41BC4C9E-9FB9-4BFD-B5CC-93909085BEAF}"/>
              </a:ext>
            </a:extLst>
          </p:cNvPr>
          <p:cNvSpPr/>
          <p:nvPr/>
        </p:nvSpPr>
        <p:spPr>
          <a:xfrm>
            <a:off x="8649591" y="576925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xmlns="" id="{37E43BC3-D3E4-43AC-A9A2-15AFB1F7B45C}"/>
              </a:ext>
            </a:extLst>
          </p:cNvPr>
          <p:cNvSpPr/>
          <p:nvPr/>
        </p:nvSpPr>
        <p:spPr>
          <a:xfrm>
            <a:off x="7244047" y="1556792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Retrieve password for the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0AF51CB-BC46-41B6-B540-BB233422112D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8864227" y="1008973"/>
            <a:ext cx="1388" cy="54781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7555A6C7-4010-486B-BA0C-4287F35EC390}"/>
              </a:ext>
            </a:extLst>
          </p:cNvPr>
          <p:cNvSpPr/>
          <p:nvPr/>
        </p:nvSpPr>
        <p:spPr>
          <a:xfrm>
            <a:off x="8654113" y="5490038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73297A4B-98C0-4E0D-AD5E-94AF821D2B7A}"/>
              </a:ext>
            </a:extLst>
          </p:cNvPr>
          <p:cNvSpPr/>
          <p:nvPr/>
        </p:nvSpPr>
        <p:spPr>
          <a:xfrm>
            <a:off x="8557858" y="5393783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xmlns="" id="{7C80E8ED-3EA8-45E1-A32A-1CE86A99F5B4}"/>
              </a:ext>
            </a:extLst>
          </p:cNvPr>
          <p:cNvSpPr/>
          <p:nvPr/>
        </p:nvSpPr>
        <p:spPr>
          <a:xfrm>
            <a:off x="7248128" y="451753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Returns result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6219845-332A-404B-98E2-8B96B643C09C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8867183" y="5021592"/>
            <a:ext cx="1125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3AC4030-1B16-4DC4-B548-FA4547F17130}"/>
              </a:ext>
            </a:extLst>
          </p:cNvPr>
          <p:cNvSpPr txBox="1"/>
          <p:nvPr/>
        </p:nvSpPr>
        <p:spPr>
          <a:xfrm>
            <a:off x="1919536" y="787782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checkPassword</a:t>
            </a:r>
            <a:r>
              <a:rPr lang="en-US" dirty="0"/>
              <a:t>(Password)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A2AAFD-5AF4-457B-AC18-18A2F340C7DF}"/>
              </a:ext>
            </a:extLst>
          </p:cNvPr>
          <p:cNvSpPr txBox="1"/>
          <p:nvPr/>
        </p:nvSpPr>
        <p:spPr>
          <a:xfrm>
            <a:off x="1919536" y="1484784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Diagram of </a:t>
            </a:r>
            <a:r>
              <a:rPr lang="en-US" b="1" dirty="0" err="1"/>
              <a:t>checkPassword</a:t>
            </a:r>
            <a:r>
              <a:rPr lang="en-US" b="1" dirty="0"/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xmlns="" id="{E4C1F09C-84DD-47FC-A19F-6649A4CD4452}"/>
              </a:ext>
            </a:extLst>
          </p:cNvPr>
          <p:cNvSpPr/>
          <p:nvPr/>
        </p:nvSpPr>
        <p:spPr>
          <a:xfrm>
            <a:off x="7248128" y="249289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Hash the user input password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xmlns="" id="{9B37FDE3-392A-4193-A079-06534B7A2473}"/>
              </a:ext>
            </a:extLst>
          </p:cNvPr>
          <p:cNvSpPr/>
          <p:nvPr/>
        </p:nvSpPr>
        <p:spPr>
          <a:xfrm>
            <a:off x="7248128" y="348822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Matches the passwords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C3EFD7B-89C4-4DB9-A568-722CAB26DAE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8864227" y="2060848"/>
            <a:ext cx="4081" cy="43204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6DFFF0AA-5DBC-4D51-8163-186BE974B68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8868308" y="2996952"/>
            <a:ext cx="0" cy="49126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BB2C5A1E-0785-4768-9CAE-D58862AF53DD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8868308" y="3992276"/>
            <a:ext cx="0" cy="52526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29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B1B95-37E9-4473-9EAB-1ACA2C45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DD6-C3B2-4C8F-8AE4-2F664CED691B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C1D2D9-F930-4FD2-99C6-987CBB52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B6A0CE18-A160-485A-93D3-7E6DE022D8BC}"/>
              </a:ext>
            </a:extLst>
          </p:cNvPr>
          <p:cNvSpPr txBox="1">
            <a:spLocks/>
          </p:cNvSpPr>
          <p:nvPr/>
        </p:nvSpPr>
        <p:spPr>
          <a:xfrm>
            <a:off x="9358333" y="4603076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5591BA-9D05-4F9E-B935-60E2B7D42E2B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41BC4C9E-9FB9-4BFD-B5CC-93909085BEAF}"/>
              </a:ext>
            </a:extLst>
          </p:cNvPr>
          <p:cNvSpPr/>
          <p:nvPr/>
        </p:nvSpPr>
        <p:spPr>
          <a:xfrm>
            <a:off x="8649591" y="2348880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0AF51CB-BC46-41B6-B540-BB233422112D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8864091" y="2780928"/>
            <a:ext cx="1524" cy="71469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7555A6C7-4010-486B-BA0C-4287F35EC390}"/>
              </a:ext>
            </a:extLst>
          </p:cNvPr>
          <p:cNvSpPr/>
          <p:nvPr/>
        </p:nvSpPr>
        <p:spPr>
          <a:xfrm>
            <a:off x="8654113" y="5490038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73297A4B-98C0-4E0D-AD5E-94AF821D2B7A}"/>
              </a:ext>
            </a:extLst>
          </p:cNvPr>
          <p:cNvSpPr/>
          <p:nvPr/>
        </p:nvSpPr>
        <p:spPr>
          <a:xfrm>
            <a:off x="8557858" y="5393783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xmlns="" id="{7C80E8ED-3EA8-45E1-A32A-1CE86A99F5B4}"/>
              </a:ext>
            </a:extLst>
          </p:cNvPr>
          <p:cNvSpPr/>
          <p:nvPr/>
        </p:nvSpPr>
        <p:spPr>
          <a:xfrm>
            <a:off x="7244049" y="451753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Returns result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6219845-332A-404B-98E2-8B96B643C09C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8864229" y="5021592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E68CB8C-EE86-47C9-BF4E-5823A15C85C1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8864091" y="4005064"/>
            <a:ext cx="138" cy="51247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3AC4030-1B16-4DC4-B548-FA4547F17130}"/>
              </a:ext>
            </a:extLst>
          </p:cNvPr>
          <p:cNvSpPr txBox="1"/>
          <p:nvPr/>
        </p:nvSpPr>
        <p:spPr>
          <a:xfrm>
            <a:off x="1919536" y="1043444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checkTwoFactorEnabled</a:t>
            </a:r>
            <a:r>
              <a:rPr lang="en-US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A2AAFD-5AF4-457B-AC18-18A2F340C7DF}"/>
              </a:ext>
            </a:extLst>
          </p:cNvPr>
          <p:cNvSpPr txBox="1"/>
          <p:nvPr/>
        </p:nvSpPr>
        <p:spPr>
          <a:xfrm>
            <a:off x="1919536" y="1484784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Diagram of </a:t>
            </a:r>
            <a:r>
              <a:rPr lang="en-US" b="1" dirty="0" err="1"/>
              <a:t>checkTwoFactorEnabled</a:t>
            </a:r>
            <a:r>
              <a:rPr lang="en-US" b="1" dirty="0"/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xmlns="" id="{B79D1C61-BE80-42FF-B7C7-0BBAA365BFC0}"/>
              </a:ext>
            </a:extLst>
          </p:cNvPr>
          <p:cNvSpPr/>
          <p:nvPr/>
        </p:nvSpPr>
        <p:spPr>
          <a:xfrm>
            <a:off x="7243911" y="3495625"/>
            <a:ext cx="3240360" cy="509439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two factor is enabled</a:t>
            </a:r>
          </a:p>
        </p:txBody>
      </p:sp>
    </p:spTree>
    <p:extLst>
      <p:ext uri="{BB962C8B-B14F-4D97-AF65-F5344CB8AC3E}">
        <p14:creationId xmlns:p14="http://schemas.microsoft.com/office/powerpoint/2010/main" val="12719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B1B95-37E9-4473-9EAB-1ACA2C45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DD6-C3B2-4C8F-8AE4-2F664CED691B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C1D2D9-F930-4FD2-99C6-987CBB52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B6A0CE18-A160-485A-93D3-7E6DE022D8BC}"/>
              </a:ext>
            </a:extLst>
          </p:cNvPr>
          <p:cNvSpPr txBox="1">
            <a:spLocks/>
          </p:cNvSpPr>
          <p:nvPr/>
        </p:nvSpPr>
        <p:spPr>
          <a:xfrm>
            <a:off x="9358333" y="4603076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5591BA-9D05-4F9E-B935-60E2B7D42E2B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41BC4C9E-9FB9-4BFD-B5CC-93909085BEAF}"/>
              </a:ext>
            </a:extLst>
          </p:cNvPr>
          <p:cNvSpPr/>
          <p:nvPr/>
        </p:nvSpPr>
        <p:spPr>
          <a:xfrm>
            <a:off x="8649591" y="2348880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0AF51CB-BC46-41B6-B540-BB233422112D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8864091" y="2780928"/>
            <a:ext cx="1524" cy="71469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7555A6C7-4010-486B-BA0C-4287F35EC390}"/>
              </a:ext>
            </a:extLst>
          </p:cNvPr>
          <p:cNvSpPr/>
          <p:nvPr/>
        </p:nvSpPr>
        <p:spPr>
          <a:xfrm>
            <a:off x="8654113" y="5490038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73297A4B-98C0-4E0D-AD5E-94AF821D2B7A}"/>
              </a:ext>
            </a:extLst>
          </p:cNvPr>
          <p:cNvSpPr/>
          <p:nvPr/>
        </p:nvSpPr>
        <p:spPr>
          <a:xfrm>
            <a:off x="8557858" y="5393783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xmlns="" id="{7C80E8ED-3EA8-45E1-A32A-1CE86A99F5B4}"/>
              </a:ext>
            </a:extLst>
          </p:cNvPr>
          <p:cNvSpPr/>
          <p:nvPr/>
        </p:nvSpPr>
        <p:spPr>
          <a:xfrm>
            <a:off x="7244049" y="451753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Send the PIN to 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6219845-332A-404B-98E2-8B96B643C09C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8864229" y="5021592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E68CB8C-EE86-47C9-BF4E-5823A15C85C1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8864091" y="4005064"/>
            <a:ext cx="138" cy="51247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3AC4030-1B16-4DC4-B548-FA4547F17130}"/>
              </a:ext>
            </a:extLst>
          </p:cNvPr>
          <p:cNvSpPr txBox="1"/>
          <p:nvPr/>
        </p:nvSpPr>
        <p:spPr>
          <a:xfrm>
            <a:off x="1919536" y="1043444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sendPIN</a:t>
            </a:r>
            <a:r>
              <a:rPr lang="en-US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A2AAFD-5AF4-457B-AC18-18A2F340C7DF}"/>
              </a:ext>
            </a:extLst>
          </p:cNvPr>
          <p:cNvSpPr txBox="1"/>
          <p:nvPr/>
        </p:nvSpPr>
        <p:spPr>
          <a:xfrm>
            <a:off x="1919536" y="1484784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Diagram of </a:t>
            </a:r>
            <a:r>
              <a:rPr lang="en-US" b="1" dirty="0" err="1"/>
              <a:t>sendPIN</a:t>
            </a:r>
            <a:r>
              <a:rPr lang="en-US" b="1" dirty="0"/>
              <a:t> 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xmlns="" id="{B79D1C61-BE80-42FF-B7C7-0BBAA365BFC0}"/>
              </a:ext>
            </a:extLst>
          </p:cNvPr>
          <p:cNvSpPr/>
          <p:nvPr/>
        </p:nvSpPr>
        <p:spPr>
          <a:xfrm>
            <a:off x="7243911" y="3495625"/>
            <a:ext cx="3240360" cy="509439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Generate the 4 digit PIN</a:t>
            </a:r>
          </a:p>
        </p:txBody>
      </p:sp>
    </p:spTree>
    <p:extLst>
      <p:ext uri="{BB962C8B-B14F-4D97-AF65-F5344CB8AC3E}">
        <p14:creationId xmlns:p14="http://schemas.microsoft.com/office/powerpoint/2010/main" val="2021669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B1B95-37E9-4473-9EAB-1ACA2C45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DD6-C3B2-4C8F-8AE4-2F664CED691B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C1D2D9-F930-4FD2-99C6-987CBB52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B6A0CE18-A160-485A-93D3-7E6DE022D8BC}"/>
              </a:ext>
            </a:extLst>
          </p:cNvPr>
          <p:cNvSpPr txBox="1">
            <a:spLocks/>
          </p:cNvSpPr>
          <p:nvPr/>
        </p:nvSpPr>
        <p:spPr>
          <a:xfrm>
            <a:off x="9358333" y="4603076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5591BA-9D05-4F9E-B935-60E2B7D42E2B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41BC4C9E-9FB9-4BFD-B5CC-93909085BEAF}"/>
              </a:ext>
            </a:extLst>
          </p:cNvPr>
          <p:cNvSpPr/>
          <p:nvPr/>
        </p:nvSpPr>
        <p:spPr>
          <a:xfrm>
            <a:off x="8649591" y="1484784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xmlns="" id="{37E43BC3-D3E4-43AC-A9A2-15AFB1F7B45C}"/>
              </a:ext>
            </a:extLst>
          </p:cNvPr>
          <p:cNvSpPr/>
          <p:nvPr/>
        </p:nvSpPr>
        <p:spPr>
          <a:xfrm>
            <a:off x="7244047" y="2636912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Validate the input pin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0AF51CB-BC46-41B6-B540-BB233422112D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8864227" y="1916832"/>
            <a:ext cx="1388" cy="72008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7555A6C7-4010-486B-BA0C-4287F35EC390}"/>
              </a:ext>
            </a:extLst>
          </p:cNvPr>
          <p:cNvSpPr/>
          <p:nvPr/>
        </p:nvSpPr>
        <p:spPr>
          <a:xfrm>
            <a:off x="8654113" y="5490038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73297A4B-98C0-4E0D-AD5E-94AF821D2B7A}"/>
              </a:ext>
            </a:extLst>
          </p:cNvPr>
          <p:cNvSpPr/>
          <p:nvPr/>
        </p:nvSpPr>
        <p:spPr>
          <a:xfrm>
            <a:off x="8557858" y="5393783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xmlns="" id="{7C80E8ED-3EA8-45E1-A32A-1CE86A99F5B4}"/>
              </a:ext>
            </a:extLst>
          </p:cNvPr>
          <p:cNvSpPr/>
          <p:nvPr/>
        </p:nvSpPr>
        <p:spPr>
          <a:xfrm>
            <a:off x="7244049" y="451753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Returns result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6219845-332A-404B-98E2-8B96B643C09C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8864229" y="5021592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E68CB8C-EE86-47C9-BF4E-5823A15C85C1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8864091" y="4145344"/>
            <a:ext cx="138" cy="37219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3AC4030-1B16-4DC4-B548-FA4547F17130}"/>
              </a:ext>
            </a:extLst>
          </p:cNvPr>
          <p:cNvSpPr txBox="1"/>
          <p:nvPr/>
        </p:nvSpPr>
        <p:spPr>
          <a:xfrm>
            <a:off x="1919536" y="971436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verifyPIN</a:t>
            </a:r>
            <a:r>
              <a:rPr lang="en-US" dirty="0"/>
              <a:t>(PIN)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A2AAFD-5AF4-457B-AC18-18A2F340C7DF}"/>
              </a:ext>
            </a:extLst>
          </p:cNvPr>
          <p:cNvSpPr txBox="1"/>
          <p:nvPr/>
        </p:nvSpPr>
        <p:spPr>
          <a:xfrm>
            <a:off x="1919536" y="1484784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Diagram of </a:t>
            </a:r>
            <a:r>
              <a:rPr lang="en-US" b="1" dirty="0" err="1"/>
              <a:t>verifyPIN</a:t>
            </a:r>
            <a:r>
              <a:rPr lang="en-US" b="1" dirty="0"/>
              <a:t> 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xmlns="" id="{B79D1C61-BE80-42FF-B7C7-0BBAA365BFC0}"/>
              </a:ext>
            </a:extLst>
          </p:cNvPr>
          <p:cNvSpPr/>
          <p:nvPr/>
        </p:nvSpPr>
        <p:spPr>
          <a:xfrm>
            <a:off x="7243911" y="3495625"/>
            <a:ext cx="3240360" cy="649719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the input pin with the real pin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1D5096DA-84BF-44AB-8A5F-F4CE28E24A59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8864091" y="3140968"/>
            <a:ext cx="136" cy="35465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201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B1B95-37E9-4473-9EAB-1ACA2C45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DD6-C3B2-4C8F-8AE4-2F664CED691B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C1D2D9-F930-4FD2-99C6-987CBB52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B6A0CE18-A160-485A-93D3-7E6DE022D8BC}"/>
              </a:ext>
            </a:extLst>
          </p:cNvPr>
          <p:cNvSpPr txBox="1">
            <a:spLocks/>
          </p:cNvSpPr>
          <p:nvPr/>
        </p:nvSpPr>
        <p:spPr>
          <a:xfrm>
            <a:off x="9358333" y="4603076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5591BA-9D05-4F9E-B935-60E2B7D42E2B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41BC4C9E-9FB9-4BFD-B5CC-93909085BEAF}"/>
              </a:ext>
            </a:extLst>
          </p:cNvPr>
          <p:cNvSpPr/>
          <p:nvPr/>
        </p:nvSpPr>
        <p:spPr>
          <a:xfrm>
            <a:off x="8649591" y="2348880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0AF51CB-BC46-41B6-B540-BB233422112D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8864091" y="2780928"/>
            <a:ext cx="1524" cy="71469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7555A6C7-4010-486B-BA0C-4287F35EC390}"/>
              </a:ext>
            </a:extLst>
          </p:cNvPr>
          <p:cNvSpPr/>
          <p:nvPr/>
        </p:nvSpPr>
        <p:spPr>
          <a:xfrm>
            <a:off x="8654113" y="5490038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73297A4B-98C0-4E0D-AD5E-94AF821D2B7A}"/>
              </a:ext>
            </a:extLst>
          </p:cNvPr>
          <p:cNvSpPr/>
          <p:nvPr/>
        </p:nvSpPr>
        <p:spPr>
          <a:xfrm>
            <a:off x="8557858" y="5393783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xmlns="" id="{7C80E8ED-3EA8-45E1-A32A-1CE86A99F5B4}"/>
              </a:ext>
            </a:extLst>
          </p:cNvPr>
          <p:cNvSpPr/>
          <p:nvPr/>
        </p:nvSpPr>
        <p:spPr>
          <a:xfrm>
            <a:off x="7244049" y="451753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Show the home page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6219845-332A-404B-98E2-8B96B643C09C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8864229" y="5021592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E68CB8C-EE86-47C9-BF4E-5823A15C85C1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8864091" y="4005064"/>
            <a:ext cx="138" cy="51247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3AC4030-1B16-4DC4-B548-FA4547F17130}"/>
              </a:ext>
            </a:extLst>
          </p:cNvPr>
          <p:cNvSpPr txBox="1"/>
          <p:nvPr/>
        </p:nvSpPr>
        <p:spPr>
          <a:xfrm>
            <a:off x="1919536" y="1043444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loginUser</a:t>
            </a:r>
            <a:r>
              <a:rPr lang="en-US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A2AAFD-5AF4-457B-AC18-18A2F340C7DF}"/>
              </a:ext>
            </a:extLst>
          </p:cNvPr>
          <p:cNvSpPr txBox="1"/>
          <p:nvPr/>
        </p:nvSpPr>
        <p:spPr>
          <a:xfrm>
            <a:off x="1919536" y="1484784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Diagram of </a:t>
            </a:r>
            <a:r>
              <a:rPr lang="en-US" b="1" dirty="0" err="1"/>
              <a:t>loginUser</a:t>
            </a:r>
            <a:r>
              <a:rPr lang="en-US" b="1" dirty="0"/>
              <a:t> 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xmlns="" id="{B79D1C61-BE80-42FF-B7C7-0BBAA365BFC0}"/>
              </a:ext>
            </a:extLst>
          </p:cNvPr>
          <p:cNvSpPr/>
          <p:nvPr/>
        </p:nvSpPr>
        <p:spPr>
          <a:xfrm>
            <a:off x="7243911" y="3495625"/>
            <a:ext cx="3240360" cy="509439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 the session</a:t>
            </a:r>
          </a:p>
        </p:txBody>
      </p:sp>
    </p:spTree>
    <p:extLst>
      <p:ext uri="{BB962C8B-B14F-4D97-AF65-F5344CB8AC3E}">
        <p14:creationId xmlns:p14="http://schemas.microsoft.com/office/powerpoint/2010/main" val="3981735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>
          <a:xfrm>
            <a:off x="10750493" y="6230380"/>
            <a:ext cx="1146283" cy="370396"/>
          </a:xfrm>
        </p:spPr>
        <p:txBody>
          <a:bodyPr/>
          <a:lstStyle/>
          <a:p>
            <a:fld id="{B6939088-84C5-4FB1-A7B1-9A94E1EF19AB}" type="datetime1">
              <a:rPr lang="en-US" smtClean="0"/>
              <a:t>25-Sep-17</a:t>
            </a:fld>
            <a:endParaRPr lang="en-US"/>
          </a:p>
        </p:txBody>
      </p:sp>
      <p:grpSp>
        <p:nvGrpSpPr>
          <p:cNvPr id="29" name="Group 81"/>
          <p:cNvGrpSpPr/>
          <p:nvPr/>
        </p:nvGrpSpPr>
        <p:grpSpPr>
          <a:xfrm>
            <a:off x="4799856" y="1628800"/>
            <a:ext cx="3439328" cy="381775"/>
            <a:chOff x="1905" y="935845"/>
            <a:chExt cx="1857374" cy="742949"/>
          </a:xfrm>
        </p:grpSpPr>
        <p:sp>
          <p:nvSpPr>
            <p:cNvPr id="30" name="Rectangle 29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Registration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32" name="Group 84"/>
          <p:cNvGrpSpPr/>
          <p:nvPr/>
        </p:nvGrpSpPr>
        <p:grpSpPr>
          <a:xfrm>
            <a:off x="4799855" y="2010573"/>
            <a:ext cx="3439328" cy="3118688"/>
            <a:chOff x="-199810" y="1678795"/>
            <a:chExt cx="2286008" cy="1449360"/>
          </a:xfrm>
        </p:grpSpPr>
        <p:sp>
          <p:nvSpPr>
            <p:cNvPr id="33" name="Rectangle 32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Contact Number</a:t>
              </a:r>
            </a:p>
            <a:p>
              <a:r>
                <a:rPr lang="en-US" dirty="0"/>
                <a:t>Application ID</a:t>
              </a:r>
              <a:endParaRPr lang="en-US" dirty="0" smtClean="0"/>
            </a:p>
            <a:p>
              <a:endParaRPr lang="en-US" dirty="0" smtClean="0"/>
            </a:p>
            <a:p>
              <a:pPr fontAlgn="base"/>
              <a:r>
                <a:rPr lang="en-US" dirty="0" err="1" smtClean="0"/>
                <a:t>checkApplicationStatus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checkApplicantType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sendApplication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receivePaymentVerification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sendNotification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notifyManager</a:t>
              </a:r>
              <a:r>
                <a:rPr lang="en-US" dirty="0"/>
                <a:t>()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V="1">
            <a:off x="4799847" y="2629777"/>
            <a:ext cx="3439336" cy="332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06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30702"/>
              </p:ext>
            </p:extLst>
          </p:nvPr>
        </p:nvGraphicFramePr>
        <p:xfrm>
          <a:off x="983432" y="1517919"/>
          <a:ext cx="9793088" cy="499869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793088"/>
              </a:tblGrid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Password:</a:t>
                      </a:r>
                      <a:r>
                        <a:rPr lang="en-US" sz="2000" u="none" strike="noStrike" dirty="0" smtClean="0">
                          <a:effectLst/>
                        </a:rPr>
                        <a:t> string = null {4&lt;=number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of character&lt;=20</a:t>
                      </a:r>
                      <a:r>
                        <a:rPr lang="en-US" sz="2000" u="none" strike="noStrike" dirty="0" smtClean="0">
                          <a:effectLst/>
                        </a:rPr>
                        <a:t>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BankACNo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string = null {contains characters}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Application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ID: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 0 {auto increment}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ApplicationPurpose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string=null(maximum  40 character)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ApplicantType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string=null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ApplicationStatus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Boolean=null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PIN_No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Integer=null(4 digit)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Date: </a:t>
                      </a:r>
                      <a:r>
                        <a:rPr lang="en-US" sz="2000" u="none" strike="noStrike" dirty="0" smtClean="0">
                          <a:effectLst/>
                        </a:rPr>
                        <a:t>string = null </a:t>
                      </a:r>
                      <a:r>
                        <a:rPr lang="en-US" sz="2000" u="none" strike="noStrike" dirty="0" smtClean="0">
                          <a:effectLst/>
                        </a:rPr>
                        <a:t>{contains date value}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Day: </a:t>
                      </a:r>
                      <a:r>
                        <a:rPr lang="en-US" sz="2000" u="none" strike="noStrike" dirty="0" smtClean="0">
                          <a:effectLst/>
                        </a:rPr>
                        <a:t>string = null 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BillAmount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double=null {contains amount}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5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B1B95-37E9-4473-9EAB-1ACA2C45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DD6-C3B2-4C8F-8AE4-2F664CED691B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C1D2D9-F930-4FD2-99C6-987CBB52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41BC4C9E-9FB9-4BFD-B5CC-93909085BEAF}"/>
              </a:ext>
            </a:extLst>
          </p:cNvPr>
          <p:cNvSpPr/>
          <p:nvPr/>
        </p:nvSpPr>
        <p:spPr>
          <a:xfrm>
            <a:off x="8649591" y="2348880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0AF51CB-BC46-41B6-B540-BB233422112D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8864091" y="2780928"/>
            <a:ext cx="1524" cy="71469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7555A6C7-4010-486B-BA0C-4287F35EC390}"/>
              </a:ext>
            </a:extLst>
          </p:cNvPr>
          <p:cNvSpPr/>
          <p:nvPr/>
        </p:nvSpPr>
        <p:spPr>
          <a:xfrm>
            <a:off x="8669949" y="5109431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73297A4B-98C0-4E0D-AD5E-94AF821D2B7A}"/>
              </a:ext>
            </a:extLst>
          </p:cNvPr>
          <p:cNvSpPr/>
          <p:nvPr/>
        </p:nvSpPr>
        <p:spPr>
          <a:xfrm>
            <a:off x="8573694" y="5013176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E68CB8C-EE86-47C9-BF4E-5823A15C85C1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8864091" y="4005064"/>
            <a:ext cx="18928" cy="100811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3AC4030-1B16-4DC4-B548-FA4547F17130}"/>
              </a:ext>
            </a:extLst>
          </p:cNvPr>
          <p:cNvSpPr txBox="1"/>
          <p:nvPr/>
        </p:nvSpPr>
        <p:spPr>
          <a:xfrm>
            <a:off x="1919536" y="1043444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checkApplicationStatus</a:t>
            </a:r>
            <a:r>
              <a:rPr lang="en-US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A2AAFD-5AF4-457B-AC18-18A2F340C7DF}"/>
              </a:ext>
            </a:extLst>
          </p:cNvPr>
          <p:cNvSpPr txBox="1"/>
          <p:nvPr/>
        </p:nvSpPr>
        <p:spPr>
          <a:xfrm>
            <a:off x="1919536" y="1484784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Diagram of </a:t>
            </a:r>
            <a:r>
              <a:rPr lang="en-US" b="1" dirty="0" err="1"/>
              <a:t>checkApplicationStatus</a:t>
            </a:r>
            <a:r>
              <a:rPr lang="en-US" b="1" dirty="0"/>
              <a:t> 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xmlns="" id="{B79D1C61-BE80-42FF-B7C7-0BBAA365BFC0}"/>
              </a:ext>
            </a:extLst>
          </p:cNvPr>
          <p:cNvSpPr/>
          <p:nvPr/>
        </p:nvSpPr>
        <p:spPr>
          <a:xfrm>
            <a:off x="7243911" y="3495625"/>
            <a:ext cx="3240360" cy="509439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status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9889280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B1B95-37E9-4473-9EAB-1ACA2C45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DD6-C3B2-4C8F-8AE4-2F664CED691B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C1D2D9-F930-4FD2-99C6-987CBB52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41BC4C9E-9FB9-4BFD-B5CC-93909085BEAF}"/>
              </a:ext>
            </a:extLst>
          </p:cNvPr>
          <p:cNvSpPr/>
          <p:nvPr/>
        </p:nvSpPr>
        <p:spPr>
          <a:xfrm>
            <a:off x="8649591" y="2348880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0AF51CB-BC46-41B6-B540-BB233422112D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8864091" y="2780928"/>
            <a:ext cx="1524" cy="71469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7555A6C7-4010-486B-BA0C-4287F35EC390}"/>
              </a:ext>
            </a:extLst>
          </p:cNvPr>
          <p:cNvSpPr/>
          <p:nvPr/>
        </p:nvSpPr>
        <p:spPr>
          <a:xfrm>
            <a:off x="8669949" y="5109431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73297A4B-98C0-4E0D-AD5E-94AF821D2B7A}"/>
              </a:ext>
            </a:extLst>
          </p:cNvPr>
          <p:cNvSpPr/>
          <p:nvPr/>
        </p:nvSpPr>
        <p:spPr>
          <a:xfrm>
            <a:off x="8573694" y="5013176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E68CB8C-EE86-47C9-BF4E-5823A15C85C1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8864091" y="4005064"/>
            <a:ext cx="18928" cy="100811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3AC4030-1B16-4DC4-B548-FA4547F17130}"/>
              </a:ext>
            </a:extLst>
          </p:cNvPr>
          <p:cNvSpPr txBox="1"/>
          <p:nvPr/>
        </p:nvSpPr>
        <p:spPr>
          <a:xfrm>
            <a:off x="1919536" y="1043444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checkApplicantType</a:t>
            </a:r>
            <a:r>
              <a:rPr lang="en-US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A2AAFD-5AF4-457B-AC18-18A2F340C7DF}"/>
              </a:ext>
            </a:extLst>
          </p:cNvPr>
          <p:cNvSpPr txBox="1"/>
          <p:nvPr/>
        </p:nvSpPr>
        <p:spPr>
          <a:xfrm>
            <a:off x="1919536" y="1484784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Diagram of </a:t>
            </a:r>
            <a:r>
              <a:rPr lang="en-US" b="1" dirty="0" err="1"/>
              <a:t>checkApplicantType</a:t>
            </a:r>
            <a:r>
              <a:rPr lang="en-US" b="1" dirty="0"/>
              <a:t> 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xmlns="" id="{B79D1C61-BE80-42FF-B7C7-0BBAA365BFC0}"/>
              </a:ext>
            </a:extLst>
          </p:cNvPr>
          <p:cNvSpPr/>
          <p:nvPr/>
        </p:nvSpPr>
        <p:spPr>
          <a:xfrm>
            <a:off x="7243911" y="3495625"/>
            <a:ext cx="3240360" cy="509439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the applicant type</a:t>
            </a:r>
          </a:p>
        </p:txBody>
      </p:sp>
    </p:spTree>
    <p:extLst>
      <p:ext uri="{BB962C8B-B14F-4D97-AF65-F5344CB8AC3E}">
        <p14:creationId xmlns:p14="http://schemas.microsoft.com/office/powerpoint/2010/main" val="18872569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B1B95-37E9-4473-9EAB-1ACA2C45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DD6-C3B2-4C8F-8AE4-2F664CED691B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C1D2D9-F930-4FD2-99C6-987CBB52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3AC4030-1B16-4DC4-B548-FA4547F17130}"/>
              </a:ext>
            </a:extLst>
          </p:cNvPr>
          <p:cNvSpPr txBox="1"/>
          <p:nvPr/>
        </p:nvSpPr>
        <p:spPr>
          <a:xfrm>
            <a:off x="1919536" y="1043444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sendApplication</a:t>
            </a:r>
            <a:r>
              <a:rPr lang="en-US" dirty="0" smtClean="0"/>
              <a:t>(</a:t>
            </a:r>
            <a:r>
              <a:rPr lang="en-US" dirty="0" err="1" smtClean="0"/>
              <a:t>Applicatopn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A2AAFD-5AF4-457B-AC18-18A2F340C7DF}"/>
              </a:ext>
            </a:extLst>
          </p:cNvPr>
          <p:cNvSpPr txBox="1"/>
          <p:nvPr/>
        </p:nvSpPr>
        <p:spPr>
          <a:xfrm>
            <a:off x="1919536" y="1484784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Diagram of </a:t>
            </a:r>
            <a:r>
              <a:rPr lang="en-US" b="1" dirty="0" err="1"/>
              <a:t>sendApplication</a:t>
            </a:r>
            <a:r>
              <a:rPr lang="en-US" b="1" dirty="0"/>
              <a:t> ()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8514504" y="1156925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Flowchart: Alternate Process 12"/>
          <p:cNvSpPr/>
          <p:nvPr/>
        </p:nvSpPr>
        <p:spPr>
          <a:xfrm>
            <a:off x="7113041" y="1999728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4"/>
            <a:endCxn id="13" idx="0"/>
          </p:cNvCxnSpPr>
          <p:nvPr/>
        </p:nvCxnSpPr>
        <p:spPr>
          <a:xfrm>
            <a:off x="8730528" y="1588973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8526818" y="5202264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Flowchart: Connector 19"/>
          <p:cNvSpPr/>
          <p:nvPr/>
        </p:nvSpPr>
        <p:spPr>
          <a:xfrm>
            <a:off x="8430563" y="5106009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1" name="Straight Arrow Connector 20"/>
          <p:cNvCxnSpPr>
            <a:stCxn id="13" idx="2"/>
            <a:endCxn id="22" idx="0"/>
          </p:cNvCxnSpPr>
          <p:nvPr/>
        </p:nvCxnSpPr>
        <p:spPr>
          <a:xfrm>
            <a:off x="8733221" y="2503784"/>
            <a:ext cx="0" cy="65037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Flowchart: Alternate Process 21"/>
          <p:cNvSpPr/>
          <p:nvPr/>
        </p:nvSpPr>
        <p:spPr>
          <a:xfrm>
            <a:off x="7113041" y="315416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Apply for booking space to CM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7113041" y="4284747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  <a:endCxn id="20" idx="0"/>
          </p:cNvCxnSpPr>
          <p:nvPr/>
        </p:nvCxnSpPr>
        <p:spPr>
          <a:xfrm>
            <a:off x="8733221" y="4788803"/>
            <a:ext cx="6667" cy="31720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3" idx="0"/>
          </p:cNvCxnSpPr>
          <p:nvPr/>
        </p:nvCxnSpPr>
        <p:spPr>
          <a:xfrm>
            <a:off x="8733221" y="3658216"/>
            <a:ext cx="0" cy="62653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705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B1B95-37E9-4473-9EAB-1ACA2C45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DD6-C3B2-4C8F-8AE4-2F664CED691B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C1D2D9-F930-4FD2-99C6-987CBB52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41BC4C9E-9FB9-4BFD-B5CC-93909085BEAF}"/>
              </a:ext>
            </a:extLst>
          </p:cNvPr>
          <p:cNvSpPr/>
          <p:nvPr/>
        </p:nvSpPr>
        <p:spPr>
          <a:xfrm>
            <a:off x="8649591" y="2348880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0AF51CB-BC46-41B6-B540-BB233422112D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8865615" y="2780928"/>
            <a:ext cx="2693" cy="71469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7555A6C7-4010-486B-BA0C-4287F35EC390}"/>
              </a:ext>
            </a:extLst>
          </p:cNvPr>
          <p:cNvSpPr/>
          <p:nvPr/>
        </p:nvSpPr>
        <p:spPr>
          <a:xfrm>
            <a:off x="8669949" y="4965415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73297A4B-98C0-4E0D-AD5E-94AF821D2B7A}"/>
              </a:ext>
            </a:extLst>
          </p:cNvPr>
          <p:cNvSpPr/>
          <p:nvPr/>
        </p:nvSpPr>
        <p:spPr>
          <a:xfrm>
            <a:off x="8573694" y="4869160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E68CB8C-EE86-47C9-BF4E-5823A15C85C1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8868308" y="4005064"/>
            <a:ext cx="14711" cy="86409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3AC4030-1B16-4DC4-B548-FA4547F17130}"/>
              </a:ext>
            </a:extLst>
          </p:cNvPr>
          <p:cNvSpPr txBox="1"/>
          <p:nvPr/>
        </p:nvSpPr>
        <p:spPr>
          <a:xfrm>
            <a:off x="1919536" y="1043444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receivePaymentVerification</a:t>
            </a:r>
            <a:r>
              <a:rPr lang="en-US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A2AAFD-5AF4-457B-AC18-18A2F340C7DF}"/>
              </a:ext>
            </a:extLst>
          </p:cNvPr>
          <p:cNvSpPr txBox="1"/>
          <p:nvPr/>
        </p:nvSpPr>
        <p:spPr>
          <a:xfrm>
            <a:off x="1919536" y="1484784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Diagram of </a:t>
            </a:r>
            <a:r>
              <a:rPr lang="en-US" b="1" dirty="0" err="1"/>
              <a:t>receivePaymentVerification</a:t>
            </a:r>
            <a:r>
              <a:rPr lang="en-US" b="1" dirty="0"/>
              <a:t> 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xmlns="" id="{B79D1C61-BE80-42FF-B7C7-0BBAA365BFC0}"/>
              </a:ext>
            </a:extLst>
          </p:cNvPr>
          <p:cNvSpPr/>
          <p:nvPr/>
        </p:nvSpPr>
        <p:spPr>
          <a:xfrm>
            <a:off x="6816080" y="3495625"/>
            <a:ext cx="4104456" cy="509439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Receive the payment verification from bank</a:t>
            </a:r>
          </a:p>
        </p:txBody>
      </p:sp>
    </p:spTree>
    <p:extLst>
      <p:ext uri="{BB962C8B-B14F-4D97-AF65-F5344CB8AC3E}">
        <p14:creationId xmlns:p14="http://schemas.microsoft.com/office/powerpoint/2010/main" val="533322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B1B95-37E9-4473-9EAB-1ACA2C45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DD6-C3B2-4C8F-8AE4-2F664CED691B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C1D2D9-F930-4FD2-99C6-987CBB52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41BC4C9E-9FB9-4BFD-B5CC-93909085BEAF}"/>
              </a:ext>
            </a:extLst>
          </p:cNvPr>
          <p:cNvSpPr/>
          <p:nvPr/>
        </p:nvSpPr>
        <p:spPr>
          <a:xfrm>
            <a:off x="8649591" y="1556792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0AF51CB-BC46-41B6-B540-BB233422112D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8865615" y="1988840"/>
            <a:ext cx="2693" cy="71469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7555A6C7-4010-486B-BA0C-4287F35EC390}"/>
              </a:ext>
            </a:extLst>
          </p:cNvPr>
          <p:cNvSpPr/>
          <p:nvPr/>
        </p:nvSpPr>
        <p:spPr>
          <a:xfrm>
            <a:off x="8669949" y="5109431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73297A4B-98C0-4E0D-AD5E-94AF821D2B7A}"/>
              </a:ext>
            </a:extLst>
          </p:cNvPr>
          <p:cNvSpPr/>
          <p:nvPr/>
        </p:nvSpPr>
        <p:spPr>
          <a:xfrm>
            <a:off x="8573694" y="5013176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E68CB8C-EE86-47C9-BF4E-5823A15C85C1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8865615" y="4226471"/>
            <a:ext cx="17404" cy="78670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3AC4030-1B16-4DC4-B548-FA4547F17130}"/>
              </a:ext>
            </a:extLst>
          </p:cNvPr>
          <p:cNvSpPr txBox="1"/>
          <p:nvPr/>
        </p:nvSpPr>
        <p:spPr>
          <a:xfrm>
            <a:off x="1919536" y="1043444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sendNotification</a:t>
            </a:r>
            <a:r>
              <a:rPr lang="en-US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A2AAFD-5AF4-457B-AC18-18A2F340C7DF}"/>
              </a:ext>
            </a:extLst>
          </p:cNvPr>
          <p:cNvSpPr txBox="1"/>
          <p:nvPr/>
        </p:nvSpPr>
        <p:spPr>
          <a:xfrm>
            <a:off x="1919536" y="1484784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Diagram of </a:t>
            </a:r>
            <a:r>
              <a:rPr lang="en-US" b="1" dirty="0" err="1"/>
              <a:t>sendNotification</a:t>
            </a:r>
            <a:r>
              <a:rPr lang="en-US" b="1" dirty="0"/>
              <a:t> 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xmlns="" id="{B79D1C61-BE80-42FF-B7C7-0BBAA365BFC0}"/>
              </a:ext>
            </a:extLst>
          </p:cNvPr>
          <p:cNvSpPr/>
          <p:nvPr/>
        </p:nvSpPr>
        <p:spPr>
          <a:xfrm>
            <a:off x="7104112" y="2703537"/>
            <a:ext cx="3528392" cy="509439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Generate the notification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xmlns="" id="{25E2488D-4D0D-41E1-8B80-F17C7FDBE9A9}"/>
              </a:ext>
            </a:extLst>
          </p:cNvPr>
          <p:cNvSpPr/>
          <p:nvPr/>
        </p:nvSpPr>
        <p:spPr>
          <a:xfrm>
            <a:off x="7101419" y="3717032"/>
            <a:ext cx="3528392" cy="509439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Send the notification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9F1A2B1-F71E-4127-ACBB-08F709454E5D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flipH="1">
            <a:off x="8865615" y="3212976"/>
            <a:ext cx="2693" cy="50405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93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B1B95-37E9-4473-9EAB-1ACA2C45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6DD6-C3B2-4C8F-8AE4-2F664CED691B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C1D2D9-F930-4FD2-99C6-987CBB52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41BC4C9E-9FB9-4BFD-B5CC-93909085BEAF}"/>
              </a:ext>
            </a:extLst>
          </p:cNvPr>
          <p:cNvSpPr/>
          <p:nvPr/>
        </p:nvSpPr>
        <p:spPr>
          <a:xfrm>
            <a:off x="8649591" y="1556792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0AF51CB-BC46-41B6-B540-BB233422112D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8865615" y="1988840"/>
            <a:ext cx="2693" cy="71469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7555A6C7-4010-486B-BA0C-4287F35EC390}"/>
              </a:ext>
            </a:extLst>
          </p:cNvPr>
          <p:cNvSpPr/>
          <p:nvPr/>
        </p:nvSpPr>
        <p:spPr>
          <a:xfrm>
            <a:off x="8669949" y="5109431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73297A4B-98C0-4E0D-AD5E-94AF821D2B7A}"/>
              </a:ext>
            </a:extLst>
          </p:cNvPr>
          <p:cNvSpPr/>
          <p:nvPr/>
        </p:nvSpPr>
        <p:spPr>
          <a:xfrm>
            <a:off x="8573694" y="5013176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E68CB8C-EE86-47C9-BF4E-5823A15C85C1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8865615" y="4226471"/>
            <a:ext cx="17404" cy="78670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3AC4030-1B16-4DC4-B548-FA4547F17130}"/>
              </a:ext>
            </a:extLst>
          </p:cNvPr>
          <p:cNvSpPr txBox="1"/>
          <p:nvPr/>
        </p:nvSpPr>
        <p:spPr>
          <a:xfrm>
            <a:off x="1919536" y="1043444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notifyManager</a:t>
            </a:r>
            <a:r>
              <a:rPr lang="en-US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A2AAFD-5AF4-457B-AC18-18A2F340C7DF}"/>
              </a:ext>
            </a:extLst>
          </p:cNvPr>
          <p:cNvSpPr txBox="1"/>
          <p:nvPr/>
        </p:nvSpPr>
        <p:spPr>
          <a:xfrm>
            <a:off x="1919536" y="1484784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Diagram of </a:t>
            </a:r>
            <a:r>
              <a:rPr lang="en-US" b="1" dirty="0" err="1"/>
              <a:t>notifyManager</a:t>
            </a:r>
            <a:r>
              <a:rPr lang="en-US" b="1" dirty="0"/>
              <a:t> 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xmlns="" id="{B79D1C61-BE80-42FF-B7C7-0BBAA365BFC0}"/>
              </a:ext>
            </a:extLst>
          </p:cNvPr>
          <p:cNvSpPr/>
          <p:nvPr/>
        </p:nvSpPr>
        <p:spPr>
          <a:xfrm>
            <a:off x="7104112" y="2703537"/>
            <a:ext cx="3528392" cy="509439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Generate the notification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xmlns="" id="{25E2488D-4D0D-41E1-8B80-F17C7FDBE9A9}"/>
              </a:ext>
            </a:extLst>
          </p:cNvPr>
          <p:cNvSpPr/>
          <p:nvPr/>
        </p:nvSpPr>
        <p:spPr>
          <a:xfrm>
            <a:off x="7101419" y="3717032"/>
            <a:ext cx="3528392" cy="509439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Notify the manager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9F1A2B1-F71E-4127-ACBB-08F709454E5D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flipH="1">
            <a:off x="8865615" y="3212976"/>
            <a:ext cx="2693" cy="50405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918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A9F7-7A3A-4DB6-8545-566D83F4E366}" type="datetime1">
              <a:rPr lang="en-US" smtClean="0"/>
              <a:t>25-Sep-17</a:t>
            </a:fld>
            <a:endParaRPr lang="en-US"/>
          </a:p>
        </p:txBody>
      </p:sp>
      <p:grpSp>
        <p:nvGrpSpPr>
          <p:cNvPr id="47" name="Group 81"/>
          <p:cNvGrpSpPr/>
          <p:nvPr/>
        </p:nvGrpSpPr>
        <p:grpSpPr>
          <a:xfrm>
            <a:off x="8832304" y="2641206"/>
            <a:ext cx="2428892" cy="381775"/>
            <a:chOff x="1905" y="935845"/>
            <a:chExt cx="1857374" cy="742949"/>
          </a:xfrm>
        </p:grpSpPr>
        <p:sp>
          <p:nvSpPr>
            <p:cNvPr id="48" name="Rectangle 47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err="1"/>
                <a:t>DBConnect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50" name="Group 84"/>
          <p:cNvGrpSpPr/>
          <p:nvPr/>
        </p:nvGrpSpPr>
        <p:grpSpPr>
          <a:xfrm>
            <a:off x="8832304" y="3022979"/>
            <a:ext cx="2428884" cy="2232955"/>
            <a:chOff x="-199810" y="1678795"/>
            <a:chExt cx="2286008" cy="1449360"/>
          </a:xfrm>
        </p:grpSpPr>
        <p:sp>
          <p:nvSpPr>
            <p:cNvPr id="51" name="Rectangle 50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 err="1"/>
                <a:t>DB_Name</a:t>
              </a:r>
              <a:endParaRPr lang="en-US" dirty="0"/>
            </a:p>
            <a:p>
              <a:pPr fontAlgn="base"/>
              <a:r>
                <a:rPr lang="en-US" dirty="0"/>
                <a:t>Password</a:t>
              </a:r>
            </a:p>
            <a:p>
              <a:r>
                <a:rPr lang="en-US" dirty="0" err="1"/>
                <a:t>DB_User</a:t>
              </a:r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connect()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/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V="1">
            <a:off x="8818917" y="4124376"/>
            <a:ext cx="2428878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71206DA-E7EB-40B4-B1FA-7CE13B1F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40CC36CC-8FA6-446E-922D-50335D74561B}"/>
              </a:ext>
            </a:extLst>
          </p:cNvPr>
          <p:cNvSpPr/>
          <p:nvPr/>
        </p:nvSpPr>
        <p:spPr>
          <a:xfrm>
            <a:off x="4079776" y="2004354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0B39648-A5F6-405D-9DA9-6CE2B9B84493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>
            <a:off x="4295800" y="2436402"/>
            <a:ext cx="0" cy="44057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xmlns="" id="{EE2BDEA0-8EA6-47AD-8670-AA5F6A9D97CD}"/>
              </a:ext>
            </a:extLst>
          </p:cNvPr>
          <p:cNvSpPr/>
          <p:nvPr/>
        </p:nvSpPr>
        <p:spPr>
          <a:xfrm>
            <a:off x="4085684" y="5373216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xmlns="" id="{6E2E8E74-ACB0-46C8-82D0-81383F886993}"/>
              </a:ext>
            </a:extLst>
          </p:cNvPr>
          <p:cNvSpPr/>
          <p:nvPr/>
        </p:nvSpPr>
        <p:spPr>
          <a:xfrm>
            <a:off x="3989429" y="5276961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4E6A537-568D-448A-953A-8BB89D7D637F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4297111" y="4648895"/>
            <a:ext cx="1643" cy="62806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xmlns="" id="{A1D6DBBA-DDAA-4A60-ABE8-6A779DF86274}"/>
              </a:ext>
            </a:extLst>
          </p:cNvPr>
          <p:cNvSpPr/>
          <p:nvPr/>
        </p:nvSpPr>
        <p:spPr>
          <a:xfrm>
            <a:off x="2675620" y="2876975"/>
            <a:ext cx="3240360" cy="509439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</a:t>
            </a:r>
            <a:r>
              <a:rPr lang="en-US" sz="1400" dirty="0" smtClean="0">
                <a:solidFill>
                  <a:schemeClr val="tx1"/>
                </a:solidFill>
              </a:rPr>
              <a:t>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4C4FB1D-A70D-44E4-AD64-F138F2077E64}"/>
              </a:ext>
            </a:extLst>
          </p:cNvPr>
          <p:cNvSpPr txBox="1"/>
          <p:nvPr/>
        </p:nvSpPr>
        <p:spPr>
          <a:xfrm>
            <a:off x="1919536" y="1043444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connect(</a:t>
            </a:r>
            <a:r>
              <a:rPr lang="en-US" dirty="0" err="1"/>
              <a:t>DB_User</a:t>
            </a:r>
            <a:r>
              <a:rPr lang="en-US" dirty="0"/>
              <a:t>, Password)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F9CC7D5-C4DC-4529-8BAF-9B72F30AD6F3}"/>
              </a:ext>
            </a:extLst>
          </p:cNvPr>
          <p:cNvSpPr txBox="1"/>
          <p:nvPr/>
        </p:nvSpPr>
        <p:spPr>
          <a:xfrm>
            <a:off x="1933476" y="1397371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Diagram of connect ()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xmlns="" id="{A1D6DBBA-DDAA-4A60-ABE8-6A779DF86274}"/>
              </a:ext>
            </a:extLst>
          </p:cNvPr>
          <p:cNvSpPr/>
          <p:nvPr/>
        </p:nvSpPr>
        <p:spPr>
          <a:xfrm>
            <a:off x="2676931" y="4139456"/>
            <a:ext cx="3240360" cy="509439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Connect to DB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F0B39648-A5F6-405D-9DA9-6CE2B9B8449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4295800" y="3386414"/>
            <a:ext cx="1311" cy="75304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2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>
          <a:xfrm>
            <a:off x="10750493" y="6230380"/>
            <a:ext cx="1146283" cy="370396"/>
          </a:xfrm>
        </p:spPr>
        <p:txBody>
          <a:bodyPr/>
          <a:lstStyle/>
          <a:p>
            <a:fld id="{B6939088-84C5-4FB1-A7B1-9A94E1EF19AB}" type="datetime1">
              <a:rPr lang="en-US" smtClean="0"/>
              <a:t>25-Sep-17</a:t>
            </a:fld>
            <a:endParaRPr lang="en-US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84602" y="1274548"/>
            <a:ext cx="2791254" cy="3817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34696" tIns="134112" rIns="234696" bIns="134112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300" dirty="0"/>
          </a:p>
        </p:txBody>
      </p:sp>
      <p:sp>
        <p:nvSpPr>
          <p:cNvPr id="94" name="Rectangle 93"/>
          <p:cNvSpPr/>
          <p:nvPr/>
        </p:nvSpPr>
        <p:spPr>
          <a:xfrm>
            <a:off x="4367808" y="1085806"/>
            <a:ext cx="4436009" cy="5367986"/>
          </a:xfrm>
          <a:prstGeom prst="rect">
            <a:avLst/>
          </a:pr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dirty="0" smtClean="0"/>
              <a:t>Receipts</a:t>
            </a:r>
          </a:p>
          <a:p>
            <a:pPr fontAlgn="base"/>
            <a:r>
              <a:rPr lang="en-US" sz="1600" dirty="0" smtClean="0"/>
              <a:t>	Type of report</a:t>
            </a:r>
            <a:endParaRPr lang="en-US" sz="1600" dirty="0"/>
          </a:p>
          <a:p>
            <a:pPr fontAlgn="base"/>
            <a:r>
              <a:rPr lang="en-US" sz="1600" dirty="0" smtClean="0"/>
              <a:t>	DUEIN</a:t>
            </a:r>
          </a:p>
          <a:p>
            <a:pPr fontAlgn="base"/>
            <a:r>
              <a:rPr lang="en-US" sz="1600" dirty="0" smtClean="0"/>
              <a:t>Payments</a:t>
            </a:r>
            <a:endParaRPr lang="en-US" sz="1600" dirty="0"/>
          </a:p>
          <a:p>
            <a:pPr fontAlgn="base"/>
            <a:r>
              <a:rPr lang="en-US" sz="1600" dirty="0"/>
              <a:t>Current Surplus/Deficit</a:t>
            </a:r>
          </a:p>
          <a:p>
            <a:pPr fontAlgn="base"/>
            <a:r>
              <a:rPr lang="en-US" sz="1600" dirty="0"/>
              <a:t>Summary of </a:t>
            </a:r>
            <a:r>
              <a:rPr lang="en-US" sz="1600" dirty="0" smtClean="0"/>
              <a:t>Members</a:t>
            </a:r>
          </a:p>
          <a:p>
            <a:pPr fontAlgn="base"/>
            <a:r>
              <a:rPr lang="en-US" sz="1600" dirty="0" smtClean="0"/>
              <a:t>	No. of GM</a:t>
            </a:r>
          </a:p>
          <a:p>
            <a:pPr fontAlgn="base"/>
            <a:r>
              <a:rPr lang="en-US" sz="1600" dirty="0" smtClean="0"/>
              <a:t>	No. of AM</a:t>
            </a:r>
            <a:endParaRPr lang="en-US" sz="1600" dirty="0"/>
          </a:p>
          <a:p>
            <a:pPr fontAlgn="base"/>
            <a:r>
              <a:rPr lang="en-US" sz="1600" dirty="0"/>
              <a:t>Food Items Served</a:t>
            </a:r>
          </a:p>
          <a:p>
            <a:pPr fontAlgn="base"/>
            <a:r>
              <a:rPr lang="en-US" sz="1600" dirty="0"/>
              <a:t>Date</a:t>
            </a:r>
          </a:p>
          <a:p>
            <a:pPr fontAlgn="base"/>
            <a:r>
              <a:rPr lang="en-US" sz="1600" dirty="0"/>
              <a:t>List of Food</a:t>
            </a:r>
          </a:p>
          <a:p>
            <a:endParaRPr lang="en-US" dirty="0" smtClean="0"/>
          </a:p>
          <a:p>
            <a:r>
              <a:rPr lang="en-US" sz="1400" dirty="0" err="1"/>
              <a:t>getNumberOfMembers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getExpense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getRevenue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getNumberOfFoodSold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getDUEIN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getDate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calculateCurrentSurplus</a:t>
            </a:r>
            <a:r>
              <a:rPr lang="en-US" sz="1400" dirty="0" smtClean="0"/>
              <a:t>()</a:t>
            </a:r>
          </a:p>
          <a:p>
            <a:r>
              <a:rPr lang="en-US" sz="1400" dirty="0" err="1"/>
              <a:t>sendMonthlyReport</a:t>
            </a:r>
            <a:r>
              <a:rPr lang="en-US" sz="1400" dirty="0"/>
              <a:t>()</a:t>
            </a:r>
          </a:p>
          <a:p>
            <a:endParaRPr lang="en-US" sz="14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367808" y="3829006"/>
            <a:ext cx="443600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4358315" y="720951"/>
            <a:ext cx="4445502" cy="381775"/>
            <a:chOff x="1905" y="935845"/>
            <a:chExt cx="1857374" cy="742949"/>
          </a:xfrm>
        </p:grpSpPr>
        <p:sp>
          <p:nvSpPr>
            <p:cNvPr id="134" name="Rectangle 133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Accounting</a:t>
              </a: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cxnSp>
        <p:nvCxnSpPr>
          <p:cNvPr id="59" name="Straight Connector 58"/>
          <p:cNvCxnSpPr/>
          <p:nvPr/>
        </p:nvCxnSpPr>
        <p:spPr>
          <a:xfrm flipH="1" flipV="1">
            <a:off x="6825907" y="3829006"/>
            <a:ext cx="33694" cy="262478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87726" y="3996825"/>
            <a:ext cx="20561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generateManagerialReport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generateExpenseReport</a:t>
            </a:r>
            <a:r>
              <a:rPr lang="en-US" sz="1200" dirty="0" smtClean="0"/>
              <a:t>()</a:t>
            </a:r>
          </a:p>
          <a:p>
            <a:r>
              <a:rPr lang="en-US" sz="1200" dirty="0" err="1"/>
              <a:t>showManagerialReport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showExpenseReport</a:t>
            </a:r>
            <a:r>
              <a:rPr lang="en-US" sz="1200" dirty="0" smtClean="0"/>
              <a:t>()</a:t>
            </a:r>
          </a:p>
          <a:p>
            <a:r>
              <a:rPr lang="en-US" sz="1200" dirty="0" err="1"/>
              <a:t>addNewCategory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addAmount</a:t>
            </a:r>
            <a:r>
              <a:rPr lang="en-US" sz="1200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26-Sep-17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135" y="1185667"/>
            <a:ext cx="5085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getNumberOfMember</a:t>
            </a:r>
            <a:r>
              <a:rPr lang="en-US" i="1" dirty="0" smtClean="0"/>
              <a:t> </a:t>
            </a:r>
            <a:r>
              <a:rPr lang="en-US" i="1" dirty="0" smtClean="0"/>
              <a:t>():</a:t>
            </a:r>
          </a:p>
          <a:p>
            <a:pPr fontAlgn="base"/>
            <a:r>
              <a:rPr lang="en-US" i="1" dirty="0" smtClean="0"/>
              <a:t>numeric</a:t>
            </a:r>
            <a:endParaRPr lang="en-US" i="1" dirty="0" smtClean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getNumberOfMember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8292244" y="929962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Straight Arrow Connector 8"/>
          <p:cNvCxnSpPr>
            <a:stCxn id="7" idx="4"/>
            <a:endCxn id="20" idx="0"/>
          </p:cNvCxnSpPr>
          <p:nvPr/>
        </p:nvCxnSpPr>
        <p:spPr>
          <a:xfrm>
            <a:off x="8508268" y="1362010"/>
            <a:ext cx="10334" cy="70010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8298152" y="5480403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8201897" y="5384148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Flowchart: Alternate Process 24"/>
          <p:cNvSpPr/>
          <p:nvPr/>
        </p:nvSpPr>
        <p:spPr>
          <a:xfrm>
            <a:off x="6888088" y="4507901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dirty="0" smtClean="0">
                <a:solidFill>
                  <a:schemeClr val="tx1"/>
                </a:solidFill>
              </a:rPr>
              <a:t>number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 rot="5400000">
            <a:off x="7930190" y="3919489"/>
            <a:ext cx="1166491" cy="1033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>
            <a:off x="8508268" y="5011957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6898422" y="206211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number of GM and 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Flowchart: Alternate Process 34"/>
          <p:cNvSpPr/>
          <p:nvPr/>
        </p:nvSpPr>
        <p:spPr>
          <a:xfrm>
            <a:off x="6888088" y="306896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Calculate total number of member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20" idx="2"/>
            <a:endCxn id="35" idx="0"/>
          </p:cNvCxnSpPr>
          <p:nvPr/>
        </p:nvCxnSpPr>
        <p:spPr>
          <a:xfrm flipH="1">
            <a:off x="8508268" y="2566172"/>
            <a:ext cx="10334" cy="50278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4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3115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getExpense</a:t>
            </a:r>
            <a:r>
              <a:rPr lang="en-US" i="1" dirty="0" smtClean="0"/>
              <a:t>(): </a:t>
            </a:r>
            <a:r>
              <a:rPr lang="en-US" i="1" dirty="0" smtClean="0"/>
              <a:t>numeric</a:t>
            </a:r>
            <a:endParaRPr lang="en-US" i="1" dirty="0" smtClean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getExpense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569471" y="559171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6168008" y="140197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Connect to database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7785495" y="991219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7575379" y="5183316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7479124" y="5087061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30" idx="0"/>
          </p:cNvCxnSpPr>
          <p:nvPr/>
        </p:nvCxnSpPr>
        <p:spPr>
          <a:xfrm flipH="1">
            <a:off x="7785495" y="1906030"/>
            <a:ext cx="2693" cy="524204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6165315" y="413711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30" idx="2"/>
            <a:endCxn id="25" idx="0"/>
          </p:cNvCxnSpPr>
          <p:nvPr/>
        </p:nvCxnSpPr>
        <p:spPr>
          <a:xfrm>
            <a:off x="7785495" y="2962453"/>
            <a:ext cx="0" cy="117465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>
            <a:off x="7785495" y="4641166"/>
            <a:ext cx="2954" cy="44589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7533467" y="2430234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7848600" y="3200400"/>
            <a:ext cx="2159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status-=null</a:t>
            </a:r>
            <a:endParaRPr lang="en-US" sz="1400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2832955" y="2446519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Calculate total expense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30" idx="1"/>
            <a:endCxn id="20" idx="3"/>
          </p:cNvCxnSpPr>
          <p:nvPr/>
        </p:nvCxnSpPr>
        <p:spPr>
          <a:xfrm flipH="1">
            <a:off x="6073315" y="2696344"/>
            <a:ext cx="1460152" cy="220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43600" y="2209800"/>
            <a:ext cx="1709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status-=successful</a:t>
            </a:r>
            <a:endParaRPr lang="en-US" sz="1400" dirty="0"/>
          </a:p>
        </p:txBody>
      </p:sp>
      <p:sp>
        <p:nvSpPr>
          <p:cNvPr id="36" name="Flowchart: Alternate Process 35"/>
          <p:cNvSpPr/>
          <p:nvPr/>
        </p:nvSpPr>
        <p:spPr>
          <a:xfrm>
            <a:off x="2832955" y="5144358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 expense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  <a:endCxn id="36" idx="0"/>
          </p:cNvCxnSpPr>
          <p:nvPr/>
        </p:nvCxnSpPr>
        <p:spPr>
          <a:xfrm>
            <a:off x="4453135" y="2950575"/>
            <a:ext cx="0" cy="219378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6" idx="3"/>
            <a:endCxn id="12" idx="2"/>
          </p:cNvCxnSpPr>
          <p:nvPr/>
        </p:nvCxnSpPr>
        <p:spPr>
          <a:xfrm>
            <a:off x="6073315" y="5396386"/>
            <a:ext cx="1405809" cy="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4A1E-F1F2-43B3-9FEC-C6BA05AAD6A7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74392"/>
              </p:ext>
            </p:extLst>
          </p:nvPr>
        </p:nvGraphicFramePr>
        <p:xfrm>
          <a:off x="983432" y="1412776"/>
          <a:ext cx="9793088" cy="499869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793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 of Food: string = null {name of foods </a:t>
                      </a:r>
                      <a:r>
                        <a:rPr lang="en-US" sz="2000" u="none" strike="noStrike" dirty="0">
                          <a:effectLst/>
                        </a:rPr>
                        <a:t>50 character</a:t>
                      </a:r>
                      <a:r>
                        <a:rPr lang="en-US" sz="2000" u="none" strike="noStrike" baseline="0" dirty="0">
                          <a:effectLst/>
                        </a:rPr>
                        <a:t> max}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Ratings of Food: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null {rate of food a integer from 1 to 5}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Expense of Foods: double = null {total cost of foods may be fraction}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Photos of Foods: list of bytes = null {photos of food maximum 5}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Nutritional Facts of Foods: string = null {nutrition facts the foods contain}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Name: string = null {name of food category 20 character max}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Amount: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null {a number}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Table Number: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null{a number}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Mac Address: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string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null{a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device hardware address}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Receipts: string = null{list of food, amount, expense of foods}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1509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3115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getRevenue</a:t>
            </a:r>
            <a:r>
              <a:rPr lang="en-US" i="1" dirty="0" smtClean="0"/>
              <a:t>(): numeric</a:t>
            </a:r>
            <a:endParaRPr lang="en-US" i="1" dirty="0" smtClean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getRevenue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569471" y="559171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6168008" y="140197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Connect to database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7785495" y="991219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7575379" y="5109612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7479124" y="5013357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30" idx="0"/>
          </p:cNvCxnSpPr>
          <p:nvPr/>
        </p:nvCxnSpPr>
        <p:spPr>
          <a:xfrm rot="16200000" flipH="1">
            <a:off x="7525823" y="2168395"/>
            <a:ext cx="532370" cy="764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6165315" y="413711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30" idx="2"/>
            <a:endCxn id="25" idx="0"/>
          </p:cNvCxnSpPr>
          <p:nvPr/>
        </p:nvCxnSpPr>
        <p:spPr>
          <a:xfrm rot="5400000">
            <a:off x="7207417" y="3548698"/>
            <a:ext cx="1166491" cy="1033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>
            <a:off x="7785495" y="4641166"/>
            <a:ext cx="2954" cy="37219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7543800" y="2438400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7848600" y="3200400"/>
            <a:ext cx="2159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status-=null</a:t>
            </a:r>
            <a:endParaRPr lang="en-US" sz="1400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2693594" y="2446519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Calculate total revenue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30" idx="1"/>
            <a:endCxn id="20" idx="3"/>
          </p:cNvCxnSpPr>
          <p:nvPr/>
        </p:nvCxnSpPr>
        <p:spPr>
          <a:xfrm flipH="1" flipV="1">
            <a:off x="5933954" y="2698547"/>
            <a:ext cx="1609846" cy="596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43600" y="2209800"/>
            <a:ext cx="1709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status-=successful</a:t>
            </a:r>
            <a:endParaRPr lang="en-US" sz="1400" dirty="0"/>
          </a:p>
        </p:txBody>
      </p:sp>
      <p:sp>
        <p:nvSpPr>
          <p:cNvPr id="36" name="Flowchart: Alternate Process 35"/>
          <p:cNvSpPr/>
          <p:nvPr/>
        </p:nvSpPr>
        <p:spPr>
          <a:xfrm>
            <a:off x="2672904" y="507065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 revenue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36" idx="0"/>
          </p:cNvCxnSpPr>
          <p:nvPr/>
        </p:nvCxnSpPr>
        <p:spPr>
          <a:xfrm flipH="1">
            <a:off x="4293084" y="2950575"/>
            <a:ext cx="20690" cy="212007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6" idx="3"/>
            <a:endCxn id="12" idx="2"/>
          </p:cNvCxnSpPr>
          <p:nvPr/>
        </p:nvCxnSpPr>
        <p:spPr>
          <a:xfrm>
            <a:off x="5913264" y="5322682"/>
            <a:ext cx="1565860" cy="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3115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getNumberOfFoodSold</a:t>
            </a:r>
            <a:r>
              <a:rPr lang="en-US" i="1" dirty="0" smtClean="0"/>
              <a:t>()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getNumberOfFoodSold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569471" y="559171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6168008" y="140197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Connect to database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7785495" y="991219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7575379" y="5143570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7479124" y="5047315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30" idx="0"/>
          </p:cNvCxnSpPr>
          <p:nvPr/>
        </p:nvCxnSpPr>
        <p:spPr>
          <a:xfrm flipH="1">
            <a:off x="7787483" y="1906030"/>
            <a:ext cx="705" cy="524204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6165315" y="413711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30" idx="2"/>
            <a:endCxn id="25" idx="0"/>
          </p:cNvCxnSpPr>
          <p:nvPr/>
        </p:nvCxnSpPr>
        <p:spPr>
          <a:xfrm flipH="1">
            <a:off x="7785495" y="2962453"/>
            <a:ext cx="1988" cy="117465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12" idx="0"/>
          </p:cNvCxnSpPr>
          <p:nvPr/>
        </p:nvCxnSpPr>
        <p:spPr>
          <a:xfrm>
            <a:off x="7785495" y="4641166"/>
            <a:ext cx="2954" cy="40614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7535455" y="2430234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7848600" y="3200400"/>
            <a:ext cx="2159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status=null</a:t>
            </a:r>
            <a:endParaRPr lang="en-US" sz="1400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2615527" y="243840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the name of the food item served and the amount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30" idx="1"/>
            <a:endCxn id="20" idx="3"/>
          </p:cNvCxnSpPr>
          <p:nvPr/>
        </p:nvCxnSpPr>
        <p:spPr>
          <a:xfrm flipH="1" flipV="1">
            <a:off x="5855887" y="2690428"/>
            <a:ext cx="1679568" cy="591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43600" y="2209800"/>
            <a:ext cx="1709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status=successful</a:t>
            </a:r>
            <a:endParaRPr lang="en-US" sz="1400" dirty="0"/>
          </a:p>
        </p:txBody>
      </p:sp>
      <p:sp>
        <p:nvSpPr>
          <p:cNvPr id="36" name="Flowchart: Alternate Process 35"/>
          <p:cNvSpPr/>
          <p:nvPr/>
        </p:nvSpPr>
        <p:spPr>
          <a:xfrm>
            <a:off x="2615527" y="5109612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 the </a:t>
            </a:r>
            <a:r>
              <a:rPr lang="en-US" sz="1400" dirty="0" smtClean="0">
                <a:solidFill>
                  <a:schemeClr val="tx1"/>
                </a:solidFill>
              </a:rPr>
              <a:t>number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20" idx="2"/>
            <a:endCxn id="36" idx="0"/>
          </p:cNvCxnSpPr>
          <p:nvPr/>
        </p:nvCxnSpPr>
        <p:spPr>
          <a:xfrm>
            <a:off x="4235707" y="2942456"/>
            <a:ext cx="0" cy="21671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3"/>
            <a:endCxn id="12" idx="2"/>
          </p:cNvCxnSpPr>
          <p:nvPr/>
        </p:nvCxnSpPr>
        <p:spPr>
          <a:xfrm flipV="1">
            <a:off x="5855887" y="5356640"/>
            <a:ext cx="1623237" cy="5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7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3115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calculateCurrentSurplus</a:t>
            </a:r>
            <a:r>
              <a:rPr lang="en-US" i="1" dirty="0" smtClean="0"/>
              <a:t>(): numeric</a:t>
            </a:r>
            <a:endParaRPr lang="en-US" i="1" dirty="0" smtClean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calculateCurrentSurplus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772400" y="533400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Flowchart: Alternate Process 24"/>
          <p:cNvSpPr/>
          <p:nvPr/>
        </p:nvSpPr>
        <p:spPr>
          <a:xfrm>
            <a:off x="6368864" y="456582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result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2"/>
            <a:endCxn id="47" idx="0"/>
          </p:cNvCxnSpPr>
          <p:nvPr/>
        </p:nvCxnSpPr>
        <p:spPr>
          <a:xfrm>
            <a:off x="7989044" y="5069879"/>
            <a:ext cx="16481" cy="67803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6368244" y="158648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expense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6368244" y="259040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revenue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6368244" y="358060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Calculate surplus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Flowchart: Connector 44"/>
          <p:cNvSpPr/>
          <p:nvPr/>
        </p:nvSpPr>
        <p:spPr>
          <a:xfrm>
            <a:off x="7772400" y="5824117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Flowchart: Connector 46"/>
          <p:cNvSpPr/>
          <p:nvPr/>
        </p:nvSpPr>
        <p:spPr>
          <a:xfrm>
            <a:off x="7696200" y="5747917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2" name="Straight Arrow Connector 51"/>
          <p:cNvCxnSpPr>
            <a:stCxn id="7" idx="4"/>
            <a:endCxn id="20" idx="0"/>
          </p:cNvCxnSpPr>
          <p:nvPr/>
        </p:nvCxnSpPr>
        <p:spPr>
          <a:xfrm>
            <a:off x="7988424" y="965448"/>
            <a:ext cx="0" cy="6210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2"/>
            <a:endCxn id="22" idx="0"/>
          </p:cNvCxnSpPr>
          <p:nvPr/>
        </p:nvCxnSpPr>
        <p:spPr>
          <a:xfrm>
            <a:off x="7988424" y="2090539"/>
            <a:ext cx="0" cy="4998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2"/>
            <a:endCxn id="25" idx="0"/>
          </p:cNvCxnSpPr>
          <p:nvPr/>
        </p:nvCxnSpPr>
        <p:spPr>
          <a:xfrm>
            <a:off x="7988424" y="4084662"/>
            <a:ext cx="620" cy="4811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2" idx="2"/>
            <a:endCxn id="27" idx="0"/>
          </p:cNvCxnSpPr>
          <p:nvPr/>
        </p:nvCxnSpPr>
        <p:spPr>
          <a:xfrm>
            <a:off x="7988424" y="3094459"/>
            <a:ext cx="0" cy="4861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365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generateManagerialReport</a:t>
            </a:r>
            <a:r>
              <a:rPr lang="en-US" i="1" dirty="0" smtClean="0"/>
              <a:t>()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generateManagerialReport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804162" y="582377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Flowchart: Alternate Process 24"/>
          <p:cNvSpPr/>
          <p:nvPr/>
        </p:nvSpPr>
        <p:spPr>
          <a:xfrm>
            <a:off x="6400006" y="5118955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Show result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2"/>
            <a:endCxn id="47" idx="0"/>
          </p:cNvCxnSpPr>
          <p:nvPr/>
        </p:nvCxnSpPr>
        <p:spPr>
          <a:xfrm>
            <a:off x="8020186" y="5623011"/>
            <a:ext cx="17101" cy="362048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6400800" y="160020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attribute input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6400800" y="243840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number of members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6400006" y="327580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current surplus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Flowchart: Connector 44"/>
          <p:cNvSpPr/>
          <p:nvPr/>
        </p:nvSpPr>
        <p:spPr>
          <a:xfrm>
            <a:off x="7804162" y="6061259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Flowchart: Connector 46"/>
          <p:cNvSpPr/>
          <p:nvPr/>
        </p:nvSpPr>
        <p:spPr>
          <a:xfrm>
            <a:off x="7727962" y="5985059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2" name="Straight Arrow Connector 51"/>
          <p:cNvCxnSpPr>
            <a:stCxn id="7" idx="4"/>
            <a:endCxn id="20" idx="0"/>
          </p:cNvCxnSpPr>
          <p:nvPr/>
        </p:nvCxnSpPr>
        <p:spPr>
          <a:xfrm>
            <a:off x="8020186" y="1014425"/>
            <a:ext cx="794" cy="5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2"/>
            <a:endCxn id="22" idx="0"/>
          </p:cNvCxnSpPr>
          <p:nvPr/>
        </p:nvCxnSpPr>
        <p:spPr>
          <a:xfrm rot="5400000">
            <a:off x="7853908" y="2271328"/>
            <a:ext cx="3341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2"/>
            <a:endCxn id="30" idx="0"/>
          </p:cNvCxnSpPr>
          <p:nvPr/>
        </p:nvCxnSpPr>
        <p:spPr>
          <a:xfrm>
            <a:off x="8020186" y="3779862"/>
            <a:ext cx="0" cy="3967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2" idx="2"/>
            <a:endCxn id="27" idx="0"/>
          </p:cNvCxnSpPr>
          <p:nvPr/>
        </p:nvCxnSpPr>
        <p:spPr>
          <a:xfrm flipH="1">
            <a:off x="8020186" y="2942456"/>
            <a:ext cx="794" cy="333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Alternate Process 29"/>
          <p:cNvSpPr/>
          <p:nvPr/>
        </p:nvSpPr>
        <p:spPr>
          <a:xfrm>
            <a:off x="6400006" y="4176651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number of food items and food name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0" idx="2"/>
            <a:endCxn id="25" idx="0"/>
          </p:cNvCxnSpPr>
          <p:nvPr/>
        </p:nvCxnSpPr>
        <p:spPr>
          <a:xfrm>
            <a:off x="8020186" y="4680707"/>
            <a:ext cx="0" cy="438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1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5904" y="1338069"/>
            <a:ext cx="3115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showManagerialReport</a:t>
            </a:r>
            <a:r>
              <a:rPr lang="en-US" i="1" dirty="0" smtClean="0"/>
              <a:t> ()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showManagerialReport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533467" y="559171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6129311" y="140197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Chose option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7749491" y="991219"/>
            <a:ext cx="0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5791200" y="4800600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5694945" y="4704345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30" idx="0"/>
          </p:cNvCxnSpPr>
          <p:nvPr/>
        </p:nvCxnSpPr>
        <p:spPr>
          <a:xfrm>
            <a:off x="7749491" y="1906030"/>
            <a:ext cx="0" cy="93888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7497463" y="2844911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7826026" y="3746310"/>
            <a:ext cx="2159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option=expense </a:t>
            </a:r>
            <a:r>
              <a:rPr lang="en-US" sz="1400" dirty="0" smtClean="0"/>
              <a:t>report</a:t>
            </a:r>
            <a:endParaRPr lang="en-US" sz="1400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1941240" y="2854877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Generate managerial report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81600" y="2704664"/>
            <a:ext cx="2499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option=managerial </a:t>
            </a:r>
            <a:r>
              <a:rPr lang="en-US" sz="1400" dirty="0" smtClean="0"/>
              <a:t>report</a:t>
            </a:r>
            <a:endParaRPr lang="en-US" sz="1400" dirty="0"/>
          </a:p>
        </p:txBody>
      </p:sp>
      <p:cxnSp>
        <p:nvCxnSpPr>
          <p:cNvPr id="42" name="Elbow Connector 41"/>
          <p:cNvCxnSpPr>
            <a:stCxn id="30" idx="2"/>
            <a:endCxn id="12" idx="6"/>
          </p:cNvCxnSpPr>
          <p:nvPr/>
        </p:nvCxnSpPr>
        <p:spPr>
          <a:xfrm rot="5400000">
            <a:off x="6213273" y="3477452"/>
            <a:ext cx="1636540" cy="1435896"/>
          </a:xfrm>
          <a:prstGeom prst="bentConnector2">
            <a:avLst/>
          </a:prstGeom>
          <a:ln w="3556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1"/>
          <p:cNvCxnSpPr>
            <a:stCxn id="20" idx="2"/>
            <a:endCxn id="12" idx="2"/>
          </p:cNvCxnSpPr>
          <p:nvPr/>
        </p:nvCxnSpPr>
        <p:spPr>
          <a:xfrm rot="16200000" flipH="1">
            <a:off x="3800814" y="3119538"/>
            <a:ext cx="1654737" cy="2133525"/>
          </a:xfrm>
          <a:prstGeom prst="bentConnector2">
            <a:avLst/>
          </a:prstGeom>
          <a:ln w="3556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1"/>
            <a:endCxn id="20" idx="3"/>
          </p:cNvCxnSpPr>
          <p:nvPr/>
        </p:nvCxnSpPr>
        <p:spPr>
          <a:xfrm flipH="1" flipV="1">
            <a:off x="5181600" y="3106905"/>
            <a:ext cx="2315863" cy="411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3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143000"/>
            <a:ext cx="3115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showExpenseReport</a:t>
            </a:r>
            <a:r>
              <a:rPr lang="en-US" i="1" dirty="0" smtClean="0"/>
              <a:t> ()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showExpenseReport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569471" y="559171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/>
          <p:cNvSpPr/>
          <p:nvPr/>
        </p:nvSpPr>
        <p:spPr>
          <a:xfrm>
            <a:off x="6168008" y="140197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Chose option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7785495" y="991219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5791200" y="4800600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Connector 11"/>
          <p:cNvSpPr/>
          <p:nvPr/>
        </p:nvSpPr>
        <p:spPr>
          <a:xfrm>
            <a:off x="5694945" y="4704345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/>
          <p:cNvCxnSpPr>
            <a:stCxn id="8" idx="2"/>
            <a:endCxn id="30" idx="0"/>
          </p:cNvCxnSpPr>
          <p:nvPr/>
        </p:nvCxnSpPr>
        <p:spPr>
          <a:xfrm rot="16200000" flipH="1">
            <a:off x="7525823" y="2168395"/>
            <a:ext cx="532370" cy="764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7543800" y="2438400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7848600" y="3200400"/>
            <a:ext cx="2513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option=</a:t>
            </a:r>
            <a:r>
              <a:rPr lang="en-US" sz="1400" dirty="0" err="1" smtClean="0"/>
              <a:t>managerialreport</a:t>
            </a:r>
            <a:endParaRPr lang="en-US" sz="1400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1805932" y="2446519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Generate expense report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81600" y="2209800"/>
            <a:ext cx="2226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option=expense </a:t>
            </a:r>
            <a:r>
              <a:rPr lang="en-US" sz="1400" dirty="0" smtClean="0"/>
              <a:t>report</a:t>
            </a:r>
            <a:endParaRPr lang="en-US" sz="1400" dirty="0"/>
          </a:p>
        </p:txBody>
      </p:sp>
      <p:cxnSp>
        <p:nvCxnSpPr>
          <p:cNvPr id="42" name="Elbow Connector 41"/>
          <p:cNvCxnSpPr>
            <a:stCxn id="30" idx="2"/>
            <a:endCxn id="12" idx="6"/>
          </p:cNvCxnSpPr>
          <p:nvPr/>
        </p:nvCxnSpPr>
        <p:spPr>
          <a:xfrm rot="5400000">
            <a:off x="6033187" y="3251028"/>
            <a:ext cx="2043051" cy="1482233"/>
          </a:xfrm>
          <a:prstGeom prst="bentConnector2">
            <a:avLst/>
          </a:prstGeom>
          <a:ln w="3556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1"/>
          <p:cNvCxnSpPr>
            <a:stCxn id="20" idx="2"/>
            <a:endCxn id="12" idx="2"/>
          </p:cNvCxnSpPr>
          <p:nvPr/>
        </p:nvCxnSpPr>
        <p:spPr>
          <a:xfrm rot="16200000" flipH="1">
            <a:off x="3528981" y="2847705"/>
            <a:ext cx="2063095" cy="2268833"/>
          </a:xfrm>
          <a:prstGeom prst="bentConnector2">
            <a:avLst/>
          </a:prstGeom>
          <a:ln w="3556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0" idx="1"/>
            <a:endCxn id="20" idx="3"/>
          </p:cNvCxnSpPr>
          <p:nvPr/>
        </p:nvCxnSpPr>
        <p:spPr>
          <a:xfrm flipH="1" flipV="1">
            <a:off x="5046292" y="2698547"/>
            <a:ext cx="2497508" cy="596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365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generateExpenseReport</a:t>
            </a:r>
            <a:r>
              <a:rPr lang="en-US" i="1" dirty="0" smtClean="0"/>
              <a:t>()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generateExpenseReport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804162" y="594556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Flowchart: Alternate Process 24"/>
          <p:cNvSpPr/>
          <p:nvPr/>
        </p:nvSpPr>
        <p:spPr>
          <a:xfrm>
            <a:off x="6400800" y="441960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Show result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2"/>
            <a:endCxn id="47" idx="0"/>
          </p:cNvCxnSpPr>
          <p:nvPr/>
        </p:nvCxnSpPr>
        <p:spPr>
          <a:xfrm>
            <a:off x="8020980" y="4923656"/>
            <a:ext cx="22215" cy="55990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6400800" y="160020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DUEIN and 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lowchart: Alternate Process 21"/>
          <p:cNvSpPr/>
          <p:nvPr/>
        </p:nvSpPr>
        <p:spPr>
          <a:xfrm>
            <a:off x="6400800" y="243840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served food items and 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6400006" y="3411488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Calculate expense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Flowchart: Connector 44"/>
          <p:cNvSpPr/>
          <p:nvPr/>
        </p:nvSpPr>
        <p:spPr>
          <a:xfrm>
            <a:off x="7810070" y="5559759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Flowchart: Connector 46"/>
          <p:cNvSpPr/>
          <p:nvPr/>
        </p:nvSpPr>
        <p:spPr>
          <a:xfrm>
            <a:off x="7733870" y="5483559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2" name="Straight Arrow Connector 51"/>
          <p:cNvCxnSpPr>
            <a:stCxn id="7" idx="4"/>
            <a:endCxn id="20" idx="0"/>
          </p:cNvCxnSpPr>
          <p:nvPr/>
        </p:nvCxnSpPr>
        <p:spPr>
          <a:xfrm>
            <a:off x="8020186" y="1026604"/>
            <a:ext cx="794" cy="5735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2"/>
            <a:endCxn id="22" idx="0"/>
          </p:cNvCxnSpPr>
          <p:nvPr/>
        </p:nvCxnSpPr>
        <p:spPr>
          <a:xfrm rot="5400000">
            <a:off x="7853908" y="2271328"/>
            <a:ext cx="3341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2" idx="2"/>
            <a:endCxn id="27" idx="0"/>
          </p:cNvCxnSpPr>
          <p:nvPr/>
        </p:nvCxnSpPr>
        <p:spPr>
          <a:xfrm flipH="1">
            <a:off x="8020186" y="2942456"/>
            <a:ext cx="794" cy="469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2"/>
            <a:endCxn id="25" idx="0"/>
          </p:cNvCxnSpPr>
          <p:nvPr/>
        </p:nvCxnSpPr>
        <p:spPr>
          <a:xfrm>
            <a:off x="8020186" y="3915544"/>
            <a:ext cx="79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1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371600"/>
            <a:ext cx="365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getDUEIN</a:t>
            </a:r>
            <a:r>
              <a:rPr lang="en-US" i="1" dirty="0" smtClean="0"/>
              <a:t>()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endParaRPr lang="en-US" b="1" i="1" dirty="0" smtClean="0"/>
          </a:p>
          <a:p>
            <a:pPr fontAlgn="base"/>
            <a:r>
              <a:rPr lang="en-US" b="1" i="1" dirty="0" err="1" smtClean="0"/>
              <a:t>getDUEIN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804162" y="1122090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Flowchart: Alternate Process 19"/>
          <p:cNvSpPr/>
          <p:nvPr/>
        </p:nvSpPr>
        <p:spPr>
          <a:xfrm>
            <a:off x="6400800" y="205740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Show panel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Flowchart: Connector 44"/>
          <p:cNvSpPr/>
          <p:nvPr/>
        </p:nvSpPr>
        <p:spPr>
          <a:xfrm>
            <a:off x="7804162" y="4647406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Flowchart: Connector 46"/>
          <p:cNvSpPr/>
          <p:nvPr/>
        </p:nvSpPr>
        <p:spPr>
          <a:xfrm>
            <a:off x="7727962" y="4571206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2" name="Straight Arrow Connector 51"/>
          <p:cNvCxnSpPr>
            <a:stCxn id="7" idx="4"/>
            <a:endCxn id="20" idx="0"/>
          </p:cNvCxnSpPr>
          <p:nvPr/>
        </p:nvCxnSpPr>
        <p:spPr>
          <a:xfrm>
            <a:off x="8020186" y="1554138"/>
            <a:ext cx="794" cy="503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/>
          <p:cNvSpPr/>
          <p:nvPr/>
        </p:nvSpPr>
        <p:spPr>
          <a:xfrm>
            <a:off x="6400800" y="335280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DUEIN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2"/>
            <a:endCxn id="47" idx="0"/>
          </p:cNvCxnSpPr>
          <p:nvPr/>
        </p:nvCxnSpPr>
        <p:spPr>
          <a:xfrm>
            <a:off x="8020980" y="3856856"/>
            <a:ext cx="16307" cy="714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21" idx="0"/>
          </p:cNvCxnSpPr>
          <p:nvPr/>
        </p:nvCxnSpPr>
        <p:spPr>
          <a:xfrm rot="5400000">
            <a:off x="7625308" y="2957128"/>
            <a:ext cx="7913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5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371600"/>
            <a:ext cx="365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getDate</a:t>
            </a:r>
            <a:r>
              <a:rPr lang="en-US" i="1" dirty="0" smtClean="0"/>
              <a:t>()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endParaRPr lang="en-US" b="1" i="1" dirty="0" smtClean="0"/>
          </a:p>
          <a:p>
            <a:pPr fontAlgn="base"/>
            <a:r>
              <a:rPr lang="en-US" b="1" i="1" dirty="0" err="1" smtClean="0"/>
              <a:t>getDate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810087" y="894821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Flowchart: Alternate Process 19"/>
          <p:cNvSpPr/>
          <p:nvPr/>
        </p:nvSpPr>
        <p:spPr>
          <a:xfrm>
            <a:off x="6400800" y="205740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Show panel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Flowchart: Connector 44"/>
          <p:cNvSpPr/>
          <p:nvPr/>
        </p:nvSpPr>
        <p:spPr>
          <a:xfrm>
            <a:off x="7778308" y="4737298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Flowchart: Connector 46"/>
          <p:cNvSpPr/>
          <p:nvPr/>
        </p:nvSpPr>
        <p:spPr>
          <a:xfrm>
            <a:off x="7702108" y="4661098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2" name="Straight Arrow Connector 51"/>
          <p:cNvCxnSpPr>
            <a:stCxn id="7" idx="4"/>
            <a:endCxn id="20" idx="0"/>
          </p:cNvCxnSpPr>
          <p:nvPr/>
        </p:nvCxnSpPr>
        <p:spPr>
          <a:xfrm flipH="1">
            <a:off x="8020980" y="1326869"/>
            <a:ext cx="5131" cy="730531"/>
          </a:xfrm>
          <a:prstGeom prst="straightConnector1">
            <a:avLst/>
          </a:prstGeom>
          <a:ln w="3429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/>
          <p:cNvSpPr/>
          <p:nvPr/>
        </p:nvSpPr>
        <p:spPr>
          <a:xfrm>
            <a:off x="6400800" y="335280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date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2"/>
            <a:endCxn id="47" idx="0"/>
          </p:cNvCxnSpPr>
          <p:nvPr/>
        </p:nvCxnSpPr>
        <p:spPr>
          <a:xfrm flipH="1">
            <a:off x="8011433" y="3856856"/>
            <a:ext cx="9547" cy="804242"/>
          </a:xfrm>
          <a:prstGeom prst="straightConnector1">
            <a:avLst/>
          </a:prstGeom>
          <a:ln w="3429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21" idx="0"/>
          </p:cNvCxnSpPr>
          <p:nvPr/>
        </p:nvCxnSpPr>
        <p:spPr>
          <a:xfrm rot="5400000">
            <a:off x="7625308" y="2957128"/>
            <a:ext cx="791344" cy="1588"/>
          </a:xfrm>
          <a:prstGeom prst="straightConnector1">
            <a:avLst/>
          </a:prstGeom>
          <a:ln w="3429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468" y="1620343"/>
            <a:ext cx="365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addCategory</a:t>
            </a:r>
            <a:r>
              <a:rPr lang="en-US" i="1" dirty="0" smtClean="0"/>
              <a:t>(</a:t>
            </a:r>
            <a:r>
              <a:rPr lang="en-US" i="1" dirty="0" err="1" smtClean="0"/>
              <a:t>newCateogory</a:t>
            </a:r>
            <a:r>
              <a:rPr lang="en-US" i="1" dirty="0" smtClean="0"/>
              <a:t>)</a:t>
            </a:r>
            <a:endParaRPr lang="en-US" i="1" dirty="0" smtClean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addCategory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18" name="Flowchart: Connector 17"/>
          <p:cNvSpPr/>
          <p:nvPr/>
        </p:nvSpPr>
        <p:spPr>
          <a:xfrm>
            <a:off x="7772400" y="533400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Flowchart: Alternate Process 18"/>
          <p:cNvSpPr/>
          <p:nvPr/>
        </p:nvSpPr>
        <p:spPr>
          <a:xfrm>
            <a:off x="6368244" y="160020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6372441" y="277673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category added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7772400" y="5170190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Flowchart: Connector 23"/>
          <p:cNvSpPr/>
          <p:nvPr/>
        </p:nvSpPr>
        <p:spPr>
          <a:xfrm>
            <a:off x="7696200" y="5078234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Flowchart: Alternate Process 24"/>
          <p:cNvSpPr/>
          <p:nvPr/>
        </p:nvSpPr>
        <p:spPr>
          <a:xfrm>
            <a:off x="6368244" y="3968509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8" idx="4"/>
            <a:endCxn id="19" idx="0"/>
          </p:cNvCxnSpPr>
          <p:nvPr/>
        </p:nvCxnSpPr>
        <p:spPr>
          <a:xfrm>
            <a:off x="7988424" y="965448"/>
            <a:ext cx="0" cy="63475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1" idx="0"/>
          </p:cNvCxnSpPr>
          <p:nvPr/>
        </p:nvCxnSpPr>
        <p:spPr>
          <a:xfrm>
            <a:off x="7988424" y="2104256"/>
            <a:ext cx="4197" cy="67248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5" idx="0"/>
          </p:cNvCxnSpPr>
          <p:nvPr/>
        </p:nvCxnSpPr>
        <p:spPr>
          <a:xfrm flipH="1">
            <a:off x="7988424" y="3280792"/>
            <a:ext cx="4197" cy="68771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4" idx="0"/>
          </p:cNvCxnSpPr>
          <p:nvPr/>
        </p:nvCxnSpPr>
        <p:spPr>
          <a:xfrm>
            <a:off x="7988424" y="4472565"/>
            <a:ext cx="17101" cy="60566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02760"/>
              </p:ext>
            </p:extLst>
          </p:nvPr>
        </p:nvGraphicFramePr>
        <p:xfrm>
          <a:off x="510108" y="1340768"/>
          <a:ext cx="11346532" cy="511794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1346532"/>
              </a:tblGrid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 of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: String=null { contains 1 of 2 value-”Managerial Report”, “Expense Report”  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Payments :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null {contains 10 characters max}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Current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Surplus/Deficit :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 null {contains 10 characters max}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Summary of Members :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nulll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{contains total number of member, 6 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character max}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of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GM :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=null { contains total number of general member, 5 character max}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 :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=null { contains total number of associate member, 5 character max}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Food Items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Served: Map&lt;String, Integer&gt; = null { contains name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value of served food items and the amount}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 of Food: List &lt;String&gt;=null {contains name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value of food items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Date: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String =null { contains date as a 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string}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</a:tr>
              <a:tr h="4998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ExpenseLimit</a:t>
                      </a:r>
                      <a:r>
                        <a:rPr lang="en-US" dirty="0" smtClean="0"/>
                        <a:t> = null {contains limit}</a:t>
                      </a:r>
                      <a:endParaRPr lang="en-US" dirty="0"/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6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5400" y="1661286"/>
            <a:ext cx="3960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addAmount</a:t>
            </a:r>
            <a:r>
              <a:rPr lang="en-US" i="1" dirty="0" smtClean="0"/>
              <a:t>(category, amount)</a:t>
            </a:r>
            <a:endParaRPr lang="en-US" i="1" dirty="0" smtClean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addAmount</a:t>
            </a:r>
            <a:r>
              <a:rPr lang="en-US" b="1" i="1" dirty="0" smtClean="0"/>
              <a:t>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772400" y="533400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Flowchart: Alternate Process 19"/>
          <p:cNvSpPr/>
          <p:nvPr/>
        </p:nvSpPr>
        <p:spPr>
          <a:xfrm>
            <a:off x="6368244" y="160020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6372441" y="277673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Amount added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Flowchart: Connector 44"/>
          <p:cNvSpPr/>
          <p:nvPr/>
        </p:nvSpPr>
        <p:spPr>
          <a:xfrm>
            <a:off x="7772400" y="5170190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Flowchart: Connector 46"/>
          <p:cNvSpPr/>
          <p:nvPr/>
        </p:nvSpPr>
        <p:spPr>
          <a:xfrm>
            <a:off x="7696200" y="5078234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Flowchart: Alternate Process 18"/>
          <p:cNvSpPr/>
          <p:nvPr/>
        </p:nvSpPr>
        <p:spPr>
          <a:xfrm>
            <a:off x="6368244" y="3968509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4"/>
            <a:endCxn id="20" idx="0"/>
          </p:cNvCxnSpPr>
          <p:nvPr/>
        </p:nvCxnSpPr>
        <p:spPr>
          <a:xfrm>
            <a:off x="7988424" y="965448"/>
            <a:ext cx="0" cy="63475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27" idx="0"/>
          </p:cNvCxnSpPr>
          <p:nvPr/>
        </p:nvCxnSpPr>
        <p:spPr>
          <a:xfrm>
            <a:off x="7988424" y="2104256"/>
            <a:ext cx="4197" cy="67248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2"/>
            <a:endCxn id="19" idx="0"/>
          </p:cNvCxnSpPr>
          <p:nvPr/>
        </p:nvCxnSpPr>
        <p:spPr>
          <a:xfrm flipH="1">
            <a:off x="7988424" y="3280792"/>
            <a:ext cx="4197" cy="68771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988424" y="4472565"/>
            <a:ext cx="17101" cy="60566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>
          <a:xfrm>
            <a:off x="10750493" y="6230380"/>
            <a:ext cx="1146283" cy="370396"/>
          </a:xfrm>
        </p:spPr>
        <p:txBody>
          <a:bodyPr/>
          <a:lstStyle/>
          <a:p>
            <a:fld id="{B6939088-84C5-4FB1-A7B1-9A94E1EF19AB}" type="datetime1">
              <a:rPr lang="en-US" smtClean="0"/>
              <a:t>25-Sep-17</a:t>
            </a:fld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4439816" y="1484784"/>
            <a:ext cx="3384376" cy="381775"/>
            <a:chOff x="1905" y="935845"/>
            <a:chExt cx="1857374" cy="742949"/>
          </a:xfrm>
        </p:grpSpPr>
        <p:sp>
          <p:nvSpPr>
            <p:cNvPr id="88" name="Rectangle 87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Bank</a:t>
              </a: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439814" y="1866557"/>
            <a:ext cx="3384377" cy="3118688"/>
            <a:chOff x="-199810" y="1678795"/>
            <a:chExt cx="2286008" cy="1449360"/>
          </a:xfrm>
        </p:grpSpPr>
        <p:sp>
          <p:nvSpPr>
            <p:cNvPr id="86" name="Rectangle 85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dirty="0"/>
                <a:t>Bank ID</a:t>
              </a:r>
            </a:p>
            <a:p>
              <a:pPr fontAlgn="base"/>
              <a:r>
                <a:rPr lang="en-US" dirty="0"/>
                <a:t>Bank Name</a:t>
              </a:r>
            </a:p>
            <a:p>
              <a:pPr fontAlgn="base"/>
              <a:r>
                <a:rPr lang="en-US" dirty="0"/>
                <a:t>Application ID</a:t>
              </a:r>
            </a:p>
            <a:p>
              <a:endParaRPr lang="en-US" dirty="0" smtClean="0"/>
            </a:p>
            <a:p>
              <a:pPr fontAlgn="base"/>
              <a:endParaRPr lang="en-US" dirty="0" smtClean="0"/>
            </a:p>
            <a:p>
              <a:r>
                <a:rPr lang="en-US" dirty="0" err="1"/>
                <a:t>checkApplicationStatus</a:t>
              </a:r>
              <a:r>
                <a:rPr lang="en-US" dirty="0" smtClean="0"/>
                <a:t>()</a:t>
              </a:r>
            </a:p>
            <a:p>
              <a:r>
                <a:rPr lang="en-US" dirty="0" err="1"/>
                <a:t>sendNotification</a:t>
              </a:r>
              <a:r>
                <a:rPr lang="en-US" dirty="0"/>
                <a:t>()</a:t>
              </a:r>
            </a:p>
            <a:p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4420851" y="2980980"/>
            <a:ext cx="34107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8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26-Sep-17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5400" y="1661286"/>
            <a:ext cx="5184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checkApplicationStatus</a:t>
            </a:r>
            <a:r>
              <a:rPr lang="en-US" i="1" dirty="0" smtClean="0"/>
              <a:t>(</a:t>
            </a:r>
            <a:r>
              <a:rPr lang="en-US" i="1" dirty="0" err="1" smtClean="0"/>
              <a:t>applicationID</a:t>
            </a:r>
            <a:r>
              <a:rPr lang="en-US" i="1" dirty="0" smtClean="0"/>
              <a:t>): string</a:t>
            </a:r>
            <a:endParaRPr lang="en-US" i="1" dirty="0" smtClean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checkApplicationStatus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7772400" y="533400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Flowchart: Alternate Process 19"/>
          <p:cNvSpPr/>
          <p:nvPr/>
        </p:nvSpPr>
        <p:spPr>
          <a:xfrm>
            <a:off x="6368244" y="1600200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6372441" y="2776736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Update payment status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Flowchart: Connector 44"/>
          <p:cNvSpPr/>
          <p:nvPr/>
        </p:nvSpPr>
        <p:spPr>
          <a:xfrm>
            <a:off x="7772400" y="5170190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Flowchart: Connector 46"/>
          <p:cNvSpPr/>
          <p:nvPr/>
        </p:nvSpPr>
        <p:spPr>
          <a:xfrm>
            <a:off x="7696200" y="5078234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Flowchart: Alternate Process 18"/>
          <p:cNvSpPr/>
          <p:nvPr/>
        </p:nvSpPr>
        <p:spPr>
          <a:xfrm>
            <a:off x="6368244" y="3968509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status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4"/>
            <a:endCxn id="20" idx="0"/>
          </p:cNvCxnSpPr>
          <p:nvPr/>
        </p:nvCxnSpPr>
        <p:spPr>
          <a:xfrm>
            <a:off x="7988424" y="965448"/>
            <a:ext cx="0" cy="63475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27" idx="0"/>
          </p:cNvCxnSpPr>
          <p:nvPr/>
        </p:nvCxnSpPr>
        <p:spPr>
          <a:xfrm>
            <a:off x="7988424" y="2104256"/>
            <a:ext cx="4197" cy="67248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2"/>
            <a:endCxn id="19" idx="0"/>
          </p:cNvCxnSpPr>
          <p:nvPr/>
        </p:nvCxnSpPr>
        <p:spPr>
          <a:xfrm flipH="1">
            <a:off x="7988424" y="3280792"/>
            <a:ext cx="4197" cy="687717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988424" y="4472565"/>
            <a:ext cx="17101" cy="60566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26-Sep-17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3352" y="1302473"/>
            <a:ext cx="3792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sendNotification</a:t>
            </a:r>
            <a:r>
              <a:rPr lang="en-US" i="1" dirty="0" smtClean="0"/>
              <a:t>(status)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</a:t>
            </a:r>
            <a:r>
              <a:rPr lang="en-US" b="1" i="1" dirty="0"/>
              <a:t>diagram for </a:t>
            </a:r>
            <a:r>
              <a:rPr lang="en-US" b="1" i="1" dirty="0" err="1" smtClean="0"/>
              <a:t>sendNotification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7" name="Flowchart: Connector 6"/>
          <p:cNvSpPr/>
          <p:nvPr/>
        </p:nvSpPr>
        <p:spPr>
          <a:xfrm>
            <a:off x="9442169" y="235673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Flowchart: Alternate Process 19"/>
          <p:cNvSpPr/>
          <p:nvPr/>
        </p:nvSpPr>
        <p:spPr>
          <a:xfrm>
            <a:off x="8038013" y="130247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attributes input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Flowchart: Connector 44"/>
          <p:cNvSpPr/>
          <p:nvPr/>
        </p:nvSpPr>
        <p:spPr>
          <a:xfrm>
            <a:off x="9444372" y="5968708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Flowchart: Connector 46"/>
          <p:cNvSpPr/>
          <p:nvPr/>
        </p:nvSpPr>
        <p:spPr>
          <a:xfrm>
            <a:off x="9368172" y="5876752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Flowchart: Alternate Process 18"/>
          <p:cNvSpPr/>
          <p:nvPr/>
        </p:nvSpPr>
        <p:spPr>
          <a:xfrm>
            <a:off x="8040216" y="4767027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4"/>
            <a:endCxn id="20" idx="0"/>
          </p:cNvCxnSpPr>
          <p:nvPr/>
        </p:nvCxnSpPr>
        <p:spPr>
          <a:xfrm>
            <a:off x="9658193" y="667721"/>
            <a:ext cx="0" cy="634752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18" idx="0"/>
          </p:cNvCxnSpPr>
          <p:nvPr/>
        </p:nvCxnSpPr>
        <p:spPr>
          <a:xfrm flipH="1">
            <a:off x="9649692" y="1806529"/>
            <a:ext cx="8501" cy="44397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19" idx="0"/>
          </p:cNvCxnSpPr>
          <p:nvPr/>
        </p:nvCxnSpPr>
        <p:spPr>
          <a:xfrm>
            <a:off x="9649692" y="2782721"/>
            <a:ext cx="10704" cy="198430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9660396" y="5271083"/>
            <a:ext cx="17101" cy="605669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9397664" y="2250502"/>
            <a:ext cx="504056" cy="532219"/>
          </a:xfrm>
          <a:prstGeom prst="diamond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7584745" y="2133504"/>
            <a:ext cx="1309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Status = paid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18" idx="1"/>
            <a:endCxn id="28" idx="3"/>
          </p:cNvCxnSpPr>
          <p:nvPr/>
        </p:nvCxnSpPr>
        <p:spPr>
          <a:xfrm flipH="1">
            <a:off x="7081800" y="2516612"/>
            <a:ext cx="2315864" cy="1280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8" idx="2"/>
            <a:endCxn id="19" idx="1"/>
          </p:cNvCxnSpPr>
          <p:nvPr/>
        </p:nvCxnSpPr>
        <p:spPr>
          <a:xfrm rot="16200000" flipH="1">
            <a:off x="6143540" y="3122379"/>
            <a:ext cx="1214756" cy="2578596"/>
          </a:xfrm>
          <a:prstGeom prst="bentConnector2">
            <a:avLst/>
          </a:prstGeom>
          <a:ln w="355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/>
          <p:cNvSpPr/>
          <p:nvPr/>
        </p:nvSpPr>
        <p:spPr>
          <a:xfrm>
            <a:off x="3841440" y="2265864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Payment for new member registration verified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28" idx="2"/>
            <a:endCxn id="38" idx="0"/>
          </p:cNvCxnSpPr>
          <p:nvPr/>
        </p:nvCxnSpPr>
        <p:spPr>
          <a:xfrm>
            <a:off x="5461620" y="2769920"/>
            <a:ext cx="0" cy="530323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lowchart: Alternate Process 37"/>
          <p:cNvSpPr/>
          <p:nvPr/>
        </p:nvSpPr>
        <p:spPr>
          <a:xfrm>
            <a:off x="3841440" y="3300243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Notification sent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>
          <a:xfrm>
            <a:off x="10750493" y="6230380"/>
            <a:ext cx="1146283" cy="370396"/>
          </a:xfrm>
        </p:spPr>
        <p:txBody>
          <a:bodyPr/>
          <a:lstStyle/>
          <a:p>
            <a:fld id="{B6939088-84C5-4FB1-A7B1-9A94E1EF19AB}" type="datetime1">
              <a:rPr lang="en-US" smtClean="0"/>
              <a:t>25-Sep-17</a:t>
            </a:fld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5087888" y="1793776"/>
            <a:ext cx="3048000" cy="3118688"/>
            <a:chOff x="-199810" y="1678795"/>
            <a:chExt cx="2286008" cy="1449360"/>
          </a:xfrm>
        </p:grpSpPr>
        <p:sp>
          <p:nvSpPr>
            <p:cNvPr id="79" name="Rectangle 78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  <a:p>
              <a:pPr fontAlgn="base"/>
              <a:endParaRPr lang="en-US" dirty="0" smtClean="0"/>
            </a:p>
            <a:p>
              <a:pPr fontAlgn="base"/>
              <a:r>
                <a:rPr lang="en-US" dirty="0" err="1"/>
                <a:t>receiveMonthlyReport</a:t>
              </a:r>
              <a:r>
                <a:rPr lang="en-US" dirty="0"/>
                <a:t>()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5087888" y="1412777"/>
            <a:ext cx="3048000" cy="381000"/>
          </a:xfrm>
          <a:prstGeom prst="rect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DUAD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5087888" y="2936776"/>
            <a:ext cx="30480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18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pPr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811" y="1401974"/>
            <a:ext cx="3316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 err="1" smtClean="0"/>
              <a:t>receiveMonthlyReport</a:t>
            </a:r>
            <a:r>
              <a:rPr lang="en-US" i="1" dirty="0" smtClean="0"/>
              <a:t>()</a:t>
            </a:r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smtClean="0"/>
              <a:t>Activity diagram for</a:t>
            </a:r>
          </a:p>
          <a:p>
            <a:pPr fontAlgn="base"/>
            <a:r>
              <a:rPr lang="en-US" b="1" i="1" dirty="0" err="1" smtClean="0"/>
              <a:t>receiveMonthlyReport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7566778" y="1249532"/>
            <a:ext cx="432048" cy="432048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Flowchart: Alternate Process 30"/>
          <p:cNvSpPr/>
          <p:nvPr/>
        </p:nvSpPr>
        <p:spPr>
          <a:xfrm>
            <a:off x="6165315" y="2092335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 monthly report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0"/>
          </p:cNvCxnSpPr>
          <p:nvPr/>
        </p:nvCxnSpPr>
        <p:spPr>
          <a:xfrm>
            <a:off x="7782802" y="1681580"/>
            <a:ext cx="2693" cy="410755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7543800" y="4495800"/>
            <a:ext cx="426140" cy="426140"/>
          </a:xfrm>
          <a:prstGeom prst="flowChartConnector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Flowchart: Connector 34"/>
          <p:cNvSpPr/>
          <p:nvPr/>
        </p:nvSpPr>
        <p:spPr>
          <a:xfrm>
            <a:off x="7447545" y="4399545"/>
            <a:ext cx="618650" cy="618650"/>
          </a:xfrm>
          <a:prstGeom prst="flowChartConnector">
            <a:avLst/>
          </a:prstGeom>
          <a:noFill/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" name="Straight Arrow Connector 35"/>
          <p:cNvCxnSpPr>
            <a:stCxn id="31" idx="2"/>
            <a:endCxn id="39" idx="0"/>
          </p:cNvCxnSpPr>
          <p:nvPr/>
        </p:nvCxnSpPr>
        <p:spPr>
          <a:xfrm>
            <a:off x="7785495" y="2596391"/>
            <a:ext cx="0" cy="650376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Alternate Process 38"/>
          <p:cNvSpPr/>
          <p:nvPr/>
        </p:nvSpPr>
        <p:spPr>
          <a:xfrm>
            <a:off x="6165315" y="3246767"/>
            <a:ext cx="3240360" cy="504056"/>
          </a:xfrm>
          <a:prstGeom prst="flowChartAlternateProcess">
            <a:avLst/>
          </a:prstGeom>
          <a:solidFill>
            <a:srgbClr val="D6BBEB"/>
          </a:solidFill>
          <a:ln w="3175">
            <a:solidFill>
              <a:schemeClr val="tx1">
                <a:alpha val="88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 null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39" idx="2"/>
          </p:cNvCxnSpPr>
          <p:nvPr/>
        </p:nvCxnSpPr>
        <p:spPr>
          <a:xfrm>
            <a:off x="7785495" y="3750823"/>
            <a:ext cx="0" cy="626531"/>
          </a:xfrm>
          <a:prstGeom prst="straightConnector1">
            <a:avLst/>
          </a:prstGeom>
          <a:ln w="35560" cap="rnd" cmpd="sng">
            <a:solidFill>
              <a:schemeClr val="dk1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431704" y="22296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spc="150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4. Persistent </a:t>
            </a:r>
            <a:r>
              <a:rPr lang="en-US" sz="4000" b="1" spc="1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Data</a:t>
            </a:r>
            <a:br>
              <a:rPr lang="en-US" sz="4000" b="1" spc="1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</a:br>
            <a:endParaRPr lang="en-US" sz="4000" b="1" spc="150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3060" y="2492896"/>
            <a:ext cx="85442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MySQL database: </a:t>
            </a:r>
            <a:r>
              <a:rPr lang="en-US" sz="2000" dirty="0"/>
              <a:t>An open source relational database management system which is powerful and </a:t>
            </a:r>
            <a:r>
              <a:rPr lang="en-US" sz="2000" dirty="0" smtClean="0"/>
              <a:t>free </a:t>
            </a:r>
            <a:r>
              <a:rPr lang="en-US" sz="2000" dirty="0"/>
              <a:t>that delivers a</a:t>
            </a:r>
          </a:p>
          <a:p>
            <a:r>
              <a:rPr lang="en-US" sz="2000" dirty="0"/>
              <a:t>rich and reliable data store for lightweight Web Sites</a:t>
            </a:r>
          </a:p>
          <a:p>
            <a:r>
              <a:rPr lang="en-US" sz="2000" dirty="0"/>
              <a:t>and desktop applications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 smtClean="0"/>
              <a:t>Class </a:t>
            </a:r>
            <a:r>
              <a:rPr lang="en-US" altLang="en-US" sz="2000" b="1" dirty="0"/>
              <a:t>required to manage </a:t>
            </a:r>
            <a:r>
              <a:rPr lang="en-US" altLang="en-US" sz="2000" b="1" dirty="0" smtClean="0"/>
              <a:t>DB</a:t>
            </a:r>
            <a:r>
              <a:rPr lang="en-US" sz="2000" b="1" dirty="0" smtClean="0"/>
              <a:t>: </a:t>
            </a:r>
            <a:r>
              <a:rPr lang="en-US" sz="2000" dirty="0" err="1" smtClean="0"/>
              <a:t>DBConnect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8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639616" y="302406"/>
            <a:ext cx="7488832" cy="1335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spc="150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5. Elaborated </a:t>
            </a:r>
            <a:r>
              <a:rPr lang="en-US" sz="4000" b="1" spc="1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Deployment</a:t>
            </a:r>
            <a:br>
              <a:rPr lang="en-US" sz="4000" b="1" spc="1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</a:br>
            <a:endParaRPr lang="en-US" sz="4000" b="1" spc="150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Cube 1"/>
          <p:cNvSpPr/>
          <p:nvPr/>
        </p:nvSpPr>
        <p:spPr>
          <a:xfrm>
            <a:off x="4232762" y="1530114"/>
            <a:ext cx="2644347" cy="2619780"/>
          </a:xfrm>
          <a:prstGeom prst="cub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823824" y="2421385"/>
            <a:ext cx="108000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Web Server </a:t>
            </a:r>
            <a:endParaRPr lang="en-US" sz="1400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4823823" y="3615799"/>
            <a:ext cx="107520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DUCMS</a:t>
            </a:r>
            <a:endParaRPr lang="en-US" sz="1400" dirty="0"/>
          </a:p>
        </p:txBody>
      </p:sp>
      <p:sp>
        <p:nvSpPr>
          <p:cNvPr id="10" name="Cube 9"/>
          <p:cNvSpPr/>
          <p:nvPr/>
        </p:nvSpPr>
        <p:spPr>
          <a:xfrm>
            <a:off x="8847898" y="1403350"/>
            <a:ext cx="1668388" cy="1652888"/>
          </a:xfrm>
          <a:prstGeom prst="cub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12331" y="2042098"/>
            <a:ext cx="1125876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Remote User : Web browser</a:t>
            </a:r>
            <a:endParaRPr lang="en-US" sz="1400" dirty="0"/>
          </a:p>
        </p:txBody>
      </p:sp>
      <p:sp>
        <p:nvSpPr>
          <p:cNvPr id="13" name="Cube 12"/>
          <p:cNvSpPr/>
          <p:nvPr/>
        </p:nvSpPr>
        <p:spPr>
          <a:xfrm>
            <a:off x="8693224" y="4041726"/>
            <a:ext cx="1939280" cy="1652888"/>
          </a:xfrm>
          <a:prstGeom prst="cub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847898" y="4633238"/>
            <a:ext cx="1190309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Ordering device:</a:t>
            </a:r>
            <a:endParaRPr lang="en-US" sz="1400" dirty="0" smtClean="0"/>
          </a:p>
          <a:p>
            <a:pPr algn="ctr"/>
            <a:r>
              <a:rPr lang="en-US" sz="1400" dirty="0" smtClean="0"/>
              <a:t>GUI application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2" idx="5"/>
            <a:endCxn id="10" idx="2"/>
          </p:cNvCxnSpPr>
          <p:nvPr/>
        </p:nvCxnSpPr>
        <p:spPr>
          <a:xfrm flipV="1">
            <a:off x="6877109" y="2436405"/>
            <a:ext cx="1970789" cy="7612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4"/>
            <a:endCxn id="13" idx="2"/>
          </p:cNvCxnSpPr>
          <p:nvPr/>
        </p:nvCxnSpPr>
        <p:spPr>
          <a:xfrm>
            <a:off x="6222164" y="3167477"/>
            <a:ext cx="2471060" cy="190730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98353" y="188821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Broadband or wireless connect</a:t>
            </a:r>
            <a:endParaRPr lang="en-US" sz="1400" dirty="0"/>
          </a:p>
        </p:txBody>
      </p:sp>
      <p:sp>
        <p:nvSpPr>
          <p:cNvPr id="18" name="Cube 17"/>
          <p:cNvSpPr/>
          <p:nvPr/>
        </p:nvSpPr>
        <p:spPr>
          <a:xfrm>
            <a:off x="4516533" y="5228574"/>
            <a:ext cx="1515754" cy="1255620"/>
          </a:xfrm>
          <a:prstGeom prst="cub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580970" y="5694614"/>
            <a:ext cx="1082981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Database server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2" idx="3"/>
            <a:endCxn id="18" idx="1"/>
          </p:cNvCxnSpPr>
          <p:nvPr/>
        </p:nvCxnSpPr>
        <p:spPr>
          <a:xfrm flipH="1">
            <a:off x="5117458" y="4149894"/>
            <a:ext cx="110005" cy="139258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43417" y="4089117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LAN</a:t>
            </a:r>
            <a:endParaRPr lang="en-US" sz="1400" dirty="0"/>
          </a:p>
        </p:txBody>
      </p:sp>
      <p:sp>
        <p:nvSpPr>
          <p:cNvPr id="26" name="Cube 25"/>
          <p:cNvSpPr/>
          <p:nvPr/>
        </p:nvSpPr>
        <p:spPr>
          <a:xfrm>
            <a:off x="952152" y="2240302"/>
            <a:ext cx="1668388" cy="1652888"/>
          </a:xfrm>
          <a:prstGeom prst="cub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6585" y="2879050"/>
            <a:ext cx="112587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 : Web browser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603702" y="2706029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LAN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" idx="2"/>
            <a:endCxn id="26" idx="5"/>
          </p:cNvCxnSpPr>
          <p:nvPr/>
        </p:nvCxnSpPr>
        <p:spPr>
          <a:xfrm flipH="1" flipV="1">
            <a:off x="2620540" y="2860135"/>
            <a:ext cx="1612222" cy="30734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be 32"/>
          <p:cNvSpPr/>
          <p:nvPr/>
        </p:nvSpPr>
        <p:spPr>
          <a:xfrm>
            <a:off x="971228" y="4402130"/>
            <a:ext cx="1668388" cy="1652888"/>
          </a:xfrm>
          <a:prstGeom prst="cub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35661" y="5040878"/>
            <a:ext cx="1125876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External entity: web browser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2" idx="2"/>
            <a:endCxn id="33" idx="5"/>
          </p:cNvCxnSpPr>
          <p:nvPr/>
        </p:nvCxnSpPr>
        <p:spPr>
          <a:xfrm flipH="1">
            <a:off x="2639616" y="3167477"/>
            <a:ext cx="1593146" cy="185448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528" y="1700808"/>
            <a:ext cx="8915399" cy="2262781"/>
          </a:xfrm>
        </p:spPr>
        <p:txBody>
          <a:bodyPr>
            <a:normAutofit/>
          </a:bodyPr>
          <a:lstStyle/>
          <a:p>
            <a:pPr lvl="0" algn="ctr"/>
            <a:r>
              <a:rPr lang="en-GB" sz="6000" b="1" spc="1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</a:t>
            </a:r>
            <a:r>
              <a:rPr lang="en-GB" sz="6000" b="1" spc="150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You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25-Sep-17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5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02586" y="1412776"/>
            <a:ext cx="8915399" cy="2262781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3d. Describe Processing Flow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DE4B-D7D7-4DD2-B496-F886ECA164FB}" type="datetime1">
              <a:rPr lang="en-US" smtClean="0"/>
              <a:t>25-Sep-17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2337</TotalTime>
  <Words>2386</Words>
  <Application>Microsoft Office PowerPoint</Application>
  <PresentationFormat>Widescreen</PresentationFormat>
  <Paragraphs>876</Paragraphs>
  <Slides>88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Cambria Math</vt:lpstr>
      <vt:lpstr>Century Gothic</vt:lpstr>
      <vt:lpstr>Wingdings 3</vt:lpstr>
      <vt:lpstr>Wisp</vt:lpstr>
      <vt:lpstr>Component-Level Design</vt:lpstr>
      <vt:lpstr>Presented by</vt:lpstr>
      <vt:lpstr>3b. Appropriate Interfaces </vt:lpstr>
      <vt:lpstr>3c. Elaborate Attributes</vt:lpstr>
      <vt:lpstr>PowerPoint Presentation</vt:lpstr>
      <vt:lpstr>PowerPoint Presentation</vt:lpstr>
      <vt:lpstr>PowerPoint Presentation</vt:lpstr>
      <vt:lpstr>PowerPoint Presentation</vt:lpstr>
      <vt:lpstr>3d. Describe Processing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Nadia</dc:creator>
  <cp:lastModifiedBy>Aquib</cp:lastModifiedBy>
  <cp:revision>714</cp:revision>
  <dcterms:created xsi:type="dcterms:W3CDTF">2013-09-20T13:59:39Z</dcterms:created>
  <dcterms:modified xsi:type="dcterms:W3CDTF">2017-09-25T20:18:04Z</dcterms:modified>
</cp:coreProperties>
</file>