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88" r:id="rId10"/>
    <p:sldId id="289" r:id="rId11"/>
    <p:sldId id="264" r:id="rId12"/>
    <p:sldId id="265" r:id="rId13"/>
    <p:sldId id="266" r:id="rId14"/>
    <p:sldId id="281" r:id="rId15"/>
    <p:sldId id="282" r:id="rId16"/>
    <p:sldId id="267" r:id="rId17"/>
    <p:sldId id="283" r:id="rId18"/>
    <p:sldId id="284" r:id="rId19"/>
    <p:sldId id="268" r:id="rId20"/>
    <p:sldId id="286" r:id="rId21"/>
    <p:sldId id="28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90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087E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087E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087E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5622" y="2737477"/>
            <a:ext cx="1058377" cy="41205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4689" y="558800"/>
            <a:ext cx="52146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087E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5214620" cy="574040"/>
          </a:xfrm>
        </p:spPr>
        <p:txBody>
          <a:bodyPr/>
          <a:lstStyle/>
          <a:p>
            <a:r>
              <a:rPr lang="en-US" dirty="0"/>
              <a:t>Cash Flow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029200"/>
            <a:ext cx="8229600" cy="492443"/>
          </a:xfrm>
        </p:spPr>
        <p:txBody>
          <a:bodyPr/>
          <a:lstStyle/>
          <a:p>
            <a:r>
              <a:rPr lang="en-US" sz="3200" dirty="0"/>
              <a:t>Dr. Manish Dadhich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34949"/>
            <a:ext cx="292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mic Sans MS"/>
                <a:cs typeface="Comic Sans MS"/>
              </a:rPr>
              <a:t>Cont</a:t>
            </a:r>
            <a:r>
              <a:rPr b="1" spc="-20" dirty="0">
                <a:latin typeface="Comic Sans MS"/>
                <a:cs typeface="Comic Sans MS"/>
              </a:rPr>
              <a:t>i</a:t>
            </a:r>
            <a:r>
              <a:rPr b="1" spc="-10" dirty="0">
                <a:latin typeface="Comic Sans MS"/>
                <a:cs typeface="Comic Sans MS"/>
              </a:rPr>
              <a:t>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76400"/>
            <a:ext cx="4398010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240" indent="-45720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Effect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transaction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Effect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transaction on cash is  considered.</a:t>
            </a:r>
            <a:endParaRPr sz="2400" dirty="0">
              <a:latin typeface="Arial"/>
              <a:cs typeface="Arial"/>
            </a:endParaRPr>
          </a:p>
          <a:p>
            <a:pPr marL="469900" marR="41275" indent="-4572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rabicPeriod" startAt="4"/>
              <a:tabLst>
                <a:tab pos="469265" algn="l"/>
                <a:tab pos="469900" algn="l"/>
                <a:tab pos="158559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Utility</a:t>
            </a:r>
            <a:r>
              <a:rPr sz="2400" b="1" spc="-5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Cash flow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  is </a:t>
            </a:r>
            <a:r>
              <a:rPr sz="2400" spc="-5" dirty="0">
                <a:latin typeface="Arial"/>
                <a:cs typeface="Arial"/>
              </a:rPr>
              <a:t>useful </a:t>
            </a:r>
            <a:r>
              <a:rPr sz="2400" dirty="0">
                <a:latin typeface="Arial"/>
                <a:cs typeface="Arial"/>
              </a:rPr>
              <a:t>for short-term  </a:t>
            </a:r>
            <a:r>
              <a:rPr sz="2400" spc="-5" dirty="0">
                <a:latin typeface="Arial"/>
                <a:cs typeface="Arial"/>
              </a:rPr>
              <a:t>analysis.</a:t>
            </a:r>
            <a:endParaRPr sz="2400" dirty="0">
              <a:latin typeface="Arial"/>
              <a:cs typeface="Arial"/>
            </a:endParaRPr>
          </a:p>
          <a:p>
            <a:pPr marL="469900" marR="303530" indent="-4572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changes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Working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Capital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No such 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is prepared  separately in cash flow  </a:t>
            </a:r>
            <a:r>
              <a:rPr sz="2400" dirty="0">
                <a:latin typeface="Arial"/>
                <a:cs typeface="Arial"/>
              </a:rPr>
              <a:t>statement.</a:t>
            </a: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Cash Balances</a:t>
            </a:r>
            <a:r>
              <a:rPr sz="2400" b="1" spc="-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Opening  and closing balances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676400"/>
            <a:ext cx="3616960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34950" indent="-2743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Effect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transaction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  net working capital is  considered.</a:t>
            </a:r>
            <a:endParaRPr sz="2400" dirty="0">
              <a:latin typeface="Arial"/>
              <a:cs typeface="Arial"/>
            </a:endParaRPr>
          </a:p>
          <a:p>
            <a:pPr marL="287020" marR="549910" indent="-2743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Fund flow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 useful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long-term  analysis.</a:t>
            </a:r>
            <a:endParaRPr sz="2400" dirty="0">
              <a:latin typeface="Arial"/>
              <a:cs typeface="Arial"/>
            </a:endParaRPr>
          </a:p>
          <a:p>
            <a:pPr marL="287020" marR="278765" indent="-2743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separate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  changes in working  capital is prepared in  fund flow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or  analysis.</a:t>
            </a:r>
            <a:endParaRPr sz="2400" dirty="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Such balances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cash are  shown in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</a:p>
        </p:txBody>
      </p:sp>
      <p:sp>
        <p:nvSpPr>
          <p:cNvPr id="5" name="object 5"/>
          <p:cNvSpPr/>
          <p:nvPr/>
        </p:nvSpPr>
        <p:spPr>
          <a:xfrm>
            <a:off x="4876038" y="1524000"/>
            <a:ext cx="1270" cy="5106670"/>
          </a:xfrm>
          <a:custGeom>
            <a:avLst/>
            <a:gdLst/>
            <a:ahLst/>
            <a:cxnLst/>
            <a:rect l="l" t="t" r="r" b="b"/>
            <a:pathLst>
              <a:path w="1270" h="5106670">
                <a:moveTo>
                  <a:pt x="762" y="0"/>
                </a:moveTo>
                <a:lnTo>
                  <a:pt x="0" y="5106200"/>
                </a:lnTo>
              </a:path>
            </a:pathLst>
          </a:custGeom>
          <a:ln w="12700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5240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1650"/>
                </a:lnTo>
              </a:path>
            </a:pathLst>
          </a:custGeom>
          <a:ln w="12700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689" y="558800"/>
            <a:ext cx="507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</a:t>
            </a:r>
            <a:r>
              <a:rPr dirty="0"/>
              <a:t>from: </a:t>
            </a:r>
            <a:r>
              <a:rPr spc="-5" dirty="0"/>
              <a:t>Where</a:t>
            </a:r>
            <a:r>
              <a:rPr spc="-95" dirty="0"/>
              <a:t> </a:t>
            </a:r>
            <a:r>
              <a:rPr spc="-5" dirty="0"/>
              <a:t>to?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981200"/>
            <a:ext cx="7849870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828800"/>
            <a:ext cx="7924800" cy="491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152400"/>
            <a:ext cx="8303259" cy="1489710"/>
          </a:xfrm>
          <a:prstGeom prst="rect">
            <a:avLst/>
          </a:prstGeom>
          <a:solidFill>
            <a:srgbClr val="9AC58B"/>
          </a:solidFill>
          <a:ln w="63256">
            <a:solidFill>
              <a:srgbClr val="660066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R="107950" algn="ctr">
              <a:lnSpc>
                <a:spcPct val="100000"/>
              </a:lnSpc>
              <a:spcBef>
                <a:spcPts val="1550"/>
              </a:spcBef>
            </a:pPr>
            <a:r>
              <a:rPr sz="3600" b="1" spc="-5" dirty="0">
                <a:solidFill>
                  <a:srgbClr val="660066"/>
                </a:solidFill>
                <a:latin typeface="Garamond"/>
                <a:cs typeface="Garamond"/>
              </a:rPr>
              <a:t>Classification</a:t>
            </a:r>
            <a:r>
              <a:rPr sz="3600" b="1" spc="-10" dirty="0">
                <a:solidFill>
                  <a:srgbClr val="660066"/>
                </a:solidFill>
                <a:latin typeface="Garamond"/>
                <a:cs typeface="Garamond"/>
              </a:rPr>
              <a:t> </a:t>
            </a:r>
            <a:r>
              <a:rPr sz="3600" b="1" dirty="0">
                <a:solidFill>
                  <a:srgbClr val="660066"/>
                </a:solidFill>
                <a:latin typeface="Garamond"/>
                <a:cs typeface="Garamond"/>
              </a:rPr>
              <a:t>of</a:t>
            </a:r>
            <a:endParaRPr sz="36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solidFill>
                  <a:srgbClr val="660066"/>
                </a:solidFill>
                <a:latin typeface="Garamond"/>
                <a:cs typeface="Garamond"/>
              </a:rPr>
              <a:t>Cash Inflows and</a:t>
            </a:r>
            <a:r>
              <a:rPr sz="3600" b="1" dirty="0">
                <a:solidFill>
                  <a:srgbClr val="660066"/>
                </a:solidFill>
                <a:latin typeface="Garamond"/>
                <a:cs typeface="Garamond"/>
              </a:rPr>
              <a:t> </a:t>
            </a:r>
            <a:r>
              <a:rPr sz="3600" b="1" spc="-5" dirty="0">
                <a:solidFill>
                  <a:srgbClr val="660066"/>
                </a:solidFill>
                <a:latin typeface="Garamond"/>
                <a:cs typeface="Garamond"/>
              </a:rPr>
              <a:t>Outflows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04800"/>
            <a:ext cx="8303259" cy="1597660"/>
          </a:xfrm>
          <a:prstGeom prst="rect">
            <a:avLst/>
          </a:prstGeom>
          <a:solidFill>
            <a:srgbClr val="9AC58B"/>
          </a:solidFill>
          <a:ln w="63256">
            <a:solidFill>
              <a:srgbClr val="660066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Operating activities</a:t>
            </a:r>
            <a:endParaRPr sz="2000">
              <a:latin typeface="Arial"/>
              <a:cs typeface="Arial"/>
            </a:endParaRPr>
          </a:p>
          <a:p>
            <a:pPr marL="92075" marR="8890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includes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receiving cash </a:t>
            </a:r>
            <a:r>
              <a:rPr sz="2000" spc="-5" dirty="0">
                <a:latin typeface="Arial"/>
                <a:cs typeface="Arial"/>
              </a:rPr>
              <a:t>from customers for the </a:t>
            </a:r>
            <a:r>
              <a:rPr sz="2000" dirty="0">
                <a:latin typeface="Arial"/>
                <a:cs typeface="Arial"/>
              </a:rPr>
              <a:t>sale of goods and  services, receiving interest and dividends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loans and </a:t>
            </a:r>
            <a:r>
              <a:rPr sz="2000" spc="-5" dirty="0">
                <a:latin typeface="Arial"/>
                <a:cs typeface="Arial"/>
              </a:rPr>
              <a:t>investments, 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making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cash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payments </a:t>
            </a:r>
            <a:r>
              <a:rPr sz="2000" spc="-5" dirty="0">
                <a:latin typeface="Arial"/>
                <a:cs typeface="Arial"/>
              </a:rPr>
              <a:t>for wages, </a:t>
            </a:r>
            <a:r>
              <a:rPr sz="2000" dirty="0">
                <a:latin typeface="Arial"/>
                <a:cs typeface="Arial"/>
              </a:rPr>
              <a:t>goods and services  purchased, </a:t>
            </a:r>
            <a:r>
              <a:rPr sz="2000" spc="-5" dirty="0">
                <a:latin typeface="Arial"/>
                <a:cs typeface="Arial"/>
              </a:rPr>
              <a:t>interest,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taxes.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2209800"/>
            <a:ext cx="4572000" cy="533400"/>
          </a:xfrm>
          <a:prstGeom prst="rect">
            <a:avLst/>
          </a:prstGeom>
          <a:solidFill>
            <a:srgbClr val="99CCFF"/>
          </a:solidFill>
          <a:ln w="38097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969"/>
              </a:spcBef>
              <a:tabLst>
                <a:tab pos="1680210" algn="l"/>
              </a:tabLst>
            </a:pPr>
            <a:r>
              <a:rPr sz="2400" b="1" spc="85" dirty="0">
                <a:latin typeface="Arial"/>
                <a:cs typeface="Arial"/>
              </a:rPr>
              <a:t>Operating	</a:t>
            </a:r>
            <a:r>
              <a:rPr sz="2400" b="1" spc="55" dirty="0"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2743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0550" y="30099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32004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0350" y="34671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2004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9640" y="3486150"/>
            <a:ext cx="172720" cy="171450"/>
          </a:xfrm>
          <a:custGeom>
            <a:avLst/>
            <a:gdLst/>
            <a:ahLst/>
            <a:cxnLst/>
            <a:rect l="l" t="t" r="r" b="b"/>
            <a:pathLst>
              <a:path w="172720" h="171450">
                <a:moveTo>
                  <a:pt x="172720" y="0"/>
                </a:moveTo>
                <a:lnTo>
                  <a:pt x="0" y="0"/>
                </a:lnTo>
                <a:lnTo>
                  <a:pt x="86360" y="17145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3733800"/>
            <a:ext cx="2514600" cy="2266950"/>
          </a:xfrm>
          <a:custGeom>
            <a:avLst/>
            <a:gdLst/>
            <a:ahLst/>
            <a:cxnLst/>
            <a:rect l="l" t="t" r="r" b="b"/>
            <a:pathLst>
              <a:path w="2514600" h="2266950">
                <a:moveTo>
                  <a:pt x="2514600" y="0"/>
                </a:moveTo>
                <a:lnTo>
                  <a:pt x="0" y="0"/>
                </a:lnTo>
                <a:lnTo>
                  <a:pt x="0" y="2266950"/>
                </a:lnTo>
                <a:lnTo>
                  <a:pt x="2514600" y="2266950"/>
                </a:lnTo>
                <a:lnTo>
                  <a:pt x="2514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400" y="3733800"/>
            <a:ext cx="2514600" cy="2266950"/>
          </a:xfrm>
          <a:custGeom>
            <a:avLst/>
            <a:gdLst/>
            <a:ahLst/>
            <a:cxnLst/>
            <a:rect l="l" t="t" r="r" b="b"/>
            <a:pathLst>
              <a:path w="2514600" h="2266950">
                <a:moveTo>
                  <a:pt x="12573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2514600" y="0"/>
                </a:lnTo>
                <a:lnTo>
                  <a:pt x="2514600" y="2266950"/>
                </a:lnTo>
                <a:lnTo>
                  <a:pt x="1257300" y="226695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1820" y="3768090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rgbClr val="0000CC"/>
                </a:solidFill>
                <a:latin typeface="Arial"/>
                <a:cs typeface="Arial"/>
              </a:rPr>
              <a:t>Cash</a:t>
            </a:r>
            <a:r>
              <a:rPr sz="1800" b="1" spc="2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0000CC"/>
                </a:solidFill>
                <a:latin typeface="Arial"/>
                <a:cs typeface="Arial"/>
              </a:rPr>
              <a:t>Inflow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2600" y="4284979"/>
            <a:ext cx="2362200" cy="1297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8920" algn="l"/>
              </a:tabLst>
            </a:pPr>
            <a:r>
              <a:rPr spc="-165" dirty="0">
                <a:solidFill>
                  <a:srgbClr val="0000CC"/>
                </a:solidFill>
                <a:latin typeface="Arial Black"/>
                <a:cs typeface="Arial Black"/>
              </a:rPr>
              <a:t>Cash</a:t>
            </a:r>
            <a:r>
              <a:rPr spc="-10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pc="-165" dirty="0">
                <a:solidFill>
                  <a:srgbClr val="0000CC"/>
                </a:solidFill>
                <a:latin typeface="Arial Black"/>
                <a:cs typeface="Arial Black"/>
              </a:rPr>
              <a:t>Sales</a:t>
            </a:r>
            <a:endParaRPr>
              <a:latin typeface="Arial Black"/>
              <a:cs typeface="Arial Black"/>
            </a:endParaRPr>
          </a:p>
          <a:p>
            <a:pPr marL="248285" indent="-236220">
              <a:lnSpc>
                <a:spcPts val="1914"/>
              </a:lnSpc>
              <a:buAutoNum type="arabicParenR"/>
              <a:tabLst>
                <a:tab pos="248920" algn="l"/>
              </a:tabLst>
            </a:pPr>
            <a:r>
              <a:rPr spc="-185" dirty="0">
                <a:solidFill>
                  <a:srgbClr val="0000CC"/>
                </a:solidFill>
                <a:latin typeface="Arial Black"/>
                <a:cs typeface="Arial Black"/>
              </a:rPr>
              <a:t>Received </a:t>
            </a:r>
            <a:r>
              <a:rPr spc="-204" dirty="0">
                <a:solidFill>
                  <a:srgbClr val="0000CC"/>
                </a:solidFill>
                <a:latin typeface="Arial Black"/>
                <a:cs typeface="Arial Black"/>
              </a:rPr>
              <a:t>from</a:t>
            </a:r>
            <a:r>
              <a:rPr spc="-5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pc="-185" dirty="0">
                <a:solidFill>
                  <a:srgbClr val="0000CC"/>
                </a:solidFill>
                <a:latin typeface="Arial Black"/>
                <a:cs typeface="Arial Black"/>
              </a:rPr>
              <a:t>Debtor</a:t>
            </a:r>
            <a:endParaRPr>
              <a:latin typeface="Arial Black"/>
              <a:cs typeface="Arial Black"/>
            </a:endParaRPr>
          </a:p>
          <a:p>
            <a:pPr marL="248285" indent="-236220">
              <a:lnSpc>
                <a:spcPts val="1914"/>
              </a:lnSpc>
              <a:buAutoNum type="arabicParenR"/>
              <a:tabLst>
                <a:tab pos="248920" algn="l"/>
              </a:tabLst>
            </a:pPr>
            <a:r>
              <a:rPr spc="-190" dirty="0">
                <a:solidFill>
                  <a:srgbClr val="0000CC"/>
                </a:solidFill>
                <a:latin typeface="Arial Black"/>
                <a:cs typeface="Arial Black"/>
              </a:rPr>
              <a:t>Commission </a:t>
            </a:r>
            <a:r>
              <a:rPr spc="-360" dirty="0">
                <a:solidFill>
                  <a:srgbClr val="0000CC"/>
                </a:solidFill>
                <a:latin typeface="Arial Black"/>
                <a:cs typeface="Arial Black"/>
              </a:rPr>
              <a:t>&amp;</a:t>
            </a:r>
            <a:r>
              <a:rPr spc="-21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pc="-165" dirty="0">
                <a:solidFill>
                  <a:srgbClr val="0000CC"/>
                </a:solidFill>
                <a:latin typeface="Arial Black"/>
                <a:cs typeface="Arial Black"/>
              </a:rPr>
              <a:t>Fees</a:t>
            </a:r>
            <a:endParaRPr>
              <a:latin typeface="Arial Black"/>
              <a:cs typeface="Arial Black"/>
            </a:endParaRPr>
          </a:p>
          <a:p>
            <a:pPr marL="248285" indent="-236220">
              <a:lnSpc>
                <a:spcPct val="100000"/>
              </a:lnSpc>
              <a:buAutoNum type="arabicParenR"/>
              <a:tabLst>
                <a:tab pos="248920" algn="l"/>
              </a:tabLst>
            </a:pPr>
            <a:r>
              <a:rPr spc="-185" dirty="0">
                <a:solidFill>
                  <a:srgbClr val="0000CC"/>
                </a:solidFill>
                <a:latin typeface="Arial Black"/>
                <a:cs typeface="Arial Black"/>
              </a:rPr>
              <a:t>Royalty</a:t>
            </a:r>
            <a:endParaRPr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0600" y="3733800"/>
            <a:ext cx="2667000" cy="2209800"/>
          </a:xfrm>
          <a:prstGeom prst="rect">
            <a:avLst/>
          </a:prstGeom>
          <a:solidFill>
            <a:srgbClr val="FFFF99"/>
          </a:solidFill>
          <a:ln w="2839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370"/>
              </a:spcBef>
            </a:pPr>
            <a:r>
              <a:rPr sz="1800" b="1" spc="60" dirty="0">
                <a:solidFill>
                  <a:srgbClr val="FF3300"/>
                </a:solidFill>
                <a:latin typeface="Arial"/>
                <a:cs typeface="Arial"/>
              </a:rPr>
              <a:t>Cash</a:t>
            </a:r>
            <a:r>
              <a:rPr sz="1800" b="1" spc="29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3300"/>
                </a:solidFill>
                <a:latin typeface="Arial"/>
                <a:cs typeface="Arial"/>
              </a:rPr>
              <a:t>Outflow</a:t>
            </a:r>
            <a:endParaRPr sz="1800">
              <a:latin typeface="Arial"/>
              <a:cs typeface="Arial"/>
            </a:endParaRPr>
          </a:p>
          <a:p>
            <a:pPr marL="266065" indent="-236854">
              <a:lnSpc>
                <a:spcPts val="1914"/>
              </a:lnSpc>
              <a:spcBef>
                <a:spcPts val="2160"/>
              </a:spcBef>
              <a:buAutoNum type="arabicParenR"/>
              <a:tabLst>
                <a:tab pos="266700" algn="l"/>
              </a:tabLst>
            </a:pPr>
            <a:r>
              <a:rPr sz="1600" spc="-165" dirty="0">
                <a:solidFill>
                  <a:srgbClr val="0000CC"/>
                </a:solidFill>
                <a:latin typeface="Arial Black"/>
                <a:cs typeface="Arial Black"/>
              </a:rPr>
              <a:t>Cash</a:t>
            </a:r>
            <a:r>
              <a:rPr sz="1600" spc="-10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Purchases</a:t>
            </a:r>
            <a:endParaRPr sz="1600">
              <a:latin typeface="Arial Black"/>
              <a:cs typeface="Arial Black"/>
            </a:endParaRPr>
          </a:p>
          <a:p>
            <a:pPr marL="266065" indent="-236854">
              <a:lnSpc>
                <a:spcPts val="1914"/>
              </a:lnSpc>
              <a:buAutoNum type="arabicParenR"/>
              <a:tabLst>
                <a:tab pos="266700" algn="l"/>
              </a:tabLst>
            </a:pP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Payment </a:t>
            </a:r>
            <a:r>
              <a:rPr sz="1600" spc="-225" dirty="0">
                <a:solidFill>
                  <a:srgbClr val="0000CC"/>
                </a:solidFill>
                <a:latin typeface="Arial Black"/>
                <a:cs typeface="Arial Black"/>
              </a:rPr>
              <a:t>to</a:t>
            </a:r>
            <a:r>
              <a:rPr sz="1600" spc="-1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Creditors</a:t>
            </a:r>
            <a:endParaRPr sz="1600">
              <a:latin typeface="Arial Black"/>
              <a:cs typeface="Arial Black"/>
            </a:endParaRPr>
          </a:p>
          <a:p>
            <a:pPr marL="266065" indent="-236854">
              <a:lnSpc>
                <a:spcPct val="100000"/>
              </a:lnSpc>
              <a:buAutoNum type="arabicParenR"/>
              <a:tabLst>
                <a:tab pos="266700" algn="l"/>
              </a:tabLst>
            </a:pPr>
            <a:r>
              <a:rPr sz="1600" spc="-165" dirty="0">
                <a:solidFill>
                  <a:srgbClr val="0000CC"/>
                </a:solidFill>
                <a:latin typeface="Arial Black"/>
                <a:cs typeface="Arial Black"/>
              </a:rPr>
              <a:t>Cash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Operating</a:t>
            </a:r>
            <a:r>
              <a:rPr sz="1600" spc="-4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Expenses</a:t>
            </a:r>
            <a:endParaRPr sz="1600">
              <a:latin typeface="Arial Black"/>
              <a:cs typeface="Arial Black"/>
            </a:endParaRPr>
          </a:p>
          <a:p>
            <a:pPr marL="266065" indent="-236854">
              <a:lnSpc>
                <a:spcPts val="1914"/>
              </a:lnSpc>
              <a:buAutoNum type="arabicParenR"/>
              <a:tabLst>
                <a:tab pos="266700" algn="l"/>
              </a:tabLst>
            </a:pP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Payment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</a:t>
            </a:r>
            <a:r>
              <a:rPr sz="1600" spc="-5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0000CC"/>
                </a:solidFill>
                <a:latin typeface="Arial Black"/>
                <a:cs typeface="Arial Black"/>
              </a:rPr>
              <a:t>Wages</a:t>
            </a:r>
            <a:endParaRPr sz="1600">
              <a:latin typeface="Arial Black"/>
              <a:cs typeface="Arial Black"/>
            </a:endParaRPr>
          </a:p>
          <a:p>
            <a:pPr marL="266065" indent="-236854">
              <a:lnSpc>
                <a:spcPts val="1914"/>
              </a:lnSpc>
              <a:buAutoNum type="arabicParenR"/>
              <a:tabLst>
                <a:tab pos="266700" algn="l"/>
              </a:tabLst>
            </a:pPr>
            <a:r>
              <a:rPr sz="1600" spc="-215" dirty="0">
                <a:solidFill>
                  <a:srgbClr val="0000CC"/>
                </a:solidFill>
                <a:latin typeface="Arial Black"/>
                <a:cs typeface="Arial Black"/>
              </a:rPr>
              <a:t>Income</a:t>
            </a:r>
            <a:r>
              <a:rPr sz="1600" spc="-95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215" dirty="0">
                <a:solidFill>
                  <a:srgbClr val="0000CC"/>
                </a:solidFill>
                <a:latin typeface="Arial Black"/>
                <a:cs typeface="Arial Black"/>
              </a:rPr>
              <a:t>Tax</a:t>
            </a:r>
            <a:endParaRPr sz="1600">
              <a:latin typeface="Arial Black"/>
              <a:cs typeface="Arial Black"/>
            </a:endParaRPr>
          </a:p>
          <a:p>
            <a:pPr marL="266065" indent="-236854">
              <a:lnSpc>
                <a:spcPct val="100000"/>
              </a:lnSpc>
              <a:buAutoNum type="arabicParenR"/>
              <a:tabLst>
                <a:tab pos="266700" algn="l"/>
              </a:tabLst>
            </a:pPr>
            <a:r>
              <a:rPr sz="1600" spc="-200" dirty="0">
                <a:solidFill>
                  <a:srgbClr val="0000CC"/>
                </a:solidFill>
                <a:latin typeface="Arial Black"/>
                <a:cs typeface="Arial Black"/>
              </a:rPr>
              <a:t>Manufacturing</a:t>
            </a:r>
            <a:r>
              <a:rPr sz="1600" spc="-10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Expenses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7859" y="6130290"/>
            <a:ext cx="7827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Cash </a:t>
            </a:r>
            <a:r>
              <a:rPr sz="3200" spc="-5" dirty="0">
                <a:solidFill>
                  <a:srgbClr val="FF3300"/>
                </a:solidFill>
                <a:latin typeface="Arial"/>
                <a:cs typeface="Arial"/>
              </a:rPr>
              <a:t>effects the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transaction on Net</a:t>
            </a:r>
            <a:r>
              <a:rPr sz="32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3300"/>
                </a:solidFill>
                <a:latin typeface="Arial"/>
                <a:cs typeface="Arial"/>
              </a:rPr>
              <a:t>Income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997" y="455498"/>
            <a:ext cx="43192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Cla</a:t>
            </a:r>
            <a:r>
              <a:rPr sz="4400" spc="-15" dirty="0"/>
              <a:t>s</a:t>
            </a:r>
            <a:r>
              <a:rPr sz="4400" dirty="0"/>
              <a:t>sification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219200"/>
            <a:ext cx="8036559" cy="4893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794385" indent="-2743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As per </a:t>
            </a:r>
            <a:r>
              <a:rPr sz="2800" b="1" spc="-5" dirty="0">
                <a:latin typeface="Arial"/>
                <a:cs typeface="Arial"/>
              </a:rPr>
              <a:t>Accounting Standard-3 </a:t>
            </a:r>
            <a:r>
              <a:rPr sz="2800" b="1" dirty="0">
                <a:latin typeface="Arial"/>
                <a:cs typeface="Arial"/>
              </a:rPr>
              <a:t>(revised)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changes resulting in cash </a:t>
            </a:r>
            <a:r>
              <a:rPr sz="2800" spc="-5" dirty="0">
                <a:latin typeface="Arial"/>
                <a:cs typeface="Arial"/>
              </a:rPr>
              <a:t>inflows </a:t>
            </a:r>
            <a:r>
              <a:rPr sz="2800" dirty="0">
                <a:latin typeface="Arial"/>
                <a:cs typeface="Arial"/>
              </a:rPr>
              <a:t>and cash  </a:t>
            </a:r>
            <a:r>
              <a:rPr sz="2800" spc="-5" dirty="0">
                <a:latin typeface="Arial"/>
                <a:cs typeface="Arial"/>
              </a:rPr>
              <a:t>outflows </a:t>
            </a:r>
            <a:r>
              <a:rPr sz="2800" dirty="0">
                <a:latin typeface="Arial"/>
                <a:cs typeface="Arial"/>
              </a:rPr>
              <a:t>arise on account </a:t>
            </a:r>
            <a:r>
              <a:rPr sz="2800" spc="-5" dirty="0">
                <a:latin typeface="Arial"/>
                <a:cs typeface="Arial"/>
              </a:rPr>
              <a:t>of three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  activities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300"/>
              </a:spcBef>
              <a:buClr>
                <a:srgbClr val="D24717"/>
              </a:buClr>
              <a:buSzPct val="83928"/>
              <a:buFont typeface="Wingdings"/>
              <a:buChar char=""/>
              <a:tabLst>
                <a:tab pos="527685" algn="l"/>
                <a:tab pos="528320" algn="l"/>
                <a:tab pos="1287145" algn="l"/>
                <a:tab pos="2118360" algn="l"/>
                <a:tab pos="2855595" algn="l"/>
                <a:tab pos="4264025" algn="l"/>
              </a:tabLst>
            </a:pPr>
            <a:r>
              <a:rPr sz="2800" b="1" i="1" dirty="0">
                <a:latin typeface="Monotype Corsiva"/>
                <a:cs typeface="Monotype Corsiva"/>
              </a:rPr>
              <a:t>Cash	Flow	</a:t>
            </a:r>
            <a:r>
              <a:rPr sz="2800" b="1" i="1" spc="5" dirty="0">
                <a:latin typeface="Monotype Corsiva"/>
                <a:cs typeface="Monotype Corsiva"/>
              </a:rPr>
              <a:t>form	</a:t>
            </a:r>
            <a:r>
              <a:rPr sz="2800" b="1" i="1" dirty="0">
                <a:latin typeface="Monotype Corsiva"/>
                <a:cs typeface="Monotype Corsiva"/>
              </a:rPr>
              <a:t>Operating	Activities:</a:t>
            </a:r>
            <a:endParaRPr sz="2800">
              <a:latin typeface="Monotype Corsiva"/>
              <a:cs typeface="Monotype Corsiva"/>
            </a:endParaRPr>
          </a:p>
          <a:p>
            <a:pPr marL="527685" marR="5080" indent="399415">
              <a:lnSpc>
                <a:spcPct val="101299"/>
              </a:lnSpc>
              <a:spcBef>
                <a:spcPts val="640"/>
              </a:spcBef>
            </a:pPr>
            <a:r>
              <a:rPr sz="2800" spc="-5" dirty="0">
                <a:latin typeface="Arial"/>
                <a:cs typeface="Arial"/>
              </a:rPr>
              <a:t>Operating </a:t>
            </a:r>
            <a:r>
              <a:rPr sz="2800" dirty="0">
                <a:latin typeface="Arial"/>
                <a:cs typeface="Arial"/>
              </a:rPr>
              <a:t>activities </a:t>
            </a:r>
            <a:r>
              <a:rPr sz="2800" spc="-5" dirty="0">
                <a:latin typeface="Arial"/>
                <a:cs typeface="Arial"/>
              </a:rPr>
              <a:t>are the </a:t>
            </a:r>
            <a:r>
              <a:rPr sz="2800" dirty="0">
                <a:latin typeface="Arial"/>
                <a:cs typeface="Arial"/>
              </a:rPr>
              <a:t>principle revenue  </a:t>
            </a:r>
            <a:r>
              <a:rPr sz="2800" spc="-5" dirty="0">
                <a:latin typeface="Arial"/>
                <a:cs typeface="Arial"/>
              </a:rPr>
              <a:t>producing </a:t>
            </a:r>
            <a:r>
              <a:rPr sz="2800" dirty="0">
                <a:latin typeface="Arial"/>
                <a:cs typeface="Arial"/>
              </a:rPr>
              <a:t>activities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enterprise and other  activities that are not investing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financing  activities. </a:t>
            </a:r>
            <a:r>
              <a:rPr sz="2800" spc="-5" dirty="0">
                <a:latin typeface="Arial"/>
                <a:cs typeface="Arial"/>
              </a:rPr>
              <a:t>Hence, these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 results of those  </a:t>
            </a:r>
            <a:r>
              <a:rPr sz="2800" dirty="0">
                <a:latin typeface="Arial"/>
                <a:cs typeface="Arial"/>
              </a:rPr>
              <a:t>transactions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events that </a:t>
            </a:r>
            <a:r>
              <a:rPr sz="2800" spc="-5" dirty="0">
                <a:latin typeface="Arial"/>
                <a:cs typeface="Arial"/>
              </a:rPr>
              <a:t>determines the </a:t>
            </a:r>
            <a:r>
              <a:rPr sz="2800" dirty="0">
                <a:latin typeface="Arial"/>
                <a:cs typeface="Arial"/>
              </a:rPr>
              <a:t>net  profit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901"/>
            <a:ext cx="292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mic Sans MS"/>
                <a:cs typeface="Comic Sans MS"/>
              </a:rPr>
              <a:t>Cont</a:t>
            </a:r>
            <a:r>
              <a:rPr b="1" spc="-20" dirty="0">
                <a:latin typeface="Comic Sans MS"/>
                <a:cs typeface="Comic Sans MS"/>
              </a:rPr>
              <a:t>i</a:t>
            </a:r>
            <a:r>
              <a:rPr b="1" spc="-10" dirty="0">
                <a:latin typeface="Comic Sans MS"/>
                <a:cs typeface="Comic Sans MS"/>
              </a:rPr>
              <a:t>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21053"/>
            <a:ext cx="8366125" cy="53149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Examples</a:t>
            </a:r>
            <a:r>
              <a:rPr sz="2400" dirty="0">
                <a:latin typeface="Arial"/>
                <a:cs typeface="Arial"/>
              </a:rPr>
              <a:t> are:</a:t>
            </a:r>
            <a:endParaRPr sz="2400">
              <a:latin typeface="Arial"/>
              <a:cs typeface="Arial"/>
            </a:endParaRPr>
          </a:p>
          <a:p>
            <a:pPr marL="527685" marR="52069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lphaL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Cash receipts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sale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goods 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rendering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lphaL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Cash receipts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royalties, </a:t>
            </a:r>
            <a:r>
              <a:rPr sz="2400" dirty="0">
                <a:latin typeface="Arial"/>
                <a:cs typeface="Arial"/>
              </a:rPr>
              <a:t>fees, </a:t>
            </a:r>
            <a:r>
              <a:rPr sz="2400" spc="-5" dirty="0">
                <a:latin typeface="Arial"/>
                <a:cs typeface="Arial"/>
              </a:rPr>
              <a:t>commissions and other  revenues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lphaL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Cash payments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suppliers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goods and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AutoNum type="alphaL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Cash payments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and on behalf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employees</a:t>
            </a:r>
            <a:endParaRPr sz="2400">
              <a:latin typeface="Arial"/>
              <a:cs typeface="Arial"/>
            </a:endParaRPr>
          </a:p>
          <a:p>
            <a:pPr marL="527685" marR="306070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lphaL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Cash receipts and cash payments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insurance  enterprise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premiums and claims, annuities and other  policy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benefits</a:t>
            </a:r>
            <a:endParaRPr sz="2400">
              <a:latin typeface="Arial"/>
              <a:cs typeface="Arial"/>
            </a:endParaRPr>
          </a:p>
          <a:p>
            <a:pPr marL="527685" marR="15303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AutoNum type="alphaLcPeriod"/>
              <a:tabLst>
                <a:tab pos="527685" algn="l"/>
                <a:tab pos="528320" algn="l"/>
                <a:tab pos="3170555" algn="l"/>
              </a:tabLst>
            </a:pPr>
            <a:r>
              <a:rPr sz="2400" spc="-5" dirty="0">
                <a:latin typeface="Arial"/>
                <a:cs typeface="Arial"/>
              </a:rPr>
              <a:t>Cash payments or refunds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income taxes unless </a:t>
            </a:r>
            <a:r>
              <a:rPr sz="2400" dirty="0">
                <a:latin typeface="Arial"/>
                <a:cs typeface="Arial"/>
              </a:rPr>
              <a:t>they 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specifically	identified with financing and investing  activities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209800"/>
            <a:ext cx="4572000" cy="533400"/>
          </a:xfrm>
          <a:prstGeom prst="rect">
            <a:avLst/>
          </a:prstGeom>
          <a:solidFill>
            <a:srgbClr val="99CCFF"/>
          </a:solidFill>
          <a:ln w="38097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R="226060" algn="ctr">
              <a:lnSpc>
                <a:spcPct val="100000"/>
              </a:lnSpc>
              <a:spcBef>
                <a:spcPts val="969"/>
              </a:spcBef>
              <a:tabLst>
                <a:tab pos="1560830" algn="l"/>
              </a:tabLst>
            </a:pPr>
            <a:r>
              <a:rPr sz="2400" b="1" spc="70" dirty="0">
                <a:latin typeface="Arial"/>
                <a:cs typeface="Arial"/>
              </a:rPr>
              <a:t>Investing	</a:t>
            </a:r>
            <a:r>
              <a:rPr sz="2400" b="1" spc="55" dirty="0"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800" y="2743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550" y="30099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600" y="32004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0350" y="34671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32004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9640" y="3486150"/>
            <a:ext cx="172720" cy="171450"/>
          </a:xfrm>
          <a:custGeom>
            <a:avLst/>
            <a:gdLst/>
            <a:ahLst/>
            <a:cxnLst/>
            <a:rect l="l" t="t" r="r" b="b"/>
            <a:pathLst>
              <a:path w="172720" h="171450">
                <a:moveTo>
                  <a:pt x="172720" y="0"/>
                </a:moveTo>
                <a:lnTo>
                  <a:pt x="0" y="0"/>
                </a:lnTo>
                <a:lnTo>
                  <a:pt x="86360" y="17145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3733800"/>
            <a:ext cx="2743200" cy="1905000"/>
          </a:xfrm>
          <a:custGeom>
            <a:avLst/>
            <a:gdLst/>
            <a:ahLst/>
            <a:cxnLst/>
            <a:rect l="l" t="t" r="r" b="b"/>
            <a:pathLst>
              <a:path w="2743200" h="1905000">
                <a:moveTo>
                  <a:pt x="2743200" y="0"/>
                </a:moveTo>
                <a:lnTo>
                  <a:pt x="0" y="0"/>
                </a:lnTo>
                <a:lnTo>
                  <a:pt x="0" y="1905000"/>
                </a:lnTo>
                <a:lnTo>
                  <a:pt x="2743200" y="1905000"/>
                </a:lnTo>
                <a:lnTo>
                  <a:pt x="27432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3733800"/>
            <a:ext cx="2743200" cy="1905000"/>
          </a:xfrm>
          <a:custGeom>
            <a:avLst/>
            <a:gdLst/>
            <a:ahLst/>
            <a:cxnLst/>
            <a:rect l="l" t="t" r="r" b="b"/>
            <a:pathLst>
              <a:path w="2743200" h="1905000">
                <a:moveTo>
                  <a:pt x="1371600" y="1905000"/>
                </a:moveTo>
                <a:lnTo>
                  <a:pt x="0" y="19050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1905000"/>
                </a:lnTo>
                <a:lnTo>
                  <a:pt x="1371600" y="19050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9560" y="3760026"/>
            <a:ext cx="141414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i="1" spc="30" dirty="0">
                <a:solidFill>
                  <a:srgbClr val="0000CC"/>
                </a:solidFill>
                <a:latin typeface="Arial"/>
                <a:cs typeface="Arial"/>
              </a:rPr>
              <a:t>Cash</a:t>
            </a:r>
            <a:r>
              <a:rPr sz="1850" b="1" i="1" spc="2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0000CC"/>
                </a:solidFill>
                <a:latin typeface="Arial"/>
                <a:cs typeface="Arial"/>
              </a:rPr>
              <a:t>Inflow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6855" y="4284979"/>
            <a:ext cx="260794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8920" algn="l"/>
              </a:tabLst>
            </a:pPr>
            <a:r>
              <a:rPr sz="1600" spc="-160" dirty="0">
                <a:solidFill>
                  <a:srgbClr val="0000CC"/>
                </a:solidFill>
                <a:latin typeface="Arial Black"/>
                <a:cs typeface="Arial Black"/>
              </a:rPr>
              <a:t>Sale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 </a:t>
            </a: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Fixed</a:t>
            </a:r>
            <a:r>
              <a:rPr sz="1600" spc="5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Assets</a:t>
            </a:r>
            <a:endParaRPr sz="1600" dirty="0">
              <a:latin typeface="Arial Black"/>
              <a:cs typeface="Arial Black"/>
            </a:endParaRPr>
          </a:p>
          <a:p>
            <a:pPr marL="248285" indent="-236220">
              <a:lnSpc>
                <a:spcPts val="1914"/>
              </a:lnSpc>
              <a:buAutoNum type="arabicParenR"/>
              <a:tabLst>
                <a:tab pos="248920" algn="l"/>
              </a:tabLst>
            </a:pPr>
            <a:r>
              <a:rPr sz="1600" spc="-160" dirty="0">
                <a:solidFill>
                  <a:srgbClr val="0000CC"/>
                </a:solidFill>
                <a:latin typeface="Arial Black"/>
                <a:cs typeface="Arial Black"/>
              </a:rPr>
              <a:t>Sale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</a:t>
            </a:r>
            <a:r>
              <a:rPr sz="1600" spc="-3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210" dirty="0">
                <a:solidFill>
                  <a:srgbClr val="0000CC"/>
                </a:solidFill>
                <a:latin typeface="Arial Black"/>
                <a:cs typeface="Arial Black"/>
              </a:rPr>
              <a:t>investments</a:t>
            </a:r>
            <a:endParaRPr sz="1600" dirty="0">
              <a:latin typeface="Arial Black"/>
              <a:cs typeface="Arial Black"/>
            </a:endParaRPr>
          </a:p>
          <a:p>
            <a:pPr marL="248285" indent="-236220">
              <a:lnSpc>
                <a:spcPts val="1914"/>
              </a:lnSpc>
              <a:buAutoNum type="arabicParenR"/>
              <a:tabLst>
                <a:tab pos="248920" algn="l"/>
              </a:tabLst>
            </a:pPr>
            <a:r>
              <a:rPr sz="1600" spc="-204" dirty="0">
                <a:solidFill>
                  <a:srgbClr val="0000CC"/>
                </a:solidFill>
                <a:latin typeface="Arial Black"/>
                <a:cs typeface="Arial Black"/>
              </a:rPr>
              <a:t>Interest</a:t>
            </a:r>
            <a:r>
              <a:rPr sz="1600" spc="-95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Received</a:t>
            </a:r>
            <a:endParaRPr sz="1600" dirty="0">
              <a:latin typeface="Arial Black"/>
              <a:cs typeface="Arial Black"/>
            </a:endParaRPr>
          </a:p>
          <a:p>
            <a:pPr marL="248285" indent="-236220">
              <a:lnSpc>
                <a:spcPct val="100000"/>
              </a:lnSpc>
              <a:buAutoNum type="arabicParenR"/>
              <a:tabLst>
                <a:tab pos="248920" algn="l"/>
              </a:tabLst>
            </a:pPr>
            <a:r>
              <a:rPr sz="1600" spc="-170" dirty="0">
                <a:solidFill>
                  <a:srgbClr val="0000CC"/>
                </a:solidFill>
                <a:latin typeface="Arial Black"/>
                <a:cs typeface="Arial Black"/>
              </a:rPr>
              <a:t>Dividend</a:t>
            </a:r>
            <a:r>
              <a:rPr sz="1600" spc="-95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Received</a:t>
            </a:r>
            <a:endParaRPr sz="1600" dirty="0">
              <a:latin typeface="Arial Black"/>
              <a:cs typeface="Arial Black"/>
            </a:endParaRPr>
          </a:p>
          <a:p>
            <a:pPr marL="248285" indent="-236220">
              <a:lnSpc>
                <a:spcPct val="100000"/>
              </a:lnSpc>
              <a:buAutoNum type="arabicParenR"/>
              <a:tabLst>
                <a:tab pos="248920" algn="l"/>
              </a:tabLst>
            </a:pP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Working Capital</a:t>
            </a:r>
            <a:r>
              <a:rPr sz="1600" spc="-2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Recovery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0600" y="3733800"/>
            <a:ext cx="2667000" cy="1910080"/>
          </a:xfrm>
          <a:prstGeom prst="rect">
            <a:avLst/>
          </a:prstGeom>
          <a:solidFill>
            <a:srgbClr val="FFFF99"/>
          </a:solidFill>
          <a:ln w="28393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50240">
              <a:lnSpc>
                <a:spcPct val="100000"/>
              </a:lnSpc>
              <a:spcBef>
                <a:spcPts val="320"/>
              </a:spcBef>
            </a:pPr>
            <a:r>
              <a:rPr sz="1850" b="1" i="1" spc="30" dirty="0">
                <a:solidFill>
                  <a:srgbClr val="FF3300"/>
                </a:solidFill>
                <a:latin typeface="Arial"/>
                <a:cs typeface="Arial"/>
              </a:rPr>
              <a:t>Cash</a:t>
            </a:r>
            <a:r>
              <a:rPr sz="1850" b="1" i="1" spc="2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FF3300"/>
                </a:solidFill>
                <a:latin typeface="Arial"/>
                <a:cs typeface="Arial"/>
              </a:rPr>
              <a:t>Outflow</a:t>
            </a:r>
            <a:endParaRPr sz="1850">
              <a:latin typeface="Arial"/>
              <a:cs typeface="Arial"/>
            </a:endParaRPr>
          </a:p>
          <a:p>
            <a:pPr marL="299085" indent="-236220">
              <a:lnSpc>
                <a:spcPts val="1914"/>
              </a:lnSpc>
              <a:spcBef>
                <a:spcPts val="2150"/>
              </a:spcBef>
              <a:buAutoNum type="arabicParenR"/>
              <a:tabLst>
                <a:tab pos="299720" algn="l"/>
              </a:tabLst>
            </a:pP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Purchase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 </a:t>
            </a: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Fixed</a:t>
            </a:r>
            <a:r>
              <a:rPr sz="1600" spc="3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Assets</a:t>
            </a:r>
            <a:endParaRPr sz="1600">
              <a:latin typeface="Arial Black"/>
              <a:cs typeface="Arial Black"/>
            </a:endParaRPr>
          </a:p>
          <a:p>
            <a:pPr marL="299085" indent="-236220">
              <a:lnSpc>
                <a:spcPts val="1914"/>
              </a:lnSpc>
              <a:buAutoNum type="arabicParenR"/>
              <a:tabLst>
                <a:tab pos="299720" algn="l"/>
              </a:tabLst>
            </a:pP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Purchase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</a:t>
            </a:r>
            <a:r>
              <a:rPr sz="1600" spc="-5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204" dirty="0">
                <a:solidFill>
                  <a:srgbClr val="0000CC"/>
                </a:solidFill>
                <a:latin typeface="Arial Black"/>
                <a:cs typeface="Arial Black"/>
              </a:rPr>
              <a:t>Investments</a:t>
            </a:r>
            <a:endParaRPr sz="1600">
              <a:latin typeface="Arial Black"/>
              <a:cs typeface="Arial Black"/>
            </a:endParaRPr>
          </a:p>
          <a:p>
            <a:pPr marL="299085" indent="-236220">
              <a:lnSpc>
                <a:spcPct val="100000"/>
              </a:lnSpc>
              <a:buAutoNum type="arabicParenR"/>
              <a:tabLst>
                <a:tab pos="299720" algn="l"/>
              </a:tabLst>
            </a:pP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Working</a:t>
            </a:r>
            <a:r>
              <a:rPr sz="1600" spc="-105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Capital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58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304800"/>
            <a:ext cx="8303259" cy="1597660"/>
          </a:xfrm>
          <a:prstGeom prst="rect">
            <a:avLst/>
          </a:prstGeom>
          <a:solidFill>
            <a:srgbClr val="9AC58B"/>
          </a:solidFill>
          <a:ln w="63256">
            <a:solidFill>
              <a:srgbClr val="660066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Investing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  <a:p>
            <a:pPr marL="92075" marR="8953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It includes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purchasing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selling </a:t>
            </a:r>
            <a:r>
              <a:rPr sz="2000" dirty="0">
                <a:latin typeface="Arial"/>
                <a:cs typeface="Arial"/>
              </a:rPr>
              <a:t>long-term assets and marketable  </a:t>
            </a:r>
            <a:r>
              <a:rPr sz="2000" spc="-5" dirty="0">
                <a:latin typeface="Arial"/>
                <a:cs typeface="Arial"/>
              </a:rPr>
              <a:t>securities (other </a:t>
            </a:r>
            <a:r>
              <a:rPr sz="2000" dirty="0">
                <a:latin typeface="Arial"/>
                <a:cs typeface="Arial"/>
              </a:rPr>
              <a:t>than cash equivalents), as </a:t>
            </a:r>
            <a:r>
              <a:rPr sz="2000" spc="-5" dirty="0">
                <a:latin typeface="Arial"/>
                <a:cs typeface="Arial"/>
              </a:rPr>
              <a:t>well as </a:t>
            </a:r>
            <a:r>
              <a:rPr sz="2000" dirty="0">
                <a:latin typeface="Arial"/>
                <a:cs typeface="Arial"/>
              </a:rPr>
              <a:t>making and  collecting 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81354"/>
            <a:ext cx="292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mic Sans MS"/>
                <a:cs typeface="Comic Sans MS"/>
              </a:rPr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43000"/>
            <a:ext cx="8272780" cy="4701608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55"/>
              </a:spcBef>
              <a:buClr>
                <a:srgbClr val="D24717"/>
              </a:buClr>
              <a:buSzPct val="83928"/>
              <a:buFont typeface="Wingdings"/>
              <a:buChar char=""/>
              <a:tabLst>
                <a:tab pos="287020" algn="l"/>
              </a:tabLst>
            </a:pPr>
            <a:r>
              <a:rPr sz="2800" b="1" i="1" dirty="0">
                <a:latin typeface="Monotype Corsiva"/>
                <a:cs typeface="Monotype Corsiva"/>
              </a:rPr>
              <a:t>Cash Flow from Investing</a:t>
            </a:r>
            <a:r>
              <a:rPr sz="2800" b="1" i="1" spc="-160" dirty="0">
                <a:latin typeface="Monotype Corsiva"/>
                <a:cs typeface="Monotype Corsiva"/>
              </a:rPr>
              <a:t> </a:t>
            </a:r>
            <a:r>
              <a:rPr sz="2800" b="1" i="1" dirty="0">
                <a:latin typeface="Monotype Corsiva"/>
                <a:cs typeface="Monotype Corsiva"/>
              </a:rPr>
              <a:t>Activities:</a:t>
            </a:r>
            <a:endParaRPr sz="2800">
              <a:latin typeface="Monotype Corsiva"/>
              <a:cs typeface="Monotype Corsiva"/>
            </a:endParaRPr>
          </a:p>
          <a:p>
            <a:pPr marL="286385" marR="34925" indent="640080">
              <a:lnSpc>
                <a:spcPct val="91000"/>
              </a:lnSpc>
              <a:spcBef>
                <a:spcPts val="650"/>
              </a:spcBef>
              <a:tabLst>
                <a:tab pos="2379345" algn="l"/>
                <a:tab pos="2546985" algn="l"/>
              </a:tabLst>
            </a:pPr>
            <a:r>
              <a:rPr sz="2800" dirty="0">
                <a:latin typeface="Arial"/>
                <a:cs typeface="Arial"/>
              </a:rPr>
              <a:t>Investing		activities include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acquisition and  </a:t>
            </a:r>
            <a:r>
              <a:rPr sz="2800" spc="-5" dirty="0">
                <a:latin typeface="Arial"/>
                <a:cs typeface="Arial"/>
              </a:rPr>
              <a:t>disposal of </a:t>
            </a:r>
            <a:r>
              <a:rPr sz="2800" dirty="0">
                <a:latin typeface="Arial"/>
                <a:cs typeface="Arial"/>
              </a:rPr>
              <a:t>long-term </a:t>
            </a:r>
            <a:r>
              <a:rPr sz="2800" spc="-5" dirty="0">
                <a:latin typeface="Arial"/>
                <a:cs typeface="Arial"/>
              </a:rPr>
              <a:t>assets and </a:t>
            </a:r>
            <a:r>
              <a:rPr sz="2800" dirty="0">
                <a:latin typeface="Arial"/>
                <a:cs typeface="Arial"/>
              </a:rPr>
              <a:t>other  </a:t>
            </a:r>
            <a:r>
              <a:rPr sz="2800" spc="-5" dirty="0">
                <a:latin typeface="Arial"/>
                <a:cs typeface="Arial"/>
              </a:rPr>
              <a:t>investments	</a:t>
            </a:r>
            <a:r>
              <a:rPr sz="2800" dirty="0">
                <a:latin typeface="Arial"/>
                <a:cs typeface="Arial"/>
              </a:rPr>
              <a:t>not included in cash equivalents.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separate disclosure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cash </a:t>
            </a:r>
            <a:r>
              <a:rPr sz="2800" spc="-5" dirty="0">
                <a:latin typeface="Arial"/>
                <a:cs typeface="Arial"/>
              </a:rPr>
              <a:t>flows </a:t>
            </a:r>
            <a:r>
              <a:rPr sz="2800" dirty="0">
                <a:latin typeface="Arial"/>
                <a:cs typeface="Arial"/>
              </a:rPr>
              <a:t>arising from  investing </a:t>
            </a:r>
            <a:r>
              <a:rPr sz="2800" spc="-5" dirty="0">
                <a:latin typeface="Arial"/>
                <a:cs typeface="Arial"/>
              </a:rPr>
              <a:t>activities is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important.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Arial"/>
                <a:cs typeface="Arial"/>
              </a:rPr>
              <a:t>Examples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527685" marR="5080" indent="-515620">
              <a:lnSpc>
                <a:spcPts val="3030"/>
              </a:lnSpc>
              <a:spcBef>
                <a:spcPts val="640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Cash payments to acquire </a:t>
            </a:r>
            <a:r>
              <a:rPr sz="2800" dirty="0">
                <a:latin typeface="Arial"/>
                <a:cs typeface="Arial"/>
              </a:rPr>
              <a:t>fixed assets (including  intangibles)</a:t>
            </a:r>
            <a:endParaRPr sz="2800">
              <a:latin typeface="Arial"/>
              <a:cs typeface="Arial"/>
            </a:endParaRPr>
          </a:p>
          <a:p>
            <a:pPr marL="527685" marR="974090" indent="-515620">
              <a:lnSpc>
                <a:spcPts val="302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Cash receipts from </a:t>
            </a:r>
            <a:r>
              <a:rPr sz="2800" dirty="0">
                <a:latin typeface="Arial"/>
                <a:cs typeface="Arial"/>
              </a:rPr>
              <a:t>disposal of </a:t>
            </a:r>
            <a:r>
              <a:rPr sz="2800" spc="-5" dirty="0">
                <a:latin typeface="Arial"/>
                <a:cs typeface="Arial"/>
              </a:rPr>
              <a:t>fixed </a:t>
            </a:r>
            <a:r>
              <a:rPr sz="2800" dirty="0">
                <a:latin typeface="Arial"/>
                <a:cs typeface="Arial"/>
              </a:rPr>
              <a:t>assets  (including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intangibles)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63854"/>
            <a:ext cx="292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mic Sans MS"/>
                <a:cs typeface="Comic Sans MS"/>
              </a:rPr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828800"/>
            <a:ext cx="8145780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785" marR="55880" indent="-5156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65785" algn="l"/>
                <a:tab pos="566420" algn="l"/>
                <a:tab pos="1591945" algn="l"/>
              </a:tabLst>
            </a:pPr>
            <a:r>
              <a:rPr sz="2800" spc="-5" dirty="0">
                <a:latin typeface="Arial"/>
                <a:cs typeface="Arial"/>
              </a:rPr>
              <a:t>Cash	</a:t>
            </a:r>
            <a:r>
              <a:rPr sz="2800" dirty="0">
                <a:latin typeface="Arial"/>
                <a:cs typeface="Arial"/>
              </a:rPr>
              <a:t>payments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acquire and cash receipts  from </a:t>
            </a:r>
            <a:r>
              <a:rPr sz="2800" spc="-5" dirty="0">
                <a:latin typeface="Arial"/>
                <a:cs typeface="Arial"/>
              </a:rPr>
              <a:t>disposal of </a:t>
            </a:r>
            <a:r>
              <a:rPr sz="2800" dirty="0">
                <a:latin typeface="Arial"/>
                <a:cs typeface="Arial"/>
              </a:rPr>
              <a:t>shares, </a:t>
            </a:r>
            <a:r>
              <a:rPr sz="2800" spc="-5" dirty="0">
                <a:latin typeface="Arial"/>
                <a:cs typeface="Arial"/>
              </a:rPr>
              <a:t>warrants or </a:t>
            </a:r>
            <a:r>
              <a:rPr sz="2800" dirty="0">
                <a:latin typeface="Arial"/>
                <a:cs typeface="Arial"/>
              </a:rPr>
              <a:t>debt  </a:t>
            </a:r>
            <a:r>
              <a:rPr sz="2800" spc="-5" dirty="0">
                <a:latin typeface="Arial"/>
                <a:cs typeface="Arial"/>
              </a:rPr>
              <a:t>instruments of other </a:t>
            </a:r>
            <a:r>
              <a:rPr sz="2800" dirty="0">
                <a:latin typeface="Arial"/>
                <a:cs typeface="Arial"/>
              </a:rPr>
              <a:t>enterprises and interests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joint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ventures.</a:t>
            </a:r>
          </a:p>
          <a:p>
            <a:pPr marL="5657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800" spc="-5" dirty="0">
                <a:latin typeface="Arial"/>
                <a:cs typeface="Arial"/>
              </a:rPr>
              <a:t>Cash </a:t>
            </a:r>
            <a:r>
              <a:rPr sz="2800" dirty="0">
                <a:latin typeface="Arial"/>
                <a:cs typeface="Arial"/>
              </a:rPr>
              <a:t>advances </a:t>
            </a:r>
            <a:r>
              <a:rPr sz="2800" spc="-5" dirty="0">
                <a:latin typeface="Arial"/>
                <a:cs typeface="Arial"/>
              </a:rPr>
              <a:t>and loans made to </a:t>
            </a:r>
            <a:r>
              <a:rPr sz="2800" spc="5" dirty="0">
                <a:latin typeface="Arial"/>
                <a:cs typeface="Arial"/>
              </a:rPr>
              <a:t>3</a:t>
            </a:r>
            <a:r>
              <a:rPr sz="2775" spc="7" baseline="25525" dirty="0">
                <a:latin typeface="Arial"/>
                <a:cs typeface="Arial"/>
              </a:rPr>
              <a:t>rd</a:t>
            </a:r>
            <a:r>
              <a:rPr sz="2775" spc="517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parties</a:t>
            </a:r>
            <a:endParaRPr sz="2800" dirty="0">
              <a:latin typeface="Arial"/>
              <a:cs typeface="Arial"/>
            </a:endParaRPr>
          </a:p>
          <a:p>
            <a:pPr marL="565785" marR="249554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65785" algn="l"/>
                <a:tab pos="566420" algn="l"/>
              </a:tabLst>
            </a:pPr>
            <a:r>
              <a:rPr sz="2800" spc="-5" dirty="0">
                <a:latin typeface="Arial"/>
                <a:cs typeface="Arial"/>
              </a:rPr>
              <a:t>Cash payments and </a:t>
            </a:r>
            <a:r>
              <a:rPr sz="2800" dirty="0">
                <a:latin typeface="Arial"/>
                <a:cs typeface="Arial"/>
              </a:rPr>
              <a:t>receipts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future  contracts, </a:t>
            </a:r>
            <a:r>
              <a:rPr sz="2800" spc="-5" dirty="0">
                <a:latin typeface="Arial"/>
                <a:cs typeface="Arial"/>
              </a:rPr>
              <a:t>forward </a:t>
            </a:r>
            <a:r>
              <a:rPr sz="2800" dirty="0">
                <a:latin typeface="Arial"/>
                <a:cs typeface="Arial"/>
              </a:rPr>
              <a:t>contracts, </a:t>
            </a:r>
            <a:r>
              <a:rPr sz="2800" spc="-5" dirty="0">
                <a:latin typeface="Arial"/>
                <a:cs typeface="Arial"/>
              </a:rPr>
              <a:t>option </a:t>
            </a:r>
            <a:r>
              <a:rPr sz="2800" dirty="0">
                <a:latin typeface="Arial"/>
                <a:cs typeface="Arial"/>
              </a:rPr>
              <a:t>contracts  </a:t>
            </a:r>
            <a:r>
              <a:rPr sz="2800" spc="-5" dirty="0">
                <a:latin typeface="Arial"/>
                <a:cs typeface="Arial"/>
              </a:rPr>
              <a:t>and swap </a:t>
            </a:r>
            <a:r>
              <a:rPr sz="2800" dirty="0">
                <a:latin typeface="Arial"/>
                <a:cs typeface="Arial"/>
              </a:rPr>
              <a:t>contracts </a:t>
            </a:r>
            <a:r>
              <a:rPr sz="2800" spc="-5" dirty="0">
                <a:latin typeface="Arial"/>
                <a:cs typeface="Arial"/>
              </a:rPr>
              <a:t>except when the </a:t>
            </a:r>
            <a:r>
              <a:rPr sz="2800" dirty="0">
                <a:latin typeface="Arial"/>
                <a:cs typeface="Arial"/>
              </a:rPr>
              <a:t>contracts  </a:t>
            </a:r>
            <a:r>
              <a:rPr sz="2800" spc="-5" dirty="0">
                <a:latin typeface="Arial"/>
                <a:cs typeface="Arial"/>
              </a:rPr>
              <a:t>are held </a:t>
            </a:r>
            <a:r>
              <a:rPr sz="2800" dirty="0">
                <a:latin typeface="Arial"/>
                <a:cs typeface="Arial"/>
              </a:rPr>
              <a:t>for dealing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trading purposes, </a:t>
            </a:r>
            <a:r>
              <a:rPr sz="2800" spc="-5" dirty="0">
                <a:latin typeface="Arial"/>
                <a:cs typeface="Arial"/>
              </a:rPr>
              <a:t>or the  payments are </a:t>
            </a:r>
            <a:r>
              <a:rPr sz="2800" dirty="0">
                <a:latin typeface="Arial"/>
                <a:cs typeface="Arial"/>
              </a:rPr>
              <a:t>classified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financing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04800"/>
            <a:ext cx="8303259" cy="1597660"/>
          </a:xfrm>
          <a:prstGeom prst="rect">
            <a:avLst/>
          </a:prstGeom>
          <a:solidFill>
            <a:srgbClr val="9AC58B"/>
          </a:solidFill>
          <a:ln w="63256">
            <a:solidFill>
              <a:srgbClr val="660066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Financing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  <a:p>
            <a:pPr marL="92075" marR="9525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includes issuing and buying back </a:t>
            </a:r>
            <a:r>
              <a:rPr sz="2000" spc="-5" dirty="0">
                <a:latin typeface="Arial"/>
                <a:cs typeface="Arial"/>
              </a:rPr>
              <a:t>capital </a:t>
            </a:r>
            <a:r>
              <a:rPr sz="2000" dirty="0">
                <a:latin typeface="Arial"/>
                <a:cs typeface="Arial"/>
              </a:rPr>
              <a:t>stock, as </a:t>
            </a:r>
            <a:r>
              <a:rPr sz="2000" spc="-5" dirty="0">
                <a:latin typeface="Arial"/>
                <a:cs typeface="Arial"/>
              </a:rPr>
              <a:t>well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borrowing 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repaying </a:t>
            </a:r>
            <a:r>
              <a:rPr sz="2000" dirty="0">
                <a:latin typeface="Arial"/>
                <a:cs typeface="Arial"/>
              </a:rPr>
              <a:t>loans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a short- or </a:t>
            </a:r>
            <a:r>
              <a:rPr sz="2000" spc="-5" dirty="0">
                <a:latin typeface="Arial"/>
                <a:cs typeface="Arial"/>
              </a:rPr>
              <a:t>long-term </a:t>
            </a:r>
            <a:r>
              <a:rPr sz="2000" dirty="0">
                <a:latin typeface="Arial"/>
                <a:cs typeface="Arial"/>
              </a:rPr>
              <a:t>basis (issuing bonds and  notes). </a:t>
            </a:r>
            <a:r>
              <a:rPr sz="2000" spc="-5" dirty="0">
                <a:latin typeface="Arial"/>
                <a:cs typeface="Arial"/>
              </a:rPr>
              <a:t>Dividends </a:t>
            </a:r>
            <a:r>
              <a:rPr sz="2000" dirty="0">
                <a:latin typeface="Arial"/>
                <a:cs typeface="Arial"/>
              </a:rPr>
              <a:t>paid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also included </a:t>
            </a:r>
            <a:r>
              <a:rPr sz="2000" spc="-5" dirty="0">
                <a:latin typeface="Arial"/>
                <a:cs typeface="Arial"/>
              </a:rPr>
              <a:t>in this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category.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2209800"/>
            <a:ext cx="4572000" cy="533400"/>
          </a:xfrm>
          <a:prstGeom prst="rect">
            <a:avLst/>
          </a:prstGeom>
          <a:solidFill>
            <a:srgbClr val="99CCFF"/>
          </a:solidFill>
          <a:ln w="38097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969"/>
              </a:spcBef>
              <a:tabLst>
                <a:tab pos="1659255" algn="l"/>
              </a:tabLst>
            </a:pPr>
            <a:r>
              <a:rPr sz="2400" b="1" spc="70" dirty="0">
                <a:latin typeface="Arial"/>
                <a:cs typeface="Arial"/>
              </a:rPr>
              <a:t>Financing	</a:t>
            </a:r>
            <a:r>
              <a:rPr sz="2400" b="1" spc="55" dirty="0"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27432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0550" y="30099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3200400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0350" y="34671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9525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2004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9640" y="3486150"/>
            <a:ext cx="172720" cy="171450"/>
          </a:xfrm>
          <a:custGeom>
            <a:avLst/>
            <a:gdLst/>
            <a:ahLst/>
            <a:cxnLst/>
            <a:rect l="l" t="t" r="r" b="b"/>
            <a:pathLst>
              <a:path w="172720" h="171450">
                <a:moveTo>
                  <a:pt x="172720" y="0"/>
                </a:moveTo>
                <a:lnTo>
                  <a:pt x="0" y="0"/>
                </a:lnTo>
                <a:lnTo>
                  <a:pt x="86360" y="171450"/>
                </a:lnTo>
                <a:lnTo>
                  <a:pt x="17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3733800"/>
            <a:ext cx="2743200" cy="2552700"/>
          </a:xfrm>
          <a:custGeom>
            <a:avLst/>
            <a:gdLst/>
            <a:ahLst/>
            <a:cxnLst/>
            <a:rect l="l" t="t" r="r" b="b"/>
            <a:pathLst>
              <a:path w="2743200" h="2552700">
                <a:moveTo>
                  <a:pt x="2743200" y="0"/>
                </a:moveTo>
                <a:lnTo>
                  <a:pt x="0" y="0"/>
                </a:lnTo>
                <a:lnTo>
                  <a:pt x="0" y="2552700"/>
                </a:lnTo>
                <a:lnTo>
                  <a:pt x="2743200" y="2552700"/>
                </a:lnTo>
                <a:lnTo>
                  <a:pt x="27432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733800"/>
            <a:ext cx="2743200" cy="2552700"/>
          </a:xfrm>
          <a:custGeom>
            <a:avLst/>
            <a:gdLst/>
            <a:ahLst/>
            <a:cxnLst/>
            <a:rect l="l" t="t" r="r" b="b"/>
            <a:pathLst>
              <a:path w="2743200" h="2552700">
                <a:moveTo>
                  <a:pt x="1371600" y="2552700"/>
                </a:moveTo>
                <a:lnTo>
                  <a:pt x="0" y="25527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2552700"/>
                </a:lnTo>
                <a:lnTo>
                  <a:pt x="1371600" y="25527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1820" y="3760026"/>
            <a:ext cx="141414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i="1" spc="30" dirty="0">
                <a:solidFill>
                  <a:srgbClr val="0000CC"/>
                </a:solidFill>
                <a:latin typeface="Arial"/>
                <a:cs typeface="Arial"/>
              </a:rPr>
              <a:t>Cash</a:t>
            </a:r>
            <a:r>
              <a:rPr sz="1850" b="1" i="1" spc="2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0000CC"/>
                </a:solidFill>
                <a:latin typeface="Arial"/>
                <a:cs typeface="Arial"/>
              </a:rPr>
              <a:t>Inflow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590" y="4284979"/>
            <a:ext cx="249301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8920" algn="l"/>
              </a:tabLst>
            </a:pP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Issue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 </a:t>
            </a:r>
            <a:r>
              <a:rPr sz="1600" spc="-170" dirty="0">
                <a:solidFill>
                  <a:srgbClr val="0000CC"/>
                </a:solidFill>
                <a:latin typeface="Arial Black"/>
                <a:cs typeface="Arial Black"/>
              </a:rPr>
              <a:t>Shares </a:t>
            </a: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in</a:t>
            </a:r>
            <a:r>
              <a:rPr sz="1600" spc="13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65" dirty="0">
                <a:solidFill>
                  <a:srgbClr val="0000CC"/>
                </a:solidFill>
                <a:latin typeface="Arial Black"/>
                <a:cs typeface="Arial Black"/>
              </a:rPr>
              <a:t>Cash</a:t>
            </a:r>
            <a:endParaRPr sz="1600" dirty="0">
              <a:latin typeface="Arial Black"/>
              <a:cs typeface="Arial Black"/>
            </a:endParaRPr>
          </a:p>
          <a:p>
            <a:pPr marL="238125" marR="205104" indent="-226060">
              <a:lnSpc>
                <a:spcPts val="1910"/>
              </a:lnSpc>
              <a:spcBef>
                <a:spcPts val="70"/>
              </a:spcBef>
              <a:buAutoNum type="arabicParenR"/>
              <a:tabLst>
                <a:tab pos="248920" algn="l"/>
              </a:tabLst>
            </a:pP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Issue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 Debentures </a:t>
            </a:r>
            <a:r>
              <a:rPr sz="1600" spc="-180" dirty="0">
                <a:solidFill>
                  <a:srgbClr val="0000CC"/>
                </a:solidFill>
                <a:latin typeface="Arial Black"/>
                <a:cs typeface="Arial Black"/>
              </a:rPr>
              <a:t>in  </a:t>
            </a:r>
            <a:r>
              <a:rPr sz="1600" spc="-165" dirty="0">
                <a:solidFill>
                  <a:srgbClr val="0000CC"/>
                </a:solidFill>
                <a:latin typeface="Arial Black"/>
                <a:cs typeface="Arial Black"/>
              </a:rPr>
              <a:t>Cash</a:t>
            </a:r>
            <a:endParaRPr sz="1600" dirty="0">
              <a:latin typeface="Arial Black"/>
              <a:cs typeface="Arial Black"/>
            </a:endParaRPr>
          </a:p>
          <a:p>
            <a:pPr marL="238125" marR="5080" indent="-226060">
              <a:lnSpc>
                <a:spcPts val="1920"/>
              </a:lnSpc>
              <a:buAutoNum type="arabicParenR"/>
              <a:tabLst>
                <a:tab pos="248920" algn="l"/>
              </a:tabLst>
            </a:pP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Proceeds </a:t>
            </a:r>
            <a:r>
              <a:rPr sz="1600" spc="-204" dirty="0">
                <a:solidFill>
                  <a:srgbClr val="0000CC"/>
                </a:solidFill>
                <a:latin typeface="Arial Black"/>
                <a:cs typeface="Arial Black"/>
              </a:rPr>
              <a:t>from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long-term  </a:t>
            </a:r>
            <a:r>
              <a:rPr sz="1600" spc="-204" dirty="0">
                <a:solidFill>
                  <a:srgbClr val="0000CC"/>
                </a:solidFill>
                <a:latin typeface="Arial Black"/>
                <a:cs typeface="Arial Black"/>
              </a:rPr>
              <a:t>borrowings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8200" y="3733800"/>
            <a:ext cx="2819400" cy="2590800"/>
          </a:xfrm>
          <a:prstGeom prst="rect">
            <a:avLst/>
          </a:prstGeom>
          <a:solidFill>
            <a:srgbClr val="FFFF99"/>
          </a:solidFill>
          <a:ln w="28393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320"/>
              </a:spcBef>
            </a:pPr>
            <a:r>
              <a:rPr sz="1850" b="1" i="1" spc="30" dirty="0">
                <a:solidFill>
                  <a:srgbClr val="FF3300"/>
                </a:solidFill>
                <a:latin typeface="Arial"/>
                <a:cs typeface="Arial"/>
              </a:rPr>
              <a:t>Cash</a:t>
            </a:r>
            <a:r>
              <a:rPr sz="1850" b="1" i="1" spc="2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FF3300"/>
                </a:solidFill>
                <a:latin typeface="Arial"/>
                <a:cs typeface="Arial"/>
              </a:rPr>
              <a:t>Outflow</a:t>
            </a:r>
            <a:endParaRPr sz="1850">
              <a:latin typeface="Arial"/>
              <a:cs typeface="Arial"/>
            </a:endParaRPr>
          </a:p>
          <a:p>
            <a:pPr marL="325755" indent="-236220">
              <a:lnSpc>
                <a:spcPts val="1914"/>
              </a:lnSpc>
              <a:spcBef>
                <a:spcPts val="2150"/>
              </a:spcBef>
              <a:buAutoNum type="arabicParenR"/>
              <a:tabLst>
                <a:tab pos="326390" algn="l"/>
              </a:tabLst>
            </a:pP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Payment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</a:t>
            </a:r>
            <a:r>
              <a:rPr sz="160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Loans</a:t>
            </a:r>
            <a:endParaRPr sz="1600">
              <a:latin typeface="Arial Black"/>
              <a:cs typeface="Arial Black"/>
            </a:endParaRPr>
          </a:p>
          <a:p>
            <a:pPr marL="314960" marR="118110" indent="-224790">
              <a:lnSpc>
                <a:spcPts val="1920"/>
              </a:lnSpc>
              <a:spcBef>
                <a:spcPts val="55"/>
              </a:spcBef>
              <a:buAutoNum type="arabicParenR"/>
              <a:tabLst>
                <a:tab pos="326390" algn="l"/>
              </a:tabLst>
            </a:pP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Redemption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 Preference  </a:t>
            </a:r>
            <a:r>
              <a:rPr sz="1600" spc="-170" dirty="0">
                <a:solidFill>
                  <a:srgbClr val="0000CC"/>
                </a:solidFill>
                <a:latin typeface="Arial Black"/>
                <a:cs typeface="Arial Black"/>
              </a:rPr>
              <a:t>Shares</a:t>
            </a:r>
            <a:endParaRPr sz="1600">
              <a:latin typeface="Arial Black"/>
              <a:cs typeface="Arial Black"/>
            </a:endParaRPr>
          </a:p>
          <a:p>
            <a:pPr marL="325755" indent="-236220">
              <a:lnSpc>
                <a:spcPts val="1850"/>
              </a:lnSpc>
              <a:buAutoNum type="arabicParenR"/>
              <a:tabLst>
                <a:tab pos="326390" algn="l"/>
              </a:tabLst>
            </a:pP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Payment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</a:t>
            </a:r>
            <a:r>
              <a:rPr sz="160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75" dirty="0">
                <a:solidFill>
                  <a:srgbClr val="0000CC"/>
                </a:solidFill>
                <a:latin typeface="Arial Black"/>
                <a:cs typeface="Arial Black"/>
              </a:rPr>
              <a:t>Dividends</a:t>
            </a:r>
            <a:endParaRPr sz="1600">
              <a:latin typeface="Arial Black"/>
              <a:cs typeface="Arial Black"/>
            </a:endParaRPr>
          </a:p>
          <a:p>
            <a:pPr marL="325755" indent="-236220">
              <a:lnSpc>
                <a:spcPts val="1914"/>
              </a:lnSpc>
              <a:buAutoNum type="arabicParenR"/>
              <a:tabLst>
                <a:tab pos="326390" algn="l"/>
              </a:tabLst>
            </a:pPr>
            <a:r>
              <a:rPr sz="1600" spc="-204" dirty="0">
                <a:solidFill>
                  <a:srgbClr val="0000CC"/>
                </a:solidFill>
                <a:latin typeface="Arial Black"/>
                <a:cs typeface="Arial Black"/>
              </a:rPr>
              <a:t>Interest</a:t>
            </a:r>
            <a:r>
              <a:rPr sz="1600" spc="-95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60" dirty="0">
                <a:solidFill>
                  <a:srgbClr val="0000CC"/>
                </a:solidFill>
                <a:latin typeface="Arial Black"/>
                <a:cs typeface="Arial Black"/>
              </a:rPr>
              <a:t>Paid</a:t>
            </a:r>
            <a:endParaRPr sz="1600">
              <a:latin typeface="Arial Black"/>
              <a:cs typeface="Arial Black"/>
            </a:endParaRPr>
          </a:p>
          <a:p>
            <a:pPr marL="314960" marR="388620" indent="-224790">
              <a:lnSpc>
                <a:spcPct val="100000"/>
              </a:lnSpc>
              <a:buAutoNum type="arabicParenR"/>
              <a:tabLst>
                <a:tab pos="326390" algn="l"/>
              </a:tabLst>
            </a:pPr>
            <a:r>
              <a:rPr sz="1600" spc="-195" dirty="0">
                <a:solidFill>
                  <a:srgbClr val="0000CC"/>
                </a:solidFill>
                <a:latin typeface="Arial Black"/>
                <a:cs typeface="Arial Black"/>
              </a:rPr>
              <a:t>Repayment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of </a:t>
            </a:r>
            <a:r>
              <a:rPr sz="1600" spc="-160" dirty="0">
                <a:solidFill>
                  <a:srgbClr val="0000CC"/>
                </a:solidFill>
                <a:latin typeface="Arial Black"/>
                <a:cs typeface="Arial Black"/>
              </a:rPr>
              <a:t>Finance/  </a:t>
            </a:r>
            <a:r>
              <a:rPr sz="1600" spc="-185" dirty="0">
                <a:solidFill>
                  <a:srgbClr val="0000CC"/>
                </a:solidFill>
                <a:latin typeface="Arial Black"/>
                <a:cs typeface="Arial Black"/>
              </a:rPr>
              <a:t>Lease</a:t>
            </a:r>
            <a:r>
              <a:rPr sz="1600" spc="-100" dirty="0">
                <a:solidFill>
                  <a:srgbClr val="0000CC"/>
                </a:solidFill>
                <a:latin typeface="Arial Black"/>
                <a:cs typeface="Arial Black"/>
              </a:rPr>
              <a:t> </a:t>
            </a:r>
            <a:r>
              <a:rPr sz="1600" spc="-190" dirty="0">
                <a:solidFill>
                  <a:srgbClr val="0000CC"/>
                </a:solidFill>
                <a:latin typeface="Arial Black"/>
                <a:cs typeface="Arial Black"/>
              </a:rPr>
              <a:t>Liability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32004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026" y="256997"/>
            <a:ext cx="26346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Meaning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741677"/>
            <a:ext cx="825500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5"/>
              </a:spcBef>
              <a:tabLst>
                <a:tab pos="806450" algn="l"/>
                <a:tab pos="1511935" algn="l"/>
                <a:tab pos="1645920" algn="l"/>
                <a:tab pos="2372995" algn="l"/>
                <a:tab pos="2815590" algn="l"/>
              </a:tabLst>
            </a:pPr>
            <a:r>
              <a:rPr sz="2600" b="1" i="1" spc="5" dirty="0">
                <a:latin typeface="Monotype Corsiva"/>
                <a:cs typeface="Monotype Corsiva"/>
              </a:rPr>
              <a:t>Cash:	</a:t>
            </a:r>
            <a:r>
              <a:rPr sz="2600" i="1" spc="-5" dirty="0">
                <a:latin typeface="Monotype Corsiva"/>
                <a:cs typeface="Monotype Corsiva"/>
              </a:rPr>
              <a:t>Cash	</a:t>
            </a:r>
            <a:r>
              <a:rPr sz="2600" i="1" dirty="0">
                <a:latin typeface="Monotype Corsiva"/>
                <a:cs typeface="Monotype Corsiva"/>
              </a:rPr>
              <a:t>means	all	cash + </a:t>
            </a:r>
            <a:r>
              <a:rPr sz="2600" i="1" spc="-5" dirty="0">
                <a:latin typeface="Monotype Corsiva"/>
                <a:cs typeface="Monotype Corsiva"/>
              </a:rPr>
              <a:t>cash </a:t>
            </a:r>
            <a:r>
              <a:rPr sz="2600" i="1" dirty="0">
                <a:latin typeface="Monotype Corsiva"/>
                <a:cs typeface="Monotype Corsiva"/>
              </a:rPr>
              <a:t>equitable + </a:t>
            </a:r>
            <a:r>
              <a:rPr sz="2600" i="1" spc="-5" dirty="0">
                <a:latin typeface="Monotype Corsiva"/>
                <a:cs typeface="Monotype Corsiva"/>
              </a:rPr>
              <a:t>marketable </a:t>
            </a:r>
            <a:r>
              <a:rPr sz="2600" i="1" dirty="0">
                <a:latin typeface="Monotype Corsiva"/>
                <a:cs typeface="Monotype Corsiva"/>
              </a:rPr>
              <a:t>securities +  bank		balance</a:t>
            </a:r>
            <a:r>
              <a:rPr sz="2600" i="1" spc="-15" dirty="0">
                <a:latin typeface="Monotype Corsiva"/>
                <a:cs typeface="Monotype Corsiva"/>
              </a:rPr>
              <a:t> </a:t>
            </a:r>
            <a:r>
              <a:rPr sz="2600" i="1" dirty="0">
                <a:latin typeface="Monotype Corsiva"/>
                <a:cs typeface="Monotype Corsiva"/>
              </a:rPr>
              <a:t>.</a:t>
            </a:r>
            <a:endParaRPr sz="2600">
              <a:latin typeface="Monotype Corsiva"/>
              <a:cs typeface="Monotype Corsiva"/>
            </a:endParaRPr>
          </a:p>
          <a:p>
            <a:pPr marL="927100" marR="647700" indent="-915035">
              <a:lnSpc>
                <a:spcPct val="100000"/>
              </a:lnSpc>
              <a:spcBef>
                <a:spcPts val="600"/>
              </a:spcBef>
              <a:tabLst>
                <a:tab pos="943610" algn="l"/>
                <a:tab pos="3388360" algn="l"/>
                <a:tab pos="4447540" algn="l"/>
              </a:tabLst>
            </a:pPr>
            <a:r>
              <a:rPr sz="2600" b="1" i="1" dirty="0">
                <a:latin typeface="Monotype Corsiva"/>
                <a:cs typeface="Monotype Corsiva"/>
              </a:rPr>
              <a:t>Flow:		</a:t>
            </a:r>
            <a:r>
              <a:rPr sz="2600" i="1" dirty="0">
                <a:latin typeface="Monotype Corsiva"/>
                <a:cs typeface="Monotype Corsiva"/>
              </a:rPr>
              <a:t>Flow means </a:t>
            </a:r>
            <a:r>
              <a:rPr sz="2600" i="1" spc="-5" dirty="0">
                <a:latin typeface="Monotype Corsiva"/>
                <a:cs typeface="Monotype Corsiva"/>
              </a:rPr>
              <a:t>flow </a:t>
            </a:r>
            <a:r>
              <a:rPr sz="2600" i="1" dirty="0">
                <a:latin typeface="Monotype Corsiva"/>
                <a:cs typeface="Monotype Corsiva"/>
              </a:rPr>
              <a:t>of cash from </a:t>
            </a:r>
            <a:r>
              <a:rPr sz="2600" i="1" spc="-5" dirty="0">
                <a:latin typeface="Monotype Corsiva"/>
                <a:cs typeface="Monotype Corsiva"/>
              </a:rPr>
              <a:t>business </a:t>
            </a:r>
            <a:r>
              <a:rPr sz="2600" i="1" dirty="0">
                <a:latin typeface="Monotype Corsiva"/>
                <a:cs typeface="Monotype Corsiva"/>
              </a:rPr>
              <a:t>to economy and  economy</a:t>
            </a:r>
            <a:r>
              <a:rPr sz="2600" i="1" spc="-15" dirty="0">
                <a:latin typeface="Monotype Corsiva"/>
                <a:cs typeface="Monotype Corsiva"/>
              </a:rPr>
              <a:t> </a:t>
            </a:r>
            <a:r>
              <a:rPr sz="2600" i="1" dirty="0">
                <a:latin typeface="Monotype Corsiva"/>
                <a:cs typeface="Monotype Corsiva"/>
              </a:rPr>
              <a:t>to</a:t>
            </a:r>
            <a:r>
              <a:rPr sz="2600" i="1" spc="15" dirty="0">
                <a:latin typeface="Monotype Corsiva"/>
                <a:cs typeface="Monotype Corsiva"/>
              </a:rPr>
              <a:t> </a:t>
            </a:r>
            <a:r>
              <a:rPr sz="2600" i="1" dirty="0">
                <a:latin typeface="Monotype Corsiva"/>
                <a:cs typeface="Monotype Corsiva"/>
              </a:rPr>
              <a:t>business	i.e.</a:t>
            </a:r>
            <a:r>
              <a:rPr sz="2600" i="1" spc="-5" dirty="0">
                <a:latin typeface="Monotype Corsiva"/>
                <a:cs typeface="Monotype Corsiva"/>
              </a:rPr>
              <a:t> </a:t>
            </a:r>
            <a:r>
              <a:rPr sz="2600" i="1" dirty="0">
                <a:latin typeface="Monotype Corsiva"/>
                <a:cs typeface="Monotype Corsiva"/>
              </a:rPr>
              <a:t>cash	inflows and cash</a:t>
            </a:r>
            <a:r>
              <a:rPr sz="2600" i="1" spc="-55" dirty="0">
                <a:latin typeface="Monotype Corsiva"/>
                <a:cs typeface="Monotype Corsiva"/>
              </a:rPr>
              <a:t> </a:t>
            </a:r>
            <a:r>
              <a:rPr sz="2600" i="1" dirty="0">
                <a:latin typeface="Monotype Corsiva"/>
                <a:cs typeface="Monotype Corsiva"/>
              </a:rPr>
              <a:t>outflows.</a:t>
            </a:r>
            <a:endParaRPr sz="2600">
              <a:latin typeface="Monotype Corsiva"/>
              <a:cs typeface="Monotype Corsiva"/>
            </a:endParaRPr>
          </a:p>
          <a:p>
            <a:pPr marL="1582420" marR="1262380" indent="-1570355">
              <a:lnSpc>
                <a:spcPct val="100000"/>
              </a:lnSpc>
              <a:spcBef>
                <a:spcPts val="600"/>
              </a:spcBef>
              <a:tabLst>
                <a:tab pos="1507490" algn="l"/>
                <a:tab pos="4426585" algn="l"/>
                <a:tab pos="5722620" algn="l"/>
              </a:tabLst>
            </a:pPr>
            <a:r>
              <a:rPr sz="2600" b="1" i="1" dirty="0">
                <a:latin typeface="Monotype Corsiva"/>
                <a:cs typeface="Monotype Corsiva"/>
              </a:rPr>
              <a:t>Statement</a:t>
            </a:r>
            <a:r>
              <a:rPr sz="2600" b="1" i="1" spc="-35" dirty="0">
                <a:latin typeface="Monotype Corsiva"/>
                <a:cs typeface="Monotype Corsiva"/>
              </a:rPr>
              <a:t> </a:t>
            </a:r>
            <a:r>
              <a:rPr sz="2600" b="1" i="1" spc="-5" dirty="0">
                <a:latin typeface="Monotype Corsiva"/>
                <a:cs typeface="Monotype Corsiva"/>
              </a:rPr>
              <a:t>:	</a:t>
            </a:r>
            <a:r>
              <a:rPr sz="2600" i="1" dirty="0">
                <a:latin typeface="Monotype Corsiva"/>
                <a:cs typeface="Monotype Corsiva"/>
              </a:rPr>
              <a:t>Statement is</a:t>
            </a:r>
            <a:r>
              <a:rPr sz="2600" i="1" spc="45" dirty="0">
                <a:latin typeface="Monotype Corsiva"/>
                <a:cs typeface="Monotype Corsiva"/>
              </a:rPr>
              <a:t> </a:t>
            </a:r>
            <a:r>
              <a:rPr sz="2600" i="1" dirty="0">
                <a:latin typeface="Monotype Corsiva"/>
                <a:cs typeface="Monotype Corsiva"/>
              </a:rPr>
              <a:t>a</a:t>
            </a:r>
            <a:r>
              <a:rPr sz="2600" i="1" spc="10" dirty="0">
                <a:latin typeface="Monotype Corsiva"/>
                <a:cs typeface="Monotype Corsiva"/>
              </a:rPr>
              <a:t> </a:t>
            </a:r>
            <a:r>
              <a:rPr sz="2600" i="1" spc="-5" dirty="0">
                <a:latin typeface="Monotype Corsiva"/>
                <a:cs typeface="Monotype Corsiva"/>
              </a:rPr>
              <a:t>performa	prescribed	</a:t>
            </a:r>
            <a:r>
              <a:rPr sz="2600" i="1" dirty="0">
                <a:latin typeface="Monotype Corsiva"/>
                <a:cs typeface="Monotype Corsiva"/>
              </a:rPr>
              <a:t>by</a:t>
            </a:r>
            <a:r>
              <a:rPr sz="2600" i="1" spc="-70" dirty="0">
                <a:latin typeface="Monotype Corsiva"/>
                <a:cs typeface="Monotype Corsiva"/>
              </a:rPr>
              <a:t> </a:t>
            </a:r>
            <a:r>
              <a:rPr sz="2600" i="1" spc="-5" dirty="0">
                <a:latin typeface="Monotype Corsiva"/>
                <a:cs typeface="Monotype Corsiva"/>
              </a:rPr>
              <a:t>Charted  </a:t>
            </a:r>
            <a:r>
              <a:rPr sz="2600" i="1" dirty="0">
                <a:latin typeface="Monotype Corsiva"/>
                <a:cs typeface="Monotype Corsiva"/>
              </a:rPr>
              <a:t>Accountant</a:t>
            </a:r>
            <a:r>
              <a:rPr sz="2600" i="1" spc="-15" dirty="0">
                <a:latin typeface="Monotype Corsiva"/>
                <a:cs typeface="Monotype Corsiva"/>
              </a:rPr>
              <a:t> </a:t>
            </a:r>
            <a:r>
              <a:rPr sz="2600" i="1" spc="-5" dirty="0">
                <a:latin typeface="Monotype Corsiva"/>
                <a:cs typeface="Monotype Corsiva"/>
              </a:rPr>
              <a:t>Act,1948.</a:t>
            </a:r>
            <a:endParaRPr sz="2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i="1" spc="5" dirty="0">
                <a:latin typeface="Monotype Corsiva"/>
                <a:cs typeface="Monotype Corsiva"/>
              </a:rPr>
              <a:t>Thus,</a:t>
            </a:r>
            <a:endParaRPr sz="2600">
              <a:latin typeface="Monotype Corsiva"/>
              <a:cs typeface="Monotype Corsiva"/>
            </a:endParaRPr>
          </a:p>
          <a:p>
            <a:pPr marL="286385" marR="399415" indent="-274320">
              <a:lnSpc>
                <a:spcPct val="100000"/>
              </a:lnSpc>
              <a:spcBef>
                <a:spcPts val="600"/>
              </a:spcBef>
              <a:tabLst>
                <a:tab pos="719455" algn="l"/>
                <a:tab pos="1192530" algn="l"/>
                <a:tab pos="1475740" algn="l"/>
                <a:tab pos="2181225" algn="l"/>
                <a:tab pos="2564765" algn="l"/>
                <a:tab pos="2621280" algn="l"/>
                <a:tab pos="2829560" algn="l"/>
                <a:tab pos="3212465" algn="l"/>
                <a:tab pos="3371850" algn="l"/>
                <a:tab pos="3482340" algn="l"/>
                <a:tab pos="3794125" algn="l"/>
                <a:tab pos="3865879" algn="l"/>
                <a:tab pos="4442460" algn="l"/>
                <a:tab pos="4662170" algn="l"/>
                <a:tab pos="5118735" algn="l"/>
                <a:tab pos="5905500" algn="l"/>
                <a:tab pos="6282690" algn="l"/>
                <a:tab pos="6717665" algn="l"/>
                <a:tab pos="7196455" algn="l"/>
              </a:tabLst>
            </a:pPr>
            <a:r>
              <a:rPr sz="2600" b="1" i="1" dirty="0">
                <a:latin typeface="Monotype Corsiva"/>
                <a:cs typeface="Monotype Corsiva"/>
              </a:rPr>
              <a:t>Cash	Flow	Statement	is</a:t>
            </a:r>
            <a:r>
              <a:rPr sz="2600" b="1" i="1" spc="-15" dirty="0">
                <a:latin typeface="Monotype Corsiva"/>
                <a:cs typeface="Monotype Corsiva"/>
              </a:rPr>
              <a:t> </a:t>
            </a:r>
            <a:r>
              <a:rPr sz="2600" b="1" i="1" dirty="0">
                <a:latin typeface="Monotype Corsiva"/>
                <a:cs typeface="Monotype Corsiva"/>
              </a:rPr>
              <a:t>a	statement	o</a:t>
            </a:r>
            <a:r>
              <a:rPr sz="2600" b="1" i="1" spc="-10" dirty="0">
                <a:latin typeface="Monotype Corsiva"/>
                <a:cs typeface="Monotype Corsiva"/>
              </a:rPr>
              <a:t> </a:t>
            </a:r>
            <a:r>
              <a:rPr sz="2600" b="1" i="1" dirty="0">
                <a:latin typeface="Monotype Corsiva"/>
                <a:cs typeface="Monotype Corsiva"/>
              </a:rPr>
              <a:t>f	inflows</a:t>
            </a:r>
            <a:r>
              <a:rPr sz="2600" b="1" i="1" spc="-25" dirty="0">
                <a:latin typeface="Monotype Corsiva"/>
                <a:cs typeface="Monotype Corsiva"/>
              </a:rPr>
              <a:t> </a:t>
            </a:r>
            <a:r>
              <a:rPr sz="2600" b="1" i="1" dirty="0">
                <a:latin typeface="Monotype Corsiva"/>
                <a:cs typeface="Monotype Corsiva"/>
              </a:rPr>
              <a:t>(sources)	</a:t>
            </a:r>
            <a:r>
              <a:rPr sz="2600" b="1" i="1" spc="5" dirty="0">
                <a:latin typeface="Monotype Corsiva"/>
                <a:cs typeface="Monotype Corsiva"/>
              </a:rPr>
              <a:t>and  </a:t>
            </a:r>
            <a:r>
              <a:rPr sz="2600" b="1" i="1" spc="10" dirty="0">
                <a:latin typeface="Monotype Corsiva"/>
                <a:cs typeface="Monotype Corsiva"/>
              </a:rPr>
              <a:t>ou</a:t>
            </a:r>
            <a:r>
              <a:rPr sz="2600" b="1" i="1" dirty="0">
                <a:latin typeface="Monotype Corsiva"/>
                <a:cs typeface="Monotype Corsiva"/>
              </a:rPr>
              <a:t>t</a:t>
            </a:r>
            <a:r>
              <a:rPr sz="2600" b="1" i="1" spc="10" dirty="0">
                <a:latin typeface="Monotype Corsiva"/>
                <a:cs typeface="Monotype Corsiva"/>
              </a:rPr>
              <a:t>f</a:t>
            </a:r>
            <a:r>
              <a:rPr sz="2600" b="1" i="1" dirty="0">
                <a:latin typeface="Monotype Corsiva"/>
                <a:cs typeface="Monotype Corsiva"/>
              </a:rPr>
              <a:t>lo</a:t>
            </a:r>
            <a:r>
              <a:rPr sz="2600" b="1" i="1" spc="-10" dirty="0">
                <a:latin typeface="Monotype Corsiva"/>
                <a:cs typeface="Monotype Corsiva"/>
              </a:rPr>
              <a:t>w</a:t>
            </a:r>
            <a:r>
              <a:rPr sz="2600" b="1" i="1" dirty="0">
                <a:latin typeface="Monotype Corsiva"/>
                <a:cs typeface="Monotype Corsiva"/>
              </a:rPr>
              <a:t>s</a:t>
            </a:r>
            <a:r>
              <a:rPr sz="2600" b="1" i="1" spc="-40" dirty="0">
                <a:latin typeface="Monotype Corsiva"/>
                <a:cs typeface="Monotype Corsiva"/>
              </a:rPr>
              <a:t> </a:t>
            </a:r>
            <a:r>
              <a:rPr sz="2600" b="1" i="1" dirty="0">
                <a:latin typeface="Monotype Corsiva"/>
                <a:cs typeface="Monotype Corsiva"/>
              </a:rPr>
              <a:t>(</a:t>
            </a:r>
            <a:r>
              <a:rPr sz="2600" b="1" i="1" spc="15" dirty="0">
                <a:latin typeface="Monotype Corsiva"/>
                <a:cs typeface="Monotype Corsiva"/>
              </a:rPr>
              <a:t>u</a:t>
            </a:r>
            <a:r>
              <a:rPr sz="2600" b="1" i="1" dirty="0">
                <a:latin typeface="Monotype Corsiva"/>
                <a:cs typeface="Monotype Corsiva"/>
              </a:rPr>
              <a:t>s</a:t>
            </a:r>
            <a:r>
              <a:rPr sz="2600" b="1" i="1" spc="15" dirty="0">
                <a:latin typeface="Monotype Corsiva"/>
                <a:cs typeface="Monotype Corsiva"/>
              </a:rPr>
              <a:t>e</a:t>
            </a:r>
            <a:r>
              <a:rPr sz="2600" b="1" i="1" dirty="0">
                <a:latin typeface="Monotype Corsiva"/>
                <a:cs typeface="Monotype Corsiva"/>
              </a:rPr>
              <a:t>s)	</a:t>
            </a:r>
            <a:r>
              <a:rPr sz="2600" b="1" i="1" spc="10" dirty="0">
                <a:latin typeface="Monotype Corsiva"/>
                <a:cs typeface="Monotype Corsiva"/>
              </a:rPr>
              <a:t>o</a:t>
            </a:r>
            <a:r>
              <a:rPr sz="2600" b="1" i="1" dirty="0">
                <a:latin typeface="Monotype Corsiva"/>
                <a:cs typeface="Monotype Corsiva"/>
              </a:rPr>
              <a:t>f	</a:t>
            </a:r>
            <a:r>
              <a:rPr sz="2600" b="1" i="1" spc="10" dirty="0">
                <a:latin typeface="Monotype Corsiva"/>
                <a:cs typeface="Monotype Corsiva"/>
              </a:rPr>
              <a:t>c</a:t>
            </a:r>
            <a:r>
              <a:rPr sz="2600" b="1" i="1" spc="5" dirty="0">
                <a:latin typeface="Monotype Corsiva"/>
                <a:cs typeface="Monotype Corsiva"/>
              </a:rPr>
              <a:t>a</a:t>
            </a:r>
            <a:r>
              <a:rPr sz="2600" b="1" i="1" dirty="0">
                <a:latin typeface="Monotype Corsiva"/>
                <a:cs typeface="Monotype Corsiva"/>
              </a:rPr>
              <a:t>sh	</a:t>
            </a:r>
            <a:r>
              <a:rPr sz="2600" b="1" i="1" spc="5" dirty="0">
                <a:latin typeface="Monotype Corsiva"/>
                <a:cs typeface="Monotype Corsiva"/>
              </a:rPr>
              <a:t>a</a:t>
            </a:r>
            <a:r>
              <a:rPr sz="2600" b="1" i="1" spc="10" dirty="0">
                <a:latin typeface="Monotype Corsiva"/>
                <a:cs typeface="Monotype Corsiva"/>
              </a:rPr>
              <a:t>n</a:t>
            </a:r>
            <a:r>
              <a:rPr sz="2600" b="1" i="1" dirty="0">
                <a:latin typeface="Monotype Corsiva"/>
                <a:cs typeface="Monotype Corsiva"/>
              </a:rPr>
              <a:t>d	</a:t>
            </a:r>
            <a:r>
              <a:rPr sz="2600" b="1" i="1" spc="10" dirty="0">
                <a:latin typeface="Monotype Corsiva"/>
                <a:cs typeface="Monotype Corsiva"/>
              </a:rPr>
              <a:t>c</a:t>
            </a:r>
            <a:r>
              <a:rPr sz="2600" b="1" i="1" spc="5" dirty="0">
                <a:latin typeface="Monotype Corsiva"/>
                <a:cs typeface="Monotype Corsiva"/>
              </a:rPr>
              <a:t>a</a:t>
            </a:r>
            <a:r>
              <a:rPr sz="2600" b="1" i="1" dirty="0">
                <a:latin typeface="Monotype Corsiva"/>
                <a:cs typeface="Monotype Corsiva"/>
              </a:rPr>
              <a:t>sh	</a:t>
            </a:r>
            <a:r>
              <a:rPr sz="2600" b="1" i="1" spc="10" dirty="0">
                <a:latin typeface="Monotype Corsiva"/>
                <a:cs typeface="Monotype Corsiva"/>
              </a:rPr>
              <a:t>equ</a:t>
            </a:r>
            <a:r>
              <a:rPr sz="2600" b="1" i="1" dirty="0">
                <a:latin typeface="Monotype Corsiva"/>
                <a:cs typeface="Monotype Corsiva"/>
              </a:rPr>
              <a:t>i</a:t>
            </a:r>
            <a:r>
              <a:rPr sz="2600" b="1" i="1" spc="-10" dirty="0">
                <a:latin typeface="Monotype Corsiva"/>
                <a:cs typeface="Monotype Corsiva"/>
              </a:rPr>
              <a:t>v</a:t>
            </a:r>
            <a:r>
              <a:rPr sz="2600" b="1" i="1" dirty="0">
                <a:latin typeface="Monotype Corsiva"/>
                <a:cs typeface="Monotype Corsiva"/>
              </a:rPr>
              <a:t>alents	</a:t>
            </a:r>
            <a:r>
              <a:rPr sz="2600" b="1" i="1" spc="5" dirty="0">
                <a:latin typeface="Monotype Corsiva"/>
                <a:cs typeface="Monotype Corsiva"/>
              </a:rPr>
              <a:t>i</a:t>
            </a:r>
            <a:r>
              <a:rPr sz="2600" b="1" i="1" dirty="0">
                <a:latin typeface="Monotype Corsiva"/>
                <a:cs typeface="Monotype Corsiva"/>
              </a:rPr>
              <a:t>n	</a:t>
            </a:r>
            <a:r>
              <a:rPr sz="2600" b="1" i="1" spc="5" dirty="0">
                <a:latin typeface="Monotype Corsiva"/>
                <a:cs typeface="Monotype Corsiva"/>
              </a:rPr>
              <a:t>a</a:t>
            </a:r>
            <a:r>
              <a:rPr sz="2600" b="1" i="1" dirty="0">
                <a:latin typeface="Monotype Corsiva"/>
                <a:cs typeface="Monotype Corsiva"/>
              </a:rPr>
              <a:t>n	</a:t>
            </a:r>
            <a:r>
              <a:rPr sz="2600" b="1" i="1" spc="10" dirty="0">
                <a:latin typeface="Monotype Corsiva"/>
                <a:cs typeface="Monotype Corsiva"/>
              </a:rPr>
              <a:t>en</a:t>
            </a:r>
            <a:r>
              <a:rPr sz="2600" b="1" i="1" dirty="0">
                <a:latin typeface="Monotype Corsiva"/>
                <a:cs typeface="Monotype Corsiva"/>
              </a:rPr>
              <a:t>ter</a:t>
            </a:r>
            <a:r>
              <a:rPr sz="2600" b="1" i="1" spc="5" dirty="0">
                <a:latin typeface="Monotype Corsiva"/>
                <a:cs typeface="Monotype Corsiva"/>
              </a:rPr>
              <a:t>p</a:t>
            </a:r>
            <a:r>
              <a:rPr sz="2600" b="1" i="1" dirty="0">
                <a:latin typeface="Monotype Corsiva"/>
                <a:cs typeface="Monotype Corsiva"/>
              </a:rPr>
              <a:t>rise  during	a	specified		period		</a:t>
            </a:r>
            <a:r>
              <a:rPr sz="2600" b="1" i="1" spc="5" dirty="0">
                <a:latin typeface="Monotype Corsiva"/>
                <a:cs typeface="Monotype Corsiva"/>
              </a:rPr>
              <a:t>of		time.</a:t>
            </a:r>
            <a:endParaRPr sz="2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11454"/>
            <a:ext cx="292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mic Sans MS"/>
                <a:cs typeface="Comic Sans MS"/>
              </a:rPr>
              <a:t>Continued….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10978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3695" indent="-274320" algn="just">
              <a:lnSpc>
                <a:spcPct val="100000"/>
              </a:lnSpc>
              <a:spcBef>
                <a:spcPts val="785"/>
              </a:spcBef>
              <a:buClr>
                <a:srgbClr val="D24717"/>
              </a:buClr>
              <a:buSzPct val="83928"/>
              <a:buFont typeface="Wingdings"/>
              <a:buChar char=""/>
              <a:tabLst>
                <a:tab pos="353695" algn="l"/>
              </a:tabLst>
            </a:pPr>
            <a:r>
              <a:rPr sz="2800" dirty="0"/>
              <a:t>Cash Flow from Financing</a:t>
            </a:r>
            <a:r>
              <a:rPr sz="2800" spc="-160" dirty="0"/>
              <a:t> </a:t>
            </a:r>
            <a:r>
              <a:rPr sz="2800" dirty="0"/>
              <a:t>Activities:</a:t>
            </a:r>
          </a:p>
          <a:p>
            <a:pPr marL="353060" marR="5080" indent="640080" algn="just">
              <a:lnSpc>
                <a:spcPct val="100800"/>
              </a:lnSpc>
              <a:spcBef>
                <a:spcPts val="660"/>
              </a:spcBef>
              <a:tabLst>
                <a:tab pos="3287395" algn="l"/>
              </a:tabLst>
            </a:pPr>
            <a:r>
              <a:rPr sz="2800" b="0" i="0" spc="-5" dirty="0">
                <a:latin typeface="Arial"/>
                <a:cs typeface="Arial"/>
              </a:rPr>
              <a:t>The</a:t>
            </a:r>
            <a:r>
              <a:rPr sz="2800" b="0" i="0" spc="20" dirty="0">
                <a:latin typeface="Arial"/>
                <a:cs typeface="Arial"/>
              </a:rPr>
              <a:t> </a:t>
            </a:r>
            <a:r>
              <a:rPr sz="2800" b="0" i="0" spc="-5" dirty="0">
                <a:latin typeface="Arial"/>
                <a:cs typeface="Arial"/>
              </a:rPr>
              <a:t>separate	disclosure of cash flows </a:t>
            </a:r>
            <a:r>
              <a:rPr sz="2800" b="0" i="0" dirty="0">
                <a:latin typeface="Arial"/>
                <a:cs typeface="Arial"/>
              </a:rPr>
              <a:t>arising  from </a:t>
            </a:r>
            <a:r>
              <a:rPr sz="2800" b="0" i="0" spc="-5" dirty="0">
                <a:latin typeface="Arial"/>
                <a:cs typeface="Arial"/>
              </a:rPr>
              <a:t>financing </a:t>
            </a:r>
            <a:r>
              <a:rPr sz="2800" b="0" i="0" dirty="0">
                <a:latin typeface="Arial"/>
                <a:cs typeface="Arial"/>
              </a:rPr>
              <a:t>activities </a:t>
            </a:r>
            <a:r>
              <a:rPr sz="2800" b="0" i="0" spc="-5" dirty="0">
                <a:latin typeface="Arial"/>
                <a:cs typeface="Arial"/>
              </a:rPr>
              <a:t>is </a:t>
            </a:r>
            <a:r>
              <a:rPr sz="2800" b="0" i="0" dirty="0">
                <a:latin typeface="Arial"/>
                <a:cs typeface="Arial"/>
              </a:rPr>
              <a:t>important </a:t>
            </a:r>
            <a:r>
              <a:rPr sz="2800" b="0" i="0" spc="-5" dirty="0">
                <a:latin typeface="Arial"/>
                <a:cs typeface="Arial"/>
              </a:rPr>
              <a:t>because </a:t>
            </a:r>
            <a:r>
              <a:rPr sz="2800" b="0" i="0" dirty="0">
                <a:latin typeface="Arial"/>
                <a:cs typeface="Arial"/>
              </a:rPr>
              <a:t>it </a:t>
            </a:r>
            <a:r>
              <a:rPr sz="2800" b="0" i="0" spc="-5" dirty="0">
                <a:latin typeface="Arial"/>
                <a:cs typeface="Arial"/>
              </a:rPr>
              <a:t>is  </a:t>
            </a:r>
            <a:r>
              <a:rPr sz="2800" b="0" i="0" dirty="0">
                <a:latin typeface="Arial"/>
                <a:cs typeface="Arial"/>
              </a:rPr>
              <a:t>useful </a:t>
            </a:r>
            <a:r>
              <a:rPr sz="2800" b="0" i="0" spc="-5" dirty="0">
                <a:latin typeface="Arial"/>
                <a:cs typeface="Arial"/>
              </a:rPr>
              <a:t>in </a:t>
            </a:r>
            <a:r>
              <a:rPr sz="2800" b="0" i="0" dirty="0">
                <a:latin typeface="Arial"/>
                <a:cs typeface="Arial"/>
              </a:rPr>
              <a:t>predicting </a:t>
            </a:r>
            <a:r>
              <a:rPr sz="2800" b="0" i="0" spc="-5" dirty="0">
                <a:latin typeface="Arial"/>
                <a:cs typeface="Arial"/>
              </a:rPr>
              <a:t>claims </a:t>
            </a:r>
            <a:r>
              <a:rPr sz="2800" b="0" i="0" dirty="0">
                <a:latin typeface="Arial"/>
                <a:cs typeface="Arial"/>
              </a:rPr>
              <a:t>of </a:t>
            </a:r>
            <a:r>
              <a:rPr sz="2800" b="0" i="0" spc="-5" dirty="0">
                <a:latin typeface="Arial"/>
                <a:cs typeface="Arial"/>
              </a:rPr>
              <a:t>future </a:t>
            </a:r>
            <a:r>
              <a:rPr sz="2800" b="0" i="0" dirty="0">
                <a:latin typeface="Arial"/>
                <a:cs typeface="Arial"/>
              </a:rPr>
              <a:t>cash </a:t>
            </a:r>
            <a:r>
              <a:rPr sz="2800" b="0" i="0" spc="-5" dirty="0">
                <a:latin typeface="Arial"/>
                <a:cs typeface="Arial"/>
              </a:rPr>
              <a:t>flows by  </a:t>
            </a:r>
            <a:r>
              <a:rPr sz="2800" b="0" i="0" dirty="0">
                <a:latin typeface="Arial"/>
                <a:cs typeface="Arial"/>
              </a:rPr>
              <a:t>providers </a:t>
            </a:r>
            <a:r>
              <a:rPr sz="2800" b="0" i="0" spc="-5" dirty="0">
                <a:latin typeface="Arial"/>
                <a:cs typeface="Arial"/>
              </a:rPr>
              <a:t>of </a:t>
            </a:r>
            <a:r>
              <a:rPr sz="2800" b="0" i="0" dirty="0">
                <a:latin typeface="Arial"/>
                <a:cs typeface="Arial"/>
              </a:rPr>
              <a:t>funds (both capital </a:t>
            </a:r>
            <a:r>
              <a:rPr sz="2800" b="0" i="0" spc="-5" dirty="0">
                <a:latin typeface="Arial"/>
                <a:cs typeface="Arial"/>
              </a:rPr>
              <a:t>and </a:t>
            </a:r>
            <a:r>
              <a:rPr sz="2800" b="0" i="0" dirty="0">
                <a:latin typeface="Arial"/>
                <a:cs typeface="Arial"/>
              </a:rPr>
              <a:t>loan)to the  enterprise. </a:t>
            </a:r>
            <a:r>
              <a:rPr sz="2800" b="0" i="0" spc="-5" dirty="0">
                <a:latin typeface="Arial"/>
                <a:cs typeface="Arial"/>
              </a:rPr>
              <a:t>Financing activities are activities </a:t>
            </a:r>
            <a:r>
              <a:rPr sz="2800" b="0" i="0" dirty="0">
                <a:latin typeface="Arial"/>
                <a:cs typeface="Arial"/>
              </a:rPr>
              <a:t>that  </a:t>
            </a:r>
            <a:r>
              <a:rPr sz="2800" b="0" i="0" spc="-5" dirty="0">
                <a:latin typeface="Arial"/>
                <a:cs typeface="Arial"/>
              </a:rPr>
              <a:t>result in changes in the </a:t>
            </a:r>
            <a:r>
              <a:rPr sz="2800" b="0" i="0" dirty="0">
                <a:latin typeface="Arial"/>
                <a:cs typeface="Arial"/>
              </a:rPr>
              <a:t>size </a:t>
            </a:r>
            <a:r>
              <a:rPr sz="2800" b="0" i="0" spc="-5" dirty="0">
                <a:latin typeface="Arial"/>
                <a:cs typeface="Arial"/>
              </a:rPr>
              <a:t>and composition of  the owners </a:t>
            </a:r>
            <a:r>
              <a:rPr sz="2800" b="0" i="0" dirty="0">
                <a:latin typeface="Arial"/>
                <a:cs typeface="Arial"/>
              </a:rPr>
              <a:t>capital (including preference share  </a:t>
            </a:r>
            <a:r>
              <a:rPr sz="2800" b="0" i="0" spc="-5" dirty="0">
                <a:latin typeface="Arial"/>
                <a:cs typeface="Arial"/>
              </a:rPr>
              <a:t>capital in the </a:t>
            </a:r>
            <a:r>
              <a:rPr sz="2800" b="0" i="0" dirty="0">
                <a:latin typeface="Arial"/>
                <a:cs typeface="Arial"/>
              </a:rPr>
              <a:t>case </a:t>
            </a:r>
            <a:r>
              <a:rPr sz="2800" b="0" i="0" spc="-5" dirty="0">
                <a:latin typeface="Arial"/>
                <a:cs typeface="Arial"/>
              </a:rPr>
              <a:t>of a company) </a:t>
            </a:r>
            <a:r>
              <a:rPr sz="2800" b="0" i="0" dirty="0">
                <a:latin typeface="Arial"/>
                <a:cs typeface="Arial"/>
              </a:rPr>
              <a:t>and borrowings  </a:t>
            </a:r>
            <a:r>
              <a:rPr sz="2800" b="0" i="0" spc="-5" dirty="0">
                <a:latin typeface="Arial"/>
                <a:cs typeface="Arial"/>
              </a:rPr>
              <a:t>of the </a:t>
            </a:r>
            <a:r>
              <a:rPr sz="2800" b="0" i="0" dirty="0">
                <a:latin typeface="Arial"/>
                <a:cs typeface="Arial"/>
              </a:rPr>
              <a:t>enterprise.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63854"/>
            <a:ext cx="292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mic Sans MS"/>
                <a:cs typeface="Comic Sans MS"/>
              </a:rPr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24001"/>
            <a:ext cx="8096884" cy="41985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Examples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527685" marR="65722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Cash proceeds </a:t>
            </a:r>
            <a:r>
              <a:rPr sz="2800" dirty="0">
                <a:latin typeface="Arial"/>
                <a:cs typeface="Arial"/>
              </a:rPr>
              <a:t>from issuing shares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other  </a:t>
            </a:r>
            <a:r>
              <a:rPr sz="2800" spc="-5" dirty="0">
                <a:latin typeface="Arial"/>
                <a:cs typeface="Arial"/>
              </a:rPr>
              <a:t>similar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instruments</a:t>
            </a:r>
            <a:endParaRPr sz="2800">
              <a:latin typeface="Arial"/>
              <a:cs typeface="Arial"/>
            </a:endParaRPr>
          </a:p>
          <a:p>
            <a:pPr marL="527685" marR="119380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Cash </a:t>
            </a:r>
            <a:r>
              <a:rPr sz="2800" dirty="0">
                <a:latin typeface="Arial"/>
                <a:cs typeface="Arial"/>
              </a:rPr>
              <a:t>proceeds from issuing debentures, loans,  notes, </a:t>
            </a:r>
            <a:r>
              <a:rPr sz="2800" spc="-5" dirty="0">
                <a:latin typeface="Arial"/>
                <a:cs typeface="Arial"/>
              </a:rPr>
              <a:t>bonds and </a:t>
            </a:r>
            <a:r>
              <a:rPr sz="2800" dirty="0">
                <a:latin typeface="Arial"/>
                <a:cs typeface="Arial"/>
              </a:rPr>
              <a:t>other short </a:t>
            </a:r>
            <a:r>
              <a:rPr sz="2800" spc="-5" dirty="0">
                <a:latin typeface="Arial"/>
                <a:cs typeface="Arial"/>
              </a:rPr>
              <a:t>or long term  borrowings,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Wingdings"/>
              <a:buChar char="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Cash repayments of amounts borrowed such as  redemption of </a:t>
            </a:r>
            <a:r>
              <a:rPr sz="2800" dirty="0">
                <a:latin typeface="Arial"/>
                <a:cs typeface="Arial"/>
              </a:rPr>
              <a:t>dentures, </a:t>
            </a:r>
            <a:r>
              <a:rPr sz="2800" spc="-5" dirty="0">
                <a:latin typeface="Arial"/>
                <a:cs typeface="Arial"/>
              </a:rPr>
              <a:t>bonds, </a:t>
            </a:r>
            <a:r>
              <a:rPr sz="2800" dirty="0">
                <a:latin typeface="Arial"/>
                <a:cs typeface="Arial"/>
              </a:rPr>
              <a:t>preference  shares.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3510"/>
            <a:ext cx="9144000" cy="6643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10" y="356870"/>
            <a:ext cx="892937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19" y="500380"/>
            <a:ext cx="9001760" cy="6071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10" y="285750"/>
            <a:ext cx="878713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239"/>
            <a:ext cx="9144000" cy="650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10" y="294640"/>
            <a:ext cx="8929370" cy="6267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2202"/>
            <a:ext cx="777240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" y="453390"/>
            <a:ext cx="2395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9467F"/>
                </a:solidFill>
              </a:rPr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590" y="19710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32207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41046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590" y="49872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62369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590" y="1104900"/>
            <a:ext cx="8199755" cy="564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Cash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plays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a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very important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role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in the economic life of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a 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business.</a:t>
            </a:r>
            <a:endParaRPr sz="2800">
              <a:latin typeface="Berlin Sans FB"/>
              <a:cs typeface="Berlin Sans FB"/>
            </a:endParaRPr>
          </a:p>
          <a:p>
            <a:pPr marL="355600" marR="8890" indent="97790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A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firm </a:t>
            </a:r>
            <a:r>
              <a:rPr sz="2800" spc="-10" dirty="0">
                <a:solidFill>
                  <a:srgbClr val="09467F"/>
                </a:solidFill>
                <a:latin typeface="Berlin Sans FB"/>
                <a:cs typeface="Berlin Sans FB"/>
              </a:rPr>
              <a:t>needs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cash to make payment to its suppliers, to incur  </a:t>
            </a:r>
            <a:r>
              <a:rPr sz="2800" spc="-10" dirty="0">
                <a:solidFill>
                  <a:srgbClr val="09467F"/>
                </a:solidFill>
                <a:latin typeface="Berlin Sans FB"/>
                <a:cs typeface="Berlin Sans FB"/>
              </a:rPr>
              <a:t>day-to-day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expenses and to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pay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salaries, wages, interest and  </a:t>
            </a:r>
            <a:r>
              <a:rPr sz="2800" spc="-5">
                <a:solidFill>
                  <a:srgbClr val="09467F"/>
                </a:solidFill>
                <a:latin typeface="Berlin Sans FB"/>
                <a:cs typeface="Berlin Sans FB"/>
              </a:rPr>
              <a:t>dividends</a:t>
            </a:r>
            <a:r>
              <a:rPr sz="2800" spc="-15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800" spc="-5">
                <a:solidFill>
                  <a:srgbClr val="09467F"/>
                </a:solidFill>
                <a:latin typeface="Berlin Sans FB"/>
                <a:cs typeface="Berlin Sans FB"/>
              </a:rPr>
              <a:t>etc.Thus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, it is very essential for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a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business </a:t>
            </a:r>
            <a:r>
              <a:rPr sz="2800" spc="-10" dirty="0">
                <a:solidFill>
                  <a:srgbClr val="09467F"/>
                </a:solidFill>
                <a:latin typeface="Berlin Sans FB"/>
                <a:cs typeface="Berlin Sans FB"/>
              </a:rPr>
              <a:t>to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maintain an  adequate balance of</a:t>
            </a:r>
            <a:r>
              <a:rPr sz="2800" spc="-15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cash.</a:t>
            </a:r>
            <a:endParaRPr sz="2800">
              <a:latin typeface="Berlin Sans FB"/>
              <a:cs typeface="Berlin Sans FB"/>
            </a:endParaRPr>
          </a:p>
          <a:p>
            <a:pPr marL="355600" marR="5080" algn="just">
              <a:lnSpc>
                <a:spcPct val="100000"/>
              </a:lnSpc>
              <a:spcBef>
                <a:spcPts val="1190"/>
              </a:spcBef>
            </a:pP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For example,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a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concern operates profitably but it does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not 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have sufficient cash balance </a:t>
            </a:r>
            <a:r>
              <a:rPr sz="2800" spc="-10" dirty="0">
                <a:solidFill>
                  <a:srgbClr val="09467F"/>
                </a:solidFill>
                <a:latin typeface="Berlin Sans FB"/>
                <a:cs typeface="Berlin Sans FB"/>
              </a:rPr>
              <a:t>to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pay </a:t>
            </a:r>
            <a:r>
              <a:rPr sz="2800" spc="-10" dirty="0">
                <a:solidFill>
                  <a:srgbClr val="09467F"/>
                </a:solidFill>
                <a:latin typeface="Berlin Sans FB"/>
                <a:cs typeface="Berlin Sans FB"/>
              </a:rPr>
              <a:t>dividends,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what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message  does it convey to the shareholders and public in</a:t>
            </a:r>
            <a:r>
              <a:rPr sz="2800" spc="10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general.</a:t>
            </a:r>
            <a:endParaRPr sz="2800">
              <a:latin typeface="Berlin Sans FB"/>
              <a:cs typeface="Berlin Sans FB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Thus, management </a:t>
            </a:r>
            <a:r>
              <a:rPr sz="2800" dirty="0">
                <a:solidFill>
                  <a:srgbClr val="09467F"/>
                </a:solidFill>
                <a:latin typeface="Berlin Sans FB"/>
                <a:cs typeface="Berlin Sans FB"/>
              </a:rPr>
              <a:t>of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cash is very</a:t>
            </a:r>
            <a:r>
              <a:rPr sz="2800" spc="-10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800" spc="-5" dirty="0">
                <a:solidFill>
                  <a:srgbClr val="09467F"/>
                </a:solidFill>
                <a:latin typeface="Berlin Sans FB"/>
                <a:cs typeface="Berlin Sans FB"/>
              </a:rPr>
              <a:t>essential.</a:t>
            </a:r>
            <a:endParaRPr sz="28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" y="453390"/>
            <a:ext cx="39833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9467F"/>
                </a:solidFill>
              </a:rPr>
              <a:t>Cash </a:t>
            </a:r>
            <a:r>
              <a:rPr sz="3200" spc="-5" dirty="0">
                <a:solidFill>
                  <a:srgbClr val="09467F"/>
                </a:solidFill>
              </a:rPr>
              <a:t>flow</a:t>
            </a:r>
            <a:r>
              <a:rPr sz="3200" spc="-25" dirty="0">
                <a:solidFill>
                  <a:srgbClr val="09467F"/>
                </a:solidFill>
              </a:rPr>
              <a:t> </a:t>
            </a:r>
            <a:r>
              <a:rPr sz="3200" spc="-5" dirty="0">
                <a:solidFill>
                  <a:srgbClr val="09467F"/>
                </a:solidFill>
              </a:rPr>
              <a:t>statement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590" y="1104900"/>
            <a:ext cx="844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155700" algn="l"/>
                <a:tab pos="1891030" algn="l"/>
                <a:tab pos="3369945" algn="l"/>
                <a:tab pos="4627245" algn="l"/>
                <a:tab pos="6311265" algn="l"/>
                <a:tab pos="7276465" algn="l"/>
                <a:tab pos="7893684" algn="l"/>
              </a:tabLst>
            </a:pPr>
            <a:r>
              <a:rPr sz="2400" spc="5" dirty="0">
                <a:solidFill>
                  <a:srgbClr val="09467F"/>
                </a:solidFill>
                <a:latin typeface="Berlin Sans FB"/>
                <a:cs typeface="Berlin Sans FB"/>
              </a:rPr>
              <a:t>C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a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sh	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f</a:t>
            </a:r>
            <a:r>
              <a:rPr sz="2400" spc="5" dirty="0">
                <a:solidFill>
                  <a:srgbClr val="09467F"/>
                </a:solidFill>
                <a:latin typeface="Berlin Sans FB"/>
                <a:cs typeface="Berlin Sans FB"/>
              </a:rPr>
              <a:t>l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ow	s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ta</a:t>
            </a:r>
            <a:r>
              <a:rPr sz="2400" spc="-15" dirty="0">
                <a:solidFill>
                  <a:srgbClr val="09467F"/>
                </a:solidFill>
                <a:latin typeface="Berlin Sans FB"/>
                <a:cs typeface="Berlin Sans FB"/>
              </a:rPr>
              <a:t>t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e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m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e</a:t>
            </a:r>
            <a:r>
              <a:rPr sz="2400" spc="10" dirty="0">
                <a:solidFill>
                  <a:srgbClr val="09467F"/>
                </a:solidFill>
                <a:latin typeface="Berlin Sans FB"/>
                <a:cs typeface="Berlin Sans FB"/>
              </a:rPr>
              <a:t>n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t	pro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vi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de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s	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i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nf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o</a:t>
            </a:r>
            <a:r>
              <a:rPr sz="2400" spc="5" dirty="0">
                <a:solidFill>
                  <a:srgbClr val="09467F"/>
                </a:solidFill>
                <a:latin typeface="Berlin Sans FB"/>
                <a:cs typeface="Berlin Sans FB"/>
              </a:rPr>
              <a:t>r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mati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o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n	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a</a:t>
            </a:r>
            <a:r>
              <a:rPr sz="2400" spc="5" dirty="0">
                <a:solidFill>
                  <a:srgbClr val="09467F"/>
                </a:solidFill>
                <a:latin typeface="Berlin Sans FB"/>
                <a:cs typeface="Berlin Sans FB"/>
              </a:rPr>
              <a:t>b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o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u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t	</a:t>
            </a:r>
            <a:r>
              <a:rPr sz="2400" spc="-15" dirty="0">
                <a:solidFill>
                  <a:srgbClr val="09467F"/>
                </a:solidFill>
                <a:latin typeface="Berlin Sans FB"/>
                <a:cs typeface="Berlin Sans FB"/>
              </a:rPr>
              <a:t>t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he	</a:t>
            </a:r>
            <a:r>
              <a:rPr sz="2400" u="heavy" spc="-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c</a:t>
            </a:r>
            <a:r>
              <a:rPr sz="2400" u="heavy" spc="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a</a:t>
            </a:r>
            <a:r>
              <a:rPr sz="2400" u="heavy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sh</a:t>
            </a:r>
            <a:endParaRPr sz="2400">
              <a:latin typeface="Berlin Sans FB"/>
              <a:cs typeface="Berlin Sans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23368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32207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590" y="52006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" y="60845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490" y="1470659"/>
            <a:ext cx="8103234" cy="538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receipts (Inflows) and payments (outflows) of </a:t>
            </a:r>
            <a:r>
              <a:rPr sz="2400" u="heavy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a </a:t>
            </a:r>
            <a:r>
              <a:rPr sz="2400" u="heavy" spc="-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firm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 for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a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given  period.</a:t>
            </a:r>
            <a:endParaRPr sz="2400">
              <a:latin typeface="Berlin Sans FB"/>
              <a:cs typeface="Berlin Sans FB"/>
            </a:endParaRPr>
          </a:p>
          <a:p>
            <a:pPr marL="12700" marR="6350" indent="128270" algn="just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It is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a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statement depicting </a:t>
            </a:r>
            <a:r>
              <a:rPr sz="2400" u="heavy" spc="-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change in cash position from one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u="heavy" spc="-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period to</a:t>
            </a:r>
            <a:r>
              <a:rPr sz="2400" u="heavy" spc="-20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 </a:t>
            </a:r>
            <a:r>
              <a:rPr sz="2400" u="heavy" spc="-5" dirty="0">
                <a:solidFill>
                  <a:srgbClr val="09467F"/>
                </a:solidFill>
                <a:uFill>
                  <a:solidFill>
                    <a:srgbClr val="09467F"/>
                  </a:solidFill>
                </a:uFill>
                <a:latin typeface="Berlin Sans FB"/>
                <a:cs typeface="Berlin Sans FB"/>
              </a:rPr>
              <a:t>another.</a:t>
            </a:r>
            <a:endParaRPr sz="2400">
              <a:latin typeface="Berlin Sans FB"/>
              <a:cs typeface="Berlin Sans FB"/>
            </a:endParaRPr>
          </a:p>
          <a:p>
            <a:pPr marL="12700" marR="10795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For example, if the cash balance of business is shown by</a:t>
            </a:r>
            <a:r>
              <a:rPr sz="2400" spc="409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its 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Balance sheet on 31st December, 2012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at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$20,000 while the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cash 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balance as per its balance sheet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on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31st December, 2013 is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$  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30,000.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There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has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been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an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inflow of cash of $10,000 in the 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year 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2013 as compared </a:t>
            </a:r>
            <a:r>
              <a:rPr sz="2400" spc="-10" dirty="0">
                <a:solidFill>
                  <a:srgbClr val="09467F"/>
                </a:solidFill>
                <a:latin typeface="Berlin Sans FB"/>
                <a:cs typeface="Berlin Sans FB"/>
              </a:rPr>
              <a:t>to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the year</a:t>
            </a:r>
            <a:r>
              <a:rPr sz="2400" spc="5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2012.</a:t>
            </a:r>
            <a:endParaRPr sz="2400">
              <a:latin typeface="Berlin Sans FB"/>
              <a:cs typeface="Berlin Sans FB"/>
            </a:endParaRPr>
          </a:p>
          <a:p>
            <a:pPr marL="12700" marR="12700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It explains the reasons for such inflows or outflows of cash, as the  case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may</a:t>
            </a:r>
            <a:r>
              <a:rPr sz="2400" spc="-15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be.</a:t>
            </a:r>
            <a:endParaRPr sz="2400">
              <a:latin typeface="Berlin Sans FB"/>
              <a:cs typeface="Berlin Sans FB"/>
            </a:endParaRPr>
          </a:p>
          <a:p>
            <a:pPr marL="12700" marR="11430" indent="105410" algn="just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It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also helps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management in making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plans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for the immediate  future.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712470"/>
            <a:ext cx="555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Purpose </a:t>
            </a:r>
            <a:r>
              <a:rPr spc="-5" dirty="0"/>
              <a:t>of the</a:t>
            </a:r>
            <a:r>
              <a:rPr spc="-5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0" y="160147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0" dirty="0">
                <a:solidFill>
                  <a:srgbClr val="09467F"/>
                </a:solidFill>
                <a:latin typeface="Symbol"/>
                <a:cs typeface="Symbol"/>
              </a:rPr>
              <a:t>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89" y="1633220"/>
            <a:ext cx="7032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To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provide relevant information about the cash receipts  and cash payments of an enterprise during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a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 period.</a:t>
            </a:r>
            <a:endParaRPr sz="2400">
              <a:latin typeface="Berlin Sans FB"/>
              <a:cs typeface="Berlin Sans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90" y="267589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0" dirty="0">
                <a:solidFill>
                  <a:srgbClr val="09467F"/>
                </a:solidFill>
                <a:latin typeface="Symbol"/>
                <a:cs typeface="Symbol"/>
              </a:rPr>
              <a:t>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9789" y="2515870"/>
            <a:ext cx="7423784" cy="11379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The statement provide answers to the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following</a:t>
            </a:r>
            <a:r>
              <a:rPr sz="2400" spc="-30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questions:</a:t>
            </a:r>
            <a:endParaRPr sz="2400">
              <a:latin typeface="Berlin Sans FB"/>
              <a:cs typeface="Berlin Sans FB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545465" algn="l"/>
              </a:tabLst>
            </a:pP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1.	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Where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did the cash come</a:t>
            </a:r>
            <a:r>
              <a:rPr sz="2400" spc="-20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from?</a:t>
            </a:r>
            <a:endParaRPr sz="2400">
              <a:latin typeface="Berlin Sans FB"/>
              <a:cs typeface="Berlin Sans F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789" y="3629659"/>
            <a:ext cx="5901055" cy="113538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590"/>
              </a:spcBef>
              <a:buAutoNum type="arabicPeriod" startAt="2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What was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the </a:t>
            </a: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cash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used</a:t>
            </a:r>
            <a:r>
              <a:rPr sz="2400" spc="-45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for?</a:t>
            </a:r>
            <a:endParaRPr sz="2400">
              <a:latin typeface="Berlin Sans FB"/>
              <a:cs typeface="Berlin Sans FB"/>
            </a:endParaRPr>
          </a:p>
          <a:p>
            <a:pPr marL="546100" indent="-533400">
              <a:lnSpc>
                <a:spcPct val="100000"/>
              </a:lnSpc>
              <a:spcBef>
                <a:spcPts val="1490"/>
              </a:spcBef>
              <a:buAutoNum type="arabicPeriod" startAt="2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09467F"/>
                </a:solidFill>
                <a:latin typeface="Berlin Sans FB"/>
                <a:cs typeface="Berlin Sans FB"/>
              </a:rPr>
              <a:t>What was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the change in the cash</a:t>
            </a:r>
            <a:r>
              <a:rPr sz="2400" spc="-40" dirty="0">
                <a:solidFill>
                  <a:srgbClr val="09467F"/>
                </a:solidFill>
                <a:latin typeface="Berlin Sans FB"/>
                <a:cs typeface="Berlin Sans FB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Berlin Sans FB"/>
                <a:cs typeface="Berlin Sans FB"/>
              </a:rPr>
              <a:t>balance?</a:t>
            </a:r>
            <a:endParaRPr sz="2400">
              <a:latin typeface="Berlin Sans FB"/>
              <a:cs typeface="Berlin Sans F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" y="558800"/>
            <a:ext cx="568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45" dirty="0">
                <a:solidFill>
                  <a:srgbClr val="09467F"/>
                </a:solidFill>
                <a:latin typeface="Arial Black"/>
                <a:cs typeface="Arial Black"/>
              </a:rPr>
              <a:t>Why </a:t>
            </a:r>
            <a:r>
              <a:rPr b="0" spc="-450" dirty="0">
                <a:solidFill>
                  <a:srgbClr val="09467F"/>
                </a:solidFill>
                <a:latin typeface="Arial Black"/>
                <a:cs typeface="Arial Black"/>
              </a:rPr>
              <a:t>cash </a:t>
            </a:r>
            <a:r>
              <a:rPr b="0" spc="-505" dirty="0">
                <a:solidFill>
                  <a:srgbClr val="09467F"/>
                </a:solidFill>
                <a:latin typeface="Arial Black"/>
                <a:cs typeface="Arial Black"/>
              </a:rPr>
              <a:t>flow </a:t>
            </a:r>
            <a:r>
              <a:rPr b="0" spc="-405" dirty="0">
                <a:solidFill>
                  <a:srgbClr val="09467F"/>
                </a:solidFill>
                <a:latin typeface="Arial Black"/>
                <a:cs typeface="Arial Black"/>
              </a:rPr>
              <a:t>Analysis</a:t>
            </a:r>
            <a:r>
              <a:rPr b="0" spc="-254" dirty="0">
                <a:solidFill>
                  <a:srgbClr val="09467F"/>
                </a:solidFill>
                <a:latin typeface="Arial Black"/>
                <a:cs typeface="Arial Black"/>
              </a:rPr>
              <a:t> </a:t>
            </a:r>
            <a:r>
              <a:rPr b="0" spc="-200" dirty="0">
                <a:solidFill>
                  <a:srgbClr val="09467F"/>
                </a:solidFill>
                <a:latin typeface="Arial Black"/>
                <a:cs typeface="Arial Black"/>
              </a:rPr>
              <a:t>???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461770"/>
            <a:ext cx="8267065" cy="509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58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Its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an important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analytical tool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creditors, investors and other 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users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financial statement</a:t>
            </a:r>
            <a:r>
              <a:rPr sz="2400" spc="5" dirty="0">
                <a:solidFill>
                  <a:srgbClr val="0946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9467F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501650" lvl="1" indent="-320675">
              <a:lnSpc>
                <a:spcPct val="100000"/>
              </a:lnSpc>
              <a:buClr>
                <a:srgbClr val="4478A3"/>
              </a:buClr>
              <a:buSzPct val="79166"/>
              <a:buFont typeface="Symbol"/>
              <a:buChar char=""/>
              <a:tabLst>
                <a:tab pos="501650" algn="l"/>
              </a:tabLst>
            </a:pP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Firm’s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ability </a:t>
            </a:r>
            <a:r>
              <a:rPr sz="2400" spc="5" dirty="0">
                <a:solidFill>
                  <a:srgbClr val="09467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generate cash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flows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in the</a:t>
            </a:r>
            <a:r>
              <a:rPr sz="2400" spc="-30" dirty="0">
                <a:solidFill>
                  <a:srgbClr val="0946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future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4478A3"/>
              </a:buClr>
              <a:buFont typeface="Symbol"/>
              <a:buChar char=""/>
            </a:pPr>
            <a:endParaRPr sz="3500">
              <a:latin typeface="Times New Roman"/>
              <a:cs typeface="Times New Roman"/>
            </a:endParaRPr>
          </a:p>
          <a:p>
            <a:pPr marL="501650" lvl="1" indent="-320675">
              <a:lnSpc>
                <a:spcPct val="100000"/>
              </a:lnSpc>
              <a:buClr>
                <a:srgbClr val="4478A3"/>
              </a:buClr>
              <a:buSzPct val="79166"/>
              <a:buFont typeface="Symbol"/>
              <a:buChar char=""/>
              <a:tabLst>
                <a:tab pos="501650" algn="l"/>
              </a:tabLst>
            </a:pP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Firm’s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capacity to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meet cash</a:t>
            </a:r>
            <a:r>
              <a:rPr sz="2400" spc="5" dirty="0">
                <a:solidFill>
                  <a:srgbClr val="0946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obligations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4478A3"/>
              </a:buClr>
              <a:buFont typeface="Symbol"/>
              <a:buChar char=""/>
            </a:pPr>
            <a:endParaRPr sz="3500">
              <a:latin typeface="Times New Roman"/>
              <a:cs typeface="Times New Roman"/>
            </a:endParaRPr>
          </a:p>
          <a:p>
            <a:pPr marL="501650" lvl="1" indent="-320675">
              <a:lnSpc>
                <a:spcPct val="100000"/>
              </a:lnSpc>
              <a:buClr>
                <a:srgbClr val="4478A3"/>
              </a:buClr>
              <a:buSzPct val="79166"/>
              <a:buFont typeface="Symbol"/>
              <a:buChar char=""/>
              <a:tabLst>
                <a:tab pos="501650" algn="l"/>
              </a:tabLst>
            </a:pP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Firm’s future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external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financing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needs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4478A3"/>
              </a:buClr>
              <a:buFont typeface="Symbol"/>
              <a:buChar char=""/>
            </a:pPr>
            <a:endParaRPr sz="3500">
              <a:latin typeface="Times New Roman"/>
              <a:cs typeface="Times New Roman"/>
            </a:endParaRPr>
          </a:p>
          <a:p>
            <a:pPr marL="501650" lvl="1" indent="-320675">
              <a:lnSpc>
                <a:spcPct val="100000"/>
              </a:lnSpc>
              <a:buClr>
                <a:srgbClr val="4478A3"/>
              </a:buClr>
              <a:buSzPct val="79166"/>
              <a:buFont typeface="Symbol"/>
              <a:buChar char=""/>
              <a:tabLst>
                <a:tab pos="501650" algn="l"/>
              </a:tabLst>
            </a:pP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Firm’s success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in productively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managing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investing activities</a:t>
            </a:r>
            <a:endParaRPr sz="2400">
              <a:latin typeface="Times New Roman"/>
              <a:cs typeface="Times New Roman"/>
            </a:endParaRPr>
          </a:p>
          <a:p>
            <a:pPr marL="501650" marR="259715" lvl="1" indent="-320040">
              <a:lnSpc>
                <a:spcPct val="100000"/>
              </a:lnSpc>
              <a:spcBef>
                <a:spcPts val="600"/>
              </a:spcBef>
              <a:buClr>
                <a:srgbClr val="4478A3"/>
              </a:buClr>
              <a:buSzPct val="79166"/>
              <a:buFont typeface="Symbol"/>
              <a:buChar char=""/>
              <a:tabLst>
                <a:tab pos="501650" algn="l"/>
              </a:tabLst>
            </a:pP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Firm’s effectiveness </a:t>
            </a:r>
            <a:r>
              <a:rPr sz="2400" spc="5" dirty="0">
                <a:solidFill>
                  <a:srgbClr val="09467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implementing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financing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9467F"/>
                </a:solidFill>
                <a:latin typeface="Times New Roman"/>
                <a:cs typeface="Times New Roman"/>
              </a:rPr>
              <a:t>investing  </a:t>
            </a:r>
            <a:r>
              <a:rPr sz="2400" spc="-5" dirty="0">
                <a:solidFill>
                  <a:srgbClr val="09467F"/>
                </a:solidFill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607059"/>
            <a:ext cx="8301990" cy="1303020"/>
          </a:xfrm>
          <a:prstGeom prst="rect">
            <a:avLst/>
          </a:prstGeom>
          <a:solidFill>
            <a:srgbClr val="9AC58B"/>
          </a:solidFill>
          <a:ln w="63256">
            <a:solidFill>
              <a:srgbClr val="660066"/>
            </a:solidFill>
          </a:ln>
        </p:spPr>
        <p:txBody>
          <a:bodyPr vert="horz" wrap="square" lIns="0" tIns="37719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2970"/>
              </a:spcBef>
            </a:pPr>
            <a:r>
              <a:rPr spc="-5" dirty="0">
                <a:solidFill>
                  <a:srgbClr val="660066"/>
                </a:solidFill>
                <a:latin typeface="Garamond"/>
                <a:cs typeface="Garamond"/>
              </a:rPr>
              <a:t>Objectives of Cash Flow</a:t>
            </a:r>
            <a:r>
              <a:rPr spc="-20" dirty="0">
                <a:solidFill>
                  <a:srgbClr val="660066"/>
                </a:solidFill>
                <a:latin typeface="Garamond"/>
                <a:cs typeface="Garamond"/>
              </a:rPr>
              <a:t> </a:t>
            </a:r>
            <a:r>
              <a:rPr spc="-5" dirty="0">
                <a:solidFill>
                  <a:srgbClr val="660066"/>
                </a:solidFill>
                <a:latin typeface="Garamond"/>
                <a:cs typeface="Garamond"/>
              </a:rPr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993139" y="2340610"/>
            <a:ext cx="7785100" cy="4284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556510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69" y="2532379"/>
            <a:ext cx="7955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Does not show 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liquidity </a:t>
            </a:r>
            <a:r>
              <a:rPr sz="2400" spc="-5" dirty="0">
                <a:solidFill>
                  <a:srgbClr val="FF3300"/>
                </a:solidFill>
                <a:latin typeface="Trebuchet MS"/>
                <a:cs typeface="Trebuchet MS"/>
              </a:rPr>
              <a:t>position 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the firm 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because  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an 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income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statement takes into account 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both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cash as  well as non-cash</a:t>
            </a:r>
            <a:r>
              <a:rPr sz="2400" spc="-20" dirty="0">
                <a:solidFill>
                  <a:srgbClr val="09467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items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323079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369" y="4300220"/>
            <a:ext cx="5711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It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is not 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substitute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3300"/>
                </a:solidFill>
                <a:latin typeface="Trebuchet MS"/>
                <a:cs typeface="Trebuchet MS"/>
              </a:rPr>
              <a:t>income</a:t>
            </a:r>
            <a:r>
              <a:rPr sz="2400" spc="-1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statement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358129"/>
            <a:ext cx="1111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369" y="5335270"/>
            <a:ext cx="79571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63600" algn="l"/>
                <a:tab pos="1524000" algn="l"/>
                <a:tab pos="2414905" algn="l"/>
                <a:tab pos="3079115" algn="l"/>
                <a:tab pos="4469130" algn="l"/>
                <a:tab pos="5760085" algn="l"/>
                <a:tab pos="6245860" algn="l"/>
                <a:tab pos="6909434" algn="l"/>
                <a:tab pos="7691120" algn="l"/>
              </a:tabLst>
            </a:pPr>
            <a:r>
              <a:rPr sz="2400" spc="5" dirty="0">
                <a:solidFill>
                  <a:srgbClr val="09467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n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t	</a:t>
            </a:r>
            <a:r>
              <a:rPr sz="2400" spc="5" dirty="0">
                <a:solidFill>
                  <a:srgbClr val="09467F"/>
                </a:solidFill>
                <a:latin typeface="Trebuchet MS"/>
                <a:cs typeface="Trebuchet MS"/>
              </a:rPr>
              <a:t>s</a:t>
            </a:r>
            <a:r>
              <a:rPr sz="2400" spc="-15" dirty="0">
                <a:solidFill>
                  <a:srgbClr val="09467F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ow	</a:t>
            </a:r>
            <a:r>
              <a:rPr sz="2400" spc="-15" dirty="0">
                <a:solidFill>
                  <a:srgbClr val="09467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e	</a:t>
            </a:r>
            <a:r>
              <a:rPr sz="2400" dirty="0">
                <a:solidFill>
                  <a:srgbClr val="FF3300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FF3300"/>
                </a:solidFill>
                <a:latin typeface="Trebuchet MS"/>
                <a:cs typeface="Trebuchet MS"/>
              </a:rPr>
              <a:t>nanc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FF3300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FF3300"/>
                </a:solidFill>
                <a:latin typeface="Trebuchet MS"/>
                <a:cs typeface="Trebuchet MS"/>
              </a:rPr>
              <a:t>l	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po</a:t>
            </a:r>
            <a:r>
              <a:rPr sz="2400" spc="5" dirty="0">
                <a:solidFill>
                  <a:srgbClr val="FF3300"/>
                </a:solidFill>
                <a:latin typeface="Trebuchet MS"/>
                <a:cs typeface="Trebuchet MS"/>
              </a:rPr>
              <a:t>s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FF3300"/>
                </a:solidFill>
                <a:latin typeface="Trebuchet MS"/>
                <a:cs typeface="Trebuchet MS"/>
              </a:rPr>
              <a:t>t</a:t>
            </a:r>
            <a:r>
              <a:rPr sz="2400" spc="-10" dirty="0">
                <a:solidFill>
                  <a:srgbClr val="FF330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FF3300"/>
                </a:solidFill>
                <a:latin typeface="Trebuchet MS"/>
                <a:cs typeface="Trebuchet MS"/>
              </a:rPr>
              <a:t>on	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f	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e	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f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r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m	</a:t>
            </a:r>
            <a:r>
              <a:rPr sz="2400" spc="-10" dirty="0">
                <a:solidFill>
                  <a:srgbClr val="09467F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9467F"/>
                </a:solidFill>
                <a:latin typeface="Trebuchet MS"/>
                <a:cs typeface="Trebuchet MS"/>
              </a:rPr>
              <a:t>n  </a:t>
            </a:r>
            <a:r>
              <a:rPr sz="2400" spc="-5" dirty="0">
                <a:solidFill>
                  <a:srgbClr val="09467F"/>
                </a:solidFill>
                <a:latin typeface="Trebuchet MS"/>
                <a:cs typeface="Trebuchet MS"/>
              </a:rPr>
              <a:t>totality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857250"/>
            <a:ext cx="8303259" cy="1045210"/>
          </a:xfrm>
          <a:prstGeom prst="rect">
            <a:avLst/>
          </a:prstGeom>
          <a:solidFill>
            <a:srgbClr val="9AC58B"/>
          </a:solidFill>
          <a:ln w="63256">
            <a:solidFill>
              <a:srgbClr val="660066"/>
            </a:solidFill>
          </a:ln>
        </p:spPr>
        <p:txBody>
          <a:bodyPr vert="horz" wrap="square" lIns="0" tIns="247650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1950"/>
              </a:spcBef>
            </a:pPr>
            <a:r>
              <a:rPr spc="-5" dirty="0">
                <a:solidFill>
                  <a:srgbClr val="660066"/>
                </a:solidFill>
                <a:latin typeface="Garamond"/>
                <a:cs typeface="Garamond"/>
              </a:rPr>
              <a:t>Cash Flow Statement </a:t>
            </a:r>
            <a:r>
              <a:rPr dirty="0">
                <a:solidFill>
                  <a:srgbClr val="660066"/>
                </a:solidFill>
                <a:latin typeface="Garamond"/>
                <a:cs typeface="Garamond"/>
              </a:rPr>
              <a:t>:</a:t>
            </a:r>
            <a:r>
              <a:rPr spc="-15" dirty="0">
                <a:solidFill>
                  <a:srgbClr val="660066"/>
                </a:solidFill>
                <a:latin typeface="Garamond"/>
                <a:cs typeface="Garamond"/>
              </a:rPr>
              <a:t> </a:t>
            </a:r>
            <a:r>
              <a:rPr spc="-5" dirty="0">
                <a:solidFill>
                  <a:srgbClr val="660066"/>
                </a:solidFill>
                <a:latin typeface="Garamond"/>
                <a:cs typeface="Garamond"/>
              </a:rPr>
              <a:t>Limitations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58800"/>
            <a:ext cx="65532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46400" algn="l"/>
              </a:tabLst>
            </a:pPr>
            <a:r>
              <a:rPr sz="2400" spc="-10"/>
              <a:t>Difference</a:t>
            </a:r>
            <a:r>
              <a:rPr lang="en-US" sz="2400" spc="-10" dirty="0"/>
              <a:t> </a:t>
            </a:r>
            <a:r>
              <a:rPr sz="2400" spc="-10"/>
              <a:t>b/w </a:t>
            </a:r>
            <a:r>
              <a:rPr sz="2400" spc="-5" dirty="0"/>
              <a:t>Cash Flow </a:t>
            </a:r>
            <a:r>
              <a:rPr sz="2400" spc="-5"/>
              <a:t>&amp;</a:t>
            </a:r>
            <a:r>
              <a:rPr sz="2400"/>
              <a:t> </a:t>
            </a:r>
            <a:r>
              <a:rPr sz="2400" spc="-5"/>
              <a:t>Fund</a:t>
            </a:r>
            <a:r>
              <a:rPr lang="en-US" sz="2400" spc="-5" dirty="0"/>
              <a:t> flow</a:t>
            </a:r>
            <a:endParaRPr sz="2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360503"/>
            <a:ext cx="4375785" cy="6080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endParaRPr sz="4000" dirty="0">
              <a:latin typeface="Comic Sans MS"/>
              <a:cs typeface="Comic Sans MS"/>
            </a:endParaRPr>
          </a:p>
          <a:p>
            <a:pPr marL="33655" algn="ctr">
              <a:lnSpc>
                <a:spcPct val="100000"/>
              </a:lnSpc>
              <a:spcBef>
                <a:spcPts val="4240"/>
              </a:spcBef>
            </a:pPr>
            <a:r>
              <a:rPr sz="2800" b="1" i="1" dirty="0">
                <a:solidFill>
                  <a:srgbClr val="D24717"/>
                </a:solidFill>
                <a:latin typeface="Monotype Corsiva"/>
                <a:cs typeface="Monotype Corsiva"/>
              </a:rPr>
              <a:t>Cash Flow</a:t>
            </a:r>
            <a:r>
              <a:rPr sz="2800" b="1" i="1" spc="-80" dirty="0">
                <a:solidFill>
                  <a:srgbClr val="D24717"/>
                </a:solidFill>
                <a:latin typeface="Monotype Corsiva"/>
                <a:cs typeface="Monotype Corsiva"/>
              </a:rPr>
              <a:t> </a:t>
            </a:r>
            <a:r>
              <a:rPr sz="2800" b="1" i="1" dirty="0">
                <a:solidFill>
                  <a:srgbClr val="D24717"/>
                </a:solidFill>
                <a:latin typeface="Monotype Corsiva"/>
                <a:cs typeface="Monotype Corsiva"/>
              </a:rPr>
              <a:t>Statement</a:t>
            </a:r>
            <a:endParaRPr sz="2800" dirty="0">
              <a:latin typeface="Monotype Corsiva"/>
              <a:cs typeface="Monotype Corsiva"/>
            </a:endParaRPr>
          </a:p>
          <a:p>
            <a:pPr marL="469900" marR="187325" indent="-457200">
              <a:lnSpc>
                <a:spcPts val="2590"/>
              </a:lnSpc>
              <a:buClr>
                <a:srgbClr val="D24717"/>
              </a:buClr>
              <a:buSzPct val="85416"/>
              <a:buAutoNum type="arabicPeriod"/>
              <a:tabLst>
                <a:tab pos="469265" algn="l"/>
                <a:tab pos="469900" algn="l"/>
                <a:tab pos="308991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Meaning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fund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lang="en-US" sz="2400" spc="-5" dirty="0">
                <a:latin typeface="Arial"/>
                <a:cs typeface="Arial"/>
              </a:rPr>
              <a:t>Cash</a:t>
            </a:r>
            <a:r>
              <a:rPr sz="2400" spc="-5" dirty="0">
                <a:latin typeface="Arial"/>
                <a:cs typeface="Arial"/>
              </a:rPr>
              <a:t>  means only cash which is a  component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net current  </a:t>
            </a:r>
            <a:r>
              <a:rPr sz="2400" dirty="0">
                <a:latin typeface="Arial"/>
                <a:cs typeface="Arial"/>
              </a:rPr>
              <a:t>assets.</a:t>
            </a:r>
          </a:p>
          <a:p>
            <a:pPr marL="469900" marR="5080" indent="-457200">
              <a:lnSpc>
                <a:spcPct val="90000"/>
              </a:lnSpc>
              <a:spcBef>
                <a:spcPts val="570"/>
              </a:spcBef>
              <a:buClr>
                <a:srgbClr val="D24717"/>
              </a:buClr>
              <a:buSzPct val="85416"/>
              <a:buAutoNum type="arabicPeriod"/>
              <a:tabLst>
                <a:tab pos="469265" algn="l"/>
                <a:tab pos="469900" algn="l"/>
                <a:tab pos="211137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Objective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objective 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know about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changes  occurred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cash position  between two balance sheet  dates.</a:t>
            </a:r>
            <a:endParaRPr sz="2400" dirty="0">
              <a:latin typeface="Arial"/>
              <a:cs typeface="Arial"/>
            </a:endParaRPr>
          </a:p>
          <a:p>
            <a:pPr marL="469900" marR="17780" indent="-45720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preparation</a:t>
            </a:r>
            <a:r>
              <a:rPr sz="2400" b="1" spc="-5" dirty="0">
                <a:latin typeface="Arial"/>
                <a:cs typeface="Arial"/>
              </a:rPr>
              <a:t>:  </a:t>
            </a:r>
            <a:r>
              <a:rPr sz="2400" spc="-5" dirty="0">
                <a:latin typeface="Arial"/>
                <a:cs typeface="Arial"/>
              </a:rPr>
              <a:t>Increase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current </a:t>
            </a:r>
            <a:r>
              <a:rPr sz="2400" spc="-5" dirty="0">
                <a:latin typeface="Arial"/>
                <a:cs typeface="Arial"/>
              </a:rPr>
              <a:t>liability or  decrease in </a:t>
            </a:r>
            <a:r>
              <a:rPr sz="2400" dirty="0">
                <a:latin typeface="Arial"/>
                <a:cs typeface="Arial"/>
              </a:rPr>
              <a:t>current asset  </a:t>
            </a:r>
            <a:r>
              <a:rPr sz="2400" spc="-5" dirty="0">
                <a:latin typeface="Arial"/>
                <a:cs typeface="Arial"/>
              </a:rPr>
              <a:t>(except cash) results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511300"/>
            <a:ext cx="3545840" cy="49263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 algn="ctr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D24717"/>
                </a:solidFill>
                <a:latin typeface="Monotype Corsiva"/>
                <a:cs typeface="Monotype Corsiva"/>
              </a:rPr>
              <a:t>Fund Flow</a:t>
            </a:r>
            <a:r>
              <a:rPr sz="2800" b="1" i="1" spc="-95" dirty="0">
                <a:solidFill>
                  <a:srgbClr val="D24717"/>
                </a:solidFill>
                <a:latin typeface="Monotype Corsiva"/>
                <a:cs typeface="Monotype Corsiva"/>
              </a:rPr>
              <a:t> </a:t>
            </a:r>
            <a:r>
              <a:rPr sz="2800" b="1" i="1" dirty="0">
                <a:solidFill>
                  <a:srgbClr val="D24717"/>
                </a:solidFill>
                <a:latin typeface="Monotype Corsiva"/>
                <a:cs typeface="Monotype Corsiva"/>
              </a:rPr>
              <a:t>Statement</a:t>
            </a:r>
            <a:endParaRPr sz="2800" dirty="0">
              <a:latin typeface="Monotype Corsiva"/>
              <a:cs typeface="Monotype Corsiva"/>
            </a:endParaRPr>
          </a:p>
          <a:p>
            <a:pPr marL="287020" marR="189865" indent="-274320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Fund means </a:t>
            </a:r>
            <a:r>
              <a:rPr sz="2400" dirty="0">
                <a:latin typeface="Arial"/>
                <a:cs typeface="Arial"/>
              </a:rPr>
              <a:t>net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working  capital </a:t>
            </a:r>
            <a:r>
              <a:rPr sz="2400" dirty="0">
                <a:latin typeface="Arial"/>
                <a:cs typeface="Arial"/>
              </a:rPr>
              <a:t>(i.e. </a:t>
            </a:r>
            <a:r>
              <a:rPr sz="2400" spc="-5" dirty="0">
                <a:latin typeface="Arial"/>
                <a:cs typeface="Arial"/>
              </a:rPr>
              <a:t>current  </a:t>
            </a:r>
            <a:r>
              <a:rPr sz="2400" dirty="0">
                <a:latin typeface="Arial"/>
                <a:cs typeface="Arial"/>
              </a:rPr>
              <a:t>assets </a:t>
            </a:r>
            <a:r>
              <a:rPr sz="2400" spc="-5" dirty="0">
                <a:latin typeface="Arial"/>
                <a:cs typeface="Arial"/>
              </a:rPr>
              <a:t>minus </a:t>
            </a:r>
            <a:r>
              <a:rPr sz="2400" dirty="0">
                <a:latin typeface="Arial"/>
                <a:cs typeface="Arial"/>
              </a:rPr>
              <a:t>current  </a:t>
            </a:r>
            <a:r>
              <a:rPr sz="2400" spc="-5" dirty="0">
                <a:latin typeface="Arial"/>
                <a:cs typeface="Arial"/>
              </a:rPr>
              <a:t>liabilities).</a:t>
            </a:r>
            <a:endParaRPr sz="2400" dirty="0">
              <a:latin typeface="Arial"/>
              <a:cs typeface="Arial"/>
            </a:endParaRPr>
          </a:p>
          <a:p>
            <a:pPr marL="287020" marR="101600" indent="-274320">
              <a:lnSpc>
                <a:spcPct val="90000"/>
              </a:lnSpc>
              <a:spcBef>
                <a:spcPts val="570"/>
              </a:spcBef>
            </a:pP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objective 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know  about the changes  occurred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net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working  capital between </a:t>
            </a:r>
            <a:r>
              <a:rPr sz="2400" dirty="0">
                <a:latin typeface="Arial"/>
                <a:cs typeface="Arial"/>
              </a:rPr>
              <a:t>two  </a:t>
            </a:r>
            <a:r>
              <a:rPr sz="2400" spc="-5" dirty="0">
                <a:latin typeface="Arial"/>
                <a:cs typeface="Arial"/>
              </a:rPr>
              <a:t>balance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dates.</a:t>
            </a:r>
            <a:endParaRPr sz="2400" dirty="0">
              <a:latin typeface="Arial"/>
              <a:cs typeface="Arial"/>
            </a:endParaRPr>
          </a:p>
          <a:p>
            <a:pPr marL="287020" marR="5080" indent="-274320">
              <a:lnSpc>
                <a:spcPts val="2590"/>
              </a:lnSpc>
              <a:spcBef>
                <a:spcPts val="635"/>
              </a:spcBef>
            </a:pPr>
            <a:r>
              <a:rPr sz="2400" spc="-5" dirty="0">
                <a:latin typeface="Arial"/>
                <a:cs typeface="Arial"/>
              </a:rPr>
              <a:t>Increase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liability  and decrease in </a:t>
            </a:r>
            <a:r>
              <a:rPr sz="2400" dirty="0">
                <a:latin typeface="Arial"/>
                <a:cs typeface="Arial"/>
              </a:rPr>
              <a:t>current  asset </a:t>
            </a:r>
            <a:r>
              <a:rPr sz="2400" spc="-5" dirty="0">
                <a:latin typeface="Arial"/>
                <a:cs typeface="Arial"/>
              </a:rPr>
              <a:t>results in a  decrease in </a:t>
            </a:r>
            <a:r>
              <a:rPr sz="2400" dirty="0">
                <a:latin typeface="Arial"/>
                <a:cs typeface="Arial"/>
              </a:rPr>
              <a:t>net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524000"/>
            <a:ext cx="1905" cy="5029200"/>
          </a:xfrm>
          <a:custGeom>
            <a:avLst/>
            <a:gdLst/>
            <a:ahLst/>
            <a:cxnLst/>
            <a:rect l="l" t="t" r="r" b="b"/>
            <a:pathLst>
              <a:path w="1904" h="5029200">
                <a:moveTo>
                  <a:pt x="1650" y="0"/>
                </a:moveTo>
                <a:lnTo>
                  <a:pt x="0" y="5029200"/>
                </a:lnTo>
              </a:path>
            </a:pathLst>
          </a:custGeom>
          <a:ln w="12700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522095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1650"/>
                </a:lnTo>
              </a:path>
            </a:pathLst>
          </a:custGeom>
          <a:ln w="12700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903095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1650"/>
                </a:lnTo>
              </a:path>
            </a:pathLst>
          </a:custGeom>
          <a:ln w="12700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1446</Words>
  <Application>Microsoft Office PowerPoint</Application>
  <PresentationFormat>On-screen Show (4:3)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Berlin Sans FB</vt:lpstr>
      <vt:lpstr>Calibri</vt:lpstr>
      <vt:lpstr>Comic Sans MS</vt:lpstr>
      <vt:lpstr>Garamond</vt:lpstr>
      <vt:lpstr>Monotype Corsiva</vt:lpstr>
      <vt:lpstr>Symbol</vt:lpstr>
      <vt:lpstr>Times New Roman</vt:lpstr>
      <vt:lpstr>Trebuchet MS</vt:lpstr>
      <vt:lpstr>Wingdings</vt:lpstr>
      <vt:lpstr>Office Theme</vt:lpstr>
      <vt:lpstr>Cash Flow Analysis</vt:lpstr>
      <vt:lpstr>Meaning</vt:lpstr>
      <vt:lpstr>Introduction</vt:lpstr>
      <vt:lpstr>Cash flow statement</vt:lpstr>
      <vt:lpstr>Purpose of the Statement</vt:lpstr>
      <vt:lpstr>Why cash flow Analysis ???</vt:lpstr>
      <vt:lpstr>Objectives of Cash Flow Statement</vt:lpstr>
      <vt:lpstr>Cash Flow Statement : Limitations</vt:lpstr>
      <vt:lpstr>Difference b/w Cash Flow &amp; Fund flow</vt:lpstr>
      <vt:lpstr>Continued….</vt:lpstr>
      <vt:lpstr>Where from: Where to?</vt:lpstr>
      <vt:lpstr>PowerPoint Presentation</vt:lpstr>
      <vt:lpstr>PowerPoint Presentation</vt:lpstr>
      <vt:lpstr>Classification</vt:lpstr>
      <vt:lpstr>Continued….</vt:lpstr>
      <vt:lpstr>PowerPoint Presentation</vt:lpstr>
      <vt:lpstr>Continued….</vt:lpstr>
      <vt:lpstr>Continued….</vt:lpstr>
      <vt:lpstr>PowerPoint Presentation</vt:lpstr>
      <vt:lpstr>Continued….</vt:lpstr>
      <vt:lpstr>Continued….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Flow Analysis</dc:title>
  <dc:creator>Manish</dc:creator>
  <cp:lastModifiedBy>Amran</cp:lastModifiedBy>
  <cp:revision>5</cp:revision>
  <dcterms:created xsi:type="dcterms:W3CDTF">2020-01-23T05:47:53Z</dcterms:created>
  <dcterms:modified xsi:type="dcterms:W3CDTF">2021-03-08T04:30:14Z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2020-01-23T00:00:00Z</vt:filetime>
  </property>
</Properties>
</file>