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4274" r:id="rId5"/>
  </p:sldMasterIdLst>
  <p:notesMasterIdLst>
    <p:notesMasterId r:id="rId118"/>
  </p:notesMasterIdLst>
  <p:handoutMasterIdLst>
    <p:handoutMasterId r:id="rId119"/>
  </p:handoutMasterIdLst>
  <p:sldIdLst>
    <p:sldId id="350" r:id="rId6"/>
    <p:sldId id="344" r:id="rId7"/>
    <p:sldId id="341" r:id="rId8"/>
    <p:sldId id="345" r:id="rId9"/>
    <p:sldId id="327" r:id="rId10"/>
    <p:sldId id="379" r:id="rId11"/>
    <p:sldId id="351" r:id="rId12"/>
    <p:sldId id="342" r:id="rId13"/>
    <p:sldId id="324" r:id="rId14"/>
    <p:sldId id="325" r:id="rId15"/>
    <p:sldId id="326" r:id="rId16"/>
    <p:sldId id="374" r:id="rId17"/>
    <p:sldId id="328" r:id="rId18"/>
    <p:sldId id="329" r:id="rId19"/>
    <p:sldId id="330" r:id="rId20"/>
    <p:sldId id="346" r:id="rId21"/>
    <p:sldId id="347" r:id="rId22"/>
    <p:sldId id="378" r:id="rId23"/>
    <p:sldId id="352" r:id="rId24"/>
    <p:sldId id="334" r:id="rId25"/>
    <p:sldId id="335" r:id="rId26"/>
    <p:sldId id="354" r:id="rId27"/>
    <p:sldId id="336" r:id="rId28"/>
    <p:sldId id="356" r:id="rId29"/>
    <p:sldId id="337" r:id="rId30"/>
    <p:sldId id="353" r:id="rId31"/>
    <p:sldId id="338" r:id="rId32"/>
    <p:sldId id="358" r:id="rId33"/>
    <p:sldId id="298" r:id="rId34"/>
    <p:sldId id="359" r:id="rId35"/>
    <p:sldId id="369" r:id="rId36"/>
    <p:sldId id="361" r:id="rId37"/>
    <p:sldId id="368" r:id="rId38"/>
    <p:sldId id="370" r:id="rId39"/>
    <p:sldId id="362" r:id="rId40"/>
    <p:sldId id="371" r:id="rId41"/>
    <p:sldId id="363" r:id="rId42"/>
    <p:sldId id="372" r:id="rId43"/>
    <p:sldId id="364" r:id="rId44"/>
    <p:sldId id="365" r:id="rId45"/>
    <p:sldId id="373" r:id="rId46"/>
    <p:sldId id="366" r:id="rId47"/>
    <p:sldId id="348" r:id="rId48"/>
    <p:sldId id="349" r:id="rId49"/>
    <p:sldId id="360" r:id="rId50"/>
    <p:sldId id="367" r:id="rId51"/>
    <p:sldId id="375" r:id="rId52"/>
    <p:sldId id="376" r:id="rId53"/>
    <p:sldId id="377" r:id="rId54"/>
    <p:sldId id="448" r:id="rId55"/>
    <p:sldId id="443" r:id="rId56"/>
    <p:sldId id="452" r:id="rId57"/>
    <p:sldId id="484" r:id="rId58"/>
    <p:sldId id="485" r:id="rId59"/>
    <p:sldId id="486" r:id="rId60"/>
    <p:sldId id="455" r:id="rId61"/>
    <p:sldId id="456" r:id="rId62"/>
    <p:sldId id="457" r:id="rId63"/>
    <p:sldId id="458" r:id="rId64"/>
    <p:sldId id="459" r:id="rId65"/>
    <p:sldId id="460" r:id="rId66"/>
    <p:sldId id="461" r:id="rId67"/>
    <p:sldId id="462" r:id="rId68"/>
    <p:sldId id="463" r:id="rId69"/>
    <p:sldId id="464" r:id="rId70"/>
    <p:sldId id="465" r:id="rId71"/>
    <p:sldId id="466" r:id="rId72"/>
    <p:sldId id="467" r:id="rId73"/>
    <p:sldId id="468" r:id="rId74"/>
    <p:sldId id="469" r:id="rId75"/>
    <p:sldId id="470" r:id="rId76"/>
    <p:sldId id="471" r:id="rId77"/>
    <p:sldId id="472" r:id="rId78"/>
    <p:sldId id="473" r:id="rId79"/>
    <p:sldId id="474" r:id="rId80"/>
    <p:sldId id="475" r:id="rId81"/>
    <p:sldId id="476" r:id="rId82"/>
    <p:sldId id="477" r:id="rId83"/>
    <p:sldId id="478" r:id="rId84"/>
    <p:sldId id="479" r:id="rId85"/>
    <p:sldId id="480" r:id="rId86"/>
    <p:sldId id="481" r:id="rId87"/>
    <p:sldId id="482" r:id="rId88"/>
    <p:sldId id="384" r:id="rId89"/>
    <p:sldId id="454" r:id="rId90"/>
    <p:sldId id="413" r:id="rId91"/>
    <p:sldId id="487" r:id="rId92"/>
    <p:sldId id="488" r:id="rId93"/>
    <p:sldId id="490" r:id="rId94"/>
    <p:sldId id="414" r:id="rId95"/>
    <p:sldId id="415" r:id="rId96"/>
    <p:sldId id="416" r:id="rId97"/>
    <p:sldId id="417" r:id="rId98"/>
    <p:sldId id="418" r:id="rId99"/>
    <p:sldId id="419" r:id="rId100"/>
    <p:sldId id="420" r:id="rId101"/>
    <p:sldId id="421" r:id="rId102"/>
    <p:sldId id="422" r:id="rId103"/>
    <p:sldId id="423" r:id="rId104"/>
    <p:sldId id="424" r:id="rId105"/>
    <p:sldId id="425" r:id="rId106"/>
    <p:sldId id="426" r:id="rId107"/>
    <p:sldId id="427" r:id="rId108"/>
    <p:sldId id="428" r:id="rId109"/>
    <p:sldId id="429" r:id="rId110"/>
    <p:sldId id="431" r:id="rId111"/>
    <p:sldId id="432" r:id="rId112"/>
    <p:sldId id="438" r:id="rId113"/>
    <p:sldId id="439" r:id="rId114"/>
    <p:sldId id="440" r:id="rId115"/>
    <p:sldId id="441" r:id="rId116"/>
    <p:sldId id="442" r:id="rId117"/>
  </p:sldIdLst>
  <p:sldSz cx="9144000" cy="6858000" type="screen4x3"/>
  <p:notesSz cx="6797675" cy="9872663"/>
  <p:defaultTextStyle>
    <a:defPPr>
      <a:defRPr lang="en-US"/>
    </a:defPPr>
    <a:lvl1pPr algn="r" rtl="0" eaLnBrk="0" fontAlgn="base" hangingPunct="0">
      <a:spcBef>
        <a:spcPct val="0"/>
      </a:spcBef>
      <a:spcAft>
        <a:spcPct val="0"/>
      </a:spcAft>
      <a:defRPr sz="1100" kern="1200">
        <a:solidFill>
          <a:schemeClr val="tx1"/>
        </a:solidFill>
        <a:latin typeface="Arial" charset="0"/>
        <a:ea typeface="+mn-ea"/>
        <a:cs typeface="+mn-cs"/>
      </a:defRPr>
    </a:lvl1pPr>
    <a:lvl2pPr marL="457200" algn="r" rtl="0" eaLnBrk="0" fontAlgn="base" hangingPunct="0">
      <a:spcBef>
        <a:spcPct val="0"/>
      </a:spcBef>
      <a:spcAft>
        <a:spcPct val="0"/>
      </a:spcAft>
      <a:defRPr sz="1100" kern="1200">
        <a:solidFill>
          <a:schemeClr val="tx1"/>
        </a:solidFill>
        <a:latin typeface="Arial" charset="0"/>
        <a:ea typeface="+mn-ea"/>
        <a:cs typeface="+mn-cs"/>
      </a:defRPr>
    </a:lvl2pPr>
    <a:lvl3pPr marL="914400" algn="r" rtl="0" eaLnBrk="0" fontAlgn="base" hangingPunct="0">
      <a:spcBef>
        <a:spcPct val="0"/>
      </a:spcBef>
      <a:spcAft>
        <a:spcPct val="0"/>
      </a:spcAft>
      <a:defRPr sz="1100" kern="1200">
        <a:solidFill>
          <a:schemeClr val="tx1"/>
        </a:solidFill>
        <a:latin typeface="Arial" charset="0"/>
        <a:ea typeface="+mn-ea"/>
        <a:cs typeface="+mn-cs"/>
      </a:defRPr>
    </a:lvl3pPr>
    <a:lvl4pPr marL="1371600" algn="r" rtl="0" eaLnBrk="0" fontAlgn="base" hangingPunct="0">
      <a:spcBef>
        <a:spcPct val="0"/>
      </a:spcBef>
      <a:spcAft>
        <a:spcPct val="0"/>
      </a:spcAft>
      <a:defRPr sz="1100" kern="1200">
        <a:solidFill>
          <a:schemeClr val="tx1"/>
        </a:solidFill>
        <a:latin typeface="Arial" charset="0"/>
        <a:ea typeface="+mn-ea"/>
        <a:cs typeface="+mn-cs"/>
      </a:defRPr>
    </a:lvl4pPr>
    <a:lvl5pPr marL="1828800" algn="r" rtl="0" eaLnBrk="0" fontAlgn="base" hangingPunct="0">
      <a:spcBef>
        <a:spcPct val="0"/>
      </a:spcBef>
      <a:spcAft>
        <a:spcPct val="0"/>
      </a:spcAft>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8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9BD"/>
    <a:srgbClr val="FFF3DF"/>
    <a:srgbClr val="FCE0E1"/>
    <a:srgbClr val="FDE7E8"/>
    <a:srgbClr val="9F5555"/>
    <a:srgbClr val="967268"/>
    <a:srgbClr val="966871"/>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44" autoAdjust="0"/>
    <p:restoredTop sz="95688" autoAdjust="0"/>
  </p:normalViewPr>
  <p:slideViewPr>
    <p:cSldViewPr>
      <p:cViewPr varScale="1">
        <p:scale>
          <a:sx n="68" d="100"/>
          <a:sy n="68" d="100"/>
        </p:scale>
        <p:origin x="1800" y="72"/>
      </p:cViewPr>
      <p:guideLst>
        <p:guide orient="horz" pos="408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notesMaster" Target="notesMasters/notesMaster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handoutMaster" Target="handoutMasters/handoutMaster1.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heme" Target="theme/theme1.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2.xml"/><Relationship Id="rId21" Type="http://schemas.openxmlformats.org/officeDocument/2006/relationships/slide" Target="slides/slide24.xml"/><Relationship Id="rId34" Type="http://schemas.openxmlformats.org/officeDocument/2006/relationships/slide" Target="slides/slide37.xml"/><Relationship Id="rId42" Type="http://schemas.openxmlformats.org/officeDocument/2006/relationships/slide" Target="slides/slide45.xml"/><Relationship Id="rId7" Type="http://schemas.openxmlformats.org/officeDocument/2006/relationships/slide" Target="slides/slide10.xml"/><Relationship Id="rId2" Type="http://schemas.openxmlformats.org/officeDocument/2006/relationships/slide" Target="slides/slide4.xml"/><Relationship Id="rId16" Type="http://schemas.openxmlformats.org/officeDocument/2006/relationships/slide" Target="slides/slide19.xml"/><Relationship Id="rId29" Type="http://schemas.openxmlformats.org/officeDocument/2006/relationships/slide" Target="slides/slide32.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45" Type="http://schemas.openxmlformats.org/officeDocument/2006/relationships/slide" Target="slides/slide49.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4.xml"/><Relationship Id="rId44" Type="http://schemas.openxmlformats.org/officeDocument/2006/relationships/slide" Target="slides/slide48.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 Id="rId8" Type="http://schemas.openxmlformats.org/officeDocument/2006/relationships/slide" Target="slides/slide11.xml"/><Relationship Id="rId3" Type="http://schemas.openxmlformats.org/officeDocument/2006/relationships/slide" Target="slides/slide5.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20" Type="http://schemas.openxmlformats.org/officeDocument/2006/relationships/slide" Target="slides/slide23.xml"/><Relationship Id="rId41"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1" name="Rectangle 3"/>
          <p:cNvSpPr>
            <a:spLocks noGrp="1" noChangeArrowheads="1"/>
          </p:cNvSpPr>
          <p:nvPr>
            <p:ph type="dt" sz="quarter" idx="1"/>
          </p:nvPr>
        </p:nvSpPr>
        <p:spPr bwMode="auto">
          <a:xfrm>
            <a:off x="3819525"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32772" name="Rectangle 4"/>
          <p:cNvSpPr>
            <a:spLocks noGrp="1" noChangeArrowheads="1"/>
          </p:cNvSpPr>
          <p:nvPr>
            <p:ph type="ftr" sz="quarter" idx="2"/>
          </p:nvPr>
        </p:nvSpPr>
        <p:spPr bwMode="auto">
          <a:xfrm>
            <a:off x="0"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3" name="Rectangle 5"/>
          <p:cNvSpPr>
            <a:spLocks noGrp="1" noChangeArrowheads="1"/>
          </p:cNvSpPr>
          <p:nvPr>
            <p:ph type="sldNum" sz="quarter" idx="3"/>
          </p:nvPr>
        </p:nvSpPr>
        <p:spPr bwMode="auto">
          <a:xfrm>
            <a:off x="3819525"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AC94610C-EA2B-4A72-82C7-4D2DDF637DA2}" type="slidenum">
              <a:rPr lang="ar-SA"/>
              <a:pPr>
                <a:defRPr/>
              </a:pPr>
              <a:t>‹#›</a:t>
            </a:fld>
            <a:endParaRPr lang="de-DE"/>
          </a:p>
        </p:txBody>
      </p:sp>
    </p:spTree>
    <p:extLst>
      <p:ext uri="{BB962C8B-B14F-4D97-AF65-F5344CB8AC3E}">
        <p14:creationId xmlns:p14="http://schemas.microsoft.com/office/powerpoint/2010/main" val="1033224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099"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65540"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410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103" name="Rectangle 7"/>
          <p:cNvSpPr>
            <a:spLocks noGrp="1" noChangeArrowheads="1"/>
          </p:cNvSpPr>
          <p:nvPr>
            <p:ph type="sldNum" sz="quarter" idx="5"/>
          </p:nvPr>
        </p:nvSpPr>
        <p:spPr bwMode="auto">
          <a:xfrm>
            <a:off x="3852863" y="9378950"/>
            <a:ext cx="2944812"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0F87BF88-97E5-4DDA-A2BF-982027C08B7E}" type="slidenum">
              <a:rPr lang="ar-SA"/>
              <a:pPr>
                <a:defRPr/>
              </a:pPr>
              <a:t>‹#›</a:t>
            </a:fld>
            <a:endParaRPr lang="de-DE"/>
          </a:p>
        </p:txBody>
      </p:sp>
    </p:spTree>
    <p:extLst>
      <p:ext uri="{BB962C8B-B14F-4D97-AF65-F5344CB8AC3E}">
        <p14:creationId xmlns:p14="http://schemas.microsoft.com/office/powerpoint/2010/main" val="2467606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F87BF88-97E5-4DDA-A2BF-982027C08B7E}" type="slidenum">
              <a:rPr lang="ar-SA" smtClean="0"/>
              <a:pPr>
                <a:defRPr/>
              </a:pPr>
              <a:t>53</a:t>
            </a:fld>
            <a:endParaRPr lang="de-DE"/>
          </a:p>
        </p:txBody>
      </p:sp>
    </p:spTree>
    <p:extLst>
      <p:ext uri="{BB962C8B-B14F-4D97-AF65-F5344CB8AC3E}">
        <p14:creationId xmlns:p14="http://schemas.microsoft.com/office/powerpoint/2010/main" val="328249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D9FD86F-DF09-4084-8803-950F3B68CFDF}" type="slidenum">
              <a:rPr lang="en-US" altLang="en-US">
                <a:solidFill>
                  <a:prstClr val="black"/>
                </a:solidFill>
              </a:rPr>
              <a:pPr/>
              <a:t>64</a:t>
            </a:fld>
            <a:endParaRPr lang="en-US" altLang="en-US">
              <a:solidFill>
                <a:prstClr val="black"/>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0C7B2D8-3CD9-4EB0-986F-2F5D7E415EB9}" type="slidenum">
              <a:rPr lang="en-US" altLang="en-US">
                <a:solidFill>
                  <a:prstClr val="black"/>
                </a:solidFill>
              </a:rPr>
              <a:pPr/>
              <a:t>65</a:t>
            </a:fld>
            <a:endParaRPr lang="en-US" altLang="en-US">
              <a:solidFill>
                <a:prstClr val="black"/>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E834513-3AEB-4870-9A15-01925A2CBDB6}" type="slidenum">
              <a:rPr lang="en-US" altLang="en-US">
                <a:solidFill>
                  <a:prstClr val="black"/>
                </a:solidFill>
              </a:rPr>
              <a:pPr/>
              <a:t>66</a:t>
            </a:fld>
            <a:endParaRPr lang="en-US" altLang="en-US">
              <a:solidFill>
                <a:prstClr val="black"/>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E4620A-3E7D-4178-8C29-B3AE1D057258}" type="slidenum">
              <a:rPr lang="en-US" altLang="en-US">
                <a:solidFill>
                  <a:prstClr val="black"/>
                </a:solidFill>
              </a:rPr>
              <a:pPr/>
              <a:t>67</a:t>
            </a:fld>
            <a:endParaRPr lang="en-US" altLang="en-US">
              <a:solidFill>
                <a:prstClr val="black"/>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695AF6-649C-4BF6-893B-114ADBB1EA7F}" type="slidenum">
              <a:rPr lang="en-US" altLang="en-US">
                <a:solidFill>
                  <a:prstClr val="black"/>
                </a:solidFill>
              </a:rPr>
              <a:pPr/>
              <a:t>68</a:t>
            </a:fld>
            <a:endParaRPr lang="en-US" altLang="en-US">
              <a:solidFill>
                <a:prstClr val="black"/>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B02FF46-A7C5-4E0D-A68C-32CA82C04844}" type="slidenum">
              <a:rPr lang="en-US" altLang="en-US">
                <a:solidFill>
                  <a:prstClr val="black"/>
                </a:solidFill>
              </a:rPr>
              <a:pPr/>
              <a:t>69</a:t>
            </a:fld>
            <a:endParaRPr lang="en-US" altLang="en-US">
              <a:solidFill>
                <a:prstClr val="black"/>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874436E-7035-4119-A995-310567F203D8}" type="slidenum">
              <a:rPr lang="en-US" altLang="en-US">
                <a:solidFill>
                  <a:prstClr val="black"/>
                </a:solidFill>
              </a:rPr>
              <a:pPr/>
              <a:t>70</a:t>
            </a:fld>
            <a:endParaRPr lang="en-US" altLang="en-US">
              <a:solidFill>
                <a:prstClr val="black"/>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3AD3998-9D0F-4608-AE32-7138A090B1B2}" type="slidenum">
              <a:rPr lang="en-US" altLang="en-US">
                <a:solidFill>
                  <a:prstClr val="black"/>
                </a:solidFill>
              </a:rPr>
              <a:pPr/>
              <a:t>71</a:t>
            </a:fld>
            <a:endParaRPr lang="en-US" altLang="en-US">
              <a:solidFill>
                <a:prstClr val="black"/>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1331D2-E230-4D05-8763-970285A93F40}" type="slidenum">
              <a:rPr lang="en-US" altLang="en-US">
                <a:solidFill>
                  <a:prstClr val="black"/>
                </a:solidFill>
              </a:rPr>
              <a:pPr/>
              <a:t>72</a:t>
            </a:fld>
            <a:endParaRPr lang="en-US" altLang="en-US">
              <a:solidFill>
                <a:prstClr val="black"/>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AEB8811-987B-4130-9EE4-B4EFE08FA2E4}" type="slidenum">
              <a:rPr lang="en-US" altLang="en-US">
                <a:solidFill>
                  <a:prstClr val="black"/>
                </a:solidFill>
              </a:rPr>
              <a:pPr/>
              <a:t>73</a:t>
            </a:fld>
            <a:endParaRPr lang="en-US" altLang="en-US">
              <a:solidFill>
                <a:prstClr val="black"/>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F87BF88-97E5-4DDA-A2BF-982027C08B7E}" type="slidenum">
              <a:rPr lang="ar-SA" smtClean="0"/>
              <a:pPr>
                <a:defRPr/>
              </a:pPr>
              <a:t>54</a:t>
            </a:fld>
            <a:endParaRPr lang="de-DE"/>
          </a:p>
        </p:txBody>
      </p:sp>
    </p:spTree>
    <p:extLst>
      <p:ext uri="{BB962C8B-B14F-4D97-AF65-F5344CB8AC3E}">
        <p14:creationId xmlns:p14="http://schemas.microsoft.com/office/powerpoint/2010/main" val="3236658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FB32AB6-79C5-4C22-BC05-A2547A4D3BFB}" type="slidenum">
              <a:rPr lang="en-US" altLang="en-US">
                <a:solidFill>
                  <a:prstClr val="black"/>
                </a:solidFill>
              </a:rPr>
              <a:pPr/>
              <a:t>74</a:t>
            </a:fld>
            <a:endParaRPr lang="en-US" altLang="en-US">
              <a:solidFill>
                <a:prstClr val="black"/>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514697A-F28F-4292-BF42-F9D9F3DA1DA7}" type="slidenum">
              <a:rPr lang="en-US" altLang="en-US">
                <a:solidFill>
                  <a:prstClr val="black"/>
                </a:solidFill>
              </a:rPr>
              <a:pPr/>
              <a:t>75</a:t>
            </a:fld>
            <a:endParaRPr lang="en-US" altLang="en-US">
              <a:solidFill>
                <a:prstClr val="black"/>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C0B2D26-461E-47B9-8963-EA890E80C2C2}" type="slidenum">
              <a:rPr lang="en-US" altLang="en-US">
                <a:solidFill>
                  <a:prstClr val="black"/>
                </a:solidFill>
              </a:rPr>
              <a:pPr/>
              <a:t>76</a:t>
            </a:fld>
            <a:endParaRPr lang="en-US" altLang="en-US">
              <a:solidFill>
                <a:prstClr val="black"/>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06357" y="4689515"/>
            <a:ext cx="4984962" cy="4442698"/>
          </a:xfrm>
        </p:spPr>
        <p:txBody>
          <a:bodyPr/>
          <a:lstStyle/>
          <a:p>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243CDEE-6AAC-4851-BE63-CE7371CCB809}" type="slidenum">
              <a:rPr lang="en-US" altLang="en-US">
                <a:solidFill>
                  <a:prstClr val="black"/>
                </a:solidFill>
              </a:rPr>
              <a:pPr/>
              <a:t>77</a:t>
            </a:fld>
            <a:endParaRPr lang="en-US" altLang="en-US">
              <a:solidFill>
                <a:prstClr val="black"/>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06357" y="4689515"/>
            <a:ext cx="4984962" cy="4442698"/>
          </a:xfrm>
        </p:spPr>
        <p:txBody>
          <a:bodyPr/>
          <a:lstStyle/>
          <a:p>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FB890EC-ECC0-416C-8627-2243F60A0DE1}" type="slidenum">
              <a:rPr lang="en-US" altLang="en-US">
                <a:solidFill>
                  <a:prstClr val="black"/>
                </a:solidFill>
              </a:rPr>
              <a:pPr/>
              <a:t>78</a:t>
            </a:fld>
            <a:endParaRPr lang="en-US" altLang="en-US">
              <a:solidFill>
                <a:prstClr val="black"/>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1102534-1B66-4FA4-967D-C3FD06685988}" type="slidenum">
              <a:rPr lang="en-US" altLang="en-US">
                <a:solidFill>
                  <a:prstClr val="black"/>
                </a:solidFill>
              </a:rPr>
              <a:pPr/>
              <a:t>79</a:t>
            </a:fld>
            <a:endParaRPr lang="en-US" altLang="en-US">
              <a:solidFill>
                <a:prstClr val="black"/>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8F11E66-748E-4070-8472-DE0CB8A0311F}" type="slidenum">
              <a:rPr lang="en-US" altLang="en-US">
                <a:solidFill>
                  <a:prstClr val="black"/>
                </a:solidFill>
              </a:rPr>
              <a:pPr/>
              <a:t>80</a:t>
            </a:fld>
            <a:endParaRPr lang="en-US" altLang="en-US">
              <a:solidFill>
                <a:prstClr val="black"/>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439E69C-5801-4AC5-94F4-96EDBE1DFE80}" type="slidenum">
              <a:rPr lang="en-US" altLang="en-US">
                <a:solidFill>
                  <a:prstClr val="black"/>
                </a:solidFill>
              </a:rPr>
              <a:pPr/>
              <a:t>81</a:t>
            </a:fld>
            <a:endParaRPr lang="en-US" altLang="en-US">
              <a:solidFill>
                <a:prstClr val="black"/>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57A5F64-DEA4-42AC-B78A-B6BA04C67210}" type="slidenum">
              <a:rPr lang="en-US" altLang="en-US">
                <a:solidFill>
                  <a:prstClr val="black"/>
                </a:solidFill>
              </a:rPr>
              <a:pPr/>
              <a:t>83</a:t>
            </a:fld>
            <a:endParaRPr lang="en-US" altLang="en-US">
              <a:solidFill>
                <a:prstClr val="black"/>
              </a:solidFill>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06357" y="4689515"/>
            <a:ext cx="4984962" cy="4442698"/>
          </a:xfrm>
        </p:spPr>
        <p:txBody>
          <a:bodyPr/>
          <a:lstStyle/>
          <a:p>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DCB0339-987C-48B3-AAB2-4774598A3CA8}" type="slidenum">
              <a:rPr lang="en-US" altLang="en-US"/>
              <a:pPr/>
              <a:t>93</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02671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AD3423B-E60B-4108-A185-1B2AC031F042}" type="slidenum">
              <a:rPr lang="en-US" altLang="en-US">
                <a:solidFill>
                  <a:prstClr val="black"/>
                </a:solidFill>
              </a:rPr>
              <a:pPr/>
              <a:t>57</a:t>
            </a:fld>
            <a:endParaRPr lang="en-US" altLang="en-US">
              <a:solidFill>
                <a:prstClr val="black"/>
              </a:solidFill>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F2ED80-321E-46C4-80B9-9CFC7EFDF06D}" type="slidenum">
              <a:rPr lang="en-US" altLang="en-US"/>
              <a:pPr/>
              <a:t>94</a:t>
            </a:fld>
            <a:endParaRPr lang="en-US" alt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776871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A6B30D7-3287-479B-ABFC-DCA3FBB875CE}" type="slidenum">
              <a:rPr lang="en-US" altLang="en-US"/>
              <a:pPr/>
              <a:t>95</a:t>
            </a:fld>
            <a:endParaRPr lang="en-US" alt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802892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8074B6B-DD8D-4C05-A656-26A9B8E7BF75}" type="slidenum">
              <a:rPr lang="en-US" altLang="en-US"/>
              <a:pPr/>
              <a:t>96</a:t>
            </a:fld>
            <a:endParaRPr lang="en-US" alt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864420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24DD41-92F8-48B6-98CA-A51C18177CB1}" type="slidenum">
              <a:rPr lang="en-US" altLang="en-US"/>
              <a:pPr/>
              <a:t>97</a:t>
            </a:fld>
            <a:endParaRPr lang="en-US"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817898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5174C03-D33F-47BF-938F-81893C45E0BC}" type="slidenum">
              <a:rPr lang="en-US" altLang="en-US"/>
              <a:pPr/>
              <a:t>98</a:t>
            </a:fld>
            <a:endParaRPr lang="en-US" alt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442664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369401-3DEB-4A4C-972B-452FBC03DE82}" type="slidenum">
              <a:rPr lang="en-US" altLang="en-US"/>
              <a:pPr/>
              <a:t>99</a:t>
            </a:fld>
            <a:endParaRPr lang="en-US" alt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592414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466515B-F6AB-46D1-B7B9-F510B86E2048}" type="slidenum">
              <a:rPr lang="en-US" altLang="en-US"/>
              <a:pPr/>
              <a:t>100</a:t>
            </a:fld>
            <a:endParaRPr lang="en-US" alt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177213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51AB84B-9E80-499B-BFAB-6716AA7F4D77}" type="slidenum">
              <a:rPr lang="en-US" altLang="en-US"/>
              <a:pPr/>
              <a:t>101</a:t>
            </a:fld>
            <a:endParaRPr lang="en-US" alt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496461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4792EA7-2BE8-48DD-9345-3A8B4F62980D}" type="slidenum">
              <a:rPr lang="en-US" altLang="en-US"/>
              <a:pPr/>
              <a:t>102</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14070529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785A920-C506-44D9-809F-438D971F3E74}" type="slidenum">
              <a:rPr lang="en-US" altLang="en-US"/>
              <a:pPr/>
              <a:t>104</a:t>
            </a:fld>
            <a:endParaRPr lang="en-US" alt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4225868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41208B-E753-4675-9177-EC73463EA77A}" type="slidenum">
              <a:rPr lang="en-US" altLang="en-US">
                <a:solidFill>
                  <a:prstClr val="black"/>
                </a:solidFill>
              </a:rPr>
              <a:pPr/>
              <a:t>58</a:t>
            </a:fld>
            <a:endParaRPr lang="en-US" altLang="en-US">
              <a:solidFill>
                <a:prstClr val="black"/>
              </a:solidFill>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2DDF5C9-BDEB-44AF-8B71-6B2EE9054E66}" type="slidenum">
              <a:rPr lang="en-US" altLang="en-US"/>
              <a:pPr/>
              <a:t>105</a:t>
            </a:fld>
            <a:endParaRPr lang="en-US" alt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3115518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1A6D68-0AD0-4E90-A31C-D9BF8C5B9148}" type="slidenum">
              <a:rPr lang="en-US" altLang="en-US">
                <a:solidFill>
                  <a:prstClr val="black"/>
                </a:solidFill>
              </a:rPr>
              <a:pPr/>
              <a:t>59</a:t>
            </a:fld>
            <a:endParaRPr lang="en-US" altLang="en-US">
              <a:solidFill>
                <a:prstClr val="black"/>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563BE71-A30C-4E89-ABFA-FC0B77CD0BBB}" type="slidenum">
              <a:rPr lang="en-US" altLang="en-US">
                <a:solidFill>
                  <a:prstClr val="black"/>
                </a:solidFill>
              </a:rPr>
              <a:pPr/>
              <a:t>60</a:t>
            </a:fld>
            <a:endParaRPr lang="en-US" altLang="en-US">
              <a:solidFill>
                <a:prstClr val="black"/>
              </a:solidFill>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40C71C9-2099-406D-9365-EBB2B3203D97}" type="slidenum">
              <a:rPr lang="en-US" altLang="en-US">
                <a:solidFill>
                  <a:prstClr val="black"/>
                </a:solidFill>
              </a:rPr>
              <a:pPr/>
              <a:t>61</a:t>
            </a:fld>
            <a:endParaRPr lang="en-US" altLang="en-US">
              <a:solidFill>
                <a:prstClr val="black"/>
              </a:solidFill>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85A93CB-B75F-4C90-9522-2F1D3D7102F4}" type="slidenum">
              <a:rPr lang="en-US" altLang="en-US">
                <a:solidFill>
                  <a:prstClr val="black"/>
                </a:solidFill>
              </a:rPr>
              <a:pPr/>
              <a:t>62</a:t>
            </a:fld>
            <a:endParaRPr lang="en-US" altLang="en-US">
              <a:solidFill>
                <a:prstClr val="black"/>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2037D6B-9705-4027-97A1-C6F11F0B0CA2}" type="slidenum">
              <a:rPr lang="en-US" altLang="en-US">
                <a:solidFill>
                  <a:prstClr val="black"/>
                </a:solidFill>
              </a:rPr>
              <a:pPr/>
              <a:t>63</a:t>
            </a:fld>
            <a:endParaRPr lang="en-US" altLang="en-US">
              <a:solidFill>
                <a:prstClr val="black"/>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69071F02-7A90-4EFF-AA64-3C1973D52902}" type="datetime8">
              <a:rPr lang="en-US"/>
              <a:pPr>
                <a:defRPr/>
              </a:pPr>
              <a:t>2/25/2021 11:43 AM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360AC916-433D-431F-8128-63833ECDDB10}"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19713" y="322263"/>
            <a:ext cx="1614487" cy="2587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22263"/>
            <a:ext cx="4695825" cy="2587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9BE3E37B-8C2F-40B5-AAF4-B0C38EADCEC8}" type="datetime8">
              <a:rPr lang="en-US"/>
              <a:pPr>
                <a:defRPr/>
              </a:pPr>
              <a:t>2/25/2021 11:43 AM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2AFC17B5-9E52-4708-BCE3-2EF3A6E34B9E}"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Content">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p:nvPr>
        </p:nvSpPr>
        <p:spPr>
          <a:xfrm>
            <a:off x="471488" y="322263"/>
            <a:ext cx="6462712" cy="2587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fld id="{2E2FC2EC-DFFA-4DAD-806F-71BA7DC240B9}" type="datetime8">
              <a:rPr lang="en-US"/>
              <a:pPr>
                <a:defRPr/>
              </a:pPr>
              <a:t>2/25/2021 11:43 AM</a:t>
            </a:fld>
            <a:endParaRPr lang="en-US"/>
          </a:p>
        </p:txBody>
      </p:sp>
      <p:sp>
        <p:nvSpPr>
          <p:cNvPr id="4" name="Rectangle 6"/>
          <p:cNvSpPr>
            <a:spLocks noGrp="1" noChangeArrowheads="1"/>
          </p:cNvSpPr>
          <p:nvPr>
            <p:ph type="sldNum" sz="quarter" idx="11"/>
          </p:nvPr>
        </p:nvSpPr>
        <p:spPr/>
        <p:txBody>
          <a:bodyPr/>
          <a:lstStyle>
            <a:lvl1pPr>
              <a:defRPr/>
            </a:lvl1pPr>
          </a:lstStyle>
          <a:p>
            <a:pPr>
              <a:defRPr/>
            </a:pPr>
            <a:fld id="{066CA7DD-63F0-4CEE-AE29-84036AA42B2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9" name="Picture 11" descr="stevenson9e_titl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p:cNvSpPr>
            <a:spLocks noGrp="1" noChangeArrowheads="1"/>
          </p:cNvSpPr>
          <p:nvPr>
            <p:ph type="ctrTitle"/>
          </p:nvPr>
        </p:nvSpPr>
        <p:spPr>
          <a:xfrm>
            <a:off x="7467600" y="187325"/>
            <a:ext cx="1447800" cy="1470025"/>
          </a:xfrm>
        </p:spPr>
        <p:txBody>
          <a:bodyPr/>
          <a:lstStyle>
            <a:lvl1pPr>
              <a:defRPr>
                <a:solidFill>
                  <a:schemeClr val="bg1"/>
                </a:solidFill>
              </a:defRPr>
            </a:lvl1pPr>
          </a:lstStyle>
          <a:p>
            <a:pPr lvl="0"/>
            <a:r>
              <a:rPr lang="en-US" altLang="en-US" noProof="0"/>
              <a:t>#</a:t>
            </a:r>
          </a:p>
        </p:txBody>
      </p:sp>
      <p:sp>
        <p:nvSpPr>
          <p:cNvPr id="7171" name="Rectangle 3"/>
          <p:cNvSpPr>
            <a:spLocks noGrp="1" noChangeArrowheads="1"/>
          </p:cNvSpPr>
          <p:nvPr>
            <p:ph type="subTitle" idx="1"/>
          </p:nvPr>
        </p:nvSpPr>
        <p:spPr>
          <a:xfrm>
            <a:off x="5029200" y="2438400"/>
            <a:ext cx="4114800" cy="3810000"/>
          </a:xfrm>
        </p:spPr>
        <p:txBody>
          <a:bodyPr anchor="ctr" anchorCtr="1"/>
          <a:lstStyle>
            <a:lvl1pPr marL="0" indent="0" algn="ctr">
              <a:buFont typeface="Wingdings" pitchFamily="2" charset="2"/>
              <a:buNone/>
              <a:defRPr>
                <a:solidFill>
                  <a:schemeClr val="bg1"/>
                </a:solidFill>
                <a:effectLst>
                  <a:outerShdw blurRad="38100" dist="38100" dir="2700000" algn="tl">
                    <a:srgbClr val="C0C0C0"/>
                  </a:outerShdw>
                </a:effectLst>
              </a:defRPr>
            </a:lvl1pPr>
          </a:lstStyle>
          <a:p>
            <a:pPr lvl="0"/>
            <a:r>
              <a:rPr lang="en-US" altLang="en-US" noProof="0"/>
              <a:t>Click to edit Master subtitle style</a:t>
            </a:r>
          </a:p>
        </p:txBody>
      </p:sp>
      <p:sp>
        <p:nvSpPr>
          <p:cNvPr id="7176" name="Rectangle 8"/>
          <p:cNvSpPr>
            <a:spLocks noChangeArrowheads="1"/>
          </p:cNvSpPr>
          <p:nvPr userDrawn="1"/>
        </p:nvSpPr>
        <p:spPr bwMode="auto">
          <a:xfrm>
            <a:off x="76200" y="6553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50000"/>
              </a:spcBef>
            </a:pPr>
            <a:r>
              <a:rPr lang="en-US" altLang="en-US" sz="1400" b="1" i="1">
                <a:solidFill>
                  <a:srgbClr val="000000"/>
                </a:solidFill>
                <a:latin typeface="Book Antiqua" pitchFamily="18" charset="0"/>
              </a:rPr>
              <a:t>McGraw-Hill/Irwin</a:t>
            </a:r>
          </a:p>
        </p:txBody>
      </p:sp>
      <p:sp>
        <p:nvSpPr>
          <p:cNvPr id="7177" name="Rectangle 9"/>
          <p:cNvSpPr>
            <a:spLocks noChangeArrowheads="1"/>
          </p:cNvSpPr>
          <p:nvPr userDrawn="1"/>
        </p:nvSpPr>
        <p:spPr bwMode="auto">
          <a:xfrm>
            <a:off x="3733800" y="65532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pPr>
            <a:r>
              <a:rPr lang="en-US" altLang="en-US" sz="1200" b="1" i="1">
                <a:solidFill>
                  <a:srgbClr val="000000"/>
                </a:solidFill>
                <a:latin typeface="Book Antiqua" pitchFamily="18" charset="0"/>
              </a:rPr>
              <a:t>Copyright</a:t>
            </a:r>
            <a:r>
              <a:rPr lang="en-US" altLang="en-US" sz="1200">
                <a:solidFill>
                  <a:srgbClr val="000000"/>
                </a:solidFill>
                <a:latin typeface="Book Antiqua" pitchFamily="18" charset="0"/>
              </a:rPr>
              <a:t> </a:t>
            </a:r>
            <a:r>
              <a:rPr lang="en-US" altLang="en-US" sz="1200" b="1" i="1">
                <a:solidFill>
                  <a:srgbClr val="000000"/>
                </a:solidFill>
                <a:latin typeface="Book Antiqua" pitchFamily="18" charset="0"/>
              </a:rPr>
              <a:t>© 2007 by The McGraw-Hill Companies, Inc. All rights reserved.</a:t>
            </a:r>
          </a:p>
        </p:txBody>
      </p:sp>
    </p:spTree>
    <p:extLst>
      <p:ext uri="{BB962C8B-B14F-4D97-AF65-F5344CB8AC3E}">
        <p14:creationId xmlns:p14="http://schemas.microsoft.com/office/powerpoint/2010/main" val="202432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solidFill>
                  <a:srgbClr val="000000"/>
                </a:solidFill>
              </a:rPr>
              <a:t>17-</a:t>
            </a:r>
            <a:fld id="{A5E39FB5-8C8E-4180-AE2A-B5070590392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58981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solidFill>
                  <a:srgbClr val="000000"/>
                </a:solidFill>
              </a:rPr>
              <a:t>17-</a:t>
            </a:r>
            <a:fld id="{23D1FED5-51B9-4B2C-AF49-C644E083B6F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36339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954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ltLang="en-US">
                <a:solidFill>
                  <a:srgbClr val="000000"/>
                </a:solidFill>
              </a:rPr>
              <a:t>17-</a:t>
            </a:r>
            <a:fld id="{3E376AEC-4B8D-4F0D-8A77-6B77A78B1C4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30688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ltLang="en-US">
                <a:solidFill>
                  <a:srgbClr val="000000"/>
                </a:solidFill>
              </a:rPr>
              <a:t>17-</a:t>
            </a:r>
            <a:fld id="{11769885-7674-4267-A04C-43719520AE9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92313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ltLang="en-US">
                <a:solidFill>
                  <a:srgbClr val="000000"/>
                </a:solidFill>
              </a:rPr>
              <a:t>17-</a:t>
            </a:r>
            <a:fld id="{87025C9B-DF40-4AAE-9579-E42CE6ABB0C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943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solidFill>
                  <a:srgbClr val="000000"/>
                </a:solidFill>
              </a:rPr>
              <a:t>17-</a:t>
            </a:r>
            <a:fld id="{EDF63C99-3031-46B5-B6C2-E4BA4EE45B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93022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solidFill>
                  <a:srgbClr val="000000"/>
                </a:solidFill>
              </a:rPr>
              <a:t>17-</a:t>
            </a:r>
            <a:fld id="{1C7C54B7-374D-42FC-A2DB-61C160714B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9883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713FE558-FE14-4390-8CB7-10288B920E7B}" type="datetime8">
              <a:rPr lang="en-US"/>
              <a:pPr>
                <a:defRPr/>
              </a:pPr>
              <a:t>2/25/2021 11:43 AM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A201FA66-CE3C-42C6-948B-C16EFA3BD31D}"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solidFill>
                  <a:srgbClr val="000000"/>
                </a:solidFill>
              </a:rPr>
              <a:t>17-</a:t>
            </a:r>
            <a:fld id="{B2F0CF92-3B6D-462B-A151-E18B36D4E1D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75977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solidFill>
                  <a:srgbClr val="000000"/>
                </a:solidFill>
              </a:rPr>
              <a:t>17-</a:t>
            </a:r>
            <a:fld id="{69E95D8C-C6E3-405D-8C5D-68C6B762209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24948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705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705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solidFill>
                  <a:srgbClr val="000000"/>
                </a:solidFill>
              </a:rPr>
              <a:t>17-</a:t>
            </a:r>
            <a:fld id="{8A4D5C90-EC0A-4890-BA8D-B2602685FB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33875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1219200"/>
          </a:xfrm>
        </p:spPr>
        <p:txBody>
          <a:bodyPr/>
          <a:lstStyle/>
          <a:p>
            <a:r>
              <a:rPr lang="en-US"/>
              <a:t>Click to edit Master title style</a:t>
            </a:r>
          </a:p>
        </p:txBody>
      </p:sp>
      <p:sp>
        <p:nvSpPr>
          <p:cNvPr id="3" name="Table Placeholder 2"/>
          <p:cNvSpPr>
            <a:spLocks noGrp="1"/>
          </p:cNvSpPr>
          <p:nvPr>
            <p:ph type="tbl" idx="1"/>
          </p:nvPr>
        </p:nvSpPr>
        <p:spPr>
          <a:xfrm>
            <a:off x="228600" y="1295400"/>
            <a:ext cx="8686800" cy="5334000"/>
          </a:xfrm>
        </p:spPr>
        <p:txBody>
          <a:bodyPr/>
          <a:lstStyle/>
          <a:p>
            <a:endParaRPr lang="en-US"/>
          </a:p>
        </p:txBody>
      </p:sp>
      <p:sp>
        <p:nvSpPr>
          <p:cNvPr id="4" name="Slide Number Placeholder 3"/>
          <p:cNvSpPr>
            <a:spLocks noGrp="1"/>
          </p:cNvSpPr>
          <p:nvPr>
            <p:ph type="sldNum" sz="quarter" idx="10"/>
          </p:nvPr>
        </p:nvSpPr>
        <p:spPr>
          <a:xfrm>
            <a:off x="7086600" y="6553200"/>
            <a:ext cx="2133600" cy="476250"/>
          </a:xfrm>
        </p:spPr>
        <p:txBody>
          <a:bodyPr/>
          <a:lstStyle>
            <a:lvl1pPr>
              <a:defRPr/>
            </a:lvl1pPr>
          </a:lstStyle>
          <a:p>
            <a:r>
              <a:rPr lang="en-US" altLang="en-US">
                <a:solidFill>
                  <a:srgbClr val="000000"/>
                </a:solidFill>
              </a:rPr>
              <a:t>17-</a:t>
            </a:r>
            <a:fld id="{71D61122-DCD8-46EF-9D8B-8ADE0BA6E9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9063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49313" y="1130300"/>
            <a:ext cx="2965450"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7163" y="1130300"/>
            <a:ext cx="2967037"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777FF9BC-9F8A-4712-9F6F-99EB7585768C}" type="datetime8">
              <a:rPr lang="en-US"/>
              <a:pPr>
                <a:defRPr/>
              </a:pPr>
              <a:t>2/25/2021 11:43 AM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5FBA4230-C3F0-4F56-B508-C8A73011A047}"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fld id="{2B47DBCC-14B4-4DB7-9D87-F93725EFFBDF}" type="datetime8">
              <a:rPr lang="en-US"/>
              <a:pPr>
                <a:defRPr/>
              </a:pPr>
              <a:t>2/25/2021 11:43 AM</a:t>
            </a:fld>
            <a:endParaRPr lang="en-US"/>
          </a:p>
        </p:txBody>
      </p:sp>
      <p:sp>
        <p:nvSpPr>
          <p:cNvPr id="8" name="Rectangle 6"/>
          <p:cNvSpPr>
            <a:spLocks noGrp="1" noChangeArrowheads="1"/>
          </p:cNvSpPr>
          <p:nvPr>
            <p:ph type="sldNum" sz="quarter" idx="11"/>
          </p:nvPr>
        </p:nvSpPr>
        <p:spPr/>
        <p:txBody>
          <a:bodyPr/>
          <a:lstStyle>
            <a:lvl1pPr>
              <a:defRPr/>
            </a:lvl1pPr>
          </a:lstStyle>
          <a:p>
            <a:pPr>
              <a:defRPr/>
            </a:pPr>
            <a:fld id="{2740B22B-E829-48AB-8784-B012DDF0F86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BE80FCE0-CE24-44F6-A769-DCA42EC75F0C}" type="datetime8">
              <a:rPr lang="en-US"/>
              <a:pPr>
                <a:defRPr/>
              </a:pPr>
              <a:t>2/25/2021 11:43 AM</a:t>
            </a:fld>
            <a:endParaRPr lang="en-US"/>
          </a:p>
        </p:txBody>
      </p:sp>
      <p:sp>
        <p:nvSpPr>
          <p:cNvPr id="4" name="Rectangle 6"/>
          <p:cNvSpPr>
            <a:spLocks noGrp="1" noChangeArrowheads="1"/>
          </p:cNvSpPr>
          <p:nvPr>
            <p:ph type="sldNum" sz="quarter" idx="11"/>
          </p:nvPr>
        </p:nvSpPr>
        <p:spPr/>
        <p:txBody>
          <a:bodyPr/>
          <a:lstStyle>
            <a:lvl1pPr>
              <a:defRPr/>
            </a:lvl1pPr>
          </a:lstStyle>
          <a:p>
            <a:pPr>
              <a:defRPr/>
            </a:pPr>
            <a:fld id="{A9C3FC00-B0C1-4A3D-9812-642A4ABC0B34}"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10F5629B-5ED7-43F9-8AC9-73C1ADB954B2}" type="datetime8">
              <a:rPr lang="en-US"/>
              <a:pPr>
                <a:defRPr/>
              </a:pPr>
              <a:t>2/25/2021 11:43 AM</a:t>
            </a:fld>
            <a:endParaRPr lang="en-US"/>
          </a:p>
        </p:txBody>
      </p:sp>
      <p:sp>
        <p:nvSpPr>
          <p:cNvPr id="3" name="Rectangle 6"/>
          <p:cNvSpPr>
            <a:spLocks noGrp="1" noChangeArrowheads="1"/>
          </p:cNvSpPr>
          <p:nvPr>
            <p:ph type="sldNum" sz="quarter" idx="11"/>
          </p:nvPr>
        </p:nvSpPr>
        <p:spPr/>
        <p:txBody>
          <a:bodyPr/>
          <a:lstStyle>
            <a:lvl1pPr>
              <a:defRPr/>
            </a:lvl1pPr>
          </a:lstStyle>
          <a:p>
            <a:pPr>
              <a:defRPr/>
            </a:pPr>
            <a:fld id="{A275F45E-656B-4D91-9D0E-1289368235C3}"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954C34C-4315-4C12-A20F-5AC6460E0069}" type="datetime8">
              <a:rPr lang="en-US"/>
              <a:pPr>
                <a:defRPr/>
              </a:pPr>
              <a:t>2/25/2021 11:43 AM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07580FC2-33FF-4530-BCB4-9B51EB27E21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8210FF7-610D-487A-BAF9-C6127044AA35}" type="datetime8">
              <a:rPr lang="en-US"/>
              <a:pPr>
                <a:defRPr/>
              </a:pPr>
              <a:t>2/25/2021 11:43 AM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83E4809A-D2C0-43E6-B9CC-093E0F10BB0B}"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A3614FE9-88DF-4B75-AD18-EA3E507CB806}" type="datetime8">
              <a:rPr lang="en-US"/>
              <a:pPr>
                <a:defRPr/>
              </a:pPr>
              <a:t>2/25/2021 11:43 AM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D1D4968B-15D3-44C9-8E0E-5D9D43F8E9B6}"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1488" y="322263"/>
            <a:ext cx="6462712" cy="5159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Mastertitelformat bearbeiten</a:t>
            </a:r>
            <a:br>
              <a:rPr lang="en-US"/>
            </a:br>
            <a:endParaRPr lang="en-US"/>
          </a:p>
        </p:txBody>
      </p:sp>
      <p:sp>
        <p:nvSpPr>
          <p:cNvPr id="1027" name="Rectangle 3"/>
          <p:cNvSpPr>
            <a:spLocks noGrp="1" noChangeArrowheads="1"/>
          </p:cNvSpPr>
          <p:nvPr>
            <p:ph type="body" idx="1"/>
          </p:nvPr>
        </p:nvSpPr>
        <p:spPr bwMode="auto">
          <a:xfrm>
            <a:off x="849313" y="1130300"/>
            <a:ext cx="6084887" cy="1779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1028" name="Rectangle 4"/>
          <p:cNvSpPr>
            <a:spLocks noGrp="1" noChangeArrowheads="1"/>
          </p:cNvSpPr>
          <p:nvPr>
            <p:ph type="dt" sz="half" idx="2"/>
          </p:nvPr>
        </p:nvSpPr>
        <p:spPr bwMode="auto">
          <a:xfrm>
            <a:off x="4038600" y="6324600"/>
            <a:ext cx="153035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200">
                <a:solidFill>
                  <a:srgbClr val="9F5555"/>
                </a:solidFill>
              </a:defRPr>
            </a:lvl1pPr>
          </a:lstStyle>
          <a:p>
            <a:pPr>
              <a:defRPr/>
            </a:pPr>
            <a:fld id="{01706C01-0E26-4EB8-A527-0CDDCCE57AA1}" type="datetime8">
              <a:rPr lang="en-US"/>
              <a:pPr>
                <a:defRPr/>
              </a:pPr>
              <a:t>2/25/2021 11:43 AM</a:t>
            </a:fld>
            <a:endParaRPr lang="en-US" dirty="0"/>
          </a:p>
        </p:txBody>
      </p:sp>
      <p:sp>
        <p:nvSpPr>
          <p:cNvPr id="1030" name="Rectangle 6"/>
          <p:cNvSpPr>
            <a:spLocks noGrp="1" noChangeArrowheads="1"/>
          </p:cNvSpPr>
          <p:nvPr>
            <p:ph type="sldNum" sz="quarter" idx="4"/>
          </p:nvPr>
        </p:nvSpPr>
        <p:spPr bwMode="auto">
          <a:xfrm>
            <a:off x="2192338" y="6369050"/>
            <a:ext cx="360362" cy="311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chemeClr val="bg2"/>
                </a:solidFill>
                <a:cs typeface="Arial" charset="0"/>
              </a:defRPr>
            </a:lvl1pPr>
          </a:lstStyle>
          <a:p>
            <a:pPr>
              <a:defRPr/>
            </a:pPr>
            <a:fld id="{D461EA42-9289-4310-B077-71F2400AC131}" type="slidenum">
              <a:rPr lang="ar-SA"/>
              <a:pPr>
                <a:defRPr/>
              </a:pPr>
              <a:t>‹#›</a:t>
            </a:fld>
            <a:endParaRPr lang="en-US" dirty="0"/>
          </a:p>
        </p:txBody>
      </p:sp>
      <p:pic>
        <p:nvPicPr>
          <p:cNvPr id="2" name="Picture 395" descr="farbdots"/>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12763" y="6519863"/>
            <a:ext cx="1660525" cy="128587"/>
          </a:xfrm>
          <a:prstGeom prst="rect">
            <a:avLst/>
          </a:prstGeom>
          <a:noFill/>
          <a:ln w="9525">
            <a:noFill/>
            <a:miter lim="800000"/>
            <a:headEnd/>
            <a:tailEnd/>
          </a:ln>
        </p:spPr>
      </p:pic>
      <p:sp>
        <p:nvSpPr>
          <p:cNvPr id="1569" name="Line 545"/>
          <p:cNvSpPr>
            <a:spLocks noChangeShapeType="1"/>
          </p:cNvSpPr>
          <p:nvPr userDrawn="1"/>
        </p:nvSpPr>
        <p:spPr bwMode="auto">
          <a:xfrm flipV="1">
            <a:off x="685800" y="6049963"/>
            <a:ext cx="7620000" cy="46037"/>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1" name="Line 547"/>
          <p:cNvSpPr>
            <a:spLocks noChangeShapeType="1"/>
          </p:cNvSpPr>
          <p:nvPr userDrawn="1"/>
        </p:nvSpPr>
        <p:spPr bwMode="auto">
          <a:xfrm flipV="1">
            <a:off x="685800" y="990600"/>
            <a:ext cx="0" cy="5105400"/>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2" name="Line 548"/>
          <p:cNvSpPr>
            <a:spLocks noChangeShapeType="1"/>
          </p:cNvSpPr>
          <p:nvPr userDrawn="1"/>
        </p:nvSpPr>
        <p:spPr bwMode="auto">
          <a:xfrm>
            <a:off x="685800" y="990600"/>
            <a:ext cx="6324600" cy="0"/>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5" name="AutoShape 551">
            <a:hlinkClick r:id="" action="ppaction://hlinkshowjump?jump=nextslide" highlightClick="1"/>
          </p:cNvPr>
          <p:cNvSpPr>
            <a:spLocks noChangeArrowheads="1"/>
          </p:cNvSpPr>
          <p:nvPr userDrawn="1"/>
        </p:nvSpPr>
        <p:spPr bwMode="auto">
          <a:xfrm flipV="1">
            <a:off x="2057400" y="6529388"/>
            <a:ext cx="76200" cy="76200"/>
          </a:xfrm>
          <a:prstGeom prst="actionButtonBlank">
            <a:avLst/>
          </a:prstGeom>
          <a:noFill/>
          <a:ln w="9525">
            <a:noFill/>
            <a:miter lim="800000"/>
            <a:headEnd/>
            <a:tailEnd/>
          </a:ln>
          <a:effectLst/>
        </p:spPr>
        <p:txBody>
          <a:bodyPr rot="10800000" wrap="none" lIns="0" tIns="0" rIns="0" bIns="0" anchor="ctr"/>
          <a:lstStyle/>
          <a:p>
            <a:pPr algn="ctr">
              <a:defRPr/>
            </a:pPr>
            <a:endParaRPr lang="en-US" sz="2000" dirty="0"/>
          </a:p>
        </p:txBody>
      </p:sp>
      <p:sp>
        <p:nvSpPr>
          <p:cNvPr id="1577" name="AutoShape 553">
            <a:hlinkClick r:id="" action="ppaction://hlinkshowjump?jump=previousslide" highlightClick="1"/>
          </p:cNvPr>
          <p:cNvSpPr>
            <a:spLocks noChangeArrowheads="1"/>
          </p:cNvSpPr>
          <p:nvPr userDrawn="1"/>
        </p:nvSpPr>
        <p:spPr bwMode="auto">
          <a:xfrm flipV="1">
            <a:off x="1735138" y="6494463"/>
            <a:ext cx="152400" cy="152400"/>
          </a:xfrm>
          <a:prstGeom prst="actionButtonBlank">
            <a:avLst/>
          </a:prstGeom>
          <a:noFill/>
          <a:ln w="9525">
            <a:noFill/>
            <a:miter lim="800000"/>
            <a:headEnd/>
            <a:tailEnd/>
          </a:ln>
          <a:effectLst/>
        </p:spPr>
        <p:txBody>
          <a:bodyPr wrap="none" lIns="0" tIns="0" rIns="0" bIns="0" anchor="ctr"/>
          <a:lstStyle/>
          <a:p>
            <a:pPr>
              <a:defRPr/>
            </a:pPr>
            <a:endParaRPr lang="en-US" dirty="0"/>
          </a:p>
        </p:txBody>
      </p:sp>
      <p:sp>
        <p:nvSpPr>
          <p:cNvPr id="1579" name="Text Box 555"/>
          <p:cNvSpPr txBox="1">
            <a:spLocks noChangeArrowheads="1"/>
          </p:cNvSpPr>
          <p:nvPr userDrawn="1"/>
        </p:nvSpPr>
        <p:spPr bwMode="auto">
          <a:xfrm>
            <a:off x="7315200" y="0"/>
            <a:ext cx="1828800" cy="182563"/>
          </a:xfrm>
          <a:prstGeom prst="rect">
            <a:avLst/>
          </a:prstGeom>
          <a:noFill/>
          <a:ln w="9525">
            <a:noFill/>
            <a:miter lim="800000"/>
            <a:headEnd/>
            <a:tailEnd/>
          </a:ln>
          <a:effectLst/>
        </p:spPr>
        <p:txBody>
          <a:bodyPr lIns="0" tIns="0" rIns="0" bIns="0">
            <a:spAutoFit/>
          </a:bodyPr>
          <a:lstStyle/>
          <a:p>
            <a:pPr>
              <a:spcBef>
                <a:spcPct val="50000"/>
              </a:spcBef>
              <a:defRPr/>
            </a:pPr>
            <a:r>
              <a:rPr lang="en-US" sz="1200" b="1" i="1" dirty="0">
                <a:latin typeface="Times New Roman" pitchFamily="18" charset="0"/>
                <a:cs typeface="Times New Roman" pitchFamily="18" charset="0"/>
              </a:rPr>
              <a:t>Dr. </a:t>
            </a:r>
            <a:r>
              <a:rPr lang="en-US" sz="1200" b="1" i="1" dirty="0" err="1">
                <a:latin typeface="Times New Roman" pitchFamily="18" charset="0"/>
                <a:cs typeface="Times New Roman" pitchFamily="18" charset="0"/>
              </a:rPr>
              <a:t>Hany</a:t>
            </a:r>
            <a:r>
              <a:rPr lang="en-US" sz="1200" b="1" i="1" dirty="0">
                <a:latin typeface="Times New Roman" pitchFamily="18" charset="0"/>
                <a:cs typeface="Times New Roman" pitchFamily="18" charset="0"/>
              </a:rPr>
              <a:t> </a:t>
            </a:r>
            <a:r>
              <a:rPr lang="en-US" sz="1200" b="1" i="1" dirty="0" err="1">
                <a:latin typeface="Times New Roman" pitchFamily="18" charset="0"/>
                <a:cs typeface="Times New Roman" pitchFamily="18" charset="0"/>
              </a:rPr>
              <a:t>Abd</a:t>
            </a:r>
            <a:r>
              <a:rPr lang="en-US" sz="1200" b="1" i="1" dirty="0">
                <a:latin typeface="Times New Roman" pitchFamily="18" charset="0"/>
                <a:cs typeface="Times New Roman" pitchFamily="18" charset="0"/>
              </a:rPr>
              <a:t> </a:t>
            </a:r>
            <a:r>
              <a:rPr lang="en-US" sz="1200" b="1" i="1" dirty="0" err="1">
                <a:latin typeface="Times New Roman" pitchFamily="18" charset="0"/>
                <a:cs typeface="Times New Roman" pitchFamily="18" charset="0"/>
              </a:rPr>
              <a:t>Elshakour</a:t>
            </a:r>
            <a:endParaRPr lang="en-US" sz="1200" b="1" i="1"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Lst>
  <p:transition spd="slow"/>
  <p:hf hdr="0" ftr="0"/>
  <p:txStyles>
    <p:titleStyle>
      <a:lvl1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stevenson-master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762000" y="-762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28600" y="1295400"/>
            <a:ext cx="8686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p:cNvSpPr>
            <a:spLocks noGrp="1" noChangeArrowheads="1"/>
          </p:cNvSpPr>
          <p:nvPr>
            <p:ph type="sldNum" sz="quarter" idx="4"/>
          </p:nvPr>
        </p:nvSpPr>
        <p:spPr bwMode="auto">
          <a:xfrm>
            <a:off x="7086600" y="65532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600" b="1"/>
            </a:lvl1pPr>
          </a:lstStyle>
          <a:p>
            <a:r>
              <a:rPr lang="en-US" altLang="en-US">
                <a:solidFill>
                  <a:srgbClr val="000000"/>
                </a:solidFill>
              </a:rPr>
              <a:t>17-</a:t>
            </a:r>
            <a:fld id="{A5C2C5C2-E205-49E6-8630-4D9DD41345FB}"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57551730"/>
      </p:ext>
    </p:extLst>
  </p:cSld>
  <p:clrMap bg1="lt1" tx1="dk1" bg2="lt2" tx2="dk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Lst>
  <p:txStyles>
    <p:titleStyle>
      <a:lvl1pPr algn="ctr" rtl="0" fontAlgn="base">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Clr>
          <a:schemeClr val="tx1"/>
        </a:buClr>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tx1"/>
        </a:buClr>
        <a:buFont typeface="Wingdings" pitchFamily="2" charset="2"/>
        <a:buChar char="§"/>
        <a:defRPr sz="2400">
          <a:solidFill>
            <a:schemeClr val="tx1"/>
          </a:solidFill>
          <a:latin typeface="+mn-lt"/>
        </a:defRPr>
      </a:lvl3pPr>
      <a:lvl4pPr marL="16002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B2CDA2D3-9CA5-4DE8-AFF4-965C4963365F}" type="datetime8">
              <a:rPr lang="en-US" smtClean="0"/>
              <a:pPr/>
              <a:t>2/25/2021 11:43 AM</a:t>
            </a:fld>
            <a:endParaRPr lang="en-US"/>
          </a:p>
        </p:txBody>
      </p:sp>
      <p:sp>
        <p:nvSpPr>
          <p:cNvPr id="15363" name="Slide Number Placeholder 4"/>
          <p:cNvSpPr>
            <a:spLocks noGrp="1"/>
          </p:cNvSpPr>
          <p:nvPr>
            <p:ph type="sldNum" sz="quarter" idx="11"/>
          </p:nvPr>
        </p:nvSpPr>
        <p:spPr>
          <a:noFill/>
        </p:spPr>
        <p:txBody>
          <a:bodyPr/>
          <a:lstStyle/>
          <a:p>
            <a:fld id="{0B2F52EF-82C9-4E99-A304-6674E6FF27E0}" type="slidenum">
              <a:rPr lang="ar-SA" smtClean="0"/>
              <a:pPr/>
              <a:t>1</a:t>
            </a:fld>
            <a:endParaRPr lang="en-US"/>
          </a:p>
        </p:txBody>
      </p:sp>
      <p:sp>
        <p:nvSpPr>
          <p:cNvPr id="598018" name="AutoShape 2"/>
          <p:cNvSpPr>
            <a:spLocks noChangeArrowheads="1"/>
          </p:cNvSpPr>
          <p:nvPr/>
        </p:nvSpPr>
        <p:spPr bwMode="auto">
          <a:xfrm>
            <a:off x="1295400" y="1981200"/>
            <a:ext cx="7315200" cy="2133600"/>
          </a:xfrm>
          <a:prstGeom prst="roundRect">
            <a:avLst>
              <a:gd name="adj" fmla="val 16667"/>
            </a:avLst>
          </a:prstGeom>
          <a:solidFill>
            <a:schemeClr val="accent2"/>
          </a:solidFill>
          <a:ln w="9525">
            <a:noFill/>
            <a:round/>
            <a:headEnd/>
            <a:tailEnd/>
          </a:ln>
          <a:effectLst>
            <a:outerShdw dist="107763" dir="2700000" algn="ctr" rotWithShape="0">
              <a:schemeClr val="bg2"/>
            </a:outerShdw>
          </a:effectLst>
          <a:scene3d>
            <a:camera prst="orthographicFront"/>
            <a:lightRig rig="threePt" dir="t"/>
          </a:scene3d>
          <a:sp3d>
            <a:bevelT w="165100" prst="coolSlant"/>
          </a:sp3d>
        </p:spPr>
        <p:txBody>
          <a:bodyPr wrap="none" lIns="0" tIns="0" rIns="0" bIns="0" anchor="ctr"/>
          <a:lstStyle/>
          <a:p>
            <a:pPr>
              <a:defRPr/>
            </a:pPr>
            <a:endParaRPr lang="en-US" dirty="0"/>
          </a:p>
        </p:txBody>
      </p:sp>
      <p:sp>
        <p:nvSpPr>
          <p:cNvPr id="15367" name="Rectangle 3"/>
          <p:cNvSpPr>
            <a:spLocks noGrp="1" noChangeArrowheads="1"/>
          </p:cNvSpPr>
          <p:nvPr>
            <p:ph type="title"/>
          </p:nvPr>
        </p:nvSpPr>
        <p:spPr>
          <a:xfrm>
            <a:off x="1447800" y="2057400"/>
            <a:ext cx="7010400" cy="1981200"/>
          </a:xfrm>
          <a:noFill/>
        </p:spPr>
        <p:txBody>
          <a:bodyPr/>
          <a:lstStyle/>
          <a:p>
            <a:pPr algn="ctr">
              <a:buFont typeface="Webdings" pitchFamily="18" charset="2"/>
              <a:buNone/>
            </a:pPr>
            <a:br>
              <a:rPr lang="de-DE" sz="1000">
                <a:solidFill>
                  <a:schemeClr val="bg1"/>
                </a:solidFill>
              </a:rPr>
            </a:br>
            <a:r>
              <a:rPr lang="de-DE" sz="3200">
                <a:solidFill>
                  <a:schemeClr val="bg1"/>
                </a:solidFill>
                <a:latin typeface="Albertus Extra Bold" pitchFamily="34" charset="0"/>
              </a:rPr>
              <a:t>Time Planning and Control</a:t>
            </a:r>
            <a:br>
              <a:rPr lang="de-DE" sz="3200">
                <a:solidFill>
                  <a:schemeClr val="bg1"/>
                </a:solidFill>
              </a:rPr>
            </a:br>
            <a:br>
              <a:rPr lang="de-DE" sz="1000">
                <a:solidFill>
                  <a:schemeClr val="bg1"/>
                </a:solidFill>
              </a:rPr>
            </a:br>
            <a:r>
              <a:rPr lang="en-US" sz="3200">
                <a:solidFill>
                  <a:schemeClr val="bg1"/>
                </a:solidFill>
              </a:rPr>
              <a:t>Activity on Arrow</a:t>
            </a:r>
            <a:br>
              <a:rPr lang="en-US" sz="2400">
                <a:solidFill>
                  <a:schemeClr val="bg1"/>
                </a:solidFill>
              </a:rPr>
            </a:br>
            <a:r>
              <a:rPr lang="en-US" sz="2400">
                <a:solidFill>
                  <a:schemeClr val="bg1"/>
                </a:solidFill>
              </a:rPr>
              <a:t> </a:t>
            </a:r>
            <a:r>
              <a:rPr lang="en-US" sz="2800">
                <a:solidFill>
                  <a:schemeClr val="bg1"/>
                </a:solidFill>
              </a:rPr>
              <a:t>(Arrow Diagramming Method)</a:t>
            </a:r>
            <a:endParaRPr lang="de-DE" sz="2800">
              <a:solidFill>
                <a:schemeClr val="bg1"/>
              </a:solidFill>
            </a:endParaRPr>
          </a:p>
        </p:txBody>
      </p:sp>
      <p:sp>
        <p:nvSpPr>
          <p:cNvPr id="15368" name="Line 4"/>
          <p:cNvSpPr>
            <a:spLocks noChangeShapeType="1"/>
          </p:cNvSpPr>
          <p:nvPr/>
        </p:nvSpPr>
        <p:spPr bwMode="auto">
          <a:xfrm>
            <a:off x="7010400" y="990600"/>
            <a:ext cx="0" cy="990600"/>
          </a:xfrm>
          <a:prstGeom prst="line">
            <a:avLst/>
          </a:prstGeom>
          <a:noFill/>
          <a:ln w="38100">
            <a:solidFill>
              <a:srgbClr val="9F5555"/>
            </a:solidFill>
            <a:round/>
            <a:headEnd/>
            <a:tailEnd/>
          </a:ln>
        </p:spPr>
        <p:txBody>
          <a:bodyPr lIns="0" tIns="0" rIns="0" bIns="0"/>
          <a:lstStyle/>
          <a:p>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20C24898-2897-4FB0-A598-F6F9E568E30B}" type="datetime8">
              <a:rPr lang="en-US" smtClean="0"/>
              <a:pPr/>
              <a:t>2/25/2021 11:43 AM</a:t>
            </a:fld>
            <a:endParaRPr lang="en-US"/>
          </a:p>
        </p:txBody>
      </p:sp>
      <p:sp>
        <p:nvSpPr>
          <p:cNvPr id="23555" name="Slide Number Placeholder 4"/>
          <p:cNvSpPr>
            <a:spLocks noGrp="1"/>
          </p:cNvSpPr>
          <p:nvPr>
            <p:ph type="sldNum" sz="quarter" idx="11"/>
          </p:nvPr>
        </p:nvSpPr>
        <p:spPr>
          <a:noFill/>
        </p:spPr>
        <p:txBody>
          <a:bodyPr/>
          <a:lstStyle/>
          <a:p>
            <a:fld id="{5EBBE9DC-331A-43EF-A939-84BE8915A80D}" type="slidenum">
              <a:rPr lang="ar-SA" smtClean="0"/>
              <a:pPr/>
              <a:t>10</a:t>
            </a:fld>
            <a:endParaRPr lang="en-US"/>
          </a:p>
        </p:txBody>
      </p:sp>
      <p:sp>
        <p:nvSpPr>
          <p:cNvPr id="571406" name="Rectangle 14"/>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grpSp>
        <p:nvGrpSpPr>
          <p:cNvPr id="23559" name="Group 16"/>
          <p:cNvGrpSpPr>
            <a:grpSpLocks/>
          </p:cNvGrpSpPr>
          <p:nvPr/>
        </p:nvGrpSpPr>
        <p:grpSpPr bwMode="auto">
          <a:xfrm>
            <a:off x="990600" y="1219200"/>
            <a:ext cx="7391400" cy="3657600"/>
            <a:chOff x="914400" y="1219200"/>
            <a:chExt cx="7162800" cy="4572000"/>
          </a:xfrm>
        </p:grpSpPr>
        <p:sp>
          <p:nvSpPr>
            <p:cNvPr id="23561" name="Oval 2"/>
            <p:cNvSpPr>
              <a:spLocks noChangeArrowheads="1"/>
            </p:cNvSpPr>
            <p:nvPr/>
          </p:nvSpPr>
          <p:spPr bwMode="auto">
            <a:xfrm>
              <a:off x="38862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23562" name="Oval 3"/>
            <p:cNvSpPr>
              <a:spLocks noChangeArrowheads="1"/>
            </p:cNvSpPr>
            <p:nvPr/>
          </p:nvSpPr>
          <p:spPr bwMode="auto">
            <a:xfrm>
              <a:off x="10668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23563" name="Line 4"/>
            <p:cNvSpPr>
              <a:spLocks noChangeShapeType="1"/>
            </p:cNvSpPr>
            <p:nvPr/>
          </p:nvSpPr>
          <p:spPr bwMode="auto">
            <a:xfrm>
              <a:off x="2438400" y="35052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4" name="Oval 5"/>
            <p:cNvSpPr>
              <a:spLocks noChangeArrowheads="1"/>
            </p:cNvSpPr>
            <p:nvPr/>
          </p:nvSpPr>
          <p:spPr bwMode="auto">
            <a:xfrm>
              <a:off x="67056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40</a:t>
              </a:r>
            </a:p>
          </p:txBody>
        </p:sp>
        <p:sp>
          <p:nvSpPr>
            <p:cNvPr id="23565" name="Line 6"/>
            <p:cNvSpPr>
              <a:spLocks noChangeShapeType="1"/>
            </p:cNvSpPr>
            <p:nvPr/>
          </p:nvSpPr>
          <p:spPr bwMode="auto">
            <a:xfrm>
              <a:off x="5257800" y="35052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6" name="Oval 7"/>
            <p:cNvSpPr>
              <a:spLocks noChangeArrowheads="1"/>
            </p:cNvSpPr>
            <p:nvPr/>
          </p:nvSpPr>
          <p:spPr bwMode="auto">
            <a:xfrm>
              <a:off x="6705600" y="1219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30</a:t>
              </a:r>
            </a:p>
          </p:txBody>
        </p:sp>
        <p:sp>
          <p:nvSpPr>
            <p:cNvPr id="23567" name="Oval 8"/>
            <p:cNvSpPr>
              <a:spLocks noChangeArrowheads="1"/>
            </p:cNvSpPr>
            <p:nvPr/>
          </p:nvSpPr>
          <p:spPr bwMode="auto">
            <a:xfrm>
              <a:off x="6705600" y="45720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50</a:t>
              </a:r>
            </a:p>
          </p:txBody>
        </p:sp>
        <p:sp>
          <p:nvSpPr>
            <p:cNvPr id="23568" name="Line 9"/>
            <p:cNvSpPr>
              <a:spLocks noChangeShapeType="1"/>
            </p:cNvSpPr>
            <p:nvPr/>
          </p:nvSpPr>
          <p:spPr bwMode="auto">
            <a:xfrm>
              <a:off x="6019800" y="1828800"/>
              <a:ext cx="685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9" name="Line 10"/>
            <p:cNvSpPr>
              <a:spLocks noChangeShapeType="1"/>
            </p:cNvSpPr>
            <p:nvPr/>
          </p:nvSpPr>
          <p:spPr bwMode="auto">
            <a:xfrm flipH="1">
              <a:off x="4800600" y="1828800"/>
              <a:ext cx="1219200" cy="1143000"/>
            </a:xfrm>
            <a:prstGeom prst="line">
              <a:avLst/>
            </a:prstGeom>
            <a:noFill/>
            <a:ln w="19050">
              <a:solidFill>
                <a:schemeClr val="tx1"/>
              </a:solidFill>
              <a:round/>
              <a:headEnd/>
              <a:tailEnd/>
            </a:ln>
          </p:spPr>
          <p:txBody>
            <a:bodyPr lIns="0" tIns="0" rIns="0" bIns="0"/>
            <a:lstStyle/>
            <a:p>
              <a:endParaRPr lang="en-US"/>
            </a:p>
          </p:txBody>
        </p:sp>
        <p:sp>
          <p:nvSpPr>
            <p:cNvPr id="23570" name="Line 11"/>
            <p:cNvSpPr>
              <a:spLocks noChangeShapeType="1"/>
            </p:cNvSpPr>
            <p:nvPr/>
          </p:nvSpPr>
          <p:spPr bwMode="auto">
            <a:xfrm>
              <a:off x="6019800" y="5257800"/>
              <a:ext cx="685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71" name="Line 12"/>
            <p:cNvSpPr>
              <a:spLocks noChangeShapeType="1"/>
            </p:cNvSpPr>
            <p:nvPr/>
          </p:nvSpPr>
          <p:spPr bwMode="auto">
            <a:xfrm>
              <a:off x="4724400" y="4114800"/>
              <a:ext cx="1295400" cy="1143000"/>
            </a:xfrm>
            <a:prstGeom prst="line">
              <a:avLst/>
            </a:prstGeom>
            <a:noFill/>
            <a:ln w="19050">
              <a:solidFill>
                <a:schemeClr val="tx1"/>
              </a:solidFill>
              <a:round/>
              <a:headEnd/>
              <a:tailEnd/>
            </a:ln>
          </p:spPr>
          <p:txBody>
            <a:bodyPr lIns="0" tIns="0" rIns="0" bIns="0"/>
            <a:lstStyle/>
            <a:p>
              <a:endParaRPr lang="en-US"/>
            </a:p>
          </p:txBody>
        </p:sp>
        <p:sp>
          <p:nvSpPr>
            <p:cNvPr id="23572" name="Text Box 15"/>
            <p:cNvSpPr txBox="1">
              <a:spLocks noChangeArrowheads="1"/>
            </p:cNvSpPr>
            <p:nvPr/>
          </p:nvSpPr>
          <p:spPr bwMode="auto">
            <a:xfrm>
              <a:off x="914400" y="1219200"/>
              <a:ext cx="3276600" cy="381000"/>
            </a:xfrm>
            <a:prstGeom prst="rect">
              <a:avLst/>
            </a:prstGeom>
            <a:solidFill>
              <a:schemeClr val="bg1"/>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Succeeding activities</a:t>
              </a:r>
            </a:p>
          </p:txBody>
        </p:sp>
      </p:grpSp>
      <p:sp>
        <p:nvSpPr>
          <p:cNvPr id="23560" name="TextBox 18"/>
          <p:cNvSpPr txBox="1">
            <a:spLocks noChangeArrowheads="1"/>
          </p:cNvSpPr>
          <p:nvPr/>
        </p:nvSpPr>
        <p:spPr bwMode="auto">
          <a:xfrm>
            <a:off x="838200" y="5105400"/>
            <a:ext cx="7924800" cy="830263"/>
          </a:xfrm>
          <a:prstGeom prst="rect">
            <a:avLst/>
          </a:prstGeom>
          <a:solidFill>
            <a:srgbClr val="F8F9BD"/>
          </a:solidFill>
          <a:ln w="9525">
            <a:solidFill>
              <a:schemeClr val="tx1"/>
            </a:solidFill>
            <a:miter lim="800000"/>
            <a:headEnd/>
            <a:tailEnd/>
          </a:ln>
        </p:spPr>
        <p:txBody>
          <a:bodyPr>
            <a:spAutoFit/>
          </a:bodyPr>
          <a:lstStyle/>
          <a:p>
            <a:pPr marL="363538" indent="-363538" algn="just">
              <a:buClr>
                <a:srgbClr val="FF0000"/>
              </a:buClr>
              <a:buFont typeface="Wingdings" pitchFamily="2" charset="2"/>
              <a:buChar char="Ø"/>
            </a:pPr>
            <a:r>
              <a:rPr lang="en-US" sz="2400"/>
              <a:t>Event numbers must not be duplicated in a network.</a:t>
            </a:r>
          </a:p>
          <a:p>
            <a:pPr marL="363538" indent="-363538" algn="just">
              <a:buClr>
                <a:srgbClr val="FF0000"/>
              </a:buClr>
              <a:buFont typeface="Wingdings" pitchFamily="2" charset="2"/>
              <a:buChar char="Ø"/>
            </a:pPr>
            <a:r>
              <a:rPr lang="en-US" sz="2400"/>
              <a:t>j-node number greater than i-node number.</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Probability of Project Completion</a:t>
            </a:r>
          </a:p>
        </p:txBody>
      </p:sp>
      <p:sp>
        <p:nvSpPr>
          <p:cNvPr id="141315" name="Rectangle 3"/>
          <p:cNvSpPr>
            <a:spLocks noChangeArrowheads="1"/>
          </p:cNvSpPr>
          <p:nvPr/>
        </p:nvSpPr>
        <p:spPr bwMode="auto">
          <a:xfrm>
            <a:off x="749300" y="1837531"/>
            <a:ext cx="7708900" cy="469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16" name="Freeform 4"/>
          <p:cNvSpPr>
            <a:spLocks/>
          </p:cNvSpPr>
          <p:nvPr/>
        </p:nvSpPr>
        <p:spPr bwMode="auto">
          <a:xfrm>
            <a:off x="1993900" y="3087688"/>
            <a:ext cx="3078163" cy="2198687"/>
          </a:xfrm>
          <a:custGeom>
            <a:avLst/>
            <a:gdLst>
              <a:gd name="T0" fmla="*/ 15 w 1939"/>
              <a:gd name="T1" fmla="*/ 1304 h 1385"/>
              <a:gd name="T2" fmla="*/ 107 w 1939"/>
              <a:gd name="T3" fmla="*/ 1292 h 1385"/>
              <a:gd name="T4" fmla="*/ 270 w 1939"/>
              <a:gd name="T5" fmla="*/ 1218 h 1385"/>
              <a:gd name="T6" fmla="*/ 484 w 1939"/>
              <a:gd name="T7" fmla="*/ 1036 h 1385"/>
              <a:gd name="T8" fmla="*/ 764 w 1939"/>
              <a:gd name="T9" fmla="*/ 708 h 1385"/>
              <a:gd name="T10" fmla="*/ 1024 w 1939"/>
              <a:gd name="T11" fmla="*/ 363 h 1385"/>
              <a:gd name="T12" fmla="*/ 1234 w 1939"/>
              <a:gd name="T13" fmla="*/ 177 h 1385"/>
              <a:gd name="T14" fmla="*/ 1458 w 1939"/>
              <a:gd name="T15" fmla="*/ 43 h 1385"/>
              <a:gd name="T16" fmla="*/ 1617 w 1939"/>
              <a:gd name="T17" fmla="*/ 0 h 1385"/>
              <a:gd name="T18" fmla="*/ 1835 w 1939"/>
              <a:gd name="T19" fmla="*/ 56 h 1385"/>
              <a:gd name="T20" fmla="*/ 1936 w 1939"/>
              <a:gd name="T21" fmla="*/ 137 h 1385"/>
              <a:gd name="T22" fmla="*/ 1939 w 1939"/>
              <a:gd name="T23" fmla="*/ 1385 h 1385"/>
              <a:gd name="T24" fmla="*/ 0 w 1939"/>
              <a:gd name="T25" fmla="*/ 1369 h 1385"/>
              <a:gd name="T26" fmla="*/ 15 w 1939"/>
              <a:gd name="T27" fmla="*/ 130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9" h="1385">
                <a:moveTo>
                  <a:pt x="15" y="1304"/>
                </a:moveTo>
                <a:lnTo>
                  <a:pt x="107" y="1292"/>
                </a:lnTo>
                <a:lnTo>
                  <a:pt x="270" y="1218"/>
                </a:lnTo>
                <a:lnTo>
                  <a:pt x="484" y="1036"/>
                </a:lnTo>
                <a:lnTo>
                  <a:pt x="764" y="708"/>
                </a:lnTo>
                <a:lnTo>
                  <a:pt x="1024" y="363"/>
                </a:lnTo>
                <a:lnTo>
                  <a:pt x="1234" y="177"/>
                </a:lnTo>
                <a:lnTo>
                  <a:pt x="1458" y="43"/>
                </a:lnTo>
                <a:lnTo>
                  <a:pt x="1617" y="0"/>
                </a:lnTo>
                <a:lnTo>
                  <a:pt x="1835" y="56"/>
                </a:lnTo>
                <a:lnTo>
                  <a:pt x="1936" y="137"/>
                </a:lnTo>
                <a:lnTo>
                  <a:pt x="1939" y="1385"/>
                </a:lnTo>
                <a:lnTo>
                  <a:pt x="0" y="1369"/>
                </a:lnTo>
                <a:lnTo>
                  <a:pt x="15" y="130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317" name="Group 5"/>
          <p:cNvGrpSpPr>
            <a:grpSpLocks/>
          </p:cNvGrpSpPr>
          <p:nvPr/>
        </p:nvGrpSpPr>
        <p:grpSpPr bwMode="auto">
          <a:xfrm>
            <a:off x="1231900" y="3097213"/>
            <a:ext cx="6691313" cy="2708275"/>
            <a:chOff x="776" y="1951"/>
            <a:chExt cx="4215" cy="1706"/>
          </a:xfrm>
        </p:grpSpPr>
        <p:sp>
          <p:nvSpPr>
            <p:cNvPr id="141318" name="Freeform 6"/>
            <p:cNvSpPr>
              <a:spLocks/>
            </p:cNvSpPr>
            <p:nvPr/>
          </p:nvSpPr>
          <p:spPr bwMode="auto">
            <a:xfrm>
              <a:off x="1268" y="1951"/>
              <a:ext cx="3223" cy="1303"/>
            </a:xfrm>
            <a:custGeom>
              <a:avLst/>
              <a:gdLst>
                <a:gd name="T0" fmla="*/ 0 w 2888"/>
                <a:gd name="T1" fmla="*/ 1376 h 1380"/>
                <a:gd name="T2" fmla="*/ 96 w 2888"/>
                <a:gd name="T3" fmla="*/ 1360 h 1380"/>
                <a:gd name="T4" fmla="*/ 228 w 2888"/>
                <a:gd name="T5" fmla="*/ 1284 h 1380"/>
                <a:gd name="T6" fmla="*/ 384 w 2888"/>
                <a:gd name="T7" fmla="*/ 1136 h 1380"/>
                <a:gd name="T8" fmla="*/ 652 w 2888"/>
                <a:gd name="T9" fmla="*/ 776 h 1380"/>
                <a:gd name="T10" fmla="*/ 940 w 2888"/>
                <a:gd name="T11" fmla="*/ 352 h 1380"/>
                <a:gd name="T12" fmla="*/ 1164 w 2888"/>
                <a:gd name="T13" fmla="*/ 124 h 1380"/>
                <a:gd name="T14" fmla="*/ 1324 w 2888"/>
                <a:gd name="T15" fmla="*/ 24 h 1380"/>
                <a:gd name="T16" fmla="*/ 1436 w 2888"/>
                <a:gd name="T17" fmla="*/ 0 h 1380"/>
                <a:gd name="T18" fmla="*/ 1560 w 2888"/>
                <a:gd name="T19" fmla="*/ 24 h 1380"/>
                <a:gd name="T20" fmla="*/ 1708 w 2888"/>
                <a:gd name="T21" fmla="*/ 124 h 1380"/>
                <a:gd name="T22" fmla="*/ 1916 w 2888"/>
                <a:gd name="T23" fmla="*/ 340 h 1380"/>
                <a:gd name="T24" fmla="*/ 2228 w 2888"/>
                <a:gd name="T25" fmla="*/ 780 h 1380"/>
                <a:gd name="T26" fmla="*/ 2512 w 2888"/>
                <a:gd name="T27" fmla="*/ 1164 h 1380"/>
                <a:gd name="T28" fmla="*/ 2668 w 2888"/>
                <a:gd name="T29" fmla="*/ 1296 h 1380"/>
                <a:gd name="T30" fmla="*/ 2792 w 2888"/>
                <a:gd name="T31" fmla="*/ 1364 h 1380"/>
                <a:gd name="T32" fmla="*/ 2888 w 2888"/>
                <a:gd name="T33" fmla="*/ 1380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8" h="1380">
                  <a:moveTo>
                    <a:pt x="0" y="1376"/>
                  </a:moveTo>
                  <a:cubicBezTo>
                    <a:pt x="15" y="1373"/>
                    <a:pt x="58" y="1375"/>
                    <a:pt x="96" y="1360"/>
                  </a:cubicBezTo>
                  <a:cubicBezTo>
                    <a:pt x="134" y="1345"/>
                    <a:pt x="180" y="1321"/>
                    <a:pt x="228" y="1284"/>
                  </a:cubicBezTo>
                  <a:cubicBezTo>
                    <a:pt x="276" y="1247"/>
                    <a:pt x="313" y="1221"/>
                    <a:pt x="384" y="1136"/>
                  </a:cubicBezTo>
                  <a:cubicBezTo>
                    <a:pt x="455" y="1051"/>
                    <a:pt x="559" y="907"/>
                    <a:pt x="652" y="776"/>
                  </a:cubicBezTo>
                  <a:cubicBezTo>
                    <a:pt x="745" y="645"/>
                    <a:pt x="855" y="461"/>
                    <a:pt x="940" y="352"/>
                  </a:cubicBezTo>
                  <a:cubicBezTo>
                    <a:pt x="1025" y="243"/>
                    <a:pt x="1100" y="179"/>
                    <a:pt x="1164" y="124"/>
                  </a:cubicBezTo>
                  <a:cubicBezTo>
                    <a:pt x="1228" y="69"/>
                    <a:pt x="1279" y="45"/>
                    <a:pt x="1324" y="24"/>
                  </a:cubicBezTo>
                  <a:cubicBezTo>
                    <a:pt x="1369" y="3"/>
                    <a:pt x="1397" y="0"/>
                    <a:pt x="1436" y="0"/>
                  </a:cubicBezTo>
                  <a:cubicBezTo>
                    <a:pt x="1475" y="0"/>
                    <a:pt x="1515" y="3"/>
                    <a:pt x="1560" y="24"/>
                  </a:cubicBezTo>
                  <a:cubicBezTo>
                    <a:pt x="1605" y="45"/>
                    <a:pt x="1649" y="71"/>
                    <a:pt x="1708" y="124"/>
                  </a:cubicBezTo>
                  <a:cubicBezTo>
                    <a:pt x="1767" y="177"/>
                    <a:pt x="1829" y="231"/>
                    <a:pt x="1916" y="340"/>
                  </a:cubicBezTo>
                  <a:cubicBezTo>
                    <a:pt x="2003" y="449"/>
                    <a:pt x="2129" y="643"/>
                    <a:pt x="2228" y="780"/>
                  </a:cubicBezTo>
                  <a:cubicBezTo>
                    <a:pt x="2327" y="917"/>
                    <a:pt x="2439" y="1078"/>
                    <a:pt x="2512" y="1164"/>
                  </a:cubicBezTo>
                  <a:cubicBezTo>
                    <a:pt x="2585" y="1250"/>
                    <a:pt x="2621" y="1263"/>
                    <a:pt x="2668" y="1296"/>
                  </a:cubicBezTo>
                  <a:cubicBezTo>
                    <a:pt x="2715" y="1329"/>
                    <a:pt x="2755" y="1350"/>
                    <a:pt x="2792" y="1364"/>
                  </a:cubicBezTo>
                  <a:cubicBezTo>
                    <a:pt x="2829" y="1378"/>
                    <a:pt x="2868" y="1377"/>
                    <a:pt x="2888" y="1380"/>
                  </a:cubicBezTo>
                </a:path>
              </a:pathLst>
            </a:custGeom>
            <a:noFill/>
            <a:ln w="1016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319" name="Group 7"/>
            <p:cNvGrpSpPr>
              <a:grpSpLocks/>
            </p:cNvGrpSpPr>
            <p:nvPr/>
          </p:nvGrpSpPr>
          <p:grpSpPr bwMode="auto">
            <a:xfrm>
              <a:off x="776" y="3328"/>
              <a:ext cx="4215" cy="329"/>
              <a:chOff x="776" y="3328"/>
              <a:chExt cx="4215" cy="329"/>
            </a:xfrm>
          </p:grpSpPr>
          <p:sp>
            <p:nvSpPr>
              <p:cNvPr id="141320" name="Text Box 8"/>
              <p:cNvSpPr txBox="1">
                <a:spLocks noChangeArrowheads="1"/>
              </p:cNvSpPr>
              <p:nvPr/>
            </p:nvSpPr>
            <p:spPr bwMode="auto">
              <a:xfrm>
                <a:off x="4502" y="3407"/>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Time</a:t>
                </a:r>
              </a:p>
            </p:txBody>
          </p:sp>
          <p:sp>
            <p:nvSpPr>
              <p:cNvPr id="141321" name="Line 9"/>
              <p:cNvSpPr>
                <a:spLocks noChangeShapeType="1"/>
              </p:cNvSpPr>
              <p:nvPr/>
            </p:nvSpPr>
            <p:spPr bwMode="auto">
              <a:xfrm>
                <a:off x="776" y="3328"/>
                <a:ext cx="4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1322" name="Group 10"/>
          <p:cNvGrpSpPr>
            <a:grpSpLocks/>
          </p:cNvGrpSpPr>
          <p:nvPr/>
        </p:nvGrpSpPr>
        <p:grpSpPr bwMode="auto">
          <a:xfrm>
            <a:off x="1025525" y="2452688"/>
            <a:ext cx="2555875" cy="1941512"/>
            <a:chOff x="646" y="1545"/>
            <a:chExt cx="1610" cy="1223"/>
          </a:xfrm>
        </p:grpSpPr>
        <p:sp>
          <p:nvSpPr>
            <p:cNvPr id="141323" name="Text Box 11"/>
            <p:cNvSpPr txBox="1">
              <a:spLocks noChangeArrowheads="1"/>
            </p:cNvSpPr>
            <p:nvPr/>
          </p:nvSpPr>
          <p:spPr bwMode="auto">
            <a:xfrm>
              <a:off x="646" y="1545"/>
              <a:ext cx="14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Probability</a:t>
              </a:r>
              <a:br>
                <a:rPr lang="en-AU" altLang="en-US" sz="2400" b="1" i="1"/>
              </a:br>
              <a:r>
                <a:rPr lang="en-AU" altLang="en-US" sz="2400" b="1" i="1"/>
                <a:t>(T</a:t>
              </a:r>
              <a:r>
                <a:rPr lang="en-AU" altLang="en-US" sz="2400" b="1"/>
                <a:t> </a:t>
              </a:r>
              <a:r>
                <a:rPr lang="en-AU" altLang="en-US" sz="2400" b="1">
                  <a:cs typeface="Arial" panose="020B0604020202020204" pitchFamily="34" charset="0"/>
                </a:rPr>
                <a:t>≤ 16 </a:t>
              </a:r>
              <a:r>
                <a:rPr lang="en-AU" altLang="en-US" sz="2400" b="1" i="1">
                  <a:cs typeface="Arial" panose="020B0604020202020204" pitchFamily="34" charset="0"/>
                </a:rPr>
                <a:t>weeks)</a:t>
              </a:r>
              <a:br>
                <a:rPr lang="en-AU" altLang="en-US" sz="2400" b="1" i="1">
                  <a:cs typeface="Arial" panose="020B0604020202020204" pitchFamily="34" charset="0"/>
                </a:rPr>
              </a:br>
              <a:r>
                <a:rPr lang="en-AU" altLang="en-US" sz="2400" b="1" i="1">
                  <a:cs typeface="Arial" panose="020B0604020202020204" pitchFamily="34" charset="0"/>
                </a:rPr>
                <a:t>is</a:t>
              </a:r>
              <a:r>
                <a:rPr lang="en-AU" altLang="en-US" sz="2400" b="1">
                  <a:cs typeface="Arial" panose="020B0604020202020204" pitchFamily="34" charset="0"/>
                </a:rPr>
                <a:t> 71.57%</a:t>
              </a:r>
            </a:p>
          </p:txBody>
        </p:sp>
        <p:sp>
          <p:nvSpPr>
            <p:cNvPr id="141324" name="Line 12"/>
            <p:cNvSpPr>
              <a:spLocks noChangeShapeType="1"/>
            </p:cNvSpPr>
            <p:nvPr/>
          </p:nvSpPr>
          <p:spPr bwMode="auto">
            <a:xfrm>
              <a:off x="1304" y="2304"/>
              <a:ext cx="952" cy="4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1326" name="Group 14"/>
          <p:cNvGrpSpPr>
            <a:grpSpLocks/>
          </p:cNvGrpSpPr>
          <p:nvPr/>
        </p:nvGrpSpPr>
        <p:grpSpPr bwMode="auto">
          <a:xfrm>
            <a:off x="4146550" y="2274888"/>
            <a:ext cx="3932238" cy="684212"/>
            <a:chOff x="2612" y="1433"/>
            <a:chExt cx="2477" cy="431"/>
          </a:xfrm>
        </p:grpSpPr>
        <p:sp>
          <p:nvSpPr>
            <p:cNvPr id="141327" name="Text Box 15"/>
            <p:cNvSpPr txBox="1">
              <a:spLocks noChangeArrowheads="1"/>
            </p:cNvSpPr>
            <p:nvPr/>
          </p:nvSpPr>
          <p:spPr bwMode="auto">
            <a:xfrm>
              <a:off x="2712" y="1433"/>
              <a:ext cx="2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0.57 </a:t>
              </a:r>
              <a:r>
                <a:rPr lang="en-AU" altLang="en-US" sz="2400" b="1" i="1"/>
                <a:t>Standard deviation</a:t>
              </a:r>
              <a:r>
                <a:rPr lang="en-AU" altLang="en-US" sz="2400" b="1"/>
                <a:t>s</a:t>
              </a:r>
              <a:endParaRPr lang="en-AU" altLang="en-US" sz="2400" b="1" i="1"/>
            </a:p>
          </p:txBody>
        </p:sp>
        <p:sp>
          <p:nvSpPr>
            <p:cNvPr id="141328" name="Freeform 16"/>
            <p:cNvSpPr>
              <a:spLocks/>
            </p:cNvSpPr>
            <p:nvPr/>
          </p:nvSpPr>
          <p:spPr bwMode="auto">
            <a:xfrm>
              <a:off x="3200" y="1720"/>
              <a:ext cx="728" cy="144"/>
            </a:xfrm>
            <a:custGeom>
              <a:avLst/>
              <a:gdLst>
                <a:gd name="T0" fmla="*/ 912 w 952"/>
                <a:gd name="T1" fmla="*/ 0 h 160"/>
                <a:gd name="T2" fmla="*/ 800 w 952"/>
                <a:gd name="T3" fmla="*/ 128 h 160"/>
                <a:gd name="T4" fmla="*/ 0 w 952"/>
                <a:gd name="T5" fmla="*/ 160 h 160"/>
              </a:gdLst>
              <a:ahLst/>
              <a:cxnLst>
                <a:cxn ang="0">
                  <a:pos x="T0" y="T1"/>
                </a:cxn>
                <a:cxn ang="0">
                  <a:pos x="T2" y="T3"/>
                </a:cxn>
                <a:cxn ang="0">
                  <a:pos x="T4" y="T5"/>
                </a:cxn>
              </a:cxnLst>
              <a:rect l="0" t="0" r="r" b="b"/>
              <a:pathLst>
                <a:path w="952" h="160">
                  <a:moveTo>
                    <a:pt x="912" y="0"/>
                  </a:moveTo>
                  <a:cubicBezTo>
                    <a:pt x="932" y="50"/>
                    <a:pt x="952" y="101"/>
                    <a:pt x="800" y="128"/>
                  </a:cubicBezTo>
                  <a:cubicBezTo>
                    <a:pt x="648" y="155"/>
                    <a:pt x="324" y="157"/>
                    <a:pt x="0" y="160"/>
                  </a:cubicBezTo>
                </a:path>
              </a:pathLst>
            </a:custGeom>
            <a:noFill/>
            <a:ln w="57150"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29" name="Line 17"/>
            <p:cNvSpPr>
              <a:spLocks noChangeShapeType="1"/>
            </p:cNvSpPr>
            <p:nvPr/>
          </p:nvSpPr>
          <p:spPr bwMode="auto">
            <a:xfrm>
              <a:off x="2612" y="1856"/>
              <a:ext cx="23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1330" name="Group 18"/>
          <p:cNvGrpSpPr>
            <a:grpSpLocks/>
          </p:cNvGrpSpPr>
          <p:nvPr/>
        </p:nvGrpSpPr>
        <p:grpSpPr bwMode="auto">
          <a:xfrm>
            <a:off x="3697287" y="2806700"/>
            <a:ext cx="2246313" cy="3252788"/>
            <a:chOff x="2328" y="1768"/>
            <a:chExt cx="1415" cy="2049"/>
          </a:xfrm>
        </p:grpSpPr>
        <p:grpSp>
          <p:nvGrpSpPr>
            <p:cNvPr id="141331" name="Group 19"/>
            <p:cNvGrpSpPr>
              <a:grpSpLocks/>
            </p:cNvGrpSpPr>
            <p:nvPr/>
          </p:nvGrpSpPr>
          <p:grpSpPr bwMode="auto">
            <a:xfrm>
              <a:off x="2872" y="1768"/>
              <a:ext cx="320" cy="1552"/>
              <a:chOff x="2872" y="1768"/>
              <a:chExt cx="320" cy="1552"/>
            </a:xfrm>
          </p:grpSpPr>
          <p:sp>
            <p:nvSpPr>
              <p:cNvPr id="141332" name="Line 20"/>
              <p:cNvSpPr>
                <a:spLocks noChangeShapeType="1"/>
              </p:cNvSpPr>
              <p:nvPr/>
            </p:nvSpPr>
            <p:spPr bwMode="auto">
              <a:xfrm>
                <a:off x="2872" y="1768"/>
                <a:ext cx="0" cy="15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33" name="Line 21"/>
              <p:cNvSpPr>
                <a:spLocks noChangeShapeType="1"/>
              </p:cNvSpPr>
              <p:nvPr/>
            </p:nvSpPr>
            <p:spPr bwMode="auto">
              <a:xfrm>
                <a:off x="3192" y="1768"/>
                <a:ext cx="0" cy="15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1334" name="Text Box 22"/>
            <p:cNvSpPr txBox="1">
              <a:spLocks noChangeArrowheads="1"/>
            </p:cNvSpPr>
            <p:nvPr/>
          </p:nvSpPr>
          <p:spPr bwMode="auto">
            <a:xfrm>
              <a:off x="2328" y="3375"/>
              <a:ext cx="14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723900" algn="r"/>
                  <a:tab pos="1257300" algn="l"/>
                </a:tabLst>
                <a:defRPr>
                  <a:solidFill>
                    <a:schemeClr val="tx1"/>
                  </a:solidFill>
                  <a:latin typeface="Arial" panose="020B0604020202020204" pitchFamily="34" charset="0"/>
                </a:defRPr>
              </a:lvl1pPr>
              <a:lvl2pPr>
                <a:tabLst>
                  <a:tab pos="723900" algn="r"/>
                  <a:tab pos="1257300" algn="l"/>
                </a:tabLst>
                <a:defRPr>
                  <a:solidFill>
                    <a:schemeClr val="tx1"/>
                  </a:solidFill>
                  <a:latin typeface="Arial" panose="020B0604020202020204" pitchFamily="34" charset="0"/>
                </a:defRPr>
              </a:lvl2pPr>
              <a:lvl3pPr>
                <a:tabLst>
                  <a:tab pos="723900" algn="r"/>
                  <a:tab pos="1257300" algn="l"/>
                </a:tabLst>
                <a:defRPr>
                  <a:solidFill>
                    <a:schemeClr val="tx1"/>
                  </a:solidFill>
                  <a:latin typeface="Arial" panose="020B0604020202020204" pitchFamily="34" charset="0"/>
                </a:defRPr>
              </a:lvl3pPr>
              <a:lvl4pPr>
                <a:tabLst>
                  <a:tab pos="723900" algn="r"/>
                  <a:tab pos="1257300" algn="l"/>
                </a:tabLst>
                <a:defRPr>
                  <a:solidFill>
                    <a:schemeClr val="tx1"/>
                  </a:solidFill>
                  <a:latin typeface="Arial" panose="020B0604020202020204" pitchFamily="34" charset="0"/>
                </a:defRPr>
              </a:lvl4pPr>
              <a:lvl5pPr>
                <a:tabLst>
                  <a:tab pos="723900" algn="r"/>
                  <a:tab pos="1257300" algn="l"/>
                </a:tabLst>
                <a:defRPr>
                  <a:solidFill>
                    <a:schemeClr val="tx1"/>
                  </a:solidFill>
                  <a:latin typeface="Arial" panose="020B0604020202020204" pitchFamily="34" charset="0"/>
                </a:defRPr>
              </a:lvl5pPr>
              <a:lvl6pPr fontAlgn="base">
                <a:spcBef>
                  <a:spcPct val="0"/>
                </a:spcBef>
                <a:spcAft>
                  <a:spcPct val="0"/>
                </a:spcAft>
                <a:tabLst>
                  <a:tab pos="723900" algn="r"/>
                  <a:tab pos="1257300" algn="l"/>
                </a:tabLst>
                <a:defRPr>
                  <a:solidFill>
                    <a:schemeClr val="tx1"/>
                  </a:solidFill>
                  <a:latin typeface="Arial" panose="020B0604020202020204" pitchFamily="34" charset="0"/>
                </a:defRPr>
              </a:lvl6pPr>
              <a:lvl7pPr fontAlgn="base">
                <a:spcBef>
                  <a:spcPct val="0"/>
                </a:spcBef>
                <a:spcAft>
                  <a:spcPct val="0"/>
                </a:spcAft>
                <a:tabLst>
                  <a:tab pos="723900" algn="r"/>
                  <a:tab pos="1257300" algn="l"/>
                </a:tabLst>
                <a:defRPr>
                  <a:solidFill>
                    <a:schemeClr val="tx1"/>
                  </a:solidFill>
                  <a:latin typeface="Arial" panose="020B0604020202020204" pitchFamily="34" charset="0"/>
                </a:defRPr>
              </a:lvl7pPr>
              <a:lvl8pPr fontAlgn="base">
                <a:spcBef>
                  <a:spcPct val="0"/>
                </a:spcBef>
                <a:spcAft>
                  <a:spcPct val="0"/>
                </a:spcAft>
                <a:tabLst>
                  <a:tab pos="723900" algn="r"/>
                  <a:tab pos="1257300" algn="l"/>
                </a:tabLst>
                <a:defRPr>
                  <a:solidFill>
                    <a:schemeClr val="tx1"/>
                  </a:solidFill>
                  <a:latin typeface="Arial" panose="020B0604020202020204" pitchFamily="34" charset="0"/>
                </a:defRPr>
              </a:lvl8pPr>
              <a:lvl9pPr fontAlgn="base">
                <a:spcBef>
                  <a:spcPct val="0"/>
                </a:spcBef>
                <a:spcAft>
                  <a:spcPct val="0"/>
                </a:spcAft>
                <a:tabLst>
                  <a:tab pos="723900" algn="r"/>
                  <a:tab pos="1257300" algn="l"/>
                </a:tabLst>
                <a:defRPr>
                  <a:solidFill>
                    <a:schemeClr val="tx1"/>
                  </a:solidFill>
                  <a:latin typeface="Arial" panose="020B0604020202020204" pitchFamily="34" charset="0"/>
                </a:defRPr>
              </a:lvl9pPr>
            </a:lstStyle>
            <a:p>
              <a:pPr algn="l"/>
              <a:r>
                <a:rPr lang="en-AU" altLang="en-US" sz="2000" b="1" i="1" dirty="0"/>
                <a:t>	15	16</a:t>
              </a:r>
              <a:br>
                <a:rPr lang="en-AU" altLang="en-US" sz="2000" b="1" i="1" dirty="0"/>
              </a:br>
              <a:r>
                <a:rPr lang="en-AU" altLang="en-US" sz="2000" b="1" i="1" dirty="0"/>
                <a:t>	Weeks	Weeks</a:t>
              </a:r>
            </a:p>
          </p:txBody>
        </p:sp>
      </p:grpSp>
    </p:spTree>
    <p:extLst>
      <p:ext uri="{BB962C8B-B14F-4D97-AF65-F5344CB8AC3E}">
        <p14:creationId xmlns:p14="http://schemas.microsoft.com/office/powerpoint/2010/main" val="311627001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41317"/>
                                        </p:tgtEl>
                                        <p:attrNameLst>
                                          <p:attrName>style.visibility</p:attrName>
                                        </p:attrNameLst>
                                      </p:cBhvr>
                                      <p:to>
                                        <p:strVal val="visible"/>
                                      </p:to>
                                    </p:set>
                                    <p:animEffect transition="in" filter="wipe(left)">
                                      <p:cBhvr>
                                        <p:cTn id="7" dur="1000"/>
                                        <p:tgtEl>
                                          <p:spTgt spid="141317"/>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141330"/>
                                        </p:tgtEl>
                                        <p:attrNameLst>
                                          <p:attrName>style.visibility</p:attrName>
                                        </p:attrNameLst>
                                      </p:cBhvr>
                                      <p:to>
                                        <p:strVal val="visible"/>
                                      </p:to>
                                    </p:set>
                                    <p:animEffect transition="in" filter="wipe(down)">
                                      <p:cBhvr>
                                        <p:cTn id="11" dur="1000"/>
                                        <p:tgtEl>
                                          <p:spTgt spid="141330"/>
                                        </p:tgtEl>
                                      </p:cBhvr>
                                    </p:animEffect>
                                  </p:childTnLst>
                                </p:cTn>
                              </p:par>
                            </p:childTnLst>
                          </p:cTn>
                        </p:par>
                        <p:par>
                          <p:cTn id="12" fill="hold" nodeType="afterGroup">
                            <p:stCondLst>
                              <p:cond delay="4000"/>
                            </p:stCondLst>
                            <p:childTnLst>
                              <p:par>
                                <p:cTn id="13" presetID="18" presetClass="entr" presetSubtype="12" fill="hold" nodeType="afterEffect">
                                  <p:stCondLst>
                                    <p:cond delay="1000"/>
                                  </p:stCondLst>
                                  <p:childTnLst>
                                    <p:set>
                                      <p:cBhvr>
                                        <p:cTn id="14" dur="1" fill="hold">
                                          <p:stCondLst>
                                            <p:cond delay="0"/>
                                          </p:stCondLst>
                                        </p:cTn>
                                        <p:tgtEl>
                                          <p:spTgt spid="141326"/>
                                        </p:tgtEl>
                                        <p:attrNameLst>
                                          <p:attrName>style.visibility</p:attrName>
                                        </p:attrNameLst>
                                      </p:cBhvr>
                                      <p:to>
                                        <p:strVal val="visible"/>
                                      </p:to>
                                    </p:set>
                                    <p:animEffect transition="in" filter="strips(downLeft)">
                                      <p:cBhvr>
                                        <p:cTn id="15" dur="1000"/>
                                        <p:tgtEl>
                                          <p:spTgt spid="1413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1000"/>
                                  </p:stCondLst>
                                  <p:childTnLst>
                                    <p:set>
                                      <p:cBhvr>
                                        <p:cTn id="19" dur="1" fill="hold">
                                          <p:stCondLst>
                                            <p:cond delay="0"/>
                                          </p:stCondLst>
                                        </p:cTn>
                                        <p:tgtEl>
                                          <p:spTgt spid="141316"/>
                                        </p:tgtEl>
                                        <p:attrNameLst>
                                          <p:attrName>style.visibility</p:attrName>
                                        </p:attrNameLst>
                                      </p:cBhvr>
                                      <p:to>
                                        <p:strVal val="visible"/>
                                      </p:to>
                                    </p:set>
                                    <p:animEffect transition="in" filter="dissolve">
                                      <p:cBhvr>
                                        <p:cTn id="20" dur="1000"/>
                                        <p:tgtEl>
                                          <p:spTgt spid="141316"/>
                                        </p:tgtEl>
                                      </p:cBhvr>
                                    </p:animEffect>
                                  </p:childTnLst>
                                </p:cTn>
                              </p:par>
                            </p:childTnLst>
                          </p:cTn>
                        </p:par>
                        <p:par>
                          <p:cTn id="21" fill="hold" nodeType="afterGroup">
                            <p:stCondLst>
                              <p:cond delay="2000"/>
                            </p:stCondLst>
                            <p:childTnLst>
                              <p:par>
                                <p:cTn id="22" presetID="18" presetClass="entr" presetSubtype="6" fill="hold" nodeType="afterEffect">
                                  <p:stCondLst>
                                    <p:cond delay="1000"/>
                                  </p:stCondLst>
                                  <p:childTnLst>
                                    <p:set>
                                      <p:cBhvr>
                                        <p:cTn id="23" dur="1" fill="hold">
                                          <p:stCondLst>
                                            <p:cond delay="0"/>
                                          </p:stCondLst>
                                        </p:cTn>
                                        <p:tgtEl>
                                          <p:spTgt spid="141322"/>
                                        </p:tgtEl>
                                        <p:attrNameLst>
                                          <p:attrName>style.visibility</p:attrName>
                                        </p:attrNameLst>
                                      </p:cBhvr>
                                      <p:to>
                                        <p:strVal val="visible"/>
                                      </p:to>
                                    </p:set>
                                    <p:animEffect transition="in" filter="strips(downRight)">
                                      <p:cBhvr>
                                        <p:cTn id="24" dur="1000"/>
                                        <p:tgtEl>
                                          <p:spTgt spid="14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Determining Project Completion Time</a:t>
            </a:r>
          </a:p>
        </p:txBody>
      </p:sp>
      <p:sp>
        <p:nvSpPr>
          <p:cNvPr id="143363" name="Rectangle 3"/>
          <p:cNvSpPr>
            <a:spLocks noChangeArrowheads="1"/>
          </p:cNvSpPr>
          <p:nvPr/>
        </p:nvSpPr>
        <p:spPr bwMode="auto">
          <a:xfrm>
            <a:off x="717550" y="1854200"/>
            <a:ext cx="7708900" cy="469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h-TH" altLang="en-US" sz="2400" b="1" i="1"/>
          </a:p>
        </p:txBody>
      </p:sp>
      <p:sp>
        <p:nvSpPr>
          <p:cNvPr id="143364" name="Freeform 4"/>
          <p:cNvSpPr>
            <a:spLocks/>
          </p:cNvSpPr>
          <p:nvPr/>
        </p:nvSpPr>
        <p:spPr bwMode="auto">
          <a:xfrm>
            <a:off x="1993900" y="3008313"/>
            <a:ext cx="4640263" cy="2325687"/>
          </a:xfrm>
          <a:custGeom>
            <a:avLst/>
            <a:gdLst>
              <a:gd name="T0" fmla="*/ 15 w 2923"/>
              <a:gd name="T1" fmla="*/ 1380 h 1465"/>
              <a:gd name="T2" fmla="*/ 107 w 2923"/>
              <a:gd name="T3" fmla="*/ 1367 h 1465"/>
              <a:gd name="T4" fmla="*/ 270 w 2923"/>
              <a:gd name="T5" fmla="*/ 1289 h 1465"/>
              <a:gd name="T6" fmla="*/ 484 w 2923"/>
              <a:gd name="T7" fmla="*/ 1097 h 1465"/>
              <a:gd name="T8" fmla="*/ 764 w 2923"/>
              <a:gd name="T9" fmla="*/ 749 h 1465"/>
              <a:gd name="T10" fmla="*/ 1024 w 2923"/>
              <a:gd name="T11" fmla="*/ 384 h 1465"/>
              <a:gd name="T12" fmla="*/ 1234 w 2923"/>
              <a:gd name="T13" fmla="*/ 187 h 1465"/>
              <a:gd name="T14" fmla="*/ 1458 w 2923"/>
              <a:gd name="T15" fmla="*/ 45 h 1465"/>
              <a:gd name="T16" fmla="*/ 1617 w 2923"/>
              <a:gd name="T17" fmla="*/ 0 h 1465"/>
              <a:gd name="T18" fmla="*/ 1835 w 2923"/>
              <a:gd name="T19" fmla="*/ 59 h 1465"/>
              <a:gd name="T20" fmla="*/ 2091 w 2923"/>
              <a:gd name="T21" fmla="*/ 269 h 1465"/>
              <a:gd name="T22" fmla="*/ 2270 w 2923"/>
              <a:gd name="T23" fmla="*/ 498 h 1465"/>
              <a:gd name="T24" fmla="*/ 2488 w 2923"/>
              <a:gd name="T25" fmla="*/ 777 h 1465"/>
              <a:gd name="T26" fmla="*/ 2764 w 2923"/>
              <a:gd name="T27" fmla="*/ 1124 h 1465"/>
              <a:gd name="T28" fmla="*/ 2922 w 2923"/>
              <a:gd name="T29" fmla="*/ 1261 h 1465"/>
              <a:gd name="T30" fmla="*/ 2923 w 2923"/>
              <a:gd name="T31" fmla="*/ 1465 h 1465"/>
              <a:gd name="T32" fmla="*/ 0 w 2923"/>
              <a:gd name="T33" fmla="*/ 1449 h 1465"/>
              <a:gd name="T34" fmla="*/ 15 w 2923"/>
              <a:gd name="T35" fmla="*/ 1380 h 1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3" h="1465">
                <a:moveTo>
                  <a:pt x="15" y="1380"/>
                </a:moveTo>
                <a:lnTo>
                  <a:pt x="107" y="1367"/>
                </a:lnTo>
                <a:lnTo>
                  <a:pt x="270" y="1289"/>
                </a:lnTo>
                <a:lnTo>
                  <a:pt x="484" y="1097"/>
                </a:lnTo>
                <a:lnTo>
                  <a:pt x="764" y="749"/>
                </a:lnTo>
                <a:lnTo>
                  <a:pt x="1024" y="384"/>
                </a:lnTo>
                <a:lnTo>
                  <a:pt x="1234" y="187"/>
                </a:lnTo>
                <a:lnTo>
                  <a:pt x="1458" y="45"/>
                </a:lnTo>
                <a:lnTo>
                  <a:pt x="1617" y="0"/>
                </a:lnTo>
                <a:lnTo>
                  <a:pt x="1835" y="59"/>
                </a:lnTo>
                <a:lnTo>
                  <a:pt x="2091" y="269"/>
                </a:lnTo>
                <a:lnTo>
                  <a:pt x="2270" y="498"/>
                </a:lnTo>
                <a:lnTo>
                  <a:pt x="2488" y="777"/>
                </a:lnTo>
                <a:lnTo>
                  <a:pt x="2764" y="1124"/>
                </a:lnTo>
                <a:lnTo>
                  <a:pt x="2922" y="1261"/>
                </a:lnTo>
                <a:lnTo>
                  <a:pt x="2923" y="1465"/>
                </a:lnTo>
                <a:lnTo>
                  <a:pt x="0" y="1449"/>
                </a:lnTo>
                <a:lnTo>
                  <a:pt x="15" y="138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365" name="Group 5"/>
          <p:cNvGrpSpPr>
            <a:grpSpLocks/>
          </p:cNvGrpSpPr>
          <p:nvPr/>
        </p:nvGrpSpPr>
        <p:grpSpPr bwMode="auto">
          <a:xfrm>
            <a:off x="6321425" y="3429000"/>
            <a:ext cx="1905000" cy="1587500"/>
            <a:chOff x="3982" y="2160"/>
            <a:chExt cx="1200" cy="1000"/>
          </a:xfrm>
        </p:grpSpPr>
        <p:sp>
          <p:nvSpPr>
            <p:cNvPr id="143366" name="Text Box 6"/>
            <p:cNvSpPr txBox="1">
              <a:spLocks noChangeArrowheads="1"/>
            </p:cNvSpPr>
            <p:nvPr/>
          </p:nvSpPr>
          <p:spPr bwMode="auto">
            <a:xfrm>
              <a:off x="3982" y="2160"/>
              <a:ext cx="1200"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t>Probability of </a:t>
              </a:r>
              <a:r>
                <a:rPr lang="en-AU" altLang="en-US" sz="2400" b="1"/>
                <a:t>0.01</a:t>
              </a:r>
              <a:endParaRPr lang="en-AU" altLang="en-US" sz="2400" b="1" i="1"/>
            </a:p>
          </p:txBody>
        </p:sp>
        <p:sp>
          <p:nvSpPr>
            <p:cNvPr id="143367" name="Line 7"/>
            <p:cNvSpPr>
              <a:spLocks noChangeShapeType="1"/>
            </p:cNvSpPr>
            <p:nvPr/>
          </p:nvSpPr>
          <p:spPr bwMode="auto">
            <a:xfrm flipH="1">
              <a:off x="4360" y="2688"/>
              <a:ext cx="232" cy="47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68" name="Group 8"/>
          <p:cNvGrpSpPr>
            <a:grpSpLocks/>
          </p:cNvGrpSpPr>
          <p:nvPr/>
        </p:nvGrpSpPr>
        <p:grpSpPr bwMode="auto">
          <a:xfrm>
            <a:off x="1231900" y="2970213"/>
            <a:ext cx="6716713" cy="2746375"/>
            <a:chOff x="776" y="1871"/>
            <a:chExt cx="4231" cy="1730"/>
          </a:xfrm>
        </p:grpSpPr>
        <p:sp>
          <p:nvSpPr>
            <p:cNvPr id="143369" name="Freeform 9"/>
            <p:cNvSpPr>
              <a:spLocks/>
            </p:cNvSpPr>
            <p:nvPr/>
          </p:nvSpPr>
          <p:spPr bwMode="auto">
            <a:xfrm>
              <a:off x="1268" y="1871"/>
              <a:ext cx="3223" cy="1380"/>
            </a:xfrm>
            <a:custGeom>
              <a:avLst/>
              <a:gdLst>
                <a:gd name="T0" fmla="*/ 0 w 2888"/>
                <a:gd name="T1" fmla="*/ 1376 h 1380"/>
                <a:gd name="T2" fmla="*/ 96 w 2888"/>
                <a:gd name="T3" fmla="*/ 1360 h 1380"/>
                <a:gd name="T4" fmla="*/ 228 w 2888"/>
                <a:gd name="T5" fmla="*/ 1284 h 1380"/>
                <a:gd name="T6" fmla="*/ 384 w 2888"/>
                <a:gd name="T7" fmla="*/ 1136 h 1380"/>
                <a:gd name="T8" fmla="*/ 652 w 2888"/>
                <a:gd name="T9" fmla="*/ 776 h 1380"/>
                <a:gd name="T10" fmla="*/ 940 w 2888"/>
                <a:gd name="T11" fmla="*/ 352 h 1380"/>
                <a:gd name="T12" fmla="*/ 1164 w 2888"/>
                <a:gd name="T13" fmla="*/ 124 h 1380"/>
                <a:gd name="T14" fmla="*/ 1324 w 2888"/>
                <a:gd name="T15" fmla="*/ 24 h 1380"/>
                <a:gd name="T16" fmla="*/ 1436 w 2888"/>
                <a:gd name="T17" fmla="*/ 0 h 1380"/>
                <a:gd name="T18" fmla="*/ 1560 w 2888"/>
                <a:gd name="T19" fmla="*/ 24 h 1380"/>
                <a:gd name="T20" fmla="*/ 1708 w 2888"/>
                <a:gd name="T21" fmla="*/ 124 h 1380"/>
                <a:gd name="T22" fmla="*/ 1916 w 2888"/>
                <a:gd name="T23" fmla="*/ 340 h 1380"/>
                <a:gd name="T24" fmla="*/ 2228 w 2888"/>
                <a:gd name="T25" fmla="*/ 780 h 1380"/>
                <a:gd name="T26" fmla="*/ 2512 w 2888"/>
                <a:gd name="T27" fmla="*/ 1164 h 1380"/>
                <a:gd name="T28" fmla="*/ 2668 w 2888"/>
                <a:gd name="T29" fmla="*/ 1296 h 1380"/>
                <a:gd name="T30" fmla="*/ 2792 w 2888"/>
                <a:gd name="T31" fmla="*/ 1364 h 1380"/>
                <a:gd name="T32" fmla="*/ 2888 w 2888"/>
                <a:gd name="T33" fmla="*/ 1380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8" h="1380">
                  <a:moveTo>
                    <a:pt x="0" y="1376"/>
                  </a:moveTo>
                  <a:cubicBezTo>
                    <a:pt x="15" y="1373"/>
                    <a:pt x="58" y="1375"/>
                    <a:pt x="96" y="1360"/>
                  </a:cubicBezTo>
                  <a:cubicBezTo>
                    <a:pt x="134" y="1345"/>
                    <a:pt x="180" y="1321"/>
                    <a:pt x="228" y="1284"/>
                  </a:cubicBezTo>
                  <a:cubicBezTo>
                    <a:pt x="276" y="1247"/>
                    <a:pt x="313" y="1221"/>
                    <a:pt x="384" y="1136"/>
                  </a:cubicBezTo>
                  <a:cubicBezTo>
                    <a:pt x="455" y="1051"/>
                    <a:pt x="559" y="907"/>
                    <a:pt x="652" y="776"/>
                  </a:cubicBezTo>
                  <a:cubicBezTo>
                    <a:pt x="745" y="645"/>
                    <a:pt x="855" y="461"/>
                    <a:pt x="940" y="352"/>
                  </a:cubicBezTo>
                  <a:cubicBezTo>
                    <a:pt x="1025" y="243"/>
                    <a:pt x="1100" y="179"/>
                    <a:pt x="1164" y="124"/>
                  </a:cubicBezTo>
                  <a:cubicBezTo>
                    <a:pt x="1228" y="69"/>
                    <a:pt x="1279" y="45"/>
                    <a:pt x="1324" y="24"/>
                  </a:cubicBezTo>
                  <a:cubicBezTo>
                    <a:pt x="1369" y="3"/>
                    <a:pt x="1397" y="0"/>
                    <a:pt x="1436" y="0"/>
                  </a:cubicBezTo>
                  <a:cubicBezTo>
                    <a:pt x="1475" y="0"/>
                    <a:pt x="1515" y="3"/>
                    <a:pt x="1560" y="24"/>
                  </a:cubicBezTo>
                  <a:cubicBezTo>
                    <a:pt x="1605" y="45"/>
                    <a:pt x="1649" y="71"/>
                    <a:pt x="1708" y="124"/>
                  </a:cubicBezTo>
                  <a:cubicBezTo>
                    <a:pt x="1767" y="177"/>
                    <a:pt x="1829" y="231"/>
                    <a:pt x="1916" y="340"/>
                  </a:cubicBezTo>
                  <a:cubicBezTo>
                    <a:pt x="2003" y="449"/>
                    <a:pt x="2129" y="643"/>
                    <a:pt x="2228" y="780"/>
                  </a:cubicBezTo>
                  <a:cubicBezTo>
                    <a:pt x="2327" y="917"/>
                    <a:pt x="2439" y="1078"/>
                    <a:pt x="2512" y="1164"/>
                  </a:cubicBezTo>
                  <a:cubicBezTo>
                    <a:pt x="2585" y="1250"/>
                    <a:pt x="2621" y="1263"/>
                    <a:pt x="2668" y="1296"/>
                  </a:cubicBezTo>
                  <a:cubicBezTo>
                    <a:pt x="2715" y="1329"/>
                    <a:pt x="2755" y="1350"/>
                    <a:pt x="2792" y="1364"/>
                  </a:cubicBezTo>
                  <a:cubicBezTo>
                    <a:pt x="2829" y="1378"/>
                    <a:pt x="2868" y="1377"/>
                    <a:pt x="2888" y="1380"/>
                  </a:cubicBezTo>
                </a:path>
              </a:pathLst>
            </a:custGeom>
            <a:noFill/>
            <a:ln w="1016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370" name="Group 10"/>
            <p:cNvGrpSpPr>
              <a:grpSpLocks/>
            </p:cNvGrpSpPr>
            <p:nvPr/>
          </p:nvGrpSpPr>
          <p:grpSpPr bwMode="auto">
            <a:xfrm>
              <a:off x="776" y="3313"/>
              <a:ext cx="4231" cy="288"/>
              <a:chOff x="776" y="3313"/>
              <a:chExt cx="4231" cy="288"/>
            </a:xfrm>
          </p:grpSpPr>
          <p:sp>
            <p:nvSpPr>
              <p:cNvPr id="143371" name="Line 11"/>
              <p:cNvSpPr>
                <a:spLocks noChangeShapeType="1"/>
              </p:cNvSpPr>
              <p:nvPr/>
            </p:nvSpPr>
            <p:spPr bwMode="auto">
              <a:xfrm>
                <a:off x="776" y="3328"/>
                <a:ext cx="42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2" name="Text Box 12"/>
              <p:cNvSpPr txBox="1">
                <a:spLocks noChangeArrowheads="1"/>
              </p:cNvSpPr>
              <p:nvPr/>
            </p:nvSpPr>
            <p:spPr bwMode="auto">
              <a:xfrm>
                <a:off x="4774" y="3313"/>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Z</a:t>
                </a:r>
              </a:p>
            </p:txBody>
          </p:sp>
        </p:grpSp>
      </p:grpSp>
      <p:grpSp>
        <p:nvGrpSpPr>
          <p:cNvPr id="143374" name="Group 14"/>
          <p:cNvGrpSpPr>
            <a:grpSpLocks/>
          </p:cNvGrpSpPr>
          <p:nvPr/>
        </p:nvGrpSpPr>
        <p:grpSpPr bwMode="auto">
          <a:xfrm>
            <a:off x="1660525" y="5522913"/>
            <a:ext cx="3178175" cy="396875"/>
            <a:chOff x="1046" y="3479"/>
            <a:chExt cx="2002" cy="250"/>
          </a:xfrm>
        </p:grpSpPr>
        <p:sp>
          <p:nvSpPr>
            <p:cNvPr id="143375" name="Text Box 15"/>
            <p:cNvSpPr txBox="1">
              <a:spLocks noChangeArrowheads="1"/>
            </p:cNvSpPr>
            <p:nvPr/>
          </p:nvSpPr>
          <p:spPr bwMode="auto">
            <a:xfrm>
              <a:off x="1046" y="3479"/>
              <a:ext cx="1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dirty="0"/>
                <a:t>               Z = 2.33 </a:t>
              </a:r>
            </a:p>
          </p:txBody>
        </p:sp>
        <p:sp>
          <p:nvSpPr>
            <p:cNvPr id="143376" name="Line 16"/>
            <p:cNvSpPr>
              <a:spLocks noChangeShapeType="1"/>
            </p:cNvSpPr>
            <p:nvPr/>
          </p:nvSpPr>
          <p:spPr bwMode="auto">
            <a:xfrm flipV="1">
              <a:off x="2448" y="3576"/>
              <a:ext cx="600" cy="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77" name="Group 17"/>
          <p:cNvGrpSpPr>
            <a:grpSpLocks/>
          </p:cNvGrpSpPr>
          <p:nvPr/>
        </p:nvGrpSpPr>
        <p:grpSpPr bwMode="auto">
          <a:xfrm>
            <a:off x="1495425" y="2400300"/>
            <a:ext cx="2505075" cy="1879600"/>
            <a:chOff x="942" y="1512"/>
            <a:chExt cx="1578" cy="1184"/>
          </a:xfrm>
        </p:grpSpPr>
        <p:sp>
          <p:nvSpPr>
            <p:cNvPr id="143378" name="Text Box 18"/>
            <p:cNvSpPr txBox="1">
              <a:spLocks noChangeArrowheads="1"/>
            </p:cNvSpPr>
            <p:nvPr/>
          </p:nvSpPr>
          <p:spPr bwMode="auto">
            <a:xfrm>
              <a:off x="942" y="1512"/>
              <a:ext cx="1200"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t>Probability of </a:t>
              </a:r>
              <a:r>
                <a:rPr lang="en-AU" altLang="en-US" sz="2400" b="1"/>
                <a:t>0.99</a:t>
              </a:r>
              <a:endParaRPr lang="en-AU" altLang="en-US" sz="2400" b="1" i="1"/>
            </a:p>
          </p:txBody>
        </p:sp>
        <p:sp>
          <p:nvSpPr>
            <p:cNvPr id="143379" name="Line 19"/>
            <p:cNvSpPr>
              <a:spLocks noChangeShapeType="1"/>
            </p:cNvSpPr>
            <p:nvPr/>
          </p:nvSpPr>
          <p:spPr bwMode="auto">
            <a:xfrm>
              <a:off x="1656" y="2008"/>
              <a:ext cx="864" cy="68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80" name="Group 20"/>
          <p:cNvGrpSpPr>
            <a:grpSpLocks/>
          </p:cNvGrpSpPr>
          <p:nvPr/>
        </p:nvGrpSpPr>
        <p:grpSpPr bwMode="auto">
          <a:xfrm>
            <a:off x="4394200" y="3949700"/>
            <a:ext cx="2628900" cy="2287588"/>
            <a:chOff x="2768" y="2488"/>
            <a:chExt cx="1656" cy="1441"/>
          </a:xfrm>
        </p:grpSpPr>
        <p:sp>
          <p:nvSpPr>
            <p:cNvPr id="143381" name="Text Box 21"/>
            <p:cNvSpPr txBox="1">
              <a:spLocks noChangeArrowheads="1"/>
            </p:cNvSpPr>
            <p:nvPr/>
          </p:nvSpPr>
          <p:spPr bwMode="auto">
            <a:xfrm>
              <a:off x="2880" y="3351"/>
              <a:ext cx="1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000" b="1"/>
                <a:t>2.33 </a:t>
              </a:r>
              <a:r>
                <a:rPr lang="en-AU" altLang="en-US" sz="2000" b="1" i="1"/>
                <a:t>Standard deviations</a:t>
              </a:r>
            </a:p>
          </p:txBody>
        </p:sp>
        <p:sp>
          <p:nvSpPr>
            <p:cNvPr id="143382" name="Line 22"/>
            <p:cNvSpPr>
              <a:spLocks noChangeShapeType="1"/>
            </p:cNvSpPr>
            <p:nvPr/>
          </p:nvSpPr>
          <p:spPr bwMode="auto">
            <a:xfrm>
              <a:off x="4184" y="2488"/>
              <a:ext cx="0" cy="116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83" name="Text Box 23"/>
            <p:cNvSpPr txBox="1">
              <a:spLocks noChangeArrowheads="1"/>
            </p:cNvSpPr>
            <p:nvPr/>
          </p:nvSpPr>
          <p:spPr bwMode="auto">
            <a:xfrm>
              <a:off x="2768" y="364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0</a:t>
              </a:r>
            </a:p>
          </p:txBody>
        </p:sp>
        <p:sp>
          <p:nvSpPr>
            <p:cNvPr id="143384" name="Text Box 24"/>
            <p:cNvSpPr txBox="1">
              <a:spLocks noChangeArrowheads="1"/>
            </p:cNvSpPr>
            <p:nvPr/>
          </p:nvSpPr>
          <p:spPr bwMode="auto">
            <a:xfrm>
              <a:off x="3934" y="3641"/>
              <a:ext cx="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2.33</a:t>
              </a:r>
            </a:p>
          </p:txBody>
        </p:sp>
        <p:sp>
          <p:nvSpPr>
            <p:cNvPr id="143385" name="Line 25"/>
            <p:cNvSpPr>
              <a:spLocks noChangeShapeType="1"/>
            </p:cNvSpPr>
            <p:nvPr/>
          </p:nvSpPr>
          <p:spPr bwMode="auto">
            <a:xfrm flipV="1">
              <a:off x="2883" y="3324"/>
              <a:ext cx="0" cy="33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386" name="Text Box 26"/>
          <p:cNvSpPr txBox="1">
            <a:spLocks noChangeArrowheads="1"/>
          </p:cNvSpPr>
          <p:nvPr/>
        </p:nvSpPr>
        <p:spPr bwMode="auto">
          <a:xfrm>
            <a:off x="4289425" y="1916113"/>
            <a:ext cx="4029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Due date = 15 + 2.33 x 1.76</a:t>
            </a:r>
          </a:p>
          <a:p>
            <a:r>
              <a:rPr lang="en-US" altLang="en-US" sz="2400" b="1" i="1"/>
              <a:t>	     = 19.1 weeks</a:t>
            </a:r>
            <a:endParaRPr lang="th-TH" altLang="en-US" sz="2400" b="1" i="1"/>
          </a:p>
        </p:txBody>
      </p:sp>
      <p:sp>
        <p:nvSpPr>
          <p:cNvPr id="2" name="Rectangle 1"/>
          <p:cNvSpPr/>
          <p:nvPr/>
        </p:nvSpPr>
        <p:spPr>
          <a:xfrm>
            <a:off x="3004103" y="1219200"/>
            <a:ext cx="4059125" cy="388568"/>
          </a:xfrm>
          <a:prstGeom prst="rect">
            <a:avLst/>
          </a:prstGeom>
        </p:spPr>
        <p:txBody>
          <a:bodyPr wrap="none">
            <a:spAutoFit/>
          </a:bodyPr>
          <a:lstStyle/>
          <a:p>
            <a:pPr algn="l">
              <a:lnSpc>
                <a:spcPct val="175000"/>
              </a:lnSpc>
            </a:pPr>
            <a:r>
              <a:rPr lang="en-AU" altLang="en-US" b="1" i="1" dirty="0">
                <a:effectLst>
                  <a:outerShdw blurRad="38100" dist="38100" dir="2700000" algn="tl">
                    <a:srgbClr val="C0C0C0"/>
                  </a:outerShdw>
                </a:effectLst>
              </a:rPr>
              <a:t>Z=	due date</a:t>
            </a:r>
            <a:r>
              <a:rPr lang="en-AU" altLang="en-US" b="1" i="1" dirty="0">
                <a:effectLst>
                  <a:outerShdw blurRad="38100" dist="38100" dir="2700000" algn="tl">
                    <a:srgbClr val="C0C0C0"/>
                  </a:outerShdw>
                </a:effectLst>
                <a:cs typeface="Arial" panose="020B0604020202020204" pitchFamily="34" charset="0"/>
              </a:rPr>
              <a:t>– expected date of completion</a:t>
            </a:r>
            <a:r>
              <a:rPr lang="en-AU" altLang="en-US" b="1" i="1" dirty="0">
                <a:effectLst>
                  <a:outerShdw blurRad="38100" dist="38100" dir="2700000" algn="tl">
                    <a:srgbClr val="C0C0C0"/>
                  </a:outerShdw>
                </a:effectLst>
              </a:rPr>
              <a:t>	/</a:t>
            </a:r>
            <a:r>
              <a:rPr lang="en-AU" altLang="en-US" b="1" dirty="0" err="1">
                <a:effectLst>
                  <a:outerShdw blurRad="38100" dist="38100" dir="2700000" algn="tl">
                    <a:srgbClr val="C0C0C0"/>
                  </a:outerShdw>
                </a:effectLst>
                <a:latin typeface="Symbol" panose="05050102010706020507" pitchFamily="18" charset="2"/>
              </a:rPr>
              <a:t>s</a:t>
            </a:r>
            <a:r>
              <a:rPr lang="en-AU" altLang="en-US" b="1" i="1" baseline="-25000" dirty="0" err="1">
                <a:effectLst>
                  <a:outerShdw blurRad="38100" dist="38100" dir="2700000" algn="tl">
                    <a:srgbClr val="C0C0C0"/>
                  </a:outerShdw>
                </a:effectLst>
              </a:rPr>
              <a:t>p</a:t>
            </a:r>
            <a:endParaRPr lang="en-AU" altLang="en-US" b="1" i="1" dirty="0">
              <a:effectLst>
                <a:outerShdw blurRad="38100" dist="38100" dir="2700000" algn="tl">
                  <a:srgbClr val="C0C0C0"/>
                </a:outerShdw>
              </a:effectLst>
            </a:endParaRPr>
          </a:p>
        </p:txBody>
      </p:sp>
      <p:sp>
        <p:nvSpPr>
          <p:cNvPr id="28" name="AutoShape 7"/>
          <p:cNvSpPr>
            <a:spLocks noChangeArrowheads="1"/>
          </p:cNvSpPr>
          <p:nvPr/>
        </p:nvSpPr>
        <p:spPr bwMode="auto">
          <a:xfrm>
            <a:off x="3441700" y="1143000"/>
            <a:ext cx="4330700" cy="673100"/>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Tree>
    <p:extLst>
      <p:ext uri="{BB962C8B-B14F-4D97-AF65-F5344CB8AC3E}">
        <p14:creationId xmlns:p14="http://schemas.microsoft.com/office/powerpoint/2010/main" val="185481167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43368"/>
                                        </p:tgtEl>
                                        <p:attrNameLst>
                                          <p:attrName>style.visibility</p:attrName>
                                        </p:attrNameLst>
                                      </p:cBhvr>
                                      <p:to>
                                        <p:strVal val="visible"/>
                                      </p:to>
                                    </p:set>
                                    <p:animEffect transition="in" filter="wipe(left)">
                                      <p:cBhvr>
                                        <p:cTn id="7" dur="1000"/>
                                        <p:tgtEl>
                                          <p:spTgt spid="143368"/>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143380"/>
                                        </p:tgtEl>
                                        <p:attrNameLst>
                                          <p:attrName>style.visibility</p:attrName>
                                        </p:attrNameLst>
                                      </p:cBhvr>
                                      <p:to>
                                        <p:strVal val="visible"/>
                                      </p:to>
                                    </p:set>
                                    <p:animEffect transition="in" filter="wipe(down)">
                                      <p:cBhvr>
                                        <p:cTn id="11" dur="1000"/>
                                        <p:tgtEl>
                                          <p:spTgt spid="143380"/>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143374"/>
                                        </p:tgtEl>
                                        <p:attrNameLst>
                                          <p:attrName>style.visibility</p:attrName>
                                        </p:attrNameLst>
                                      </p:cBhvr>
                                      <p:to>
                                        <p:strVal val="visible"/>
                                      </p:to>
                                    </p:set>
                                    <p:animEffect transition="in" filter="wipe(left)">
                                      <p:cBhvr>
                                        <p:cTn id="15" dur="1000"/>
                                        <p:tgtEl>
                                          <p:spTgt spid="1433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3364"/>
                                        </p:tgtEl>
                                        <p:attrNameLst>
                                          <p:attrName>style.visibility</p:attrName>
                                        </p:attrNameLst>
                                      </p:cBhvr>
                                      <p:to>
                                        <p:strVal val="visible"/>
                                      </p:to>
                                    </p:set>
                                    <p:animEffect transition="in" filter="dissolve">
                                      <p:cBhvr>
                                        <p:cTn id="20" dur="1000"/>
                                        <p:tgtEl>
                                          <p:spTgt spid="143364"/>
                                        </p:tgtEl>
                                      </p:cBhvr>
                                    </p:animEffect>
                                  </p:childTnLst>
                                </p:cTn>
                              </p:par>
                            </p:childTnLst>
                          </p:cTn>
                        </p:par>
                        <p:par>
                          <p:cTn id="21" fill="hold" nodeType="afterGroup">
                            <p:stCondLst>
                              <p:cond delay="1000"/>
                            </p:stCondLst>
                            <p:childTnLst>
                              <p:par>
                                <p:cTn id="22" presetID="18" presetClass="entr" presetSubtype="6" fill="hold" nodeType="afterEffect">
                                  <p:stCondLst>
                                    <p:cond delay="1000"/>
                                  </p:stCondLst>
                                  <p:childTnLst>
                                    <p:set>
                                      <p:cBhvr>
                                        <p:cTn id="23" dur="1" fill="hold">
                                          <p:stCondLst>
                                            <p:cond delay="0"/>
                                          </p:stCondLst>
                                        </p:cTn>
                                        <p:tgtEl>
                                          <p:spTgt spid="143377"/>
                                        </p:tgtEl>
                                        <p:attrNameLst>
                                          <p:attrName>style.visibility</p:attrName>
                                        </p:attrNameLst>
                                      </p:cBhvr>
                                      <p:to>
                                        <p:strVal val="visible"/>
                                      </p:to>
                                    </p:set>
                                    <p:animEffect transition="in" filter="strips(downRight)">
                                      <p:cBhvr>
                                        <p:cTn id="24" dur="1000"/>
                                        <p:tgtEl>
                                          <p:spTgt spid="143377"/>
                                        </p:tgtEl>
                                      </p:cBhvr>
                                    </p:animEffect>
                                  </p:childTnLst>
                                </p:cTn>
                              </p:par>
                              <p:par>
                                <p:cTn id="25" presetID="18" presetClass="entr" presetSubtype="12" fill="hold" nodeType="withEffect">
                                  <p:stCondLst>
                                    <p:cond delay="1000"/>
                                  </p:stCondLst>
                                  <p:childTnLst>
                                    <p:set>
                                      <p:cBhvr>
                                        <p:cTn id="26" dur="1" fill="hold">
                                          <p:stCondLst>
                                            <p:cond delay="0"/>
                                          </p:stCondLst>
                                        </p:cTn>
                                        <p:tgtEl>
                                          <p:spTgt spid="143365"/>
                                        </p:tgtEl>
                                        <p:attrNameLst>
                                          <p:attrName>style.visibility</p:attrName>
                                        </p:attrNameLst>
                                      </p:cBhvr>
                                      <p:to>
                                        <p:strVal val="visible"/>
                                      </p:to>
                                    </p:set>
                                    <p:animEffect transition="in" filter="strips(downLeft)">
                                      <p:cBhvr>
                                        <p:cTn id="27" dur="10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PERT Example</a:t>
            </a:r>
          </a:p>
        </p:txBody>
      </p:sp>
      <p:grpSp>
        <p:nvGrpSpPr>
          <p:cNvPr id="145411" name="Group 3"/>
          <p:cNvGrpSpPr>
            <a:grpSpLocks/>
          </p:cNvGrpSpPr>
          <p:nvPr/>
        </p:nvGrpSpPr>
        <p:grpSpPr bwMode="auto">
          <a:xfrm>
            <a:off x="346075" y="1465263"/>
            <a:ext cx="8423275" cy="5065712"/>
            <a:chOff x="218" y="1094"/>
            <a:chExt cx="5306" cy="3191"/>
          </a:xfrm>
        </p:grpSpPr>
        <p:sp>
          <p:nvSpPr>
            <p:cNvPr id="145412" name="Text Box 4"/>
            <p:cNvSpPr txBox="1">
              <a:spLocks noChangeArrowheads="1"/>
            </p:cNvSpPr>
            <p:nvPr/>
          </p:nvSpPr>
          <p:spPr bwMode="auto">
            <a:xfrm>
              <a:off x="218" y="1094"/>
              <a:ext cx="5306"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1pPr>
              <a:lvl2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2pPr>
              <a:lvl3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3pPr>
              <a:lvl4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4pPr>
              <a:lvl5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5pPr>
              <a:lvl6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6pPr>
              <a:lvl7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7pPr>
              <a:lvl8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8pPr>
              <a:lvl9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Most		Expected</a:t>
              </a:r>
              <a:br>
                <a:rPr lang="en-AU" altLang="en-US" sz="2000" b="1" i="1"/>
              </a:br>
              <a:r>
                <a:rPr lang="en-AU" altLang="en-US" sz="2000" b="1" i="1"/>
                <a:t>		Optimistic	Likely	Pessimistic	Time	Variance</a:t>
              </a:r>
              <a:br>
                <a:rPr lang="en-AU" altLang="en-US" sz="2000" b="1" i="1"/>
              </a:br>
              <a:r>
                <a:rPr lang="en-AU" altLang="en-US" sz="2000" b="1" i="1"/>
                <a:t>	Activity	</a:t>
              </a:r>
              <a:r>
                <a:rPr lang="en-AU" altLang="en-US" sz="1600" b="1" i="1"/>
                <a:t>a	m	b	t </a:t>
              </a:r>
              <a:r>
                <a:rPr lang="en-AU" altLang="en-US" sz="1600" b="1"/>
                <a:t>= (</a:t>
              </a:r>
              <a:r>
                <a:rPr lang="en-AU" altLang="en-US" sz="1600" b="1" i="1"/>
                <a:t>a </a:t>
              </a:r>
              <a:r>
                <a:rPr lang="en-AU" altLang="en-US" sz="1600" b="1"/>
                <a:t>+ 4</a:t>
              </a:r>
              <a:r>
                <a:rPr lang="en-AU" altLang="en-US" sz="1600" b="1" i="1"/>
                <a:t>m + b</a:t>
              </a:r>
              <a:r>
                <a:rPr lang="en-AU" altLang="en-US" sz="1600" b="1"/>
                <a:t>)/6	[(b – a)/6]</a:t>
              </a:r>
              <a:r>
                <a:rPr lang="en-AU" altLang="en-US" sz="1600" b="1" baseline="30000"/>
                <a:t>2</a:t>
              </a:r>
              <a:endParaRPr lang="en-AU" altLang="en-US" sz="1600" b="1" i="1"/>
            </a:p>
          </p:txBody>
        </p:sp>
        <p:sp>
          <p:nvSpPr>
            <p:cNvPr id="145413" name="Text Box 5"/>
            <p:cNvSpPr txBox="1">
              <a:spLocks noChangeArrowheads="1"/>
            </p:cNvSpPr>
            <p:nvPr/>
          </p:nvSpPr>
          <p:spPr bwMode="auto">
            <a:xfrm>
              <a:off x="342" y="1697"/>
              <a:ext cx="5140"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1pPr>
              <a:lvl2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2pPr>
              <a:lvl3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3pPr>
              <a:lvl4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4pPr>
              <a:lvl5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5pPr>
              <a:lvl6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6pPr>
              <a:lvl7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7pPr>
              <a:lvl8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8pPr>
              <a:lvl9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9pPr>
            </a:lstStyle>
            <a:p>
              <a:r>
                <a:rPr lang="en-AU" altLang="en-US" sz="2400" b="1" i="1"/>
                <a:t>	A</a:t>
              </a:r>
              <a:r>
                <a:rPr lang="en-AU" altLang="en-US" sz="2400" b="1"/>
                <a:t>	3	6	8	5.83	0.69</a:t>
              </a:r>
              <a:endParaRPr lang="en-AU" altLang="en-US" sz="2400" b="1" i="1"/>
            </a:p>
            <a:p>
              <a:r>
                <a:rPr lang="en-AU" altLang="en-US" sz="2400" b="1" i="1"/>
                <a:t>	B</a:t>
              </a:r>
              <a:r>
                <a:rPr lang="en-AU" altLang="en-US" sz="2400" b="1"/>
                <a:t>	2	4	4	3.67	0.11</a:t>
              </a:r>
              <a:endParaRPr lang="en-AU" altLang="en-US" sz="2400" b="1" i="1"/>
            </a:p>
            <a:p>
              <a:r>
                <a:rPr lang="en-AU" altLang="en-US" sz="2400" b="1" i="1"/>
                <a:t>	C</a:t>
              </a:r>
              <a:r>
                <a:rPr lang="en-AU" altLang="en-US" sz="2400" b="1"/>
                <a:t>	1	2	3	2.00	0.11</a:t>
              </a:r>
              <a:endParaRPr lang="en-AU" altLang="en-US" sz="2400" b="1" i="1"/>
            </a:p>
            <a:p>
              <a:r>
                <a:rPr lang="en-AU" altLang="en-US" sz="2400" b="1" i="1"/>
                <a:t>	D</a:t>
              </a:r>
              <a:r>
                <a:rPr lang="en-AU" altLang="en-US" sz="2400" b="1"/>
                <a:t>	6	7	8	7.00	0.11</a:t>
              </a:r>
              <a:endParaRPr lang="en-AU" altLang="en-US" sz="2400" b="1" i="1"/>
            </a:p>
            <a:p>
              <a:r>
                <a:rPr lang="en-AU" altLang="en-US" sz="2400" b="1" i="1"/>
                <a:t>	E</a:t>
              </a:r>
              <a:r>
                <a:rPr lang="en-AU" altLang="en-US" sz="2400" b="1"/>
                <a:t>	2	4	6	4.00	0.44</a:t>
              </a:r>
              <a:endParaRPr lang="en-AU" altLang="en-US" sz="2400" b="1" i="1"/>
            </a:p>
            <a:p>
              <a:r>
                <a:rPr lang="en-AU" altLang="en-US" sz="2400" b="1" i="1"/>
                <a:t>	F</a:t>
              </a:r>
              <a:r>
                <a:rPr lang="en-AU" altLang="en-US" sz="2400" b="1"/>
                <a:t>	6	10	14	10.00	1.78</a:t>
              </a:r>
              <a:endParaRPr lang="en-AU" altLang="en-US" sz="2400" b="1" i="1"/>
            </a:p>
            <a:p>
              <a:r>
                <a:rPr lang="en-AU" altLang="en-US" sz="2400" b="1" i="1"/>
                <a:t>	 G</a:t>
              </a:r>
              <a:r>
                <a:rPr lang="en-AU" altLang="en-US" sz="2400" b="1"/>
                <a:t>	1	2	4	2.17	0.25</a:t>
              </a:r>
              <a:endParaRPr lang="en-AU" altLang="en-US" sz="2400" b="1" i="1"/>
            </a:p>
            <a:p>
              <a:r>
                <a:rPr lang="en-AU" altLang="en-US" sz="2400" b="1" i="1"/>
                <a:t>	H</a:t>
              </a:r>
              <a:r>
                <a:rPr lang="en-AU" altLang="en-US" sz="2400" b="1"/>
                <a:t>	3	6	9	6.00	1.00</a:t>
              </a:r>
              <a:endParaRPr lang="en-AU" altLang="en-US" sz="2400" b="1" i="1"/>
            </a:p>
            <a:p>
              <a:r>
                <a:rPr lang="en-AU" altLang="en-US" sz="2400" b="1" i="1"/>
                <a:t>	I	</a:t>
              </a:r>
              <a:r>
                <a:rPr lang="en-AU" altLang="en-US" sz="2400" b="1"/>
                <a:t>10	11	12	11.00	0.11</a:t>
              </a:r>
              <a:r>
                <a:rPr lang="en-AU" altLang="en-US" sz="2400" b="1" i="1"/>
                <a:t> 	J</a:t>
              </a:r>
              <a:r>
                <a:rPr lang="en-AU" altLang="en-US" sz="2400" b="1"/>
                <a:t>	14	16	20	16.33	1.00</a:t>
              </a:r>
              <a:endParaRPr lang="en-AU" altLang="en-US" sz="2400" b="1" i="1"/>
            </a:p>
            <a:p>
              <a:r>
                <a:rPr lang="en-AU" altLang="en-US" sz="2400" b="1" i="1"/>
                <a:t>	K</a:t>
              </a:r>
              <a:r>
                <a:rPr lang="en-AU" altLang="en-US" sz="2400" b="1"/>
                <a:t>	2	8	10	7.33	1.78</a:t>
              </a:r>
            </a:p>
          </p:txBody>
        </p:sp>
        <p:sp>
          <p:nvSpPr>
            <p:cNvPr id="145414" name="Line 6"/>
            <p:cNvSpPr>
              <a:spLocks noChangeShapeType="1"/>
            </p:cNvSpPr>
            <p:nvPr/>
          </p:nvSpPr>
          <p:spPr bwMode="auto">
            <a:xfrm>
              <a:off x="264" y="1680"/>
              <a:ext cx="52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5415" name="Group 7"/>
          <p:cNvGrpSpPr>
            <a:grpSpLocks/>
          </p:cNvGrpSpPr>
          <p:nvPr/>
        </p:nvGrpSpPr>
        <p:grpSpPr bwMode="auto">
          <a:xfrm>
            <a:off x="5554663" y="1433513"/>
            <a:ext cx="3179762" cy="5118100"/>
            <a:chOff x="3499" y="903"/>
            <a:chExt cx="2003" cy="3224"/>
          </a:xfrm>
        </p:grpSpPr>
        <p:grpSp>
          <p:nvGrpSpPr>
            <p:cNvPr id="145416" name="Group 8"/>
            <p:cNvGrpSpPr>
              <a:grpSpLocks/>
            </p:cNvGrpSpPr>
            <p:nvPr/>
          </p:nvGrpSpPr>
          <p:grpSpPr bwMode="auto">
            <a:xfrm>
              <a:off x="3499" y="903"/>
              <a:ext cx="2003" cy="3224"/>
              <a:chOff x="3499" y="903"/>
              <a:chExt cx="2003" cy="3224"/>
            </a:xfrm>
          </p:grpSpPr>
          <p:sp>
            <p:nvSpPr>
              <p:cNvPr id="145417" name="Rectangle 9"/>
              <p:cNvSpPr>
                <a:spLocks noChangeArrowheads="1"/>
              </p:cNvSpPr>
              <p:nvPr/>
            </p:nvSpPr>
            <p:spPr bwMode="auto">
              <a:xfrm>
                <a:off x="3499" y="903"/>
                <a:ext cx="2003" cy="32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h-TH" altLang="en-US" sz="2400" b="1" i="1">
                  <a:cs typeface="Angsana New" pitchFamily="18" charset="-34"/>
                </a:endParaRPr>
              </a:p>
            </p:txBody>
          </p:sp>
          <p:sp>
            <p:nvSpPr>
              <p:cNvPr id="145418" name="Line 10"/>
              <p:cNvSpPr>
                <a:spLocks noChangeShapeType="1"/>
              </p:cNvSpPr>
              <p:nvPr/>
            </p:nvSpPr>
            <p:spPr bwMode="auto">
              <a:xfrm>
                <a:off x="3616" y="1504"/>
                <a:ext cx="1548"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419" name="Text Box 11"/>
              <p:cNvSpPr txBox="1">
                <a:spLocks noChangeArrowheads="1"/>
              </p:cNvSpPr>
              <p:nvPr/>
            </p:nvSpPr>
            <p:spPr bwMode="auto">
              <a:xfrm>
                <a:off x="3737" y="997"/>
                <a:ext cx="137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i="1"/>
                  <a:t>Immediate </a:t>
                </a:r>
              </a:p>
              <a:p>
                <a:pPr algn="ctr"/>
                <a:r>
                  <a:rPr lang="en-US" altLang="en-US" sz="2400" b="1" i="1"/>
                  <a:t>Predecessors</a:t>
                </a:r>
                <a:endParaRPr lang="th-TH" altLang="en-US" sz="2400" b="1" i="1"/>
              </a:p>
            </p:txBody>
          </p:sp>
        </p:grpSp>
        <p:sp>
          <p:nvSpPr>
            <p:cNvPr id="145420" name="Text Box 12"/>
            <p:cNvSpPr txBox="1">
              <a:spLocks noChangeArrowheads="1"/>
            </p:cNvSpPr>
            <p:nvPr/>
          </p:nvSpPr>
          <p:spPr bwMode="auto">
            <a:xfrm>
              <a:off x="4217" y="1521"/>
              <a:ext cx="447"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i="1"/>
                <a:t>-</a:t>
              </a:r>
            </a:p>
            <a:p>
              <a:pPr algn="ctr"/>
              <a:r>
                <a:rPr lang="en-US" altLang="en-US" sz="2400" b="1" i="1"/>
                <a:t>-</a:t>
              </a:r>
            </a:p>
            <a:p>
              <a:pPr algn="ctr"/>
              <a:r>
                <a:rPr lang="en-US" altLang="en-US" sz="2400" b="1" i="1"/>
                <a:t>-</a:t>
              </a:r>
            </a:p>
            <a:p>
              <a:pPr algn="ctr"/>
              <a:r>
                <a:rPr lang="en-US" altLang="en-US" sz="2400" b="1" i="1"/>
                <a:t>C</a:t>
              </a:r>
            </a:p>
            <a:p>
              <a:pPr algn="ctr"/>
              <a:r>
                <a:rPr lang="en-US" altLang="en-US" sz="2400" b="1" i="1"/>
                <a:t>B,D</a:t>
              </a:r>
            </a:p>
            <a:p>
              <a:pPr algn="ctr"/>
              <a:r>
                <a:rPr lang="en-US" altLang="en-US" sz="2400" b="1" i="1"/>
                <a:t>A,E</a:t>
              </a:r>
            </a:p>
            <a:p>
              <a:pPr algn="ctr"/>
              <a:r>
                <a:rPr lang="en-US" altLang="en-US" sz="2400" b="1" i="1"/>
                <a:t>A,E</a:t>
              </a:r>
            </a:p>
            <a:p>
              <a:pPr algn="ctr"/>
              <a:r>
                <a:rPr lang="en-US" altLang="en-US" sz="2400" b="1" i="1"/>
                <a:t>F</a:t>
              </a:r>
            </a:p>
            <a:p>
              <a:pPr algn="ctr"/>
              <a:r>
                <a:rPr lang="en-US" altLang="en-US" sz="2400" b="1" i="1"/>
                <a:t>G</a:t>
              </a:r>
            </a:p>
            <a:p>
              <a:pPr algn="ctr"/>
              <a:r>
                <a:rPr lang="en-US" altLang="en-US" sz="2400" b="1" i="1"/>
                <a:t>C</a:t>
              </a:r>
            </a:p>
            <a:p>
              <a:pPr algn="ctr"/>
              <a:r>
                <a:rPr lang="en-US" altLang="en-US" sz="2400" b="1" i="1"/>
                <a:t>H,I</a:t>
              </a:r>
              <a:endParaRPr lang="th-TH" altLang="en-US" sz="2400" b="1" i="1"/>
            </a:p>
          </p:txBody>
        </p:sp>
      </p:grpSp>
    </p:spTree>
    <p:extLst>
      <p:ext uri="{BB962C8B-B14F-4D97-AF65-F5344CB8AC3E}">
        <p14:creationId xmlns:p14="http://schemas.microsoft.com/office/powerpoint/2010/main" val="426781593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45415"/>
                                        </p:tgtEl>
                                      </p:cBhvr>
                                    </p:animEffect>
                                    <p:set>
                                      <p:cBhvr>
                                        <p:cTn id="7" dur="1" fill="hold">
                                          <p:stCondLst>
                                            <p:cond delay="499"/>
                                          </p:stCondLst>
                                        </p:cTn>
                                        <p:tgtEl>
                                          <p:spTgt spid="145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377825"/>
            <a:ext cx="9144000" cy="917575"/>
          </a:xfrm>
        </p:spPr>
        <p:txBody>
          <a:bodyPr/>
          <a:lstStyle/>
          <a:p>
            <a:pPr marL="0" indent="0" algn="ctr">
              <a:buNone/>
            </a:pPr>
            <a:r>
              <a:rPr lang="en-US" altLang="en-US" sz="3200" dirty="0"/>
              <a:t>Time-cost Trade-offs: Crashing</a:t>
            </a:r>
          </a:p>
        </p:txBody>
      </p:sp>
      <p:sp>
        <p:nvSpPr>
          <p:cNvPr id="43011" name="Rectangle 3"/>
          <p:cNvSpPr>
            <a:spLocks noGrp="1" noChangeArrowheads="1"/>
          </p:cNvSpPr>
          <p:nvPr>
            <p:ph type="body" idx="1"/>
          </p:nvPr>
        </p:nvSpPr>
        <p:spPr>
          <a:xfrm>
            <a:off x="785813" y="1249363"/>
            <a:ext cx="7672387" cy="3893374"/>
          </a:xfrm>
        </p:spPr>
        <p:txBody>
          <a:bodyPr/>
          <a:lstStyle/>
          <a:p>
            <a:pPr>
              <a:spcBef>
                <a:spcPct val="40000"/>
              </a:spcBef>
            </a:pPr>
            <a:r>
              <a:rPr lang="en-US" altLang="en-US" sz="2400" dirty="0"/>
              <a:t>Crash – shortening activity duration</a:t>
            </a:r>
          </a:p>
          <a:p>
            <a:pPr>
              <a:spcBef>
                <a:spcPct val="40000"/>
              </a:spcBef>
            </a:pPr>
            <a:r>
              <a:rPr lang="en-US" altLang="en-US" sz="2400" dirty="0"/>
              <a:t>Procedure for crashing</a:t>
            </a:r>
          </a:p>
          <a:p>
            <a:pPr lvl="1">
              <a:spcBef>
                <a:spcPct val="40000"/>
              </a:spcBef>
            </a:pPr>
            <a:r>
              <a:rPr lang="en-US" altLang="en-US" sz="2000" dirty="0"/>
              <a:t>Crash the project one period at a time</a:t>
            </a:r>
          </a:p>
          <a:p>
            <a:pPr lvl="1">
              <a:spcBef>
                <a:spcPct val="40000"/>
              </a:spcBef>
            </a:pPr>
            <a:r>
              <a:rPr lang="en-US" altLang="en-US" sz="2000" dirty="0"/>
              <a:t>Only an activity on the critical path</a:t>
            </a:r>
          </a:p>
          <a:p>
            <a:pPr lvl="1">
              <a:spcBef>
                <a:spcPct val="40000"/>
              </a:spcBef>
            </a:pPr>
            <a:r>
              <a:rPr lang="en-US" altLang="en-US" sz="2000" dirty="0"/>
              <a:t>Crash the least expensive activity</a:t>
            </a:r>
          </a:p>
          <a:p>
            <a:pPr lvl="1">
              <a:spcBef>
                <a:spcPct val="40000"/>
              </a:spcBef>
            </a:pPr>
            <a:r>
              <a:rPr lang="en-US" altLang="en-US" sz="2000" dirty="0"/>
              <a:t>Multiple critical paths: find the sum of crashing the least expensive activity on each critical path</a:t>
            </a:r>
          </a:p>
          <a:p>
            <a:pPr lvl="1">
              <a:spcBef>
                <a:spcPct val="40000"/>
              </a:spcBef>
            </a:pPr>
            <a:endParaRPr lang="en-US" altLang="en-US" dirty="0"/>
          </a:p>
        </p:txBody>
      </p:sp>
    </p:spTree>
    <p:extLst>
      <p:ext uri="{BB962C8B-B14F-4D97-AF65-F5344CB8AC3E}">
        <p14:creationId xmlns:p14="http://schemas.microsoft.com/office/powerpoint/2010/main" val="40450866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Crashing The Project</a:t>
            </a:r>
          </a:p>
        </p:txBody>
      </p:sp>
      <p:grpSp>
        <p:nvGrpSpPr>
          <p:cNvPr id="147459" name="Group 3"/>
          <p:cNvGrpSpPr>
            <a:grpSpLocks/>
          </p:cNvGrpSpPr>
          <p:nvPr/>
        </p:nvGrpSpPr>
        <p:grpSpPr bwMode="auto">
          <a:xfrm>
            <a:off x="485775" y="1952625"/>
            <a:ext cx="8145463" cy="3703638"/>
            <a:chOff x="362" y="1262"/>
            <a:chExt cx="5131" cy="2333"/>
          </a:xfrm>
        </p:grpSpPr>
        <p:sp>
          <p:nvSpPr>
            <p:cNvPr id="147460" name="Text Box 4"/>
            <p:cNvSpPr txBox="1">
              <a:spLocks noChangeArrowheads="1"/>
            </p:cNvSpPr>
            <p:nvPr/>
          </p:nvSpPr>
          <p:spPr bwMode="auto">
            <a:xfrm>
              <a:off x="362" y="1262"/>
              <a:ext cx="51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1pPr>
              <a:lvl2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2pPr>
              <a:lvl3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3pPr>
              <a:lvl4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4pPr>
              <a:lvl5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5pPr>
              <a:lvl6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6pPr>
              <a:lvl7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7pPr>
              <a:lvl8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8pPr>
              <a:lvl9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Time (Wks)		Cost ($)		Crash Cost	Critical</a:t>
              </a:r>
              <a:br>
                <a:rPr lang="en-AU" altLang="en-US" sz="2000" b="1" i="1"/>
              </a:br>
              <a:r>
                <a:rPr lang="en-AU" altLang="en-US" sz="2000" b="1" i="1"/>
                <a:t>	Activity	Normal		Crash	Normal		Crash	Per Wk ($)	Path?</a:t>
              </a:r>
            </a:p>
          </p:txBody>
        </p:sp>
        <p:sp>
          <p:nvSpPr>
            <p:cNvPr id="147461" name="Text Box 5"/>
            <p:cNvSpPr txBox="1">
              <a:spLocks noChangeArrowheads="1"/>
            </p:cNvSpPr>
            <p:nvPr/>
          </p:nvSpPr>
          <p:spPr bwMode="auto">
            <a:xfrm>
              <a:off x="486" y="1697"/>
              <a:ext cx="494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1pPr>
              <a:lvl2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2pPr>
              <a:lvl3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3pPr>
              <a:lvl4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4pPr>
              <a:lvl5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5pPr>
              <a:lvl6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6pPr>
              <a:lvl7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7pPr>
              <a:lvl8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8pPr>
              <a:lvl9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9pPr>
            </a:lstStyle>
            <a:p>
              <a:r>
                <a:rPr lang="en-AU" altLang="en-US" sz="2400" b="1" i="1"/>
                <a:t>	A</a:t>
              </a:r>
              <a:r>
                <a:rPr lang="en-AU" altLang="en-US" sz="2400" b="1"/>
                <a:t>	2	1	22,000	22,750	750</a:t>
              </a:r>
              <a:r>
                <a:rPr lang="en-AU" altLang="en-US" sz="2400" b="1" i="1"/>
                <a:t>	Yes</a:t>
              </a:r>
            </a:p>
            <a:p>
              <a:r>
                <a:rPr lang="en-AU" altLang="en-US" sz="2400" b="1" i="1"/>
                <a:t>	B</a:t>
              </a:r>
              <a:r>
                <a:rPr lang="en-AU" altLang="en-US" sz="2400" b="1"/>
                <a:t>	3	1	30,000	34,000	2,000</a:t>
              </a:r>
              <a:r>
                <a:rPr lang="en-AU" altLang="en-US" sz="2400" b="1" i="1"/>
                <a:t>	No</a:t>
              </a:r>
            </a:p>
            <a:p>
              <a:r>
                <a:rPr lang="en-AU" altLang="en-US" sz="2400" b="1" i="1"/>
                <a:t>	C</a:t>
              </a:r>
              <a:r>
                <a:rPr lang="en-AU" altLang="en-US" sz="2400" b="1"/>
                <a:t>	2	1	26,000	27,000	1,000</a:t>
              </a:r>
              <a:r>
                <a:rPr lang="en-AU" altLang="en-US" sz="2400" b="1" i="1"/>
                <a:t>	Yes</a:t>
              </a:r>
            </a:p>
            <a:p>
              <a:r>
                <a:rPr lang="en-AU" altLang="en-US" sz="2400" b="1" i="1"/>
                <a:t>	D</a:t>
              </a:r>
              <a:r>
                <a:rPr lang="en-AU" altLang="en-US" sz="2400" b="1"/>
                <a:t>	4	2	48,000	49,000	1,000</a:t>
              </a:r>
              <a:r>
                <a:rPr lang="en-AU" altLang="en-US" sz="2400" b="1" i="1"/>
                <a:t>	No</a:t>
              </a:r>
            </a:p>
            <a:p>
              <a:r>
                <a:rPr lang="en-AU" altLang="en-US" sz="2400" b="1" i="1"/>
                <a:t>	E</a:t>
              </a:r>
              <a:r>
                <a:rPr lang="en-AU" altLang="en-US" sz="2400" b="1"/>
                <a:t>	4	2	56,000	58,000	1,000</a:t>
              </a:r>
              <a:r>
                <a:rPr lang="en-AU" altLang="en-US" sz="2400" b="1" i="1"/>
                <a:t>	Yes</a:t>
              </a:r>
            </a:p>
            <a:p>
              <a:r>
                <a:rPr lang="en-AU" altLang="en-US" sz="2400" b="1" i="1"/>
                <a:t>	F</a:t>
              </a:r>
              <a:r>
                <a:rPr lang="en-AU" altLang="en-US" sz="2400" b="1"/>
                <a:t>	3	2	30,000	30,500	500</a:t>
              </a:r>
              <a:r>
                <a:rPr lang="en-AU" altLang="en-US" sz="2400" b="1" i="1"/>
                <a:t>	No</a:t>
              </a:r>
            </a:p>
            <a:p>
              <a:r>
                <a:rPr lang="en-AU" altLang="en-US" sz="2400" b="1" i="1"/>
                <a:t>	G</a:t>
              </a:r>
              <a:r>
                <a:rPr lang="en-AU" altLang="en-US" sz="2400" b="1"/>
                <a:t>	5	2	80,000	84,500	1,500</a:t>
              </a:r>
              <a:r>
                <a:rPr lang="en-AU" altLang="en-US" sz="2400" b="1" i="1"/>
                <a:t>	Yes</a:t>
              </a:r>
            </a:p>
            <a:p>
              <a:r>
                <a:rPr lang="en-AU" altLang="en-US" sz="2400" b="1" i="1"/>
                <a:t>	H</a:t>
              </a:r>
              <a:r>
                <a:rPr lang="en-AU" altLang="en-US" sz="2400" b="1"/>
                <a:t>	2	1	16,000	19,000	3,000</a:t>
              </a:r>
              <a:r>
                <a:rPr lang="en-AU" altLang="en-US" sz="2400" b="1" i="1"/>
                <a:t>	Yes</a:t>
              </a:r>
            </a:p>
          </p:txBody>
        </p:sp>
        <p:sp>
          <p:nvSpPr>
            <p:cNvPr id="147462" name="Line 6"/>
            <p:cNvSpPr>
              <a:spLocks noChangeShapeType="1"/>
            </p:cNvSpPr>
            <p:nvPr/>
          </p:nvSpPr>
          <p:spPr bwMode="auto">
            <a:xfrm>
              <a:off x="384" y="1680"/>
              <a:ext cx="50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7464" name="Line 8"/>
          <p:cNvSpPr>
            <a:spLocks noChangeShapeType="1"/>
          </p:cNvSpPr>
          <p:nvPr/>
        </p:nvSpPr>
        <p:spPr bwMode="auto">
          <a:xfrm>
            <a:off x="436563" y="5637213"/>
            <a:ext cx="82169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5" name="Text Box 9"/>
          <p:cNvSpPr txBox="1">
            <a:spLocks noChangeArrowheads="1"/>
          </p:cNvSpPr>
          <p:nvPr/>
        </p:nvSpPr>
        <p:spPr bwMode="auto">
          <a:xfrm>
            <a:off x="3970337" y="5646738"/>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t>308,000</a:t>
            </a:r>
            <a:endParaRPr lang="th-TH" altLang="en-US" sz="2400" b="1" dirty="0"/>
          </a:p>
        </p:txBody>
      </p:sp>
    </p:spTree>
    <p:extLst>
      <p:ext uri="{BB962C8B-B14F-4D97-AF65-F5344CB8AC3E}">
        <p14:creationId xmlns:p14="http://schemas.microsoft.com/office/powerpoint/2010/main" val="285972176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47459"/>
                                        </p:tgtEl>
                                        <p:attrNameLst>
                                          <p:attrName>style.visibility</p:attrName>
                                        </p:attrNameLst>
                                      </p:cBhvr>
                                      <p:to>
                                        <p:strVal val="visible"/>
                                      </p:to>
                                    </p:set>
                                    <p:animEffect transition="in" filter="strips(downRight)">
                                      <p:cBhvr>
                                        <p:cTn id="7" dur="10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03225" y="431800"/>
            <a:ext cx="8588375" cy="1320800"/>
          </a:xfrm>
          <a:noFill/>
          <a:ln/>
          <a:extLst>
            <a:ext uri="{909E8E84-426E-40DD-AFC4-6F175D3DCCD1}">
              <a14:hiddenFill xmlns:a14="http://schemas.microsoft.com/office/drawing/2010/main">
                <a:solidFill>
                  <a:srgbClr val="2FFF74"/>
                </a:solidFill>
              </a14:hiddenFill>
            </a:ext>
          </a:extLst>
        </p:spPr>
        <p:txBody>
          <a:bodyPr/>
          <a:lstStyle/>
          <a:p>
            <a:pPr marL="0" indent="0">
              <a:lnSpc>
                <a:spcPct val="80000"/>
              </a:lnSpc>
              <a:buNone/>
            </a:pPr>
            <a:r>
              <a:rPr lang="en-US" altLang="en-US" sz="2800" dirty="0"/>
              <a:t>Crash and Normal Times and Costs for Activity B</a:t>
            </a:r>
          </a:p>
        </p:txBody>
      </p:sp>
      <p:grpSp>
        <p:nvGrpSpPr>
          <p:cNvPr id="149507" name="Group 3"/>
          <p:cNvGrpSpPr>
            <a:grpSpLocks/>
          </p:cNvGrpSpPr>
          <p:nvPr/>
        </p:nvGrpSpPr>
        <p:grpSpPr bwMode="auto">
          <a:xfrm>
            <a:off x="1168400" y="1931988"/>
            <a:ext cx="7304088" cy="4425950"/>
            <a:chOff x="736" y="1217"/>
            <a:chExt cx="4601" cy="2788"/>
          </a:xfrm>
        </p:grpSpPr>
        <p:sp>
          <p:nvSpPr>
            <p:cNvPr id="149508" name="Text Box 4"/>
            <p:cNvSpPr txBox="1">
              <a:spLocks noChangeArrowheads="1"/>
            </p:cNvSpPr>
            <p:nvPr/>
          </p:nvSpPr>
          <p:spPr bwMode="auto">
            <a:xfrm>
              <a:off x="1959" y="3601"/>
              <a:ext cx="33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8900" algn="ctr"/>
                  <a:tab pos="1346200" algn="ctr"/>
                  <a:tab pos="2514600" algn="ctr"/>
                  <a:tab pos="3594100" algn="l"/>
                </a:tabLst>
                <a:defRPr>
                  <a:solidFill>
                    <a:schemeClr val="tx1"/>
                  </a:solidFill>
                  <a:latin typeface="Arial" panose="020B0604020202020204" pitchFamily="34" charset="0"/>
                </a:defRPr>
              </a:lvl1pPr>
              <a:lvl2pPr>
                <a:tabLst>
                  <a:tab pos="88900" algn="ctr"/>
                  <a:tab pos="1346200" algn="ctr"/>
                  <a:tab pos="2514600" algn="ctr"/>
                  <a:tab pos="3594100" algn="l"/>
                </a:tabLst>
                <a:defRPr>
                  <a:solidFill>
                    <a:schemeClr val="tx1"/>
                  </a:solidFill>
                  <a:latin typeface="Arial" panose="020B0604020202020204" pitchFamily="34" charset="0"/>
                </a:defRPr>
              </a:lvl2pPr>
              <a:lvl3pPr>
                <a:tabLst>
                  <a:tab pos="88900" algn="ctr"/>
                  <a:tab pos="1346200" algn="ctr"/>
                  <a:tab pos="2514600" algn="ctr"/>
                  <a:tab pos="3594100" algn="l"/>
                </a:tabLst>
                <a:defRPr>
                  <a:solidFill>
                    <a:schemeClr val="tx1"/>
                  </a:solidFill>
                  <a:latin typeface="Arial" panose="020B0604020202020204" pitchFamily="34" charset="0"/>
                </a:defRPr>
              </a:lvl3pPr>
              <a:lvl4pPr>
                <a:tabLst>
                  <a:tab pos="88900" algn="ctr"/>
                  <a:tab pos="1346200" algn="ctr"/>
                  <a:tab pos="2514600" algn="ctr"/>
                  <a:tab pos="3594100" algn="l"/>
                </a:tabLst>
                <a:defRPr>
                  <a:solidFill>
                    <a:schemeClr val="tx1"/>
                  </a:solidFill>
                  <a:latin typeface="Arial" panose="020B0604020202020204" pitchFamily="34" charset="0"/>
                </a:defRPr>
              </a:lvl4pPr>
              <a:lvl5pPr>
                <a:tabLst>
                  <a:tab pos="88900" algn="ctr"/>
                  <a:tab pos="1346200" algn="ctr"/>
                  <a:tab pos="2514600" algn="ctr"/>
                  <a:tab pos="3594100" algn="l"/>
                </a:tabLst>
                <a:defRPr>
                  <a:solidFill>
                    <a:schemeClr val="tx1"/>
                  </a:solidFill>
                  <a:latin typeface="Arial" panose="020B0604020202020204" pitchFamily="34" charset="0"/>
                </a:defRPr>
              </a:lvl5pPr>
              <a:lvl6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6pPr>
              <a:lvl7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7pPr>
              <a:lvl8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8pPr>
              <a:lvl9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9pPr>
            </a:lstStyle>
            <a:p>
              <a:r>
                <a:rPr lang="en-AU" altLang="en-US" b="1" i="1"/>
                <a:t>	|	|	|</a:t>
              </a:r>
            </a:p>
            <a:p>
              <a:r>
                <a:rPr lang="en-AU" altLang="en-US" b="1" i="1">
                  <a:effectLst>
                    <a:outerShdw blurRad="38100" dist="38100" dir="2700000" algn="tl">
                      <a:srgbClr val="C0C0C0"/>
                    </a:outerShdw>
                  </a:effectLst>
                </a:rPr>
                <a:t>	1	2	3	Time (Weeks)</a:t>
              </a:r>
            </a:p>
          </p:txBody>
        </p:sp>
        <p:sp>
          <p:nvSpPr>
            <p:cNvPr id="149509" name="Freeform 5"/>
            <p:cNvSpPr>
              <a:spLocks/>
            </p:cNvSpPr>
            <p:nvPr/>
          </p:nvSpPr>
          <p:spPr bwMode="auto">
            <a:xfrm>
              <a:off x="1360" y="1296"/>
              <a:ext cx="3696" cy="2504"/>
            </a:xfrm>
            <a:custGeom>
              <a:avLst/>
              <a:gdLst>
                <a:gd name="T0" fmla="*/ 0 w 3696"/>
                <a:gd name="T1" fmla="*/ 0 h 2504"/>
                <a:gd name="T2" fmla="*/ 0 w 3696"/>
                <a:gd name="T3" fmla="*/ 2504 h 2504"/>
                <a:gd name="T4" fmla="*/ 3696 w 3696"/>
                <a:gd name="T5" fmla="*/ 2504 h 2504"/>
              </a:gdLst>
              <a:ahLst/>
              <a:cxnLst>
                <a:cxn ang="0">
                  <a:pos x="T0" y="T1"/>
                </a:cxn>
                <a:cxn ang="0">
                  <a:pos x="T2" y="T3"/>
                </a:cxn>
                <a:cxn ang="0">
                  <a:pos x="T4" y="T5"/>
                </a:cxn>
              </a:cxnLst>
              <a:rect l="0" t="0" r="r" b="b"/>
              <a:pathLst>
                <a:path w="3696" h="2504">
                  <a:moveTo>
                    <a:pt x="0" y="0"/>
                  </a:moveTo>
                  <a:lnTo>
                    <a:pt x="0" y="2504"/>
                  </a:lnTo>
                  <a:lnTo>
                    <a:pt x="3696" y="2504"/>
                  </a:lnTo>
                </a:path>
              </a:pathLst>
            </a:cu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0" name="Text Box 6"/>
            <p:cNvSpPr txBox="1">
              <a:spLocks noChangeArrowheads="1"/>
            </p:cNvSpPr>
            <p:nvPr/>
          </p:nvSpPr>
          <p:spPr bwMode="auto">
            <a:xfrm>
              <a:off x="736" y="1642"/>
              <a:ext cx="814" cy="1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205000"/>
                </a:lnSpc>
              </a:pPr>
              <a:r>
                <a:rPr lang="en-AU" altLang="en-US" sz="1600" b="1">
                  <a:effectLst>
                    <a:outerShdw blurRad="38100" dist="38100" dir="2700000" algn="tl">
                      <a:srgbClr val="C0C0C0"/>
                    </a:outerShdw>
                  </a:effectLst>
                </a:rPr>
                <a:t>$34,000   </a:t>
              </a:r>
              <a:r>
                <a:rPr lang="en-AU" altLang="en-US" sz="1600" b="1"/>
                <a:t>—</a:t>
              </a:r>
            </a:p>
            <a:p>
              <a:pPr algn="r">
                <a:lnSpc>
                  <a:spcPct val="205000"/>
                </a:lnSpc>
              </a:pPr>
              <a:r>
                <a:rPr lang="en-AU" altLang="en-US" sz="1600" b="1">
                  <a:effectLst>
                    <a:outerShdw blurRad="38100" dist="38100" dir="2700000" algn="tl">
                      <a:srgbClr val="C0C0C0"/>
                    </a:outerShdw>
                  </a:effectLst>
                </a:rPr>
                <a:t>$33,000   </a:t>
              </a:r>
              <a:r>
                <a:rPr lang="en-AU" altLang="en-US" sz="1600" b="1"/>
                <a:t>—</a:t>
              </a:r>
            </a:p>
            <a:p>
              <a:pPr algn="r">
                <a:lnSpc>
                  <a:spcPct val="205000"/>
                </a:lnSpc>
              </a:pPr>
              <a:r>
                <a:rPr lang="en-AU" altLang="en-US" sz="1600" b="1">
                  <a:effectLst>
                    <a:outerShdw blurRad="38100" dist="38100" dir="2700000" algn="tl">
                      <a:srgbClr val="C0C0C0"/>
                    </a:outerShdw>
                  </a:effectLst>
                </a:rPr>
                <a:t>$32,000   </a:t>
              </a:r>
              <a:r>
                <a:rPr lang="en-AU" altLang="en-US" sz="1600" b="1"/>
                <a:t>—</a:t>
              </a:r>
            </a:p>
            <a:p>
              <a:pPr algn="r">
                <a:lnSpc>
                  <a:spcPct val="205000"/>
                </a:lnSpc>
              </a:pPr>
              <a:r>
                <a:rPr lang="en-AU" altLang="en-US" sz="1600" b="1">
                  <a:effectLst>
                    <a:outerShdw blurRad="38100" dist="38100" dir="2700000" algn="tl">
                      <a:srgbClr val="C0C0C0"/>
                    </a:outerShdw>
                  </a:effectLst>
                </a:rPr>
                <a:t>$31,000   </a:t>
              </a:r>
              <a:r>
                <a:rPr lang="en-AU" altLang="en-US" sz="1600" b="1"/>
                <a:t>—</a:t>
              </a:r>
            </a:p>
            <a:p>
              <a:pPr algn="r">
                <a:lnSpc>
                  <a:spcPct val="205000"/>
                </a:lnSpc>
              </a:pPr>
              <a:r>
                <a:rPr lang="en-AU" altLang="en-US" sz="1600" b="1">
                  <a:effectLst>
                    <a:outerShdw blurRad="38100" dist="38100" dir="2700000" algn="tl">
                      <a:srgbClr val="C0C0C0"/>
                    </a:outerShdw>
                  </a:effectLst>
                </a:rPr>
                <a:t>$30,000   </a:t>
              </a:r>
              <a:r>
                <a:rPr lang="en-AU" altLang="en-US" sz="1600" b="1"/>
                <a:t>—</a:t>
              </a:r>
            </a:p>
            <a:p>
              <a:pPr algn="r">
                <a:lnSpc>
                  <a:spcPct val="205000"/>
                </a:lnSpc>
              </a:pPr>
              <a:r>
                <a:rPr lang="en-AU" altLang="en-US" sz="1600" b="1">
                  <a:cs typeface="Arial" panose="020B0604020202020204" pitchFamily="34" charset="0"/>
                </a:rPr>
                <a:t>—</a:t>
              </a:r>
            </a:p>
          </p:txBody>
        </p:sp>
        <p:sp>
          <p:nvSpPr>
            <p:cNvPr id="149511" name="Text Box 7"/>
            <p:cNvSpPr txBox="1">
              <a:spLocks noChangeArrowheads="1"/>
            </p:cNvSpPr>
            <p:nvPr/>
          </p:nvSpPr>
          <p:spPr bwMode="auto">
            <a:xfrm>
              <a:off x="742" y="1217"/>
              <a:ext cx="698"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Activity Cost</a:t>
              </a:r>
            </a:p>
          </p:txBody>
        </p:sp>
      </p:grpSp>
      <p:grpSp>
        <p:nvGrpSpPr>
          <p:cNvPr id="149512" name="Group 8"/>
          <p:cNvGrpSpPr>
            <a:grpSpLocks/>
          </p:cNvGrpSpPr>
          <p:nvPr/>
        </p:nvGrpSpPr>
        <p:grpSpPr bwMode="auto">
          <a:xfrm>
            <a:off x="2146300" y="2984500"/>
            <a:ext cx="3568700" cy="3060700"/>
            <a:chOff x="1352" y="1880"/>
            <a:chExt cx="2248" cy="1928"/>
          </a:xfrm>
        </p:grpSpPr>
        <p:sp>
          <p:nvSpPr>
            <p:cNvPr id="149513" name="Line 9"/>
            <p:cNvSpPr>
              <a:spLocks noChangeShapeType="1"/>
            </p:cNvSpPr>
            <p:nvPr/>
          </p:nvSpPr>
          <p:spPr bwMode="auto">
            <a:xfrm>
              <a:off x="2072" y="1880"/>
              <a:ext cx="1520" cy="1264"/>
            </a:xfrm>
            <a:prstGeom prst="line">
              <a:avLst/>
            </a:prstGeom>
            <a:noFill/>
            <a:ln w="76200">
              <a:solidFill>
                <a:schemeClr val="hlink"/>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4" name="Freeform 10"/>
            <p:cNvSpPr>
              <a:spLocks/>
            </p:cNvSpPr>
            <p:nvPr/>
          </p:nvSpPr>
          <p:spPr bwMode="auto">
            <a:xfrm>
              <a:off x="1352" y="1888"/>
              <a:ext cx="728" cy="1912"/>
            </a:xfrm>
            <a:custGeom>
              <a:avLst/>
              <a:gdLst>
                <a:gd name="T0" fmla="*/ 0 w 744"/>
                <a:gd name="T1" fmla="*/ 0 h 1912"/>
                <a:gd name="T2" fmla="*/ 744 w 744"/>
                <a:gd name="T3" fmla="*/ 0 h 1912"/>
                <a:gd name="T4" fmla="*/ 744 w 744"/>
                <a:gd name="T5" fmla="*/ 1912 h 1912"/>
              </a:gdLst>
              <a:ahLst/>
              <a:cxnLst>
                <a:cxn ang="0">
                  <a:pos x="T0" y="T1"/>
                </a:cxn>
                <a:cxn ang="0">
                  <a:pos x="T2" y="T3"/>
                </a:cxn>
                <a:cxn ang="0">
                  <a:pos x="T4" y="T5"/>
                </a:cxn>
              </a:cxnLst>
              <a:rect l="0" t="0" r="r" b="b"/>
              <a:pathLst>
                <a:path w="744" h="1912">
                  <a:moveTo>
                    <a:pt x="0" y="0"/>
                  </a:moveTo>
                  <a:lnTo>
                    <a:pt x="744" y="0"/>
                  </a:lnTo>
                  <a:lnTo>
                    <a:pt x="744" y="1912"/>
                  </a:ln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5" name="Freeform 11"/>
            <p:cNvSpPr>
              <a:spLocks/>
            </p:cNvSpPr>
            <p:nvPr/>
          </p:nvSpPr>
          <p:spPr bwMode="auto">
            <a:xfrm>
              <a:off x="1368" y="3152"/>
              <a:ext cx="2232" cy="656"/>
            </a:xfrm>
            <a:custGeom>
              <a:avLst/>
              <a:gdLst>
                <a:gd name="T0" fmla="*/ 0 w 744"/>
                <a:gd name="T1" fmla="*/ 0 h 1912"/>
                <a:gd name="T2" fmla="*/ 744 w 744"/>
                <a:gd name="T3" fmla="*/ 0 h 1912"/>
                <a:gd name="T4" fmla="*/ 744 w 744"/>
                <a:gd name="T5" fmla="*/ 1912 h 1912"/>
              </a:gdLst>
              <a:ahLst/>
              <a:cxnLst>
                <a:cxn ang="0">
                  <a:pos x="T0" y="T1"/>
                </a:cxn>
                <a:cxn ang="0">
                  <a:pos x="T2" y="T3"/>
                </a:cxn>
                <a:cxn ang="0">
                  <a:pos x="T4" y="T5"/>
                </a:cxn>
              </a:cxnLst>
              <a:rect l="0" t="0" r="r" b="b"/>
              <a:pathLst>
                <a:path w="744" h="1912">
                  <a:moveTo>
                    <a:pt x="0" y="0"/>
                  </a:moveTo>
                  <a:lnTo>
                    <a:pt x="744" y="0"/>
                  </a:lnTo>
                  <a:lnTo>
                    <a:pt x="744" y="1912"/>
                  </a:ln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16" name="Group 12"/>
          <p:cNvGrpSpPr>
            <a:grpSpLocks/>
          </p:cNvGrpSpPr>
          <p:nvPr/>
        </p:nvGrpSpPr>
        <p:grpSpPr bwMode="auto">
          <a:xfrm>
            <a:off x="3378200" y="2300288"/>
            <a:ext cx="3836988" cy="3005137"/>
            <a:chOff x="2128" y="1449"/>
            <a:chExt cx="2417" cy="1893"/>
          </a:xfrm>
        </p:grpSpPr>
        <p:grpSp>
          <p:nvGrpSpPr>
            <p:cNvPr id="149517" name="Group 13"/>
            <p:cNvGrpSpPr>
              <a:grpSpLocks/>
            </p:cNvGrpSpPr>
            <p:nvPr/>
          </p:nvGrpSpPr>
          <p:grpSpPr bwMode="auto">
            <a:xfrm>
              <a:off x="2128" y="1449"/>
              <a:ext cx="712" cy="367"/>
              <a:chOff x="2128" y="1449"/>
              <a:chExt cx="712" cy="367"/>
            </a:xfrm>
          </p:grpSpPr>
          <p:sp>
            <p:nvSpPr>
              <p:cNvPr id="149518" name="Text Box 14"/>
              <p:cNvSpPr txBox="1">
                <a:spLocks noChangeArrowheads="1"/>
              </p:cNvSpPr>
              <p:nvPr/>
            </p:nvSpPr>
            <p:spPr bwMode="auto">
              <a:xfrm>
                <a:off x="2239" y="1449"/>
                <a:ext cx="601"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a:t>
                </a:r>
              </a:p>
            </p:txBody>
          </p:sp>
          <p:sp>
            <p:nvSpPr>
              <p:cNvPr id="149519" name="Line 15"/>
              <p:cNvSpPr>
                <a:spLocks noChangeShapeType="1"/>
              </p:cNvSpPr>
              <p:nvPr/>
            </p:nvSpPr>
            <p:spPr bwMode="auto">
              <a:xfrm flipH="1">
                <a:off x="2128" y="1616"/>
                <a:ext cx="168"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20" name="Group 16"/>
            <p:cNvGrpSpPr>
              <a:grpSpLocks/>
            </p:cNvGrpSpPr>
            <p:nvPr/>
          </p:nvGrpSpPr>
          <p:grpSpPr bwMode="auto">
            <a:xfrm>
              <a:off x="3664" y="3137"/>
              <a:ext cx="881" cy="205"/>
              <a:chOff x="3664" y="3137"/>
              <a:chExt cx="881" cy="205"/>
            </a:xfrm>
          </p:grpSpPr>
          <p:sp>
            <p:nvSpPr>
              <p:cNvPr id="149521" name="Text Box 17"/>
              <p:cNvSpPr txBox="1">
                <a:spLocks noChangeArrowheads="1"/>
              </p:cNvSpPr>
              <p:nvPr/>
            </p:nvSpPr>
            <p:spPr bwMode="auto">
              <a:xfrm>
                <a:off x="3895" y="3137"/>
                <a:ext cx="650"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Normal</a:t>
                </a:r>
              </a:p>
            </p:txBody>
          </p:sp>
          <p:sp>
            <p:nvSpPr>
              <p:cNvPr id="149522" name="Line 18"/>
              <p:cNvSpPr>
                <a:spLocks noChangeShapeType="1"/>
              </p:cNvSpPr>
              <p:nvPr/>
            </p:nvSpPr>
            <p:spPr bwMode="auto">
              <a:xfrm flipH="1" flipV="1">
                <a:off x="3664" y="3160"/>
                <a:ext cx="272" cy="4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9523" name="Group 19"/>
          <p:cNvGrpSpPr>
            <a:grpSpLocks/>
          </p:cNvGrpSpPr>
          <p:nvPr/>
        </p:nvGrpSpPr>
        <p:grpSpPr bwMode="auto">
          <a:xfrm>
            <a:off x="403225" y="3086100"/>
            <a:ext cx="6099175" cy="3578225"/>
            <a:chOff x="254" y="1944"/>
            <a:chExt cx="3842" cy="2254"/>
          </a:xfrm>
        </p:grpSpPr>
        <p:sp>
          <p:nvSpPr>
            <p:cNvPr id="149524" name="Text Box 20"/>
            <p:cNvSpPr txBox="1">
              <a:spLocks noChangeArrowheads="1"/>
            </p:cNvSpPr>
            <p:nvPr/>
          </p:nvSpPr>
          <p:spPr bwMode="auto">
            <a:xfrm>
              <a:off x="1606" y="3993"/>
              <a:ext cx="930"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 Time</a:t>
              </a:r>
            </a:p>
          </p:txBody>
        </p:sp>
        <p:sp>
          <p:nvSpPr>
            <p:cNvPr id="149525" name="Text Box 21"/>
            <p:cNvSpPr txBox="1">
              <a:spLocks noChangeArrowheads="1"/>
            </p:cNvSpPr>
            <p:nvPr/>
          </p:nvSpPr>
          <p:spPr bwMode="auto">
            <a:xfrm>
              <a:off x="3102" y="3993"/>
              <a:ext cx="99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Normal Time</a:t>
              </a:r>
            </a:p>
          </p:txBody>
        </p:sp>
        <p:grpSp>
          <p:nvGrpSpPr>
            <p:cNvPr id="149526" name="Group 22"/>
            <p:cNvGrpSpPr>
              <a:grpSpLocks/>
            </p:cNvGrpSpPr>
            <p:nvPr/>
          </p:nvGrpSpPr>
          <p:grpSpPr bwMode="auto">
            <a:xfrm>
              <a:off x="254" y="1944"/>
              <a:ext cx="698" cy="1801"/>
              <a:chOff x="254" y="1944"/>
              <a:chExt cx="698" cy="1801"/>
            </a:xfrm>
          </p:grpSpPr>
          <p:grpSp>
            <p:nvGrpSpPr>
              <p:cNvPr id="149527" name="Group 23"/>
              <p:cNvGrpSpPr>
                <a:grpSpLocks/>
              </p:cNvGrpSpPr>
              <p:nvPr/>
            </p:nvGrpSpPr>
            <p:grpSpPr bwMode="auto">
              <a:xfrm>
                <a:off x="254" y="1944"/>
                <a:ext cx="586" cy="536"/>
                <a:chOff x="254" y="1944"/>
                <a:chExt cx="586" cy="536"/>
              </a:xfrm>
            </p:grpSpPr>
            <p:sp>
              <p:nvSpPr>
                <p:cNvPr id="149528" name="Text Box 24"/>
                <p:cNvSpPr txBox="1">
                  <a:spLocks noChangeArrowheads="1"/>
                </p:cNvSpPr>
                <p:nvPr/>
              </p:nvSpPr>
              <p:spPr bwMode="auto">
                <a:xfrm>
                  <a:off x="254" y="2128"/>
                  <a:ext cx="570"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 Cost</a:t>
                  </a:r>
                </a:p>
              </p:txBody>
            </p:sp>
            <p:sp>
              <p:nvSpPr>
                <p:cNvPr id="149529" name="Line 25"/>
                <p:cNvSpPr>
                  <a:spLocks noChangeShapeType="1"/>
                </p:cNvSpPr>
                <p:nvPr/>
              </p:nvSpPr>
              <p:spPr bwMode="auto">
                <a:xfrm flipV="1">
                  <a:off x="600" y="1944"/>
                  <a:ext cx="240" cy="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30" name="Group 26"/>
              <p:cNvGrpSpPr>
                <a:grpSpLocks/>
              </p:cNvGrpSpPr>
              <p:nvPr/>
            </p:nvGrpSpPr>
            <p:grpSpPr bwMode="auto">
              <a:xfrm>
                <a:off x="254" y="3184"/>
                <a:ext cx="698" cy="561"/>
                <a:chOff x="254" y="3184"/>
                <a:chExt cx="698" cy="561"/>
              </a:xfrm>
            </p:grpSpPr>
            <p:sp>
              <p:nvSpPr>
                <p:cNvPr id="149531" name="Text Box 27"/>
                <p:cNvSpPr txBox="1">
                  <a:spLocks noChangeArrowheads="1"/>
                </p:cNvSpPr>
                <p:nvPr/>
              </p:nvSpPr>
              <p:spPr bwMode="auto">
                <a:xfrm>
                  <a:off x="254" y="3393"/>
                  <a:ext cx="698"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Normal Cost</a:t>
                  </a:r>
                </a:p>
              </p:txBody>
            </p:sp>
            <p:sp>
              <p:nvSpPr>
                <p:cNvPr id="149532" name="Line 28"/>
                <p:cNvSpPr>
                  <a:spLocks noChangeShapeType="1"/>
                </p:cNvSpPr>
                <p:nvPr/>
              </p:nvSpPr>
              <p:spPr bwMode="auto">
                <a:xfrm flipV="1">
                  <a:off x="568" y="3184"/>
                  <a:ext cx="240" cy="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149533" name="Group 29"/>
          <p:cNvGrpSpPr>
            <a:grpSpLocks/>
          </p:cNvGrpSpPr>
          <p:nvPr/>
        </p:nvGrpSpPr>
        <p:grpSpPr bwMode="auto">
          <a:xfrm>
            <a:off x="3814763" y="2719389"/>
            <a:ext cx="5068887" cy="1884363"/>
            <a:chOff x="2403" y="1713"/>
            <a:chExt cx="3193" cy="1187"/>
          </a:xfrm>
        </p:grpSpPr>
        <p:grpSp>
          <p:nvGrpSpPr>
            <p:cNvPr id="149534" name="Group 30"/>
            <p:cNvGrpSpPr>
              <a:grpSpLocks/>
            </p:cNvGrpSpPr>
            <p:nvPr/>
          </p:nvGrpSpPr>
          <p:grpSpPr bwMode="auto">
            <a:xfrm>
              <a:off x="2403" y="1713"/>
              <a:ext cx="3193" cy="404"/>
              <a:chOff x="2403" y="1713"/>
              <a:chExt cx="3193" cy="404"/>
            </a:xfrm>
          </p:grpSpPr>
          <p:sp>
            <p:nvSpPr>
              <p:cNvPr id="149535" name="Text Box 31"/>
              <p:cNvSpPr txBox="1">
                <a:spLocks noChangeArrowheads="1"/>
              </p:cNvSpPr>
              <p:nvPr/>
            </p:nvSpPr>
            <p:spPr bwMode="auto">
              <a:xfrm>
                <a:off x="2403" y="1817"/>
                <a:ext cx="1281"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 Cost/Wk</a:t>
                </a:r>
                <a:r>
                  <a:rPr lang="en-AU" altLang="en-US" b="1">
                    <a:effectLst>
                      <a:outerShdw blurRad="38100" dist="38100" dir="2700000" algn="tl">
                        <a:srgbClr val="C0C0C0"/>
                      </a:outerShdw>
                    </a:effectLst>
                  </a:rPr>
                  <a:t> =</a:t>
                </a:r>
              </a:p>
            </p:txBody>
          </p:sp>
          <p:sp>
            <p:nvSpPr>
              <p:cNvPr id="149536" name="Text Box 32"/>
              <p:cNvSpPr txBox="1">
                <a:spLocks noChangeArrowheads="1"/>
              </p:cNvSpPr>
              <p:nvPr/>
            </p:nvSpPr>
            <p:spPr bwMode="auto">
              <a:xfrm>
                <a:off x="3635" y="1713"/>
                <a:ext cx="196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AU" altLang="en-US" b="1" i="1">
                    <a:effectLst>
                      <a:outerShdw blurRad="38100" dist="38100" dir="2700000" algn="tl">
                        <a:srgbClr val="C0C0C0"/>
                      </a:outerShdw>
                    </a:effectLst>
                  </a:rPr>
                  <a:t>Crash Cost – Normal Cost</a:t>
                </a:r>
              </a:p>
              <a:p>
                <a:pPr algn="ctr"/>
                <a:r>
                  <a:rPr lang="en-AU" altLang="en-US" b="1" i="1">
                    <a:effectLst>
                      <a:outerShdw blurRad="38100" dist="38100" dir="2700000" algn="tl">
                        <a:srgbClr val="C0C0C0"/>
                      </a:outerShdw>
                    </a:effectLst>
                  </a:rPr>
                  <a:t>Normal Time – Crash Time</a:t>
                </a:r>
              </a:p>
            </p:txBody>
          </p:sp>
          <p:sp>
            <p:nvSpPr>
              <p:cNvPr id="149537" name="Line 33"/>
              <p:cNvSpPr>
                <a:spLocks noChangeShapeType="1"/>
              </p:cNvSpPr>
              <p:nvPr/>
            </p:nvSpPr>
            <p:spPr bwMode="auto">
              <a:xfrm>
                <a:off x="3699" y="1872"/>
                <a:ext cx="18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38" name="Group 34"/>
            <p:cNvGrpSpPr>
              <a:grpSpLocks/>
            </p:cNvGrpSpPr>
            <p:nvPr/>
          </p:nvGrpSpPr>
          <p:grpSpPr bwMode="auto">
            <a:xfrm>
              <a:off x="3470" y="2124"/>
              <a:ext cx="1519" cy="404"/>
              <a:chOff x="3534" y="2063"/>
              <a:chExt cx="1519" cy="404"/>
            </a:xfrm>
          </p:grpSpPr>
          <p:sp>
            <p:nvSpPr>
              <p:cNvPr id="149539" name="Text Box 35"/>
              <p:cNvSpPr txBox="1">
                <a:spLocks noChangeArrowheads="1"/>
              </p:cNvSpPr>
              <p:nvPr/>
            </p:nvSpPr>
            <p:spPr bwMode="auto">
              <a:xfrm>
                <a:off x="3534" y="2108"/>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dirty="0">
                    <a:effectLst>
                      <a:outerShdw blurRad="38100" dist="38100" dir="2700000" algn="tl">
                        <a:srgbClr val="C0C0C0"/>
                      </a:outerShdw>
                    </a:effectLst>
                  </a:rPr>
                  <a:t>=</a:t>
                </a:r>
              </a:p>
            </p:txBody>
          </p:sp>
          <p:sp>
            <p:nvSpPr>
              <p:cNvPr id="149540" name="Text Box 36"/>
              <p:cNvSpPr txBox="1">
                <a:spLocks noChangeArrowheads="1"/>
              </p:cNvSpPr>
              <p:nvPr/>
            </p:nvSpPr>
            <p:spPr bwMode="auto">
              <a:xfrm>
                <a:off x="3737" y="2063"/>
                <a:ext cx="13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dirty="0">
                    <a:effectLst>
                      <a:outerShdw blurRad="38100" dist="38100" dir="2700000" algn="tl">
                        <a:srgbClr val="C0C0C0"/>
                      </a:outerShdw>
                    </a:effectLst>
                  </a:rPr>
                  <a:t>$34,000 </a:t>
                </a:r>
                <a:r>
                  <a:rPr lang="en-AU" altLang="en-US" b="1" dirty="0">
                    <a:effectLst>
                      <a:outerShdw blurRad="38100" dist="38100" dir="2700000" algn="tl">
                        <a:srgbClr val="C0C0C0"/>
                      </a:outerShdw>
                    </a:effectLst>
                    <a:cs typeface="Arial" panose="020B0604020202020204" pitchFamily="34" charset="0"/>
                  </a:rPr>
                  <a:t>–</a:t>
                </a:r>
                <a:r>
                  <a:rPr lang="en-AU" altLang="en-US" b="1" dirty="0">
                    <a:effectLst>
                      <a:outerShdw blurRad="38100" dist="38100" dir="2700000" algn="tl">
                        <a:srgbClr val="C0C0C0"/>
                      </a:outerShdw>
                    </a:effectLst>
                  </a:rPr>
                  <a:t> $30,000</a:t>
                </a:r>
              </a:p>
              <a:p>
                <a:pPr algn="ctr"/>
                <a:r>
                  <a:rPr lang="en-AU" altLang="en-US" b="1" dirty="0">
                    <a:effectLst>
                      <a:outerShdw blurRad="38100" dist="38100" dir="2700000" algn="tl">
                        <a:srgbClr val="C0C0C0"/>
                      </a:outerShdw>
                    </a:effectLst>
                  </a:rPr>
                  <a:t>3 </a:t>
                </a:r>
                <a:r>
                  <a:rPr lang="en-AU" altLang="en-US" b="1" dirty="0">
                    <a:effectLst>
                      <a:outerShdw blurRad="38100" dist="38100" dir="2700000" algn="tl">
                        <a:srgbClr val="C0C0C0"/>
                      </a:outerShdw>
                    </a:effectLst>
                    <a:cs typeface="Arial" panose="020B0604020202020204" pitchFamily="34" charset="0"/>
                  </a:rPr>
                  <a:t>–</a:t>
                </a:r>
                <a:r>
                  <a:rPr lang="en-AU" altLang="en-US" b="1" dirty="0">
                    <a:effectLst>
                      <a:outerShdw blurRad="38100" dist="38100" dir="2700000" algn="tl">
                        <a:srgbClr val="C0C0C0"/>
                      </a:outerShdw>
                    </a:effectLst>
                  </a:rPr>
                  <a:t> 1</a:t>
                </a:r>
              </a:p>
            </p:txBody>
          </p:sp>
          <p:sp>
            <p:nvSpPr>
              <p:cNvPr id="149541" name="Line 37"/>
              <p:cNvSpPr>
                <a:spLocks noChangeShapeType="1"/>
              </p:cNvSpPr>
              <p:nvPr/>
            </p:nvSpPr>
            <p:spPr bwMode="auto">
              <a:xfrm>
                <a:off x="3779" y="2195"/>
                <a:ext cx="12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42" name="Group 38"/>
            <p:cNvGrpSpPr>
              <a:grpSpLocks/>
            </p:cNvGrpSpPr>
            <p:nvPr/>
          </p:nvGrpSpPr>
          <p:grpSpPr bwMode="auto">
            <a:xfrm>
              <a:off x="3470" y="2496"/>
              <a:ext cx="1700" cy="404"/>
              <a:chOff x="3582" y="2584"/>
              <a:chExt cx="1700" cy="404"/>
            </a:xfrm>
          </p:grpSpPr>
          <p:sp>
            <p:nvSpPr>
              <p:cNvPr id="149543" name="Text Box 39"/>
              <p:cNvSpPr txBox="1">
                <a:spLocks noChangeArrowheads="1"/>
              </p:cNvSpPr>
              <p:nvPr/>
            </p:nvSpPr>
            <p:spPr bwMode="auto">
              <a:xfrm>
                <a:off x="3582" y="2641"/>
                <a:ext cx="1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effectLst>
                      <a:outerShdw blurRad="38100" dist="38100" dir="2700000" algn="tl">
                        <a:srgbClr val="C0C0C0"/>
                      </a:outerShdw>
                    </a:effectLst>
                  </a:rPr>
                  <a:t>=                 = $2,000/Wk</a:t>
                </a:r>
              </a:p>
            </p:txBody>
          </p:sp>
          <p:sp>
            <p:nvSpPr>
              <p:cNvPr id="149544" name="Text Box 40"/>
              <p:cNvSpPr txBox="1">
                <a:spLocks noChangeArrowheads="1"/>
              </p:cNvSpPr>
              <p:nvPr/>
            </p:nvSpPr>
            <p:spPr bwMode="auto">
              <a:xfrm>
                <a:off x="3712" y="2584"/>
                <a:ext cx="5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a:effectLst>
                      <a:outerShdw blurRad="38100" dist="38100" dir="2700000" algn="tl">
                        <a:srgbClr val="C0C0C0"/>
                      </a:outerShdw>
                    </a:effectLst>
                  </a:rPr>
                  <a:t>$4,000</a:t>
                </a:r>
              </a:p>
              <a:p>
                <a:pPr algn="ctr"/>
                <a:r>
                  <a:rPr lang="en-AU" altLang="en-US" b="1">
                    <a:effectLst>
                      <a:outerShdw blurRad="38100" dist="38100" dir="2700000" algn="tl">
                        <a:srgbClr val="C0C0C0"/>
                      </a:outerShdw>
                    </a:effectLst>
                  </a:rPr>
                  <a:t>2 Wks</a:t>
                </a:r>
              </a:p>
            </p:txBody>
          </p:sp>
          <p:sp>
            <p:nvSpPr>
              <p:cNvPr id="149545" name="Line 41"/>
              <p:cNvSpPr>
                <a:spLocks noChangeShapeType="1"/>
              </p:cNvSpPr>
              <p:nvPr/>
            </p:nvSpPr>
            <p:spPr bwMode="auto">
              <a:xfrm>
                <a:off x="3712" y="2728"/>
                <a:ext cx="5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69543428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149507"/>
                                        </p:tgtEl>
                                        <p:attrNameLst>
                                          <p:attrName>style.visibility</p:attrName>
                                        </p:attrNameLst>
                                      </p:cBhvr>
                                      <p:to>
                                        <p:strVal val="visible"/>
                                      </p:to>
                                    </p:set>
                                    <p:animEffect transition="in" filter="strips(upRight)">
                                      <p:cBhvr>
                                        <p:cTn id="7" dur="1000"/>
                                        <p:tgtEl>
                                          <p:spTgt spid="149507"/>
                                        </p:tgtEl>
                                      </p:cBhvr>
                                    </p:animEffect>
                                  </p:childTnLst>
                                </p:cTn>
                              </p:par>
                            </p:childTnLst>
                          </p:cTn>
                        </p:par>
                        <p:par>
                          <p:cTn id="8" fill="hold" nodeType="afterGroup">
                            <p:stCondLst>
                              <p:cond delay="2000"/>
                            </p:stCondLst>
                            <p:childTnLst>
                              <p:par>
                                <p:cTn id="9" presetID="18" presetClass="entr" presetSubtype="3" fill="hold" nodeType="afterEffect">
                                  <p:stCondLst>
                                    <p:cond delay="1000"/>
                                  </p:stCondLst>
                                  <p:childTnLst>
                                    <p:set>
                                      <p:cBhvr>
                                        <p:cTn id="10" dur="1" fill="hold">
                                          <p:stCondLst>
                                            <p:cond delay="0"/>
                                          </p:stCondLst>
                                        </p:cTn>
                                        <p:tgtEl>
                                          <p:spTgt spid="149512"/>
                                        </p:tgtEl>
                                        <p:attrNameLst>
                                          <p:attrName>style.visibility</p:attrName>
                                        </p:attrNameLst>
                                      </p:cBhvr>
                                      <p:to>
                                        <p:strVal val="visible"/>
                                      </p:to>
                                    </p:set>
                                    <p:animEffect transition="in" filter="strips(upRight)">
                                      <p:cBhvr>
                                        <p:cTn id="11" dur="1000"/>
                                        <p:tgtEl>
                                          <p:spTgt spid="149512"/>
                                        </p:tgtEl>
                                      </p:cBhvr>
                                    </p:animEffect>
                                  </p:childTnLst>
                                </p:cTn>
                              </p:par>
                            </p:childTnLst>
                          </p:cTn>
                        </p:par>
                        <p:par>
                          <p:cTn id="12" fill="hold" nodeType="afterGroup">
                            <p:stCondLst>
                              <p:cond delay="4000"/>
                            </p:stCondLst>
                            <p:childTnLst>
                              <p:par>
                                <p:cTn id="13" presetID="18" presetClass="entr" presetSubtype="3" fill="hold" nodeType="afterEffect">
                                  <p:stCondLst>
                                    <p:cond delay="0"/>
                                  </p:stCondLst>
                                  <p:childTnLst>
                                    <p:set>
                                      <p:cBhvr>
                                        <p:cTn id="14" dur="1" fill="hold">
                                          <p:stCondLst>
                                            <p:cond delay="0"/>
                                          </p:stCondLst>
                                        </p:cTn>
                                        <p:tgtEl>
                                          <p:spTgt spid="149523"/>
                                        </p:tgtEl>
                                        <p:attrNameLst>
                                          <p:attrName>style.visibility</p:attrName>
                                        </p:attrNameLst>
                                      </p:cBhvr>
                                      <p:to>
                                        <p:strVal val="visible"/>
                                      </p:to>
                                    </p:set>
                                    <p:animEffect transition="in" filter="strips(upRight)">
                                      <p:cBhvr>
                                        <p:cTn id="15" dur="1000"/>
                                        <p:tgtEl>
                                          <p:spTgt spid="149523"/>
                                        </p:tgtEl>
                                      </p:cBhvr>
                                    </p:animEffect>
                                  </p:childTnLst>
                                </p:cTn>
                              </p:par>
                            </p:childTnLst>
                          </p:cTn>
                        </p:par>
                        <p:par>
                          <p:cTn id="16" fill="hold" nodeType="afterGroup">
                            <p:stCondLst>
                              <p:cond delay="5000"/>
                            </p:stCondLst>
                            <p:childTnLst>
                              <p:par>
                                <p:cTn id="17" presetID="18" presetClass="entr" presetSubtype="12" fill="hold" nodeType="afterEffect">
                                  <p:stCondLst>
                                    <p:cond delay="0"/>
                                  </p:stCondLst>
                                  <p:childTnLst>
                                    <p:set>
                                      <p:cBhvr>
                                        <p:cTn id="18" dur="1" fill="hold">
                                          <p:stCondLst>
                                            <p:cond delay="0"/>
                                          </p:stCondLst>
                                        </p:cTn>
                                        <p:tgtEl>
                                          <p:spTgt spid="149516"/>
                                        </p:tgtEl>
                                        <p:attrNameLst>
                                          <p:attrName>style.visibility</p:attrName>
                                        </p:attrNameLst>
                                      </p:cBhvr>
                                      <p:to>
                                        <p:strVal val="visible"/>
                                      </p:to>
                                    </p:set>
                                    <p:animEffect transition="in" filter="strips(downLeft)">
                                      <p:cBhvr>
                                        <p:cTn id="19" dur="1000"/>
                                        <p:tgtEl>
                                          <p:spTgt spid="1495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49533"/>
                                        </p:tgtEl>
                                        <p:attrNameLst>
                                          <p:attrName>style.visibility</p:attrName>
                                        </p:attrNameLst>
                                      </p:cBhvr>
                                      <p:to>
                                        <p:strVal val="visible"/>
                                      </p:to>
                                    </p:set>
                                    <p:animEffect transition="in" filter="strips(downRight)">
                                      <p:cBhvr>
                                        <p:cTn id="24" dur="1000"/>
                                        <p:tgtEl>
                                          <p:spTgt spid="149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0" y="146050"/>
            <a:ext cx="7772400" cy="8096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marL="0" indent="0">
              <a:buNone/>
            </a:pPr>
            <a:r>
              <a:rPr lang="en-US" altLang="en-US" sz="3600" dirty="0"/>
              <a:t>Advantages of PERT</a:t>
            </a:r>
            <a:endParaRPr lang="en-US" altLang="en-US" sz="3600" b="1" dirty="0"/>
          </a:p>
        </p:txBody>
      </p:sp>
      <p:sp>
        <p:nvSpPr>
          <p:cNvPr id="46083" name="Rectangle 3"/>
          <p:cNvSpPr>
            <a:spLocks noGrp="1" noChangeArrowheads="1"/>
          </p:cNvSpPr>
          <p:nvPr>
            <p:ph type="body" idx="1"/>
          </p:nvPr>
        </p:nvSpPr>
        <p:spPr>
          <a:xfrm>
            <a:off x="622300" y="1489075"/>
            <a:ext cx="7843838" cy="306596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40000"/>
              </a:spcBef>
            </a:pPr>
            <a:r>
              <a:rPr lang="en-US" altLang="en-US" sz="2800" dirty="0"/>
              <a:t>Forces managers to organize</a:t>
            </a:r>
          </a:p>
          <a:p>
            <a:pPr>
              <a:spcBef>
                <a:spcPct val="40000"/>
              </a:spcBef>
            </a:pPr>
            <a:r>
              <a:rPr lang="en-US" altLang="en-US" sz="2800" dirty="0"/>
              <a:t>Provides graphic display of activities</a:t>
            </a:r>
          </a:p>
          <a:p>
            <a:pPr>
              <a:spcBef>
                <a:spcPct val="40000"/>
              </a:spcBef>
            </a:pPr>
            <a:r>
              <a:rPr lang="en-US" altLang="en-US" sz="2800" dirty="0"/>
              <a:t>Identifies</a:t>
            </a:r>
          </a:p>
          <a:p>
            <a:pPr lvl="1">
              <a:spcBef>
                <a:spcPct val="40000"/>
              </a:spcBef>
              <a:buSzPct val="75000"/>
            </a:pPr>
            <a:r>
              <a:rPr lang="en-US" altLang="en-US" sz="2000" dirty="0"/>
              <a:t>Critical activities</a:t>
            </a:r>
          </a:p>
          <a:p>
            <a:pPr lvl="1">
              <a:spcBef>
                <a:spcPct val="40000"/>
              </a:spcBef>
              <a:buSzPct val="75000"/>
            </a:pPr>
            <a:r>
              <a:rPr lang="en-US" altLang="en-US" sz="2000" dirty="0"/>
              <a:t>Slack activities</a:t>
            </a:r>
          </a:p>
        </p:txBody>
      </p:sp>
      <p:grpSp>
        <p:nvGrpSpPr>
          <p:cNvPr id="46084" name="Group 4"/>
          <p:cNvGrpSpPr>
            <a:grpSpLocks/>
          </p:cNvGrpSpPr>
          <p:nvPr/>
        </p:nvGrpSpPr>
        <p:grpSpPr bwMode="auto">
          <a:xfrm>
            <a:off x="4343400" y="3200400"/>
            <a:ext cx="4191000" cy="2667000"/>
            <a:chOff x="2435" y="1951"/>
            <a:chExt cx="3205" cy="1959"/>
          </a:xfrm>
        </p:grpSpPr>
        <p:sp>
          <p:nvSpPr>
            <p:cNvPr id="46085" name="Line 5"/>
            <p:cNvSpPr>
              <a:spLocks noChangeShapeType="1"/>
            </p:cNvSpPr>
            <p:nvPr/>
          </p:nvSpPr>
          <p:spPr bwMode="auto">
            <a:xfrm>
              <a:off x="4240" y="2136"/>
              <a:ext cx="298"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3430" y="2469"/>
              <a:ext cx="1036" cy="40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7"/>
            <p:cNvSpPr>
              <a:spLocks noChangeShapeType="1"/>
            </p:cNvSpPr>
            <p:nvPr/>
          </p:nvSpPr>
          <p:spPr bwMode="auto">
            <a:xfrm>
              <a:off x="4618" y="2955"/>
              <a:ext cx="68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Line 8"/>
            <p:cNvSpPr>
              <a:spLocks noChangeShapeType="1"/>
            </p:cNvSpPr>
            <p:nvPr/>
          </p:nvSpPr>
          <p:spPr bwMode="auto">
            <a:xfrm flipV="1">
              <a:off x="3429" y="3073"/>
              <a:ext cx="1054" cy="6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9"/>
            <p:cNvSpPr>
              <a:spLocks noChangeShapeType="1"/>
            </p:cNvSpPr>
            <p:nvPr/>
          </p:nvSpPr>
          <p:spPr bwMode="auto">
            <a:xfrm>
              <a:off x="2593" y="2964"/>
              <a:ext cx="685"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flipV="1">
              <a:off x="3430" y="2183"/>
              <a:ext cx="613"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flipV="1">
              <a:off x="2611" y="2552"/>
              <a:ext cx="667" cy="41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Oval 12"/>
            <p:cNvSpPr>
              <a:spLocks noChangeArrowheads="1"/>
            </p:cNvSpPr>
            <p:nvPr/>
          </p:nvSpPr>
          <p:spPr bwMode="auto">
            <a:xfrm>
              <a:off x="3254" y="2289"/>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Oval 13"/>
            <p:cNvSpPr>
              <a:spLocks noChangeArrowheads="1"/>
            </p:cNvSpPr>
            <p:nvPr/>
          </p:nvSpPr>
          <p:spPr bwMode="auto">
            <a:xfrm>
              <a:off x="2435"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Oval 14"/>
            <p:cNvSpPr>
              <a:spLocks noChangeArrowheads="1"/>
            </p:cNvSpPr>
            <p:nvPr/>
          </p:nvSpPr>
          <p:spPr bwMode="auto">
            <a:xfrm>
              <a:off x="3254" y="3576"/>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Oval 15"/>
            <p:cNvSpPr>
              <a:spLocks noChangeArrowheads="1"/>
            </p:cNvSpPr>
            <p:nvPr/>
          </p:nvSpPr>
          <p:spPr bwMode="auto">
            <a:xfrm>
              <a:off x="4046" y="1951"/>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Oval 16"/>
            <p:cNvSpPr>
              <a:spLocks noChangeArrowheads="1"/>
            </p:cNvSpPr>
            <p:nvPr/>
          </p:nvSpPr>
          <p:spPr bwMode="auto">
            <a:xfrm>
              <a:off x="4451"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Oval 17"/>
            <p:cNvSpPr>
              <a:spLocks noChangeArrowheads="1"/>
            </p:cNvSpPr>
            <p:nvPr/>
          </p:nvSpPr>
          <p:spPr bwMode="auto">
            <a:xfrm>
              <a:off x="5306"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Rectangle 18"/>
            <p:cNvSpPr>
              <a:spLocks noChangeArrowheads="1"/>
            </p:cNvSpPr>
            <p:nvPr/>
          </p:nvSpPr>
          <p:spPr bwMode="auto">
            <a:xfrm>
              <a:off x="2504" y="2847"/>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1</a:t>
              </a:r>
              <a:endParaRPr lang="en-US" altLang="en-US" b="1"/>
            </a:p>
          </p:txBody>
        </p:sp>
        <p:sp>
          <p:nvSpPr>
            <p:cNvPr id="46099" name="Rectangle 19"/>
            <p:cNvSpPr>
              <a:spLocks noChangeArrowheads="1"/>
            </p:cNvSpPr>
            <p:nvPr/>
          </p:nvSpPr>
          <p:spPr bwMode="auto">
            <a:xfrm>
              <a:off x="3333" y="2333"/>
              <a:ext cx="2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2</a:t>
              </a:r>
            </a:p>
          </p:txBody>
        </p:sp>
        <p:sp>
          <p:nvSpPr>
            <p:cNvPr id="46100" name="Rectangle 20"/>
            <p:cNvSpPr>
              <a:spLocks noChangeArrowheads="1"/>
            </p:cNvSpPr>
            <p:nvPr/>
          </p:nvSpPr>
          <p:spPr bwMode="auto">
            <a:xfrm>
              <a:off x="3333" y="3639"/>
              <a:ext cx="2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3</a:t>
              </a:r>
            </a:p>
          </p:txBody>
        </p:sp>
        <p:sp>
          <p:nvSpPr>
            <p:cNvPr id="46101" name="Rectangle 21"/>
            <p:cNvSpPr>
              <a:spLocks noChangeArrowheads="1"/>
            </p:cNvSpPr>
            <p:nvPr/>
          </p:nvSpPr>
          <p:spPr bwMode="auto">
            <a:xfrm>
              <a:off x="4122" y="2019"/>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4</a:t>
              </a:r>
            </a:p>
          </p:txBody>
        </p:sp>
        <p:sp>
          <p:nvSpPr>
            <p:cNvPr id="46102" name="Rectangle 22"/>
            <p:cNvSpPr>
              <a:spLocks noChangeArrowheads="1"/>
            </p:cNvSpPr>
            <p:nvPr/>
          </p:nvSpPr>
          <p:spPr bwMode="auto">
            <a:xfrm>
              <a:off x="4529" y="2847"/>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5</a:t>
              </a:r>
            </a:p>
          </p:txBody>
        </p:sp>
        <p:sp>
          <p:nvSpPr>
            <p:cNvPr id="46103" name="Rectangle 23"/>
            <p:cNvSpPr>
              <a:spLocks noChangeArrowheads="1"/>
            </p:cNvSpPr>
            <p:nvPr/>
          </p:nvSpPr>
          <p:spPr bwMode="auto">
            <a:xfrm>
              <a:off x="5384" y="2847"/>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6</a:t>
              </a:r>
            </a:p>
          </p:txBody>
        </p:sp>
      </p:grpSp>
    </p:spTree>
    <p:extLst>
      <p:ext uri="{BB962C8B-B14F-4D97-AF65-F5344CB8AC3E}">
        <p14:creationId xmlns:p14="http://schemas.microsoft.com/office/powerpoint/2010/main" val="1058116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wipe(left)">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wipe(left)">
                                      <p:cBhvr>
                                        <p:cTn id="17" dur="500"/>
                                        <p:tgtEl>
                                          <p:spTgt spid="4608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6083">
                                            <p:txEl>
                                              <p:pRg st="3" end="3"/>
                                            </p:txEl>
                                          </p:spTgt>
                                        </p:tgtEl>
                                        <p:attrNameLst>
                                          <p:attrName>style.visibility</p:attrName>
                                        </p:attrNameLst>
                                      </p:cBhvr>
                                      <p:to>
                                        <p:strVal val="visible"/>
                                      </p:to>
                                    </p:set>
                                    <p:animEffect transition="in" filter="wipe(left)">
                                      <p:cBhvr>
                                        <p:cTn id="20" dur="500"/>
                                        <p:tgtEl>
                                          <p:spTgt spid="460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animEffect transition="in" filter="wipe(left)">
                                      <p:cBhvr>
                                        <p:cTn id="23"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339725"/>
            <a:ext cx="7448550" cy="8032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marL="0" indent="0">
              <a:buNone/>
            </a:pPr>
            <a:r>
              <a:rPr lang="en-US" altLang="en-US" sz="3600" dirty="0"/>
              <a:t>Limitations of PERT</a:t>
            </a:r>
            <a:endParaRPr lang="en-US" altLang="en-US" sz="3600" b="1" dirty="0"/>
          </a:p>
        </p:txBody>
      </p:sp>
      <p:sp>
        <p:nvSpPr>
          <p:cNvPr id="47107" name="Rectangle 3"/>
          <p:cNvSpPr>
            <a:spLocks noGrp="1" noChangeArrowheads="1"/>
          </p:cNvSpPr>
          <p:nvPr>
            <p:ph type="body" sz="half" idx="2"/>
          </p:nvPr>
        </p:nvSpPr>
        <p:spPr>
          <a:xfrm>
            <a:off x="625475" y="1509713"/>
            <a:ext cx="7575550" cy="42767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35000"/>
              </a:spcBef>
            </a:pPr>
            <a:r>
              <a:rPr lang="en-US" altLang="en-US"/>
              <a:t>Important activities may be omitted</a:t>
            </a:r>
          </a:p>
          <a:p>
            <a:pPr>
              <a:spcBef>
                <a:spcPct val="35000"/>
              </a:spcBef>
            </a:pPr>
            <a:r>
              <a:rPr lang="en-US" altLang="en-US"/>
              <a:t>Precedence relationships may not be correct</a:t>
            </a:r>
          </a:p>
          <a:p>
            <a:pPr>
              <a:spcBef>
                <a:spcPct val="35000"/>
              </a:spcBef>
            </a:pPr>
            <a:r>
              <a:rPr lang="en-US" altLang="en-US"/>
              <a:t>Estimates may include </a:t>
            </a:r>
            <a:br>
              <a:rPr lang="en-US" altLang="en-US"/>
            </a:br>
            <a:r>
              <a:rPr lang="en-US" altLang="en-US"/>
              <a:t>a fudge factor</a:t>
            </a:r>
          </a:p>
          <a:p>
            <a:pPr>
              <a:spcBef>
                <a:spcPct val="35000"/>
              </a:spcBef>
            </a:pPr>
            <a:r>
              <a:rPr lang="en-US" altLang="en-US"/>
              <a:t>May focus solely</a:t>
            </a:r>
            <a:br>
              <a:rPr lang="en-US" altLang="en-US"/>
            </a:br>
            <a:r>
              <a:rPr lang="en-US" altLang="en-US"/>
              <a:t>on critical path</a:t>
            </a:r>
          </a:p>
        </p:txBody>
      </p:sp>
      <p:grpSp>
        <p:nvGrpSpPr>
          <p:cNvPr id="47108" name="Group 4"/>
          <p:cNvGrpSpPr>
            <a:grpSpLocks/>
          </p:cNvGrpSpPr>
          <p:nvPr/>
        </p:nvGrpSpPr>
        <p:grpSpPr bwMode="auto">
          <a:xfrm>
            <a:off x="4267200" y="2971800"/>
            <a:ext cx="4695825" cy="3657600"/>
            <a:chOff x="2441" y="1597"/>
            <a:chExt cx="3205" cy="2579"/>
          </a:xfrm>
        </p:grpSpPr>
        <p:grpSp>
          <p:nvGrpSpPr>
            <p:cNvPr id="47109" name="Group 5"/>
            <p:cNvGrpSpPr>
              <a:grpSpLocks/>
            </p:cNvGrpSpPr>
            <p:nvPr/>
          </p:nvGrpSpPr>
          <p:grpSpPr bwMode="auto">
            <a:xfrm>
              <a:off x="2441" y="1597"/>
              <a:ext cx="3205" cy="2439"/>
              <a:chOff x="2435" y="1951"/>
              <a:chExt cx="3205" cy="1959"/>
            </a:xfrm>
          </p:grpSpPr>
          <p:sp>
            <p:nvSpPr>
              <p:cNvPr id="47110" name="Line 6"/>
              <p:cNvSpPr>
                <a:spLocks noChangeShapeType="1"/>
              </p:cNvSpPr>
              <p:nvPr/>
            </p:nvSpPr>
            <p:spPr bwMode="auto">
              <a:xfrm>
                <a:off x="4240" y="2136"/>
                <a:ext cx="298"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1" name="Line 7"/>
              <p:cNvSpPr>
                <a:spLocks noChangeShapeType="1"/>
              </p:cNvSpPr>
              <p:nvPr/>
            </p:nvSpPr>
            <p:spPr bwMode="auto">
              <a:xfrm>
                <a:off x="3430" y="2469"/>
                <a:ext cx="1036" cy="40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2" name="Line 8"/>
              <p:cNvSpPr>
                <a:spLocks noChangeShapeType="1"/>
              </p:cNvSpPr>
              <p:nvPr/>
            </p:nvSpPr>
            <p:spPr bwMode="auto">
              <a:xfrm>
                <a:off x="4618" y="2955"/>
                <a:ext cx="68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flipV="1">
                <a:off x="3429" y="3073"/>
                <a:ext cx="1054" cy="6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Line 10"/>
              <p:cNvSpPr>
                <a:spLocks noChangeShapeType="1"/>
              </p:cNvSpPr>
              <p:nvPr/>
            </p:nvSpPr>
            <p:spPr bwMode="auto">
              <a:xfrm>
                <a:off x="2593" y="2964"/>
                <a:ext cx="685"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Line 11"/>
              <p:cNvSpPr>
                <a:spLocks noChangeShapeType="1"/>
              </p:cNvSpPr>
              <p:nvPr/>
            </p:nvSpPr>
            <p:spPr bwMode="auto">
              <a:xfrm flipV="1">
                <a:off x="3430" y="2183"/>
                <a:ext cx="613"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Line 12"/>
              <p:cNvSpPr>
                <a:spLocks noChangeShapeType="1"/>
              </p:cNvSpPr>
              <p:nvPr/>
            </p:nvSpPr>
            <p:spPr bwMode="auto">
              <a:xfrm flipV="1">
                <a:off x="2611" y="2552"/>
                <a:ext cx="667" cy="41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7" name="Oval 13"/>
              <p:cNvSpPr>
                <a:spLocks noChangeArrowheads="1"/>
              </p:cNvSpPr>
              <p:nvPr/>
            </p:nvSpPr>
            <p:spPr bwMode="auto">
              <a:xfrm>
                <a:off x="3254" y="2289"/>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Oval 14"/>
              <p:cNvSpPr>
                <a:spLocks noChangeArrowheads="1"/>
              </p:cNvSpPr>
              <p:nvPr/>
            </p:nvSpPr>
            <p:spPr bwMode="auto">
              <a:xfrm>
                <a:off x="2435"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Oval 15"/>
              <p:cNvSpPr>
                <a:spLocks noChangeArrowheads="1"/>
              </p:cNvSpPr>
              <p:nvPr/>
            </p:nvSpPr>
            <p:spPr bwMode="auto">
              <a:xfrm>
                <a:off x="3254" y="3576"/>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Oval 16"/>
              <p:cNvSpPr>
                <a:spLocks noChangeArrowheads="1"/>
              </p:cNvSpPr>
              <p:nvPr/>
            </p:nvSpPr>
            <p:spPr bwMode="auto">
              <a:xfrm>
                <a:off x="4046" y="1951"/>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Oval 17"/>
              <p:cNvSpPr>
                <a:spLocks noChangeArrowheads="1"/>
              </p:cNvSpPr>
              <p:nvPr/>
            </p:nvSpPr>
            <p:spPr bwMode="auto">
              <a:xfrm>
                <a:off x="4451"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Oval 18"/>
              <p:cNvSpPr>
                <a:spLocks noChangeArrowheads="1"/>
              </p:cNvSpPr>
              <p:nvPr/>
            </p:nvSpPr>
            <p:spPr bwMode="auto">
              <a:xfrm>
                <a:off x="5306"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Rectangle 19"/>
              <p:cNvSpPr>
                <a:spLocks noChangeArrowheads="1"/>
              </p:cNvSpPr>
              <p:nvPr/>
            </p:nvSpPr>
            <p:spPr bwMode="auto">
              <a:xfrm>
                <a:off x="2504" y="2847"/>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1</a:t>
                </a:r>
                <a:endParaRPr lang="en-US" altLang="en-US" b="1">
                  <a:solidFill>
                    <a:srgbClr val="CE2700"/>
                  </a:solidFill>
                </a:endParaRPr>
              </a:p>
            </p:txBody>
          </p:sp>
          <p:sp>
            <p:nvSpPr>
              <p:cNvPr id="47124" name="Rectangle 20"/>
              <p:cNvSpPr>
                <a:spLocks noChangeArrowheads="1"/>
              </p:cNvSpPr>
              <p:nvPr/>
            </p:nvSpPr>
            <p:spPr bwMode="auto">
              <a:xfrm>
                <a:off x="3332" y="2334"/>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2</a:t>
                </a:r>
              </a:p>
            </p:txBody>
          </p:sp>
          <p:sp>
            <p:nvSpPr>
              <p:cNvPr id="47125" name="Rectangle 21"/>
              <p:cNvSpPr>
                <a:spLocks noChangeArrowheads="1"/>
              </p:cNvSpPr>
              <p:nvPr/>
            </p:nvSpPr>
            <p:spPr bwMode="auto">
              <a:xfrm>
                <a:off x="3332" y="3640"/>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3</a:t>
                </a:r>
              </a:p>
            </p:txBody>
          </p:sp>
          <p:sp>
            <p:nvSpPr>
              <p:cNvPr id="47126" name="Rectangle 22"/>
              <p:cNvSpPr>
                <a:spLocks noChangeArrowheads="1"/>
              </p:cNvSpPr>
              <p:nvPr/>
            </p:nvSpPr>
            <p:spPr bwMode="auto">
              <a:xfrm>
                <a:off x="4124" y="2020"/>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4</a:t>
                </a:r>
              </a:p>
            </p:txBody>
          </p:sp>
          <p:sp>
            <p:nvSpPr>
              <p:cNvPr id="47127" name="Rectangle 23"/>
              <p:cNvSpPr>
                <a:spLocks noChangeArrowheads="1"/>
              </p:cNvSpPr>
              <p:nvPr/>
            </p:nvSpPr>
            <p:spPr bwMode="auto">
              <a:xfrm>
                <a:off x="4529" y="2847"/>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5</a:t>
                </a:r>
              </a:p>
            </p:txBody>
          </p:sp>
          <p:sp>
            <p:nvSpPr>
              <p:cNvPr id="47128" name="Rectangle 24"/>
              <p:cNvSpPr>
                <a:spLocks noChangeArrowheads="1"/>
              </p:cNvSpPr>
              <p:nvPr/>
            </p:nvSpPr>
            <p:spPr bwMode="auto">
              <a:xfrm>
                <a:off x="5384" y="2847"/>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6</a:t>
                </a:r>
              </a:p>
            </p:txBody>
          </p:sp>
        </p:grpSp>
        <p:graphicFrame>
          <p:nvGraphicFramePr>
            <p:cNvPr id="47129" name="Object 25"/>
            <p:cNvGraphicFramePr>
              <a:graphicFrameLocks/>
            </p:cNvGraphicFramePr>
            <p:nvPr/>
          </p:nvGraphicFramePr>
          <p:xfrm>
            <a:off x="4706" y="2941"/>
            <a:ext cx="530" cy="1235"/>
          </p:xfrm>
          <a:graphic>
            <a:graphicData uri="http://schemas.openxmlformats.org/presentationml/2006/ole">
              <mc:AlternateContent xmlns:mc="http://schemas.openxmlformats.org/markup-compatibility/2006">
                <mc:Choice xmlns:v="urn:schemas-microsoft-com:vml" Requires="v">
                  <p:oleObj name="Clip" r:id="rId2" imgW="839520" imgH="1609560" progId="MS_ClipArt_Gallery.2">
                    <p:embed/>
                  </p:oleObj>
                </mc:Choice>
                <mc:Fallback>
                  <p:oleObj name="Clip" r:id="rId2" imgW="839520" imgH="1609560" progId="MS_ClipArt_Gallery.2">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 y="2941"/>
                          <a:ext cx="530" cy="1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47130" name="Rectangle 26"/>
            <p:cNvSpPr>
              <a:spLocks noChangeArrowheads="1"/>
            </p:cNvSpPr>
            <p:nvPr/>
          </p:nvSpPr>
          <p:spPr bwMode="auto">
            <a:xfrm>
              <a:off x="3681" y="3263"/>
              <a:ext cx="894" cy="256"/>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142 weeks</a:t>
              </a:r>
            </a:p>
          </p:txBody>
        </p:sp>
      </p:grpSp>
    </p:spTree>
    <p:extLst>
      <p:ext uri="{BB962C8B-B14F-4D97-AF65-F5344CB8AC3E}">
        <p14:creationId xmlns:p14="http://schemas.microsoft.com/office/powerpoint/2010/main" val="4274711152"/>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108</a:t>
            </a:fld>
            <a:endParaRPr lang="en-US"/>
          </a:p>
        </p:txBody>
      </p:sp>
      <p:sp>
        <p:nvSpPr>
          <p:cNvPr id="6" name="Rectangle 5"/>
          <p:cNvSpPr>
            <a:spLocks noGrp="1" noChangeArrowheads="1"/>
          </p:cNvSpPr>
          <p:nvPr/>
        </p:nvSpPr>
        <p:spPr bwMode="auto">
          <a:xfrm>
            <a:off x="826294" y="178912"/>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4000"/>
              <a:t>Project Activity Variance</a:t>
            </a:r>
          </a:p>
        </p:txBody>
      </p:sp>
      <p:pic>
        <p:nvPicPr>
          <p:cNvPr id="7" name="table"/>
          <p:cNvPicPr>
            <a:picLocks noChangeAspect="1"/>
          </p:cNvPicPr>
          <p:nvPr/>
        </p:nvPicPr>
        <p:blipFill>
          <a:blip r:embed="rId2"/>
          <a:stretch>
            <a:fillRect/>
          </a:stretch>
        </p:blipFill>
        <p:spPr>
          <a:xfrm>
            <a:off x="513556" y="1869599"/>
            <a:ext cx="8116888" cy="4809490"/>
          </a:xfrm>
          <a:prstGeom prst="rect">
            <a:avLst/>
          </a:prstGeom>
        </p:spPr>
      </p:pic>
    </p:spTree>
    <p:extLst>
      <p:ext uri="{BB962C8B-B14F-4D97-AF65-F5344CB8AC3E}">
        <p14:creationId xmlns:p14="http://schemas.microsoft.com/office/powerpoint/2010/main" val="4206728357"/>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109</a:t>
            </a:fld>
            <a:endParaRPr lang="en-US"/>
          </a:p>
        </p:txBody>
      </p:sp>
      <p:sp>
        <p:nvSpPr>
          <p:cNvPr id="6" name="Rectangle 5"/>
          <p:cNvSpPr>
            <a:spLocks noGrp="1" noChangeArrowheads="1"/>
          </p:cNvSpPr>
          <p:nvPr/>
        </p:nvSpPr>
        <p:spPr bwMode="auto">
          <a:xfrm>
            <a:off x="831851" y="373856"/>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4000"/>
              <a:t>Variances of Each Path through the Network</a:t>
            </a:r>
          </a:p>
        </p:txBody>
      </p:sp>
      <p:pic>
        <p:nvPicPr>
          <p:cNvPr id="7" name="table"/>
          <p:cNvPicPr>
            <a:picLocks noChangeAspect="1"/>
          </p:cNvPicPr>
          <p:nvPr/>
        </p:nvPicPr>
        <p:blipFill>
          <a:blip r:embed="rId2"/>
          <a:stretch>
            <a:fillRect/>
          </a:stretch>
        </p:blipFill>
        <p:spPr>
          <a:xfrm>
            <a:off x="519113" y="2216943"/>
            <a:ext cx="7771130" cy="4267201"/>
          </a:xfrm>
          <a:prstGeom prst="rect">
            <a:avLst/>
          </a:prstGeom>
        </p:spPr>
      </p:pic>
    </p:spTree>
    <p:extLst>
      <p:ext uri="{BB962C8B-B14F-4D97-AF65-F5344CB8AC3E}">
        <p14:creationId xmlns:p14="http://schemas.microsoft.com/office/powerpoint/2010/main" val="122130435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873D80F5-0AFF-4215-8E93-B91837C6EFF7}" type="datetime8">
              <a:rPr lang="en-US" smtClean="0"/>
              <a:pPr/>
              <a:t>2/25/2021 11:43 AM</a:t>
            </a:fld>
            <a:endParaRPr lang="en-US"/>
          </a:p>
        </p:txBody>
      </p:sp>
      <p:sp>
        <p:nvSpPr>
          <p:cNvPr id="24579" name="Slide Number Placeholder 4"/>
          <p:cNvSpPr>
            <a:spLocks noGrp="1"/>
          </p:cNvSpPr>
          <p:nvPr>
            <p:ph type="sldNum" sz="quarter" idx="11"/>
          </p:nvPr>
        </p:nvSpPr>
        <p:spPr>
          <a:noFill/>
        </p:spPr>
        <p:txBody>
          <a:bodyPr/>
          <a:lstStyle/>
          <a:p>
            <a:fld id="{EC0A9170-0EDC-4D11-A391-15C0729BA6E1}" type="slidenum">
              <a:rPr lang="ar-SA" smtClean="0"/>
              <a:pPr/>
              <a:t>11</a:t>
            </a:fld>
            <a:endParaRPr lang="en-US"/>
          </a:p>
        </p:txBody>
      </p:sp>
      <p:sp>
        <p:nvSpPr>
          <p:cNvPr id="24580" name="Text Box 2"/>
          <p:cNvSpPr txBox="1">
            <a:spLocks noChangeArrowheads="1"/>
          </p:cNvSpPr>
          <p:nvPr/>
        </p:nvSpPr>
        <p:spPr bwMode="auto">
          <a:xfrm>
            <a:off x="914400" y="1143000"/>
            <a:ext cx="3200400" cy="314325"/>
          </a:xfrm>
          <a:prstGeom prst="rect">
            <a:avLst/>
          </a:prstGeom>
          <a:solidFill>
            <a:schemeClr val="bg1"/>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Concurrent activities</a:t>
            </a:r>
          </a:p>
        </p:txBody>
      </p:sp>
      <p:grpSp>
        <p:nvGrpSpPr>
          <p:cNvPr id="24581" name="Group 19"/>
          <p:cNvGrpSpPr>
            <a:grpSpLocks/>
          </p:cNvGrpSpPr>
          <p:nvPr/>
        </p:nvGrpSpPr>
        <p:grpSpPr bwMode="auto">
          <a:xfrm>
            <a:off x="1371600" y="1905000"/>
            <a:ext cx="6858000" cy="3581400"/>
            <a:chOff x="816" y="960"/>
            <a:chExt cx="4320" cy="2256"/>
          </a:xfrm>
        </p:grpSpPr>
        <p:sp>
          <p:nvSpPr>
            <p:cNvPr id="24585" name="Oval 3"/>
            <p:cNvSpPr>
              <a:spLocks noChangeArrowheads="1"/>
            </p:cNvSpPr>
            <p:nvPr/>
          </p:nvSpPr>
          <p:spPr bwMode="auto">
            <a:xfrm>
              <a:off x="816" y="960"/>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4586" name="Oval 4"/>
            <p:cNvSpPr>
              <a:spLocks noChangeArrowheads="1"/>
            </p:cNvSpPr>
            <p:nvPr/>
          </p:nvSpPr>
          <p:spPr bwMode="auto">
            <a:xfrm>
              <a:off x="816" y="1776"/>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120</a:t>
              </a:r>
            </a:p>
          </p:txBody>
        </p:sp>
        <p:sp>
          <p:nvSpPr>
            <p:cNvPr id="24587" name="Oval 5"/>
            <p:cNvSpPr>
              <a:spLocks noChangeArrowheads="1"/>
            </p:cNvSpPr>
            <p:nvPr/>
          </p:nvSpPr>
          <p:spPr bwMode="auto">
            <a:xfrm>
              <a:off x="816" y="2592"/>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160</a:t>
              </a:r>
            </a:p>
          </p:txBody>
        </p:sp>
        <p:sp>
          <p:nvSpPr>
            <p:cNvPr id="24588" name="Oval 6"/>
            <p:cNvSpPr>
              <a:spLocks noChangeArrowheads="1"/>
            </p:cNvSpPr>
            <p:nvPr/>
          </p:nvSpPr>
          <p:spPr bwMode="auto">
            <a:xfrm>
              <a:off x="2496" y="1776"/>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170</a:t>
              </a:r>
            </a:p>
          </p:txBody>
        </p:sp>
        <p:sp>
          <p:nvSpPr>
            <p:cNvPr id="24589" name="Oval 7"/>
            <p:cNvSpPr>
              <a:spLocks noChangeArrowheads="1"/>
            </p:cNvSpPr>
            <p:nvPr/>
          </p:nvSpPr>
          <p:spPr bwMode="auto">
            <a:xfrm>
              <a:off x="4464" y="1104"/>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180</a:t>
              </a:r>
            </a:p>
          </p:txBody>
        </p:sp>
        <p:sp>
          <p:nvSpPr>
            <p:cNvPr id="24590" name="Oval 8"/>
            <p:cNvSpPr>
              <a:spLocks noChangeArrowheads="1"/>
            </p:cNvSpPr>
            <p:nvPr/>
          </p:nvSpPr>
          <p:spPr bwMode="auto">
            <a:xfrm>
              <a:off x="4464" y="2352"/>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190</a:t>
              </a:r>
            </a:p>
          </p:txBody>
        </p:sp>
        <p:sp>
          <p:nvSpPr>
            <p:cNvPr id="24591" name="Line 9"/>
            <p:cNvSpPr>
              <a:spLocks noChangeShapeType="1"/>
            </p:cNvSpPr>
            <p:nvPr/>
          </p:nvSpPr>
          <p:spPr bwMode="auto">
            <a:xfrm flipH="1">
              <a:off x="3648" y="1440"/>
              <a:ext cx="816" cy="0"/>
            </a:xfrm>
            <a:prstGeom prst="line">
              <a:avLst/>
            </a:prstGeom>
            <a:noFill/>
            <a:ln w="19050">
              <a:solidFill>
                <a:schemeClr val="tx1"/>
              </a:solidFill>
              <a:round/>
              <a:headEnd type="arrow" w="med" len="med"/>
              <a:tailEnd/>
            </a:ln>
          </p:spPr>
          <p:txBody>
            <a:bodyPr lIns="0" tIns="0" rIns="0" bIns="0"/>
            <a:lstStyle/>
            <a:p>
              <a:endParaRPr lang="en-US"/>
            </a:p>
          </p:txBody>
        </p:sp>
        <p:sp>
          <p:nvSpPr>
            <p:cNvPr id="24592" name="Line 10"/>
            <p:cNvSpPr>
              <a:spLocks noChangeShapeType="1"/>
            </p:cNvSpPr>
            <p:nvPr/>
          </p:nvSpPr>
          <p:spPr bwMode="auto">
            <a:xfrm flipH="1">
              <a:off x="3648" y="2688"/>
              <a:ext cx="816" cy="0"/>
            </a:xfrm>
            <a:prstGeom prst="line">
              <a:avLst/>
            </a:prstGeom>
            <a:noFill/>
            <a:ln w="19050">
              <a:solidFill>
                <a:schemeClr val="tx1"/>
              </a:solidFill>
              <a:round/>
              <a:headEnd type="arrow" w="med" len="med"/>
              <a:tailEnd/>
            </a:ln>
          </p:spPr>
          <p:txBody>
            <a:bodyPr lIns="0" tIns="0" rIns="0" bIns="0"/>
            <a:lstStyle/>
            <a:p>
              <a:endParaRPr lang="en-US"/>
            </a:p>
          </p:txBody>
        </p:sp>
        <p:sp>
          <p:nvSpPr>
            <p:cNvPr id="24593" name="Line 11"/>
            <p:cNvSpPr>
              <a:spLocks noChangeShapeType="1"/>
            </p:cNvSpPr>
            <p:nvPr/>
          </p:nvSpPr>
          <p:spPr bwMode="auto">
            <a:xfrm flipH="1">
              <a:off x="3072" y="1440"/>
              <a:ext cx="576" cy="384"/>
            </a:xfrm>
            <a:prstGeom prst="line">
              <a:avLst/>
            </a:prstGeom>
            <a:noFill/>
            <a:ln w="19050">
              <a:solidFill>
                <a:schemeClr val="tx1"/>
              </a:solidFill>
              <a:round/>
              <a:headEnd/>
              <a:tailEnd/>
            </a:ln>
          </p:spPr>
          <p:txBody>
            <a:bodyPr lIns="0" tIns="0" rIns="0" bIns="0"/>
            <a:lstStyle/>
            <a:p>
              <a:endParaRPr lang="en-US"/>
            </a:p>
          </p:txBody>
        </p:sp>
        <p:sp>
          <p:nvSpPr>
            <p:cNvPr id="24594" name="Line 12"/>
            <p:cNvSpPr>
              <a:spLocks noChangeShapeType="1"/>
            </p:cNvSpPr>
            <p:nvPr/>
          </p:nvSpPr>
          <p:spPr bwMode="auto">
            <a:xfrm flipH="1" flipV="1">
              <a:off x="3072" y="2352"/>
              <a:ext cx="576" cy="336"/>
            </a:xfrm>
            <a:prstGeom prst="line">
              <a:avLst/>
            </a:prstGeom>
            <a:noFill/>
            <a:ln w="19050">
              <a:solidFill>
                <a:schemeClr val="tx1"/>
              </a:solidFill>
              <a:round/>
              <a:headEnd/>
              <a:tailEnd/>
            </a:ln>
          </p:spPr>
          <p:txBody>
            <a:bodyPr lIns="0" tIns="0" rIns="0" bIns="0"/>
            <a:lstStyle/>
            <a:p>
              <a:endParaRPr lang="en-US"/>
            </a:p>
          </p:txBody>
        </p:sp>
        <p:sp>
          <p:nvSpPr>
            <p:cNvPr id="24595" name="Line 13"/>
            <p:cNvSpPr>
              <a:spLocks noChangeShapeType="1"/>
            </p:cNvSpPr>
            <p:nvPr/>
          </p:nvSpPr>
          <p:spPr bwMode="auto">
            <a:xfrm flipH="1">
              <a:off x="1488" y="2112"/>
              <a:ext cx="1008" cy="0"/>
            </a:xfrm>
            <a:prstGeom prst="line">
              <a:avLst/>
            </a:prstGeom>
            <a:noFill/>
            <a:ln w="19050">
              <a:solidFill>
                <a:schemeClr val="tx1"/>
              </a:solidFill>
              <a:round/>
              <a:headEnd type="arrow" w="med" len="med"/>
              <a:tailEnd/>
            </a:ln>
          </p:spPr>
          <p:txBody>
            <a:bodyPr lIns="0" tIns="0" rIns="0" bIns="0"/>
            <a:lstStyle/>
            <a:p>
              <a:endParaRPr lang="en-US"/>
            </a:p>
          </p:txBody>
        </p:sp>
        <p:sp>
          <p:nvSpPr>
            <p:cNvPr id="24596" name="Line 14"/>
            <p:cNvSpPr>
              <a:spLocks noChangeShapeType="1"/>
            </p:cNvSpPr>
            <p:nvPr/>
          </p:nvSpPr>
          <p:spPr bwMode="auto">
            <a:xfrm flipH="1">
              <a:off x="1488" y="1296"/>
              <a:ext cx="816" cy="0"/>
            </a:xfrm>
            <a:prstGeom prst="line">
              <a:avLst/>
            </a:prstGeom>
            <a:noFill/>
            <a:ln w="19050">
              <a:solidFill>
                <a:schemeClr val="tx1"/>
              </a:solidFill>
              <a:round/>
              <a:headEnd/>
              <a:tailEnd/>
            </a:ln>
          </p:spPr>
          <p:txBody>
            <a:bodyPr lIns="0" tIns="0" rIns="0" bIns="0"/>
            <a:lstStyle/>
            <a:p>
              <a:endParaRPr lang="en-US"/>
            </a:p>
          </p:txBody>
        </p:sp>
        <p:sp>
          <p:nvSpPr>
            <p:cNvPr id="24597" name="Line 15"/>
            <p:cNvSpPr>
              <a:spLocks noChangeShapeType="1"/>
            </p:cNvSpPr>
            <p:nvPr/>
          </p:nvSpPr>
          <p:spPr bwMode="auto">
            <a:xfrm flipH="1">
              <a:off x="1488" y="2928"/>
              <a:ext cx="816" cy="0"/>
            </a:xfrm>
            <a:prstGeom prst="line">
              <a:avLst/>
            </a:prstGeom>
            <a:noFill/>
            <a:ln w="19050">
              <a:solidFill>
                <a:schemeClr val="tx1"/>
              </a:solidFill>
              <a:round/>
              <a:headEnd/>
              <a:tailEnd/>
            </a:ln>
          </p:spPr>
          <p:txBody>
            <a:bodyPr lIns="0" tIns="0" rIns="0" bIns="0"/>
            <a:lstStyle/>
            <a:p>
              <a:endParaRPr lang="en-US"/>
            </a:p>
          </p:txBody>
        </p:sp>
        <p:sp>
          <p:nvSpPr>
            <p:cNvPr id="24598" name="Line 16"/>
            <p:cNvSpPr>
              <a:spLocks noChangeShapeType="1"/>
            </p:cNvSpPr>
            <p:nvPr/>
          </p:nvSpPr>
          <p:spPr bwMode="auto">
            <a:xfrm>
              <a:off x="2304" y="1296"/>
              <a:ext cx="336" cy="528"/>
            </a:xfrm>
            <a:prstGeom prst="line">
              <a:avLst/>
            </a:prstGeom>
            <a:noFill/>
            <a:ln w="19050">
              <a:solidFill>
                <a:schemeClr val="tx1"/>
              </a:solidFill>
              <a:round/>
              <a:headEnd/>
              <a:tailEnd type="triangle" w="med" len="med"/>
            </a:ln>
          </p:spPr>
          <p:txBody>
            <a:bodyPr lIns="0" tIns="0" rIns="0" bIns="0"/>
            <a:lstStyle/>
            <a:p>
              <a:endParaRPr lang="en-US"/>
            </a:p>
          </p:txBody>
        </p:sp>
        <p:sp>
          <p:nvSpPr>
            <p:cNvPr id="24599" name="Line 17"/>
            <p:cNvSpPr>
              <a:spLocks noChangeShapeType="1"/>
            </p:cNvSpPr>
            <p:nvPr/>
          </p:nvSpPr>
          <p:spPr bwMode="auto">
            <a:xfrm flipV="1">
              <a:off x="2304" y="2352"/>
              <a:ext cx="336" cy="576"/>
            </a:xfrm>
            <a:prstGeom prst="line">
              <a:avLst/>
            </a:prstGeom>
            <a:noFill/>
            <a:ln w="19050">
              <a:solidFill>
                <a:schemeClr val="tx1"/>
              </a:solidFill>
              <a:round/>
              <a:headEnd/>
              <a:tailEnd type="arrow" w="med" len="med"/>
            </a:ln>
          </p:spPr>
          <p:txBody>
            <a:bodyPr lIns="0" tIns="0" rIns="0" bIns="0"/>
            <a:lstStyle/>
            <a:p>
              <a:endParaRPr lang="en-US"/>
            </a:p>
          </p:txBody>
        </p:sp>
      </p:grpSp>
      <p:sp>
        <p:nvSpPr>
          <p:cNvPr id="572434" name="Rectangle 18"/>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110</a:t>
            </a:fld>
            <a:endParaRPr lang="en-US"/>
          </a:p>
        </p:txBody>
      </p:sp>
      <p:sp>
        <p:nvSpPr>
          <p:cNvPr id="6" name="Rectangle 5"/>
          <p:cNvSpPr>
            <a:spLocks noGrp="1" noChangeArrowheads="1"/>
          </p:cNvSpPr>
          <p:nvPr/>
        </p:nvSpPr>
        <p:spPr bwMode="auto">
          <a:xfrm>
            <a:off x="922338" y="221456"/>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3200"/>
              <a:t>Calculating the Probability of Completing the Project in Less Than a Specified Time</a:t>
            </a:r>
          </a:p>
        </p:txBody>
      </p:sp>
      <p:sp>
        <p:nvSpPr>
          <p:cNvPr id="7" name="Rectangle 6"/>
          <p:cNvSpPr>
            <a:spLocks noGrp="1" noChangeArrowheads="1"/>
          </p:cNvSpPr>
          <p:nvPr/>
        </p:nvSpPr>
        <p:spPr bwMode="auto">
          <a:xfrm>
            <a:off x="381000" y="1835943"/>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en-US" sz="2400" b="1" dirty="0">
                <a:solidFill>
                  <a:schemeClr val="folHlink"/>
                </a:solidFill>
              </a:rPr>
              <a:t>When you know:</a:t>
            </a:r>
          </a:p>
          <a:p>
            <a:pPr lvl="1">
              <a:lnSpc>
                <a:spcPct val="90000"/>
              </a:lnSpc>
            </a:pPr>
            <a:r>
              <a:rPr lang="en-US" altLang="en-US" sz="2400" dirty="0"/>
              <a:t>The expected completion time</a:t>
            </a:r>
          </a:p>
          <a:p>
            <a:pPr lvl="1">
              <a:lnSpc>
                <a:spcPct val="90000"/>
              </a:lnSpc>
            </a:pPr>
            <a:r>
              <a:rPr lang="en-US" altLang="en-US" sz="2400" dirty="0"/>
              <a:t>Its variance</a:t>
            </a:r>
          </a:p>
          <a:p>
            <a:pPr>
              <a:lnSpc>
                <a:spcPct val="90000"/>
              </a:lnSpc>
            </a:pPr>
            <a:r>
              <a:rPr lang="en-US" altLang="en-US" sz="2400" b="1" dirty="0">
                <a:solidFill>
                  <a:schemeClr val="folHlink"/>
                </a:solidFill>
              </a:rPr>
              <a:t>You can calculate the probability of completing the project in “X” weeks with the following formula:</a:t>
            </a:r>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r>
              <a:rPr lang="en-US" altLang="en-US" sz="2400" dirty="0"/>
              <a:t>Where </a:t>
            </a:r>
            <a:r>
              <a:rPr lang="en-US" altLang="en-US" sz="2400" b="1" dirty="0"/>
              <a:t>D</a:t>
            </a:r>
            <a:r>
              <a:rPr lang="en-US" altLang="en-US" sz="2400" b="1" baseline="-25000" dirty="0"/>
              <a:t>T</a:t>
            </a:r>
            <a:r>
              <a:rPr lang="en-US" altLang="en-US" sz="2400" b="1" dirty="0"/>
              <a:t> = the specified project completion time</a:t>
            </a:r>
          </a:p>
          <a:p>
            <a:pPr>
              <a:lnSpc>
                <a:spcPct val="90000"/>
              </a:lnSpc>
              <a:buFont typeface="Wingdings" panose="05000000000000000000" pitchFamily="2" charset="2"/>
              <a:buNone/>
            </a:pPr>
            <a:r>
              <a:rPr lang="en-US" altLang="en-US" sz="2400" b="1" dirty="0"/>
              <a:t>          EF</a:t>
            </a:r>
            <a:r>
              <a:rPr lang="en-US" altLang="en-US" sz="2400" b="1" baseline="-25000" dirty="0"/>
              <a:t>P</a:t>
            </a:r>
            <a:r>
              <a:rPr lang="en-US" altLang="en-US" sz="2400" b="1" dirty="0"/>
              <a:t> = the expected completion time of the path</a:t>
            </a:r>
          </a:p>
          <a:p>
            <a:pPr>
              <a:lnSpc>
                <a:spcPct val="90000"/>
              </a:lnSpc>
              <a:buFont typeface="Wingdings" panose="05000000000000000000" pitchFamily="2" charset="2"/>
              <a:buNone/>
            </a:pPr>
            <a:r>
              <a:rPr lang="en-US" altLang="en-US" sz="2400" dirty="0"/>
              <a:t>           </a:t>
            </a:r>
          </a:p>
          <a:p>
            <a:pPr>
              <a:lnSpc>
                <a:spcPct val="90000"/>
              </a:lnSpc>
              <a:buFont typeface="Wingdings" panose="05000000000000000000" pitchFamily="2" charset="2"/>
              <a:buNone/>
            </a:pPr>
            <a:endParaRPr lang="en-US" altLang="en-US" sz="2400" dirty="0"/>
          </a:p>
          <a:p>
            <a:pPr>
              <a:lnSpc>
                <a:spcPct val="90000"/>
              </a:lnSpc>
            </a:pPr>
            <a:endParaRPr lang="en-US" altLang="en-US" sz="2400" dirty="0"/>
          </a:p>
          <a:p>
            <a:pPr>
              <a:lnSpc>
                <a:spcPct val="90000"/>
              </a:lnSpc>
            </a:pPr>
            <a:endParaRPr lang="en-US" altLang="en-US" sz="2400" dirty="0"/>
          </a:p>
          <a:p>
            <a:pPr>
              <a:lnSpc>
                <a:spcPct val="90000"/>
              </a:lnSpc>
            </a:pPr>
            <a:endParaRPr lang="en-US" altLang="en-US" sz="2400"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980656"/>
            <a:ext cx="80772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6179343"/>
            <a:ext cx="3335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7977182"/>
      </p:ext>
    </p:ext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111</a:t>
            </a:fld>
            <a:endParaRPr lang="en-US"/>
          </a:p>
        </p:txBody>
      </p:sp>
      <p:sp>
        <p:nvSpPr>
          <p:cNvPr id="6" name="Rectangle 5"/>
          <p:cNvSpPr>
            <a:spLocks noGrp="1" noChangeArrowheads="1"/>
          </p:cNvSpPr>
          <p:nvPr/>
        </p:nvSpPr>
        <p:spPr bwMode="auto">
          <a:xfrm>
            <a:off x="998538" y="297655"/>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3200" b="1"/>
              <a:t>Example:</a:t>
            </a:r>
            <a:r>
              <a:rPr lang="en-US" altLang="en-US" sz="3200"/>
              <a:t> Calculating the probability of finishing the project in 48 weeks</a:t>
            </a:r>
          </a:p>
        </p:txBody>
      </p:sp>
      <p:sp>
        <p:nvSpPr>
          <p:cNvPr id="7" name="Rectangle 6"/>
          <p:cNvSpPr>
            <a:spLocks noGrp="1" noChangeArrowheads="1"/>
          </p:cNvSpPr>
          <p:nvPr/>
        </p:nvSpPr>
        <p:spPr bwMode="auto">
          <a:xfrm>
            <a:off x="457200" y="1912142"/>
            <a:ext cx="8534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a:t>Use the z values in Appendix B to determine probabilities</a:t>
            </a:r>
          </a:p>
          <a:p>
            <a:r>
              <a:rPr lang="en-US" altLang="en-US" sz="2000"/>
              <a:t>E.G. for path 1</a:t>
            </a:r>
          </a:p>
        </p:txBody>
      </p:sp>
      <p:pic>
        <p:nvPicPr>
          <p:cNvPr id="8" name="table"/>
          <p:cNvPicPr>
            <a:picLocks noChangeAspect="1"/>
          </p:cNvPicPr>
          <p:nvPr/>
        </p:nvPicPr>
        <p:blipFill>
          <a:blip r:embed="rId2"/>
          <a:stretch>
            <a:fillRect/>
          </a:stretch>
        </p:blipFill>
        <p:spPr>
          <a:xfrm>
            <a:off x="152400" y="3512342"/>
            <a:ext cx="8650288" cy="3048002"/>
          </a:xfrm>
          <a:prstGeom prst="rect">
            <a:avLst/>
          </a:prstGeom>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2521742"/>
            <a:ext cx="3886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51086226"/>
      </p:ext>
    </p:extLst>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112</a:t>
            </a:fld>
            <a:endParaRPr lang="en-US"/>
          </a:p>
        </p:txBody>
      </p:sp>
      <p:pic>
        <p:nvPicPr>
          <p:cNvPr id="10" name="Picture 9"/>
          <p:cNvPicPr>
            <a:picLocks noChangeAspect="1"/>
          </p:cNvPicPr>
          <p:nvPr/>
        </p:nvPicPr>
        <p:blipFill>
          <a:blip r:embed="rId2"/>
          <a:stretch>
            <a:fillRect/>
          </a:stretch>
        </p:blipFill>
        <p:spPr>
          <a:xfrm>
            <a:off x="1828800" y="228600"/>
            <a:ext cx="4953000" cy="6360695"/>
          </a:xfrm>
          <a:prstGeom prst="rect">
            <a:avLst/>
          </a:prstGeom>
        </p:spPr>
      </p:pic>
    </p:spTree>
    <p:extLst>
      <p:ext uri="{BB962C8B-B14F-4D97-AF65-F5344CB8AC3E}">
        <p14:creationId xmlns:p14="http://schemas.microsoft.com/office/powerpoint/2010/main" val="209080091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56FF94BC-168F-4C9E-971B-2C214C4755D6}" type="datetime8">
              <a:rPr lang="en-US" smtClean="0"/>
              <a:pPr/>
              <a:t>2/25/2021 11:43 AM</a:t>
            </a:fld>
            <a:endParaRPr lang="en-US"/>
          </a:p>
        </p:txBody>
      </p:sp>
      <p:sp>
        <p:nvSpPr>
          <p:cNvPr id="25603" name="Slide Number Placeholder 4"/>
          <p:cNvSpPr>
            <a:spLocks noGrp="1"/>
          </p:cNvSpPr>
          <p:nvPr>
            <p:ph type="sldNum" sz="quarter" idx="11"/>
          </p:nvPr>
        </p:nvSpPr>
        <p:spPr>
          <a:noFill/>
        </p:spPr>
        <p:txBody>
          <a:bodyPr/>
          <a:lstStyle/>
          <a:p>
            <a:fld id="{DA16BDDF-DD9C-4785-97EC-B76A4C758D18}" type="slidenum">
              <a:rPr lang="ar-SA" smtClean="0"/>
              <a:pPr/>
              <a:t>12</a:t>
            </a:fld>
            <a:endParaRPr lang="en-US"/>
          </a:p>
        </p:txBody>
      </p:sp>
      <p:sp>
        <p:nvSpPr>
          <p:cNvPr id="588802" name="Rectangle 2"/>
          <p:cNvSpPr>
            <a:spLocks noGrp="1" noChangeArrowheads="1"/>
          </p:cNvSpPr>
          <p:nvPr>
            <p:ph type="body" idx="1"/>
          </p:nvPr>
        </p:nvSpPr>
        <p:spPr>
          <a:xfrm>
            <a:off x="1001713" y="1219200"/>
            <a:ext cx="7685087" cy="4648200"/>
          </a:xfrm>
          <a:solidFill>
            <a:schemeClr val="bg1"/>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CC3300"/>
              </a:buClr>
              <a:buSzPct val="100000"/>
              <a:buFontTx/>
              <a:buAutoNum type="arabicParenR" startAt="5"/>
              <a:defRPr/>
            </a:pPr>
            <a:r>
              <a:rPr lang="en-US" sz="2200" dirty="0"/>
              <a:t>The network must be a logical representation of all the activities. Where necessary, "dummy activities" are used for:</a:t>
            </a:r>
          </a:p>
          <a:p>
            <a:pPr marL="1255713" lvl="1" indent="-363538" algn="just">
              <a:buClr>
                <a:schemeClr val="accent2"/>
              </a:buClr>
              <a:buSzTx/>
              <a:buFont typeface="Wingdings" pitchFamily="2" charset="2"/>
              <a:buChar char="q"/>
              <a:defRPr/>
            </a:pPr>
            <a:r>
              <a:rPr lang="en-US" sz="2200" dirty="0"/>
              <a:t>Unique numbering and</a:t>
            </a:r>
          </a:p>
          <a:p>
            <a:pPr marL="1255713" lvl="1" indent="-363538" algn="just">
              <a:buClr>
                <a:schemeClr val="accent2"/>
              </a:buClr>
              <a:buSzTx/>
              <a:buFont typeface="Wingdings" pitchFamily="2" charset="2"/>
              <a:buChar char="q"/>
              <a:defRPr/>
            </a:pPr>
            <a:r>
              <a:rPr lang="en-US" sz="2200" dirty="0"/>
              <a:t>Logical sequencing.</a:t>
            </a:r>
          </a:p>
          <a:p>
            <a:pPr marL="700088" lvl="1" indent="-304800" algn="just">
              <a:buClr>
                <a:schemeClr val="accent2"/>
              </a:buClr>
              <a:buSzTx/>
              <a:buFontTx/>
              <a:buNone/>
              <a:defRPr/>
            </a:pPr>
            <a:endParaRPr lang="en-US" sz="2200" dirty="0"/>
          </a:p>
          <a:p>
            <a:pPr marL="534988" lvl="1" indent="15875" algn="just">
              <a:buClr>
                <a:schemeClr val="accent2"/>
              </a:buClr>
              <a:buSzTx/>
              <a:buFontTx/>
              <a:buNone/>
              <a:defRPr/>
            </a:pPr>
            <a:r>
              <a:rPr lang="en-US" sz="2200" b="1" i="1" dirty="0">
                <a:effectLst>
                  <a:outerShdw blurRad="38100" dist="38100" dir="2700000" algn="tl">
                    <a:srgbClr val="C0C0C0"/>
                  </a:outerShdw>
                </a:effectLst>
              </a:rPr>
              <a:t>Dummy activity</a:t>
            </a:r>
            <a:r>
              <a:rPr lang="en-US" sz="2200" dirty="0"/>
              <a:t> is an arrow that represents merely a dependency of one activity upon another. A dummy activity carries a </a:t>
            </a:r>
            <a:r>
              <a:rPr lang="en-US" sz="2200" b="1" i="1" dirty="0">
                <a:effectLst>
                  <a:outerShdw blurRad="38100" dist="38100" dir="2700000" algn="tl">
                    <a:srgbClr val="C0C0C0"/>
                  </a:outerShdw>
                </a:effectLst>
              </a:rPr>
              <a:t>zero</a:t>
            </a:r>
            <a:r>
              <a:rPr lang="en-US" sz="2200" dirty="0"/>
              <a:t> time. It is also called </a:t>
            </a:r>
            <a:r>
              <a:rPr lang="en-US" sz="2200" b="1" dirty="0">
                <a:effectLst>
                  <a:outerShdw blurRad="38100" dist="38100" dir="2700000" algn="tl">
                    <a:srgbClr val="C0C0C0"/>
                  </a:outerShdw>
                </a:effectLst>
              </a:rPr>
              <a:t>dependency arrow</a:t>
            </a:r>
            <a:r>
              <a:rPr lang="en-US" sz="2200" dirty="0"/>
              <a:t>.</a:t>
            </a:r>
          </a:p>
        </p:txBody>
      </p:sp>
      <p:sp>
        <p:nvSpPr>
          <p:cNvPr id="588803"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14041B35-4684-42DD-B4DE-C0109A065071}" type="datetime8">
              <a:rPr lang="en-US" smtClean="0"/>
              <a:pPr/>
              <a:t>2/25/2021 11:43 AM</a:t>
            </a:fld>
            <a:endParaRPr lang="en-US"/>
          </a:p>
        </p:txBody>
      </p:sp>
      <p:sp>
        <p:nvSpPr>
          <p:cNvPr id="26627" name="Slide Number Placeholder 4"/>
          <p:cNvSpPr>
            <a:spLocks noGrp="1"/>
          </p:cNvSpPr>
          <p:nvPr>
            <p:ph type="sldNum" sz="quarter" idx="11"/>
          </p:nvPr>
        </p:nvSpPr>
        <p:spPr>
          <a:noFill/>
        </p:spPr>
        <p:txBody>
          <a:bodyPr/>
          <a:lstStyle/>
          <a:p>
            <a:fld id="{43F7DF87-2451-4500-A44F-4FCB5065036C}" type="slidenum">
              <a:rPr lang="ar-SA" smtClean="0"/>
              <a:pPr/>
              <a:t>13</a:t>
            </a:fld>
            <a:endParaRPr lang="en-US"/>
          </a:p>
        </p:txBody>
      </p:sp>
      <p:sp>
        <p:nvSpPr>
          <p:cNvPr id="26628" name="Text Box 5"/>
          <p:cNvSpPr txBox="1">
            <a:spLocks noChangeArrowheads="1"/>
          </p:cNvSpPr>
          <p:nvPr/>
        </p:nvSpPr>
        <p:spPr bwMode="auto">
          <a:xfrm>
            <a:off x="762000" y="1066800"/>
            <a:ext cx="7848600" cy="307975"/>
          </a:xfrm>
          <a:prstGeom prst="rect">
            <a:avLst/>
          </a:prstGeom>
          <a:solidFill>
            <a:srgbClr val="F8F9BD"/>
          </a:solidFill>
          <a:ln w="9525">
            <a:solidFill>
              <a:schemeClr val="tx2"/>
            </a:solidFill>
            <a:miter lim="800000"/>
            <a:headEnd/>
            <a:tailEnd/>
          </a:ln>
        </p:spPr>
        <p:txBody>
          <a:bodyPr lIns="0" tIns="0" rIns="0" bIns="0">
            <a:spAutoFit/>
          </a:bodyPr>
          <a:lstStyle/>
          <a:p>
            <a:pPr marL="452438" indent="-452438" algn="just">
              <a:spcBef>
                <a:spcPct val="50000"/>
              </a:spcBef>
              <a:buClr>
                <a:srgbClr val="FF0000"/>
              </a:buClr>
              <a:buFont typeface="Wingdings" pitchFamily="2" charset="2"/>
              <a:buChar char="Ø"/>
            </a:pPr>
            <a:r>
              <a:rPr lang="en-US" sz="2000" b="1">
                <a:solidFill>
                  <a:schemeClr val="accent2"/>
                </a:solidFill>
              </a:rPr>
              <a:t>The following network shows </a:t>
            </a:r>
            <a:r>
              <a:rPr lang="en-US" sz="2000" b="1">
                <a:solidFill>
                  <a:srgbClr val="FF0000"/>
                </a:solidFill>
              </a:rPr>
              <a:t>incorrect  activity numbering</a:t>
            </a:r>
            <a:r>
              <a:rPr lang="en-US" sz="2000" b="1">
                <a:solidFill>
                  <a:schemeClr val="accent2"/>
                </a:solidFill>
              </a:rPr>
              <a:t>.</a:t>
            </a:r>
          </a:p>
        </p:txBody>
      </p:sp>
      <p:grpSp>
        <p:nvGrpSpPr>
          <p:cNvPr id="26629" name="Group 28"/>
          <p:cNvGrpSpPr>
            <a:grpSpLocks/>
          </p:cNvGrpSpPr>
          <p:nvPr/>
        </p:nvGrpSpPr>
        <p:grpSpPr bwMode="auto">
          <a:xfrm>
            <a:off x="990600" y="1752600"/>
            <a:ext cx="7620000" cy="3733800"/>
            <a:chOff x="838200" y="1676400"/>
            <a:chExt cx="7620000" cy="3733800"/>
          </a:xfrm>
        </p:grpSpPr>
        <p:sp>
          <p:nvSpPr>
            <p:cNvPr id="26633" name="Oval 2"/>
            <p:cNvSpPr>
              <a:spLocks noChangeArrowheads="1"/>
            </p:cNvSpPr>
            <p:nvPr/>
          </p:nvSpPr>
          <p:spPr bwMode="auto">
            <a:xfrm>
              <a:off x="739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90</a:t>
              </a:r>
            </a:p>
          </p:txBody>
        </p:sp>
        <p:sp>
          <p:nvSpPr>
            <p:cNvPr id="26634" name="Oval 3"/>
            <p:cNvSpPr>
              <a:spLocks noChangeArrowheads="1"/>
            </p:cNvSpPr>
            <p:nvPr/>
          </p:nvSpPr>
          <p:spPr bwMode="auto">
            <a:xfrm>
              <a:off x="73914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100</a:t>
              </a:r>
            </a:p>
          </p:txBody>
        </p:sp>
        <p:sp>
          <p:nvSpPr>
            <p:cNvPr id="26635" name="Oval 4"/>
            <p:cNvSpPr>
              <a:spLocks noChangeArrowheads="1"/>
            </p:cNvSpPr>
            <p:nvPr/>
          </p:nvSpPr>
          <p:spPr bwMode="auto">
            <a:xfrm>
              <a:off x="7391400" y="42672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110</a:t>
              </a:r>
            </a:p>
          </p:txBody>
        </p:sp>
        <p:sp>
          <p:nvSpPr>
            <p:cNvPr id="26636" name="Oval 6"/>
            <p:cNvSpPr>
              <a:spLocks noChangeArrowheads="1"/>
            </p:cNvSpPr>
            <p:nvPr/>
          </p:nvSpPr>
          <p:spPr bwMode="auto">
            <a:xfrm>
              <a:off x="8382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50</a:t>
              </a:r>
            </a:p>
          </p:txBody>
        </p:sp>
        <p:sp>
          <p:nvSpPr>
            <p:cNvPr id="26637" name="Oval 7"/>
            <p:cNvSpPr>
              <a:spLocks noChangeArrowheads="1"/>
            </p:cNvSpPr>
            <p:nvPr/>
          </p:nvSpPr>
          <p:spPr bwMode="auto">
            <a:xfrm>
              <a:off x="30480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70</a:t>
              </a:r>
            </a:p>
          </p:txBody>
        </p:sp>
        <p:sp>
          <p:nvSpPr>
            <p:cNvPr id="26638" name="Line 8"/>
            <p:cNvSpPr>
              <a:spLocks noChangeShapeType="1"/>
            </p:cNvSpPr>
            <p:nvPr/>
          </p:nvSpPr>
          <p:spPr bwMode="auto">
            <a:xfrm flipH="1">
              <a:off x="1905000" y="3505200"/>
              <a:ext cx="1143000" cy="0"/>
            </a:xfrm>
            <a:prstGeom prst="line">
              <a:avLst/>
            </a:prstGeom>
            <a:noFill/>
            <a:ln w="19050">
              <a:solidFill>
                <a:schemeClr val="tx1"/>
              </a:solidFill>
              <a:round/>
              <a:headEnd type="arrow" w="med" len="med"/>
              <a:tailEnd/>
            </a:ln>
          </p:spPr>
          <p:txBody>
            <a:bodyPr lIns="0" tIns="0" rIns="0" bIns="0"/>
            <a:lstStyle/>
            <a:p>
              <a:endParaRPr lang="en-US"/>
            </a:p>
          </p:txBody>
        </p:sp>
        <p:sp>
          <p:nvSpPr>
            <p:cNvPr id="26639" name="Oval 9"/>
            <p:cNvSpPr>
              <a:spLocks noChangeArrowheads="1"/>
            </p:cNvSpPr>
            <p:nvPr/>
          </p:nvSpPr>
          <p:spPr bwMode="auto">
            <a:xfrm>
              <a:off x="838200" y="44196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60</a:t>
              </a:r>
            </a:p>
          </p:txBody>
        </p:sp>
        <p:sp>
          <p:nvSpPr>
            <p:cNvPr id="26640" name="Line 10"/>
            <p:cNvSpPr>
              <a:spLocks noChangeShapeType="1"/>
            </p:cNvSpPr>
            <p:nvPr/>
          </p:nvSpPr>
          <p:spPr bwMode="auto">
            <a:xfrm flipH="1">
              <a:off x="1905000" y="4953000"/>
              <a:ext cx="838200" cy="0"/>
            </a:xfrm>
            <a:prstGeom prst="line">
              <a:avLst/>
            </a:prstGeom>
            <a:noFill/>
            <a:ln w="19050">
              <a:solidFill>
                <a:schemeClr val="tx1"/>
              </a:solidFill>
              <a:round/>
              <a:headEnd/>
              <a:tailEnd/>
            </a:ln>
          </p:spPr>
          <p:txBody>
            <a:bodyPr lIns="0" tIns="0" rIns="0" bIns="0"/>
            <a:lstStyle/>
            <a:p>
              <a:endParaRPr lang="en-US"/>
            </a:p>
          </p:txBody>
        </p:sp>
        <p:sp>
          <p:nvSpPr>
            <p:cNvPr id="26641" name="Oval 11"/>
            <p:cNvSpPr>
              <a:spLocks noChangeArrowheads="1"/>
            </p:cNvSpPr>
            <p:nvPr/>
          </p:nvSpPr>
          <p:spPr bwMode="auto">
            <a:xfrm>
              <a:off x="52578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6642" name="Line 12"/>
            <p:cNvSpPr>
              <a:spLocks noChangeShapeType="1"/>
            </p:cNvSpPr>
            <p:nvPr/>
          </p:nvSpPr>
          <p:spPr bwMode="auto">
            <a:xfrm flipH="1">
              <a:off x="6324600" y="3505200"/>
              <a:ext cx="1066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3" name="Line 13"/>
            <p:cNvSpPr>
              <a:spLocks noChangeShapeType="1"/>
            </p:cNvSpPr>
            <p:nvPr/>
          </p:nvSpPr>
          <p:spPr bwMode="auto">
            <a:xfrm flipH="1">
              <a:off x="6705600" y="2209800"/>
              <a:ext cx="685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4" name="Line 14"/>
            <p:cNvSpPr>
              <a:spLocks noChangeShapeType="1"/>
            </p:cNvSpPr>
            <p:nvPr/>
          </p:nvSpPr>
          <p:spPr bwMode="auto">
            <a:xfrm flipH="1">
              <a:off x="6705600" y="4800600"/>
              <a:ext cx="685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5" name="Line 15"/>
            <p:cNvSpPr>
              <a:spLocks noChangeShapeType="1"/>
            </p:cNvSpPr>
            <p:nvPr/>
          </p:nvSpPr>
          <p:spPr bwMode="auto">
            <a:xfrm flipH="1">
              <a:off x="6019800" y="2209800"/>
              <a:ext cx="685800" cy="838200"/>
            </a:xfrm>
            <a:prstGeom prst="line">
              <a:avLst/>
            </a:prstGeom>
            <a:noFill/>
            <a:ln w="19050">
              <a:solidFill>
                <a:schemeClr val="tx1"/>
              </a:solidFill>
              <a:round/>
              <a:headEnd/>
              <a:tailEnd/>
            </a:ln>
          </p:spPr>
          <p:txBody>
            <a:bodyPr lIns="0" tIns="0" rIns="0" bIns="0"/>
            <a:lstStyle/>
            <a:p>
              <a:endParaRPr lang="en-US"/>
            </a:p>
          </p:txBody>
        </p:sp>
        <p:sp>
          <p:nvSpPr>
            <p:cNvPr id="26646" name="Line 16"/>
            <p:cNvSpPr>
              <a:spLocks noChangeShapeType="1"/>
            </p:cNvSpPr>
            <p:nvPr/>
          </p:nvSpPr>
          <p:spPr bwMode="auto">
            <a:xfrm flipH="1" flipV="1">
              <a:off x="6096000" y="3886200"/>
              <a:ext cx="609600" cy="914400"/>
            </a:xfrm>
            <a:prstGeom prst="line">
              <a:avLst/>
            </a:prstGeom>
            <a:noFill/>
            <a:ln w="19050">
              <a:solidFill>
                <a:schemeClr val="tx1"/>
              </a:solidFill>
              <a:round/>
              <a:headEnd/>
              <a:tailEnd/>
            </a:ln>
          </p:spPr>
          <p:txBody>
            <a:bodyPr lIns="0" tIns="0" rIns="0" bIns="0"/>
            <a:lstStyle/>
            <a:p>
              <a:endParaRPr lang="en-US"/>
            </a:p>
          </p:txBody>
        </p:sp>
        <p:sp>
          <p:nvSpPr>
            <p:cNvPr id="26647" name="Line 17"/>
            <p:cNvSpPr>
              <a:spLocks noChangeShapeType="1"/>
            </p:cNvSpPr>
            <p:nvPr/>
          </p:nvSpPr>
          <p:spPr bwMode="auto">
            <a:xfrm flipV="1">
              <a:off x="2743200" y="3886200"/>
              <a:ext cx="609600" cy="1066800"/>
            </a:xfrm>
            <a:prstGeom prst="line">
              <a:avLst/>
            </a:prstGeom>
            <a:noFill/>
            <a:ln w="19050">
              <a:solidFill>
                <a:schemeClr val="tx1"/>
              </a:solidFill>
              <a:round/>
              <a:headEnd/>
              <a:tailEnd type="arrow" w="med" len="med"/>
            </a:ln>
          </p:spPr>
          <p:txBody>
            <a:bodyPr lIns="0" tIns="0" rIns="0" bIns="0"/>
            <a:lstStyle/>
            <a:p>
              <a:endParaRPr lang="en-US"/>
            </a:p>
          </p:txBody>
        </p:sp>
        <p:sp>
          <p:nvSpPr>
            <p:cNvPr id="26648" name="Line 18"/>
            <p:cNvSpPr>
              <a:spLocks noChangeShapeType="1"/>
            </p:cNvSpPr>
            <p:nvPr/>
          </p:nvSpPr>
          <p:spPr bwMode="auto">
            <a:xfrm flipV="1">
              <a:off x="3886200" y="2514600"/>
              <a:ext cx="381000" cy="533400"/>
            </a:xfrm>
            <a:prstGeom prst="line">
              <a:avLst/>
            </a:prstGeom>
            <a:noFill/>
            <a:ln w="19050">
              <a:solidFill>
                <a:schemeClr val="tx1"/>
              </a:solidFill>
              <a:round/>
              <a:headEnd/>
              <a:tailEnd/>
            </a:ln>
          </p:spPr>
          <p:txBody>
            <a:bodyPr lIns="0" tIns="0" rIns="0" bIns="0"/>
            <a:lstStyle/>
            <a:p>
              <a:endParaRPr lang="en-US"/>
            </a:p>
          </p:txBody>
        </p:sp>
        <p:sp>
          <p:nvSpPr>
            <p:cNvPr id="26649" name="Line 19"/>
            <p:cNvSpPr>
              <a:spLocks noChangeShapeType="1"/>
            </p:cNvSpPr>
            <p:nvPr/>
          </p:nvSpPr>
          <p:spPr bwMode="auto">
            <a:xfrm>
              <a:off x="4267200" y="2514600"/>
              <a:ext cx="762000" cy="0"/>
            </a:xfrm>
            <a:prstGeom prst="line">
              <a:avLst/>
            </a:prstGeom>
            <a:noFill/>
            <a:ln w="19050">
              <a:solidFill>
                <a:schemeClr val="tx1"/>
              </a:solidFill>
              <a:round/>
              <a:headEnd/>
              <a:tailEnd/>
            </a:ln>
          </p:spPr>
          <p:txBody>
            <a:bodyPr lIns="0" tIns="0" rIns="0" bIns="0"/>
            <a:lstStyle/>
            <a:p>
              <a:endParaRPr lang="en-US"/>
            </a:p>
          </p:txBody>
        </p:sp>
        <p:sp>
          <p:nvSpPr>
            <p:cNvPr id="26650" name="Line 20"/>
            <p:cNvSpPr>
              <a:spLocks noChangeShapeType="1"/>
            </p:cNvSpPr>
            <p:nvPr/>
          </p:nvSpPr>
          <p:spPr bwMode="auto">
            <a:xfrm>
              <a:off x="5029200" y="2514600"/>
              <a:ext cx="381000" cy="609600"/>
            </a:xfrm>
            <a:prstGeom prst="line">
              <a:avLst/>
            </a:prstGeom>
            <a:noFill/>
            <a:ln w="19050">
              <a:solidFill>
                <a:schemeClr val="tx1"/>
              </a:solidFill>
              <a:round/>
              <a:headEnd/>
              <a:tailEnd type="arrow" w="med" len="med"/>
            </a:ln>
          </p:spPr>
          <p:txBody>
            <a:bodyPr lIns="0" tIns="0" rIns="0" bIns="0"/>
            <a:lstStyle/>
            <a:p>
              <a:endParaRPr lang="en-US"/>
            </a:p>
          </p:txBody>
        </p:sp>
        <p:sp>
          <p:nvSpPr>
            <p:cNvPr id="26651" name="Line 21"/>
            <p:cNvSpPr>
              <a:spLocks noChangeShapeType="1"/>
            </p:cNvSpPr>
            <p:nvPr/>
          </p:nvSpPr>
          <p:spPr bwMode="auto">
            <a:xfrm>
              <a:off x="4267200" y="4419600"/>
              <a:ext cx="762000" cy="0"/>
            </a:xfrm>
            <a:prstGeom prst="line">
              <a:avLst/>
            </a:prstGeom>
            <a:noFill/>
            <a:ln w="19050">
              <a:solidFill>
                <a:schemeClr val="tx1"/>
              </a:solidFill>
              <a:round/>
              <a:headEnd/>
              <a:tailEnd/>
            </a:ln>
          </p:spPr>
          <p:txBody>
            <a:bodyPr lIns="0" tIns="0" rIns="0" bIns="0"/>
            <a:lstStyle/>
            <a:p>
              <a:endParaRPr lang="en-US"/>
            </a:p>
          </p:txBody>
        </p:sp>
        <p:sp>
          <p:nvSpPr>
            <p:cNvPr id="26652" name="Line 22"/>
            <p:cNvSpPr>
              <a:spLocks noChangeShapeType="1"/>
            </p:cNvSpPr>
            <p:nvPr/>
          </p:nvSpPr>
          <p:spPr bwMode="auto">
            <a:xfrm flipH="1" flipV="1">
              <a:off x="3886200" y="3886200"/>
              <a:ext cx="381000" cy="533400"/>
            </a:xfrm>
            <a:prstGeom prst="line">
              <a:avLst/>
            </a:prstGeom>
            <a:noFill/>
            <a:ln w="19050">
              <a:solidFill>
                <a:schemeClr val="tx1"/>
              </a:solidFill>
              <a:round/>
              <a:headEnd/>
              <a:tailEnd/>
            </a:ln>
          </p:spPr>
          <p:txBody>
            <a:bodyPr lIns="0" tIns="0" rIns="0" bIns="0"/>
            <a:lstStyle/>
            <a:p>
              <a:endParaRPr lang="en-US"/>
            </a:p>
          </p:txBody>
        </p:sp>
        <p:sp>
          <p:nvSpPr>
            <p:cNvPr id="26653" name="Line 23"/>
            <p:cNvSpPr>
              <a:spLocks noChangeShapeType="1"/>
            </p:cNvSpPr>
            <p:nvPr/>
          </p:nvSpPr>
          <p:spPr bwMode="auto">
            <a:xfrm flipV="1">
              <a:off x="5029200" y="3886200"/>
              <a:ext cx="381000" cy="533400"/>
            </a:xfrm>
            <a:prstGeom prst="line">
              <a:avLst/>
            </a:prstGeom>
            <a:noFill/>
            <a:ln w="19050">
              <a:solidFill>
                <a:schemeClr val="tx1"/>
              </a:solidFill>
              <a:round/>
              <a:headEnd/>
              <a:tailEnd type="arrow" w="med" len="med"/>
            </a:ln>
          </p:spPr>
          <p:txBody>
            <a:bodyPr lIns="0" tIns="0" rIns="0" bIns="0"/>
            <a:lstStyle/>
            <a:p>
              <a:endParaRPr lang="en-US"/>
            </a:p>
          </p:txBody>
        </p:sp>
        <p:sp>
          <p:nvSpPr>
            <p:cNvPr id="26654" name="Text Box 24"/>
            <p:cNvSpPr txBox="1">
              <a:spLocks noChangeArrowheads="1"/>
            </p:cNvSpPr>
            <p:nvPr/>
          </p:nvSpPr>
          <p:spPr bwMode="auto">
            <a:xfrm>
              <a:off x="4343400" y="2087563"/>
              <a:ext cx="5334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A</a:t>
              </a:r>
            </a:p>
          </p:txBody>
        </p:sp>
        <p:sp>
          <p:nvSpPr>
            <p:cNvPr id="26655" name="Text Box 25"/>
            <p:cNvSpPr txBox="1">
              <a:spLocks noChangeArrowheads="1"/>
            </p:cNvSpPr>
            <p:nvPr/>
          </p:nvSpPr>
          <p:spPr bwMode="auto">
            <a:xfrm>
              <a:off x="4343400" y="3992563"/>
              <a:ext cx="6096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B</a:t>
              </a:r>
            </a:p>
          </p:txBody>
        </p:sp>
      </p:grpSp>
      <p:sp>
        <p:nvSpPr>
          <p:cNvPr id="574490" name="Rectangle 26"/>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C9CDDCAA-A00F-472E-B381-5A2EBEA55598}" type="datetime8">
              <a:rPr lang="en-US" smtClean="0"/>
              <a:pPr/>
              <a:t>2/25/2021 11:43 AM</a:t>
            </a:fld>
            <a:endParaRPr lang="en-US"/>
          </a:p>
        </p:txBody>
      </p:sp>
      <p:sp>
        <p:nvSpPr>
          <p:cNvPr id="27651" name="Slide Number Placeholder 4"/>
          <p:cNvSpPr>
            <a:spLocks noGrp="1"/>
          </p:cNvSpPr>
          <p:nvPr>
            <p:ph type="sldNum" sz="quarter" idx="11"/>
          </p:nvPr>
        </p:nvSpPr>
        <p:spPr>
          <a:noFill/>
        </p:spPr>
        <p:txBody>
          <a:bodyPr/>
          <a:lstStyle/>
          <a:p>
            <a:fld id="{1F3D39FC-2803-497B-AC19-876B3B736015}" type="slidenum">
              <a:rPr lang="ar-SA" smtClean="0"/>
              <a:pPr/>
              <a:t>14</a:t>
            </a:fld>
            <a:endParaRPr lang="en-US"/>
          </a:p>
        </p:txBody>
      </p:sp>
      <p:sp>
        <p:nvSpPr>
          <p:cNvPr id="27652" name="Text Box 2"/>
          <p:cNvSpPr txBox="1">
            <a:spLocks noChangeArrowheads="1"/>
          </p:cNvSpPr>
          <p:nvPr/>
        </p:nvSpPr>
        <p:spPr bwMode="auto">
          <a:xfrm>
            <a:off x="914400" y="1143000"/>
            <a:ext cx="5257800" cy="307975"/>
          </a:xfrm>
          <a:prstGeom prst="rect">
            <a:avLst/>
          </a:prstGeom>
          <a:solidFill>
            <a:srgbClr val="F8F9BD"/>
          </a:solidFill>
          <a:ln w="9525">
            <a:solidFill>
              <a:schemeClr val="tx2"/>
            </a:solidFill>
            <a:miter lim="800000"/>
            <a:headEnd/>
            <a:tailEnd/>
          </a:ln>
        </p:spPr>
        <p:txBody>
          <a:bodyPr lIns="0" tIns="0" rIns="0" bIns="0">
            <a:spAutoFit/>
          </a:bodyPr>
          <a:lstStyle/>
          <a:p>
            <a:pPr marL="452438" indent="-452438" algn="just">
              <a:spcBef>
                <a:spcPct val="50000"/>
              </a:spcBef>
              <a:buClr>
                <a:srgbClr val="FF0000"/>
              </a:buClr>
              <a:buFont typeface="Wingdings" pitchFamily="2" charset="2"/>
              <a:buChar char="Ø"/>
            </a:pPr>
            <a:r>
              <a:rPr lang="en-US" sz="2000" b="1">
                <a:solidFill>
                  <a:schemeClr val="accent2"/>
                </a:solidFill>
              </a:rPr>
              <a:t>For unique numbering, use dummies.</a:t>
            </a:r>
          </a:p>
        </p:txBody>
      </p:sp>
      <p:grpSp>
        <p:nvGrpSpPr>
          <p:cNvPr id="27653" name="Group 29"/>
          <p:cNvGrpSpPr>
            <a:grpSpLocks/>
          </p:cNvGrpSpPr>
          <p:nvPr/>
        </p:nvGrpSpPr>
        <p:grpSpPr bwMode="auto">
          <a:xfrm>
            <a:off x="990600" y="1752600"/>
            <a:ext cx="7620000" cy="3733800"/>
            <a:chOff x="838200" y="1676400"/>
            <a:chExt cx="7620000" cy="3733800"/>
          </a:xfrm>
        </p:grpSpPr>
        <p:sp>
          <p:nvSpPr>
            <p:cNvPr id="27657" name="Oval 3"/>
            <p:cNvSpPr>
              <a:spLocks noChangeArrowheads="1"/>
            </p:cNvSpPr>
            <p:nvPr/>
          </p:nvSpPr>
          <p:spPr bwMode="auto">
            <a:xfrm>
              <a:off x="739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90</a:t>
              </a:r>
            </a:p>
          </p:txBody>
        </p:sp>
        <p:sp>
          <p:nvSpPr>
            <p:cNvPr id="27658" name="Oval 4"/>
            <p:cNvSpPr>
              <a:spLocks noChangeArrowheads="1"/>
            </p:cNvSpPr>
            <p:nvPr/>
          </p:nvSpPr>
          <p:spPr bwMode="auto">
            <a:xfrm>
              <a:off x="73914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100</a:t>
              </a:r>
            </a:p>
          </p:txBody>
        </p:sp>
        <p:sp>
          <p:nvSpPr>
            <p:cNvPr id="27659" name="Oval 5"/>
            <p:cNvSpPr>
              <a:spLocks noChangeArrowheads="1"/>
            </p:cNvSpPr>
            <p:nvPr/>
          </p:nvSpPr>
          <p:spPr bwMode="auto">
            <a:xfrm>
              <a:off x="7391400" y="42672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110</a:t>
              </a:r>
            </a:p>
          </p:txBody>
        </p:sp>
        <p:sp>
          <p:nvSpPr>
            <p:cNvPr id="27660" name="Oval 6"/>
            <p:cNvSpPr>
              <a:spLocks noChangeArrowheads="1"/>
            </p:cNvSpPr>
            <p:nvPr/>
          </p:nvSpPr>
          <p:spPr bwMode="auto">
            <a:xfrm>
              <a:off x="8382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50</a:t>
              </a:r>
            </a:p>
          </p:txBody>
        </p:sp>
        <p:sp>
          <p:nvSpPr>
            <p:cNvPr id="27661" name="Oval 7"/>
            <p:cNvSpPr>
              <a:spLocks noChangeArrowheads="1"/>
            </p:cNvSpPr>
            <p:nvPr/>
          </p:nvSpPr>
          <p:spPr bwMode="auto">
            <a:xfrm>
              <a:off x="30480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70</a:t>
              </a:r>
            </a:p>
          </p:txBody>
        </p:sp>
        <p:sp>
          <p:nvSpPr>
            <p:cNvPr id="27662" name="Line 8"/>
            <p:cNvSpPr>
              <a:spLocks noChangeShapeType="1"/>
            </p:cNvSpPr>
            <p:nvPr/>
          </p:nvSpPr>
          <p:spPr bwMode="auto">
            <a:xfrm flipH="1">
              <a:off x="1905000" y="3505200"/>
              <a:ext cx="11430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3" name="Oval 9"/>
            <p:cNvSpPr>
              <a:spLocks noChangeArrowheads="1"/>
            </p:cNvSpPr>
            <p:nvPr/>
          </p:nvSpPr>
          <p:spPr bwMode="auto">
            <a:xfrm>
              <a:off x="838200" y="44196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60</a:t>
              </a:r>
            </a:p>
          </p:txBody>
        </p:sp>
        <p:sp>
          <p:nvSpPr>
            <p:cNvPr id="27664" name="Line 10"/>
            <p:cNvSpPr>
              <a:spLocks noChangeShapeType="1"/>
            </p:cNvSpPr>
            <p:nvPr/>
          </p:nvSpPr>
          <p:spPr bwMode="auto">
            <a:xfrm flipH="1">
              <a:off x="1905000" y="4953000"/>
              <a:ext cx="838200" cy="0"/>
            </a:xfrm>
            <a:prstGeom prst="line">
              <a:avLst/>
            </a:prstGeom>
            <a:noFill/>
            <a:ln w="19050">
              <a:solidFill>
                <a:schemeClr val="tx1"/>
              </a:solidFill>
              <a:round/>
              <a:headEnd/>
              <a:tailEnd/>
            </a:ln>
          </p:spPr>
          <p:txBody>
            <a:bodyPr lIns="0" tIns="0" rIns="0" bIns="0"/>
            <a:lstStyle/>
            <a:p>
              <a:endParaRPr lang="en-US"/>
            </a:p>
          </p:txBody>
        </p:sp>
        <p:sp>
          <p:nvSpPr>
            <p:cNvPr id="27665" name="Oval 11"/>
            <p:cNvSpPr>
              <a:spLocks noChangeArrowheads="1"/>
            </p:cNvSpPr>
            <p:nvPr/>
          </p:nvSpPr>
          <p:spPr bwMode="auto">
            <a:xfrm>
              <a:off x="52578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7666" name="Line 12"/>
            <p:cNvSpPr>
              <a:spLocks noChangeShapeType="1"/>
            </p:cNvSpPr>
            <p:nvPr/>
          </p:nvSpPr>
          <p:spPr bwMode="auto">
            <a:xfrm flipH="1">
              <a:off x="6324600" y="3505200"/>
              <a:ext cx="1066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7" name="Line 13"/>
            <p:cNvSpPr>
              <a:spLocks noChangeShapeType="1"/>
            </p:cNvSpPr>
            <p:nvPr/>
          </p:nvSpPr>
          <p:spPr bwMode="auto">
            <a:xfrm flipH="1">
              <a:off x="6705600" y="2209800"/>
              <a:ext cx="685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8" name="Line 14"/>
            <p:cNvSpPr>
              <a:spLocks noChangeShapeType="1"/>
            </p:cNvSpPr>
            <p:nvPr/>
          </p:nvSpPr>
          <p:spPr bwMode="auto">
            <a:xfrm flipH="1">
              <a:off x="6705600" y="4800600"/>
              <a:ext cx="685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9" name="Line 15"/>
            <p:cNvSpPr>
              <a:spLocks noChangeShapeType="1"/>
            </p:cNvSpPr>
            <p:nvPr/>
          </p:nvSpPr>
          <p:spPr bwMode="auto">
            <a:xfrm flipH="1">
              <a:off x="6019800" y="2209800"/>
              <a:ext cx="685800" cy="838200"/>
            </a:xfrm>
            <a:prstGeom prst="line">
              <a:avLst/>
            </a:prstGeom>
            <a:noFill/>
            <a:ln w="19050">
              <a:solidFill>
                <a:schemeClr val="tx1"/>
              </a:solidFill>
              <a:round/>
              <a:headEnd/>
              <a:tailEnd/>
            </a:ln>
          </p:spPr>
          <p:txBody>
            <a:bodyPr lIns="0" tIns="0" rIns="0" bIns="0"/>
            <a:lstStyle/>
            <a:p>
              <a:endParaRPr lang="en-US"/>
            </a:p>
          </p:txBody>
        </p:sp>
        <p:sp>
          <p:nvSpPr>
            <p:cNvPr id="27670" name="Line 16"/>
            <p:cNvSpPr>
              <a:spLocks noChangeShapeType="1"/>
            </p:cNvSpPr>
            <p:nvPr/>
          </p:nvSpPr>
          <p:spPr bwMode="auto">
            <a:xfrm flipH="1" flipV="1">
              <a:off x="6096000" y="3886200"/>
              <a:ext cx="609600" cy="914400"/>
            </a:xfrm>
            <a:prstGeom prst="line">
              <a:avLst/>
            </a:prstGeom>
            <a:noFill/>
            <a:ln w="19050">
              <a:solidFill>
                <a:schemeClr val="tx1"/>
              </a:solidFill>
              <a:round/>
              <a:headEnd/>
              <a:tailEnd/>
            </a:ln>
          </p:spPr>
          <p:txBody>
            <a:bodyPr lIns="0" tIns="0" rIns="0" bIns="0"/>
            <a:lstStyle/>
            <a:p>
              <a:endParaRPr lang="en-US"/>
            </a:p>
          </p:txBody>
        </p:sp>
        <p:sp>
          <p:nvSpPr>
            <p:cNvPr id="27671" name="Line 17"/>
            <p:cNvSpPr>
              <a:spLocks noChangeShapeType="1"/>
            </p:cNvSpPr>
            <p:nvPr/>
          </p:nvSpPr>
          <p:spPr bwMode="auto">
            <a:xfrm flipV="1">
              <a:off x="2743200" y="3886200"/>
              <a:ext cx="609600" cy="1066800"/>
            </a:xfrm>
            <a:prstGeom prst="line">
              <a:avLst/>
            </a:prstGeom>
            <a:noFill/>
            <a:ln w="19050">
              <a:solidFill>
                <a:schemeClr val="tx1"/>
              </a:solidFill>
              <a:round/>
              <a:headEnd/>
              <a:tailEnd type="stealth" w="med" len="med"/>
            </a:ln>
          </p:spPr>
          <p:txBody>
            <a:bodyPr lIns="0" tIns="0" rIns="0" bIns="0"/>
            <a:lstStyle/>
            <a:p>
              <a:endParaRPr lang="en-US"/>
            </a:p>
          </p:txBody>
        </p:sp>
        <p:sp>
          <p:nvSpPr>
            <p:cNvPr id="25622" name="Line 18"/>
            <p:cNvSpPr>
              <a:spLocks noChangeShapeType="1"/>
            </p:cNvSpPr>
            <p:nvPr/>
          </p:nvSpPr>
          <p:spPr bwMode="auto">
            <a:xfrm flipV="1">
              <a:off x="3733800" y="2590800"/>
              <a:ext cx="152400" cy="381000"/>
            </a:xfrm>
            <a:prstGeom prst="line">
              <a:avLst/>
            </a:prstGeom>
            <a:ln w="19050">
              <a:prstDash val="dash"/>
              <a:headEnd/>
              <a:tailEnd type="arrow" w="med" len="med"/>
            </a:ln>
          </p:spPr>
          <p:style>
            <a:lnRef idx="3">
              <a:schemeClr val="accent4"/>
            </a:lnRef>
            <a:fillRef idx="0">
              <a:schemeClr val="accent4"/>
            </a:fillRef>
            <a:effectRef idx="2">
              <a:schemeClr val="accent4"/>
            </a:effectRef>
            <a:fontRef idx="minor">
              <a:schemeClr val="tx1"/>
            </a:fontRef>
          </p:style>
          <p:txBody>
            <a:bodyPr lIns="0" tIns="0" rIns="0" bIns="0"/>
            <a:lstStyle/>
            <a:p>
              <a:pPr>
                <a:defRPr/>
              </a:pPr>
              <a:endParaRPr lang="en-US" dirty="0"/>
            </a:p>
          </p:txBody>
        </p:sp>
        <p:sp>
          <p:nvSpPr>
            <p:cNvPr id="27673" name="Line 20"/>
            <p:cNvSpPr>
              <a:spLocks noChangeShapeType="1"/>
            </p:cNvSpPr>
            <p:nvPr/>
          </p:nvSpPr>
          <p:spPr bwMode="auto">
            <a:xfrm>
              <a:off x="4572000" y="2438400"/>
              <a:ext cx="838200" cy="685800"/>
            </a:xfrm>
            <a:prstGeom prst="line">
              <a:avLst/>
            </a:prstGeom>
            <a:noFill/>
            <a:ln w="19050">
              <a:solidFill>
                <a:schemeClr val="tx1"/>
              </a:solidFill>
              <a:round/>
              <a:headEnd/>
              <a:tailEnd type="stealth" w="med" len="med"/>
            </a:ln>
          </p:spPr>
          <p:txBody>
            <a:bodyPr lIns="0" tIns="0" rIns="0" bIns="0"/>
            <a:lstStyle/>
            <a:p>
              <a:endParaRPr lang="en-US"/>
            </a:p>
          </p:txBody>
        </p:sp>
        <p:sp>
          <p:nvSpPr>
            <p:cNvPr id="27674" name="Line 21"/>
            <p:cNvSpPr>
              <a:spLocks noChangeShapeType="1"/>
            </p:cNvSpPr>
            <p:nvPr/>
          </p:nvSpPr>
          <p:spPr bwMode="auto">
            <a:xfrm>
              <a:off x="4267200" y="4419600"/>
              <a:ext cx="762000" cy="0"/>
            </a:xfrm>
            <a:prstGeom prst="line">
              <a:avLst/>
            </a:prstGeom>
            <a:noFill/>
            <a:ln w="19050">
              <a:solidFill>
                <a:schemeClr val="tx1"/>
              </a:solidFill>
              <a:round/>
              <a:headEnd/>
              <a:tailEnd/>
            </a:ln>
          </p:spPr>
          <p:txBody>
            <a:bodyPr lIns="0" tIns="0" rIns="0" bIns="0"/>
            <a:lstStyle/>
            <a:p>
              <a:endParaRPr lang="en-US"/>
            </a:p>
          </p:txBody>
        </p:sp>
        <p:sp>
          <p:nvSpPr>
            <p:cNvPr id="27675" name="Line 22"/>
            <p:cNvSpPr>
              <a:spLocks noChangeShapeType="1"/>
            </p:cNvSpPr>
            <p:nvPr/>
          </p:nvSpPr>
          <p:spPr bwMode="auto">
            <a:xfrm flipH="1" flipV="1">
              <a:off x="3886200" y="3886200"/>
              <a:ext cx="381000" cy="533400"/>
            </a:xfrm>
            <a:prstGeom prst="line">
              <a:avLst/>
            </a:prstGeom>
            <a:noFill/>
            <a:ln w="19050">
              <a:solidFill>
                <a:schemeClr val="tx1"/>
              </a:solidFill>
              <a:round/>
              <a:headEnd/>
              <a:tailEnd/>
            </a:ln>
          </p:spPr>
          <p:txBody>
            <a:bodyPr lIns="0" tIns="0" rIns="0" bIns="0"/>
            <a:lstStyle/>
            <a:p>
              <a:endParaRPr lang="en-US"/>
            </a:p>
          </p:txBody>
        </p:sp>
        <p:sp>
          <p:nvSpPr>
            <p:cNvPr id="27676" name="Line 23"/>
            <p:cNvSpPr>
              <a:spLocks noChangeShapeType="1"/>
            </p:cNvSpPr>
            <p:nvPr/>
          </p:nvSpPr>
          <p:spPr bwMode="auto">
            <a:xfrm flipV="1">
              <a:off x="5029200" y="3810000"/>
              <a:ext cx="434975" cy="609600"/>
            </a:xfrm>
            <a:prstGeom prst="line">
              <a:avLst/>
            </a:prstGeom>
            <a:noFill/>
            <a:ln w="19050">
              <a:solidFill>
                <a:schemeClr val="tx1"/>
              </a:solidFill>
              <a:round/>
              <a:headEnd/>
              <a:tailEnd type="stealth" w="med" len="med"/>
            </a:ln>
          </p:spPr>
          <p:txBody>
            <a:bodyPr lIns="0" tIns="0" rIns="0" bIns="0"/>
            <a:lstStyle/>
            <a:p>
              <a:endParaRPr lang="en-US"/>
            </a:p>
          </p:txBody>
        </p:sp>
        <p:sp>
          <p:nvSpPr>
            <p:cNvPr id="27677" name="Text Box 24"/>
            <p:cNvSpPr txBox="1">
              <a:spLocks noChangeArrowheads="1"/>
            </p:cNvSpPr>
            <p:nvPr/>
          </p:nvSpPr>
          <p:spPr bwMode="auto">
            <a:xfrm>
              <a:off x="4876800" y="2316162"/>
              <a:ext cx="609600" cy="274638"/>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A</a:t>
              </a:r>
            </a:p>
          </p:txBody>
        </p:sp>
        <p:sp>
          <p:nvSpPr>
            <p:cNvPr id="27678" name="Text Box 25"/>
            <p:cNvSpPr txBox="1">
              <a:spLocks noChangeArrowheads="1"/>
            </p:cNvSpPr>
            <p:nvPr/>
          </p:nvSpPr>
          <p:spPr bwMode="auto">
            <a:xfrm>
              <a:off x="4343400" y="3992563"/>
              <a:ext cx="6096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B</a:t>
              </a:r>
            </a:p>
          </p:txBody>
        </p:sp>
        <p:sp>
          <p:nvSpPr>
            <p:cNvPr id="27679" name="Oval 26"/>
            <p:cNvSpPr>
              <a:spLocks noChangeArrowheads="1"/>
            </p:cNvSpPr>
            <p:nvPr/>
          </p:nvSpPr>
          <p:spPr bwMode="auto">
            <a:xfrm>
              <a:off x="358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75</a:t>
              </a:r>
            </a:p>
          </p:txBody>
        </p:sp>
      </p:grpSp>
      <p:sp>
        <p:nvSpPr>
          <p:cNvPr id="575515" name="Rectangle 27"/>
          <p:cNvSpPr>
            <a:spLocks noChangeArrowheads="1"/>
          </p:cNvSpPr>
          <p:nvPr/>
        </p:nvSpPr>
        <p:spPr bwMode="auto">
          <a:xfrm>
            <a:off x="685800" y="381000"/>
            <a:ext cx="35814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15C903D2-03EA-4F95-8B30-6C55D8FA2309}" type="datetime8">
              <a:rPr lang="en-US" smtClean="0"/>
              <a:pPr/>
              <a:t>2/25/2021 11:43 AM</a:t>
            </a:fld>
            <a:endParaRPr lang="en-US"/>
          </a:p>
        </p:txBody>
      </p:sp>
      <p:sp>
        <p:nvSpPr>
          <p:cNvPr id="28675" name="Slide Number Placeholder 4"/>
          <p:cNvSpPr>
            <a:spLocks noGrp="1"/>
          </p:cNvSpPr>
          <p:nvPr>
            <p:ph type="sldNum" sz="quarter" idx="11"/>
          </p:nvPr>
        </p:nvSpPr>
        <p:spPr>
          <a:noFill/>
        </p:spPr>
        <p:txBody>
          <a:bodyPr/>
          <a:lstStyle/>
          <a:p>
            <a:fld id="{C1F6BEEF-2887-44A3-AC4D-CE4D3DFF9CC3}" type="slidenum">
              <a:rPr lang="ar-SA" smtClean="0"/>
              <a:pPr/>
              <a:t>15</a:t>
            </a:fld>
            <a:endParaRPr lang="en-US"/>
          </a:p>
        </p:txBody>
      </p:sp>
      <p:grpSp>
        <p:nvGrpSpPr>
          <p:cNvPr id="2" name="Group 2"/>
          <p:cNvGrpSpPr>
            <a:grpSpLocks/>
          </p:cNvGrpSpPr>
          <p:nvPr/>
        </p:nvGrpSpPr>
        <p:grpSpPr bwMode="auto">
          <a:xfrm>
            <a:off x="1219200" y="1966913"/>
            <a:ext cx="7162800" cy="3138487"/>
            <a:chOff x="2520" y="7464"/>
            <a:chExt cx="7380" cy="2160"/>
          </a:xfrm>
          <a:solidFill>
            <a:schemeClr val="bg1"/>
          </a:solidFill>
        </p:grpSpPr>
        <p:grpSp>
          <p:nvGrpSpPr>
            <p:cNvPr id="3" name="Group 3"/>
            <p:cNvGrpSpPr>
              <a:grpSpLocks/>
            </p:cNvGrpSpPr>
            <p:nvPr/>
          </p:nvGrpSpPr>
          <p:grpSpPr bwMode="auto">
            <a:xfrm>
              <a:off x="2520" y="7464"/>
              <a:ext cx="7360" cy="540"/>
              <a:chOff x="2520" y="7740"/>
              <a:chExt cx="7360" cy="540"/>
            </a:xfrm>
            <a:grpFill/>
          </p:grpSpPr>
          <p:sp>
            <p:nvSpPr>
              <p:cNvPr id="26646" name="Oval 4"/>
              <p:cNvSpPr>
                <a:spLocks noChangeArrowheads="1"/>
              </p:cNvSpPr>
              <p:nvPr/>
            </p:nvSpPr>
            <p:spPr bwMode="auto">
              <a:xfrm>
                <a:off x="6459"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70</a:t>
                </a:r>
              </a:p>
            </p:txBody>
          </p:sp>
          <p:sp>
            <p:nvSpPr>
              <p:cNvPr id="26647" name="Oval 5"/>
              <p:cNvSpPr>
                <a:spLocks noChangeArrowheads="1"/>
              </p:cNvSpPr>
              <p:nvPr/>
            </p:nvSpPr>
            <p:spPr bwMode="auto">
              <a:xfrm>
                <a:off x="5117"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50</a:t>
                </a:r>
              </a:p>
            </p:txBody>
          </p:sp>
          <p:sp>
            <p:nvSpPr>
              <p:cNvPr id="26648" name="Oval 6"/>
              <p:cNvSpPr>
                <a:spLocks noChangeArrowheads="1"/>
              </p:cNvSpPr>
              <p:nvPr/>
            </p:nvSpPr>
            <p:spPr bwMode="auto">
              <a:xfrm>
                <a:off x="381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30</a:t>
                </a:r>
              </a:p>
            </p:txBody>
          </p:sp>
          <p:sp>
            <p:nvSpPr>
              <p:cNvPr id="26649" name="Oval 7"/>
              <p:cNvSpPr>
                <a:spLocks noChangeArrowheads="1"/>
              </p:cNvSpPr>
              <p:nvPr/>
            </p:nvSpPr>
            <p:spPr bwMode="auto">
              <a:xfrm>
                <a:off x="252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10</a:t>
                </a:r>
              </a:p>
            </p:txBody>
          </p:sp>
          <p:sp>
            <p:nvSpPr>
              <p:cNvPr id="26650" name="Oval 8"/>
              <p:cNvSpPr>
                <a:spLocks noChangeArrowheads="1"/>
              </p:cNvSpPr>
              <p:nvPr/>
            </p:nvSpPr>
            <p:spPr bwMode="auto">
              <a:xfrm>
                <a:off x="7781"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90</a:t>
                </a:r>
              </a:p>
            </p:txBody>
          </p:sp>
          <p:sp>
            <p:nvSpPr>
              <p:cNvPr id="26651" name="Oval 9"/>
              <p:cNvSpPr>
                <a:spLocks noChangeArrowheads="1"/>
              </p:cNvSpPr>
              <p:nvPr/>
            </p:nvSpPr>
            <p:spPr bwMode="auto">
              <a:xfrm>
                <a:off x="9106"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110</a:t>
                </a:r>
              </a:p>
            </p:txBody>
          </p:sp>
          <p:sp>
            <p:nvSpPr>
              <p:cNvPr id="26652" name="Line 10"/>
              <p:cNvSpPr>
                <a:spLocks noChangeShapeType="1"/>
              </p:cNvSpPr>
              <p:nvPr/>
            </p:nvSpPr>
            <p:spPr bwMode="auto">
              <a:xfrm>
                <a:off x="3294"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3" name="Line 11"/>
              <p:cNvSpPr>
                <a:spLocks noChangeShapeType="1"/>
              </p:cNvSpPr>
              <p:nvPr/>
            </p:nvSpPr>
            <p:spPr bwMode="auto">
              <a:xfrm>
                <a:off x="4613" y="802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4" name="Line 12"/>
              <p:cNvSpPr>
                <a:spLocks noChangeShapeType="1"/>
              </p:cNvSpPr>
              <p:nvPr/>
            </p:nvSpPr>
            <p:spPr bwMode="auto">
              <a:xfrm>
                <a:off x="5937"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5" name="Line 13"/>
              <p:cNvSpPr>
                <a:spLocks noChangeShapeType="1"/>
              </p:cNvSpPr>
              <p:nvPr/>
            </p:nvSpPr>
            <p:spPr bwMode="auto">
              <a:xfrm>
                <a:off x="7279"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6" name="Line 14"/>
              <p:cNvSpPr>
                <a:spLocks noChangeShapeType="1"/>
              </p:cNvSpPr>
              <p:nvPr/>
            </p:nvSpPr>
            <p:spPr bwMode="auto">
              <a:xfrm>
                <a:off x="8581"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grpSp>
        <p:grpSp>
          <p:nvGrpSpPr>
            <p:cNvPr id="4" name="Group 15"/>
            <p:cNvGrpSpPr>
              <a:grpSpLocks/>
            </p:cNvGrpSpPr>
            <p:nvPr/>
          </p:nvGrpSpPr>
          <p:grpSpPr bwMode="auto">
            <a:xfrm>
              <a:off x="2540" y="9084"/>
              <a:ext cx="7360" cy="540"/>
              <a:chOff x="2520" y="7740"/>
              <a:chExt cx="7360" cy="540"/>
            </a:xfrm>
            <a:grpFill/>
          </p:grpSpPr>
          <p:sp>
            <p:nvSpPr>
              <p:cNvPr id="26635" name="Oval 16"/>
              <p:cNvSpPr>
                <a:spLocks noChangeArrowheads="1"/>
              </p:cNvSpPr>
              <p:nvPr/>
            </p:nvSpPr>
            <p:spPr bwMode="auto">
              <a:xfrm>
                <a:off x="6459"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80</a:t>
                </a:r>
              </a:p>
            </p:txBody>
          </p:sp>
          <p:sp>
            <p:nvSpPr>
              <p:cNvPr id="26636" name="Oval 17"/>
              <p:cNvSpPr>
                <a:spLocks noChangeArrowheads="1"/>
              </p:cNvSpPr>
              <p:nvPr/>
            </p:nvSpPr>
            <p:spPr bwMode="auto">
              <a:xfrm>
                <a:off x="5117"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60</a:t>
                </a:r>
              </a:p>
            </p:txBody>
          </p:sp>
          <p:sp>
            <p:nvSpPr>
              <p:cNvPr id="26637" name="Oval 18"/>
              <p:cNvSpPr>
                <a:spLocks noChangeArrowheads="1"/>
              </p:cNvSpPr>
              <p:nvPr/>
            </p:nvSpPr>
            <p:spPr bwMode="auto">
              <a:xfrm>
                <a:off x="381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40</a:t>
                </a:r>
              </a:p>
            </p:txBody>
          </p:sp>
          <p:sp>
            <p:nvSpPr>
              <p:cNvPr id="26638" name="Oval 19"/>
              <p:cNvSpPr>
                <a:spLocks noChangeArrowheads="1"/>
              </p:cNvSpPr>
              <p:nvPr/>
            </p:nvSpPr>
            <p:spPr bwMode="auto">
              <a:xfrm>
                <a:off x="252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20</a:t>
                </a:r>
              </a:p>
            </p:txBody>
          </p:sp>
          <p:sp>
            <p:nvSpPr>
              <p:cNvPr id="26639" name="Oval 20"/>
              <p:cNvSpPr>
                <a:spLocks noChangeArrowheads="1"/>
              </p:cNvSpPr>
              <p:nvPr/>
            </p:nvSpPr>
            <p:spPr bwMode="auto">
              <a:xfrm>
                <a:off x="7781"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100</a:t>
                </a:r>
              </a:p>
            </p:txBody>
          </p:sp>
          <p:sp>
            <p:nvSpPr>
              <p:cNvPr id="26640" name="Oval 21"/>
              <p:cNvSpPr>
                <a:spLocks noChangeArrowheads="1"/>
              </p:cNvSpPr>
              <p:nvPr/>
            </p:nvSpPr>
            <p:spPr bwMode="auto">
              <a:xfrm>
                <a:off x="9106"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120</a:t>
                </a:r>
              </a:p>
            </p:txBody>
          </p:sp>
          <p:sp>
            <p:nvSpPr>
              <p:cNvPr id="26641" name="Line 22"/>
              <p:cNvSpPr>
                <a:spLocks noChangeShapeType="1"/>
              </p:cNvSpPr>
              <p:nvPr/>
            </p:nvSpPr>
            <p:spPr bwMode="auto">
              <a:xfrm>
                <a:off x="3294"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2" name="Line 23"/>
              <p:cNvSpPr>
                <a:spLocks noChangeShapeType="1"/>
              </p:cNvSpPr>
              <p:nvPr/>
            </p:nvSpPr>
            <p:spPr bwMode="auto">
              <a:xfrm>
                <a:off x="4613" y="802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3" name="Line 24"/>
              <p:cNvSpPr>
                <a:spLocks noChangeShapeType="1"/>
              </p:cNvSpPr>
              <p:nvPr/>
            </p:nvSpPr>
            <p:spPr bwMode="auto">
              <a:xfrm>
                <a:off x="5937"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4" name="Line 25"/>
              <p:cNvSpPr>
                <a:spLocks noChangeShapeType="1"/>
              </p:cNvSpPr>
              <p:nvPr/>
            </p:nvSpPr>
            <p:spPr bwMode="auto">
              <a:xfrm>
                <a:off x="7279"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5" name="Line 26"/>
              <p:cNvSpPr>
                <a:spLocks noChangeShapeType="1"/>
              </p:cNvSpPr>
              <p:nvPr/>
            </p:nvSpPr>
            <p:spPr bwMode="auto">
              <a:xfrm>
                <a:off x="8581"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grpSp>
        <p:sp>
          <p:nvSpPr>
            <p:cNvPr id="26633" name="Line 27"/>
            <p:cNvSpPr>
              <a:spLocks noChangeShapeType="1"/>
            </p:cNvSpPr>
            <p:nvPr/>
          </p:nvSpPr>
          <p:spPr bwMode="auto">
            <a:xfrm flipV="1">
              <a:off x="4404" y="7946"/>
              <a:ext cx="864" cy="1154"/>
            </a:xfrm>
            <a:prstGeom prst="line">
              <a:avLst/>
            </a:prstGeom>
            <a:grpFill/>
            <a:ln w="19050">
              <a:solidFill>
                <a:srgbClr val="000000"/>
              </a:solidFill>
              <a:prstDash val="dash"/>
              <a:round/>
              <a:headEnd/>
              <a:tailEnd type="triangle" w="med" len="med"/>
            </a:ln>
          </p:spPr>
          <p:txBody>
            <a:bodyPr/>
            <a:lstStyle/>
            <a:p>
              <a:pPr algn="ctr">
                <a:defRPr/>
              </a:pPr>
              <a:endParaRPr lang="en-US" dirty="0"/>
            </a:p>
          </p:txBody>
        </p:sp>
        <p:sp>
          <p:nvSpPr>
            <p:cNvPr id="26634" name="Line 28"/>
            <p:cNvSpPr>
              <a:spLocks noChangeShapeType="1"/>
            </p:cNvSpPr>
            <p:nvPr/>
          </p:nvSpPr>
          <p:spPr bwMode="auto">
            <a:xfrm>
              <a:off x="7152" y="7946"/>
              <a:ext cx="785" cy="1206"/>
            </a:xfrm>
            <a:prstGeom prst="line">
              <a:avLst/>
            </a:prstGeom>
            <a:grpFill/>
            <a:ln w="19050">
              <a:solidFill>
                <a:srgbClr val="000000"/>
              </a:solidFill>
              <a:prstDash val="dash"/>
              <a:round/>
              <a:headEnd/>
              <a:tailEnd type="triangle" w="med" len="med"/>
            </a:ln>
          </p:spPr>
          <p:txBody>
            <a:bodyPr/>
            <a:lstStyle/>
            <a:p>
              <a:pPr algn="ctr">
                <a:defRPr/>
              </a:pPr>
              <a:endParaRPr lang="en-US" dirty="0"/>
            </a:p>
          </p:txBody>
        </p:sp>
      </p:grpSp>
      <p:sp>
        <p:nvSpPr>
          <p:cNvPr id="576541" name="Rectangle 29"/>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
        <p:nvSpPr>
          <p:cNvPr id="28680" name="Text Box 30"/>
          <p:cNvSpPr txBox="1">
            <a:spLocks noChangeArrowheads="1"/>
          </p:cNvSpPr>
          <p:nvPr/>
        </p:nvSpPr>
        <p:spPr bwMode="auto">
          <a:xfrm>
            <a:off x="914400" y="1209675"/>
            <a:ext cx="7848600" cy="307975"/>
          </a:xfrm>
          <a:prstGeom prst="rect">
            <a:avLst/>
          </a:prstGeom>
          <a:solidFill>
            <a:srgbClr val="F8F9BD"/>
          </a:solidFill>
          <a:ln w="9525">
            <a:solidFill>
              <a:schemeClr val="tx2"/>
            </a:solidFill>
            <a:miter lim="800000"/>
            <a:headEnd/>
            <a:tailEnd/>
          </a:ln>
        </p:spPr>
        <p:txBody>
          <a:bodyPr lIns="0" tIns="0" rIns="0" bIns="0">
            <a:spAutoFit/>
          </a:bodyPr>
          <a:lstStyle/>
          <a:p>
            <a:pPr algn="ctr">
              <a:spcBef>
                <a:spcPct val="50000"/>
              </a:spcBef>
            </a:pPr>
            <a:r>
              <a:rPr lang="en-US" sz="2000" b="1">
                <a:solidFill>
                  <a:schemeClr val="accent2"/>
                </a:solidFill>
              </a:rPr>
              <a:t>For representing logical relationships, you may need dummies.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A5EADBF9-C9B8-4CBA-BBCF-96A6513F8DAD}" type="datetime8">
              <a:rPr lang="en-US" smtClean="0"/>
              <a:pPr/>
              <a:t>2/25/2021 11:43 AM</a:t>
            </a:fld>
            <a:endParaRPr lang="en-US"/>
          </a:p>
        </p:txBody>
      </p:sp>
      <p:sp>
        <p:nvSpPr>
          <p:cNvPr id="29699" name="Slide Number Placeholder 4"/>
          <p:cNvSpPr>
            <a:spLocks noGrp="1"/>
          </p:cNvSpPr>
          <p:nvPr>
            <p:ph type="sldNum" sz="quarter" idx="11"/>
          </p:nvPr>
        </p:nvSpPr>
        <p:spPr>
          <a:noFill/>
        </p:spPr>
        <p:txBody>
          <a:bodyPr/>
          <a:lstStyle/>
          <a:p>
            <a:fld id="{D790BF41-2BD3-4F3C-B143-BEA19982C374}" type="slidenum">
              <a:rPr lang="ar-SA" smtClean="0"/>
              <a:pPr/>
              <a:t>16</a:t>
            </a:fld>
            <a:endParaRPr lang="en-US"/>
          </a:p>
        </p:txBody>
      </p:sp>
      <p:sp>
        <p:nvSpPr>
          <p:cNvPr id="592898" name="Rectangle 2"/>
          <p:cNvSpPr>
            <a:spLocks noGrp="1" noChangeArrowheads="1"/>
          </p:cNvSpPr>
          <p:nvPr>
            <p:ph type="body" idx="1"/>
          </p:nvPr>
        </p:nvSpPr>
        <p:spPr>
          <a:xfrm>
            <a:off x="914400" y="1169988"/>
            <a:ext cx="7696200" cy="1116012"/>
          </a:xfrm>
          <a:solidFill>
            <a:schemeClr val="bg1"/>
          </a:solidFill>
          <a:ln>
            <a:solidFill>
              <a:schemeClr val="tx2"/>
            </a:solidFill>
          </a:ln>
          <a:effectLst>
            <a:outerShdw dist="107763" dir="18900000" algn="ctr" rotWithShape="0">
              <a:schemeClr val="bg2">
                <a:alpha val="50000"/>
              </a:schemeClr>
            </a:outerShdw>
          </a:effectLst>
        </p:spPr>
        <p:txBody>
          <a:bodyPr/>
          <a:lstStyle/>
          <a:p>
            <a:pPr marL="0" indent="0" algn="just">
              <a:buClr>
                <a:srgbClr val="CC3300"/>
              </a:buClr>
              <a:buFontTx/>
              <a:buNone/>
              <a:defRPr/>
            </a:pPr>
            <a:r>
              <a:rPr lang="en-US" sz="2000" dirty="0"/>
              <a:t>There must be no "</a:t>
            </a:r>
            <a:r>
              <a:rPr lang="en-US" sz="2000" b="1" dirty="0">
                <a:effectLst>
                  <a:outerShdw blurRad="38100" dist="38100" dir="2700000" algn="tl">
                    <a:srgbClr val="000000">
                      <a:alpha val="43137"/>
                    </a:srgbClr>
                  </a:outerShdw>
                </a:effectLst>
              </a:rPr>
              <a:t>looping</a:t>
            </a:r>
            <a:r>
              <a:rPr lang="en-US" sz="2000" dirty="0"/>
              <a:t>" in the network. The loop is an indication of </a:t>
            </a:r>
            <a:r>
              <a:rPr lang="en-US" sz="2000" b="1" dirty="0">
                <a:effectLst>
                  <a:outerShdw blurRad="38100" dist="38100" dir="2700000" algn="tl">
                    <a:srgbClr val="000000">
                      <a:alpha val="43137"/>
                    </a:srgbClr>
                  </a:outerShdw>
                </a:effectLst>
              </a:rPr>
              <a:t>faulty logic</a:t>
            </a:r>
            <a:r>
              <a:rPr lang="en-US" sz="2000" dirty="0"/>
              <a:t>. The definition of one or more of the dependency relationships is not valid.</a:t>
            </a:r>
          </a:p>
        </p:txBody>
      </p:sp>
      <p:sp>
        <p:nvSpPr>
          <p:cNvPr id="592899"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29704" name="Group 4"/>
          <p:cNvGrpSpPr>
            <a:grpSpLocks/>
          </p:cNvGrpSpPr>
          <p:nvPr/>
        </p:nvGrpSpPr>
        <p:grpSpPr bwMode="auto">
          <a:xfrm>
            <a:off x="1143000" y="2590800"/>
            <a:ext cx="7239000" cy="3041650"/>
            <a:chOff x="3747" y="11160"/>
            <a:chExt cx="4713" cy="1980"/>
          </a:xfrm>
        </p:grpSpPr>
        <p:grpSp>
          <p:nvGrpSpPr>
            <p:cNvPr id="29705" name="Group 5"/>
            <p:cNvGrpSpPr>
              <a:grpSpLocks/>
            </p:cNvGrpSpPr>
            <p:nvPr/>
          </p:nvGrpSpPr>
          <p:grpSpPr bwMode="auto">
            <a:xfrm>
              <a:off x="3747" y="11160"/>
              <a:ext cx="4713" cy="1980"/>
              <a:chOff x="3747" y="11160"/>
              <a:chExt cx="4713" cy="1980"/>
            </a:xfrm>
          </p:grpSpPr>
          <p:grpSp>
            <p:nvGrpSpPr>
              <p:cNvPr id="29708" name="Group 6"/>
              <p:cNvGrpSpPr>
                <a:grpSpLocks/>
              </p:cNvGrpSpPr>
              <p:nvPr/>
            </p:nvGrpSpPr>
            <p:grpSpPr bwMode="auto">
              <a:xfrm>
                <a:off x="3747" y="11160"/>
                <a:ext cx="4713" cy="540"/>
                <a:chOff x="2520" y="10980"/>
                <a:chExt cx="4713" cy="540"/>
              </a:xfrm>
            </p:grpSpPr>
            <p:sp>
              <p:nvSpPr>
                <p:cNvPr id="29710" name="Oval 7"/>
                <p:cNvSpPr>
                  <a:spLocks noChangeArrowheads="1"/>
                </p:cNvSpPr>
                <p:nvPr/>
              </p:nvSpPr>
              <p:spPr bwMode="auto">
                <a:xfrm>
                  <a:off x="6459"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130</a:t>
                  </a:r>
                </a:p>
              </p:txBody>
            </p:sp>
            <p:sp>
              <p:nvSpPr>
                <p:cNvPr id="29711" name="Oval 8"/>
                <p:cNvSpPr>
                  <a:spLocks noChangeArrowheads="1"/>
                </p:cNvSpPr>
                <p:nvPr/>
              </p:nvSpPr>
              <p:spPr bwMode="auto">
                <a:xfrm>
                  <a:off x="5117"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120</a:t>
                  </a:r>
                </a:p>
              </p:txBody>
            </p:sp>
            <p:sp>
              <p:nvSpPr>
                <p:cNvPr id="29712" name="Oval 9"/>
                <p:cNvSpPr>
                  <a:spLocks noChangeArrowheads="1"/>
                </p:cNvSpPr>
                <p:nvPr/>
              </p:nvSpPr>
              <p:spPr bwMode="auto">
                <a:xfrm>
                  <a:off x="3810"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100</a:t>
                  </a:r>
                </a:p>
              </p:txBody>
            </p:sp>
            <p:sp>
              <p:nvSpPr>
                <p:cNvPr id="29713" name="Oval 10"/>
                <p:cNvSpPr>
                  <a:spLocks noChangeArrowheads="1"/>
                </p:cNvSpPr>
                <p:nvPr/>
              </p:nvSpPr>
              <p:spPr bwMode="auto">
                <a:xfrm>
                  <a:off x="2520"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29714" name="Line 11"/>
                <p:cNvSpPr>
                  <a:spLocks noChangeShapeType="1"/>
                </p:cNvSpPr>
                <p:nvPr/>
              </p:nvSpPr>
              <p:spPr bwMode="auto">
                <a:xfrm>
                  <a:off x="3290" y="11259"/>
                  <a:ext cx="516" cy="0"/>
                </a:xfrm>
                <a:prstGeom prst="line">
                  <a:avLst/>
                </a:prstGeom>
                <a:noFill/>
                <a:ln w="19050">
                  <a:solidFill>
                    <a:srgbClr val="000000"/>
                  </a:solidFill>
                  <a:round/>
                  <a:headEnd/>
                  <a:tailEnd type="triangle" w="med" len="med"/>
                </a:ln>
              </p:spPr>
              <p:txBody>
                <a:bodyPr/>
                <a:lstStyle/>
                <a:p>
                  <a:endParaRPr lang="en-US"/>
                </a:p>
              </p:txBody>
            </p:sp>
            <p:sp>
              <p:nvSpPr>
                <p:cNvPr id="29715" name="Line 12"/>
                <p:cNvSpPr>
                  <a:spLocks noChangeShapeType="1"/>
                </p:cNvSpPr>
                <p:nvPr/>
              </p:nvSpPr>
              <p:spPr bwMode="auto">
                <a:xfrm>
                  <a:off x="4604" y="11259"/>
                  <a:ext cx="516" cy="0"/>
                </a:xfrm>
                <a:prstGeom prst="line">
                  <a:avLst/>
                </a:prstGeom>
                <a:noFill/>
                <a:ln w="19050">
                  <a:solidFill>
                    <a:srgbClr val="FF0000"/>
                  </a:solidFill>
                  <a:round/>
                  <a:headEnd/>
                  <a:tailEnd type="triangle" w="med" len="med"/>
                </a:ln>
              </p:spPr>
              <p:txBody>
                <a:bodyPr/>
                <a:lstStyle/>
                <a:p>
                  <a:endParaRPr lang="en-US"/>
                </a:p>
              </p:txBody>
            </p:sp>
            <p:sp>
              <p:nvSpPr>
                <p:cNvPr id="29716" name="Line 13"/>
                <p:cNvSpPr>
                  <a:spLocks noChangeShapeType="1"/>
                </p:cNvSpPr>
                <p:nvPr/>
              </p:nvSpPr>
              <p:spPr bwMode="auto">
                <a:xfrm>
                  <a:off x="5934" y="11259"/>
                  <a:ext cx="516" cy="0"/>
                </a:xfrm>
                <a:prstGeom prst="line">
                  <a:avLst/>
                </a:prstGeom>
                <a:noFill/>
                <a:ln w="19050">
                  <a:solidFill>
                    <a:srgbClr val="000000"/>
                  </a:solidFill>
                  <a:round/>
                  <a:headEnd/>
                  <a:tailEnd type="triangle" w="med" len="med"/>
                </a:ln>
              </p:spPr>
              <p:txBody>
                <a:bodyPr/>
                <a:lstStyle/>
                <a:p>
                  <a:endParaRPr lang="en-US"/>
                </a:p>
              </p:txBody>
            </p:sp>
          </p:grpSp>
          <p:sp>
            <p:nvSpPr>
              <p:cNvPr id="29709" name="Oval 14"/>
              <p:cNvSpPr>
                <a:spLocks noChangeArrowheads="1"/>
              </p:cNvSpPr>
              <p:nvPr/>
            </p:nvSpPr>
            <p:spPr bwMode="auto">
              <a:xfrm>
                <a:off x="5740" y="1260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grpSp>
        <p:sp>
          <p:nvSpPr>
            <p:cNvPr id="29706" name="Line 15"/>
            <p:cNvSpPr>
              <a:spLocks noChangeShapeType="1"/>
            </p:cNvSpPr>
            <p:nvPr/>
          </p:nvSpPr>
          <p:spPr bwMode="auto">
            <a:xfrm flipH="1">
              <a:off x="6300" y="11720"/>
              <a:ext cx="360" cy="900"/>
            </a:xfrm>
            <a:prstGeom prst="line">
              <a:avLst/>
            </a:prstGeom>
            <a:noFill/>
            <a:ln w="19050">
              <a:solidFill>
                <a:srgbClr val="FF0000"/>
              </a:solidFill>
              <a:round/>
              <a:headEnd/>
              <a:tailEnd type="triangle" w="med" len="med"/>
            </a:ln>
          </p:spPr>
          <p:txBody>
            <a:bodyPr/>
            <a:lstStyle/>
            <a:p>
              <a:endParaRPr lang="en-US"/>
            </a:p>
          </p:txBody>
        </p:sp>
        <p:sp>
          <p:nvSpPr>
            <p:cNvPr id="29707" name="Line 16"/>
            <p:cNvSpPr>
              <a:spLocks noChangeShapeType="1"/>
            </p:cNvSpPr>
            <p:nvPr/>
          </p:nvSpPr>
          <p:spPr bwMode="auto">
            <a:xfrm flipH="1" flipV="1">
              <a:off x="5380" y="11700"/>
              <a:ext cx="550" cy="948"/>
            </a:xfrm>
            <a:prstGeom prst="line">
              <a:avLst/>
            </a:prstGeom>
            <a:noFill/>
            <a:ln w="19050">
              <a:solidFill>
                <a:srgbClr val="FF0000"/>
              </a:solidFill>
              <a:round/>
              <a:headEnd/>
              <a:tailEnd type="triangle" w="med" len="med"/>
            </a:ln>
          </p:spPr>
          <p:txBody>
            <a:bodyPr/>
            <a:lstStyle/>
            <a:p>
              <a:endParaRPr lang="en-US"/>
            </a:p>
          </p:txBody>
        </p:sp>
      </p:gr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5DC9F485-05C3-4070-BC84-8C584F678583}" type="datetime8">
              <a:rPr lang="en-US" smtClean="0"/>
              <a:pPr/>
              <a:t>2/25/2021 11:43 AM</a:t>
            </a:fld>
            <a:endParaRPr lang="en-US"/>
          </a:p>
        </p:txBody>
      </p:sp>
      <p:sp>
        <p:nvSpPr>
          <p:cNvPr id="30723" name="Slide Number Placeholder 4"/>
          <p:cNvSpPr>
            <a:spLocks noGrp="1"/>
          </p:cNvSpPr>
          <p:nvPr>
            <p:ph type="sldNum" sz="quarter" idx="11"/>
          </p:nvPr>
        </p:nvSpPr>
        <p:spPr>
          <a:noFill/>
        </p:spPr>
        <p:txBody>
          <a:bodyPr/>
          <a:lstStyle/>
          <a:p>
            <a:fld id="{839AFFF3-4458-49E9-99B6-4E5A966D4364}" type="slidenum">
              <a:rPr lang="ar-SA" smtClean="0"/>
              <a:pPr/>
              <a:t>17</a:t>
            </a:fld>
            <a:endParaRPr lang="en-US"/>
          </a:p>
        </p:txBody>
      </p:sp>
      <p:sp>
        <p:nvSpPr>
          <p:cNvPr id="594946" name="Rectangle 2"/>
          <p:cNvSpPr>
            <a:spLocks noGrp="1" noChangeArrowheads="1"/>
          </p:cNvSpPr>
          <p:nvPr>
            <p:ph type="body" idx="1"/>
          </p:nvPr>
        </p:nvSpPr>
        <p:spPr>
          <a:xfrm>
            <a:off x="990600" y="1133475"/>
            <a:ext cx="7467600" cy="347663"/>
          </a:xfrm>
          <a:solidFill>
            <a:srgbClr val="F8F9BD"/>
          </a:solidFill>
          <a:ln>
            <a:solidFill>
              <a:schemeClr val="tx2"/>
            </a:solidFill>
          </a:ln>
          <a:effectLst>
            <a:outerShdw dist="107763" dir="18900000" algn="ctr" rotWithShape="0">
              <a:schemeClr val="bg2">
                <a:alpha val="50000"/>
              </a:schemeClr>
            </a:outerShdw>
          </a:effectLst>
        </p:spPr>
        <p:txBody>
          <a:bodyPr/>
          <a:lstStyle/>
          <a:p>
            <a:pPr marL="369888" indent="-304800" algn="just">
              <a:buClr>
                <a:srgbClr val="CC3300"/>
              </a:buClr>
              <a:buFontTx/>
              <a:buNone/>
              <a:defRPr/>
            </a:pPr>
            <a:r>
              <a:rPr lang="en-US" sz="2000" dirty="0">
                <a:solidFill>
                  <a:schemeClr val="accent2"/>
                </a:solidFill>
              </a:rPr>
              <a:t>The network must be continuous (without unconnected activities).</a:t>
            </a:r>
            <a:endParaRPr lang="de-DE" sz="2000" dirty="0">
              <a:solidFill>
                <a:schemeClr val="accent2"/>
              </a:solidFill>
            </a:endParaRPr>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30728" name="Group 58"/>
          <p:cNvGrpSpPr>
            <a:grpSpLocks/>
          </p:cNvGrpSpPr>
          <p:nvPr/>
        </p:nvGrpSpPr>
        <p:grpSpPr bwMode="auto">
          <a:xfrm>
            <a:off x="1066800" y="1600200"/>
            <a:ext cx="7620000" cy="4267200"/>
            <a:chOff x="1066800" y="1752600"/>
            <a:chExt cx="7619535" cy="4267200"/>
          </a:xfrm>
        </p:grpSpPr>
        <p:grpSp>
          <p:nvGrpSpPr>
            <p:cNvPr id="30729" name="Group 4"/>
            <p:cNvGrpSpPr>
              <a:grpSpLocks/>
            </p:cNvGrpSpPr>
            <p:nvPr/>
          </p:nvGrpSpPr>
          <p:grpSpPr bwMode="auto">
            <a:xfrm>
              <a:off x="1066800" y="1752600"/>
              <a:ext cx="7619535" cy="4267200"/>
              <a:chOff x="768" y="816"/>
              <a:chExt cx="4232" cy="2721"/>
            </a:xfrm>
          </p:grpSpPr>
          <p:sp>
            <p:nvSpPr>
              <p:cNvPr id="30742" name="Oval 5"/>
              <p:cNvSpPr>
                <a:spLocks noChangeArrowheads="1"/>
              </p:cNvSpPr>
              <p:nvPr/>
            </p:nvSpPr>
            <p:spPr bwMode="auto">
              <a:xfrm>
                <a:off x="3100" y="3168"/>
                <a:ext cx="504"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80</a:t>
                </a:r>
              </a:p>
            </p:txBody>
          </p:sp>
          <p:sp>
            <p:nvSpPr>
              <p:cNvPr id="30743" name="Oval 7"/>
              <p:cNvSpPr>
                <a:spLocks noChangeArrowheads="1"/>
              </p:cNvSpPr>
              <p:nvPr/>
            </p:nvSpPr>
            <p:spPr bwMode="auto">
              <a:xfrm>
                <a:off x="3818" y="816"/>
                <a:ext cx="505" cy="368"/>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100</a:t>
                </a:r>
              </a:p>
            </p:txBody>
          </p:sp>
          <p:sp>
            <p:nvSpPr>
              <p:cNvPr id="30744" name="Oval 8"/>
              <p:cNvSpPr>
                <a:spLocks noChangeArrowheads="1"/>
              </p:cNvSpPr>
              <p:nvPr/>
            </p:nvSpPr>
            <p:spPr bwMode="auto">
              <a:xfrm>
                <a:off x="2946" y="816"/>
                <a:ext cx="504"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60</a:t>
                </a:r>
              </a:p>
            </p:txBody>
          </p:sp>
          <p:sp>
            <p:nvSpPr>
              <p:cNvPr id="30745" name="Oval 9"/>
              <p:cNvSpPr>
                <a:spLocks noChangeArrowheads="1"/>
              </p:cNvSpPr>
              <p:nvPr/>
            </p:nvSpPr>
            <p:spPr bwMode="auto">
              <a:xfrm>
                <a:off x="2104" y="816"/>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30</a:t>
                </a:r>
              </a:p>
            </p:txBody>
          </p:sp>
          <p:sp>
            <p:nvSpPr>
              <p:cNvPr id="30746" name="Line 10"/>
              <p:cNvSpPr>
                <a:spLocks noChangeShapeType="1"/>
              </p:cNvSpPr>
              <p:nvPr/>
            </p:nvSpPr>
            <p:spPr bwMode="auto">
              <a:xfrm>
                <a:off x="2609" y="993"/>
                <a:ext cx="337" cy="0"/>
              </a:xfrm>
              <a:prstGeom prst="line">
                <a:avLst/>
              </a:prstGeom>
              <a:noFill/>
              <a:ln w="19050">
                <a:solidFill>
                  <a:srgbClr val="000000"/>
                </a:solidFill>
                <a:round/>
                <a:headEnd/>
                <a:tailEnd type="triangle" w="med" len="med"/>
              </a:ln>
            </p:spPr>
            <p:txBody>
              <a:bodyPr/>
              <a:lstStyle/>
              <a:p>
                <a:endParaRPr lang="en-US"/>
              </a:p>
            </p:txBody>
          </p:sp>
          <p:sp>
            <p:nvSpPr>
              <p:cNvPr id="30747" name="Oval 12"/>
              <p:cNvSpPr>
                <a:spLocks noChangeArrowheads="1"/>
              </p:cNvSpPr>
              <p:nvPr/>
            </p:nvSpPr>
            <p:spPr bwMode="auto">
              <a:xfrm>
                <a:off x="3337"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30748" name="Oval 13"/>
              <p:cNvSpPr>
                <a:spLocks noChangeArrowheads="1"/>
              </p:cNvSpPr>
              <p:nvPr/>
            </p:nvSpPr>
            <p:spPr bwMode="auto">
              <a:xfrm>
                <a:off x="2462"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50</a:t>
                </a:r>
              </a:p>
            </p:txBody>
          </p:sp>
          <p:sp>
            <p:nvSpPr>
              <p:cNvPr id="30749" name="Oval 14"/>
              <p:cNvSpPr>
                <a:spLocks noChangeArrowheads="1"/>
              </p:cNvSpPr>
              <p:nvPr/>
            </p:nvSpPr>
            <p:spPr bwMode="auto">
              <a:xfrm>
                <a:off x="1533"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20</a:t>
                </a:r>
              </a:p>
            </p:txBody>
          </p:sp>
          <p:sp>
            <p:nvSpPr>
              <p:cNvPr id="30750" name="Oval 15"/>
              <p:cNvSpPr>
                <a:spLocks noChangeArrowheads="1"/>
              </p:cNvSpPr>
              <p:nvPr/>
            </p:nvSpPr>
            <p:spPr bwMode="auto">
              <a:xfrm>
                <a:off x="768" y="1648"/>
                <a:ext cx="505"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a:t>
                </a:r>
              </a:p>
            </p:txBody>
          </p:sp>
          <p:sp>
            <p:nvSpPr>
              <p:cNvPr id="30751" name="Oval 16"/>
              <p:cNvSpPr>
                <a:spLocks noChangeArrowheads="1"/>
              </p:cNvSpPr>
              <p:nvPr/>
            </p:nvSpPr>
            <p:spPr bwMode="auto">
              <a:xfrm>
                <a:off x="4495" y="1648"/>
                <a:ext cx="505"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120</a:t>
                </a:r>
              </a:p>
            </p:txBody>
          </p:sp>
          <p:sp>
            <p:nvSpPr>
              <p:cNvPr id="30752" name="Oval 21"/>
              <p:cNvSpPr>
                <a:spLocks noChangeArrowheads="1"/>
              </p:cNvSpPr>
              <p:nvPr/>
            </p:nvSpPr>
            <p:spPr bwMode="auto">
              <a:xfrm>
                <a:off x="3987" y="2577"/>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sp>
            <p:nvSpPr>
              <p:cNvPr id="30753" name="Oval 22"/>
              <p:cNvSpPr>
                <a:spLocks noChangeArrowheads="1"/>
              </p:cNvSpPr>
              <p:nvPr/>
            </p:nvSpPr>
            <p:spPr bwMode="auto">
              <a:xfrm>
                <a:off x="3100" y="2577"/>
                <a:ext cx="504"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70</a:t>
                </a:r>
              </a:p>
            </p:txBody>
          </p:sp>
          <p:sp>
            <p:nvSpPr>
              <p:cNvPr id="30754" name="Oval 23"/>
              <p:cNvSpPr>
                <a:spLocks noChangeArrowheads="1"/>
              </p:cNvSpPr>
              <p:nvPr/>
            </p:nvSpPr>
            <p:spPr bwMode="auto">
              <a:xfrm>
                <a:off x="2125" y="2577"/>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40</a:t>
                </a:r>
              </a:p>
            </p:txBody>
          </p:sp>
        </p:grpSp>
        <p:cxnSp>
          <p:nvCxnSpPr>
            <p:cNvPr id="30730" name="Straight Arrow Connector 38"/>
            <p:cNvCxnSpPr>
              <a:cxnSpLocks noChangeShapeType="1"/>
              <a:stCxn id="30749" idx="7"/>
              <a:endCxn id="30745" idx="3"/>
            </p:cNvCxnSpPr>
            <p:nvPr/>
          </p:nvCxnSpPr>
          <p:spPr bwMode="auto">
            <a:xfrm rot="5400000" flipH="1" flipV="1">
              <a:off x="2964041" y="2500804"/>
              <a:ext cx="896928" cy="385719"/>
            </a:xfrm>
            <a:prstGeom prst="straightConnector1">
              <a:avLst/>
            </a:prstGeom>
            <a:noFill/>
            <a:ln w="19050" algn="ctr">
              <a:solidFill>
                <a:schemeClr val="tx1"/>
              </a:solidFill>
              <a:round/>
              <a:headEnd/>
              <a:tailEnd type="arrow" w="med" len="med"/>
            </a:ln>
          </p:spPr>
        </p:cxnSp>
        <p:cxnSp>
          <p:nvCxnSpPr>
            <p:cNvPr id="30731" name="Straight Arrow Connector 35"/>
            <p:cNvCxnSpPr>
              <a:cxnSpLocks noChangeShapeType="1"/>
              <a:stCxn id="30747" idx="6"/>
              <a:endCxn id="30751" idx="2"/>
            </p:cNvCxnSpPr>
            <p:nvPr/>
          </p:nvCxnSpPr>
          <p:spPr bwMode="auto">
            <a:xfrm>
              <a:off x="6601406" y="3346723"/>
              <a:ext cx="1176163" cy="1588"/>
            </a:xfrm>
            <a:prstGeom prst="straightConnector1">
              <a:avLst/>
            </a:prstGeom>
            <a:noFill/>
            <a:ln w="19050" algn="ctr">
              <a:solidFill>
                <a:schemeClr val="tx1"/>
              </a:solidFill>
              <a:round/>
              <a:headEnd/>
              <a:tailEnd type="arrow" w="med" len="med"/>
            </a:ln>
          </p:spPr>
        </p:cxnSp>
        <p:cxnSp>
          <p:nvCxnSpPr>
            <p:cNvPr id="30732" name="Straight Arrow Connector 37"/>
            <p:cNvCxnSpPr>
              <a:cxnSpLocks noChangeShapeType="1"/>
              <a:stCxn id="30749" idx="5"/>
              <a:endCxn id="30754" idx="1"/>
            </p:cNvCxnSpPr>
            <p:nvPr/>
          </p:nvCxnSpPr>
          <p:spPr bwMode="auto">
            <a:xfrm rot="16200000" flipH="1">
              <a:off x="2907844" y="3863119"/>
              <a:ext cx="1047481" cy="423877"/>
            </a:xfrm>
            <a:prstGeom prst="straightConnector1">
              <a:avLst/>
            </a:prstGeom>
            <a:noFill/>
            <a:ln w="19050" algn="ctr">
              <a:solidFill>
                <a:schemeClr val="tx1"/>
              </a:solidFill>
              <a:round/>
              <a:headEnd/>
              <a:tailEnd type="arrow" w="med" len="med"/>
            </a:ln>
          </p:spPr>
        </p:cxnSp>
        <p:cxnSp>
          <p:nvCxnSpPr>
            <p:cNvPr id="30733" name="Straight Arrow Connector 39"/>
            <p:cNvCxnSpPr>
              <a:cxnSpLocks noChangeShapeType="1"/>
              <a:stCxn id="30754" idx="5"/>
              <a:endCxn id="30742" idx="1"/>
            </p:cNvCxnSpPr>
            <p:nvPr/>
          </p:nvCxnSpPr>
          <p:spPr bwMode="auto">
            <a:xfrm rot="16200000" flipH="1">
              <a:off x="4582563" y="4710765"/>
              <a:ext cx="518981" cy="1111214"/>
            </a:xfrm>
            <a:prstGeom prst="straightConnector1">
              <a:avLst/>
            </a:prstGeom>
            <a:noFill/>
            <a:ln w="19050" algn="ctr">
              <a:solidFill>
                <a:schemeClr val="tx1"/>
              </a:solidFill>
              <a:round/>
              <a:headEnd/>
              <a:tailEnd type="arrow" w="med" len="med"/>
            </a:ln>
          </p:spPr>
        </p:cxnSp>
        <p:cxnSp>
          <p:nvCxnSpPr>
            <p:cNvPr id="30734" name="Straight Arrow Connector 41"/>
            <p:cNvCxnSpPr>
              <a:cxnSpLocks noChangeShapeType="1"/>
              <a:stCxn id="30752" idx="7"/>
              <a:endCxn id="30751" idx="3"/>
            </p:cNvCxnSpPr>
            <p:nvPr/>
          </p:nvCxnSpPr>
          <p:spPr bwMode="auto">
            <a:xfrm rot="5400000" flipH="1" flipV="1">
              <a:off x="7251244" y="3939321"/>
              <a:ext cx="1047481" cy="271477"/>
            </a:xfrm>
            <a:prstGeom prst="straightConnector1">
              <a:avLst/>
            </a:prstGeom>
            <a:noFill/>
            <a:ln w="19050" algn="ctr">
              <a:solidFill>
                <a:schemeClr val="tx1"/>
              </a:solidFill>
              <a:round/>
              <a:headEnd/>
              <a:tailEnd type="arrow" w="med" len="med"/>
            </a:ln>
          </p:spPr>
        </p:cxnSp>
        <p:cxnSp>
          <p:nvCxnSpPr>
            <p:cNvPr id="30735" name="Straight Arrow Connector 43"/>
            <p:cNvCxnSpPr>
              <a:cxnSpLocks noChangeShapeType="1"/>
              <a:stCxn id="30750" idx="6"/>
              <a:endCxn id="30749" idx="2"/>
            </p:cNvCxnSpPr>
            <p:nvPr/>
          </p:nvCxnSpPr>
          <p:spPr bwMode="auto">
            <a:xfrm>
              <a:off x="1976031" y="3346723"/>
              <a:ext cx="467538" cy="1588"/>
            </a:xfrm>
            <a:prstGeom prst="straightConnector1">
              <a:avLst/>
            </a:prstGeom>
            <a:noFill/>
            <a:ln w="19050" algn="ctr">
              <a:solidFill>
                <a:schemeClr val="tx1"/>
              </a:solidFill>
              <a:round/>
              <a:headEnd/>
              <a:tailEnd type="arrow" w="med" len="med"/>
            </a:ln>
          </p:spPr>
        </p:cxnSp>
        <p:cxnSp>
          <p:nvCxnSpPr>
            <p:cNvPr id="30736" name="Straight Arrow Connector 45"/>
            <p:cNvCxnSpPr>
              <a:cxnSpLocks noChangeShapeType="1"/>
              <a:stCxn id="30749" idx="6"/>
              <a:endCxn id="30748" idx="2"/>
            </p:cNvCxnSpPr>
            <p:nvPr/>
          </p:nvCxnSpPr>
          <p:spPr bwMode="auto">
            <a:xfrm>
              <a:off x="3352800" y="3346723"/>
              <a:ext cx="763975" cy="1588"/>
            </a:xfrm>
            <a:prstGeom prst="straightConnector1">
              <a:avLst/>
            </a:prstGeom>
            <a:noFill/>
            <a:ln w="19050" algn="ctr">
              <a:solidFill>
                <a:schemeClr val="tx1"/>
              </a:solidFill>
              <a:round/>
              <a:headEnd/>
              <a:tailEnd type="arrow" w="med" len="med"/>
            </a:ln>
          </p:spPr>
        </p:cxnSp>
        <p:cxnSp>
          <p:nvCxnSpPr>
            <p:cNvPr id="30737" name="Straight Arrow Connector 47"/>
            <p:cNvCxnSpPr>
              <a:cxnSpLocks noChangeShapeType="1"/>
              <a:stCxn id="30748" idx="6"/>
              <a:endCxn id="30747" idx="2"/>
            </p:cNvCxnSpPr>
            <p:nvPr/>
          </p:nvCxnSpPr>
          <p:spPr bwMode="auto">
            <a:xfrm>
              <a:off x="5026006" y="3346723"/>
              <a:ext cx="666169" cy="1588"/>
            </a:xfrm>
            <a:prstGeom prst="straightConnector1">
              <a:avLst/>
            </a:prstGeom>
            <a:noFill/>
            <a:ln w="19050" algn="ctr">
              <a:solidFill>
                <a:schemeClr val="tx1"/>
              </a:solidFill>
              <a:round/>
              <a:headEnd/>
              <a:tailEnd type="arrow" w="med" len="med"/>
            </a:ln>
          </p:spPr>
        </p:cxnSp>
        <p:cxnSp>
          <p:nvCxnSpPr>
            <p:cNvPr id="30738" name="Straight Arrow Connector 51"/>
            <p:cNvCxnSpPr>
              <a:cxnSpLocks noChangeShapeType="1"/>
              <a:stCxn id="30754" idx="6"/>
              <a:endCxn id="30753" idx="2"/>
            </p:cNvCxnSpPr>
            <p:nvPr/>
          </p:nvCxnSpPr>
          <p:spPr bwMode="auto">
            <a:xfrm>
              <a:off x="4419600" y="4802841"/>
              <a:ext cx="845170" cy="1588"/>
            </a:xfrm>
            <a:prstGeom prst="straightConnector1">
              <a:avLst/>
            </a:prstGeom>
            <a:noFill/>
            <a:ln w="19050" algn="ctr">
              <a:solidFill>
                <a:schemeClr val="tx1"/>
              </a:solidFill>
              <a:round/>
              <a:headEnd/>
              <a:tailEnd type="arrow" w="med" len="med"/>
            </a:ln>
          </p:spPr>
        </p:cxnSp>
        <p:cxnSp>
          <p:nvCxnSpPr>
            <p:cNvPr id="30739" name="Straight Arrow Connector 53"/>
            <p:cNvCxnSpPr>
              <a:cxnSpLocks noChangeShapeType="1"/>
              <a:stCxn id="30748" idx="5"/>
              <a:endCxn id="30753" idx="1"/>
            </p:cNvCxnSpPr>
            <p:nvPr/>
          </p:nvCxnSpPr>
          <p:spPr bwMode="auto">
            <a:xfrm rot="16200000" flipH="1">
              <a:off x="4621516" y="3822654"/>
              <a:ext cx="1047481" cy="504808"/>
            </a:xfrm>
            <a:prstGeom prst="straightConnector1">
              <a:avLst/>
            </a:prstGeom>
            <a:noFill/>
            <a:ln w="19050" algn="ctr">
              <a:solidFill>
                <a:schemeClr val="tx1"/>
              </a:solidFill>
              <a:round/>
              <a:headEnd/>
              <a:tailEnd type="arrow" w="med" len="med"/>
            </a:ln>
          </p:spPr>
        </p:cxnSp>
        <p:cxnSp>
          <p:nvCxnSpPr>
            <p:cNvPr id="30740" name="Straight Arrow Connector 55"/>
            <p:cNvCxnSpPr>
              <a:cxnSpLocks noChangeShapeType="1"/>
              <a:stCxn id="30753" idx="6"/>
              <a:endCxn id="30752" idx="2"/>
            </p:cNvCxnSpPr>
            <p:nvPr/>
          </p:nvCxnSpPr>
          <p:spPr bwMode="auto">
            <a:xfrm>
              <a:off x="6172200" y="4802841"/>
              <a:ext cx="690969" cy="1588"/>
            </a:xfrm>
            <a:prstGeom prst="straightConnector1">
              <a:avLst/>
            </a:prstGeom>
            <a:noFill/>
            <a:ln w="19050" algn="ctr">
              <a:solidFill>
                <a:schemeClr val="tx1"/>
              </a:solidFill>
              <a:round/>
              <a:headEnd/>
              <a:tailEnd type="arrow" w="med" len="med"/>
            </a:ln>
          </p:spPr>
        </p:cxnSp>
        <p:cxnSp>
          <p:nvCxnSpPr>
            <p:cNvPr id="30741" name="Straight Arrow Connector 57"/>
            <p:cNvCxnSpPr>
              <a:cxnSpLocks noChangeShapeType="1"/>
              <a:stCxn id="30744" idx="6"/>
              <a:endCxn id="30743" idx="2"/>
            </p:cNvCxnSpPr>
            <p:nvPr/>
          </p:nvCxnSpPr>
          <p:spPr bwMode="auto">
            <a:xfrm>
              <a:off x="5895626" y="2041158"/>
              <a:ext cx="662743" cy="1588"/>
            </a:xfrm>
            <a:prstGeom prst="straightConnector1">
              <a:avLst/>
            </a:prstGeom>
            <a:noFill/>
            <a:ln w="19050" algn="ctr">
              <a:solidFill>
                <a:schemeClr val="tx1"/>
              </a:solidFill>
              <a:round/>
              <a:headEnd/>
              <a:tailEnd type="arrow" w="med" len="med"/>
            </a:ln>
          </p:spPr>
        </p:cxn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B4A6D84F-0B35-411A-AC3A-063F07B1B520}" type="datetime8">
              <a:rPr lang="en-US" smtClean="0"/>
              <a:pPr/>
              <a:t>2/25/2021 11:43 AM</a:t>
            </a:fld>
            <a:endParaRPr lang="en-US"/>
          </a:p>
        </p:txBody>
      </p:sp>
      <p:sp>
        <p:nvSpPr>
          <p:cNvPr id="31747" name="Slide Number Placeholder 4"/>
          <p:cNvSpPr>
            <a:spLocks noGrp="1"/>
          </p:cNvSpPr>
          <p:nvPr>
            <p:ph type="sldNum" sz="quarter" idx="11"/>
          </p:nvPr>
        </p:nvSpPr>
        <p:spPr>
          <a:noFill/>
        </p:spPr>
        <p:txBody>
          <a:bodyPr/>
          <a:lstStyle/>
          <a:p>
            <a:fld id="{A7E4F40C-0BE7-4EB6-AD92-15B76028E42F}" type="slidenum">
              <a:rPr lang="ar-SA" smtClean="0"/>
              <a:pPr/>
              <a:t>18</a:t>
            </a:fld>
            <a:endParaRPr lang="en-US"/>
          </a:p>
        </p:txBody>
      </p:sp>
      <p:sp>
        <p:nvSpPr>
          <p:cNvPr id="594946" name="Rectangle 2"/>
          <p:cNvSpPr>
            <a:spLocks noGrp="1" noChangeArrowheads="1"/>
          </p:cNvSpPr>
          <p:nvPr>
            <p:ph type="body" idx="1"/>
          </p:nvPr>
        </p:nvSpPr>
        <p:spPr>
          <a:xfrm>
            <a:off x="990600" y="1133475"/>
            <a:ext cx="7467600" cy="312738"/>
          </a:xfrm>
          <a:solidFill>
            <a:srgbClr val="F8F9BD"/>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FF0000"/>
              </a:buClr>
              <a:buSzPct val="100000"/>
              <a:buFontTx/>
              <a:buNone/>
              <a:defRPr/>
            </a:pPr>
            <a:r>
              <a:rPr lang="en-US" sz="1800" dirty="0">
                <a:solidFill>
                  <a:schemeClr val="accent2"/>
                </a:solidFill>
              </a:rPr>
              <a:t>Networks should have only one initial event and only one terminal event.</a:t>
            </a:r>
            <a:endParaRPr lang="de-DE" sz="1800" dirty="0">
              <a:solidFill>
                <a:schemeClr val="accent2"/>
              </a:solidFill>
            </a:endParaRPr>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31752" name="Group 44"/>
          <p:cNvGrpSpPr>
            <a:grpSpLocks/>
          </p:cNvGrpSpPr>
          <p:nvPr/>
        </p:nvGrpSpPr>
        <p:grpSpPr bwMode="auto">
          <a:xfrm>
            <a:off x="1066800" y="1828800"/>
            <a:ext cx="7620000" cy="3657600"/>
            <a:chOff x="914400" y="1600200"/>
            <a:chExt cx="7771935" cy="4038600"/>
          </a:xfrm>
        </p:grpSpPr>
        <p:sp>
          <p:nvSpPr>
            <p:cNvPr id="31753" name="Oval 8"/>
            <p:cNvSpPr>
              <a:spLocks noChangeArrowheads="1"/>
            </p:cNvSpPr>
            <p:nvPr/>
          </p:nvSpPr>
          <p:spPr bwMode="auto">
            <a:xfrm>
              <a:off x="4914229" y="1600200"/>
              <a:ext cx="925580"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60</a:t>
              </a:r>
            </a:p>
          </p:txBody>
        </p:sp>
        <p:sp>
          <p:nvSpPr>
            <p:cNvPr id="31754" name="Oval 9"/>
            <p:cNvSpPr>
              <a:spLocks noChangeArrowheads="1"/>
            </p:cNvSpPr>
            <p:nvPr/>
          </p:nvSpPr>
          <p:spPr bwMode="auto">
            <a:xfrm>
              <a:off x="3367922" y="1600200"/>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30</a:t>
              </a:r>
            </a:p>
          </p:txBody>
        </p:sp>
        <p:sp>
          <p:nvSpPr>
            <p:cNvPr id="31755" name="Line 10"/>
            <p:cNvSpPr>
              <a:spLocks noChangeShapeType="1"/>
            </p:cNvSpPr>
            <p:nvPr/>
          </p:nvSpPr>
          <p:spPr bwMode="auto">
            <a:xfrm>
              <a:off x="4295339" y="1935960"/>
              <a:ext cx="618890" cy="0"/>
            </a:xfrm>
            <a:prstGeom prst="line">
              <a:avLst/>
            </a:prstGeom>
            <a:noFill/>
            <a:ln w="19050">
              <a:solidFill>
                <a:srgbClr val="000000"/>
              </a:solidFill>
              <a:round/>
              <a:headEnd/>
              <a:tailEnd type="triangle" w="med" len="med"/>
            </a:ln>
          </p:spPr>
          <p:txBody>
            <a:bodyPr/>
            <a:lstStyle/>
            <a:p>
              <a:endParaRPr lang="en-US"/>
            </a:p>
          </p:txBody>
        </p:sp>
        <p:sp>
          <p:nvSpPr>
            <p:cNvPr id="31756" name="Oval 12"/>
            <p:cNvSpPr>
              <a:spLocks noChangeArrowheads="1"/>
            </p:cNvSpPr>
            <p:nvPr/>
          </p:nvSpPr>
          <p:spPr bwMode="auto">
            <a:xfrm>
              <a:off x="563228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31757" name="Oval 13"/>
            <p:cNvSpPr>
              <a:spLocks noChangeArrowheads="1"/>
            </p:cNvSpPr>
            <p:nvPr/>
          </p:nvSpPr>
          <p:spPr bwMode="auto">
            <a:xfrm>
              <a:off x="402537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50</a:t>
              </a:r>
            </a:p>
          </p:txBody>
        </p:sp>
        <p:sp>
          <p:nvSpPr>
            <p:cNvPr id="31758" name="Oval 14"/>
            <p:cNvSpPr>
              <a:spLocks noChangeArrowheads="1"/>
            </p:cNvSpPr>
            <p:nvPr/>
          </p:nvSpPr>
          <p:spPr bwMode="auto">
            <a:xfrm>
              <a:off x="231929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20</a:t>
              </a:r>
            </a:p>
          </p:txBody>
        </p:sp>
        <p:sp>
          <p:nvSpPr>
            <p:cNvPr id="31759" name="Oval 15"/>
            <p:cNvSpPr>
              <a:spLocks noChangeArrowheads="1"/>
            </p:cNvSpPr>
            <p:nvPr/>
          </p:nvSpPr>
          <p:spPr bwMode="auto">
            <a:xfrm>
              <a:off x="914400" y="3178460"/>
              <a:ext cx="927417" cy="699973"/>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a:t>
              </a:r>
            </a:p>
          </p:txBody>
        </p:sp>
        <p:sp>
          <p:nvSpPr>
            <p:cNvPr id="31760" name="Oval 16"/>
            <p:cNvSpPr>
              <a:spLocks noChangeArrowheads="1"/>
            </p:cNvSpPr>
            <p:nvPr/>
          </p:nvSpPr>
          <p:spPr bwMode="auto">
            <a:xfrm>
              <a:off x="7758918" y="3178460"/>
              <a:ext cx="927417" cy="699973"/>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120</a:t>
              </a:r>
            </a:p>
          </p:txBody>
        </p:sp>
        <p:sp>
          <p:nvSpPr>
            <p:cNvPr id="31761" name="Oval 21"/>
            <p:cNvSpPr>
              <a:spLocks noChangeArrowheads="1"/>
            </p:cNvSpPr>
            <p:nvPr/>
          </p:nvSpPr>
          <p:spPr bwMode="auto">
            <a:xfrm>
              <a:off x="6825992" y="4940724"/>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sp>
          <p:nvSpPr>
            <p:cNvPr id="31762" name="Oval 22"/>
            <p:cNvSpPr>
              <a:spLocks noChangeArrowheads="1"/>
            </p:cNvSpPr>
            <p:nvPr/>
          </p:nvSpPr>
          <p:spPr bwMode="auto">
            <a:xfrm>
              <a:off x="5197045" y="4940724"/>
              <a:ext cx="925580"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70</a:t>
              </a:r>
            </a:p>
          </p:txBody>
        </p:sp>
        <p:sp>
          <p:nvSpPr>
            <p:cNvPr id="31763" name="Oval 23"/>
            <p:cNvSpPr>
              <a:spLocks noChangeArrowheads="1"/>
            </p:cNvSpPr>
            <p:nvPr/>
          </p:nvSpPr>
          <p:spPr bwMode="auto">
            <a:xfrm>
              <a:off x="3406488" y="4940724"/>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40</a:t>
              </a:r>
            </a:p>
          </p:txBody>
        </p:sp>
        <p:cxnSp>
          <p:nvCxnSpPr>
            <p:cNvPr id="31764" name="Straight Arrow Connector 38"/>
            <p:cNvCxnSpPr>
              <a:cxnSpLocks noChangeShapeType="1"/>
              <a:stCxn id="31758" idx="7"/>
              <a:endCxn id="31754" idx="3"/>
            </p:cNvCxnSpPr>
            <p:nvPr/>
          </p:nvCxnSpPr>
          <p:spPr bwMode="auto">
            <a:xfrm rot="5400000" flipH="1" flipV="1">
              <a:off x="2764856" y="2542087"/>
              <a:ext cx="1084924" cy="392841"/>
            </a:xfrm>
            <a:prstGeom prst="straightConnector1">
              <a:avLst/>
            </a:prstGeom>
            <a:noFill/>
            <a:ln w="19050" algn="ctr">
              <a:solidFill>
                <a:schemeClr val="tx1"/>
              </a:solidFill>
              <a:round/>
              <a:headEnd/>
              <a:tailEnd type="arrow" w="med" len="med"/>
            </a:ln>
          </p:spPr>
        </p:cxnSp>
        <p:cxnSp>
          <p:nvCxnSpPr>
            <p:cNvPr id="31765" name="Straight Arrow Connector 35"/>
            <p:cNvCxnSpPr>
              <a:cxnSpLocks noChangeShapeType="1"/>
              <a:stCxn id="31756" idx="6"/>
              <a:endCxn id="31760" idx="2"/>
            </p:cNvCxnSpPr>
            <p:nvPr/>
          </p:nvCxnSpPr>
          <p:spPr bwMode="auto">
            <a:xfrm>
              <a:off x="6559705" y="3528447"/>
              <a:ext cx="1199213" cy="1588"/>
            </a:xfrm>
            <a:prstGeom prst="straightConnector1">
              <a:avLst/>
            </a:prstGeom>
            <a:noFill/>
            <a:ln w="19050" algn="ctr">
              <a:solidFill>
                <a:schemeClr val="tx1"/>
              </a:solidFill>
              <a:round/>
              <a:headEnd/>
              <a:tailEnd type="arrow" w="med" len="med"/>
            </a:ln>
          </p:spPr>
        </p:cxnSp>
        <p:cxnSp>
          <p:nvCxnSpPr>
            <p:cNvPr id="31766" name="Straight Arrow Connector 37"/>
            <p:cNvCxnSpPr>
              <a:cxnSpLocks noChangeShapeType="1"/>
              <a:stCxn id="31758" idx="5"/>
              <a:endCxn id="31763" idx="1"/>
            </p:cNvCxnSpPr>
            <p:nvPr/>
          </p:nvCxnSpPr>
          <p:spPr bwMode="auto">
            <a:xfrm rot="16200000" flipH="1">
              <a:off x="2693086" y="4193735"/>
              <a:ext cx="1267031" cy="431407"/>
            </a:xfrm>
            <a:prstGeom prst="straightConnector1">
              <a:avLst/>
            </a:prstGeom>
            <a:noFill/>
            <a:ln w="19050" algn="ctr">
              <a:solidFill>
                <a:schemeClr val="tx1"/>
              </a:solidFill>
              <a:round/>
              <a:headEnd/>
              <a:tailEnd type="arrow" w="med" len="med"/>
            </a:ln>
          </p:spPr>
        </p:cxnSp>
        <p:cxnSp>
          <p:nvCxnSpPr>
            <p:cNvPr id="31767" name="Straight Arrow Connector 41"/>
            <p:cNvCxnSpPr>
              <a:cxnSpLocks noChangeShapeType="1"/>
              <a:stCxn id="31761" idx="7"/>
              <a:endCxn id="31760" idx="3"/>
            </p:cNvCxnSpPr>
            <p:nvPr/>
          </p:nvCxnSpPr>
          <p:spPr bwMode="auto">
            <a:xfrm rot="5400000" flipH="1" flipV="1">
              <a:off x="7122648" y="4270869"/>
              <a:ext cx="1267031" cy="277143"/>
            </a:xfrm>
            <a:prstGeom prst="straightConnector1">
              <a:avLst/>
            </a:prstGeom>
            <a:noFill/>
            <a:ln w="19050" algn="ctr">
              <a:solidFill>
                <a:schemeClr val="tx1"/>
              </a:solidFill>
              <a:round/>
              <a:headEnd/>
              <a:tailEnd type="arrow" w="med" len="med"/>
            </a:ln>
          </p:spPr>
        </p:cxnSp>
        <p:cxnSp>
          <p:nvCxnSpPr>
            <p:cNvPr id="31768" name="Straight Arrow Connector 43"/>
            <p:cNvCxnSpPr>
              <a:cxnSpLocks noChangeShapeType="1"/>
              <a:stCxn id="31759" idx="6"/>
              <a:endCxn id="31758" idx="2"/>
            </p:cNvCxnSpPr>
            <p:nvPr/>
          </p:nvCxnSpPr>
          <p:spPr bwMode="auto">
            <a:xfrm>
              <a:off x="1841817" y="3528447"/>
              <a:ext cx="477481" cy="1588"/>
            </a:xfrm>
            <a:prstGeom prst="straightConnector1">
              <a:avLst/>
            </a:prstGeom>
            <a:noFill/>
            <a:ln w="19050" algn="ctr">
              <a:solidFill>
                <a:schemeClr val="tx1"/>
              </a:solidFill>
              <a:round/>
              <a:headEnd/>
              <a:tailEnd type="arrow" w="med" len="med"/>
            </a:ln>
          </p:spPr>
        </p:cxnSp>
        <p:cxnSp>
          <p:nvCxnSpPr>
            <p:cNvPr id="31769" name="Straight Arrow Connector 45"/>
            <p:cNvCxnSpPr>
              <a:cxnSpLocks noChangeShapeType="1"/>
              <a:stCxn id="31758" idx="6"/>
              <a:endCxn id="31757" idx="2"/>
            </p:cNvCxnSpPr>
            <p:nvPr/>
          </p:nvCxnSpPr>
          <p:spPr bwMode="auto">
            <a:xfrm>
              <a:off x="3246715" y="3528447"/>
              <a:ext cx="778663" cy="1588"/>
            </a:xfrm>
            <a:prstGeom prst="straightConnector1">
              <a:avLst/>
            </a:prstGeom>
            <a:noFill/>
            <a:ln w="19050" algn="ctr">
              <a:solidFill>
                <a:schemeClr val="tx1"/>
              </a:solidFill>
              <a:round/>
              <a:headEnd/>
              <a:tailEnd type="arrow" w="med" len="med"/>
            </a:ln>
          </p:spPr>
        </p:cxnSp>
        <p:cxnSp>
          <p:nvCxnSpPr>
            <p:cNvPr id="31770" name="Straight Arrow Connector 47"/>
            <p:cNvCxnSpPr>
              <a:cxnSpLocks noChangeShapeType="1"/>
              <a:stCxn id="31757" idx="6"/>
              <a:endCxn id="31756" idx="2"/>
            </p:cNvCxnSpPr>
            <p:nvPr/>
          </p:nvCxnSpPr>
          <p:spPr bwMode="auto">
            <a:xfrm>
              <a:off x="4952795" y="3528447"/>
              <a:ext cx="679493" cy="1588"/>
            </a:xfrm>
            <a:prstGeom prst="straightConnector1">
              <a:avLst/>
            </a:prstGeom>
            <a:noFill/>
            <a:ln w="19050" algn="ctr">
              <a:solidFill>
                <a:schemeClr val="tx1"/>
              </a:solidFill>
              <a:round/>
              <a:headEnd/>
              <a:tailEnd type="arrow" w="med" len="med"/>
            </a:ln>
          </p:spPr>
        </p:cxnSp>
        <p:cxnSp>
          <p:nvCxnSpPr>
            <p:cNvPr id="31771" name="Straight Arrow Connector 51"/>
            <p:cNvCxnSpPr>
              <a:cxnSpLocks noChangeShapeType="1"/>
              <a:stCxn id="31763" idx="6"/>
              <a:endCxn id="31762" idx="2"/>
            </p:cNvCxnSpPr>
            <p:nvPr/>
          </p:nvCxnSpPr>
          <p:spPr bwMode="auto">
            <a:xfrm>
              <a:off x="4333905" y="5289762"/>
              <a:ext cx="863140" cy="1588"/>
            </a:xfrm>
            <a:prstGeom prst="straightConnector1">
              <a:avLst/>
            </a:prstGeom>
            <a:noFill/>
            <a:ln w="19050" algn="ctr">
              <a:solidFill>
                <a:schemeClr val="tx1"/>
              </a:solidFill>
              <a:round/>
              <a:headEnd/>
              <a:tailEnd type="arrow" w="med" len="med"/>
            </a:ln>
          </p:spPr>
        </p:cxnSp>
        <p:cxnSp>
          <p:nvCxnSpPr>
            <p:cNvPr id="31772" name="Straight Arrow Connector 53"/>
            <p:cNvCxnSpPr>
              <a:cxnSpLocks noChangeShapeType="1"/>
              <a:stCxn id="31757" idx="5"/>
              <a:endCxn id="31762" idx="1"/>
            </p:cNvCxnSpPr>
            <p:nvPr/>
          </p:nvCxnSpPr>
          <p:spPr bwMode="auto">
            <a:xfrm rot="16200000" flipH="1">
              <a:off x="4441270" y="4151631"/>
              <a:ext cx="1267031" cy="515615"/>
            </a:xfrm>
            <a:prstGeom prst="straightConnector1">
              <a:avLst/>
            </a:prstGeom>
            <a:noFill/>
            <a:ln w="19050" algn="ctr">
              <a:solidFill>
                <a:schemeClr val="tx1"/>
              </a:solidFill>
              <a:round/>
              <a:headEnd/>
              <a:tailEnd type="arrow" w="med" len="med"/>
            </a:ln>
          </p:spPr>
        </p:cxnSp>
        <p:cxnSp>
          <p:nvCxnSpPr>
            <p:cNvPr id="31773" name="Straight Arrow Connector 55"/>
            <p:cNvCxnSpPr>
              <a:cxnSpLocks noChangeShapeType="1"/>
              <a:stCxn id="31762" idx="6"/>
              <a:endCxn id="31761" idx="2"/>
            </p:cNvCxnSpPr>
            <p:nvPr/>
          </p:nvCxnSpPr>
          <p:spPr bwMode="auto">
            <a:xfrm>
              <a:off x="6122625" y="5289762"/>
              <a:ext cx="703367" cy="1588"/>
            </a:xfrm>
            <a:prstGeom prst="straightConnector1">
              <a:avLst/>
            </a:prstGeom>
            <a:noFill/>
            <a:ln w="19050" algn="ctr">
              <a:solidFill>
                <a:schemeClr val="tx1"/>
              </a:solidFill>
              <a:round/>
              <a:headEnd/>
              <a:tailEnd type="arrow" w="med" len="med"/>
            </a:ln>
          </p:spPr>
        </p:cxnSp>
        <p:cxnSp>
          <p:nvCxnSpPr>
            <p:cNvPr id="31774" name="Elbow Connector 34"/>
            <p:cNvCxnSpPr>
              <a:cxnSpLocks noChangeShapeType="1"/>
              <a:stCxn id="31763" idx="5"/>
              <a:endCxn id="31760" idx="4"/>
            </p:cNvCxnSpPr>
            <p:nvPr/>
          </p:nvCxnSpPr>
          <p:spPr bwMode="auto">
            <a:xfrm rot="5400000" flipH="1" flipV="1">
              <a:off x="5381289" y="2695231"/>
              <a:ext cx="1658136" cy="4024539"/>
            </a:xfrm>
            <a:prstGeom prst="bentConnector3">
              <a:avLst>
                <a:gd name="adj1" fmla="val -19954"/>
              </a:avLst>
            </a:prstGeom>
            <a:noFill/>
            <a:ln w="19050" algn="ctr">
              <a:solidFill>
                <a:schemeClr val="tx1"/>
              </a:solidFill>
              <a:round/>
              <a:headEnd/>
              <a:tailEnd type="arrow" w="med" len="med"/>
            </a:ln>
          </p:spPr>
        </p:cxnSp>
        <p:cxnSp>
          <p:nvCxnSpPr>
            <p:cNvPr id="31775" name="Straight Arrow Connector 42"/>
            <p:cNvCxnSpPr>
              <a:cxnSpLocks noChangeShapeType="1"/>
              <a:stCxn id="31753" idx="6"/>
              <a:endCxn id="31760" idx="1"/>
            </p:cNvCxnSpPr>
            <p:nvPr/>
          </p:nvCxnSpPr>
          <p:spPr bwMode="auto">
            <a:xfrm>
              <a:off x="5839809" y="1949238"/>
              <a:ext cx="2054926" cy="1331731"/>
            </a:xfrm>
            <a:prstGeom prst="straightConnector1">
              <a:avLst/>
            </a:prstGeom>
            <a:noFill/>
            <a:ln w="19050" algn="ctr">
              <a:solidFill>
                <a:schemeClr val="tx1"/>
              </a:solidFill>
              <a:round/>
              <a:headEnd/>
              <a:tailEnd type="arrow" w="med" len="med"/>
            </a:ln>
          </p:spPr>
        </p:cxn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8A5F4555-2557-47C8-A3FD-DEDF4FCB9E91}" type="datetime8">
              <a:rPr lang="en-US" smtClean="0"/>
              <a:pPr/>
              <a:t>2/25/2021 11:43 AM</a:t>
            </a:fld>
            <a:endParaRPr lang="en-US"/>
          </a:p>
        </p:txBody>
      </p:sp>
      <p:sp>
        <p:nvSpPr>
          <p:cNvPr id="32771" name="Slide Number Placeholder 4"/>
          <p:cNvSpPr>
            <a:spLocks noGrp="1"/>
          </p:cNvSpPr>
          <p:nvPr>
            <p:ph type="sldNum" sz="quarter" idx="11"/>
          </p:nvPr>
        </p:nvSpPr>
        <p:spPr>
          <a:noFill/>
        </p:spPr>
        <p:txBody>
          <a:bodyPr/>
          <a:lstStyle/>
          <a:p>
            <a:fld id="{F68DC8C5-D93A-45D8-8F46-B97B8FC286ED}" type="slidenum">
              <a:rPr lang="ar-SA" smtClean="0"/>
              <a:pPr/>
              <a:t>19</a:t>
            </a:fld>
            <a:endParaRPr lang="en-US"/>
          </a:p>
        </p:txBody>
      </p:sp>
      <p:sp>
        <p:nvSpPr>
          <p:cNvPr id="594946" name="Rectangle 2"/>
          <p:cNvSpPr>
            <a:spLocks noGrp="1" noChangeArrowheads="1"/>
          </p:cNvSpPr>
          <p:nvPr>
            <p:ph type="body" idx="1"/>
          </p:nvPr>
        </p:nvSpPr>
        <p:spPr>
          <a:xfrm>
            <a:off x="990600" y="1219200"/>
            <a:ext cx="7772400" cy="1616075"/>
          </a:xfrm>
          <a:solidFill>
            <a:schemeClr val="bg1"/>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FF0000"/>
              </a:buClr>
              <a:buSzPct val="100000"/>
              <a:buFontTx/>
              <a:buAutoNum type="arabicPeriod" startAt="6"/>
              <a:defRPr/>
            </a:pPr>
            <a:r>
              <a:rPr lang="en-US" sz="2400"/>
              <a:t>Before an activity may begin, all activities preceding it must be completed (the logical relationship between activities is </a:t>
            </a:r>
            <a:r>
              <a:rPr lang="en-US" sz="2400" b="1">
                <a:effectLst>
                  <a:outerShdw blurRad="38100" dist="38100" dir="2700000" algn="tl">
                    <a:srgbClr val="C0C0C0"/>
                  </a:outerShdw>
                </a:effectLst>
              </a:rPr>
              <a:t>finish to start</a:t>
            </a:r>
            <a:r>
              <a:rPr lang="en-US" sz="2400"/>
              <a:t>).</a:t>
            </a:r>
          </a:p>
          <a:p>
            <a:pPr marL="457200" indent="-457200" algn="just">
              <a:buClr>
                <a:srgbClr val="FF0000"/>
              </a:buClr>
              <a:buSzPct val="100000"/>
              <a:buFontTx/>
              <a:buAutoNum type="arabicPeriod" startAt="6"/>
              <a:defRPr/>
            </a:pPr>
            <a:endParaRPr lang="en-US" sz="1000"/>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514C30E0-A9D2-4F3B-9002-A9E49D413FB3}" type="datetime8">
              <a:rPr lang="en-US" smtClean="0"/>
              <a:pPr/>
              <a:t>2/25/2021 11:43 AM</a:t>
            </a:fld>
            <a:endParaRPr lang="en-US"/>
          </a:p>
        </p:txBody>
      </p:sp>
      <p:sp>
        <p:nvSpPr>
          <p:cNvPr id="16387" name="Slide Number Placeholder 4"/>
          <p:cNvSpPr>
            <a:spLocks noGrp="1"/>
          </p:cNvSpPr>
          <p:nvPr>
            <p:ph type="sldNum" sz="quarter" idx="11"/>
          </p:nvPr>
        </p:nvSpPr>
        <p:spPr>
          <a:noFill/>
        </p:spPr>
        <p:txBody>
          <a:bodyPr/>
          <a:lstStyle/>
          <a:p>
            <a:fld id="{243E2C30-00D1-4EDC-873D-231EAC614F9B}" type="slidenum">
              <a:rPr lang="ar-SA" smtClean="0"/>
              <a:pPr/>
              <a:t>2</a:t>
            </a:fld>
            <a:endParaRPr lang="en-US"/>
          </a:p>
        </p:txBody>
      </p:sp>
      <p:sp>
        <p:nvSpPr>
          <p:cNvPr id="590851" name="Rectangle 3"/>
          <p:cNvSpPr>
            <a:spLocks noGrp="1" noChangeArrowheads="1"/>
          </p:cNvSpPr>
          <p:nvPr>
            <p:ph type="body" idx="1"/>
          </p:nvPr>
        </p:nvSpPr>
        <p:spPr>
          <a:xfrm>
            <a:off x="914400" y="1219200"/>
            <a:ext cx="7848600" cy="4687888"/>
          </a:xfrm>
          <a:solidFill>
            <a:srgbClr val="F8F9BD"/>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42000"/>
              </a:lnSpc>
              <a:buClr>
                <a:srgbClr val="CC3300"/>
              </a:buClr>
              <a:buFontTx/>
              <a:buAutoNum type="arabicPeriod"/>
              <a:defRPr/>
            </a:pPr>
            <a:r>
              <a:rPr lang="en-US" sz="2400" dirty="0"/>
              <a:t>Visualize and define the </a:t>
            </a:r>
            <a:r>
              <a:rPr lang="en-US" sz="2400" b="1" u="sng" dirty="0">
                <a:effectLst>
                  <a:outerShdw blurRad="38100" dist="38100" dir="2700000" algn="tl">
                    <a:srgbClr val="C0C0C0"/>
                  </a:outerShdw>
                </a:effectLst>
              </a:rPr>
              <a:t>activities</a:t>
            </a:r>
            <a:r>
              <a:rPr lang="en-US" sz="2400" dirty="0"/>
              <a:t>.</a:t>
            </a:r>
          </a:p>
          <a:p>
            <a:pPr marL="304800" indent="-304800" algn="just">
              <a:lnSpc>
                <a:spcPct val="142000"/>
              </a:lnSpc>
              <a:buClr>
                <a:srgbClr val="CC3300"/>
              </a:buClr>
              <a:buFontTx/>
              <a:buAutoNum type="arabicPeriod"/>
              <a:defRPr/>
            </a:pPr>
            <a:r>
              <a:rPr lang="en-US" sz="2400" dirty="0"/>
              <a:t>Sequence the activities (</a:t>
            </a:r>
            <a:r>
              <a:rPr lang="en-US" sz="2400" b="1" u="sng" dirty="0">
                <a:effectLst>
                  <a:outerShdw blurRad="38100" dist="38100" dir="2700000" algn="tl">
                    <a:srgbClr val="C0C0C0"/>
                  </a:outerShdw>
                </a:effectLst>
              </a:rPr>
              <a:t>Job Logic</a:t>
            </a:r>
            <a:r>
              <a:rPr lang="en-US" sz="2400" dirty="0"/>
              <a:t>).</a:t>
            </a:r>
          </a:p>
          <a:p>
            <a:pPr marL="304800" indent="-304800" algn="just">
              <a:lnSpc>
                <a:spcPct val="142000"/>
              </a:lnSpc>
              <a:buClr>
                <a:srgbClr val="CC3300"/>
              </a:buClr>
              <a:buFontTx/>
              <a:buAutoNum type="arabicPeriod"/>
              <a:defRPr/>
            </a:pPr>
            <a:r>
              <a:rPr lang="en-US" sz="2400" dirty="0"/>
              <a:t>Estimate the </a:t>
            </a:r>
            <a:r>
              <a:rPr lang="en-US" sz="2400" b="1" u="sng" dirty="0">
                <a:effectLst>
                  <a:outerShdw blurRad="38100" dist="38100" dir="2700000" algn="tl">
                    <a:srgbClr val="C0C0C0"/>
                  </a:outerShdw>
                </a:effectLst>
              </a:rPr>
              <a:t>activity duration</a:t>
            </a:r>
            <a:r>
              <a:rPr lang="en-US" sz="2400" dirty="0"/>
              <a:t>.</a:t>
            </a:r>
          </a:p>
          <a:p>
            <a:pPr marL="304800" indent="-304800" algn="just">
              <a:lnSpc>
                <a:spcPct val="142000"/>
              </a:lnSpc>
              <a:buClr>
                <a:srgbClr val="CC3300"/>
              </a:buClr>
              <a:buFontTx/>
              <a:buAutoNum type="arabicPeriod"/>
              <a:defRPr/>
            </a:pPr>
            <a:r>
              <a:rPr lang="en-US" sz="2400" b="1" u="sng" dirty="0">
                <a:effectLst>
                  <a:outerShdw blurRad="38100" dist="38100" dir="2700000" algn="tl">
                    <a:srgbClr val="C0C0C0"/>
                  </a:outerShdw>
                </a:effectLst>
              </a:rPr>
              <a:t>Schedule</a:t>
            </a:r>
            <a:r>
              <a:rPr lang="en-US" sz="2400" dirty="0"/>
              <a:t> the project or phase.</a:t>
            </a:r>
          </a:p>
          <a:p>
            <a:pPr marL="304800" indent="-304800" algn="just">
              <a:lnSpc>
                <a:spcPct val="142000"/>
              </a:lnSpc>
              <a:buClr>
                <a:srgbClr val="CC3300"/>
              </a:buClr>
              <a:buFontTx/>
              <a:buAutoNum type="arabicPeriod"/>
              <a:defRPr/>
            </a:pPr>
            <a:r>
              <a:rPr lang="en-US" sz="2400" dirty="0"/>
              <a:t>Allocate and balance </a:t>
            </a:r>
            <a:r>
              <a:rPr lang="en-US" sz="2400" b="1" u="sng" dirty="0">
                <a:effectLst>
                  <a:outerShdw blurRad="38100" dist="38100" dir="2700000" algn="tl">
                    <a:srgbClr val="C0C0C0"/>
                  </a:outerShdw>
                </a:effectLst>
              </a:rPr>
              <a:t>resources</a:t>
            </a:r>
            <a:r>
              <a:rPr lang="en-US" sz="2400" dirty="0"/>
              <a:t>.</a:t>
            </a:r>
          </a:p>
          <a:p>
            <a:pPr marL="304800" indent="-304800" algn="just">
              <a:lnSpc>
                <a:spcPct val="142000"/>
              </a:lnSpc>
              <a:buClr>
                <a:srgbClr val="CC3300"/>
              </a:buClr>
              <a:buFontTx/>
              <a:buAutoNum type="arabicPeriod"/>
              <a:defRPr/>
            </a:pPr>
            <a:r>
              <a:rPr lang="en-US" sz="2400" dirty="0"/>
              <a:t>Compare target, planned and actual dates and </a:t>
            </a:r>
            <a:r>
              <a:rPr lang="en-US" sz="2400" b="1" u="sng" dirty="0">
                <a:effectLst>
                  <a:outerShdw blurRad="38100" dist="38100" dir="2700000" algn="tl">
                    <a:srgbClr val="C0C0C0"/>
                  </a:outerShdw>
                </a:effectLst>
              </a:rPr>
              <a:t>update</a:t>
            </a:r>
            <a:r>
              <a:rPr lang="en-US" sz="2400" dirty="0"/>
              <a:t> as necessary.</a:t>
            </a:r>
          </a:p>
          <a:p>
            <a:pPr marL="304800" indent="-304800" algn="just">
              <a:lnSpc>
                <a:spcPct val="142000"/>
              </a:lnSpc>
              <a:buClr>
                <a:srgbClr val="CC3300"/>
              </a:buClr>
              <a:buFontTx/>
              <a:buAutoNum type="arabicPeriod"/>
              <a:defRPr/>
            </a:pPr>
            <a:r>
              <a:rPr lang="en-US" sz="2400" b="1" u="sng" dirty="0">
                <a:effectLst>
                  <a:outerShdw blurRad="38100" dist="38100" dir="2700000" algn="tl">
                    <a:srgbClr val="C0C0C0"/>
                  </a:outerShdw>
                </a:effectLst>
              </a:rPr>
              <a:t>Control</a:t>
            </a:r>
            <a:r>
              <a:rPr lang="en-US" sz="2400" dirty="0"/>
              <a:t> the time schedule with respect to </a:t>
            </a:r>
            <a:r>
              <a:rPr lang="en-US" sz="2400" b="1" u="sng" dirty="0">
                <a:effectLst>
                  <a:outerShdw blurRad="38100" dist="38100" dir="2700000" algn="tl">
                    <a:srgbClr val="C0C0C0"/>
                  </a:outerShdw>
                </a:effectLst>
              </a:rPr>
              <a:t>changes</a:t>
            </a:r>
            <a:r>
              <a:rPr lang="en-US" sz="2400" dirty="0"/>
              <a:t>.</a:t>
            </a:r>
            <a:endParaRPr lang="de-DE" sz="2400" dirty="0"/>
          </a:p>
        </p:txBody>
      </p:sp>
      <p:sp>
        <p:nvSpPr>
          <p:cNvPr id="6" name="Rectangle 2"/>
          <p:cNvSpPr>
            <a:spLocks noChangeArrowheads="1"/>
          </p:cNvSpPr>
          <p:nvPr/>
        </p:nvSpPr>
        <p:spPr bwMode="auto">
          <a:xfrm>
            <a:off x="685800" y="304800"/>
            <a:ext cx="7467600" cy="533400"/>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Processes of Time Planning and Control</a:t>
            </a:r>
            <a:r>
              <a:rPr lang="en-US" sz="1700" b="1" dirty="0">
                <a:solidFill>
                  <a:srgbClr val="CC3300"/>
                </a:solidFill>
              </a:rPr>
              <a:t> </a:t>
            </a:r>
            <a:endParaRPr lang="de-DE" sz="2800" b="1"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9E5885F1-BF0B-428F-BCBA-EE8A9868140B}" type="datetime8">
              <a:rPr lang="en-US" smtClean="0"/>
              <a:pPr/>
              <a:t>2/25/2021 11:43 AM</a:t>
            </a:fld>
            <a:endParaRPr lang="en-US"/>
          </a:p>
        </p:txBody>
      </p:sp>
      <p:sp>
        <p:nvSpPr>
          <p:cNvPr id="33795" name="Slide Number Placeholder 4"/>
          <p:cNvSpPr>
            <a:spLocks noGrp="1"/>
          </p:cNvSpPr>
          <p:nvPr>
            <p:ph type="sldNum" sz="quarter" idx="11"/>
          </p:nvPr>
        </p:nvSpPr>
        <p:spPr>
          <a:noFill/>
        </p:spPr>
        <p:txBody>
          <a:bodyPr/>
          <a:lstStyle/>
          <a:p>
            <a:fld id="{83561873-3344-4005-8C55-63CF6664BD28}" type="slidenum">
              <a:rPr lang="ar-SA" smtClean="0"/>
              <a:pPr/>
              <a:t>20</a:t>
            </a:fld>
            <a:endParaRPr lang="en-US"/>
          </a:p>
        </p:txBody>
      </p:sp>
      <p:sp>
        <p:nvSpPr>
          <p:cNvPr id="33796" name="Text Box 3"/>
          <p:cNvSpPr txBox="1">
            <a:spLocks noChangeArrowheads="1"/>
          </p:cNvSpPr>
          <p:nvPr/>
        </p:nvSpPr>
        <p:spPr bwMode="auto">
          <a:xfrm>
            <a:off x="2362200" y="5324475"/>
            <a:ext cx="4724400" cy="314325"/>
          </a:xfrm>
          <a:prstGeom prst="rect">
            <a:avLst/>
          </a:prstGeom>
          <a:solidFill>
            <a:srgbClr val="F8F9BD"/>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Standard layout for recording data</a:t>
            </a:r>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914400" y="1143000"/>
            <a:ext cx="7543800" cy="1200150"/>
          </a:xfrm>
          <a:prstGeom prst="rect">
            <a:avLst/>
          </a:prstGeom>
          <a:solidFill>
            <a:srgbClr val="F8F9BD"/>
          </a:solidFill>
          <a:ln>
            <a:solidFill>
              <a:schemeClr val="tx1"/>
            </a:solidFill>
          </a:ln>
        </p:spPr>
        <p:txBody>
          <a:bodyPr>
            <a:spAutoFit/>
          </a:bodyPr>
          <a:lstStyle/>
          <a:p>
            <a:pPr marL="457200" indent="-457200" algn="just">
              <a:buFont typeface="+mj-lt"/>
              <a:buAutoNum type="arabicPeriod"/>
              <a:defRPr/>
            </a:pPr>
            <a:r>
              <a:rPr lang="en-US" sz="2400" b="1" dirty="0">
                <a:effectLst>
                  <a:outerShdw blurRad="38100" dist="38100" dir="2700000" algn="tl">
                    <a:srgbClr val="000000">
                      <a:alpha val="43137"/>
                    </a:srgbClr>
                  </a:outerShdw>
                </a:effectLst>
              </a:rPr>
              <a:t>Occurrence times of Events = Early and late timings of event occurrence = Early and late event times</a:t>
            </a:r>
          </a:p>
        </p:txBody>
      </p:sp>
      <p:grpSp>
        <p:nvGrpSpPr>
          <p:cNvPr id="33801" name="Group 22"/>
          <p:cNvGrpSpPr>
            <a:grpSpLocks/>
          </p:cNvGrpSpPr>
          <p:nvPr/>
        </p:nvGrpSpPr>
        <p:grpSpPr bwMode="auto">
          <a:xfrm>
            <a:off x="1981200" y="2514600"/>
            <a:ext cx="5410200" cy="2590800"/>
            <a:chOff x="1981200" y="2514600"/>
            <a:chExt cx="5410200" cy="2590800"/>
          </a:xfrm>
        </p:grpSpPr>
        <p:grpSp>
          <p:nvGrpSpPr>
            <p:cNvPr id="33802" name="Group 17"/>
            <p:cNvGrpSpPr>
              <a:grpSpLocks/>
            </p:cNvGrpSpPr>
            <p:nvPr/>
          </p:nvGrpSpPr>
          <p:grpSpPr bwMode="auto">
            <a:xfrm>
              <a:off x="1981200" y="2514600"/>
              <a:ext cx="5410200" cy="2590800"/>
              <a:chOff x="1248" y="1200"/>
              <a:chExt cx="3408" cy="1632"/>
            </a:xfrm>
          </p:grpSpPr>
          <p:sp>
            <p:nvSpPr>
              <p:cNvPr id="33804" name="Oval 2"/>
              <p:cNvSpPr>
                <a:spLocks noChangeArrowheads="1"/>
              </p:cNvSpPr>
              <p:nvPr/>
            </p:nvSpPr>
            <p:spPr bwMode="auto">
              <a:xfrm>
                <a:off x="2064" y="1200"/>
                <a:ext cx="1776" cy="1632"/>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3805" name="Line 4"/>
              <p:cNvSpPr>
                <a:spLocks noChangeShapeType="1"/>
              </p:cNvSpPr>
              <p:nvPr/>
            </p:nvSpPr>
            <p:spPr bwMode="auto">
              <a:xfrm>
                <a:off x="2976" y="1200"/>
                <a:ext cx="0" cy="1632"/>
              </a:xfrm>
              <a:prstGeom prst="line">
                <a:avLst/>
              </a:prstGeom>
              <a:noFill/>
              <a:ln w="12700">
                <a:solidFill>
                  <a:schemeClr val="tx1"/>
                </a:solidFill>
                <a:round/>
                <a:headEnd/>
                <a:tailEnd/>
              </a:ln>
            </p:spPr>
            <p:txBody>
              <a:bodyPr lIns="0" tIns="0" rIns="0" bIns="0"/>
              <a:lstStyle/>
              <a:p>
                <a:endParaRPr lang="en-US"/>
              </a:p>
            </p:txBody>
          </p:sp>
          <p:sp>
            <p:nvSpPr>
              <p:cNvPr id="33806" name="Line 5"/>
              <p:cNvSpPr>
                <a:spLocks noChangeShapeType="1"/>
              </p:cNvSpPr>
              <p:nvPr/>
            </p:nvSpPr>
            <p:spPr bwMode="auto">
              <a:xfrm>
                <a:off x="2976" y="2016"/>
                <a:ext cx="1680" cy="0"/>
              </a:xfrm>
              <a:prstGeom prst="line">
                <a:avLst/>
              </a:prstGeom>
              <a:noFill/>
              <a:ln w="12700">
                <a:solidFill>
                  <a:schemeClr val="tx1"/>
                </a:solidFill>
                <a:round/>
                <a:headEnd/>
                <a:tailEnd/>
              </a:ln>
            </p:spPr>
            <p:txBody>
              <a:bodyPr lIns="0" tIns="0" rIns="0" bIns="0"/>
              <a:lstStyle/>
              <a:p>
                <a:endParaRPr lang="en-US"/>
              </a:p>
            </p:txBody>
          </p:sp>
          <p:sp>
            <p:nvSpPr>
              <p:cNvPr id="33807" name="Text Box 6"/>
              <p:cNvSpPr txBox="1">
                <a:spLocks noChangeArrowheads="1"/>
              </p:cNvSpPr>
              <p:nvPr/>
            </p:nvSpPr>
            <p:spPr bwMode="auto">
              <a:xfrm>
                <a:off x="3024" y="1344"/>
                <a:ext cx="912" cy="536"/>
              </a:xfrm>
              <a:prstGeom prst="rect">
                <a:avLst/>
              </a:prstGeom>
              <a:noFill/>
              <a:ln w="9525">
                <a:noFill/>
                <a:miter lim="800000"/>
                <a:headEnd/>
                <a:tailEnd/>
              </a:ln>
            </p:spPr>
            <p:txBody>
              <a:bodyPr lIns="0" tIns="0" rIns="0" bIns="0">
                <a:spAutoFit/>
              </a:bodyPr>
              <a:lstStyle/>
              <a:p>
                <a:pPr algn="l">
                  <a:spcBef>
                    <a:spcPct val="50000"/>
                  </a:spcBef>
                </a:pPr>
                <a:r>
                  <a:rPr lang="en-US" sz="1400" b="1"/>
                  <a:t>Earliest </a:t>
                </a:r>
              </a:p>
              <a:p>
                <a:pPr algn="l">
                  <a:spcBef>
                    <a:spcPct val="50000"/>
                  </a:spcBef>
                </a:pPr>
                <a:r>
                  <a:rPr lang="en-US" sz="1400" b="1"/>
                  <a:t>Event</a:t>
                </a:r>
              </a:p>
              <a:p>
                <a:pPr algn="l">
                  <a:spcBef>
                    <a:spcPct val="50000"/>
                  </a:spcBef>
                </a:pPr>
                <a:r>
                  <a:rPr lang="en-US" sz="1400" b="1"/>
                  <a:t>Time</a:t>
                </a:r>
              </a:p>
            </p:txBody>
          </p:sp>
          <p:sp>
            <p:nvSpPr>
              <p:cNvPr id="33808" name="Text Box 7"/>
              <p:cNvSpPr txBox="1">
                <a:spLocks noChangeArrowheads="1"/>
              </p:cNvSpPr>
              <p:nvPr/>
            </p:nvSpPr>
            <p:spPr bwMode="auto">
              <a:xfrm>
                <a:off x="3024" y="2104"/>
                <a:ext cx="672" cy="536"/>
              </a:xfrm>
              <a:prstGeom prst="rect">
                <a:avLst/>
              </a:prstGeom>
              <a:noFill/>
              <a:ln w="9525">
                <a:noFill/>
                <a:miter lim="800000"/>
                <a:headEnd/>
                <a:tailEnd/>
              </a:ln>
            </p:spPr>
            <p:txBody>
              <a:bodyPr lIns="0" tIns="0" rIns="0" bIns="0">
                <a:spAutoFit/>
              </a:bodyPr>
              <a:lstStyle/>
              <a:p>
                <a:pPr algn="l">
                  <a:spcBef>
                    <a:spcPct val="50000"/>
                  </a:spcBef>
                </a:pPr>
                <a:r>
                  <a:rPr lang="en-US" sz="1400" b="1"/>
                  <a:t>Latest </a:t>
                </a:r>
              </a:p>
              <a:p>
                <a:pPr algn="l">
                  <a:spcBef>
                    <a:spcPct val="50000"/>
                  </a:spcBef>
                </a:pPr>
                <a:r>
                  <a:rPr lang="en-US" sz="1400" b="1"/>
                  <a:t>Event</a:t>
                </a:r>
              </a:p>
              <a:p>
                <a:pPr algn="l">
                  <a:spcBef>
                    <a:spcPct val="50000"/>
                  </a:spcBef>
                </a:pPr>
                <a:r>
                  <a:rPr lang="en-US" sz="1400" b="1"/>
                  <a:t>Time</a:t>
                </a:r>
              </a:p>
            </p:txBody>
          </p:sp>
          <p:sp>
            <p:nvSpPr>
              <p:cNvPr id="33809" name="Text Box 8"/>
              <p:cNvSpPr txBox="1">
                <a:spLocks noChangeArrowheads="1"/>
              </p:cNvSpPr>
              <p:nvPr/>
            </p:nvSpPr>
            <p:spPr bwMode="auto">
              <a:xfrm>
                <a:off x="2304" y="1873"/>
                <a:ext cx="672" cy="335"/>
              </a:xfrm>
              <a:prstGeom prst="rect">
                <a:avLst/>
              </a:prstGeom>
              <a:noFill/>
              <a:ln w="9525">
                <a:noFill/>
                <a:miter lim="800000"/>
                <a:headEnd/>
                <a:tailEnd/>
              </a:ln>
            </p:spPr>
            <p:txBody>
              <a:bodyPr lIns="0" tIns="0" rIns="0" bIns="0">
                <a:spAutoFit/>
              </a:bodyPr>
              <a:lstStyle/>
              <a:p>
                <a:pPr algn="l">
                  <a:spcBef>
                    <a:spcPct val="50000"/>
                  </a:spcBef>
                </a:pPr>
                <a:r>
                  <a:rPr lang="en-US" sz="1400" b="1"/>
                  <a:t>Event</a:t>
                </a:r>
              </a:p>
              <a:p>
                <a:pPr algn="l">
                  <a:spcBef>
                    <a:spcPct val="50000"/>
                  </a:spcBef>
                </a:pPr>
                <a:r>
                  <a:rPr lang="en-US" sz="1400" b="1"/>
                  <a:t>Label</a:t>
                </a:r>
              </a:p>
            </p:txBody>
          </p:sp>
          <p:sp>
            <p:nvSpPr>
              <p:cNvPr id="33810" name="Text Box 9"/>
              <p:cNvSpPr txBox="1">
                <a:spLocks noChangeArrowheads="1"/>
              </p:cNvSpPr>
              <p:nvPr/>
            </p:nvSpPr>
            <p:spPr bwMode="auto">
              <a:xfrm>
                <a:off x="3936" y="1776"/>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Activity</a:t>
                </a:r>
              </a:p>
            </p:txBody>
          </p:sp>
          <p:sp>
            <p:nvSpPr>
              <p:cNvPr id="33811" name="Text Box 10"/>
              <p:cNvSpPr txBox="1">
                <a:spLocks noChangeArrowheads="1"/>
              </p:cNvSpPr>
              <p:nvPr/>
            </p:nvSpPr>
            <p:spPr bwMode="auto">
              <a:xfrm>
                <a:off x="3984" y="2362"/>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Tail</a:t>
                </a:r>
              </a:p>
            </p:txBody>
          </p:sp>
          <p:sp>
            <p:nvSpPr>
              <p:cNvPr id="33812" name="Line 11"/>
              <p:cNvSpPr>
                <a:spLocks noChangeShapeType="1"/>
              </p:cNvSpPr>
              <p:nvPr/>
            </p:nvSpPr>
            <p:spPr bwMode="auto">
              <a:xfrm flipH="1" flipV="1">
                <a:off x="3888" y="2064"/>
                <a:ext cx="192" cy="288"/>
              </a:xfrm>
              <a:prstGeom prst="line">
                <a:avLst/>
              </a:prstGeom>
              <a:noFill/>
              <a:ln w="12700">
                <a:solidFill>
                  <a:schemeClr val="tx1"/>
                </a:solidFill>
                <a:round/>
                <a:headEnd/>
                <a:tailEnd type="stealth" w="med" len="med"/>
              </a:ln>
            </p:spPr>
            <p:txBody>
              <a:bodyPr lIns="0" tIns="0" rIns="0" bIns="0"/>
              <a:lstStyle/>
              <a:p>
                <a:endParaRPr lang="en-US"/>
              </a:p>
            </p:txBody>
          </p:sp>
          <p:sp>
            <p:nvSpPr>
              <p:cNvPr id="33813" name="Text Box 12"/>
              <p:cNvSpPr txBox="1">
                <a:spLocks noChangeArrowheads="1"/>
              </p:cNvSpPr>
              <p:nvPr/>
            </p:nvSpPr>
            <p:spPr bwMode="auto">
              <a:xfrm>
                <a:off x="1632" y="2400"/>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Head</a:t>
                </a:r>
              </a:p>
            </p:txBody>
          </p:sp>
          <p:sp>
            <p:nvSpPr>
              <p:cNvPr id="2" name="Line 13"/>
              <p:cNvSpPr>
                <a:spLocks noChangeShapeType="1"/>
              </p:cNvSpPr>
              <p:nvPr/>
            </p:nvSpPr>
            <p:spPr bwMode="auto">
              <a:xfrm>
                <a:off x="1248" y="2016"/>
                <a:ext cx="816"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lIns="0" tIns="0" rIns="0" bIns="0"/>
              <a:lstStyle/>
              <a:p>
                <a:pPr>
                  <a:defRPr/>
                </a:pPr>
                <a:endParaRPr lang="en-US" dirty="0"/>
              </a:p>
            </p:txBody>
          </p:sp>
          <p:sp>
            <p:nvSpPr>
              <p:cNvPr id="33815" name="Text Box 14"/>
              <p:cNvSpPr txBox="1">
                <a:spLocks noChangeArrowheads="1"/>
              </p:cNvSpPr>
              <p:nvPr/>
            </p:nvSpPr>
            <p:spPr bwMode="auto">
              <a:xfrm>
                <a:off x="1488" y="1776"/>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Activity</a:t>
                </a:r>
              </a:p>
            </p:txBody>
          </p:sp>
          <p:sp>
            <p:nvSpPr>
              <p:cNvPr id="33816" name="Line 15"/>
              <p:cNvSpPr>
                <a:spLocks noChangeShapeType="1"/>
              </p:cNvSpPr>
              <p:nvPr/>
            </p:nvSpPr>
            <p:spPr bwMode="auto">
              <a:xfrm flipV="1">
                <a:off x="1728" y="2064"/>
                <a:ext cx="288" cy="288"/>
              </a:xfrm>
              <a:prstGeom prst="line">
                <a:avLst/>
              </a:prstGeom>
              <a:noFill/>
              <a:ln w="12700">
                <a:solidFill>
                  <a:schemeClr val="tx1"/>
                </a:solidFill>
                <a:round/>
                <a:headEnd/>
                <a:tailEnd type="stealth" w="med" len="med"/>
              </a:ln>
            </p:spPr>
            <p:txBody>
              <a:bodyPr lIns="0" tIns="0" rIns="0" bIns="0"/>
              <a:lstStyle/>
              <a:p>
                <a:endParaRPr lang="en-US"/>
              </a:p>
            </p:txBody>
          </p:sp>
        </p:grpSp>
        <p:sp>
          <p:nvSpPr>
            <p:cNvPr id="22" name="Line 13"/>
            <p:cNvSpPr>
              <a:spLocks noChangeShapeType="1"/>
            </p:cNvSpPr>
            <p:nvPr/>
          </p:nvSpPr>
          <p:spPr bwMode="auto">
            <a:xfrm>
              <a:off x="6096000" y="3810000"/>
              <a:ext cx="1295400"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lIns="0" tIns="0" rIns="0" bIns="0"/>
            <a:lstStyle/>
            <a:p>
              <a:pPr>
                <a:defRPr/>
              </a:pPr>
              <a:endParaRPr lang="en-US" dirty="0"/>
            </a:p>
          </p:txBody>
        </p:sp>
      </p:gr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21DB2B70-5277-42E7-B2B4-AD392DC8BC1B}" type="datetime8">
              <a:rPr lang="en-US" smtClean="0"/>
              <a:pPr/>
              <a:t>2/25/2021 11:43 AM</a:t>
            </a:fld>
            <a:endParaRPr lang="en-US"/>
          </a:p>
        </p:txBody>
      </p:sp>
      <p:sp>
        <p:nvSpPr>
          <p:cNvPr id="34819" name="Slide Number Placeholder 4"/>
          <p:cNvSpPr>
            <a:spLocks noGrp="1"/>
          </p:cNvSpPr>
          <p:nvPr>
            <p:ph type="sldNum" sz="quarter" idx="11"/>
          </p:nvPr>
        </p:nvSpPr>
        <p:spPr>
          <a:noFill/>
        </p:spPr>
        <p:txBody>
          <a:bodyPr/>
          <a:lstStyle/>
          <a:p>
            <a:fld id="{26744F82-120E-4FA3-9096-FC9087CDD5B2}" type="slidenum">
              <a:rPr lang="ar-SA" smtClean="0"/>
              <a:pPr/>
              <a:t>21</a:t>
            </a:fld>
            <a:endParaRPr lang="en-US"/>
          </a:p>
        </p:txBody>
      </p:sp>
      <p:sp>
        <p:nvSpPr>
          <p:cNvPr id="581661" name="Rectangle 29"/>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 (EET = E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dirty="0"/>
          </a:p>
        </p:txBody>
      </p:sp>
      <p:sp>
        <p:nvSpPr>
          <p:cNvPr id="32" name="TextBox 31"/>
          <p:cNvSpPr txBox="1"/>
          <p:nvPr/>
        </p:nvSpPr>
        <p:spPr>
          <a:xfrm>
            <a:off x="838200" y="1905000"/>
            <a:ext cx="8001000" cy="2522538"/>
          </a:xfrm>
          <a:prstGeom prst="rect">
            <a:avLst/>
          </a:prstGeom>
          <a:solidFill>
            <a:schemeClr val="bg1"/>
          </a:solidFill>
          <a:ln>
            <a:solidFill>
              <a:schemeClr val="tx1"/>
            </a:solidFill>
          </a:ln>
        </p:spPr>
        <p:txBody>
          <a:bodyPr>
            <a:spAutoFit/>
          </a:bodyPr>
          <a:lstStyle/>
          <a:p>
            <a:pPr algn="just">
              <a:defRPr/>
            </a:pPr>
            <a:r>
              <a:rPr lang="en-US" sz="2400" b="1" u="sng" dirty="0">
                <a:solidFill>
                  <a:srgbClr val="FF0000"/>
                </a:solidFill>
                <a:effectLst>
                  <a:outerShdw blurRad="38100" dist="38100" dir="2700000" algn="tl">
                    <a:srgbClr val="000000">
                      <a:alpha val="43137"/>
                    </a:srgbClr>
                  </a:outerShdw>
                </a:effectLst>
              </a:rPr>
              <a:t>Forward Pass for Computing EET</a:t>
            </a:r>
            <a:endParaRPr lang="en-US" sz="2000" dirty="0"/>
          </a:p>
          <a:p>
            <a:pPr algn="just">
              <a:defRPr/>
            </a:pPr>
            <a:r>
              <a:rPr lang="en-US" sz="2000" dirty="0"/>
              <a:t>Each activity starts as soon as possible, i.e., as soon as all of its predecessor activities are completed.</a:t>
            </a:r>
          </a:p>
          <a:p>
            <a:pPr marL="457200" indent="-457200" algn="just">
              <a:buFont typeface="+mj-lt"/>
              <a:buAutoNum type="arabicPeriod"/>
              <a:defRPr/>
            </a:pPr>
            <a:r>
              <a:rPr lang="en-US" sz="1800" b="1" dirty="0">
                <a:solidFill>
                  <a:schemeClr val="accent2"/>
                </a:solidFill>
              </a:rPr>
              <a:t>Direction: Left to right, from the beginning to the end of the project</a:t>
            </a:r>
          </a:p>
          <a:p>
            <a:pPr marL="457200" indent="-457200" algn="just">
              <a:buFont typeface="+mj-lt"/>
              <a:buAutoNum type="arabicPeriod"/>
              <a:defRPr/>
            </a:pPr>
            <a:r>
              <a:rPr lang="en-US" sz="1800" b="1" dirty="0">
                <a:solidFill>
                  <a:schemeClr val="accent2"/>
                </a:solidFill>
              </a:rPr>
              <a:t>Set: EET of the initial node = 0</a:t>
            </a:r>
          </a:p>
          <a:p>
            <a:pPr marL="457200" indent="-457200" algn="just">
              <a:buFont typeface="+mj-lt"/>
              <a:buAutoNum type="arabicPeriod"/>
              <a:defRPr/>
            </a:pPr>
            <a:r>
              <a:rPr lang="en-US" sz="2000" b="1" dirty="0">
                <a:solidFill>
                  <a:schemeClr val="accent2"/>
                </a:solidFill>
              </a:rPr>
              <a:t>Add:</a:t>
            </a:r>
            <a:r>
              <a:rPr lang="en-US" sz="1800" b="1" dirty="0">
                <a:solidFill>
                  <a:schemeClr val="accent2"/>
                </a:solidFill>
              </a:rPr>
              <a:t> </a:t>
            </a:r>
            <a:r>
              <a:rPr lang="en-US" sz="2000" b="1" dirty="0">
                <a:solidFill>
                  <a:schemeClr val="accent2"/>
                </a:solidFill>
              </a:rPr>
              <a:t>EET</a:t>
            </a:r>
            <a:r>
              <a:rPr lang="en-US" sz="2000" b="1" baseline="-26000" dirty="0">
                <a:solidFill>
                  <a:schemeClr val="accent2"/>
                </a:solidFill>
              </a:rPr>
              <a:t>j</a:t>
            </a:r>
            <a:r>
              <a:rPr lang="en-US" sz="2000" b="1" dirty="0">
                <a:solidFill>
                  <a:schemeClr val="accent2"/>
                </a:solidFill>
              </a:rPr>
              <a:t> = EET</a:t>
            </a:r>
            <a:r>
              <a:rPr lang="en-US" sz="2000" b="1" baseline="-25000" dirty="0">
                <a:solidFill>
                  <a:schemeClr val="accent2"/>
                </a:solidFill>
              </a:rPr>
              <a:t>i</a:t>
            </a:r>
            <a:r>
              <a:rPr lang="en-US" sz="2000" b="1" dirty="0">
                <a:solidFill>
                  <a:schemeClr val="accent2"/>
                </a:solidFill>
              </a:rPr>
              <a:t> + D</a:t>
            </a:r>
            <a:r>
              <a:rPr lang="en-US" sz="2000" b="1" baseline="-25000" dirty="0">
                <a:solidFill>
                  <a:schemeClr val="accent2"/>
                </a:solidFill>
              </a:rPr>
              <a:t>ij</a:t>
            </a:r>
          </a:p>
          <a:p>
            <a:pPr marL="457200" indent="-457200" algn="just">
              <a:buFont typeface="+mj-lt"/>
              <a:buAutoNum type="arabicPeriod"/>
              <a:defRPr/>
            </a:pPr>
            <a:r>
              <a:rPr lang="en-US" sz="1800" b="1" dirty="0">
                <a:solidFill>
                  <a:schemeClr val="accent2"/>
                </a:solidFill>
              </a:rPr>
              <a:t>Take the maximum</a:t>
            </a:r>
          </a:p>
          <a:p>
            <a:pPr algn="just">
              <a:defRPr/>
            </a:pPr>
            <a:r>
              <a:rPr lang="en-US" sz="2000" b="1" dirty="0">
                <a:effectLst>
                  <a:outerShdw blurRad="38100" dist="38100" dir="2700000" algn="tl">
                    <a:srgbClr val="000000">
                      <a:alpha val="43137"/>
                    </a:srgbClr>
                  </a:outerShdw>
                </a:effectLst>
              </a:rPr>
              <a:t>The estimated project duration = EET of the last node.</a:t>
            </a:r>
          </a:p>
        </p:txBody>
      </p:sp>
      <p:sp>
        <p:nvSpPr>
          <p:cNvPr id="33" name="TextBox 32"/>
          <p:cNvSpPr txBox="1"/>
          <p:nvPr/>
        </p:nvSpPr>
        <p:spPr>
          <a:xfrm>
            <a:off x="838200" y="1106488"/>
            <a:ext cx="8001000" cy="646112"/>
          </a:xfrm>
          <a:prstGeom prst="rect">
            <a:avLst/>
          </a:prstGeom>
          <a:solidFill>
            <a:schemeClr val="bg1"/>
          </a:solidFill>
          <a:ln>
            <a:solidFill>
              <a:schemeClr val="tx1"/>
            </a:solidFill>
          </a:ln>
        </p:spPr>
        <p:txBody>
          <a:bodyPr>
            <a:spAutoFit/>
          </a:bodyPr>
          <a:lstStyle/>
          <a:p>
            <a:pPr algn="just">
              <a:defRPr/>
            </a:pPr>
            <a:r>
              <a:rPr lang="en-US" sz="1800" b="1" dirty="0">
                <a:effectLst>
                  <a:outerShdw blurRad="38100" dist="38100" dir="2700000" algn="tl">
                    <a:srgbClr val="000000">
                      <a:alpha val="43137"/>
                    </a:srgbClr>
                  </a:outerShdw>
                </a:effectLst>
              </a:rPr>
              <a:t>Early Event Time (Earliest occurrence time for event)</a:t>
            </a:r>
            <a:r>
              <a:rPr lang="en-US" sz="1800" dirty="0"/>
              <a:t> is the earliest time at which an event can occur, considering the duration of precedent activities.</a:t>
            </a:r>
          </a:p>
        </p:txBody>
      </p:sp>
      <p:grpSp>
        <p:nvGrpSpPr>
          <p:cNvPr id="34825" name="Group 52"/>
          <p:cNvGrpSpPr>
            <a:grpSpLocks/>
          </p:cNvGrpSpPr>
          <p:nvPr/>
        </p:nvGrpSpPr>
        <p:grpSpPr bwMode="auto">
          <a:xfrm>
            <a:off x="1905000" y="4572000"/>
            <a:ext cx="5562600" cy="1371600"/>
            <a:chOff x="1905000" y="4267200"/>
            <a:chExt cx="5562600" cy="1524000"/>
          </a:xfrm>
        </p:grpSpPr>
        <p:grpSp>
          <p:nvGrpSpPr>
            <p:cNvPr id="3" name="Group 27"/>
            <p:cNvGrpSpPr>
              <a:grpSpLocks/>
            </p:cNvGrpSpPr>
            <p:nvPr/>
          </p:nvGrpSpPr>
          <p:grpSpPr bwMode="auto">
            <a:xfrm>
              <a:off x="1905000" y="4267200"/>
              <a:ext cx="5562600" cy="1524000"/>
              <a:chOff x="2684463" y="3657600"/>
              <a:chExt cx="5562600" cy="1524000"/>
            </a:xfrm>
            <a:solidFill>
              <a:schemeClr val="bg1"/>
            </a:solidFill>
          </p:grpSpPr>
          <p:sp>
            <p:nvSpPr>
              <p:cNvPr id="65" name="Oval 5"/>
              <p:cNvSpPr>
                <a:spLocks noChangeArrowheads="1"/>
              </p:cNvSpPr>
              <p:nvPr/>
            </p:nvSpPr>
            <p:spPr bwMode="auto">
              <a:xfrm>
                <a:off x="2684463" y="3657600"/>
                <a:ext cx="1463675" cy="1524000"/>
              </a:xfrm>
              <a:prstGeom prst="ellipse">
                <a:avLst/>
              </a:prstGeom>
              <a:grpFill/>
              <a:ln w="12700">
                <a:solidFill>
                  <a:srgbClr val="000000"/>
                </a:solidFill>
                <a:round/>
                <a:headEnd/>
                <a:tailEnd/>
              </a:ln>
            </p:spPr>
            <p:txBody>
              <a:bodyPr/>
              <a:lstStyle/>
              <a:p>
                <a:pPr>
                  <a:defRPr/>
                </a:pPr>
                <a:r>
                  <a:rPr lang="ar-SA" sz="1200" dirty="0">
                    <a:latin typeface="Times New Roman" pitchFamily="18" charset="0"/>
                    <a:cs typeface="Times New Roman" pitchFamily="18" charset="0"/>
                  </a:rPr>
                  <a:t>                 </a:t>
                </a:r>
                <a:endParaRPr lang="en-US" sz="1600" b="1" dirty="0">
                  <a:latin typeface="Times New Roman" pitchFamily="18" charset="0"/>
                </a:endParaRPr>
              </a:p>
              <a:p>
                <a:pPr>
                  <a:defRPr/>
                </a:pPr>
                <a:endParaRPr lang="en-US" sz="1600" dirty="0">
                  <a:latin typeface="Times New Roman" pitchFamily="18" charset="0"/>
                </a:endParaRPr>
              </a:p>
              <a:p>
                <a:pPr>
                  <a:defRPr/>
                </a:pPr>
                <a:r>
                  <a:rPr lang="en-US" sz="1600" dirty="0">
                    <a:latin typeface="Times New Roman" pitchFamily="18" charset="0"/>
                  </a:rPr>
                  <a:t>         </a:t>
                </a:r>
                <a:endParaRPr lang="en-US" sz="1600" b="1" dirty="0">
                  <a:latin typeface="Times New Roman" pitchFamily="18" charset="0"/>
                </a:endParaRPr>
              </a:p>
            </p:txBody>
          </p:sp>
          <p:grpSp>
            <p:nvGrpSpPr>
              <p:cNvPr id="4" name="Group 10"/>
              <p:cNvGrpSpPr>
                <a:grpSpLocks/>
              </p:cNvGrpSpPr>
              <p:nvPr/>
            </p:nvGrpSpPr>
            <p:grpSpPr bwMode="auto">
              <a:xfrm>
                <a:off x="6783388" y="3657600"/>
                <a:ext cx="1463675" cy="1524000"/>
                <a:chOff x="4680" y="3240"/>
                <a:chExt cx="1440" cy="1440"/>
              </a:xfrm>
              <a:grpFill/>
            </p:grpSpPr>
            <p:sp>
              <p:nvSpPr>
                <p:cNvPr id="68" name="Oval 11"/>
                <p:cNvSpPr>
                  <a:spLocks noChangeArrowheads="1"/>
                </p:cNvSpPr>
                <p:nvPr/>
              </p:nvSpPr>
              <p:spPr bwMode="auto">
                <a:xfrm>
                  <a:off x="4680" y="3240"/>
                  <a:ext cx="1440" cy="1440"/>
                </a:xfrm>
                <a:prstGeom prst="ellipse">
                  <a:avLst/>
                </a:prstGeom>
                <a:grpFill/>
                <a:ln w="12700">
                  <a:solidFill>
                    <a:srgbClr val="000000"/>
                  </a:solidFill>
                  <a:round/>
                  <a:headEnd/>
                  <a:tailEnd/>
                </a:ln>
              </p:spPr>
              <p:txBody>
                <a:bodyPr/>
                <a:lstStyle/>
                <a:p>
                  <a:pPr>
                    <a:defRPr/>
                  </a:pPr>
                  <a:r>
                    <a:rPr lang="ar-SA" sz="1200" b="1" dirty="0">
                      <a:latin typeface="Times New Roman" pitchFamily="18" charset="0"/>
                      <a:cs typeface="Times New Roman" pitchFamily="18" charset="0"/>
                    </a:rPr>
                    <a:t>                 </a:t>
                  </a:r>
                  <a:r>
                    <a:rPr lang="en-US" sz="1600" b="1" dirty="0">
                      <a:latin typeface="Times New Roman" pitchFamily="18" charset="0"/>
                    </a:rPr>
                    <a:t>        </a:t>
                  </a:r>
                </a:p>
              </p:txBody>
            </p:sp>
            <p:sp>
              <p:nvSpPr>
                <p:cNvPr id="69" name="Line 12"/>
                <p:cNvSpPr>
                  <a:spLocks noChangeShapeType="1"/>
                </p:cNvSpPr>
                <p:nvPr/>
              </p:nvSpPr>
              <p:spPr bwMode="auto">
                <a:xfrm>
                  <a:off x="5400" y="3240"/>
                  <a:ext cx="0" cy="1440"/>
                </a:xfrm>
                <a:prstGeom prst="line">
                  <a:avLst/>
                </a:prstGeom>
                <a:grpFill/>
                <a:ln w="12700">
                  <a:solidFill>
                    <a:srgbClr val="000000"/>
                  </a:solidFill>
                  <a:round/>
                  <a:headEnd/>
                  <a:tailEnd/>
                </a:ln>
              </p:spPr>
              <p:txBody>
                <a:bodyPr/>
                <a:lstStyle/>
                <a:p>
                  <a:pPr>
                    <a:defRPr/>
                  </a:pPr>
                  <a:endParaRPr lang="en-US" dirty="0"/>
                </a:p>
              </p:txBody>
            </p:sp>
            <p:sp>
              <p:nvSpPr>
                <p:cNvPr id="70" name="Line 13"/>
                <p:cNvSpPr>
                  <a:spLocks noChangeShapeType="1"/>
                </p:cNvSpPr>
                <p:nvPr/>
              </p:nvSpPr>
              <p:spPr bwMode="auto">
                <a:xfrm>
                  <a:off x="5400" y="3960"/>
                  <a:ext cx="720" cy="0"/>
                </a:xfrm>
                <a:prstGeom prst="line">
                  <a:avLst/>
                </a:prstGeom>
                <a:grpFill/>
                <a:ln w="12700">
                  <a:solidFill>
                    <a:srgbClr val="000000"/>
                  </a:solidFill>
                  <a:round/>
                  <a:headEnd/>
                  <a:tailEnd/>
                </a:ln>
              </p:spPr>
              <p:txBody>
                <a:bodyPr/>
                <a:lstStyle/>
                <a:p>
                  <a:pPr>
                    <a:defRPr/>
                  </a:pPr>
                  <a:endParaRPr lang="en-US" dirty="0"/>
                </a:p>
              </p:txBody>
            </p:sp>
          </p:grpSp>
          <p:sp>
            <p:nvSpPr>
              <p:cNvPr id="67" name="Text Box 37"/>
              <p:cNvSpPr txBox="1">
                <a:spLocks noChangeArrowheads="1"/>
              </p:cNvSpPr>
              <p:nvPr/>
            </p:nvSpPr>
            <p:spPr bwMode="auto">
              <a:xfrm>
                <a:off x="6934200" y="4246959"/>
                <a:ext cx="474663" cy="341974"/>
              </a:xfrm>
              <a:prstGeom prst="rect">
                <a:avLst/>
              </a:prstGeom>
              <a:grpFill/>
              <a:ln w="12700">
                <a:solidFill>
                  <a:schemeClr val="bg1"/>
                </a:solidFill>
                <a:miter lim="800000"/>
                <a:headEnd/>
                <a:tailEnd/>
              </a:ln>
            </p:spPr>
            <p:txBody>
              <a:bodyPr lIns="0" tIns="0" rIns="0" bIns="0">
                <a:spAutoFit/>
              </a:bodyPr>
              <a:lstStyle/>
              <a:p>
                <a:pPr algn="ctr">
                  <a:spcBef>
                    <a:spcPct val="50000"/>
                  </a:spcBef>
                  <a:defRPr/>
                </a:pPr>
                <a:r>
                  <a:rPr lang="en-US" sz="2000" b="1" dirty="0"/>
                  <a:t>j</a:t>
                </a:r>
              </a:p>
            </p:txBody>
          </p:sp>
        </p:grpSp>
        <p:sp>
          <p:nvSpPr>
            <p:cNvPr id="34827" name="Line 12"/>
            <p:cNvSpPr>
              <a:spLocks noChangeShapeType="1"/>
            </p:cNvSpPr>
            <p:nvPr/>
          </p:nvSpPr>
          <p:spPr bwMode="auto">
            <a:xfrm>
              <a:off x="2649537" y="4267200"/>
              <a:ext cx="0" cy="1524000"/>
            </a:xfrm>
            <a:prstGeom prst="line">
              <a:avLst/>
            </a:prstGeom>
            <a:noFill/>
            <a:ln w="12700">
              <a:solidFill>
                <a:srgbClr val="000000"/>
              </a:solidFill>
              <a:round/>
              <a:headEnd/>
              <a:tailEnd/>
            </a:ln>
          </p:spPr>
          <p:txBody>
            <a:bodyPr/>
            <a:lstStyle/>
            <a:p>
              <a:endParaRPr lang="en-US"/>
            </a:p>
          </p:txBody>
        </p:sp>
        <p:sp>
          <p:nvSpPr>
            <p:cNvPr id="34828" name="Line 13"/>
            <p:cNvSpPr>
              <a:spLocks noChangeShapeType="1"/>
            </p:cNvSpPr>
            <p:nvPr/>
          </p:nvSpPr>
          <p:spPr bwMode="auto">
            <a:xfrm>
              <a:off x="2649537" y="5029200"/>
              <a:ext cx="731838" cy="0"/>
            </a:xfrm>
            <a:prstGeom prst="line">
              <a:avLst/>
            </a:prstGeom>
            <a:noFill/>
            <a:ln w="12700">
              <a:solidFill>
                <a:srgbClr val="000000"/>
              </a:solidFill>
              <a:round/>
              <a:headEnd/>
              <a:tailEnd/>
            </a:ln>
          </p:spPr>
          <p:txBody>
            <a:bodyPr/>
            <a:lstStyle/>
            <a:p>
              <a:endParaRPr lang="en-US"/>
            </a:p>
          </p:txBody>
        </p:sp>
        <p:sp>
          <p:nvSpPr>
            <p:cNvPr id="34829" name="Text Box 37"/>
            <p:cNvSpPr txBox="1">
              <a:spLocks noChangeArrowheads="1"/>
            </p:cNvSpPr>
            <p:nvPr/>
          </p:nvSpPr>
          <p:spPr bwMode="auto">
            <a:xfrm>
              <a:off x="2039937" y="4812268"/>
              <a:ext cx="457200" cy="369332"/>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2400" b="1"/>
                <a:t>i</a:t>
              </a:r>
            </a:p>
          </p:txBody>
        </p:sp>
        <p:sp>
          <p:nvSpPr>
            <p:cNvPr id="34830" name="Text Box 37"/>
            <p:cNvSpPr txBox="1">
              <a:spLocks noChangeArrowheads="1"/>
            </p:cNvSpPr>
            <p:nvPr/>
          </p:nvSpPr>
          <p:spPr bwMode="auto">
            <a:xfrm>
              <a:off x="6781800" y="4605867"/>
              <a:ext cx="515937" cy="273579"/>
            </a:xfrm>
            <a:prstGeom prst="rect">
              <a:avLst/>
            </a:prstGeom>
            <a:solidFill>
              <a:schemeClr val="bg1"/>
            </a:solidFill>
            <a:ln w="12700">
              <a:solidFill>
                <a:schemeClr val="bg1"/>
              </a:solidFill>
              <a:miter lim="800000"/>
              <a:headEnd/>
              <a:tailEnd/>
            </a:ln>
          </p:spPr>
          <p:txBody>
            <a:bodyPr lIns="0" tIns="0" rIns="0" bIns="0">
              <a:spAutoFit/>
            </a:bodyPr>
            <a:lstStyle/>
            <a:p>
              <a:pPr algn="just">
                <a:spcBef>
                  <a:spcPct val="50000"/>
                </a:spcBef>
              </a:pPr>
              <a:r>
                <a:rPr lang="en-US" sz="1600" b="1">
                  <a:solidFill>
                    <a:schemeClr val="accent2"/>
                  </a:solidFill>
                </a:rPr>
                <a:t>EET</a:t>
              </a:r>
              <a:r>
                <a:rPr lang="en-US" sz="1600" b="1" baseline="-26000">
                  <a:solidFill>
                    <a:schemeClr val="accent2"/>
                  </a:solidFill>
                </a:rPr>
                <a:t>j</a:t>
              </a:r>
              <a:endParaRPr lang="en-US" sz="1600" b="1"/>
            </a:p>
          </p:txBody>
        </p:sp>
        <p:sp>
          <p:nvSpPr>
            <p:cNvPr id="34831" name="Text Box 37"/>
            <p:cNvSpPr txBox="1">
              <a:spLocks noChangeArrowheads="1"/>
            </p:cNvSpPr>
            <p:nvPr/>
          </p:nvSpPr>
          <p:spPr bwMode="auto">
            <a:xfrm>
              <a:off x="2725736" y="4648200"/>
              <a:ext cx="550863" cy="273579"/>
            </a:xfrm>
            <a:prstGeom prst="rect">
              <a:avLst/>
            </a:prstGeom>
            <a:solidFill>
              <a:schemeClr val="bg1"/>
            </a:solidFill>
            <a:ln w="12700">
              <a:solidFill>
                <a:schemeClr val="bg1"/>
              </a:solidFill>
              <a:miter lim="800000"/>
              <a:headEnd/>
              <a:tailEnd/>
            </a:ln>
          </p:spPr>
          <p:txBody>
            <a:bodyPr lIns="0" tIns="0" rIns="0" bIns="0">
              <a:spAutoFit/>
            </a:bodyPr>
            <a:lstStyle/>
            <a:p>
              <a:pPr algn="just">
                <a:spcBef>
                  <a:spcPct val="50000"/>
                </a:spcBef>
              </a:pPr>
              <a:r>
                <a:rPr lang="en-US" sz="1600" b="1">
                  <a:solidFill>
                    <a:schemeClr val="accent2"/>
                  </a:solidFill>
                </a:rPr>
                <a:t>EET</a:t>
              </a:r>
              <a:r>
                <a:rPr lang="en-US" sz="1600" b="1" baseline="-25000">
                  <a:solidFill>
                    <a:schemeClr val="accent2"/>
                  </a:solidFill>
                </a:rPr>
                <a:t>i</a:t>
              </a:r>
              <a:endParaRPr lang="en-US" sz="1600" b="1"/>
            </a:p>
          </p:txBody>
        </p:sp>
        <p:sp>
          <p:nvSpPr>
            <p:cNvPr id="34832" name="Text Box 37"/>
            <p:cNvSpPr txBox="1">
              <a:spLocks noChangeArrowheads="1"/>
            </p:cNvSpPr>
            <p:nvPr/>
          </p:nvSpPr>
          <p:spPr bwMode="auto">
            <a:xfrm>
              <a:off x="3979863" y="4605867"/>
              <a:ext cx="1049337" cy="273579"/>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1600" b="1">
                  <a:solidFill>
                    <a:schemeClr val="accent2"/>
                  </a:solidFill>
                </a:rPr>
                <a:t>Activity</a:t>
              </a:r>
              <a:endParaRPr lang="en-US" sz="1600" b="1"/>
            </a:p>
          </p:txBody>
        </p:sp>
        <p:sp>
          <p:nvSpPr>
            <p:cNvPr id="34833" name="Text Box 37"/>
            <p:cNvSpPr txBox="1">
              <a:spLocks noChangeArrowheads="1"/>
            </p:cNvSpPr>
            <p:nvPr/>
          </p:nvSpPr>
          <p:spPr bwMode="auto">
            <a:xfrm>
              <a:off x="4267200" y="5163979"/>
              <a:ext cx="515937" cy="273579"/>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1600" b="1">
                  <a:solidFill>
                    <a:schemeClr val="accent2"/>
                  </a:solidFill>
                </a:rPr>
                <a:t>D</a:t>
              </a:r>
              <a:r>
                <a:rPr lang="en-US" sz="1600" b="1" baseline="-25000">
                  <a:solidFill>
                    <a:schemeClr val="accent2"/>
                  </a:solidFill>
                </a:rPr>
                <a:t>ij</a:t>
              </a:r>
              <a:endParaRPr lang="en-US" sz="1600" b="1"/>
            </a:p>
          </p:txBody>
        </p:sp>
        <p:cxnSp>
          <p:nvCxnSpPr>
            <p:cNvPr id="64" name="Straight Arrow Connector 63"/>
            <p:cNvCxnSpPr>
              <a:stCxn id="34828" idx="1"/>
              <a:endCxn id="68" idx="2"/>
            </p:cNvCxnSpPr>
            <p:nvPr/>
          </p:nvCxnSpPr>
          <p:spPr bwMode="auto">
            <a:xfrm rot="5400000" flipH="1" flipV="1">
              <a:off x="4694238" y="3717925"/>
              <a:ext cx="0" cy="2622550"/>
            </a:xfrm>
            <a:prstGeom prst="straightConnector1">
              <a:avLst/>
            </a:prstGeom>
            <a:ln w="19050">
              <a:solidFill>
                <a:schemeClr val="tx1"/>
              </a:solidFill>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4BF14148-8E9E-4518-9194-C41BB54F3BC9}" type="datetime8">
              <a:rPr lang="en-US" smtClean="0"/>
              <a:pPr/>
              <a:t>2/25/2021 11:43 AM</a:t>
            </a:fld>
            <a:endParaRPr lang="en-US"/>
          </a:p>
        </p:txBody>
      </p:sp>
      <p:sp>
        <p:nvSpPr>
          <p:cNvPr id="35843" name="Slide Number Placeholder 4"/>
          <p:cNvSpPr>
            <a:spLocks noGrp="1"/>
          </p:cNvSpPr>
          <p:nvPr>
            <p:ph type="sldNum" sz="quarter" idx="11"/>
          </p:nvPr>
        </p:nvSpPr>
        <p:spPr>
          <a:noFill/>
        </p:spPr>
        <p:txBody>
          <a:bodyPr/>
          <a:lstStyle/>
          <a:p>
            <a:fld id="{D94F8693-1BA3-4360-94C1-95576E5EFC9F}" type="slidenum">
              <a:rPr lang="ar-SA" smtClean="0"/>
              <a:pPr/>
              <a:t>22</a:t>
            </a:fld>
            <a:endParaRPr lang="en-US"/>
          </a:p>
        </p:txBody>
      </p:sp>
      <p:grpSp>
        <p:nvGrpSpPr>
          <p:cNvPr id="35844" name="Group 30"/>
          <p:cNvGrpSpPr>
            <a:grpSpLocks/>
          </p:cNvGrpSpPr>
          <p:nvPr/>
        </p:nvGrpSpPr>
        <p:grpSpPr bwMode="auto">
          <a:xfrm>
            <a:off x="990600" y="1828800"/>
            <a:ext cx="7848600" cy="1547813"/>
            <a:chOff x="768" y="1680"/>
            <a:chExt cx="4320" cy="576"/>
          </a:xfrm>
        </p:grpSpPr>
        <p:sp>
          <p:nvSpPr>
            <p:cNvPr id="35848" name="Oval 2"/>
            <p:cNvSpPr>
              <a:spLocks noChangeArrowheads="1"/>
            </p:cNvSpPr>
            <p:nvPr/>
          </p:nvSpPr>
          <p:spPr bwMode="auto">
            <a:xfrm>
              <a:off x="816"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49" name="Oval 3"/>
            <p:cNvSpPr>
              <a:spLocks noChangeArrowheads="1"/>
            </p:cNvSpPr>
            <p:nvPr/>
          </p:nvSpPr>
          <p:spPr bwMode="auto">
            <a:xfrm>
              <a:off x="2016"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50" name="Line 4"/>
            <p:cNvSpPr>
              <a:spLocks noChangeShapeType="1"/>
            </p:cNvSpPr>
            <p:nvPr/>
          </p:nvSpPr>
          <p:spPr bwMode="auto">
            <a:xfrm flipH="1">
              <a:off x="1056"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51" name="Oval 5"/>
            <p:cNvSpPr>
              <a:spLocks noChangeArrowheads="1"/>
            </p:cNvSpPr>
            <p:nvPr/>
          </p:nvSpPr>
          <p:spPr bwMode="auto">
            <a:xfrm>
              <a:off x="960" y="1680"/>
              <a:ext cx="432" cy="528"/>
            </a:xfrm>
            <a:prstGeom prst="ellipse">
              <a:avLst/>
            </a:prstGeom>
            <a:noFill/>
            <a:ln w="9525">
              <a:noFill/>
              <a:round/>
              <a:headEnd/>
              <a:tailEnd/>
            </a:ln>
          </p:spPr>
          <p:txBody>
            <a:bodyPr wrap="none" lIns="0" tIns="0" rIns="0" bIns="0" anchor="ctr"/>
            <a:lstStyle/>
            <a:p>
              <a:pPr algn="ctr"/>
              <a:r>
                <a:rPr lang="en-US" sz="1600" b="1"/>
                <a:t>0</a:t>
              </a:r>
            </a:p>
          </p:txBody>
        </p:sp>
        <p:sp>
          <p:nvSpPr>
            <p:cNvPr id="35852" name="Oval 6"/>
            <p:cNvSpPr>
              <a:spLocks noChangeArrowheads="1"/>
            </p:cNvSpPr>
            <p:nvPr/>
          </p:nvSpPr>
          <p:spPr bwMode="auto">
            <a:xfrm>
              <a:off x="2739" y="2049"/>
              <a:ext cx="210" cy="170"/>
            </a:xfrm>
            <a:prstGeom prst="ellipse">
              <a:avLst/>
            </a:prstGeom>
            <a:solidFill>
              <a:schemeClr val="bg1"/>
            </a:solidFill>
            <a:ln w="9525">
              <a:noFill/>
              <a:round/>
              <a:headEnd/>
              <a:tailEnd/>
            </a:ln>
          </p:spPr>
          <p:txBody>
            <a:bodyPr wrap="none" lIns="0" tIns="0" rIns="0" bIns="0" anchor="ctr"/>
            <a:lstStyle/>
            <a:p>
              <a:pPr algn="ctr"/>
              <a:r>
                <a:rPr lang="en-US" sz="1600" b="1"/>
                <a:t>1</a:t>
              </a:r>
            </a:p>
          </p:txBody>
        </p:sp>
        <p:sp>
          <p:nvSpPr>
            <p:cNvPr id="35853" name="Line 7"/>
            <p:cNvSpPr>
              <a:spLocks noChangeShapeType="1"/>
            </p:cNvSpPr>
            <p:nvPr/>
          </p:nvSpPr>
          <p:spPr bwMode="auto">
            <a:xfrm>
              <a:off x="1056" y="1776"/>
              <a:ext cx="0" cy="480"/>
            </a:xfrm>
            <a:prstGeom prst="line">
              <a:avLst/>
            </a:prstGeom>
            <a:noFill/>
            <a:ln w="12700">
              <a:solidFill>
                <a:schemeClr val="tx1"/>
              </a:solidFill>
              <a:round/>
              <a:headEnd/>
              <a:tailEnd/>
            </a:ln>
          </p:spPr>
          <p:txBody>
            <a:bodyPr lIns="0" tIns="0" rIns="0" bIns="0"/>
            <a:lstStyle/>
            <a:p>
              <a:endParaRPr lang="en-US"/>
            </a:p>
          </p:txBody>
        </p:sp>
        <p:sp>
          <p:nvSpPr>
            <p:cNvPr id="35854" name="Line 8"/>
            <p:cNvSpPr>
              <a:spLocks noChangeShapeType="1"/>
            </p:cNvSpPr>
            <p:nvPr/>
          </p:nvSpPr>
          <p:spPr bwMode="auto">
            <a:xfrm flipH="1">
              <a:off x="2304"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55" name="Line 9"/>
            <p:cNvSpPr>
              <a:spLocks noChangeShapeType="1"/>
            </p:cNvSpPr>
            <p:nvPr/>
          </p:nvSpPr>
          <p:spPr bwMode="auto">
            <a:xfrm>
              <a:off x="2304" y="1776"/>
              <a:ext cx="0" cy="480"/>
            </a:xfrm>
            <a:prstGeom prst="line">
              <a:avLst/>
            </a:prstGeom>
            <a:noFill/>
            <a:ln w="12700">
              <a:solidFill>
                <a:schemeClr val="tx1"/>
              </a:solidFill>
              <a:round/>
              <a:headEnd/>
              <a:tailEnd/>
            </a:ln>
          </p:spPr>
          <p:txBody>
            <a:bodyPr lIns="0" tIns="0" rIns="0" bIns="0"/>
            <a:lstStyle/>
            <a:p>
              <a:endParaRPr lang="en-US"/>
            </a:p>
          </p:txBody>
        </p:sp>
        <p:sp>
          <p:nvSpPr>
            <p:cNvPr id="35856" name="Oval 10"/>
            <p:cNvSpPr>
              <a:spLocks noChangeArrowheads="1"/>
            </p:cNvSpPr>
            <p:nvPr/>
          </p:nvSpPr>
          <p:spPr bwMode="auto">
            <a:xfrm>
              <a:off x="768" y="1824"/>
              <a:ext cx="384" cy="432"/>
            </a:xfrm>
            <a:prstGeom prst="ellipse">
              <a:avLst/>
            </a:prstGeom>
            <a:noFill/>
            <a:ln w="9525">
              <a:noFill/>
              <a:round/>
              <a:headEnd/>
              <a:tailEnd/>
            </a:ln>
          </p:spPr>
          <p:txBody>
            <a:bodyPr wrap="none" lIns="0" tIns="0" rIns="0" bIns="0" anchor="ctr"/>
            <a:lstStyle/>
            <a:p>
              <a:pPr algn="ctr"/>
              <a:r>
                <a:rPr lang="en-US" sz="1600" b="1"/>
                <a:t>10</a:t>
              </a:r>
            </a:p>
          </p:txBody>
        </p:sp>
        <p:sp>
          <p:nvSpPr>
            <p:cNvPr id="35857" name="Oval 11"/>
            <p:cNvSpPr>
              <a:spLocks noChangeArrowheads="1"/>
            </p:cNvSpPr>
            <p:nvPr/>
          </p:nvSpPr>
          <p:spPr bwMode="auto">
            <a:xfrm>
              <a:off x="1968" y="1824"/>
              <a:ext cx="384" cy="432"/>
            </a:xfrm>
            <a:prstGeom prst="ellipse">
              <a:avLst/>
            </a:prstGeom>
            <a:noFill/>
            <a:ln w="9525">
              <a:noFill/>
              <a:round/>
              <a:headEnd/>
              <a:tailEnd/>
            </a:ln>
          </p:spPr>
          <p:txBody>
            <a:bodyPr wrap="none" lIns="0" tIns="0" rIns="0" bIns="0" anchor="ctr"/>
            <a:lstStyle/>
            <a:p>
              <a:pPr algn="ctr"/>
              <a:r>
                <a:rPr lang="en-US" sz="1600" b="1"/>
                <a:t>20</a:t>
              </a:r>
            </a:p>
          </p:txBody>
        </p:sp>
        <p:sp>
          <p:nvSpPr>
            <p:cNvPr id="35858" name="Oval 12"/>
            <p:cNvSpPr>
              <a:spLocks noChangeArrowheads="1"/>
            </p:cNvSpPr>
            <p:nvPr/>
          </p:nvSpPr>
          <p:spPr bwMode="auto">
            <a:xfrm>
              <a:off x="2208" y="1680"/>
              <a:ext cx="432" cy="528"/>
            </a:xfrm>
            <a:prstGeom prst="ellipse">
              <a:avLst/>
            </a:prstGeom>
            <a:noFill/>
            <a:ln w="9525">
              <a:noFill/>
              <a:round/>
              <a:headEnd/>
              <a:tailEnd/>
            </a:ln>
          </p:spPr>
          <p:txBody>
            <a:bodyPr wrap="none" lIns="0" tIns="0" rIns="0" bIns="0" anchor="ctr"/>
            <a:lstStyle/>
            <a:p>
              <a:pPr algn="ctr"/>
              <a:r>
                <a:rPr lang="en-US" sz="1600" b="1"/>
                <a:t>3</a:t>
              </a:r>
            </a:p>
          </p:txBody>
        </p:sp>
        <p:sp>
          <p:nvSpPr>
            <p:cNvPr id="35859" name="Oval 13"/>
            <p:cNvSpPr>
              <a:spLocks noChangeArrowheads="1"/>
            </p:cNvSpPr>
            <p:nvPr/>
          </p:nvSpPr>
          <p:spPr bwMode="auto">
            <a:xfrm>
              <a:off x="1487" y="2077"/>
              <a:ext cx="288" cy="144"/>
            </a:xfrm>
            <a:prstGeom prst="ellipse">
              <a:avLst/>
            </a:prstGeom>
            <a:solidFill>
              <a:schemeClr val="bg1"/>
            </a:solidFill>
            <a:ln w="9525">
              <a:noFill/>
              <a:round/>
              <a:headEnd/>
              <a:tailEnd/>
            </a:ln>
          </p:spPr>
          <p:txBody>
            <a:bodyPr wrap="none" lIns="0" tIns="0" rIns="0" bIns="0" anchor="ctr"/>
            <a:lstStyle/>
            <a:p>
              <a:pPr algn="ctr"/>
              <a:r>
                <a:rPr lang="en-US" sz="1600" b="1"/>
                <a:t>3</a:t>
              </a:r>
            </a:p>
          </p:txBody>
        </p:sp>
        <p:sp>
          <p:nvSpPr>
            <p:cNvPr id="35860" name="Text Box 14"/>
            <p:cNvSpPr txBox="1">
              <a:spLocks noChangeArrowheads="1"/>
            </p:cNvSpPr>
            <p:nvPr/>
          </p:nvSpPr>
          <p:spPr bwMode="auto">
            <a:xfrm>
              <a:off x="1482" y="1877"/>
              <a:ext cx="335"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A</a:t>
              </a:r>
            </a:p>
          </p:txBody>
        </p:sp>
        <p:sp>
          <p:nvSpPr>
            <p:cNvPr id="35861" name="Text Box 15"/>
            <p:cNvSpPr txBox="1">
              <a:spLocks noChangeArrowheads="1"/>
            </p:cNvSpPr>
            <p:nvPr/>
          </p:nvSpPr>
          <p:spPr bwMode="auto">
            <a:xfrm>
              <a:off x="2682" y="1877"/>
              <a:ext cx="351"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B</a:t>
              </a:r>
            </a:p>
          </p:txBody>
        </p:sp>
        <p:sp>
          <p:nvSpPr>
            <p:cNvPr id="35862" name="Oval 17"/>
            <p:cNvSpPr>
              <a:spLocks noChangeArrowheads="1"/>
            </p:cNvSpPr>
            <p:nvPr/>
          </p:nvSpPr>
          <p:spPr bwMode="auto">
            <a:xfrm>
              <a:off x="3264"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63" name="Oval 18"/>
            <p:cNvSpPr>
              <a:spLocks noChangeArrowheads="1"/>
            </p:cNvSpPr>
            <p:nvPr/>
          </p:nvSpPr>
          <p:spPr bwMode="auto">
            <a:xfrm>
              <a:off x="4017" y="2049"/>
              <a:ext cx="233" cy="155"/>
            </a:xfrm>
            <a:prstGeom prst="ellipse">
              <a:avLst/>
            </a:prstGeom>
            <a:solidFill>
              <a:schemeClr val="bg1"/>
            </a:solidFill>
            <a:ln w="9525">
              <a:noFill/>
              <a:round/>
              <a:headEnd/>
              <a:tailEnd/>
            </a:ln>
          </p:spPr>
          <p:txBody>
            <a:bodyPr wrap="none" lIns="0" tIns="0" rIns="0" bIns="0" anchor="ctr"/>
            <a:lstStyle/>
            <a:p>
              <a:pPr algn="ctr"/>
              <a:r>
                <a:rPr lang="en-US" sz="1600" b="1"/>
                <a:t>8</a:t>
              </a:r>
            </a:p>
          </p:txBody>
        </p:sp>
        <p:sp>
          <p:nvSpPr>
            <p:cNvPr id="35864" name="Line 19"/>
            <p:cNvSpPr>
              <a:spLocks noChangeShapeType="1"/>
            </p:cNvSpPr>
            <p:nvPr/>
          </p:nvSpPr>
          <p:spPr bwMode="auto">
            <a:xfrm flipH="1">
              <a:off x="3552"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65" name="Line 20"/>
            <p:cNvSpPr>
              <a:spLocks noChangeShapeType="1"/>
            </p:cNvSpPr>
            <p:nvPr/>
          </p:nvSpPr>
          <p:spPr bwMode="auto">
            <a:xfrm>
              <a:off x="3552" y="1776"/>
              <a:ext cx="0" cy="480"/>
            </a:xfrm>
            <a:prstGeom prst="line">
              <a:avLst/>
            </a:prstGeom>
            <a:noFill/>
            <a:ln w="12700">
              <a:solidFill>
                <a:schemeClr val="tx1"/>
              </a:solidFill>
              <a:round/>
              <a:headEnd/>
              <a:tailEnd/>
            </a:ln>
          </p:spPr>
          <p:txBody>
            <a:bodyPr lIns="0" tIns="0" rIns="0" bIns="0"/>
            <a:lstStyle/>
            <a:p>
              <a:endParaRPr lang="en-US"/>
            </a:p>
          </p:txBody>
        </p:sp>
        <p:sp>
          <p:nvSpPr>
            <p:cNvPr id="35866" name="Oval 21"/>
            <p:cNvSpPr>
              <a:spLocks noChangeArrowheads="1"/>
            </p:cNvSpPr>
            <p:nvPr/>
          </p:nvSpPr>
          <p:spPr bwMode="auto">
            <a:xfrm>
              <a:off x="3264" y="1824"/>
              <a:ext cx="336" cy="432"/>
            </a:xfrm>
            <a:prstGeom prst="ellipse">
              <a:avLst/>
            </a:prstGeom>
            <a:noFill/>
            <a:ln w="9525">
              <a:noFill/>
              <a:round/>
              <a:headEnd/>
              <a:tailEnd/>
            </a:ln>
          </p:spPr>
          <p:txBody>
            <a:bodyPr wrap="none" lIns="0" tIns="0" rIns="0" bIns="0" anchor="ctr"/>
            <a:lstStyle/>
            <a:p>
              <a:pPr algn="ctr"/>
              <a:r>
                <a:rPr lang="en-US" sz="1600" b="1"/>
                <a:t>30</a:t>
              </a:r>
            </a:p>
          </p:txBody>
        </p:sp>
        <p:sp>
          <p:nvSpPr>
            <p:cNvPr id="35867" name="Oval 22"/>
            <p:cNvSpPr>
              <a:spLocks noChangeArrowheads="1"/>
            </p:cNvSpPr>
            <p:nvPr/>
          </p:nvSpPr>
          <p:spPr bwMode="auto">
            <a:xfrm>
              <a:off x="3456" y="1680"/>
              <a:ext cx="432" cy="528"/>
            </a:xfrm>
            <a:prstGeom prst="ellipse">
              <a:avLst/>
            </a:prstGeom>
            <a:noFill/>
            <a:ln w="9525">
              <a:noFill/>
              <a:round/>
              <a:headEnd/>
              <a:tailEnd/>
            </a:ln>
          </p:spPr>
          <p:txBody>
            <a:bodyPr wrap="none" lIns="0" tIns="0" rIns="0" bIns="0" anchor="ctr"/>
            <a:lstStyle/>
            <a:p>
              <a:pPr algn="ctr"/>
              <a:r>
                <a:rPr lang="en-US" sz="1600" b="1"/>
                <a:t>4</a:t>
              </a:r>
            </a:p>
          </p:txBody>
        </p:sp>
        <p:sp>
          <p:nvSpPr>
            <p:cNvPr id="35868" name="Text Box 23"/>
            <p:cNvSpPr txBox="1">
              <a:spLocks noChangeArrowheads="1"/>
            </p:cNvSpPr>
            <p:nvPr/>
          </p:nvSpPr>
          <p:spPr bwMode="auto">
            <a:xfrm>
              <a:off x="3998" y="1877"/>
              <a:ext cx="274"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C</a:t>
              </a:r>
            </a:p>
          </p:txBody>
        </p:sp>
        <p:sp>
          <p:nvSpPr>
            <p:cNvPr id="35869" name="Oval 24"/>
            <p:cNvSpPr>
              <a:spLocks noChangeArrowheads="1"/>
            </p:cNvSpPr>
            <p:nvPr/>
          </p:nvSpPr>
          <p:spPr bwMode="auto">
            <a:xfrm>
              <a:off x="4512"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70" name="Line 25"/>
            <p:cNvSpPr>
              <a:spLocks noChangeShapeType="1"/>
            </p:cNvSpPr>
            <p:nvPr/>
          </p:nvSpPr>
          <p:spPr bwMode="auto">
            <a:xfrm>
              <a:off x="4752" y="1776"/>
              <a:ext cx="0" cy="480"/>
            </a:xfrm>
            <a:prstGeom prst="line">
              <a:avLst/>
            </a:prstGeom>
            <a:noFill/>
            <a:ln w="12700">
              <a:solidFill>
                <a:schemeClr val="tx1"/>
              </a:solidFill>
              <a:round/>
              <a:headEnd/>
              <a:tailEnd/>
            </a:ln>
          </p:spPr>
          <p:txBody>
            <a:bodyPr lIns="0" tIns="0" rIns="0" bIns="0"/>
            <a:lstStyle/>
            <a:p>
              <a:endParaRPr lang="en-US"/>
            </a:p>
          </p:txBody>
        </p:sp>
        <p:sp>
          <p:nvSpPr>
            <p:cNvPr id="35871" name="Oval 26"/>
            <p:cNvSpPr>
              <a:spLocks noChangeArrowheads="1"/>
            </p:cNvSpPr>
            <p:nvPr/>
          </p:nvSpPr>
          <p:spPr bwMode="auto">
            <a:xfrm>
              <a:off x="4464" y="1824"/>
              <a:ext cx="384" cy="384"/>
            </a:xfrm>
            <a:prstGeom prst="ellipse">
              <a:avLst/>
            </a:prstGeom>
            <a:noFill/>
            <a:ln w="9525">
              <a:noFill/>
              <a:round/>
              <a:headEnd/>
              <a:tailEnd/>
            </a:ln>
          </p:spPr>
          <p:txBody>
            <a:bodyPr wrap="none" lIns="0" tIns="0" rIns="0" bIns="0" anchor="ctr"/>
            <a:lstStyle/>
            <a:p>
              <a:pPr algn="ctr"/>
              <a:r>
                <a:rPr lang="en-US" sz="1600" b="1"/>
                <a:t>40</a:t>
              </a:r>
            </a:p>
          </p:txBody>
        </p:sp>
        <p:sp>
          <p:nvSpPr>
            <p:cNvPr id="35872" name="Oval 27"/>
            <p:cNvSpPr>
              <a:spLocks noChangeArrowheads="1"/>
            </p:cNvSpPr>
            <p:nvPr/>
          </p:nvSpPr>
          <p:spPr bwMode="auto">
            <a:xfrm>
              <a:off x="4656" y="1680"/>
              <a:ext cx="432" cy="528"/>
            </a:xfrm>
            <a:prstGeom prst="ellipse">
              <a:avLst/>
            </a:prstGeom>
            <a:noFill/>
            <a:ln w="9525">
              <a:noFill/>
              <a:round/>
              <a:headEnd/>
              <a:tailEnd/>
            </a:ln>
          </p:spPr>
          <p:txBody>
            <a:bodyPr wrap="none" lIns="0" tIns="0" rIns="0" bIns="0" anchor="ctr"/>
            <a:lstStyle/>
            <a:p>
              <a:pPr algn="ctr"/>
              <a:r>
                <a:rPr lang="en-US" sz="1600" b="1"/>
                <a:t>12</a:t>
              </a:r>
            </a:p>
          </p:txBody>
        </p:sp>
        <p:sp>
          <p:nvSpPr>
            <p:cNvPr id="35873" name="Line 28"/>
            <p:cNvSpPr>
              <a:spLocks noChangeShapeType="1"/>
            </p:cNvSpPr>
            <p:nvPr/>
          </p:nvSpPr>
          <p:spPr bwMode="auto">
            <a:xfrm>
              <a:off x="4752" y="2016"/>
              <a:ext cx="288" cy="0"/>
            </a:xfrm>
            <a:prstGeom prst="line">
              <a:avLst/>
            </a:prstGeom>
            <a:noFill/>
            <a:ln w="12700">
              <a:solidFill>
                <a:schemeClr val="tx1"/>
              </a:solidFill>
              <a:round/>
              <a:headEnd/>
              <a:tailEnd/>
            </a:ln>
          </p:spPr>
          <p:txBody>
            <a:bodyPr lIns="0" tIns="0" rIns="0" bIns="0"/>
            <a:lstStyle/>
            <a:p>
              <a:endParaRPr lang="en-US"/>
            </a:p>
          </p:txBody>
        </p:sp>
      </p:grpSp>
      <p:sp>
        <p:nvSpPr>
          <p:cNvPr id="581661" name="Rectangle 29"/>
          <p:cNvSpPr>
            <a:spLocks noChangeArrowheads="1"/>
          </p:cNvSpPr>
          <p:nvPr/>
        </p:nvSpPr>
        <p:spPr bwMode="auto">
          <a:xfrm>
            <a:off x="685800" y="381000"/>
            <a:ext cx="6019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(EET = E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531446DB-5574-4DC5-819A-5DC19B227FC9}" type="datetime8">
              <a:rPr lang="en-US" smtClean="0"/>
              <a:pPr/>
              <a:t>2/25/2021 11:43 AM</a:t>
            </a:fld>
            <a:endParaRPr lang="en-US"/>
          </a:p>
        </p:txBody>
      </p:sp>
      <p:sp>
        <p:nvSpPr>
          <p:cNvPr id="36867" name="Slide Number Placeholder 4"/>
          <p:cNvSpPr>
            <a:spLocks noGrp="1"/>
          </p:cNvSpPr>
          <p:nvPr>
            <p:ph type="sldNum" sz="quarter" idx="11"/>
          </p:nvPr>
        </p:nvSpPr>
        <p:spPr>
          <a:noFill/>
        </p:spPr>
        <p:txBody>
          <a:bodyPr/>
          <a:lstStyle/>
          <a:p>
            <a:fld id="{37FAB924-834D-46DE-84F5-F4C7FBF93A9D}" type="slidenum">
              <a:rPr lang="ar-SA" smtClean="0"/>
              <a:pPr/>
              <a:t>23</a:t>
            </a:fld>
            <a:endParaRPr lang="en-US"/>
          </a:p>
        </p:txBody>
      </p:sp>
      <p:sp>
        <p:nvSpPr>
          <p:cNvPr id="582693" name="Rectangle 3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6871" name="Group 44"/>
          <p:cNvGrpSpPr>
            <a:grpSpLocks/>
          </p:cNvGrpSpPr>
          <p:nvPr/>
        </p:nvGrpSpPr>
        <p:grpSpPr bwMode="auto">
          <a:xfrm>
            <a:off x="1039813" y="1638300"/>
            <a:ext cx="7723187" cy="3924300"/>
            <a:chOff x="1039813" y="1638300"/>
            <a:chExt cx="7723187" cy="3924300"/>
          </a:xfrm>
        </p:grpSpPr>
        <p:grpSp>
          <p:nvGrpSpPr>
            <p:cNvPr id="36873" name="Group 9"/>
            <p:cNvGrpSpPr>
              <a:grpSpLocks/>
            </p:cNvGrpSpPr>
            <p:nvPr/>
          </p:nvGrpSpPr>
          <p:grpSpPr bwMode="auto">
            <a:xfrm>
              <a:off x="1880753" y="4422775"/>
              <a:ext cx="1151370" cy="1139825"/>
              <a:chOff x="2160" y="2340"/>
              <a:chExt cx="1260" cy="1260"/>
            </a:xfrm>
          </p:grpSpPr>
          <p:sp>
            <p:nvSpPr>
              <p:cNvPr id="35883" name="Oval 10"/>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r>
                  <a:rPr lang="ar-SA" sz="1400" b="1">
                    <a:latin typeface="+mj-lt"/>
                    <a:cs typeface="Times New Roman" pitchFamily="18" charset="0"/>
                  </a:rPr>
                  <a:t>            </a:t>
                </a:r>
                <a:endParaRPr lang="en-US" sz="1400" b="1">
                  <a:latin typeface="+mj-lt"/>
                </a:endParaRPr>
              </a:p>
            </p:txBody>
          </p:sp>
          <p:sp>
            <p:nvSpPr>
              <p:cNvPr id="35884" name="Line 11"/>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5" name="Line 12"/>
              <p:cNvSpPr>
                <a:spLocks noChangeShapeType="1"/>
              </p:cNvSpPr>
              <p:nvPr/>
            </p:nvSpPr>
            <p:spPr bwMode="auto">
              <a:xfrm>
                <a:off x="2821" y="3000"/>
                <a:ext cx="579"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6" name="Text Box 13"/>
              <p:cNvSpPr txBox="1">
                <a:spLocks noChangeArrowheads="1"/>
              </p:cNvSpPr>
              <p:nvPr/>
            </p:nvSpPr>
            <p:spPr bwMode="auto">
              <a:xfrm>
                <a:off x="2814" y="2589"/>
                <a:ext cx="457" cy="337"/>
              </a:xfrm>
              <a:prstGeom prst="rect">
                <a:avLst/>
              </a:prstGeom>
              <a:noFill/>
              <a:ln w="12700">
                <a:solidFill>
                  <a:schemeClr val="bg1"/>
                </a:solidFill>
                <a:miter lim="800000"/>
                <a:headEnd/>
                <a:tailEnd/>
              </a:ln>
            </p:spPr>
            <p:txBody>
              <a:bodyPr/>
              <a:lstStyle/>
              <a:p>
                <a:pPr algn="ctr">
                  <a:defRPr/>
                </a:pPr>
                <a:r>
                  <a:rPr lang="en-US" sz="1400" b="1" dirty="0">
                    <a:latin typeface="+mj-lt"/>
                  </a:rPr>
                  <a:t>12</a:t>
                </a:r>
              </a:p>
            </p:txBody>
          </p:sp>
        </p:grpSp>
        <p:grpSp>
          <p:nvGrpSpPr>
            <p:cNvPr id="36874" name="Group 45"/>
            <p:cNvGrpSpPr>
              <a:grpSpLocks/>
            </p:cNvGrpSpPr>
            <p:nvPr/>
          </p:nvGrpSpPr>
          <p:grpSpPr bwMode="auto">
            <a:xfrm>
              <a:off x="1039813" y="1638300"/>
              <a:ext cx="7723187" cy="3841750"/>
              <a:chOff x="655" y="1032"/>
              <a:chExt cx="4865" cy="2420"/>
            </a:xfrm>
          </p:grpSpPr>
          <p:sp>
            <p:nvSpPr>
              <p:cNvPr id="35854" name="Line 24"/>
              <p:cNvSpPr>
                <a:spLocks noChangeShapeType="1"/>
              </p:cNvSpPr>
              <p:nvPr/>
            </p:nvSpPr>
            <p:spPr bwMode="auto">
              <a:xfrm flipH="1">
                <a:off x="655" y="1386"/>
                <a:ext cx="518"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sp>
            <p:nvSpPr>
              <p:cNvPr id="35855" name="Line 25"/>
              <p:cNvSpPr>
                <a:spLocks noChangeShapeType="1"/>
              </p:cNvSpPr>
              <p:nvPr/>
            </p:nvSpPr>
            <p:spPr bwMode="auto">
              <a:xfrm flipH="1">
                <a:off x="655" y="3141"/>
                <a:ext cx="518"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sp>
            <p:nvSpPr>
              <p:cNvPr id="35856" name="Line 26"/>
              <p:cNvSpPr>
                <a:spLocks noChangeShapeType="1"/>
              </p:cNvSpPr>
              <p:nvPr/>
            </p:nvSpPr>
            <p:spPr bwMode="auto">
              <a:xfrm flipH="1">
                <a:off x="655" y="2264"/>
                <a:ext cx="2073"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grpSp>
            <p:nvGrpSpPr>
              <p:cNvPr id="36882" name="Group 4"/>
              <p:cNvGrpSpPr>
                <a:grpSpLocks/>
              </p:cNvGrpSpPr>
              <p:nvPr/>
            </p:nvGrpSpPr>
            <p:grpSpPr bwMode="auto">
              <a:xfrm>
                <a:off x="1173" y="1032"/>
                <a:ext cx="725" cy="718"/>
                <a:chOff x="2160" y="2340"/>
                <a:chExt cx="1260" cy="1260"/>
              </a:xfrm>
            </p:grpSpPr>
            <p:sp>
              <p:nvSpPr>
                <p:cNvPr id="35879" name="Oval 5"/>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r>
                    <a:rPr lang="ar-SA" sz="1400" b="1" dirty="0">
                      <a:latin typeface="+mj-lt"/>
                      <a:cs typeface="Times New Roman" pitchFamily="18" charset="0"/>
                    </a:rPr>
                    <a:t>             </a:t>
                  </a:r>
                  <a:endParaRPr lang="en-US" sz="1400" b="1" dirty="0">
                    <a:latin typeface="+mj-lt"/>
                  </a:endParaRPr>
                </a:p>
              </p:txBody>
            </p:sp>
            <p:sp>
              <p:nvSpPr>
                <p:cNvPr id="35880" name="Line 6"/>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1" name="Line 7"/>
                <p:cNvSpPr>
                  <a:spLocks noChangeShapeType="1"/>
                </p:cNvSpPr>
                <p:nvPr/>
              </p:nvSpPr>
              <p:spPr bwMode="auto">
                <a:xfrm>
                  <a:off x="2820" y="3000"/>
                  <a:ext cx="579"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2" name="Text Box 8"/>
                <p:cNvSpPr txBox="1">
                  <a:spLocks noChangeArrowheads="1"/>
                </p:cNvSpPr>
                <p:nvPr/>
              </p:nvSpPr>
              <p:spPr bwMode="auto">
                <a:xfrm>
                  <a:off x="2250" y="2700"/>
                  <a:ext cx="457" cy="440"/>
                </a:xfrm>
                <a:prstGeom prst="rect">
                  <a:avLst/>
                </a:prstGeom>
                <a:noFill/>
                <a:ln w="12700">
                  <a:solidFill>
                    <a:schemeClr val="bg1"/>
                  </a:solidFill>
                  <a:miter lim="800000"/>
                  <a:headEnd/>
                  <a:tailEnd/>
                </a:ln>
              </p:spPr>
              <p:txBody>
                <a:bodyPr/>
                <a:lstStyle/>
                <a:p>
                  <a:pPr algn="ctr">
                    <a:defRPr/>
                  </a:pPr>
                  <a:r>
                    <a:rPr lang="en-US" sz="1400" b="1" dirty="0">
                      <a:latin typeface="+mj-lt"/>
                    </a:rPr>
                    <a:t>40</a:t>
                  </a:r>
                </a:p>
              </p:txBody>
            </p:sp>
          </p:grpSp>
          <p:grpSp>
            <p:nvGrpSpPr>
              <p:cNvPr id="36883" name="Group 14"/>
              <p:cNvGrpSpPr>
                <a:grpSpLocks/>
              </p:cNvGrpSpPr>
              <p:nvPr/>
            </p:nvGrpSpPr>
            <p:grpSpPr bwMode="auto">
              <a:xfrm>
                <a:off x="2720" y="1848"/>
                <a:ext cx="726" cy="718"/>
                <a:chOff x="2160" y="2340"/>
                <a:chExt cx="1260" cy="1260"/>
              </a:xfrm>
            </p:grpSpPr>
            <p:sp>
              <p:nvSpPr>
                <p:cNvPr id="35876" name="Oval 15"/>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endParaRPr lang="en-US" sz="1400" b="1">
                    <a:latin typeface="+mj-lt"/>
                  </a:endParaRPr>
                </a:p>
              </p:txBody>
            </p:sp>
            <p:sp>
              <p:nvSpPr>
                <p:cNvPr id="35877" name="Line 16"/>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8" name="Line 17"/>
                <p:cNvSpPr>
                  <a:spLocks noChangeShapeType="1"/>
                </p:cNvSpPr>
                <p:nvPr/>
              </p:nvSpPr>
              <p:spPr bwMode="auto">
                <a:xfrm>
                  <a:off x="2820" y="3000"/>
                  <a:ext cx="580" cy="0"/>
                </a:xfrm>
                <a:prstGeom prst="line">
                  <a:avLst/>
                </a:prstGeom>
                <a:noFill/>
                <a:ln w="12700">
                  <a:solidFill>
                    <a:schemeClr val="tx1"/>
                  </a:solidFill>
                  <a:round/>
                  <a:headEnd/>
                  <a:tailEnd/>
                </a:ln>
              </p:spPr>
              <p:txBody>
                <a:bodyPr/>
                <a:lstStyle/>
                <a:p>
                  <a:pPr algn="ctr">
                    <a:defRPr/>
                  </a:pPr>
                  <a:endParaRPr lang="en-US" sz="1400" b="1">
                    <a:latin typeface="+mj-lt"/>
                  </a:endParaRPr>
                </a:p>
              </p:txBody>
            </p:sp>
          </p:grpSp>
          <p:sp>
            <p:nvSpPr>
              <p:cNvPr id="35859" name="Oval 20"/>
              <p:cNvSpPr>
                <a:spLocks noChangeArrowheads="1"/>
              </p:cNvSpPr>
              <p:nvPr/>
            </p:nvSpPr>
            <p:spPr bwMode="auto">
              <a:xfrm>
                <a:off x="4795" y="1852"/>
                <a:ext cx="725" cy="718"/>
              </a:xfrm>
              <a:prstGeom prst="ellipse">
                <a:avLst/>
              </a:prstGeom>
              <a:solidFill>
                <a:srgbClr val="FFFFFF"/>
              </a:solidFill>
              <a:ln w="12700">
                <a:solidFill>
                  <a:schemeClr val="tx1"/>
                </a:solidFill>
                <a:round/>
                <a:headEnd/>
                <a:tailEnd/>
              </a:ln>
            </p:spPr>
            <p:txBody>
              <a:bodyPr/>
              <a:lstStyle/>
              <a:p>
                <a:pPr algn="ctr">
                  <a:defRPr/>
                </a:pPr>
                <a:r>
                  <a:rPr lang="ar-SA" sz="1400" b="1">
                    <a:latin typeface="+mj-lt"/>
                    <a:cs typeface="Times New Roman" pitchFamily="18" charset="0"/>
                  </a:rPr>
                  <a:t>             </a:t>
                </a:r>
                <a:endParaRPr lang="en-US" sz="1400" b="1">
                  <a:latin typeface="+mj-lt"/>
                </a:endParaRPr>
              </a:p>
            </p:txBody>
          </p:sp>
          <p:sp>
            <p:nvSpPr>
              <p:cNvPr id="35860" name="Line 21"/>
              <p:cNvSpPr>
                <a:spLocks noChangeShapeType="1"/>
              </p:cNvSpPr>
              <p:nvPr/>
            </p:nvSpPr>
            <p:spPr bwMode="auto">
              <a:xfrm>
                <a:off x="5170" y="1852"/>
                <a:ext cx="0" cy="718"/>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61" name="Line 22"/>
              <p:cNvSpPr>
                <a:spLocks noChangeShapeType="1"/>
              </p:cNvSpPr>
              <p:nvPr/>
            </p:nvSpPr>
            <p:spPr bwMode="auto">
              <a:xfrm>
                <a:off x="5175" y="2228"/>
                <a:ext cx="333"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62" name="Text Box 23"/>
              <p:cNvSpPr txBox="1">
                <a:spLocks noChangeArrowheads="1"/>
              </p:cNvSpPr>
              <p:nvPr/>
            </p:nvSpPr>
            <p:spPr bwMode="auto">
              <a:xfrm>
                <a:off x="4848" y="2092"/>
                <a:ext cx="288" cy="260"/>
              </a:xfrm>
              <a:prstGeom prst="rect">
                <a:avLst/>
              </a:prstGeom>
              <a:noFill/>
              <a:ln w="12700">
                <a:solidFill>
                  <a:schemeClr val="bg1"/>
                </a:solidFill>
                <a:miter lim="800000"/>
                <a:headEnd/>
                <a:tailEnd/>
              </a:ln>
            </p:spPr>
            <p:txBody>
              <a:bodyPr/>
              <a:lstStyle/>
              <a:p>
                <a:pPr algn="ctr">
                  <a:defRPr/>
                </a:pPr>
                <a:r>
                  <a:rPr lang="en-US" sz="1400" b="1" dirty="0">
                    <a:latin typeface="+mj-lt"/>
                  </a:rPr>
                  <a:t>80</a:t>
                </a:r>
              </a:p>
            </p:txBody>
          </p:sp>
          <p:sp>
            <p:nvSpPr>
              <p:cNvPr id="35863" name="Line 27"/>
              <p:cNvSpPr>
                <a:spLocks noChangeShapeType="1"/>
              </p:cNvSpPr>
              <p:nvPr/>
            </p:nvSpPr>
            <p:spPr bwMode="auto">
              <a:xfrm>
                <a:off x="3447" y="2228"/>
                <a:ext cx="1244" cy="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nvGrpSpPr>
              <p:cNvPr id="36889" name="Group 28"/>
              <p:cNvGrpSpPr>
                <a:grpSpLocks/>
              </p:cNvGrpSpPr>
              <p:nvPr/>
            </p:nvGrpSpPr>
            <p:grpSpPr bwMode="auto">
              <a:xfrm>
                <a:off x="1892" y="1408"/>
                <a:ext cx="2902" cy="866"/>
                <a:chOff x="3420" y="3000"/>
                <a:chExt cx="5040" cy="1520"/>
              </a:xfrm>
            </p:grpSpPr>
            <p:sp>
              <p:nvSpPr>
                <p:cNvPr id="35874" name="Line 29"/>
                <p:cNvSpPr>
                  <a:spLocks noChangeShapeType="1"/>
                </p:cNvSpPr>
                <p:nvPr/>
              </p:nvSpPr>
              <p:spPr bwMode="auto">
                <a:xfrm>
                  <a:off x="3420" y="3000"/>
                  <a:ext cx="3241"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5" name="Line 30"/>
                <p:cNvSpPr>
                  <a:spLocks noChangeShapeType="1"/>
                </p:cNvSpPr>
                <p:nvPr/>
              </p:nvSpPr>
              <p:spPr bwMode="auto">
                <a:xfrm>
                  <a:off x="6661" y="3000"/>
                  <a:ext cx="1799" cy="152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grpSp>
            <p:nvGrpSpPr>
              <p:cNvPr id="36890" name="Group 31"/>
              <p:cNvGrpSpPr>
                <a:grpSpLocks/>
              </p:cNvGrpSpPr>
              <p:nvPr/>
            </p:nvGrpSpPr>
            <p:grpSpPr bwMode="auto">
              <a:xfrm>
                <a:off x="1922" y="2251"/>
                <a:ext cx="2879" cy="923"/>
                <a:chOff x="3460" y="4480"/>
                <a:chExt cx="5000" cy="1620"/>
              </a:xfrm>
            </p:grpSpPr>
            <p:sp>
              <p:nvSpPr>
                <p:cNvPr id="35872" name="Line 32"/>
                <p:cNvSpPr>
                  <a:spLocks noChangeShapeType="1"/>
                </p:cNvSpPr>
                <p:nvPr/>
              </p:nvSpPr>
              <p:spPr bwMode="auto">
                <a:xfrm>
                  <a:off x="3460" y="6081"/>
                  <a:ext cx="3241"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3" name="Line 33"/>
                <p:cNvSpPr>
                  <a:spLocks noChangeShapeType="1"/>
                </p:cNvSpPr>
                <p:nvPr/>
              </p:nvSpPr>
              <p:spPr bwMode="auto">
                <a:xfrm flipV="1">
                  <a:off x="6661" y="4480"/>
                  <a:ext cx="1799" cy="162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sp>
            <p:nvSpPr>
              <p:cNvPr id="35866" name="Text Box 34"/>
              <p:cNvSpPr txBox="1">
                <a:spLocks noChangeArrowheads="1"/>
              </p:cNvSpPr>
              <p:nvPr/>
            </p:nvSpPr>
            <p:spPr bwMode="auto">
              <a:xfrm>
                <a:off x="2403" y="1492"/>
                <a:ext cx="381" cy="188"/>
              </a:xfrm>
              <a:prstGeom prst="rect">
                <a:avLst/>
              </a:prstGeom>
              <a:solidFill>
                <a:schemeClr val="bg1"/>
              </a:solidFill>
              <a:ln w="12700">
                <a:solidFill>
                  <a:schemeClr val="bg1"/>
                </a:solidFill>
                <a:miter lim="800000"/>
                <a:headEnd/>
                <a:tailEnd/>
              </a:ln>
            </p:spPr>
            <p:txBody>
              <a:bodyPr/>
              <a:lstStyle/>
              <a:p>
                <a:pPr algn="ctr">
                  <a:defRPr/>
                </a:pPr>
                <a:r>
                  <a:rPr lang="en-US" sz="1400" b="1" dirty="0">
                    <a:latin typeface="+mj-lt"/>
                  </a:rPr>
                  <a:t>4</a:t>
                </a:r>
              </a:p>
            </p:txBody>
          </p:sp>
          <p:sp>
            <p:nvSpPr>
              <p:cNvPr id="35867" name="Text Box 35"/>
              <p:cNvSpPr txBox="1">
                <a:spLocks noChangeArrowheads="1"/>
              </p:cNvSpPr>
              <p:nvPr/>
            </p:nvSpPr>
            <p:spPr bwMode="auto">
              <a:xfrm>
                <a:off x="2513" y="3264"/>
                <a:ext cx="415"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5</a:t>
                </a:r>
              </a:p>
            </p:txBody>
          </p:sp>
          <p:sp>
            <p:nvSpPr>
              <p:cNvPr id="35868" name="Text Box 36"/>
              <p:cNvSpPr txBox="1">
                <a:spLocks noChangeArrowheads="1"/>
              </p:cNvSpPr>
              <p:nvPr/>
            </p:nvSpPr>
            <p:spPr bwMode="auto">
              <a:xfrm>
                <a:off x="3734" y="2315"/>
                <a:ext cx="414" cy="229"/>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9</a:t>
                </a:r>
              </a:p>
            </p:txBody>
          </p:sp>
          <p:sp>
            <p:nvSpPr>
              <p:cNvPr id="35869" name="Text Box 42"/>
              <p:cNvSpPr txBox="1">
                <a:spLocks noChangeArrowheads="1"/>
              </p:cNvSpPr>
              <p:nvPr/>
            </p:nvSpPr>
            <p:spPr bwMode="auto">
              <a:xfrm>
                <a:off x="2403" y="1108"/>
                <a:ext cx="381"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K</a:t>
                </a:r>
              </a:p>
            </p:txBody>
          </p:sp>
          <p:sp>
            <p:nvSpPr>
              <p:cNvPr id="35870" name="Text Box 43"/>
              <p:cNvSpPr txBox="1">
                <a:spLocks noChangeArrowheads="1"/>
              </p:cNvSpPr>
              <p:nvPr/>
            </p:nvSpPr>
            <p:spPr bwMode="auto">
              <a:xfrm>
                <a:off x="3714" y="1931"/>
                <a:ext cx="414" cy="229"/>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L</a:t>
                </a:r>
              </a:p>
            </p:txBody>
          </p:sp>
          <p:sp>
            <p:nvSpPr>
              <p:cNvPr id="35871" name="Text Box 44"/>
              <p:cNvSpPr txBox="1">
                <a:spLocks noChangeArrowheads="1"/>
              </p:cNvSpPr>
              <p:nvPr/>
            </p:nvSpPr>
            <p:spPr bwMode="auto">
              <a:xfrm>
                <a:off x="2513" y="2932"/>
                <a:ext cx="415"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M</a:t>
                </a:r>
              </a:p>
            </p:txBody>
          </p:sp>
        </p:grpSp>
        <p:sp>
          <p:nvSpPr>
            <p:cNvPr id="35850" name="Text Box 13"/>
            <p:cNvSpPr txBox="1">
              <a:spLocks noChangeArrowheads="1"/>
            </p:cNvSpPr>
            <p:nvPr/>
          </p:nvSpPr>
          <p:spPr bwMode="auto">
            <a:xfrm>
              <a:off x="1944688" y="4768850"/>
              <a:ext cx="493712" cy="488950"/>
            </a:xfrm>
            <a:prstGeom prst="rect">
              <a:avLst/>
            </a:prstGeom>
            <a:noFill/>
            <a:ln w="12700">
              <a:solidFill>
                <a:schemeClr val="bg1"/>
              </a:solidFill>
              <a:miter lim="800000"/>
              <a:headEnd/>
              <a:tailEnd/>
            </a:ln>
          </p:spPr>
          <p:txBody>
            <a:bodyPr/>
            <a:lstStyle/>
            <a:p>
              <a:pPr algn="ctr">
                <a:defRPr/>
              </a:pPr>
              <a:r>
                <a:rPr lang="en-US" sz="1400" b="1" dirty="0">
                  <a:latin typeface="+mj-lt"/>
                </a:rPr>
                <a:t>50</a:t>
              </a:r>
            </a:p>
          </p:txBody>
        </p:sp>
        <p:sp>
          <p:nvSpPr>
            <p:cNvPr id="35851" name="Text Box 18"/>
            <p:cNvSpPr txBox="1">
              <a:spLocks noChangeArrowheads="1"/>
            </p:cNvSpPr>
            <p:nvPr/>
          </p:nvSpPr>
          <p:spPr bwMode="auto">
            <a:xfrm>
              <a:off x="4953000" y="3124200"/>
              <a:ext cx="381000" cy="381000"/>
            </a:xfrm>
            <a:prstGeom prst="rect">
              <a:avLst/>
            </a:prstGeom>
            <a:noFill/>
            <a:ln w="12700">
              <a:solidFill>
                <a:schemeClr val="bg1"/>
              </a:solidFill>
              <a:miter lim="800000"/>
              <a:headEnd/>
              <a:tailEnd/>
            </a:ln>
          </p:spPr>
          <p:txBody>
            <a:bodyPr/>
            <a:lstStyle/>
            <a:p>
              <a:pPr algn="l">
                <a:defRPr/>
              </a:pPr>
              <a:r>
                <a:rPr lang="en-US" sz="1400" b="1" dirty="0">
                  <a:latin typeface="+mj-lt"/>
                </a:rPr>
                <a:t>15</a:t>
              </a:r>
            </a:p>
          </p:txBody>
        </p:sp>
        <p:sp>
          <p:nvSpPr>
            <p:cNvPr id="35852" name="Text Box 18"/>
            <p:cNvSpPr txBox="1">
              <a:spLocks noChangeArrowheads="1"/>
            </p:cNvSpPr>
            <p:nvPr/>
          </p:nvSpPr>
          <p:spPr bwMode="auto">
            <a:xfrm>
              <a:off x="4419600" y="3276600"/>
              <a:ext cx="417513" cy="457200"/>
            </a:xfrm>
            <a:prstGeom prst="rect">
              <a:avLst/>
            </a:prstGeom>
            <a:noFill/>
            <a:ln w="12700">
              <a:solidFill>
                <a:schemeClr val="bg1"/>
              </a:solidFill>
              <a:miter lim="800000"/>
              <a:headEnd/>
              <a:tailEnd/>
            </a:ln>
          </p:spPr>
          <p:txBody>
            <a:bodyPr/>
            <a:lstStyle/>
            <a:p>
              <a:pPr algn="ctr">
                <a:defRPr/>
              </a:pPr>
              <a:r>
                <a:rPr lang="en-US" sz="1400" b="1">
                  <a:latin typeface="+mj-lt"/>
                </a:rPr>
                <a:t>70</a:t>
              </a:r>
            </a:p>
          </p:txBody>
        </p:sp>
        <p:sp>
          <p:nvSpPr>
            <p:cNvPr id="35853" name="Text Box 23"/>
            <p:cNvSpPr txBox="1">
              <a:spLocks noChangeArrowheads="1"/>
            </p:cNvSpPr>
            <p:nvPr/>
          </p:nvSpPr>
          <p:spPr bwMode="auto">
            <a:xfrm>
              <a:off x="8229600" y="3200400"/>
              <a:ext cx="381000" cy="304800"/>
            </a:xfrm>
            <a:prstGeom prst="rect">
              <a:avLst/>
            </a:prstGeom>
            <a:noFill/>
            <a:ln w="12700">
              <a:solidFill>
                <a:schemeClr val="bg1"/>
              </a:solidFill>
              <a:miter lim="800000"/>
              <a:headEnd/>
              <a:tailEnd/>
            </a:ln>
          </p:spPr>
          <p:txBody>
            <a:bodyPr/>
            <a:lstStyle/>
            <a:p>
              <a:pPr algn="ctr">
                <a:defRPr/>
              </a:pPr>
              <a:r>
                <a:rPr lang="en-US" sz="1400" b="1" dirty="0">
                  <a:latin typeface="+mj-lt"/>
                </a:rPr>
                <a:t>24</a:t>
              </a:r>
            </a:p>
          </p:txBody>
        </p:sp>
      </p:grpSp>
      <p:sp>
        <p:nvSpPr>
          <p:cNvPr id="45" name="Text Box 34"/>
          <p:cNvSpPr txBox="1">
            <a:spLocks noChangeArrowheads="1"/>
          </p:cNvSpPr>
          <p:nvPr/>
        </p:nvSpPr>
        <p:spPr bwMode="auto">
          <a:xfrm>
            <a:off x="2514600" y="1828800"/>
            <a:ext cx="304800" cy="304800"/>
          </a:xfrm>
          <a:prstGeom prst="rect">
            <a:avLst/>
          </a:prstGeom>
          <a:solidFill>
            <a:schemeClr val="bg1"/>
          </a:solidFill>
          <a:ln w="12700">
            <a:noFill/>
            <a:miter lim="800000"/>
            <a:headEnd/>
            <a:tailEnd/>
          </a:ln>
        </p:spPr>
        <p:txBody>
          <a:bodyPr/>
          <a:lstStyle/>
          <a:p>
            <a:pPr algn="ctr">
              <a:defRPr/>
            </a:pPr>
            <a:r>
              <a:rPr lang="en-US" sz="1400" b="1" dirty="0">
                <a:latin typeface="+mj-lt"/>
              </a:rPr>
              <a:t>4</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6BB1EEFF-451B-4EC8-B4B8-961E68E7C86F}" type="datetime8">
              <a:rPr lang="en-US" smtClean="0"/>
              <a:pPr/>
              <a:t>2/25/2021 11:43 AM</a:t>
            </a:fld>
            <a:endParaRPr lang="en-US"/>
          </a:p>
        </p:txBody>
      </p:sp>
      <p:sp>
        <p:nvSpPr>
          <p:cNvPr id="37891" name="Slide Number Placeholder 4"/>
          <p:cNvSpPr>
            <a:spLocks noGrp="1"/>
          </p:cNvSpPr>
          <p:nvPr>
            <p:ph type="sldNum" sz="quarter" idx="11"/>
          </p:nvPr>
        </p:nvSpPr>
        <p:spPr>
          <a:noFill/>
        </p:spPr>
        <p:txBody>
          <a:bodyPr/>
          <a:lstStyle/>
          <a:p>
            <a:fld id="{33920474-2A75-4A59-9F08-2F7D49D4CFA3}" type="slidenum">
              <a:rPr lang="ar-SA" smtClean="0"/>
              <a:pPr/>
              <a:t>24</a:t>
            </a:fld>
            <a:endParaRPr lang="en-US"/>
          </a:p>
        </p:txBody>
      </p:sp>
      <p:sp>
        <p:nvSpPr>
          <p:cNvPr id="583737" name="Rectangle 5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7895" name="Group 2"/>
          <p:cNvGrpSpPr>
            <a:grpSpLocks/>
          </p:cNvGrpSpPr>
          <p:nvPr/>
        </p:nvGrpSpPr>
        <p:grpSpPr bwMode="auto">
          <a:xfrm>
            <a:off x="990600" y="1219200"/>
            <a:ext cx="7694613" cy="4419600"/>
            <a:chOff x="1103" y="8280"/>
            <a:chExt cx="9697" cy="5580"/>
          </a:xfrm>
        </p:grpSpPr>
        <p:grpSp>
          <p:nvGrpSpPr>
            <p:cNvPr id="37896" name="Group 3"/>
            <p:cNvGrpSpPr>
              <a:grpSpLocks/>
            </p:cNvGrpSpPr>
            <p:nvPr/>
          </p:nvGrpSpPr>
          <p:grpSpPr bwMode="auto">
            <a:xfrm>
              <a:off x="1103" y="8280"/>
              <a:ext cx="9697" cy="5580"/>
              <a:chOff x="1103" y="8280"/>
              <a:chExt cx="9697" cy="5580"/>
            </a:xfrm>
          </p:grpSpPr>
          <p:grpSp>
            <p:nvGrpSpPr>
              <p:cNvPr id="37906" name="Group 4"/>
              <p:cNvGrpSpPr>
                <a:grpSpLocks/>
              </p:cNvGrpSpPr>
              <p:nvPr/>
            </p:nvGrpSpPr>
            <p:grpSpPr bwMode="auto">
              <a:xfrm>
                <a:off x="3597" y="8280"/>
                <a:ext cx="1263" cy="1260"/>
                <a:chOff x="2157" y="2340"/>
                <a:chExt cx="1263" cy="1260"/>
              </a:xfrm>
            </p:grpSpPr>
            <p:sp>
              <p:nvSpPr>
                <p:cNvPr id="33852" name="Oval 5"/>
                <p:cNvSpPr>
                  <a:spLocks noChangeArrowheads="1"/>
                </p:cNvSpPr>
                <p:nvPr/>
              </p:nvSpPr>
              <p:spPr bwMode="auto">
                <a:xfrm>
                  <a:off x="2160" y="2340"/>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53" name="Line 6"/>
                <p:cNvSpPr>
                  <a:spLocks noChangeShapeType="1"/>
                </p:cNvSpPr>
                <p:nvPr/>
              </p:nvSpPr>
              <p:spPr bwMode="auto">
                <a:xfrm>
                  <a:off x="2800"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4" name="Line 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5" name="Text Box 8"/>
                <p:cNvSpPr txBox="1">
                  <a:spLocks noChangeArrowheads="1"/>
                </p:cNvSpPr>
                <p:nvPr/>
              </p:nvSpPr>
              <p:spPr bwMode="auto">
                <a:xfrm>
                  <a:off x="2158" y="2701"/>
                  <a:ext cx="540" cy="539"/>
                </a:xfrm>
                <a:prstGeom prst="rect">
                  <a:avLst/>
                </a:prstGeom>
                <a:noFill/>
                <a:ln w="9525">
                  <a:noFill/>
                  <a:miter lim="800000"/>
                  <a:headEnd/>
                  <a:tailEnd/>
                </a:ln>
              </p:spPr>
              <p:txBody>
                <a:bodyPr/>
                <a:lstStyle/>
                <a:p>
                  <a:pPr algn="just">
                    <a:defRPr/>
                  </a:pPr>
                  <a:r>
                    <a:rPr lang="en-US" sz="1400" b="1" dirty="0">
                      <a:latin typeface="+mj-lt"/>
                    </a:rPr>
                    <a:t>20</a:t>
                  </a:r>
                </a:p>
              </p:txBody>
            </p:sp>
          </p:grpSp>
          <p:grpSp>
            <p:nvGrpSpPr>
              <p:cNvPr id="37907" name="Group 9"/>
              <p:cNvGrpSpPr>
                <a:grpSpLocks/>
              </p:cNvGrpSpPr>
              <p:nvPr/>
            </p:nvGrpSpPr>
            <p:grpSpPr bwMode="auto">
              <a:xfrm>
                <a:off x="1103" y="10441"/>
                <a:ext cx="1260" cy="1259"/>
                <a:chOff x="2160" y="2341"/>
                <a:chExt cx="1260" cy="1259"/>
              </a:xfrm>
            </p:grpSpPr>
            <p:sp>
              <p:nvSpPr>
                <p:cNvPr id="33848" name="Oval 10"/>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cs typeface="Times New Roman" pitchFamily="18" charset="0"/>
                    </a:rPr>
                    <a:t>1</a:t>
                  </a:r>
                  <a:r>
                    <a:rPr lang="en-US" sz="1400" b="1" dirty="0">
                      <a:latin typeface="+mj-lt"/>
                    </a:rPr>
                    <a:t>0</a:t>
                  </a:r>
                </a:p>
              </p:txBody>
            </p:sp>
            <p:sp>
              <p:nvSpPr>
                <p:cNvPr id="33849" name="Line 11"/>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0"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grpSp>
          <p:grpSp>
            <p:nvGrpSpPr>
              <p:cNvPr id="37908" name="Group 14"/>
              <p:cNvGrpSpPr>
                <a:grpSpLocks/>
              </p:cNvGrpSpPr>
              <p:nvPr/>
            </p:nvGrpSpPr>
            <p:grpSpPr bwMode="auto">
              <a:xfrm>
                <a:off x="3597" y="10420"/>
                <a:ext cx="1263" cy="1260"/>
                <a:chOff x="2157" y="2340"/>
                <a:chExt cx="1263" cy="1260"/>
              </a:xfrm>
            </p:grpSpPr>
            <p:sp>
              <p:nvSpPr>
                <p:cNvPr id="33844" name="Oval 1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5" name="Line 1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6"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7" name="Text Box 18"/>
                <p:cNvSpPr txBox="1">
                  <a:spLocks noChangeArrowheads="1"/>
                </p:cNvSpPr>
                <p:nvPr/>
              </p:nvSpPr>
              <p:spPr bwMode="auto">
                <a:xfrm>
                  <a:off x="2158" y="2699"/>
                  <a:ext cx="540" cy="541"/>
                </a:xfrm>
                <a:prstGeom prst="rect">
                  <a:avLst/>
                </a:prstGeom>
                <a:noFill/>
                <a:ln w="9525">
                  <a:noFill/>
                  <a:miter lim="800000"/>
                  <a:headEnd/>
                  <a:tailEnd/>
                </a:ln>
              </p:spPr>
              <p:txBody>
                <a:bodyPr/>
                <a:lstStyle/>
                <a:p>
                  <a:pPr algn="just">
                    <a:defRPr/>
                  </a:pPr>
                  <a:r>
                    <a:rPr lang="en-US" sz="1400" b="1" dirty="0">
                      <a:latin typeface="+mj-lt"/>
                    </a:rPr>
                    <a:t>30</a:t>
                  </a:r>
                </a:p>
              </p:txBody>
            </p:sp>
          </p:grpSp>
          <p:grpSp>
            <p:nvGrpSpPr>
              <p:cNvPr id="37909" name="Group 19"/>
              <p:cNvGrpSpPr>
                <a:grpSpLocks/>
              </p:cNvGrpSpPr>
              <p:nvPr/>
            </p:nvGrpSpPr>
            <p:grpSpPr bwMode="auto">
              <a:xfrm>
                <a:off x="7340" y="8340"/>
                <a:ext cx="1260" cy="1260"/>
                <a:chOff x="2160" y="2340"/>
                <a:chExt cx="1260" cy="1260"/>
              </a:xfrm>
            </p:grpSpPr>
            <p:sp>
              <p:nvSpPr>
                <p:cNvPr id="33840" name="Oval 2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1" name="Line 2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2" name="Line 22"/>
                <p:cNvSpPr>
                  <a:spLocks noChangeShapeType="1"/>
                </p:cNvSpPr>
                <p:nvPr/>
              </p:nvSpPr>
              <p:spPr bwMode="auto">
                <a:xfrm>
                  <a:off x="2819"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3" name="Text Box 23"/>
                <p:cNvSpPr txBox="1">
                  <a:spLocks noChangeArrowheads="1"/>
                </p:cNvSpPr>
                <p:nvPr/>
              </p:nvSpPr>
              <p:spPr bwMode="auto">
                <a:xfrm>
                  <a:off x="2295" y="2701"/>
                  <a:ext cx="540" cy="539"/>
                </a:xfrm>
                <a:prstGeom prst="rect">
                  <a:avLst/>
                </a:prstGeom>
                <a:noFill/>
                <a:ln w="9525">
                  <a:noFill/>
                  <a:miter lim="800000"/>
                  <a:headEnd/>
                  <a:tailEnd/>
                </a:ln>
              </p:spPr>
              <p:txBody>
                <a:bodyPr/>
                <a:lstStyle/>
                <a:p>
                  <a:pPr algn="just">
                    <a:defRPr/>
                  </a:pPr>
                  <a:r>
                    <a:rPr lang="en-US" sz="1400" b="1" dirty="0">
                      <a:latin typeface="+mj-lt"/>
                    </a:rPr>
                    <a:t>50</a:t>
                  </a:r>
                </a:p>
              </p:txBody>
            </p:sp>
          </p:grpSp>
          <p:grpSp>
            <p:nvGrpSpPr>
              <p:cNvPr id="37910" name="Group 24"/>
              <p:cNvGrpSpPr>
                <a:grpSpLocks/>
              </p:cNvGrpSpPr>
              <p:nvPr/>
            </p:nvGrpSpPr>
            <p:grpSpPr bwMode="auto">
              <a:xfrm>
                <a:off x="3600" y="12599"/>
                <a:ext cx="1260" cy="1261"/>
                <a:chOff x="2160" y="2339"/>
                <a:chExt cx="1260" cy="1261"/>
              </a:xfrm>
            </p:grpSpPr>
            <p:sp>
              <p:nvSpPr>
                <p:cNvPr id="33836" name="Oval 25"/>
                <p:cNvSpPr>
                  <a:spLocks noChangeArrowheads="1"/>
                </p:cNvSpPr>
                <p:nvPr/>
              </p:nvSpPr>
              <p:spPr bwMode="auto">
                <a:xfrm>
                  <a:off x="2160" y="2339"/>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rPr>
                    <a:t>40</a:t>
                  </a:r>
                </a:p>
              </p:txBody>
            </p:sp>
            <p:sp>
              <p:nvSpPr>
                <p:cNvPr id="33837" name="Line 26"/>
                <p:cNvSpPr>
                  <a:spLocks noChangeShapeType="1"/>
                </p:cNvSpPr>
                <p:nvPr/>
              </p:nvSpPr>
              <p:spPr bwMode="auto">
                <a:xfrm>
                  <a:off x="2800" y="2339"/>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8" name="Line 2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grpSp>
          <p:grpSp>
            <p:nvGrpSpPr>
              <p:cNvPr id="37911" name="Group 29"/>
              <p:cNvGrpSpPr>
                <a:grpSpLocks/>
              </p:cNvGrpSpPr>
              <p:nvPr/>
            </p:nvGrpSpPr>
            <p:grpSpPr bwMode="auto">
              <a:xfrm>
                <a:off x="6460" y="11880"/>
                <a:ext cx="1260" cy="1260"/>
                <a:chOff x="2160" y="2340"/>
                <a:chExt cx="1260" cy="1260"/>
              </a:xfrm>
            </p:grpSpPr>
            <p:sp>
              <p:nvSpPr>
                <p:cNvPr id="33832" name="Oval 3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33" name="Line 3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4" name="Line 32"/>
                <p:cNvSpPr>
                  <a:spLocks noChangeShapeType="1"/>
                </p:cNvSpPr>
                <p:nvPr/>
              </p:nvSpPr>
              <p:spPr bwMode="auto">
                <a:xfrm>
                  <a:off x="2819"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5" name="Text Box 33"/>
                <p:cNvSpPr txBox="1">
                  <a:spLocks noChangeArrowheads="1"/>
                </p:cNvSpPr>
                <p:nvPr/>
              </p:nvSpPr>
              <p:spPr bwMode="auto">
                <a:xfrm>
                  <a:off x="2311" y="2723"/>
                  <a:ext cx="538" cy="539"/>
                </a:xfrm>
                <a:prstGeom prst="rect">
                  <a:avLst/>
                </a:prstGeom>
                <a:noFill/>
                <a:ln w="9525">
                  <a:noFill/>
                  <a:miter lim="800000"/>
                  <a:headEnd/>
                  <a:tailEnd/>
                </a:ln>
              </p:spPr>
              <p:txBody>
                <a:bodyPr/>
                <a:lstStyle/>
                <a:p>
                  <a:pPr algn="just">
                    <a:defRPr/>
                  </a:pPr>
                  <a:r>
                    <a:rPr lang="en-US" sz="1400" b="1" dirty="0">
                      <a:latin typeface="+mj-lt"/>
                    </a:rPr>
                    <a:t>60</a:t>
                  </a:r>
                </a:p>
              </p:txBody>
            </p:sp>
          </p:grpSp>
          <p:grpSp>
            <p:nvGrpSpPr>
              <p:cNvPr id="37912" name="Group 34"/>
              <p:cNvGrpSpPr>
                <a:grpSpLocks/>
              </p:cNvGrpSpPr>
              <p:nvPr/>
            </p:nvGrpSpPr>
            <p:grpSpPr bwMode="auto">
              <a:xfrm>
                <a:off x="9540" y="10400"/>
                <a:ext cx="1260" cy="1260"/>
                <a:chOff x="2160" y="2340"/>
                <a:chExt cx="1260" cy="1260"/>
              </a:xfrm>
            </p:grpSpPr>
            <p:sp>
              <p:nvSpPr>
                <p:cNvPr id="33828" name="Oval 3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29" name="Line 3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0"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1" name="Text Box 38"/>
                <p:cNvSpPr txBox="1">
                  <a:spLocks noChangeArrowheads="1"/>
                </p:cNvSpPr>
                <p:nvPr/>
              </p:nvSpPr>
              <p:spPr bwMode="auto">
                <a:xfrm>
                  <a:off x="2364" y="2759"/>
                  <a:ext cx="540" cy="525"/>
                </a:xfrm>
                <a:prstGeom prst="rect">
                  <a:avLst/>
                </a:prstGeom>
                <a:noFill/>
                <a:ln w="9525">
                  <a:noFill/>
                  <a:miter lim="800000"/>
                  <a:headEnd/>
                  <a:tailEnd/>
                </a:ln>
              </p:spPr>
              <p:txBody>
                <a:bodyPr/>
                <a:lstStyle/>
                <a:p>
                  <a:pPr algn="just">
                    <a:defRPr/>
                  </a:pPr>
                  <a:r>
                    <a:rPr lang="en-US" sz="1400" b="1" dirty="0">
                      <a:latin typeface="+mj-lt"/>
                    </a:rPr>
                    <a:t>70</a:t>
                  </a:r>
                </a:p>
              </p:txBody>
            </p:sp>
          </p:grpSp>
          <p:sp>
            <p:nvSpPr>
              <p:cNvPr id="2" name="Line 39"/>
              <p:cNvSpPr>
                <a:spLocks noChangeShapeType="1"/>
              </p:cNvSpPr>
              <p:nvPr/>
            </p:nvSpPr>
            <p:spPr bwMode="auto">
              <a:xfrm>
                <a:off x="2359" y="11100"/>
                <a:ext cx="1260"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 name="Line 40"/>
              <p:cNvSpPr>
                <a:spLocks noChangeShapeType="1"/>
              </p:cNvSpPr>
              <p:nvPr/>
            </p:nvSpPr>
            <p:spPr bwMode="auto">
              <a:xfrm flipV="1">
                <a:off x="1819" y="8857"/>
                <a:ext cx="1781" cy="1583"/>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4" name="Line 41"/>
              <p:cNvSpPr>
                <a:spLocks noChangeShapeType="1"/>
              </p:cNvSpPr>
              <p:nvPr/>
            </p:nvSpPr>
            <p:spPr bwMode="auto">
              <a:xfrm>
                <a:off x="1799" y="11699"/>
                <a:ext cx="1801" cy="139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5" name="Line 42"/>
              <p:cNvSpPr>
                <a:spLocks noChangeShapeType="1"/>
              </p:cNvSpPr>
              <p:nvPr/>
            </p:nvSpPr>
            <p:spPr bwMode="auto">
              <a:xfrm flipV="1">
                <a:off x="4860" y="12385"/>
                <a:ext cx="1621" cy="936"/>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6" name="Line 43"/>
              <p:cNvSpPr>
                <a:spLocks noChangeShapeType="1"/>
              </p:cNvSpPr>
              <p:nvPr/>
            </p:nvSpPr>
            <p:spPr bwMode="auto">
              <a:xfrm flipV="1">
                <a:off x="4860" y="9020"/>
                <a:ext cx="2481" cy="196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4" name="Line 44"/>
              <p:cNvSpPr>
                <a:spLocks noChangeShapeType="1"/>
              </p:cNvSpPr>
              <p:nvPr/>
            </p:nvSpPr>
            <p:spPr bwMode="auto">
              <a:xfrm>
                <a:off x="4860" y="8939"/>
                <a:ext cx="2521"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5" name="Line 45"/>
              <p:cNvSpPr>
                <a:spLocks noChangeShapeType="1"/>
              </p:cNvSpPr>
              <p:nvPr/>
            </p:nvSpPr>
            <p:spPr bwMode="auto">
              <a:xfrm>
                <a:off x="4860" y="10980"/>
                <a:ext cx="1801" cy="1038"/>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6" name="Line 46"/>
              <p:cNvSpPr>
                <a:spLocks noChangeShapeType="1"/>
              </p:cNvSpPr>
              <p:nvPr/>
            </p:nvSpPr>
            <p:spPr bwMode="auto">
              <a:xfrm flipV="1">
                <a:off x="7739" y="11457"/>
                <a:ext cx="1981" cy="1142"/>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7" name="Line 47"/>
              <p:cNvSpPr>
                <a:spLocks noChangeShapeType="1"/>
              </p:cNvSpPr>
              <p:nvPr/>
            </p:nvSpPr>
            <p:spPr bwMode="auto">
              <a:xfrm>
                <a:off x="8639" y="9000"/>
                <a:ext cx="1440" cy="144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grpSp>
        <p:sp>
          <p:nvSpPr>
            <p:cNvPr id="7" name="Text Box 48"/>
            <p:cNvSpPr txBox="1">
              <a:spLocks noChangeArrowheads="1"/>
            </p:cNvSpPr>
            <p:nvPr/>
          </p:nvSpPr>
          <p:spPr bwMode="auto">
            <a:xfrm>
              <a:off x="2651" y="9723"/>
              <a:ext cx="370" cy="363"/>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33804" name="Text Box 49"/>
            <p:cNvSpPr txBox="1">
              <a:spLocks noChangeArrowheads="1"/>
            </p:cNvSpPr>
            <p:nvPr/>
          </p:nvSpPr>
          <p:spPr bwMode="auto">
            <a:xfrm>
              <a:off x="2425" y="12513"/>
              <a:ext cx="406" cy="369"/>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5" name="Text Box 50"/>
            <p:cNvSpPr txBox="1">
              <a:spLocks noChangeArrowheads="1"/>
            </p:cNvSpPr>
            <p:nvPr/>
          </p:nvSpPr>
          <p:spPr bwMode="auto">
            <a:xfrm>
              <a:off x="5760" y="9038"/>
              <a:ext cx="430" cy="397"/>
            </a:xfrm>
            <a:prstGeom prst="rect">
              <a:avLst/>
            </a:prstGeom>
            <a:solidFill>
              <a:schemeClr val="bg1"/>
            </a:solidFill>
            <a:ln w="9525">
              <a:noFill/>
              <a:miter lim="800000"/>
              <a:headEnd/>
              <a:tailEnd/>
            </a:ln>
          </p:spPr>
          <p:txBody>
            <a:bodyPr/>
            <a:lstStyle/>
            <a:p>
              <a:pPr algn="just">
                <a:defRPr/>
              </a:pPr>
              <a:r>
                <a:rPr lang="en-US" sz="1400" b="1" dirty="0">
                  <a:latin typeface="+mj-lt"/>
                </a:rPr>
                <a:t>3</a:t>
              </a:r>
              <a:endParaRPr lang="en-US" sz="1400" dirty="0">
                <a:latin typeface="+mj-lt"/>
              </a:endParaRPr>
            </a:p>
          </p:txBody>
        </p:sp>
        <p:sp>
          <p:nvSpPr>
            <p:cNvPr id="33806" name="Text Box 51"/>
            <p:cNvSpPr txBox="1">
              <a:spLocks noChangeArrowheads="1"/>
            </p:cNvSpPr>
            <p:nvPr/>
          </p:nvSpPr>
          <p:spPr bwMode="auto">
            <a:xfrm>
              <a:off x="2734" y="11196"/>
              <a:ext cx="418" cy="451"/>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8" name="Text Box 52"/>
            <p:cNvSpPr txBox="1">
              <a:spLocks noChangeArrowheads="1"/>
            </p:cNvSpPr>
            <p:nvPr/>
          </p:nvSpPr>
          <p:spPr bwMode="auto">
            <a:xfrm>
              <a:off x="8879" y="9723"/>
              <a:ext cx="468" cy="363"/>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8" name="Text Box 53"/>
            <p:cNvSpPr txBox="1">
              <a:spLocks noChangeArrowheads="1"/>
            </p:cNvSpPr>
            <p:nvPr/>
          </p:nvSpPr>
          <p:spPr bwMode="auto">
            <a:xfrm>
              <a:off x="5616" y="12984"/>
              <a:ext cx="382" cy="395"/>
            </a:xfrm>
            <a:prstGeom prst="rect">
              <a:avLst/>
            </a:prstGeom>
            <a:solidFill>
              <a:schemeClr val="bg1"/>
            </a:solidFill>
            <a:ln w="9525">
              <a:noFill/>
              <a:miter lim="800000"/>
              <a:headEnd/>
              <a:tailEnd/>
            </a:ln>
          </p:spPr>
          <p:txBody>
            <a:bodyPr/>
            <a:lstStyle/>
            <a:p>
              <a:pPr algn="just">
                <a:defRPr/>
              </a:pPr>
              <a:r>
                <a:rPr lang="en-US" sz="1400" b="1" dirty="0">
                  <a:latin typeface="+mj-lt"/>
                </a:rPr>
                <a:t>1</a:t>
              </a:r>
              <a:endParaRPr lang="en-US" sz="1400" dirty="0">
                <a:latin typeface="+mj-lt"/>
              </a:endParaRPr>
            </a:p>
          </p:txBody>
        </p:sp>
        <p:sp>
          <p:nvSpPr>
            <p:cNvPr id="33809" name="Text Box 54"/>
            <p:cNvSpPr txBox="1">
              <a:spLocks noChangeArrowheads="1"/>
            </p:cNvSpPr>
            <p:nvPr/>
          </p:nvSpPr>
          <p:spPr bwMode="auto">
            <a:xfrm>
              <a:off x="5326" y="11551"/>
              <a:ext cx="502" cy="391"/>
            </a:xfrm>
            <a:prstGeom prst="rect">
              <a:avLst/>
            </a:prstGeom>
            <a:solidFill>
              <a:schemeClr val="bg1"/>
            </a:solidFill>
            <a:ln w="9525">
              <a:noFill/>
              <a:miter lim="800000"/>
              <a:headEnd/>
              <a:tailEnd/>
            </a:ln>
          </p:spPr>
          <p:txBody>
            <a:bodyPr/>
            <a:lstStyle/>
            <a:p>
              <a:pPr algn="just">
                <a:defRPr/>
              </a:pPr>
              <a:r>
                <a:rPr lang="en-US" sz="1400" b="1" dirty="0">
                  <a:latin typeface="+mj-lt"/>
                </a:rPr>
                <a:t>5</a:t>
              </a:r>
            </a:p>
          </p:txBody>
        </p:sp>
        <p:sp>
          <p:nvSpPr>
            <p:cNvPr id="33810" name="Text Box 55"/>
            <p:cNvSpPr txBox="1">
              <a:spLocks noChangeArrowheads="1"/>
            </p:cNvSpPr>
            <p:nvPr/>
          </p:nvSpPr>
          <p:spPr bwMode="auto">
            <a:xfrm>
              <a:off x="6191" y="10012"/>
              <a:ext cx="426" cy="389"/>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33811" name="Text Box 56"/>
            <p:cNvSpPr txBox="1">
              <a:spLocks noChangeArrowheads="1"/>
            </p:cNvSpPr>
            <p:nvPr/>
          </p:nvSpPr>
          <p:spPr bwMode="auto">
            <a:xfrm>
              <a:off x="8759" y="12084"/>
              <a:ext cx="504" cy="429"/>
            </a:xfrm>
            <a:prstGeom prst="rect">
              <a:avLst/>
            </a:prstGeom>
            <a:solidFill>
              <a:schemeClr val="bg1"/>
            </a:solidFill>
            <a:ln w="9525">
              <a:noFill/>
              <a:miter lim="800000"/>
              <a:headEnd/>
              <a:tailEnd/>
            </a:ln>
          </p:spPr>
          <p:txBody>
            <a:bodyPr/>
            <a:lstStyle/>
            <a:p>
              <a:pPr algn="just">
                <a:defRPr/>
              </a:pPr>
              <a:r>
                <a:rPr lang="en-US" sz="1400" b="1" dirty="0">
                  <a:latin typeface="+mj-lt"/>
                </a:rPr>
                <a:t>7</a:t>
              </a:r>
            </a:p>
          </p:txBody>
        </p:sp>
      </p:gr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FEEB27A3-FE6D-4AD4-B932-86AD3D231BA3}" type="datetime8">
              <a:rPr lang="en-US" smtClean="0"/>
              <a:pPr/>
              <a:t>2/25/2021 11:43 AM</a:t>
            </a:fld>
            <a:endParaRPr lang="en-US"/>
          </a:p>
        </p:txBody>
      </p:sp>
      <p:sp>
        <p:nvSpPr>
          <p:cNvPr id="38915" name="Slide Number Placeholder 4"/>
          <p:cNvSpPr>
            <a:spLocks noGrp="1"/>
          </p:cNvSpPr>
          <p:nvPr>
            <p:ph type="sldNum" sz="quarter" idx="11"/>
          </p:nvPr>
        </p:nvSpPr>
        <p:spPr>
          <a:noFill/>
        </p:spPr>
        <p:txBody>
          <a:bodyPr/>
          <a:lstStyle/>
          <a:p>
            <a:fld id="{15E2E7FC-826D-436C-950F-DC147A9E48AE}" type="slidenum">
              <a:rPr lang="ar-SA" smtClean="0"/>
              <a:pPr/>
              <a:t>25</a:t>
            </a:fld>
            <a:endParaRPr lang="en-US"/>
          </a:p>
        </p:txBody>
      </p:sp>
      <p:sp>
        <p:nvSpPr>
          <p:cNvPr id="583737" name="Rectangle 5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8919" name="Group 65"/>
          <p:cNvGrpSpPr>
            <a:grpSpLocks/>
          </p:cNvGrpSpPr>
          <p:nvPr/>
        </p:nvGrpSpPr>
        <p:grpSpPr bwMode="auto">
          <a:xfrm>
            <a:off x="990600" y="1219200"/>
            <a:ext cx="7694613" cy="4419600"/>
            <a:chOff x="990600" y="1219200"/>
            <a:chExt cx="7694612" cy="4419600"/>
          </a:xfrm>
        </p:grpSpPr>
        <p:grpSp>
          <p:nvGrpSpPr>
            <p:cNvPr id="38920" name="Group 62"/>
            <p:cNvGrpSpPr>
              <a:grpSpLocks/>
            </p:cNvGrpSpPr>
            <p:nvPr/>
          </p:nvGrpSpPr>
          <p:grpSpPr bwMode="auto">
            <a:xfrm>
              <a:off x="990600" y="1219200"/>
              <a:ext cx="7694612" cy="4419600"/>
              <a:chOff x="992980" y="1219200"/>
              <a:chExt cx="7693820" cy="4419600"/>
            </a:xfrm>
          </p:grpSpPr>
          <p:grpSp>
            <p:nvGrpSpPr>
              <p:cNvPr id="38923" name="Group 2"/>
              <p:cNvGrpSpPr>
                <a:grpSpLocks/>
              </p:cNvGrpSpPr>
              <p:nvPr/>
            </p:nvGrpSpPr>
            <p:grpSpPr bwMode="auto">
              <a:xfrm>
                <a:off x="992980" y="1219200"/>
                <a:ext cx="7693820" cy="4419600"/>
                <a:chOff x="1103" y="8280"/>
                <a:chExt cx="9697" cy="5580"/>
              </a:xfrm>
            </p:grpSpPr>
            <p:grpSp>
              <p:nvGrpSpPr>
                <p:cNvPr id="38927" name="Group 3"/>
                <p:cNvGrpSpPr>
                  <a:grpSpLocks/>
                </p:cNvGrpSpPr>
                <p:nvPr/>
              </p:nvGrpSpPr>
              <p:grpSpPr bwMode="auto">
                <a:xfrm>
                  <a:off x="1103" y="8280"/>
                  <a:ext cx="9697" cy="5580"/>
                  <a:chOff x="1103" y="8280"/>
                  <a:chExt cx="9697" cy="5580"/>
                </a:xfrm>
              </p:grpSpPr>
              <p:grpSp>
                <p:nvGrpSpPr>
                  <p:cNvPr id="38937" name="Group 4"/>
                  <p:cNvGrpSpPr>
                    <a:grpSpLocks/>
                  </p:cNvGrpSpPr>
                  <p:nvPr/>
                </p:nvGrpSpPr>
                <p:grpSpPr bwMode="auto">
                  <a:xfrm>
                    <a:off x="3597" y="8280"/>
                    <a:ext cx="1263" cy="1260"/>
                    <a:chOff x="2157" y="2340"/>
                    <a:chExt cx="1263" cy="1260"/>
                  </a:xfrm>
                </p:grpSpPr>
                <p:sp>
                  <p:nvSpPr>
                    <p:cNvPr id="33852" name="Oval 5"/>
                    <p:cNvSpPr>
                      <a:spLocks noChangeArrowheads="1"/>
                    </p:cNvSpPr>
                    <p:nvPr/>
                  </p:nvSpPr>
                  <p:spPr bwMode="auto">
                    <a:xfrm>
                      <a:off x="2160" y="2340"/>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53" name="Line 6"/>
                    <p:cNvSpPr>
                      <a:spLocks noChangeShapeType="1"/>
                    </p:cNvSpPr>
                    <p:nvPr/>
                  </p:nvSpPr>
                  <p:spPr bwMode="auto">
                    <a:xfrm>
                      <a:off x="2800"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4" name="Line 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5" name="Text Box 8"/>
                    <p:cNvSpPr txBox="1">
                      <a:spLocks noChangeArrowheads="1"/>
                    </p:cNvSpPr>
                    <p:nvPr/>
                  </p:nvSpPr>
                  <p:spPr bwMode="auto">
                    <a:xfrm>
                      <a:off x="2158" y="2701"/>
                      <a:ext cx="540" cy="539"/>
                    </a:xfrm>
                    <a:prstGeom prst="rect">
                      <a:avLst/>
                    </a:prstGeom>
                    <a:noFill/>
                    <a:ln w="9525">
                      <a:noFill/>
                      <a:miter lim="800000"/>
                      <a:headEnd/>
                      <a:tailEnd/>
                    </a:ln>
                  </p:spPr>
                  <p:txBody>
                    <a:bodyPr/>
                    <a:lstStyle/>
                    <a:p>
                      <a:pPr algn="just">
                        <a:defRPr/>
                      </a:pPr>
                      <a:r>
                        <a:rPr lang="en-US" sz="1400" b="1" dirty="0">
                          <a:latin typeface="+mj-lt"/>
                        </a:rPr>
                        <a:t>20</a:t>
                      </a:r>
                    </a:p>
                  </p:txBody>
                </p:sp>
              </p:grpSp>
              <p:grpSp>
                <p:nvGrpSpPr>
                  <p:cNvPr id="38938" name="Group 9"/>
                  <p:cNvGrpSpPr>
                    <a:grpSpLocks/>
                  </p:cNvGrpSpPr>
                  <p:nvPr/>
                </p:nvGrpSpPr>
                <p:grpSpPr bwMode="auto">
                  <a:xfrm>
                    <a:off x="1103" y="10440"/>
                    <a:ext cx="1260" cy="1260"/>
                    <a:chOff x="2160" y="2340"/>
                    <a:chExt cx="1260" cy="1260"/>
                  </a:xfrm>
                </p:grpSpPr>
                <p:sp>
                  <p:nvSpPr>
                    <p:cNvPr id="33848" name="Oval 10"/>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cs typeface="Times New Roman" pitchFamily="18" charset="0"/>
                        </a:rPr>
                        <a:t>1</a:t>
                      </a:r>
                      <a:r>
                        <a:rPr lang="en-US" sz="1400" b="1" dirty="0">
                          <a:latin typeface="+mj-lt"/>
                        </a:rPr>
                        <a:t>0</a:t>
                      </a:r>
                    </a:p>
                  </p:txBody>
                </p:sp>
                <p:sp>
                  <p:nvSpPr>
                    <p:cNvPr id="33849" name="Line 11"/>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0"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1" name="Text Box 13"/>
                    <p:cNvSpPr txBox="1">
                      <a:spLocks noChangeArrowheads="1"/>
                    </p:cNvSpPr>
                    <p:nvPr/>
                  </p:nvSpPr>
                  <p:spPr bwMode="auto">
                    <a:xfrm>
                      <a:off x="2866" y="2527"/>
                      <a:ext cx="540" cy="539"/>
                    </a:xfrm>
                    <a:prstGeom prst="rect">
                      <a:avLst/>
                    </a:prstGeom>
                    <a:noFill/>
                    <a:ln w="9525">
                      <a:noFill/>
                      <a:miter lim="800000"/>
                      <a:headEnd/>
                      <a:tailEnd/>
                    </a:ln>
                  </p:spPr>
                  <p:txBody>
                    <a:bodyPr/>
                    <a:lstStyle/>
                    <a:p>
                      <a:pPr algn="just">
                        <a:defRPr/>
                      </a:pPr>
                      <a:r>
                        <a:rPr lang="en-US" sz="1400" b="1" dirty="0">
                          <a:latin typeface="+mj-lt"/>
                        </a:rPr>
                        <a:t>0</a:t>
                      </a:r>
                    </a:p>
                  </p:txBody>
                </p:sp>
              </p:grpSp>
              <p:grpSp>
                <p:nvGrpSpPr>
                  <p:cNvPr id="38939" name="Group 14"/>
                  <p:cNvGrpSpPr>
                    <a:grpSpLocks/>
                  </p:cNvGrpSpPr>
                  <p:nvPr/>
                </p:nvGrpSpPr>
                <p:grpSpPr bwMode="auto">
                  <a:xfrm>
                    <a:off x="3597" y="10420"/>
                    <a:ext cx="1263" cy="1260"/>
                    <a:chOff x="2157" y="2340"/>
                    <a:chExt cx="1263" cy="1260"/>
                  </a:xfrm>
                </p:grpSpPr>
                <p:sp>
                  <p:nvSpPr>
                    <p:cNvPr id="33844" name="Oval 1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5" name="Line 1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6"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7" name="Text Box 18"/>
                    <p:cNvSpPr txBox="1">
                      <a:spLocks noChangeArrowheads="1"/>
                    </p:cNvSpPr>
                    <p:nvPr/>
                  </p:nvSpPr>
                  <p:spPr bwMode="auto">
                    <a:xfrm>
                      <a:off x="2158" y="2699"/>
                      <a:ext cx="540" cy="541"/>
                    </a:xfrm>
                    <a:prstGeom prst="rect">
                      <a:avLst/>
                    </a:prstGeom>
                    <a:noFill/>
                    <a:ln w="9525">
                      <a:noFill/>
                      <a:miter lim="800000"/>
                      <a:headEnd/>
                      <a:tailEnd/>
                    </a:ln>
                  </p:spPr>
                  <p:txBody>
                    <a:bodyPr/>
                    <a:lstStyle/>
                    <a:p>
                      <a:pPr algn="just">
                        <a:defRPr/>
                      </a:pPr>
                      <a:r>
                        <a:rPr lang="en-US" sz="1400" b="1" dirty="0">
                          <a:latin typeface="+mj-lt"/>
                        </a:rPr>
                        <a:t>30</a:t>
                      </a:r>
                    </a:p>
                  </p:txBody>
                </p:sp>
              </p:grpSp>
              <p:grpSp>
                <p:nvGrpSpPr>
                  <p:cNvPr id="38940" name="Group 19"/>
                  <p:cNvGrpSpPr>
                    <a:grpSpLocks/>
                  </p:cNvGrpSpPr>
                  <p:nvPr/>
                </p:nvGrpSpPr>
                <p:grpSpPr bwMode="auto">
                  <a:xfrm>
                    <a:off x="7340" y="8340"/>
                    <a:ext cx="1260" cy="1260"/>
                    <a:chOff x="2160" y="2340"/>
                    <a:chExt cx="1260" cy="1260"/>
                  </a:xfrm>
                </p:grpSpPr>
                <p:sp>
                  <p:nvSpPr>
                    <p:cNvPr id="33840" name="Oval 2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1" name="Line 2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2" name="Line 22"/>
                    <p:cNvSpPr>
                      <a:spLocks noChangeShapeType="1"/>
                    </p:cNvSpPr>
                    <p:nvPr/>
                  </p:nvSpPr>
                  <p:spPr bwMode="auto">
                    <a:xfrm>
                      <a:off x="2819"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3" name="Text Box 23"/>
                    <p:cNvSpPr txBox="1">
                      <a:spLocks noChangeArrowheads="1"/>
                    </p:cNvSpPr>
                    <p:nvPr/>
                  </p:nvSpPr>
                  <p:spPr bwMode="auto">
                    <a:xfrm>
                      <a:off x="2295" y="2701"/>
                      <a:ext cx="540" cy="539"/>
                    </a:xfrm>
                    <a:prstGeom prst="rect">
                      <a:avLst/>
                    </a:prstGeom>
                    <a:noFill/>
                    <a:ln w="9525">
                      <a:noFill/>
                      <a:miter lim="800000"/>
                      <a:headEnd/>
                      <a:tailEnd/>
                    </a:ln>
                  </p:spPr>
                  <p:txBody>
                    <a:bodyPr/>
                    <a:lstStyle/>
                    <a:p>
                      <a:pPr algn="just">
                        <a:defRPr/>
                      </a:pPr>
                      <a:r>
                        <a:rPr lang="en-US" sz="1400" b="1" dirty="0">
                          <a:latin typeface="+mj-lt"/>
                        </a:rPr>
                        <a:t>50</a:t>
                      </a:r>
                    </a:p>
                  </p:txBody>
                </p:sp>
              </p:grpSp>
              <p:grpSp>
                <p:nvGrpSpPr>
                  <p:cNvPr id="38941" name="Group 24"/>
                  <p:cNvGrpSpPr>
                    <a:grpSpLocks/>
                  </p:cNvGrpSpPr>
                  <p:nvPr/>
                </p:nvGrpSpPr>
                <p:grpSpPr bwMode="auto">
                  <a:xfrm>
                    <a:off x="3600" y="12600"/>
                    <a:ext cx="1260" cy="1260"/>
                    <a:chOff x="2160" y="2340"/>
                    <a:chExt cx="1260" cy="1260"/>
                  </a:xfrm>
                </p:grpSpPr>
                <p:sp>
                  <p:nvSpPr>
                    <p:cNvPr id="33836" name="Oval 25"/>
                    <p:cNvSpPr>
                      <a:spLocks noChangeArrowheads="1"/>
                    </p:cNvSpPr>
                    <p:nvPr/>
                  </p:nvSpPr>
                  <p:spPr bwMode="auto">
                    <a:xfrm>
                      <a:off x="2160" y="2339"/>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rPr>
                        <a:t>40</a:t>
                      </a:r>
                    </a:p>
                  </p:txBody>
                </p:sp>
                <p:sp>
                  <p:nvSpPr>
                    <p:cNvPr id="33837" name="Line 26"/>
                    <p:cNvSpPr>
                      <a:spLocks noChangeShapeType="1"/>
                    </p:cNvSpPr>
                    <p:nvPr/>
                  </p:nvSpPr>
                  <p:spPr bwMode="auto">
                    <a:xfrm>
                      <a:off x="2800" y="2339"/>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8" name="Line 2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9" name="Text Box 28"/>
                    <p:cNvSpPr txBox="1">
                      <a:spLocks noChangeArrowheads="1"/>
                    </p:cNvSpPr>
                    <p:nvPr/>
                  </p:nvSpPr>
                  <p:spPr bwMode="auto">
                    <a:xfrm>
                      <a:off x="2866" y="2578"/>
                      <a:ext cx="540" cy="541"/>
                    </a:xfrm>
                    <a:prstGeom prst="rect">
                      <a:avLst/>
                    </a:prstGeom>
                    <a:noFill/>
                    <a:ln w="9525">
                      <a:noFill/>
                      <a:miter lim="800000"/>
                      <a:headEnd/>
                      <a:tailEnd/>
                    </a:ln>
                  </p:spPr>
                  <p:txBody>
                    <a:bodyPr/>
                    <a:lstStyle/>
                    <a:p>
                      <a:pPr algn="just">
                        <a:defRPr/>
                      </a:pPr>
                      <a:r>
                        <a:rPr lang="en-US" sz="1400" b="1" dirty="0">
                          <a:latin typeface="+mj-lt"/>
                        </a:rPr>
                        <a:t>3</a:t>
                      </a:r>
                    </a:p>
                  </p:txBody>
                </p:sp>
              </p:grpSp>
              <p:grpSp>
                <p:nvGrpSpPr>
                  <p:cNvPr id="38942" name="Group 29"/>
                  <p:cNvGrpSpPr>
                    <a:grpSpLocks/>
                  </p:cNvGrpSpPr>
                  <p:nvPr/>
                </p:nvGrpSpPr>
                <p:grpSpPr bwMode="auto">
                  <a:xfrm>
                    <a:off x="6460" y="11880"/>
                    <a:ext cx="1260" cy="1260"/>
                    <a:chOff x="2160" y="2340"/>
                    <a:chExt cx="1260" cy="1260"/>
                  </a:xfrm>
                </p:grpSpPr>
                <p:sp>
                  <p:nvSpPr>
                    <p:cNvPr id="33832" name="Oval 3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33" name="Line 3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4" name="Line 32"/>
                    <p:cNvSpPr>
                      <a:spLocks noChangeShapeType="1"/>
                    </p:cNvSpPr>
                    <p:nvPr/>
                  </p:nvSpPr>
                  <p:spPr bwMode="auto">
                    <a:xfrm>
                      <a:off x="2819"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5" name="Text Box 33"/>
                    <p:cNvSpPr txBox="1">
                      <a:spLocks noChangeArrowheads="1"/>
                    </p:cNvSpPr>
                    <p:nvPr/>
                  </p:nvSpPr>
                  <p:spPr bwMode="auto">
                    <a:xfrm>
                      <a:off x="2311" y="2723"/>
                      <a:ext cx="538" cy="539"/>
                    </a:xfrm>
                    <a:prstGeom prst="rect">
                      <a:avLst/>
                    </a:prstGeom>
                    <a:noFill/>
                    <a:ln w="9525">
                      <a:noFill/>
                      <a:miter lim="800000"/>
                      <a:headEnd/>
                      <a:tailEnd/>
                    </a:ln>
                  </p:spPr>
                  <p:txBody>
                    <a:bodyPr/>
                    <a:lstStyle/>
                    <a:p>
                      <a:pPr algn="just">
                        <a:defRPr/>
                      </a:pPr>
                      <a:r>
                        <a:rPr lang="en-US" sz="1400" b="1" dirty="0">
                          <a:latin typeface="+mj-lt"/>
                        </a:rPr>
                        <a:t>60</a:t>
                      </a:r>
                    </a:p>
                  </p:txBody>
                </p:sp>
              </p:grpSp>
              <p:grpSp>
                <p:nvGrpSpPr>
                  <p:cNvPr id="38943" name="Group 34"/>
                  <p:cNvGrpSpPr>
                    <a:grpSpLocks/>
                  </p:cNvGrpSpPr>
                  <p:nvPr/>
                </p:nvGrpSpPr>
                <p:grpSpPr bwMode="auto">
                  <a:xfrm>
                    <a:off x="9540" y="10400"/>
                    <a:ext cx="1260" cy="1260"/>
                    <a:chOff x="2160" y="2340"/>
                    <a:chExt cx="1260" cy="1260"/>
                  </a:xfrm>
                </p:grpSpPr>
                <p:sp>
                  <p:nvSpPr>
                    <p:cNvPr id="33828" name="Oval 3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29" name="Line 3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0"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1" name="Text Box 38"/>
                    <p:cNvSpPr txBox="1">
                      <a:spLocks noChangeArrowheads="1"/>
                    </p:cNvSpPr>
                    <p:nvPr/>
                  </p:nvSpPr>
                  <p:spPr bwMode="auto">
                    <a:xfrm>
                      <a:off x="2364" y="2759"/>
                      <a:ext cx="540" cy="525"/>
                    </a:xfrm>
                    <a:prstGeom prst="rect">
                      <a:avLst/>
                    </a:prstGeom>
                    <a:noFill/>
                    <a:ln w="9525">
                      <a:noFill/>
                      <a:miter lim="800000"/>
                      <a:headEnd/>
                      <a:tailEnd/>
                    </a:ln>
                  </p:spPr>
                  <p:txBody>
                    <a:bodyPr/>
                    <a:lstStyle/>
                    <a:p>
                      <a:pPr algn="just">
                        <a:defRPr/>
                      </a:pPr>
                      <a:r>
                        <a:rPr lang="en-US" sz="1400" b="1" dirty="0">
                          <a:latin typeface="+mj-lt"/>
                        </a:rPr>
                        <a:t>70</a:t>
                      </a:r>
                    </a:p>
                  </p:txBody>
                </p:sp>
              </p:grpSp>
              <p:sp>
                <p:nvSpPr>
                  <p:cNvPr id="2" name="Line 39"/>
                  <p:cNvSpPr>
                    <a:spLocks noChangeShapeType="1"/>
                  </p:cNvSpPr>
                  <p:nvPr/>
                </p:nvSpPr>
                <p:spPr bwMode="auto">
                  <a:xfrm>
                    <a:off x="2359" y="11100"/>
                    <a:ext cx="1260"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 name="Line 40"/>
                  <p:cNvSpPr>
                    <a:spLocks noChangeShapeType="1"/>
                  </p:cNvSpPr>
                  <p:nvPr/>
                </p:nvSpPr>
                <p:spPr bwMode="auto">
                  <a:xfrm flipV="1">
                    <a:off x="1819" y="8857"/>
                    <a:ext cx="1781" cy="1583"/>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4" name="Line 41"/>
                  <p:cNvSpPr>
                    <a:spLocks noChangeShapeType="1"/>
                  </p:cNvSpPr>
                  <p:nvPr/>
                </p:nvSpPr>
                <p:spPr bwMode="auto">
                  <a:xfrm>
                    <a:off x="1799" y="11699"/>
                    <a:ext cx="1801" cy="139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5" name="Line 42"/>
                  <p:cNvSpPr>
                    <a:spLocks noChangeShapeType="1"/>
                  </p:cNvSpPr>
                  <p:nvPr/>
                </p:nvSpPr>
                <p:spPr bwMode="auto">
                  <a:xfrm flipV="1">
                    <a:off x="4860" y="12385"/>
                    <a:ext cx="1621" cy="936"/>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6" name="Line 43"/>
                  <p:cNvSpPr>
                    <a:spLocks noChangeShapeType="1"/>
                  </p:cNvSpPr>
                  <p:nvPr/>
                </p:nvSpPr>
                <p:spPr bwMode="auto">
                  <a:xfrm flipV="1">
                    <a:off x="4860" y="9020"/>
                    <a:ext cx="2481" cy="196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4" name="Line 44"/>
                  <p:cNvSpPr>
                    <a:spLocks noChangeShapeType="1"/>
                  </p:cNvSpPr>
                  <p:nvPr/>
                </p:nvSpPr>
                <p:spPr bwMode="auto">
                  <a:xfrm>
                    <a:off x="4860" y="8939"/>
                    <a:ext cx="2521"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5" name="Line 45"/>
                  <p:cNvSpPr>
                    <a:spLocks noChangeShapeType="1"/>
                  </p:cNvSpPr>
                  <p:nvPr/>
                </p:nvSpPr>
                <p:spPr bwMode="auto">
                  <a:xfrm>
                    <a:off x="4860" y="10980"/>
                    <a:ext cx="1801" cy="1038"/>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6" name="Line 46"/>
                  <p:cNvSpPr>
                    <a:spLocks noChangeShapeType="1"/>
                  </p:cNvSpPr>
                  <p:nvPr/>
                </p:nvSpPr>
                <p:spPr bwMode="auto">
                  <a:xfrm flipV="1">
                    <a:off x="7739" y="11457"/>
                    <a:ext cx="1981" cy="1142"/>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7" name="Line 47"/>
                  <p:cNvSpPr>
                    <a:spLocks noChangeShapeType="1"/>
                  </p:cNvSpPr>
                  <p:nvPr/>
                </p:nvSpPr>
                <p:spPr bwMode="auto">
                  <a:xfrm>
                    <a:off x="8639" y="9000"/>
                    <a:ext cx="1440" cy="144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grpSp>
            <p:sp>
              <p:nvSpPr>
                <p:cNvPr id="7" name="Text Box 48"/>
                <p:cNvSpPr txBox="1">
                  <a:spLocks noChangeArrowheads="1"/>
                </p:cNvSpPr>
                <p:nvPr/>
              </p:nvSpPr>
              <p:spPr bwMode="auto">
                <a:xfrm>
                  <a:off x="2651" y="9723"/>
                  <a:ext cx="370" cy="363"/>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33804" name="Text Box 49"/>
                <p:cNvSpPr txBox="1">
                  <a:spLocks noChangeArrowheads="1"/>
                </p:cNvSpPr>
                <p:nvPr/>
              </p:nvSpPr>
              <p:spPr bwMode="auto">
                <a:xfrm>
                  <a:off x="2425" y="12513"/>
                  <a:ext cx="406" cy="369"/>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5" name="Text Box 50"/>
                <p:cNvSpPr txBox="1">
                  <a:spLocks noChangeArrowheads="1"/>
                </p:cNvSpPr>
                <p:nvPr/>
              </p:nvSpPr>
              <p:spPr bwMode="auto">
                <a:xfrm>
                  <a:off x="5760" y="9038"/>
                  <a:ext cx="430" cy="397"/>
                </a:xfrm>
                <a:prstGeom prst="rect">
                  <a:avLst/>
                </a:prstGeom>
                <a:solidFill>
                  <a:schemeClr val="bg1"/>
                </a:solidFill>
                <a:ln w="9525">
                  <a:noFill/>
                  <a:miter lim="800000"/>
                  <a:headEnd/>
                  <a:tailEnd/>
                </a:ln>
              </p:spPr>
              <p:txBody>
                <a:bodyPr/>
                <a:lstStyle/>
                <a:p>
                  <a:pPr algn="just">
                    <a:defRPr/>
                  </a:pPr>
                  <a:r>
                    <a:rPr lang="en-US" sz="1400" b="1" dirty="0">
                      <a:latin typeface="+mj-lt"/>
                    </a:rPr>
                    <a:t>3</a:t>
                  </a:r>
                  <a:endParaRPr lang="en-US" sz="1400" dirty="0">
                    <a:latin typeface="+mj-lt"/>
                  </a:endParaRPr>
                </a:p>
              </p:txBody>
            </p:sp>
            <p:sp>
              <p:nvSpPr>
                <p:cNvPr id="33806" name="Text Box 51"/>
                <p:cNvSpPr txBox="1">
                  <a:spLocks noChangeArrowheads="1"/>
                </p:cNvSpPr>
                <p:nvPr/>
              </p:nvSpPr>
              <p:spPr bwMode="auto">
                <a:xfrm>
                  <a:off x="2734" y="11196"/>
                  <a:ext cx="418" cy="451"/>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8" name="Text Box 52"/>
                <p:cNvSpPr txBox="1">
                  <a:spLocks noChangeArrowheads="1"/>
                </p:cNvSpPr>
                <p:nvPr/>
              </p:nvSpPr>
              <p:spPr bwMode="auto">
                <a:xfrm>
                  <a:off x="8879" y="9723"/>
                  <a:ext cx="468" cy="363"/>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8" name="Text Box 53"/>
                <p:cNvSpPr txBox="1">
                  <a:spLocks noChangeArrowheads="1"/>
                </p:cNvSpPr>
                <p:nvPr/>
              </p:nvSpPr>
              <p:spPr bwMode="auto">
                <a:xfrm>
                  <a:off x="5616" y="12984"/>
                  <a:ext cx="382" cy="395"/>
                </a:xfrm>
                <a:prstGeom prst="rect">
                  <a:avLst/>
                </a:prstGeom>
                <a:solidFill>
                  <a:schemeClr val="bg1"/>
                </a:solidFill>
                <a:ln w="9525">
                  <a:noFill/>
                  <a:miter lim="800000"/>
                  <a:headEnd/>
                  <a:tailEnd/>
                </a:ln>
              </p:spPr>
              <p:txBody>
                <a:bodyPr/>
                <a:lstStyle/>
                <a:p>
                  <a:pPr algn="just">
                    <a:defRPr/>
                  </a:pPr>
                  <a:r>
                    <a:rPr lang="en-US" sz="1400" b="1" dirty="0">
                      <a:latin typeface="+mj-lt"/>
                    </a:rPr>
                    <a:t>1</a:t>
                  </a:r>
                  <a:endParaRPr lang="en-US" sz="1400" dirty="0">
                    <a:latin typeface="+mj-lt"/>
                  </a:endParaRPr>
                </a:p>
              </p:txBody>
            </p:sp>
            <p:sp>
              <p:nvSpPr>
                <p:cNvPr id="33809" name="Text Box 54"/>
                <p:cNvSpPr txBox="1">
                  <a:spLocks noChangeArrowheads="1"/>
                </p:cNvSpPr>
                <p:nvPr/>
              </p:nvSpPr>
              <p:spPr bwMode="auto">
                <a:xfrm>
                  <a:off x="5326" y="11551"/>
                  <a:ext cx="502" cy="391"/>
                </a:xfrm>
                <a:prstGeom prst="rect">
                  <a:avLst/>
                </a:prstGeom>
                <a:solidFill>
                  <a:schemeClr val="bg1"/>
                </a:solidFill>
                <a:ln w="9525">
                  <a:noFill/>
                  <a:miter lim="800000"/>
                  <a:headEnd/>
                  <a:tailEnd/>
                </a:ln>
              </p:spPr>
              <p:txBody>
                <a:bodyPr/>
                <a:lstStyle/>
                <a:p>
                  <a:pPr algn="just">
                    <a:defRPr/>
                  </a:pPr>
                  <a:r>
                    <a:rPr lang="en-US" sz="1400" b="1" dirty="0">
                      <a:latin typeface="+mj-lt"/>
                    </a:rPr>
                    <a:t>5</a:t>
                  </a:r>
                </a:p>
              </p:txBody>
            </p:sp>
            <p:sp>
              <p:nvSpPr>
                <p:cNvPr id="33810" name="Text Box 55"/>
                <p:cNvSpPr txBox="1">
                  <a:spLocks noChangeArrowheads="1"/>
                </p:cNvSpPr>
                <p:nvPr/>
              </p:nvSpPr>
              <p:spPr bwMode="auto">
                <a:xfrm>
                  <a:off x="6191" y="10012"/>
                  <a:ext cx="426" cy="389"/>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33811" name="Text Box 56"/>
                <p:cNvSpPr txBox="1">
                  <a:spLocks noChangeArrowheads="1"/>
                </p:cNvSpPr>
                <p:nvPr/>
              </p:nvSpPr>
              <p:spPr bwMode="auto">
                <a:xfrm>
                  <a:off x="8759" y="12084"/>
                  <a:ext cx="504" cy="429"/>
                </a:xfrm>
                <a:prstGeom prst="rect">
                  <a:avLst/>
                </a:prstGeom>
                <a:solidFill>
                  <a:schemeClr val="bg1"/>
                </a:solidFill>
                <a:ln w="9525">
                  <a:noFill/>
                  <a:miter lim="800000"/>
                  <a:headEnd/>
                  <a:tailEnd/>
                </a:ln>
              </p:spPr>
              <p:txBody>
                <a:bodyPr/>
                <a:lstStyle/>
                <a:p>
                  <a:pPr algn="just">
                    <a:defRPr/>
                  </a:pPr>
                  <a:r>
                    <a:rPr lang="en-US" sz="1400" b="1" dirty="0">
                      <a:latin typeface="+mj-lt"/>
                    </a:rPr>
                    <a:t>7</a:t>
                  </a:r>
                </a:p>
              </p:txBody>
            </p:sp>
          </p:grpSp>
          <p:sp>
            <p:nvSpPr>
              <p:cNvPr id="9" name="Text Box 33"/>
              <p:cNvSpPr txBox="1">
                <a:spLocks noChangeArrowheads="1"/>
              </p:cNvSpPr>
              <p:nvPr/>
            </p:nvSpPr>
            <p:spPr bwMode="auto">
              <a:xfrm>
                <a:off x="5820070" y="4267200"/>
                <a:ext cx="428581" cy="427038"/>
              </a:xfrm>
              <a:prstGeom prst="rect">
                <a:avLst/>
              </a:prstGeom>
              <a:noFill/>
              <a:ln w="9525">
                <a:noFill/>
                <a:miter lim="800000"/>
                <a:headEnd/>
                <a:tailEnd/>
              </a:ln>
            </p:spPr>
            <p:txBody>
              <a:bodyPr/>
              <a:lstStyle/>
              <a:p>
                <a:pPr algn="just">
                  <a:defRPr/>
                </a:pPr>
                <a:r>
                  <a:rPr lang="en-US" sz="1400" b="1" dirty="0">
                    <a:latin typeface="+mj-lt"/>
                  </a:rPr>
                  <a:t>9</a:t>
                </a:r>
              </a:p>
            </p:txBody>
          </p:sp>
          <p:sp>
            <p:nvSpPr>
              <p:cNvPr id="10" name="Text Box 38"/>
              <p:cNvSpPr txBox="1">
                <a:spLocks noChangeArrowheads="1"/>
              </p:cNvSpPr>
              <p:nvPr/>
            </p:nvSpPr>
            <p:spPr bwMode="auto">
              <a:xfrm>
                <a:off x="8182027" y="3078163"/>
                <a:ext cx="428581" cy="427037"/>
              </a:xfrm>
              <a:prstGeom prst="rect">
                <a:avLst/>
              </a:prstGeom>
              <a:noFill/>
              <a:ln w="9525">
                <a:noFill/>
                <a:miter lim="800000"/>
                <a:headEnd/>
                <a:tailEnd/>
              </a:ln>
            </p:spPr>
            <p:txBody>
              <a:bodyPr/>
              <a:lstStyle/>
              <a:p>
                <a:pPr algn="just">
                  <a:defRPr/>
                </a:pPr>
                <a:r>
                  <a:rPr lang="en-US" sz="1400" b="1" dirty="0">
                    <a:latin typeface="+mj-lt"/>
                  </a:rPr>
                  <a:t>16</a:t>
                </a:r>
              </a:p>
            </p:txBody>
          </p:sp>
          <p:sp>
            <p:nvSpPr>
              <p:cNvPr id="33801" name="Text Box 23"/>
              <p:cNvSpPr txBox="1">
                <a:spLocks noChangeArrowheads="1"/>
              </p:cNvSpPr>
              <p:nvPr/>
            </p:nvSpPr>
            <p:spPr bwMode="auto">
              <a:xfrm>
                <a:off x="6477228" y="1477963"/>
                <a:ext cx="428581" cy="427037"/>
              </a:xfrm>
              <a:prstGeom prst="rect">
                <a:avLst/>
              </a:prstGeom>
              <a:noFill/>
              <a:ln w="9525">
                <a:noFill/>
                <a:miter lim="800000"/>
                <a:headEnd/>
                <a:tailEnd/>
              </a:ln>
            </p:spPr>
            <p:txBody>
              <a:bodyPr/>
              <a:lstStyle/>
              <a:p>
                <a:pPr algn="just">
                  <a:defRPr/>
                </a:pPr>
                <a:r>
                  <a:rPr lang="en-US" sz="1400" b="1" dirty="0">
                    <a:latin typeface="+mj-lt"/>
                  </a:rPr>
                  <a:t>8</a:t>
                </a:r>
              </a:p>
            </p:txBody>
          </p:sp>
        </p:grpSp>
        <p:sp>
          <p:nvSpPr>
            <p:cNvPr id="64" name="Text Box 48"/>
            <p:cNvSpPr txBox="1">
              <a:spLocks noChangeArrowheads="1"/>
            </p:cNvSpPr>
            <p:nvPr/>
          </p:nvSpPr>
          <p:spPr bwMode="auto">
            <a:xfrm>
              <a:off x="3516313" y="1371600"/>
              <a:ext cx="293687" cy="287338"/>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65" name="Text Box 51"/>
            <p:cNvSpPr txBox="1">
              <a:spLocks noChangeArrowheads="1"/>
            </p:cNvSpPr>
            <p:nvPr/>
          </p:nvSpPr>
          <p:spPr bwMode="auto">
            <a:xfrm>
              <a:off x="3505200" y="3048000"/>
              <a:ext cx="331788" cy="357188"/>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E09EA64A-B295-4DBA-B6BB-08DAEBF370E4}" type="datetime8">
              <a:rPr lang="en-US" smtClean="0"/>
              <a:pPr/>
              <a:t>2/25/2021 11:43 AM</a:t>
            </a:fld>
            <a:endParaRPr lang="en-US"/>
          </a:p>
        </p:txBody>
      </p:sp>
      <p:sp>
        <p:nvSpPr>
          <p:cNvPr id="39939" name="Slide Number Placeholder 4"/>
          <p:cNvSpPr>
            <a:spLocks noGrp="1"/>
          </p:cNvSpPr>
          <p:nvPr>
            <p:ph type="sldNum" sz="quarter" idx="11"/>
          </p:nvPr>
        </p:nvSpPr>
        <p:spPr>
          <a:noFill/>
        </p:spPr>
        <p:txBody>
          <a:bodyPr/>
          <a:lstStyle/>
          <a:p>
            <a:fld id="{9EC7884E-EDA9-4985-8AF7-CCF0949024A9}" type="slidenum">
              <a:rPr lang="ar-SA" smtClean="0"/>
              <a:pPr/>
              <a:t>26</a:t>
            </a:fld>
            <a:endParaRPr lang="en-US"/>
          </a:p>
        </p:txBody>
      </p:sp>
      <p:sp>
        <p:nvSpPr>
          <p:cNvPr id="581661" name="Rectangle 29"/>
          <p:cNvSpPr>
            <a:spLocks noChangeArrowheads="1"/>
          </p:cNvSpPr>
          <p:nvPr/>
        </p:nvSpPr>
        <p:spPr bwMode="auto">
          <a:xfrm>
            <a:off x="685800" y="381000"/>
            <a:ext cx="6019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 (LET = L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dirty="0"/>
          </a:p>
        </p:txBody>
      </p:sp>
      <p:sp>
        <p:nvSpPr>
          <p:cNvPr id="32" name="TextBox 31"/>
          <p:cNvSpPr txBox="1"/>
          <p:nvPr/>
        </p:nvSpPr>
        <p:spPr>
          <a:xfrm>
            <a:off x="838200" y="2314575"/>
            <a:ext cx="8001000" cy="1785938"/>
          </a:xfrm>
          <a:prstGeom prst="rect">
            <a:avLst/>
          </a:prstGeom>
          <a:solidFill>
            <a:schemeClr val="bg1"/>
          </a:solidFill>
          <a:ln>
            <a:solidFill>
              <a:schemeClr val="tx1"/>
            </a:solidFill>
          </a:ln>
        </p:spPr>
        <p:txBody>
          <a:bodyPr>
            <a:spAutoFit/>
          </a:bodyPr>
          <a:lstStyle/>
          <a:p>
            <a:pPr algn="just">
              <a:defRPr/>
            </a:pPr>
            <a:r>
              <a:rPr lang="en-US" sz="2400" b="1" u="sng" dirty="0">
                <a:solidFill>
                  <a:srgbClr val="FF0000"/>
                </a:solidFill>
                <a:effectLst>
                  <a:outerShdw blurRad="38100" dist="38100" dir="2700000" algn="tl">
                    <a:srgbClr val="000000">
                      <a:alpha val="43137"/>
                    </a:srgbClr>
                  </a:outerShdw>
                </a:effectLst>
              </a:rPr>
              <a:t>Backward Pass for Computing LET</a:t>
            </a:r>
          </a:p>
          <a:p>
            <a:pPr algn="just">
              <a:defRPr/>
            </a:pPr>
            <a:endParaRPr lang="en-US" sz="800" dirty="0"/>
          </a:p>
          <a:p>
            <a:pPr marL="457200" indent="-457200" algn="just">
              <a:buFont typeface="+mj-lt"/>
              <a:buAutoNum type="arabicPeriod"/>
              <a:defRPr/>
            </a:pPr>
            <a:r>
              <a:rPr lang="en-US" sz="1800" b="1" dirty="0">
                <a:solidFill>
                  <a:schemeClr val="accent2"/>
                </a:solidFill>
              </a:rPr>
              <a:t>Direction: Right to left, from the end to the beginning of the project</a:t>
            </a:r>
          </a:p>
          <a:p>
            <a:pPr marL="457200" indent="-457200" algn="just">
              <a:buFont typeface="+mj-lt"/>
              <a:buAutoNum type="arabicPeriod"/>
              <a:defRPr/>
            </a:pPr>
            <a:r>
              <a:rPr lang="en-US" sz="1800" b="1" dirty="0">
                <a:solidFill>
                  <a:schemeClr val="accent2"/>
                </a:solidFill>
              </a:rPr>
              <a:t>Set: LET of the last (terminal) node = EET for it</a:t>
            </a:r>
          </a:p>
          <a:p>
            <a:pPr marL="457200" indent="-457200" algn="just">
              <a:buFont typeface="+mj-lt"/>
              <a:buAutoNum type="arabicPeriod"/>
              <a:defRPr/>
            </a:pPr>
            <a:r>
              <a:rPr lang="en-US" sz="2000" b="1" dirty="0">
                <a:solidFill>
                  <a:schemeClr val="accent2"/>
                </a:solidFill>
              </a:rPr>
              <a:t>Subtract:</a:t>
            </a:r>
            <a:r>
              <a:rPr lang="en-US" sz="1800" b="1" dirty="0">
                <a:solidFill>
                  <a:schemeClr val="accent2"/>
                </a:solidFill>
              </a:rPr>
              <a:t> </a:t>
            </a:r>
            <a:r>
              <a:rPr lang="en-US" sz="2400" b="1" dirty="0">
                <a:solidFill>
                  <a:schemeClr val="accent2"/>
                </a:solidFill>
              </a:rPr>
              <a:t>LET</a:t>
            </a:r>
            <a:r>
              <a:rPr lang="en-US" sz="2400" b="1" baseline="-26000" dirty="0">
                <a:solidFill>
                  <a:schemeClr val="accent2"/>
                </a:solidFill>
              </a:rPr>
              <a:t>i</a:t>
            </a:r>
            <a:r>
              <a:rPr lang="en-US" sz="2400" b="1" dirty="0">
                <a:solidFill>
                  <a:schemeClr val="accent2"/>
                </a:solidFill>
              </a:rPr>
              <a:t> = LET</a:t>
            </a:r>
            <a:r>
              <a:rPr lang="en-US" sz="2400" b="1" baseline="-25000" dirty="0">
                <a:solidFill>
                  <a:schemeClr val="accent2"/>
                </a:solidFill>
              </a:rPr>
              <a:t>j</a:t>
            </a:r>
            <a:r>
              <a:rPr lang="en-US" sz="2400" b="1" dirty="0">
                <a:solidFill>
                  <a:schemeClr val="accent2"/>
                </a:solidFill>
              </a:rPr>
              <a:t> - D</a:t>
            </a:r>
            <a:r>
              <a:rPr lang="en-US" sz="2400" b="1" baseline="-25000" dirty="0">
                <a:solidFill>
                  <a:schemeClr val="accent2"/>
                </a:solidFill>
              </a:rPr>
              <a:t>ij</a:t>
            </a:r>
          </a:p>
          <a:p>
            <a:pPr marL="457200" indent="-457200" algn="just">
              <a:buFont typeface="+mj-lt"/>
              <a:buAutoNum type="arabicPeriod"/>
              <a:defRPr/>
            </a:pPr>
            <a:r>
              <a:rPr lang="en-US" sz="1800" b="1" dirty="0">
                <a:solidFill>
                  <a:schemeClr val="accent2"/>
                </a:solidFill>
              </a:rPr>
              <a:t>Take the minimum</a:t>
            </a:r>
            <a:endParaRPr lang="en-US" sz="2000" dirty="0"/>
          </a:p>
        </p:txBody>
      </p:sp>
      <p:sp>
        <p:nvSpPr>
          <p:cNvPr id="33" name="TextBox 32"/>
          <p:cNvSpPr txBox="1"/>
          <p:nvPr/>
        </p:nvSpPr>
        <p:spPr>
          <a:xfrm>
            <a:off x="838200" y="1117600"/>
            <a:ext cx="8001000" cy="1016000"/>
          </a:xfrm>
          <a:prstGeom prst="rect">
            <a:avLst/>
          </a:prstGeom>
          <a:solidFill>
            <a:schemeClr val="bg1"/>
          </a:solidFill>
          <a:ln>
            <a:solidFill>
              <a:schemeClr val="tx1"/>
            </a:solidFill>
          </a:ln>
        </p:spPr>
        <p:txBody>
          <a:bodyPr>
            <a:spAutoFit/>
          </a:bodyPr>
          <a:lstStyle/>
          <a:p>
            <a:pPr algn="just">
              <a:defRPr/>
            </a:pPr>
            <a:r>
              <a:rPr lang="en-US" sz="2000" b="1" dirty="0">
                <a:effectLst>
                  <a:outerShdw blurRad="38100" dist="38100" dir="2700000" algn="tl">
                    <a:srgbClr val="000000">
                      <a:alpha val="43137"/>
                    </a:srgbClr>
                  </a:outerShdw>
                </a:effectLst>
              </a:rPr>
              <a:t>Late Event Time (Latest occurrence time of event)</a:t>
            </a:r>
            <a:r>
              <a:rPr lang="en-US" sz="2000" dirty="0"/>
              <a:t> is the latest time at which an event can occur, if the project is to be completed on schedule.</a:t>
            </a:r>
          </a:p>
        </p:txBody>
      </p:sp>
      <p:grpSp>
        <p:nvGrpSpPr>
          <p:cNvPr id="39945" name="Group 71"/>
          <p:cNvGrpSpPr>
            <a:grpSpLocks/>
          </p:cNvGrpSpPr>
          <p:nvPr/>
        </p:nvGrpSpPr>
        <p:grpSpPr bwMode="auto">
          <a:xfrm>
            <a:off x="1905000" y="4267200"/>
            <a:ext cx="5562600" cy="1524000"/>
            <a:chOff x="1905000" y="4267200"/>
            <a:chExt cx="5562600" cy="1524000"/>
          </a:xfrm>
        </p:grpSpPr>
        <p:grpSp>
          <p:nvGrpSpPr>
            <p:cNvPr id="3" name="Group 27"/>
            <p:cNvGrpSpPr>
              <a:grpSpLocks/>
            </p:cNvGrpSpPr>
            <p:nvPr/>
          </p:nvGrpSpPr>
          <p:grpSpPr bwMode="auto">
            <a:xfrm>
              <a:off x="1905000" y="4267200"/>
              <a:ext cx="5562600" cy="1524000"/>
              <a:chOff x="2684463" y="3657600"/>
              <a:chExt cx="5562600" cy="1524000"/>
            </a:xfrm>
            <a:solidFill>
              <a:schemeClr val="bg1"/>
            </a:solidFill>
          </p:grpSpPr>
          <p:sp>
            <p:nvSpPr>
              <p:cNvPr id="55" name="Oval 5"/>
              <p:cNvSpPr>
                <a:spLocks noChangeArrowheads="1"/>
              </p:cNvSpPr>
              <p:nvPr/>
            </p:nvSpPr>
            <p:spPr bwMode="auto">
              <a:xfrm>
                <a:off x="2684463" y="3657600"/>
                <a:ext cx="1463675" cy="1524000"/>
              </a:xfrm>
              <a:prstGeom prst="ellipse">
                <a:avLst/>
              </a:prstGeom>
              <a:grpFill/>
              <a:ln w="9525">
                <a:solidFill>
                  <a:srgbClr val="000000"/>
                </a:solidFill>
                <a:round/>
                <a:headEnd/>
                <a:tailEnd/>
              </a:ln>
            </p:spPr>
            <p:txBody>
              <a:bodyPr/>
              <a:lstStyle/>
              <a:p>
                <a:pPr>
                  <a:defRPr/>
                </a:pPr>
                <a:r>
                  <a:rPr lang="ar-SA" sz="1200" dirty="0">
                    <a:latin typeface="Times New Roman" pitchFamily="18" charset="0"/>
                    <a:cs typeface="Times New Roman" pitchFamily="18" charset="0"/>
                  </a:rPr>
                  <a:t>                 </a:t>
                </a:r>
                <a:endParaRPr lang="en-US" sz="1600" b="1" dirty="0">
                  <a:latin typeface="Times New Roman" pitchFamily="18" charset="0"/>
                </a:endParaRPr>
              </a:p>
              <a:p>
                <a:pPr>
                  <a:defRPr/>
                </a:pPr>
                <a:endParaRPr lang="en-US" sz="1600" dirty="0">
                  <a:latin typeface="Times New Roman" pitchFamily="18" charset="0"/>
                </a:endParaRPr>
              </a:p>
              <a:p>
                <a:pPr>
                  <a:defRPr/>
                </a:pPr>
                <a:r>
                  <a:rPr lang="en-US" sz="1600" dirty="0">
                    <a:latin typeface="Times New Roman" pitchFamily="18" charset="0"/>
                  </a:rPr>
                  <a:t>         </a:t>
                </a:r>
                <a:endParaRPr lang="en-US" sz="1600" b="1" dirty="0">
                  <a:latin typeface="Times New Roman" pitchFamily="18" charset="0"/>
                </a:endParaRPr>
              </a:p>
            </p:txBody>
          </p:sp>
          <p:grpSp>
            <p:nvGrpSpPr>
              <p:cNvPr id="4" name="Group 10"/>
              <p:cNvGrpSpPr>
                <a:grpSpLocks/>
              </p:cNvGrpSpPr>
              <p:nvPr/>
            </p:nvGrpSpPr>
            <p:grpSpPr bwMode="auto">
              <a:xfrm>
                <a:off x="6783388" y="3657600"/>
                <a:ext cx="1463675" cy="1524000"/>
                <a:chOff x="4680" y="3240"/>
                <a:chExt cx="1440" cy="1440"/>
              </a:xfrm>
              <a:grpFill/>
            </p:grpSpPr>
            <p:sp>
              <p:nvSpPr>
                <p:cNvPr id="52" name="Oval 11"/>
                <p:cNvSpPr>
                  <a:spLocks noChangeArrowheads="1"/>
                </p:cNvSpPr>
                <p:nvPr/>
              </p:nvSpPr>
              <p:spPr bwMode="auto">
                <a:xfrm>
                  <a:off x="4680" y="3240"/>
                  <a:ext cx="1440" cy="1440"/>
                </a:xfrm>
                <a:prstGeom prst="ellipse">
                  <a:avLst/>
                </a:prstGeom>
                <a:grpFill/>
                <a:ln w="9525">
                  <a:solidFill>
                    <a:srgbClr val="000000"/>
                  </a:solidFill>
                  <a:round/>
                  <a:headEnd/>
                  <a:tailEnd/>
                </a:ln>
              </p:spPr>
              <p:txBody>
                <a:bodyPr/>
                <a:lstStyle/>
                <a:p>
                  <a:pPr>
                    <a:defRPr/>
                  </a:pPr>
                  <a:r>
                    <a:rPr lang="ar-SA" sz="1200" b="1" dirty="0">
                      <a:latin typeface="Times New Roman" pitchFamily="18" charset="0"/>
                      <a:cs typeface="Times New Roman" pitchFamily="18" charset="0"/>
                    </a:rPr>
                    <a:t>                 </a:t>
                  </a:r>
                  <a:r>
                    <a:rPr lang="en-US" sz="1600" b="1" dirty="0">
                      <a:latin typeface="Times New Roman" pitchFamily="18" charset="0"/>
                    </a:rPr>
                    <a:t>        </a:t>
                  </a:r>
                </a:p>
              </p:txBody>
            </p:sp>
            <p:sp>
              <p:nvSpPr>
                <p:cNvPr id="53" name="Line 12"/>
                <p:cNvSpPr>
                  <a:spLocks noChangeShapeType="1"/>
                </p:cNvSpPr>
                <p:nvPr/>
              </p:nvSpPr>
              <p:spPr bwMode="auto">
                <a:xfrm>
                  <a:off x="5400" y="3240"/>
                  <a:ext cx="0" cy="1440"/>
                </a:xfrm>
                <a:prstGeom prst="line">
                  <a:avLst/>
                </a:prstGeom>
                <a:grpFill/>
                <a:ln w="9525">
                  <a:solidFill>
                    <a:srgbClr val="000000"/>
                  </a:solidFill>
                  <a:round/>
                  <a:headEnd/>
                  <a:tailEnd/>
                </a:ln>
              </p:spPr>
              <p:txBody>
                <a:bodyPr/>
                <a:lstStyle/>
                <a:p>
                  <a:pPr>
                    <a:defRPr/>
                  </a:pPr>
                  <a:endParaRPr lang="en-US" dirty="0"/>
                </a:p>
              </p:txBody>
            </p:sp>
            <p:sp>
              <p:nvSpPr>
                <p:cNvPr id="54" name="Line 13"/>
                <p:cNvSpPr>
                  <a:spLocks noChangeShapeType="1"/>
                </p:cNvSpPr>
                <p:nvPr/>
              </p:nvSpPr>
              <p:spPr bwMode="auto">
                <a:xfrm>
                  <a:off x="5400" y="3960"/>
                  <a:ext cx="720" cy="0"/>
                </a:xfrm>
                <a:prstGeom prst="line">
                  <a:avLst/>
                </a:prstGeom>
                <a:grpFill/>
                <a:ln w="9525">
                  <a:solidFill>
                    <a:srgbClr val="000000"/>
                  </a:solidFill>
                  <a:round/>
                  <a:headEnd/>
                  <a:tailEnd/>
                </a:ln>
              </p:spPr>
              <p:txBody>
                <a:bodyPr/>
                <a:lstStyle/>
                <a:p>
                  <a:pPr>
                    <a:defRPr/>
                  </a:pPr>
                  <a:endParaRPr lang="en-US" dirty="0"/>
                </a:p>
              </p:txBody>
            </p:sp>
          </p:grpSp>
          <p:sp>
            <p:nvSpPr>
              <p:cNvPr id="51" name="Text Box 37"/>
              <p:cNvSpPr txBox="1">
                <a:spLocks noChangeArrowheads="1"/>
              </p:cNvSpPr>
              <p:nvPr/>
            </p:nvSpPr>
            <p:spPr bwMode="auto">
              <a:xfrm>
                <a:off x="6858000" y="4267200"/>
                <a:ext cx="457200" cy="307777"/>
              </a:xfrm>
              <a:prstGeom prst="rect">
                <a:avLst/>
              </a:prstGeom>
              <a:grpFill/>
              <a:ln w="9525">
                <a:noFill/>
                <a:miter lim="800000"/>
                <a:headEnd/>
                <a:tailEnd/>
              </a:ln>
            </p:spPr>
            <p:txBody>
              <a:bodyPr lIns="0" tIns="0" rIns="0" bIns="0">
                <a:spAutoFit/>
              </a:bodyPr>
              <a:lstStyle/>
              <a:p>
                <a:pPr algn="ctr">
                  <a:spcBef>
                    <a:spcPct val="50000"/>
                  </a:spcBef>
                  <a:defRPr/>
                </a:pPr>
                <a:r>
                  <a:rPr lang="en-US" sz="2000" b="1" dirty="0"/>
                  <a:t>j</a:t>
                </a:r>
              </a:p>
            </p:txBody>
          </p:sp>
        </p:grpSp>
        <p:sp>
          <p:nvSpPr>
            <p:cNvPr id="39947" name="Line 12"/>
            <p:cNvSpPr>
              <a:spLocks noChangeShapeType="1"/>
            </p:cNvSpPr>
            <p:nvPr/>
          </p:nvSpPr>
          <p:spPr bwMode="auto">
            <a:xfrm>
              <a:off x="2649537" y="4267200"/>
              <a:ext cx="0" cy="1524000"/>
            </a:xfrm>
            <a:prstGeom prst="line">
              <a:avLst/>
            </a:prstGeom>
            <a:noFill/>
            <a:ln w="9525">
              <a:solidFill>
                <a:srgbClr val="000000"/>
              </a:solidFill>
              <a:round/>
              <a:headEnd/>
              <a:tailEnd/>
            </a:ln>
          </p:spPr>
          <p:txBody>
            <a:bodyPr/>
            <a:lstStyle/>
            <a:p>
              <a:endParaRPr lang="en-US"/>
            </a:p>
          </p:txBody>
        </p:sp>
        <p:sp>
          <p:nvSpPr>
            <p:cNvPr id="39948" name="Line 13"/>
            <p:cNvSpPr>
              <a:spLocks noChangeShapeType="1"/>
            </p:cNvSpPr>
            <p:nvPr/>
          </p:nvSpPr>
          <p:spPr bwMode="auto">
            <a:xfrm>
              <a:off x="2649537" y="5029200"/>
              <a:ext cx="731838" cy="0"/>
            </a:xfrm>
            <a:prstGeom prst="line">
              <a:avLst/>
            </a:prstGeom>
            <a:noFill/>
            <a:ln w="9525">
              <a:solidFill>
                <a:srgbClr val="000000"/>
              </a:solidFill>
              <a:round/>
              <a:headEnd/>
              <a:tailEnd/>
            </a:ln>
          </p:spPr>
          <p:txBody>
            <a:bodyPr/>
            <a:lstStyle/>
            <a:p>
              <a:endParaRPr lang="en-US"/>
            </a:p>
          </p:txBody>
        </p:sp>
        <p:sp>
          <p:nvSpPr>
            <p:cNvPr id="39949" name="Text Box 37"/>
            <p:cNvSpPr txBox="1">
              <a:spLocks noChangeArrowheads="1"/>
            </p:cNvSpPr>
            <p:nvPr/>
          </p:nvSpPr>
          <p:spPr bwMode="auto">
            <a:xfrm>
              <a:off x="2039937" y="4812268"/>
              <a:ext cx="457200" cy="369332"/>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400" b="1"/>
                <a:t>i</a:t>
              </a:r>
            </a:p>
          </p:txBody>
        </p:sp>
        <p:sp>
          <p:nvSpPr>
            <p:cNvPr id="39950" name="Text Box 37"/>
            <p:cNvSpPr txBox="1">
              <a:spLocks noChangeArrowheads="1"/>
            </p:cNvSpPr>
            <p:nvPr/>
          </p:nvSpPr>
          <p:spPr bwMode="auto">
            <a:xfrm>
              <a:off x="2725737" y="5105400"/>
              <a:ext cx="5334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LET</a:t>
              </a:r>
              <a:r>
                <a:rPr lang="en-US" sz="1600" b="1" baseline="-26000">
                  <a:solidFill>
                    <a:schemeClr val="accent2"/>
                  </a:solidFill>
                </a:rPr>
                <a:t>i</a:t>
              </a:r>
              <a:endParaRPr lang="en-US" sz="1600" b="1"/>
            </a:p>
          </p:txBody>
        </p:sp>
        <p:sp>
          <p:nvSpPr>
            <p:cNvPr id="63" name="Text Box 37"/>
            <p:cNvSpPr txBox="1">
              <a:spLocks noChangeArrowheads="1"/>
            </p:cNvSpPr>
            <p:nvPr/>
          </p:nvSpPr>
          <p:spPr bwMode="auto">
            <a:xfrm>
              <a:off x="6840538" y="4648200"/>
              <a:ext cx="457200" cy="246063"/>
            </a:xfrm>
            <a:prstGeom prst="rect">
              <a:avLst/>
            </a:prstGeom>
            <a:solidFill>
              <a:schemeClr val="bg1"/>
            </a:solidFill>
            <a:ln w="9525">
              <a:noFill/>
              <a:miter lim="800000"/>
              <a:headEnd/>
              <a:tailEnd/>
            </a:ln>
          </p:spPr>
          <p:txBody>
            <a:bodyPr lIns="0" tIns="0" rIns="0" bIns="0">
              <a:spAutoFit/>
            </a:bodyPr>
            <a:lstStyle/>
            <a:p>
              <a:pPr algn="just">
                <a:spcBef>
                  <a:spcPct val="50000"/>
                </a:spcBef>
                <a:defRPr/>
              </a:pPr>
              <a:r>
                <a:rPr lang="en-US" sz="1600" b="1" dirty="0">
                  <a:solidFill>
                    <a:schemeClr val="accent2">
                      <a:lumMod val="60000"/>
                      <a:lumOff val="40000"/>
                    </a:schemeClr>
                  </a:solidFill>
                </a:rPr>
                <a:t>EET</a:t>
              </a:r>
              <a:r>
                <a:rPr lang="en-US" sz="1600" b="1" baseline="-26000" dirty="0">
                  <a:solidFill>
                    <a:schemeClr val="accent2">
                      <a:lumMod val="60000"/>
                      <a:lumOff val="40000"/>
                    </a:schemeClr>
                  </a:solidFill>
                </a:rPr>
                <a:t>j</a:t>
              </a:r>
              <a:endParaRPr lang="en-US" sz="1600" b="1" dirty="0">
                <a:solidFill>
                  <a:schemeClr val="accent2">
                    <a:lumMod val="60000"/>
                    <a:lumOff val="40000"/>
                  </a:schemeClr>
                </a:solidFill>
              </a:endParaRPr>
            </a:p>
          </p:txBody>
        </p:sp>
        <p:sp>
          <p:nvSpPr>
            <p:cNvPr id="39952" name="Text Box 37"/>
            <p:cNvSpPr txBox="1">
              <a:spLocks noChangeArrowheads="1"/>
            </p:cNvSpPr>
            <p:nvPr/>
          </p:nvSpPr>
          <p:spPr bwMode="auto">
            <a:xfrm>
              <a:off x="6840537" y="5105400"/>
              <a:ext cx="4572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LET</a:t>
              </a:r>
              <a:r>
                <a:rPr lang="en-US" sz="1600" b="1" baseline="-25000">
                  <a:solidFill>
                    <a:schemeClr val="accent2"/>
                  </a:solidFill>
                </a:rPr>
                <a:t>j</a:t>
              </a:r>
              <a:endParaRPr lang="en-US" sz="1600" b="1"/>
            </a:p>
          </p:txBody>
        </p:sp>
        <p:sp>
          <p:nvSpPr>
            <p:cNvPr id="65" name="Text Box 37"/>
            <p:cNvSpPr txBox="1">
              <a:spLocks noChangeArrowheads="1"/>
            </p:cNvSpPr>
            <p:nvPr/>
          </p:nvSpPr>
          <p:spPr bwMode="auto">
            <a:xfrm>
              <a:off x="2725738" y="4648200"/>
              <a:ext cx="533400" cy="246063"/>
            </a:xfrm>
            <a:prstGeom prst="rect">
              <a:avLst/>
            </a:prstGeom>
            <a:solidFill>
              <a:schemeClr val="bg1"/>
            </a:solidFill>
            <a:ln w="9525">
              <a:noFill/>
              <a:miter lim="800000"/>
              <a:headEnd/>
              <a:tailEnd/>
            </a:ln>
          </p:spPr>
          <p:txBody>
            <a:bodyPr lIns="0" tIns="0" rIns="0" bIns="0">
              <a:spAutoFit/>
            </a:bodyPr>
            <a:lstStyle/>
            <a:p>
              <a:pPr algn="just">
                <a:spcBef>
                  <a:spcPct val="50000"/>
                </a:spcBef>
                <a:defRPr/>
              </a:pPr>
              <a:r>
                <a:rPr lang="en-US" sz="1600" b="1" dirty="0">
                  <a:solidFill>
                    <a:schemeClr val="accent2">
                      <a:lumMod val="60000"/>
                      <a:lumOff val="40000"/>
                    </a:schemeClr>
                  </a:solidFill>
                </a:rPr>
                <a:t>EET</a:t>
              </a:r>
              <a:r>
                <a:rPr lang="en-US" sz="1600" b="1" baseline="-25000" dirty="0">
                  <a:solidFill>
                    <a:schemeClr val="accent2">
                      <a:lumMod val="60000"/>
                      <a:lumOff val="40000"/>
                    </a:schemeClr>
                  </a:solidFill>
                </a:rPr>
                <a:t>i</a:t>
              </a:r>
              <a:endParaRPr lang="en-US" sz="1600" b="1" dirty="0">
                <a:solidFill>
                  <a:schemeClr val="accent2">
                    <a:lumMod val="60000"/>
                    <a:lumOff val="40000"/>
                  </a:schemeClr>
                </a:solidFill>
              </a:endParaRPr>
            </a:p>
          </p:txBody>
        </p:sp>
        <p:sp>
          <p:nvSpPr>
            <p:cNvPr id="39954" name="Text Box 37"/>
            <p:cNvSpPr txBox="1">
              <a:spLocks noChangeArrowheads="1"/>
            </p:cNvSpPr>
            <p:nvPr/>
          </p:nvSpPr>
          <p:spPr bwMode="auto">
            <a:xfrm>
              <a:off x="4097337" y="4648200"/>
              <a:ext cx="8382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Activity</a:t>
              </a:r>
              <a:endParaRPr lang="en-US" sz="1600" b="1"/>
            </a:p>
          </p:txBody>
        </p:sp>
        <p:sp>
          <p:nvSpPr>
            <p:cNvPr id="39955" name="Text Box 37"/>
            <p:cNvSpPr txBox="1">
              <a:spLocks noChangeArrowheads="1"/>
            </p:cNvSpPr>
            <p:nvPr/>
          </p:nvSpPr>
          <p:spPr bwMode="auto">
            <a:xfrm>
              <a:off x="4402137" y="5163979"/>
              <a:ext cx="3810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D</a:t>
              </a:r>
              <a:r>
                <a:rPr lang="en-US" sz="1600" b="1" baseline="-25000">
                  <a:solidFill>
                    <a:schemeClr val="accent2"/>
                  </a:solidFill>
                </a:rPr>
                <a:t>ij</a:t>
              </a:r>
              <a:endParaRPr lang="en-US" sz="1600" b="1"/>
            </a:p>
          </p:txBody>
        </p:sp>
        <p:cxnSp>
          <p:nvCxnSpPr>
            <p:cNvPr id="67" name="Straight Arrow Connector 66"/>
            <p:cNvCxnSpPr>
              <a:stCxn id="39948" idx="1"/>
              <a:endCxn id="52" idx="2"/>
            </p:cNvCxnSpPr>
            <p:nvPr/>
          </p:nvCxnSpPr>
          <p:spPr bwMode="auto">
            <a:xfrm rot="5400000" flipH="1" flipV="1">
              <a:off x="4692650" y="3717926"/>
              <a:ext cx="3175" cy="2622550"/>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49098AD9-E830-4F72-9BEB-5B9586EFC7E4}" type="datetime8">
              <a:rPr lang="en-US" smtClean="0"/>
              <a:pPr/>
              <a:t>2/25/2021 11:43 AM</a:t>
            </a:fld>
            <a:endParaRPr lang="en-US"/>
          </a:p>
        </p:txBody>
      </p:sp>
      <p:sp>
        <p:nvSpPr>
          <p:cNvPr id="40963" name="Slide Number Placeholder 4"/>
          <p:cNvSpPr>
            <a:spLocks noGrp="1"/>
          </p:cNvSpPr>
          <p:nvPr>
            <p:ph type="sldNum" sz="quarter" idx="11"/>
          </p:nvPr>
        </p:nvSpPr>
        <p:spPr>
          <a:noFill/>
        </p:spPr>
        <p:txBody>
          <a:bodyPr/>
          <a:lstStyle/>
          <a:p>
            <a:fld id="{F20EBB2F-9879-4451-BAC6-D9D1346DAEDE}" type="slidenum">
              <a:rPr lang="ar-SA" smtClean="0"/>
              <a:pPr/>
              <a:t>27</a:t>
            </a:fld>
            <a:endParaRPr lang="en-US"/>
          </a:p>
        </p:txBody>
      </p:sp>
      <p:sp>
        <p:nvSpPr>
          <p:cNvPr id="584733" name="Rectangle 29"/>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0967" name="Group 27"/>
          <p:cNvGrpSpPr>
            <a:grpSpLocks/>
          </p:cNvGrpSpPr>
          <p:nvPr/>
        </p:nvGrpSpPr>
        <p:grpSpPr bwMode="auto">
          <a:xfrm>
            <a:off x="1219200" y="1219200"/>
            <a:ext cx="7027863" cy="4572000"/>
            <a:chOff x="1219200" y="1219200"/>
            <a:chExt cx="7027863" cy="4572000"/>
          </a:xfrm>
        </p:grpSpPr>
        <p:grpSp>
          <p:nvGrpSpPr>
            <p:cNvPr id="40970" name="Group 4"/>
            <p:cNvGrpSpPr>
              <a:grpSpLocks/>
            </p:cNvGrpSpPr>
            <p:nvPr/>
          </p:nvGrpSpPr>
          <p:grpSpPr bwMode="auto">
            <a:xfrm>
              <a:off x="2684463" y="1219200"/>
              <a:ext cx="1463675" cy="1524000"/>
              <a:chOff x="4680" y="3240"/>
              <a:chExt cx="1440" cy="1440"/>
            </a:xfrm>
          </p:grpSpPr>
          <p:sp>
            <p:nvSpPr>
              <p:cNvPr id="40988" name="Oval 5"/>
              <p:cNvSpPr>
                <a:spLocks noChangeArrowheads="1"/>
              </p:cNvSpPr>
              <p:nvPr/>
            </p:nvSpPr>
            <p:spPr bwMode="auto">
              <a:xfrm>
                <a:off x="4680" y="3240"/>
                <a:ext cx="1440" cy="1440"/>
              </a:xfrm>
              <a:prstGeom prst="ellipse">
                <a:avLst/>
              </a:prstGeom>
              <a:solidFill>
                <a:srgbClr val="FFFFFF"/>
              </a:solidFill>
              <a:ln w="9525">
                <a:solidFill>
                  <a:srgbClr val="000000"/>
                </a:solidFill>
                <a:round/>
                <a:headEnd/>
                <a:tailEnd/>
              </a:ln>
            </p:spPr>
            <p:txBody>
              <a:bodyPr/>
              <a:lstStyle/>
              <a:p>
                <a:pPr algn="just"/>
                <a:r>
                  <a:rPr lang="ar-SA" sz="1200">
                    <a:latin typeface="Times New Roman" pitchFamily="18" charset="0"/>
                    <a:cs typeface="Times New Roman" pitchFamily="18" charset="0"/>
                  </a:rPr>
                  <a:t>                 </a:t>
                </a:r>
                <a:r>
                  <a:rPr lang="en-US" sz="1600" b="1">
                    <a:latin typeface="Times New Roman" pitchFamily="18" charset="0"/>
                  </a:rPr>
                  <a:t>8</a:t>
                </a:r>
              </a:p>
              <a:p>
                <a:pPr algn="just"/>
                <a:endParaRPr lang="en-US" sz="1600">
                  <a:latin typeface="Times New Roman" pitchFamily="18" charset="0"/>
                </a:endParaRPr>
              </a:p>
              <a:p>
                <a:pPr algn="just"/>
                <a:endParaRPr lang="en-US" sz="1200" b="1">
                  <a:latin typeface="Times New Roman" pitchFamily="18" charset="0"/>
                </a:endParaRPr>
              </a:p>
              <a:p>
                <a:pPr algn="just"/>
                <a:r>
                  <a:rPr lang="en-US" sz="1600">
                    <a:latin typeface="Times New Roman" pitchFamily="18" charset="0"/>
                  </a:rPr>
                  <a:t>            </a:t>
                </a:r>
                <a:r>
                  <a:rPr lang="en-US" sz="1600" b="1">
                    <a:latin typeface="Times New Roman" pitchFamily="18" charset="0"/>
                  </a:rPr>
                  <a:t>13</a:t>
                </a:r>
              </a:p>
            </p:txBody>
          </p:sp>
          <p:sp>
            <p:nvSpPr>
              <p:cNvPr id="40989" name="Line 6"/>
              <p:cNvSpPr>
                <a:spLocks noChangeShapeType="1"/>
              </p:cNvSpPr>
              <p:nvPr/>
            </p:nvSpPr>
            <p:spPr bwMode="auto">
              <a:xfrm>
                <a:off x="5400" y="3240"/>
                <a:ext cx="0" cy="1440"/>
              </a:xfrm>
              <a:prstGeom prst="line">
                <a:avLst/>
              </a:prstGeom>
              <a:noFill/>
              <a:ln w="9525">
                <a:solidFill>
                  <a:srgbClr val="000000"/>
                </a:solidFill>
                <a:round/>
                <a:headEnd/>
                <a:tailEnd/>
              </a:ln>
            </p:spPr>
            <p:txBody>
              <a:bodyPr/>
              <a:lstStyle/>
              <a:p>
                <a:endParaRPr lang="en-US"/>
              </a:p>
            </p:txBody>
          </p:sp>
          <p:sp>
            <p:nvSpPr>
              <p:cNvPr id="40990" name="Line 7"/>
              <p:cNvSpPr>
                <a:spLocks noChangeShapeType="1"/>
              </p:cNvSpPr>
              <p:nvPr/>
            </p:nvSpPr>
            <p:spPr bwMode="auto">
              <a:xfrm>
                <a:off x="5400" y="3960"/>
                <a:ext cx="720" cy="0"/>
              </a:xfrm>
              <a:prstGeom prst="line">
                <a:avLst/>
              </a:prstGeom>
              <a:noFill/>
              <a:ln w="9525">
                <a:solidFill>
                  <a:srgbClr val="000000"/>
                </a:solidFill>
                <a:round/>
                <a:headEnd/>
                <a:tailEnd/>
              </a:ln>
            </p:spPr>
            <p:txBody>
              <a:bodyPr/>
              <a:lstStyle/>
              <a:p>
                <a:endParaRPr lang="en-US"/>
              </a:p>
            </p:txBody>
          </p:sp>
        </p:grpSp>
        <p:sp>
          <p:nvSpPr>
            <p:cNvPr id="40971" name="Text Box 8"/>
            <p:cNvSpPr txBox="1">
              <a:spLocks noChangeArrowheads="1"/>
            </p:cNvSpPr>
            <p:nvPr/>
          </p:nvSpPr>
          <p:spPr bwMode="auto">
            <a:xfrm>
              <a:off x="2863850" y="1795463"/>
              <a:ext cx="438150" cy="609600"/>
            </a:xfrm>
            <a:prstGeom prst="rect">
              <a:avLst/>
            </a:prstGeom>
            <a:solidFill>
              <a:srgbClr val="FFFFFF"/>
            </a:solidFill>
            <a:ln w="9525">
              <a:noFill/>
              <a:miter lim="800000"/>
              <a:headEnd/>
              <a:tailEnd/>
            </a:ln>
          </p:spPr>
          <p:txBody>
            <a:bodyPr/>
            <a:lstStyle/>
            <a:p>
              <a:pPr algn="just"/>
              <a:r>
                <a:rPr lang="en-US" sz="1600" b="1">
                  <a:latin typeface="Times New Roman" pitchFamily="18" charset="0"/>
                </a:rPr>
                <a:t>50</a:t>
              </a:r>
            </a:p>
          </p:txBody>
        </p:sp>
        <p:grpSp>
          <p:nvGrpSpPr>
            <p:cNvPr id="40972" name="Group 10"/>
            <p:cNvGrpSpPr>
              <a:grpSpLocks/>
            </p:cNvGrpSpPr>
            <p:nvPr/>
          </p:nvGrpSpPr>
          <p:grpSpPr bwMode="auto">
            <a:xfrm>
              <a:off x="6783388" y="3657600"/>
              <a:ext cx="1463675" cy="1524000"/>
              <a:chOff x="4680" y="3240"/>
              <a:chExt cx="1440" cy="1440"/>
            </a:xfrm>
          </p:grpSpPr>
          <p:sp>
            <p:nvSpPr>
              <p:cNvPr id="40985" name="Oval 11"/>
              <p:cNvSpPr>
                <a:spLocks noChangeArrowheads="1"/>
              </p:cNvSpPr>
              <p:nvPr/>
            </p:nvSpPr>
            <p:spPr bwMode="auto">
              <a:xfrm>
                <a:off x="4680" y="3240"/>
                <a:ext cx="1440" cy="144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600" b="1">
                    <a:latin typeface="Times New Roman" pitchFamily="18" charset="0"/>
                  </a:rPr>
                  <a:t>16</a:t>
                </a:r>
              </a:p>
              <a:p>
                <a:pPr algn="just"/>
                <a:endParaRPr lang="en-US" sz="1600" b="1">
                  <a:latin typeface="Times New Roman" pitchFamily="18" charset="0"/>
                </a:endParaRPr>
              </a:p>
              <a:p>
                <a:pPr algn="just"/>
                <a:endParaRPr lang="en-US" sz="1200" b="1">
                  <a:latin typeface="Times New Roman" pitchFamily="18" charset="0"/>
                </a:endParaRPr>
              </a:p>
              <a:p>
                <a:pPr algn="just"/>
                <a:r>
                  <a:rPr lang="en-US" sz="1600" b="1">
                    <a:latin typeface="Times New Roman" pitchFamily="18" charset="0"/>
                  </a:rPr>
                  <a:t>            16</a:t>
                </a:r>
              </a:p>
            </p:txBody>
          </p:sp>
          <p:sp>
            <p:nvSpPr>
              <p:cNvPr id="40986" name="Line 12"/>
              <p:cNvSpPr>
                <a:spLocks noChangeShapeType="1"/>
              </p:cNvSpPr>
              <p:nvPr/>
            </p:nvSpPr>
            <p:spPr bwMode="auto">
              <a:xfrm>
                <a:off x="5400" y="3240"/>
                <a:ext cx="0" cy="1440"/>
              </a:xfrm>
              <a:prstGeom prst="line">
                <a:avLst/>
              </a:prstGeom>
              <a:noFill/>
              <a:ln w="9525">
                <a:solidFill>
                  <a:srgbClr val="000000"/>
                </a:solidFill>
                <a:round/>
                <a:headEnd/>
                <a:tailEnd/>
              </a:ln>
            </p:spPr>
            <p:txBody>
              <a:bodyPr/>
              <a:lstStyle/>
              <a:p>
                <a:endParaRPr lang="en-US"/>
              </a:p>
            </p:txBody>
          </p:sp>
          <p:sp>
            <p:nvSpPr>
              <p:cNvPr id="40987" name="Line 13"/>
              <p:cNvSpPr>
                <a:spLocks noChangeShapeType="1"/>
              </p:cNvSpPr>
              <p:nvPr/>
            </p:nvSpPr>
            <p:spPr bwMode="auto">
              <a:xfrm>
                <a:off x="5400" y="3960"/>
                <a:ext cx="720" cy="0"/>
              </a:xfrm>
              <a:prstGeom prst="line">
                <a:avLst/>
              </a:prstGeom>
              <a:noFill/>
              <a:ln w="9525">
                <a:solidFill>
                  <a:srgbClr val="000000"/>
                </a:solidFill>
                <a:round/>
                <a:headEnd/>
                <a:tailEnd/>
              </a:ln>
            </p:spPr>
            <p:txBody>
              <a:bodyPr/>
              <a:lstStyle/>
              <a:p>
                <a:endParaRPr lang="en-US"/>
              </a:p>
            </p:txBody>
          </p:sp>
        </p:grpSp>
        <p:sp>
          <p:nvSpPr>
            <p:cNvPr id="40973" name="Oval 17"/>
            <p:cNvSpPr>
              <a:spLocks noChangeArrowheads="1"/>
            </p:cNvSpPr>
            <p:nvPr/>
          </p:nvSpPr>
          <p:spPr bwMode="auto">
            <a:xfrm>
              <a:off x="2244725" y="4267200"/>
              <a:ext cx="1463675" cy="1524000"/>
            </a:xfrm>
            <a:prstGeom prst="ellipse">
              <a:avLst/>
            </a:prstGeom>
            <a:solidFill>
              <a:srgbClr val="FFFFFF"/>
            </a:solidFill>
            <a:ln w="9525">
              <a:solidFill>
                <a:srgbClr val="000000"/>
              </a:solidFill>
              <a:round/>
              <a:headEnd/>
              <a:tailEnd/>
            </a:ln>
          </p:spPr>
          <p:txBody>
            <a:bodyPr/>
            <a:lstStyle/>
            <a:p>
              <a:r>
                <a:rPr lang="en-US" sz="1600" b="1">
                  <a:latin typeface="Times New Roman" pitchFamily="18" charset="0"/>
                </a:rPr>
                <a:t>9</a:t>
              </a:r>
            </a:p>
            <a:p>
              <a:pPr algn="just"/>
              <a:endParaRPr lang="en-US" sz="1200">
                <a:latin typeface="Times New Roman" pitchFamily="18" charset="0"/>
              </a:endParaRPr>
            </a:p>
            <a:p>
              <a:pPr algn="just"/>
              <a:endParaRPr lang="en-US" sz="1200" b="1">
                <a:latin typeface="Times New Roman" pitchFamily="18" charset="0"/>
              </a:endParaRPr>
            </a:p>
            <a:p>
              <a:pPr algn="just"/>
              <a:r>
                <a:rPr lang="en-US" sz="1600" b="1">
                  <a:latin typeface="Times New Roman" pitchFamily="18" charset="0"/>
                </a:rPr>
                <a:t>             </a:t>
              </a:r>
            </a:p>
            <a:p>
              <a:pPr algn="just"/>
              <a:r>
                <a:rPr lang="en-US" sz="1600" b="1">
                  <a:latin typeface="Times New Roman" pitchFamily="18" charset="0"/>
                </a:rPr>
                <a:t>             9</a:t>
              </a:r>
            </a:p>
          </p:txBody>
        </p:sp>
        <p:sp>
          <p:nvSpPr>
            <p:cNvPr id="40974" name="Line 18"/>
            <p:cNvSpPr>
              <a:spLocks noChangeShapeType="1"/>
            </p:cNvSpPr>
            <p:nvPr/>
          </p:nvSpPr>
          <p:spPr bwMode="auto">
            <a:xfrm>
              <a:off x="2971800" y="4267200"/>
              <a:ext cx="0" cy="1524000"/>
            </a:xfrm>
            <a:prstGeom prst="line">
              <a:avLst/>
            </a:prstGeom>
            <a:noFill/>
            <a:ln w="9525">
              <a:solidFill>
                <a:srgbClr val="000000"/>
              </a:solidFill>
              <a:round/>
              <a:headEnd/>
              <a:tailEnd/>
            </a:ln>
          </p:spPr>
          <p:txBody>
            <a:bodyPr/>
            <a:lstStyle/>
            <a:p>
              <a:endParaRPr lang="en-US"/>
            </a:p>
          </p:txBody>
        </p:sp>
        <p:sp>
          <p:nvSpPr>
            <p:cNvPr id="40975" name="Line 19"/>
            <p:cNvSpPr>
              <a:spLocks noChangeShapeType="1"/>
            </p:cNvSpPr>
            <p:nvPr/>
          </p:nvSpPr>
          <p:spPr bwMode="auto">
            <a:xfrm>
              <a:off x="2976563" y="5029200"/>
              <a:ext cx="731837" cy="0"/>
            </a:xfrm>
            <a:prstGeom prst="line">
              <a:avLst/>
            </a:prstGeom>
            <a:noFill/>
            <a:ln w="9525">
              <a:solidFill>
                <a:srgbClr val="000000"/>
              </a:solidFill>
              <a:round/>
              <a:headEnd/>
              <a:tailEnd/>
            </a:ln>
          </p:spPr>
          <p:txBody>
            <a:bodyPr/>
            <a:lstStyle/>
            <a:p>
              <a:endParaRPr lang="en-US"/>
            </a:p>
          </p:txBody>
        </p:sp>
        <p:sp>
          <p:nvSpPr>
            <p:cNvPr id="40976" name="Line 23"/>
            <p:cNvSpPr>
              <a:spLocks noChangeShapeType="1"/>
            </p:cNvSpPr>
            <p:nvPr/>
          </p:nvSpPr>
          <p:spPr bwMode="auto">
            <a:xfrm flipV="1">
              <a:off x="1398588" y="5316538"/>
              <a:ext cx="877887" cy="366712"/>
            </a:xfrm>
            <a:prstGeom prst="line">
              <a:avLst/>
            </a:prstGeom>
            <a:noFill/>
            <a:ln w="19050">
              <a:solidFill>
                <a:srgbClr val="000000"/>
              </a:solidFill>
              <a:round/>
              <a:headEnd/>
              <a:tailEnd type="triangle" w="med" len="med"/>
            </a:ln>
          </p:spPr>
          <p:txBody>
            <a:bodyPr/>
            <a:lstStyle/>
            <a:p>
              <a:endParaRPr lang="en-US"/>
            </a:p>
          </p:txBody>
        </p:sp>
        <p:sp>
          <p:nvSpPr>
            <p:cNvPr id="40977" name="Line 24"/>
            <p:cNvSpPr>
              <a:spLocks noChangeShapeType="1"/>
            </p:cNvSpPr>
            <p:nvPr/>
          </p:nvSpPr>
          <p:spPr bwMode="auto">
            <a:xfrm>
              <a:off x="1219200" y="4572000"/>
              <a:ext cx="1025525" cy="304800"/>
            </a:xfrm>
            <a:prstGeom prst="line">
              <a:avLst/>
            </a:prstGeom>
            <a:noFill/>
            <a:ln w="19050">
              <a:solidFill>
                <a:srgbClr val="000000"/>
              </a:solidFill>
              <a:round/>
              <a:headEnd/>
              <a:tailEnd type="triangle" w="med" len="med"/>
            </a:ln>
          </p:spPr>
          <p:txBody>
            <a:bodyPr/>
            <a:lstStyle/>
            <a:p>
              <a:endParaRPr lang="en-US"/>
            </a:p>
          </p:txBody>
        </p:sp>
        <p:sp>
          <p:nvSpPr>
            <p:cNvPr id="40978" name="Line 27"/>
            <p:cNvSpPr>
              <a:spLocks noChangeShapeType="1"/>
            </p:cNvSpPr>
            <p:nvPr/>
          </p:nvSpPr>
          <p:spPr bwMode="auto">
            <a:xfrm flipV="1">
              <a:off x="1660525" y="2133600"/>
              <a:ext cx="1023938" cy="457200"/>
            </a:xfrm>
            <a:prstGeom prst="line">
              <a:avLst/>
            </a:prstGeom>
            <a:noFill/>
            <a:ln w="19050">
              <a:solidFill>
                <a:srgbClr val="000000"/>
              </a:solidFill>
              <a:round/>
              <a:headEnd/>
              <a:tailEnd type="triangle" w="med" len="med"/>
            </a:ln>
          </p:spPr>
          <p:txBody>
            <a:bodyPr/>
            <a:lstStyle/>
            <a:p>
              <a:endParaRPr lang="en-US"/>
            </a:p>
          </p:txBody>
        </p:sp>
        <p:sp>
          <p:nvSpPr>
            <p:cNvPr id="40979" name="Line 28"/>
            <p:cNvSpPr>
              <a:spLocks noChangeShapeType="1"/>
            </p:cNvSpPr>
            <p:nvPr/>
          </p:nvSpPr>
          <p:spPr bwMode="auto">
            <a:xfrm>
              <a:off x="2001838" y="1219200"/>
              <a:ext cx="731837" cy="457200"/>
            </a:xfrm>
            <a:prstGeom prst="line">
              <a:avLst/>
            </a:prstGeom>
            <a:noFill/>
            <a:ln w="19050">
              <a:solidFill>
                <a:srgbClr val="000000"/>
              </a:solidFill>
              <a:round/>
              <a:headEnd/>
              <a:tailEnd type="triangle" w="med" len="med"/>
            </a:ln>
          </p:spPr>
          <p:txBody>
            <a:bodyPr/>
            <a:lstStyle/>
            <a:p>
              <a:endParaRPr lang="en-US"/>
            </a:p>
          </p:txBody>
        </p:sp>
        <p:sp>
          <p:nvSpPr>
            <p:cNvPr id="40980" name="Text Box 31"/>
            <p:cNvSpPr txBox="1">
              <a:spLocks noChangeArrowheads="1"/>
            </p:cNvSpPr>
            <p:nvPr/>
          </p:nvSpPr>
          <p:spPr bwMode="auto">
            <a:xfrm>
              <a:off x="5199063" y="2954179"/>
              <a:ext cx="287337" cy="246221"/>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1600" b="1"/>
                <a:t>3</a:t>
              </a:r>
            </a:p>
          </p:txBody>
        </p:sp>
        <p:sp>
          <p:nvSpPr>
            <p:cNvPr id="40981" name="Text Box 32"/>
            <p:cNvSpPr txBox="1">
              <a:spLocks noChangeArrowheads="1"/>
            </p:cNvSpPr>
            <p:nvPr/>
          </p:nvSpPr>
          <p:spPr bwMode="auto">
            <a:xfrm>
              <a:off x="4953000" y="4859179"/>
              <a:ext cx="304800" cy="246221"/>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1600" b="1"/>
                <a:t>7</a:t>
              </a:r>
            </a:p>
          </p:txBody>
        </p:sp>
        <p:sp>
          <p:nvSpPr>
            <p:cNvPr id="40982" name="Text Box 35"/>
            <p:cNvSpPr txBox="1">
              <a:spLocks noChangeArrowheads="1"/>
            </p:cNvSpPr>
            <p:nvPr/>
          </p:nvSpPr>
          <p:spPr bwMode="auto">
            <a:xfrm>
              <a:off x="2209800" y="3032125"/>
              <a:ext cx="838200" cy="244475"/>
            </a:xfrm>
            <a:prstGeom prst="rect">
              <a:avLst/>
            </a:prstGeom>
            <a:noFill/>
            <a:ln w="9525">
              <a:noFill/>
              <a:miter lim="800000"/>
              <a:headEnd/>
              <a:tailEnd/>
            </a:ln>
          </p:spPr>
          <p:txBody>
            <a:bodyPr lIns="0" tIns="0" rIns="0" bIns="0">
              <a:spAutoFit/>
            </a:bodyPr>
            <a:lstStyle/>
            <a:p>
              <a:pPr algn="just">
                <a:spcBef>
                  <a:spcPct val="50000"/>
                </a:spcBef>
              </a:pPr>
              <a:r>
                <a:rPr lang="en-US" sz="1600" b="1"/>
                <a:t>	</a:t>
              </a:r>
            </a:p>
          </p:txBody>
        </p:sp>
        <p:sp>
          <p:nvSpPr>
            <p:cNvPr id="40983" name="Text Box 36"/>
            <p:cNvSpPr txBox="1">
              <a:spLocks noChangeArrowheads="1"/>
            </p:cNvSpPr>
            <p:nvPr/>
          </p:nvSpPr>
          <p:spPr bwMode="auto">
            <a:xfrm>
              <a:off x="2286000" y="4876800"/>
              <a:ext cx="533400" cy="244475"/>
            </a:xfrm>
            <a:prstGeom prst="rect">
              <a:avLst/>
            </a:prstGeom>
            <a:noFill/>
            <a:ln w="9525">
              <a:noFill/>
              <a:miter lim="800000"/>
              <a:headEnd/>
              <a:tailEnd/>
            </a:ln>
          </p:spPr>
          <p:txBody>
            <a:bodyPr lIns="0" tIns="0" rIns="0" bIns="0">
              <a:spAutoFit/>
            </a:bodyPr>
            <a:lstStyle/>
            <a:p>
              <a:pPr algn="just">
                <a:spcBef>
                  <a:spcPct val="50000"/>
                </a:spcBef>
              </a:pPr>
              <a:r>
                <a:rPr lang="en-US" sz="1600" b="1"/>
                <a:t>40</a:t>
              </a:r>
            </a:p>
          </p:txBody>
        </p:sp>
        <p:sp>
          <p:nvSpPr>
            <p:cNvPr id="40984" name="Text Box 37"/>
            <p:cNvSpPr txBox="1">
              <a:spLocks noChangeArrowheads="1"/>
            </p:cNvSpPr>
            <p:nvPr/>
          </p:nvSpPr>
          <p:spPr bwMode="auto">
            <a:xfrm>
              <a:off x="6858000" y="4267200"/>
              <a:ext cx="685800" cy="244475"/>
            </a:xfrm>
            <a:prstGeom prst="rect">
              <a:avLst/>
            </a:prstGeom>
            <a:noFill/>
            <a:ln w="9525">
              <a:noFill/>
              <a:miter lim="800000"/>
              <a:headEnd/>
              <a:tailEnd/>
            </a:ln>
          </p:spPr>
          <p:txBody>
            <a:bodyPr lIns="0" tIns="0" rIns="0" bIns="0">
              <a:spAutoFit/>
            </a:bodyPr>
            <a:lstStyle/>
            <a:p>
              <a:pPr algn="just">
                <a:spcBef>
                  <a:spcPct val="50000"/>
                </a:spcBef>
              </a:pPr>
              <a:r>
                <a:rPr lang="en-US" sz="1600" b="1"/>
                <a:t>60</a:t>
              </a:r>
            </a:p>
          </p:txBody>
        </p:sp>
      </p:grpSp>
      <p:cxnSp>
        <p:nvCxnSpPr>
          <p:cNvPr id="40968" name="Straight Arrow Connector 29"/>
          <p:cNvCxnSpPr>
            <a:cxnSpLocks noChangeShapeType="1"/>
            <a:stCxn id="40988" idx="6"/>
            <a:endCxn id="40985" idx="1"/>
          </p:cNvCxnSpPr>
          <p:nvPr/>
        </p:nvCxnSpPr>
        <p:spPr bwMode="auto">
          <a:xfrm>
            <a:off x="4148138" y="1981200"/>
            <a:ext cx="2849562" cy="1900238"/>
          </a:xfrm>
          <a:prstGeom prst="straightConnector1">
            <a:avLst/>
          </a:prstGeom>
          <a:noFill/>
          <a:ln w="19050" algn="ctr">
            <a:solidFill>
              <a:schemeClr val="tx1"/>
            </a:solidFill>
            <a:round/>
            <a:headEnd/>
            <a:tailEnd type="arrow" w="med" len="med"/>
          </a:ln>
        </p:spPr>
      </p:cxnSp>
      <p:cxnSp>
        <p:nvCxnSpPr>
          <p:cNvPr id="40969" name="Straight Arrow Connector 31"/>
          <p:cNvCxnSpPr>
            <a:cxnSpLocks noChangeShapeType="1"/>
            <a:stCxn id="40973" idx="6"/>
            <a:endCxn id="40985" idx="2"/>
          </p:cNvCxnSpPr>
          <p:nvPr/>
        </p:nvCxnSpPr>
        <p:spPr bwMode="auto">
          <a:xfrm flipV="1">
            <a:off x="3708400" y="4419600"/>
            <a:ext cx="3074988" cy="609600"/>
          </a:xfrm>
          <a:prstGeom prst="straightConnector1">
            <a:avLst/>
          </a:prstGeom>
          <a:noFill/>
          <a:ln w="19050" algn="ctr">
            <a:solidFill>
              <a:schemeClr val="tx1"/>
            </a:solidFill>
            <a:round/>
            <a:headEnd/>
            <a:tailEnd type="arrow" w="med" len="med"/>
          </a:ln>
        </p:spPr>
      </p:cxn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388BF1D7-E1C0-4BC6-A85F-06756FAE534D}" type="datetime8">
              <a:rPr lang="en-US" smtClean="0"/>
              <a:pPr/>
              <a:t>2/25/2021 11:43 AM</a:t>
            </a:fld>
            <a:endParaRPr lang="en-US"/>
          </a:p>
        </p:txBody>
      </p:sp>
      <p:sp>
        <p:nvSpPr>
          <p:cNvPr id="41987" name="Slide Number Placeholder 4"/>
          <p:cNvSpPr>
            <a:spLocks noGrp="1"/>
          </p:cNvSpPr>
          <p:nvPr>
            <p:ph type="sldNum" sz="quarter" idx="11"/>
          </p:nvPr>
        </p:nvSpPr>
        <p:spPr>
          <a:noFill/>
        </p:spPr>
        <p:txBody>
          <a:bodyPr/>
          <a:lstStyle/>
          <a:p>
            <a:fld id="{AC4325D1-0421-4791-91FB-A20786CE91FB}" type="slidenum">
              <a:rPr lang="ar-SA" smtClean="0"/>
              <a:pPr/>
              <a:t>28</a:t>
            </a:fld>
            <a:endParaRPr lang="en-US"/>
          </a:p>
        </p:txBody>
      </p:sp>
      <p:sp>
        <p:nvSpPr>
          <p:cNvPr id="533575" name="Rectangle 71"/>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1991" name="Group 59"/>
          <p:cNvGrpSpPr>
            <a:grpSpLocks/>
          </p:cNvGrpSpPr>
          <p:nvPr/>
        </p:nvGrpSpPr>
        <p:grpSpPr bwMode="auto">
          <a:xfrm>
            <a:off x="992188" y="1219200"/>
            <a:ext cx="7694612" cy="4419600"/>
            <a:chOff x="992980" y="1219200"/>
            <a:chExt cx="7693820" cy="4419600"/>
          </a:xfrm>
        </p:grpSpPr>
        <p:grpSp>
          <p:nvGrpSpPr>
            <p:cNvPr id="41993" name="Group 60"/>
            <p:cNvGrpSpPr>
              <a:grpSpLocks/>
            </p:cNvGrpSpPr>
            <p:nvPr/>
          </p:nvGrpSpPr>
          <p:grpSpPr bwMode="auto">
            <a:xfrm>
              <a:off x="992980" y="1219200"/>
              <a:ext cx="7693820" cy="4419600"/>
              <a:chOff x="1103" y="8280"/>
              <a:chExt cx="9697" cy="5580"/>
            </a:xfrm>
          </p:grpSpPr>
          <p:grpSp>
            <p:nvGrpSpPr>
              <p:cNvPr id="41997" name="Group 3"/>
              <p:cNvGrpSpPr>
                <a:grpSpLocks/>
              </p:cNvGrpSpPr>
              <p:nvPr/>
            </p:nvGrpSpPr>
            <p:grpSpPr bwMode="auto">
              <a:xfrm>
                <a:off x="1103" y="8280"/>
                <a:ext cx="9697" cy="5580"/>
                <a:chOff x="1103" y="8280"/>
                <a:chExt cx="9697" cy="5580"/>
              </a:xfrm>
            </p:grpSpPr>
            <p:grpSp>
              <p:nvGrpSpPr>
                <p:cNvPr id="42007" name="Group 4"/>
                <p:cNvGrpSpPr>
                  <a:grpSpLocks/>
                </p:cNvGrpSpPr>
                <p:nvPr/>
              </p:nvGrpSpPr>
              <p:grpSpPr bwMode="auto">
                <a:xfrm>
                  <a:off x="3597" y="8280"/>
                  <a:ext cx="1263" cy="1260"/>
                  <a:chOff x="2157" y="2340"/>
                  <a:chExt cx="1263" cy="1260"/>
                </a:xfrm>
              </p:grpSpPr>
              <p:sp>
                <p:nvSpPr>
                  <p:cNvPr id="42047"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2048"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9"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50"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2008" name="Group 9"/>
                <p:cNvGrpSpPr>
                  <a:grpSpLocks/>
                </p:cNvGrpSpPr>
                <p:nvPr/>
              </p:nvGrpSpPr>
              <p:grpSpPr bwMode="auto">
                <a:xfrm>
                  <a:off x="1103" y="10440"/>
                  <a:ext cx="1260" cy="1260"/>
                  <a:chOff x="2160" y="2340"/>
                  <a:chExt cx="1260" cy="1260"/>
                </a:xfrm>
              </p:grpSpPr>
              <p:sp>
                <p:nvSpPr>
                  <p:cNvPr id="42043"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2044"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5"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46"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2009" name="Group 14"/>
                <p:cNvGrpSpPr>
                  <a:grpSpLocks/>
                </p:cNvGrpSpPr>
                <p:nvPr/>
              </p:nvGrpSpPr>
              <p:grpSpPr bwMode="auto">
                <a:xfrm>
                  <a:off x="3597" y="10420"/>
                  <a:ext cx="1263" cy="1260"/>
                  <a:chOff x="2157" y="2340"/>
                  <a:chExt cx="1263" cy="1260"/>
                </a:xfrm>
              </p:grpSpPr>
              <p:sp>
                <p:nvSpPr>
                  <p:cNvPr id="42039"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2040"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1"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42"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2010" name="Group 77"/>
                <p:cNvGrpSpPr>
                  <a:grpSpLocks/>
                </p:cNvGrpSpPr>
                <p:nvPr/>
              </p:nvGrpSpPr>
              <p:grpSpPr bwMode="auto">
                <a:xfrm>
                  <a:off x="7340" y="8340"/>
                  <a:ext cx="1260" cy="1260"/>
                  <a:chOff x="2160" y="2340"/>
                  <a:chExt cx="1260" cy="1260"/>
                </a:xfrm>
              </p:grpSpPr>
              <p:sp>
                <p:nvSpPr>
                  <p:cNvPr id="42035"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36"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37"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8"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2011" name="Group 24"/>
                <p:cNvGrpSpPr>
                  <a:grpSpLocks/>
                </p:cNvGrpSpPr>
                <p:nvPr/>
              </p:nvGrpSpPr>
              <p:grpSpPr bwMode="auto">
                <a:xfrm>
                  <a:off x="3600" y="12600"/>
                  <a:ext cx="1260" cy="1260"/>
                  <a:chOff x="2160" y="2340"/>
                  <a:chExt cx="1260" cy="1260"/>
                </a:xfrm>
              </p:grpSpPr>
              <p:sp>
                <p:nvSpPr>
                  <p:cNvPr id="42031"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32"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33"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4"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2012" name="Group 29"/>
                <p:cNvGrpSpPr>
                  <a:grpSpLocks/>
                </p:cNvGrpSpPr>
                <p:nvPr/>
              </p:nvGrpSpPr>
              <p:grpSpPr bwMode="auto">
                <a:xfrm>
                  <a:off x="6460" y="11880"/>
                  <a:ext cx="1260" cy="1260"/>
                  <a:chOff x="2160" y="2340"/>
                  <a:chExt cx="1260" cy="1260"/>
                </a:xfrm>
              </p:grpSpPr>
              <p:sp>
                <p:nvSpPr>
                  <p:cNvPr id="42027"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28"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29"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0"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2013" name="Group 34"/>
                <p:cNvGrpSpPr>
                  <a:grpSpLocks/>
                </p:cNvGrpSpPr>
                <p:nvPr/>
              </p:nvGrpSpPr>
              <p:grpSpPr bwMode="auto">
                <a:xfrm>
                  <a:off x="9540" y="10400"/>
                  <a:ext cx="1260" cy="1260"/>
                  <a:chOff x="2160" y="2340"/>
                  <a:chExt cx="1260" cy="1260"/>
                </a:xfrm>
              </p:grpSpPr>
              <p:sp>
                <p:nvSpPr>
                  <p:cNvPr id="42023"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24"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25"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26"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2014"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2015"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2016"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201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201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201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2020"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2021"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2022"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1998"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1999"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2000"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2001"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2002"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2003"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2004"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2005"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2006"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1994"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1995"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1996"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1992" name="Text Box 18"/>
          <p:cNvSpPr txBox="1">
            <a:spLocks noChangeArrowheads="1"/>
          </p:cNvSpPr>
          <p:nvPr/>
        </p:nvSpPr>
        <p:spPr bwMode="auto">
          <a:xfrm>
            <a:off x="3048000" y="4983163"/>
            <a:ext cx="428625" cy="427037"/>
          </a:xfrm>
          <a:prstGeom prst="rect">
            <a:avLst/>
          </a:prstGeom>
          <a:noFill/>
          <a:ln w="9525">
            <a:noFill/>
            <a:miter lim="800000"/>
            <a:headEnd/>
            <a:tailEnd/>
          </a:ln>
        </p:spPr>
        <p:txBody>
          <a:bodyPr/>
          <a:lstStyle/>
          <a:p>
            <a:pPr algn="just"/>
            <a:r>
              <a:rPr lang="en-US" sz="1200" b="1">
                <a:latin typeface="Times New Roman" pitchFamily="18" charset="0"/>
              </a:rPr>
              <a:t>40</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356A7D0C-1C2C-4473-9088-9D5696944D82}" type="datetime8">
              <a:rPr lang="en-US" smtClean="0"/>
              <a:pPr/>
              <a:t>2/25/2021 11:43 AM</a:t>
            </a:fld>
            <a:endParaRPr lang="en-US"/>
          </a:p>
        </p:txBody>
      </p:sp>
      <p:sp>
        <p:nvSpPr>
          <p:cNvPr id="43011" name="Slide Number Placeholder 4"/>
          <p:cNvSpPr>
            <a:spLocks noGrp="1"/>
          </p:cNvSpPr>
          <p:nvPr>
            <p:ph type="sldNum" sz="quarter" idx="11"/>
          </p:nvPr>
        </p:nvSpPr>
        <p:spPr>
          <a:noFill/>
        </p:spPr>
        <p:txBody>
          <a:bodyPr/>
          <a:lstStyle/>
          <a:p>
            <a:fld id="{4F930961-6B26-48F0-B55E-6B3FE92DDEAA}" type="slidenum">
              <a:rPr lang="ar-SA" smtClean="0"/>
              <a:pPr/>
              <a:t>29</a:t>
            </a:fld>
            <a:endParaRPr lang="en-US"/>
          </a:p>
        </p:txBody>
      </p:sp>
      <p:sp>
        <p:nvSpPr>
          <p:cNvPr id="533575" name="Rectangle 71"/>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3015" name="Group 125"/>
          <p:cNvGrpSpPr>
            <a:grpSpLocks/>
          </p:cNvGrpSpPr>
          <p:nvPr/>
        </p:nvGrpSpPr>
        <p:grpSpPr bwMode="auto">
          <a:xfrm>
            <a:off x="992188" y="1219200"/>
            <a:ext cx="7694612" cy="4419600"/>
            <a:chOff x="992980" y="1219200"/>
            <a:chExt cx="7693820" cy="4419600"/>
          </a:xfrm>
        </p:grpSpPr>
        <p:grpSp>
          <p:nvGrpSpPr>
            <p:cNvPr id="43016" name="Group 59"/>
            <p:cNvGrpSpPr>
              <a:grpSpLocks/>
            </p:cNvGrpSpPr>
            <p:nvPr/>
          </p:nvGrpSpPr>
          <p:grpSpPr bwMode="auto">
            <a:xfrm>
              <a:off x="992980" y="1219200"/>
              <a:ext cx="7693820" cy="4419600"/>
              <a:chOff x="992980" y="1219200"/>
              <a:chExt cx="7693820" cy="4419600"/>
            </a:xfrm>
          </p:grpSpPr>
          <p:grpSp>
            <p:nvGrpSpPr>
              <p:cNvPr id="43024" name="Group 60"/>
              <p:cNvGrpSpPr>
                <a:grpSpLocks/>
              </p:cNvGrpSpPr>
              <p:nvPr/>
            </p:nvGrpSpPr>
            <p:grpSpPr bwMode="auto">
              <a:xfrm>
                <a:off x="992980" y="1219200"/>
                <a:ext cx="7693820" cy="4419600"/>
                <a:chOff x="1103" y="8280"/>
                <a:chExt cx="9697" cy="5580"/>
              </a:xfrm>
            </p:grpSpPr>
            <p:grpSp>
              <p:nvGrpSpPr>
                <p:cNvPr id="43028" name="Group 3"/>
                <p:cNvGrpSpPr>
                  <a:grpSpLocks/>
                </p:cNvGrpSpPr>
                <p:nvPr/>
              </p:nvGrpSpPr>
              <p:grpSpPr bwMode="auto">
                <a:xfrm>
                  <a:off x="1103" y="8280"/>
                  <a:ext cx="9697" cy="5580"/>
                  <a:chOff x="1103" y="8280"/>
                  <a:chExt cx="9697" cy="5580"/>
                </a:xfrm>
              </p:grpSpPr>
              <p:grpSp>
                <p:nvGrpSpPr>
                  <p:cNvPr id="43038" name="Group 4"/>
                  <p:cNvGrpSpPr>
                    <a:grpSpLocks/>
                  </p:cNvGrpSpPr>
                  <p:nvPr/>
                </p:nvGrpSpPr>
                <p:grpSpPr bwMode="auto">
                  <a:xfrm>
                    <a:off x="3597" y="8280"/>
                    <a:ext cx="1263" cy="1260"/>
                    <a:chOff x="2157" y="2340"/>
                    <a:chExt cx="1263" cy="1260"/>
                  </a:xfrm>
                </p:grpSpPr>
                <p:sp>
                  <p:nvSpPr>
                    <p:cNvPr id="4307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307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8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8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3039" name="Group 9"/>
                  <p:cNvGrpSpPr>
                    <a:grpSpLocks/>
                  </p:cNvGrpSpPr>
                  <p:nvPr/>
                </p:nvGrpSpPr>
                <p:grpSpPr bwMode="auto">
                  <a:xfrm>
                    <a:off x="1103" y="10440"/>
                    <a:ext cx="1260" cy="1260"/>
                    <a:chOff x="2160" y="2340"/>
                    <a:chExt cx="1260" cy="1260"/>
                  </a:xfrm>
                </p:grpSpPr>
                <p:sp>
                  <p:nvSpPr>
                    <p:cNvPr id="43074"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307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7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7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3040" name="Group 14"/>
                  <p:cNvGrpSpPr>
                    <a:grpSpLocks/>
                  </p:cNvGrpSpPr>
                  <p:nvPr/>
                </p:nvGrpSpPr>
                <p:grpSpPr bwMode="auto">
                  <a:xfrm>
                    <a:off x="3597" y="10420"/>
                    <a:ext cx="1263" cy="1260"/>
                    <a:chOff x="2157" y="2340"/>
                    <a:chExt cx="1263" cy="1260"/>
                  </a:xfrm>
                </p:grpSpPr>
                <p:sp>
                  <p:nvSpPr>
                    <p:cNvPr id="43070"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307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7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7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3041" name="Group 77"/>
                  <p:cNvGrpSpPr>
                    <a:grpSpLocks/>
                  </p:cNvGrpSpPr>
                  <p:nvPr/>
                </p:nvGrpSpPr>
                <p:grpSpPr bwMode="auto">
                  <a:xfrm>
                    <a:off x="7340" y="8340"/>
                    <a:ext cx="1260" cy="1260"/>
                    <a:chOff x="2160" y="2340"/>
                    <a:chExt cx="1260" cy="1260"/>
                  </a:xfrm>
                </p:grpSpPr>
                <p:sp>
                  <p:nvSpPr>
                    <p:cNvPr id="4306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6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3042" name="Group 24"/>
                  <p:cNvGrpSpPr>
                    <a:grpSpLocks/>
                  </p:cNvGrpSpPr>
                  <p:nvPr/>
                </p:nvGrpSpPr>
                <p:grpSpPr bwMode="auto">
                  <a:xfrm>
                    <a:off x="3600" y="12600"/>
                    <a:ext cx="1260" cy="1260"/>
                    <a:chOff x="2160" y="2340"/>
                    <a:chExt cx="1260" cy="1260"/>
                  </a:xfrm>
                </p:grpSpPr>
                <p:sp>
                  <p:nvSpPr>
                    <p:cNvPr id="4306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306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3043" name="Group 29"/>
                  <p:cNvGrpSpPr>
                    <a:grpSpLocks/>
                  </p:cNvGrpSpPr>
                  <p:nvPr/>
                </p:nvGrpSpPr>
                <p:grpSpPr bwMode="auto">
                  <a:xfrm>
                    <a:off x="6460" y="11880"/>
                    <a:ext cx="1260" cy="1260"/>
                    <a:chOff x="2160" y="2340"/>
                    <a:chExt cx="1260" cy="1260"/>
                  </a:xfrm>
                </p:grpSpPr>
                <p:sp>
                  <p:nvSpPr>
                    <p:cNvPr id="43058"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5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3044" name="Group 34"/>
                  <p:cNvGrpSpPr>
                    <a:grpSpLocks/>
                  </p:cNvGrpSpPr>
                  <p:nvPr/>
                </p:nvGrpSpPr>
                <p:grpSpPr bwMode="auto">
                  <a:xfrm>
                    <a:off x="9540" y="10400"/>
                    <a:ext cx="1260" cy="1260"/>
                    <a:chOff x="2160" y="2340"/>
                    <a:chExt cx="1260" cy="1260"/>
                  </a:xfrm>
                </p:grpSpPr>
                <p:sp>
                  <p:nvSpPr>
                    <p:cNvPr id="43054"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5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5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5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3045"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3046"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3047"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3048"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3049"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3050"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3051"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3052"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305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3029"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3030"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3031"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3032"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3033"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3034"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3035"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3036"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3037"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3025"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3026"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3027"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3017"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3018"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3019" name="Text Box 33"/>
            <p:cNvSpPr txBox="1">
              <a:spLocks noChangeArrowheads="1"/>
            </p:cNvSpPr>
            <p:nvPr/>
          </p:nvSpPr>
          <p:spPr bwMode="auto">
            <a:xfrm>
              <a:off x="5791200" y="4601497"/>
              <a:ext cx="304800" cy="3515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3020"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3021"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3022"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3023"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6F4F316A-F29F-418B-AEB2-DC43FCA05647}" type="datetime8">
              <a:rPr lang="en-US" smtClean="0"/>
              <a:pPr/>
              <a:t>2/25/2021 11:43 AM</a:t>
            </a:fld>
            <a:endParaRPr lang="en-US"/>
          </a:p>
        </p:txBody>
      </p:sp>
      <p:sp>
        <p:nvSpPr>
          <p:cNvPr id="17411" name="Slide Number Placeholder 4"/>
          <p:cNvSpPr>
            <a:spLocks noGrp="1"/>
          </p:cNvSpPr>
          <p:nvPr>
            <p:ph type="sldNum" sz="quarter" idx="11"/>
          </p:nvPr>
        </p:nvSpPr>
        <p:spPr>
          <a:noFill/>
        </p:spPr>
        <p:txBody>
          <a:bodyPr/>
          <a:lstStyle/>
          <a:p>
            <a:fld id="{E1060FD4-BA6E-4257-8554-42B23D180300}" type="slidenum">
              <a:rPr lang="ar-SA" smtClean="0"/>
              <a:pPr/>
              <a:t>3</a:t>
            </a:fld>
            <a:endParaRPr lang="en-US"/>
          </a:p>
        </p:txBody>
      </p:sp>
      <p:sp>
        <p:nvSpPr>
          <p:cNvPr id="587778" name="Rectangle 2"/>
          <p:cNvSpPr>
            <a:spLocks noGrp="1" noChangeArrowheads="1"/>
          </p:cNvSpPr>
          <p:nvPr>
            <p:ph type="body" idx="1"/>
          </p:nvPr>
        </p:nvSpPr>
        <p:spPr>
          <a:xfrm>
            <a:off x="914400" y="1219200"/>
            <a:ext cx="7772400" cy="4575175"/>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a:defRPr/>
            </a:pPr>
            <a:r>
              <a:rPr lang="en-US" sz="2200" dirty="0"/>
              <a:t>Each time-consuming activity (task) is portrayed by an </a:t>
            </a:r>
            <a:r>
              <a:rPr lang="en-US" sz="2200" b="1" u="sng" dirty="0">
                <a:solidFill>
                  <a:schemeClr val="accent2"/>
                </a:solidFill>
                <a:effectLst>
                  <a:outerShdw blurRad="38100" dist="38100" dir="2700000" algn="tl">
                    <a:srgbClr val="000000">
                      <a:alpha val="43137"/>
                    </a:srgbClr>
                  </a:outerShdw>
                </a:effectLst>
              </a:rPr>
              <a:t>arrow</a:t>
            </a:r>
            <a:r>
              <a:rPr lang="en-US" sz="2200" dirty="0"/>
              <a:t>.</a:t>
            </a:r>
          </a:p>
          <a:p>
            <a:pPr marL="369888" indent="-304800" algn="just">
              <a:lnSpc>
                <a:spcPct val="130000"/>
              </a:lnSpc>
              <a:buClr>
                <a:srgbClr val="CC3300"/>
              </a:buClr>
              <a:buSzPct val="100000"/>
              <a:buFont typeface="Wingdings" pitchFamily="2" charset="2"/>
              <a:buAutoNum type="arabicParenR"/>
              <a:defRPr/>
            </a:pPr>
            <a:endParaRPr lang="en-US" sz="2200" dirty="0"/>
          </a:p>
          <a:p>
            <a:pPr marL="369888" indent="-304800" algn="just">
              <a:lnSpc>
                <a:spcPct val="130000"/>
              </a:lnSpc>
              <a:buClr>
                <a:srgbClr val="CC3300"/>
              </a:buClr>
              <a:buSzPct val="100000"/>
              <a:buFont typeface="Wingdings" pitchFamily="2" charset="2"/>
              <a:buAutoNum type="arabicParenR"/>
              <a:defRPr/>
            </a:pPr>
            <a:endParaRPr lang="en-US" sz="2200" dirty="0"/>
          </a:p>
          <a:p>
            <a:pPr marL="369888" indent="-304800" algn="just">
              <a:lnSpc>
                <a:spcPct val="130000"/>
              </a:lnSpc>
              <a:buClr>
                <a:srgbClr val="CC3300"/>
              </a:buClr>
              <a:buSzPct val="100000"/>
              <a:buFont typeface="Wingdings" pitchFamily="2" charset="2"/>
              <a:buAutoNum type="arabicParenR"/>
              <a:defRPr/>
            </a:pPr>
            <a:endParaRPr lang="en-US" sz="2200" dirty="0"/>
          </a:p>
          <a:p>
            <a:pPr marL="369888" indent="-304800" algn="justLow">
              <a:lnSpc>
                <a:spcPct val="130000"/>
              </a:lnSpc>
              <a:buClr>
                <a:srgbClr val="CC3300"/>
              </a:buClr>
              <a:buSzPct val="100000"/>
              <a:buFont typeface="Wingdings" pitchFamily="2" charset="2"/>
              <a:buAutoNum type="arabicParenR"/>
              <a:defRPr/>
            </a:pPr>
            <a:r>
              <a:rPr lang="en-US" sz="2200" dirty="0"/>
              <a:t>The tail and head of the arrow denote the start and finish of the activity whilst its duration is shown in brackets below.</a:t>
            </a:r>
          </a:p>
          <a:p>
            <a:pPr marL="369888" indent="-304800" algn="justLow">
              <a:lnSpc>
                <a:spcPct val="130000"/>
              </a:lnSpc>
              <a:buClr>
                <a:srgbClr val="CC3300"/>
              </a:buClr>
              <a:buSzPct val="100000"/>
              <a:buFont typeface="Wingdings" pitchFamily="2" charset="2"/>
              <a:buAutoNum type="arabicParenR"/>
              <a:defRPr/>
            </a:pPr>
            <a:endParaRPr lang="en-US" sz="800" dirty="0"/>
          </a:p>
          <a:p>
            <a:pPr marL="369888" indent="-304800" algn="justLow">
              <a:lnSpc>
                <a:spcPct val="130000"/>
              </a:lnSpc>
              <a:buClr>
                <a:srgbClr val="CC3300"/>
              </a:buClr>
              <a:buSzPct val="100000"/>
              <a:buFont typeface="Wingdings" pitchFamily="2" charset="2"/>
              <a:buAutoNum type="arabicParenR"/>
              <a:defRPr/>
            </a:pPr>
            <a:r>
              <a:rPr lang="en-US" sz="2200" dirty="0"/>
              <a:t>The length of the arrow has no significance neither has its orientation.</a:t>
            </a:r>
          </a:p>
        </p:txBody>
      </p:sp>
      <p:sp>
        <p:nvSpPr>
          <p:cNvPr id="587779" name="Rectangle 3"/>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ARROW DIAGRAM</a:t>
            </a:r>
            <a:r>
              <a:rPr lang="en-US" sz="2800" b="1" dirty="0"/>
              <a:t> </a:t>
            </a:r>
            <a:endParaRPr lang="de-DE" sz="2800" b="1"/>
          </a:p>
        </p:txBody>
      </p:sp>
      <p:grpSp>
        <p:nvGrpSpPr>
          <p:cNvPr id="17416" name="Group 15"/>
          <p:cNvGrpSpPr>
            <a:grpSpLocks/>
          </p:cNvGrpSpPr>
          <p:nvPr/>
        </p:nvGrpSpPr>
        <p:grpSpPr bwMode="auto">
          <a:xfrm>
            <a:off x="1676400" y="2286000"/>
            <a:ext cx="2362200" cy="947738"/>
            <a:chOff x="2057400" y="2286000"/>
            <a:chExt cx="2362200" cy="947738"/>
          </a:xfrm>
        </p:grpSpPr>
        <p:sp>
          <p:nvSpPr>
            <p:cNvPr id="17421" name="Text Box 4"/>
            <p:cNvSpPr txBox="1">
              <a:spLocks noChangeArrowheads="1"/>
            </p:cNvSpPr>
            <p:nvPr/>
          </p:nvSpPr>
          <p:spPr bwMode="auto">
            <a:xfrm>
              <a:off x="2133600" y="2286000"/>
              <a:ext cx="2209800" cy="338138"/>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200" b="1">
                  <a:solidFill>
                    <a:schemeClr val="accent2"/>
                  </a:solidFill>
                </a:rPr>
                <a:t>Activity</a:t>
              </a:r>
            </a:p>
          </p:txBody>
        </p:sp>
        <p:sp>
          <p:nvSpPr>
            <p:cNvPr id="17422" name="Text Box 6"/>
            <p:cNvSpPr txBox="1">
              <a:spLocks noChangeArrowheads="1"/>
            </p:cNvSpPr>
            <p:nvPr/>
          </p:nvSpPr>
          <p:spPr bwMode="auto">
            <a:xfrm>
              <a:off x="2057400" y="2895600"/>
              <a:ext cx="2362200" cy="338138"/>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ar-SA" sz="2200" b="1">
                  <a:solidFill>
                    <a:schemeClr val="accent2"/>
                  </a:solidFill>
                  <a:cs typeface="Arial" charset="0"/>
                </a:rPr>
                <a:t>] </a:t>
              </a:r>
              <a:r>
                <a:rPr lang="en-US" sz="2200" b="1">
                  <a:solidFill>
                    <a:schemeClr val="accent2"/>
                  </a:solidFill>
                  <a:cs typeface="Arial" charset="0"/>
                </a:rPr>
                <a:t>Duration]</a:t>
              </a:r>
              <a:r>
                <a:rPr lang="ar-SA" sz="2200" b="1">
                  <a:solidFill>
                    <a:schemeClr val="accent2"/>
                  </a:solidFill>
                  <a:cs typeface="Arial" charset="0"/>
                </a:rPr>
                <a:t> </a:t>
              </a:r>
              <a:endParaRPr lang="en-US" sz="2200" b="1">
                <a:solidFill>
                  <a:schemeClr val="accent2"/>
                </a:solidFill>
                <a:cs typeface="Arial" charset="0"/>
              </a:endParaRPr>
            </a:p>
          </p:txBody>
        </p:sp>
        <p:cxnSp>
          <p:nvCxnSpPr>
            <p:cNvPr id="17423" name="Straight Arrow Connector 14"/>
            <p:cNvCxnSpPr>
              <a:cxnSpLocks noChangeShapeType="1"/>
            </p:cNvCxnSpPr>
            <p:nvPr/>
          </p:nvCxnSpPr>
          <p:spPr bwMode="auto">
            <a:xfrm>
              <a:off x="2133600" y="2817812"/>
              <a:ext cx="2209800" cy="1588"/>
            </a:xfrm>
            <a:prstGeom prst="straightConnector1">
              <a:avLst/>
            </a:prstGeom>
            <a:noFill/>
            <a:ln w="57150" algn="ctr">
              <a:solidFill>
                <a:schemeClr val="accent2"/>
              </a:solidFill>
              <a:round/>
              <a:headEnd/>
              <a:tailEnd type="arrow" w="med" len="med"/>
            </a:ln>
          </p:spPr>
        </p:cxnSp>
      </p:grpSp>
      <p:grpSp>
        <p:nvGrpSpPr>
          <p:cNvPr id="17417" name="Group 19"/>
          <p:cNvGrpSpPr>
            <a:grpSpLocks/>
          </p:cNvGrpSpPr>
          <p:nvPr/>
        </p:nvGrpSpPr>
        <p:grpSpPr bwMode="auto">
          <a:xfrm>
            <a:off x="5105400" y="2133600"/>
            <a:ext cx="2819400" cy="1085850"/>
            <a:chOff x="5562600" y="2133600"/>
            <a:chExt cx="2819400" cy="1085652"/>
          </a:xfrm>
        </p:grpSpPr>
        <p:sp>
          <p:nvSpPr>
            <p:cNvPr id="17418" name="Text Box 9"/>
            <p:cNvSpPr txBox="1">
              <a:spLocks noChangeArrowheads="1"/>
            </p:cNvSpPr>
            <p:nvPr/>
          </p:nvSpPr>
          <p:spPr bwMode="auto">
            <a:xfrm>
              <a:off x="5562600" y="2133600"/>
              <a:ext cx="2819400" cy="615553"/>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solidFill>
                    <a:schemeClr val="accent2"/>
                  </a:solidFill>
                </a:rPr>
                <a:t>Order and deliver the new machine</a:t>
              </a:r>
            </a:p>
          </p:txBody>
        </p:sp>
        <p:sp>
          <p:nvSpPr>
            <p:cNvPr id="17419" name="Text Box 11"/>
            <p:cNvSpPr txBox="1">
              <a:spLocks noChangeArrowheads="1"/>
            </p:cNvSpPr>
            <p:nvPr/>
          </p:nvSpPr>
          <p:spPr bwMode="auto">
            <a:xfrm>
              <a:off x="6293556" y="2911475"/>
              <a:ext cx="1461911" cy="307777"/>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ar-SA" sz="2000" b="1">
                  <a:solidFill>
                    <a:schemeClr val="accent2"/>
                  </a:solidFill>
                  <a:cs typeface="Arial" charset="0"/>
                </a:rPr>
                <a:t>] </a:t>
              </a:r>
              <a:r>
                <a:rPr lang="en-US" sz="2000" b="1">
                  <a:solidFill>
                    <a:schemeClr val="accent2"/>
                  </a:solidFill>
                  <a:cs typeface="Arial" charset="0"/>
                </a:rPr>
                <a:t>30]</a:t>
              </a:r>
              <a:r>
                <a:rPr lang="ar-SA" sz="2000" b="1">
                  <a:solidFill>
                    <a:schemeClr val="accent2"/>
                  </a:solidFill>
                  <a:cs typeface="Arial" charset="0"/>
                </a:rPr>
                <a:t> </a:t>
              </a:r>
              <a:endParaRPr lang="en-US" sz="2000" b="1">
                <a:solidFill>
                  <a:schemeClr val="accent2"/>
                </a:solidFill>
                <a:cs typeface="Arial" charset="0"/>
              </a:endParaRPr>
            </a:p>
          </p:txBody>
        </p:sp>
        <p:cxnSp>
          <p:nvCxnSpPr>
            <p:cNvPr id="17420" name="Straight Arrow Connector 16"/>
            <p:cNvCxnSpPr>
              <a:cxnSpLocks noChangeShapeType="1"/>
            </p:cNvCxnSpPr>
            <p:nvPr/>
          </p:nvCxnSpPr>
          <p:spPr bwMode="auto">
            <a:xfrm>
              <a:off x="5638800" y="2819181"/>
              <a:ext cx="2743200" cy="1971"/>
            </a:xfrm>
            <a:prstGeom prst="straightConnector1">
              <a:avLst/>
            </a:prstGeom>
            <a:noFill/>
            <a:ln w="57150" algn="ctr">
              <a:solidFill>
                <a:schemeClr val="accent2"/>
              </a:solidFill>
              <a:round/>
              <a:headEnd/>
              <a:tailEnd type="arrow" w="med" len="med"/>
            </a:ln>
          </p:spPr>
        </p:cxn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EF4CA60F-C26D-414B-A7A7-CC68949F4D1E}" type="datetime8">
              <a:rPr lang="en-US" smtClean="0"/>
              <a:pPr/>
              <a:t>2/25/2021 11:43 AM</a:t>
            </a:fld>
            <a:endParaRPr lang="en-US"/>
          </a:p>
        </p:txBody>
      </p:sp>
      <p:sp>
        <p:nvSpPr>
          <p:cNvPr id="44035" name="Slide Number Placeholder 4"/>
          <p:cNvSpPr>
            <a:spLocks noGrp="1"/>
          </p:cNvSpPr>
          <p:nvPr>
            <p:ph type="sldNum" sz="quarter" idx="11"/>
          </p:nvPr>
        </p:nvSpPr>
        <p:spPr>
          <a:noFill/>
        </p:spPr>
        <p:txBody>
          <a:bodyPr/>
          <a:lstStyle/>
          <a:p>
            <a:fld id="{9F27EE3F-63AE-4864-A753-C8248E770547}" type="slidenum">
              <a:rPr lang="ar-SA" smtClean="0"/>
              <a:pPr/>
              <a:t>30</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3375"/>
            <a:ext cx="7543800" cy="4340225"/>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000" b="1" dirty="0">
                <a:effectLst>
                  <a:outerShdw blurRad="38100" dist="38100" dir="2700000" algn="tl">
                    <a:srgbClr val="000000">
                      <a:alpha val="43137"/>
                    </a:srgbClr>
                  </a:outerShdw>
                </a:effectLst>
              </a:rPr>
              <a:t>Early Start (ES)</a:t>
            </a:r>
            <a:r>
              <a:rPr lang="en-US" sz="2000" dirty="0"/>
              <a:t>: The earliest time at which an activity can be started.</a:t>
            </a:r>
          </a:p>
          <a:p>
            <a:pPr algn="ctr">
              <a:defRPr/>
            </a:pPr>
            <a:r>
              <a:rPr lang="en-US" sz="2400" b="1" dirty="0">
                <a:solidFill>
                  <a:schemeClr val="accent6"/>
                </a:solidFill>
              </a:rPr>
              <a:t>ES</a:t>
            </a:r>
            <a:r>
              <a:rPr lang="en-US" sz="2400" b="1" baseline="-25000" dirty="0">
                <a:solidFill>
                  <a:schemeClr val="accent6"/>
                </a:solidFill>
              </a:rPr>
              <a:t>ij</a:t>
            </a:r>
            <a:r>
              <a:rPr lang="en-US" sz="2400" b="1" dirty="0">
                <a:solidFill>
                  <a:schemeClr val="accent6"/>
                </a:solidFill>
              </a:rPr>
              <a:t> = EET</a:t>
            </a:r>
            <a:r>
              <a:rPr lang="en-US" sz="2400" b="1" baseline="-25000" dirty="0">
                <a:solidFill>
                  <a:schemeClr val="accent6"/>
                </a:solidFill>
              </a:rPr>
              <a:t>i</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2"/>
              <a:defRPr/>
            </a:pPr>
            <a:r>
              <a:rPr lang="en-US" sz="2000" b="1" dirty="0">
                <a:effectLst>
                  <a:outerShdw blurRad="38100" dist="38100" dir="2700000" algn="tl">
                    <a:srgbClr val="000000">
                      <a:alpha val="43137"/>
                    </a:srgbClr>
                  </a:outerShdw>
                </a:effectLst>
              </a:rPr>
              <a:t>Early Finish (EF)</a:t>
            </a:r>
            <a:r>
              <a:rPr lang="en-US" sz="2000" dirty="0"/>
              <a:t>: The earliest time at which an activity can be completed.</a:t>
            </a:r>
          </a:p>
          <a:p>
            <a:pPr algn="ctr">
              <a:defRPr/>
            </a:pPr>
            <a:r>
              <a:rPr lang="en-US" sz="2400" b="1" dirty="0">
                <a:solidFill>
                  <a:schemeClr val="accent6"/>
                </a:solidFill>
              </a:rPr>
              <a:t>EF</a:t>
            </a:r>
            <a:r>
              <a:rPr lang="en-US" sz="2400" b="1" baseline="-25000" dirty="0">
                <a:solidFill>
                  <a:schemeClr val="accent6"/>
                </a:solidFill>
              </a:rPr>
              <a:t>ij</a:t>
            </a:r>
            <a:r>
              <a:rPr lang="en-US" sz="2400" b="1" dirty="0">
                <a:solidFill>
                  <a:schemeClr val="accent6"/>
                </a:solidFill>
              </a:rPr>
              <a:t> = ES</a:t>
            </a:r>
            <a:r>
              <a:rPr lang="en-US" sz="2400" b="1" baseline="-25000" dirty="0">
                <a:solidFill>
                  <a:schemeClr val="accent6"/>
                </a:solidFill>
              </a:rPr>
              <a:t>ij</a:t>
            </a:r>
            <a:r>
              <a:rPr lang="en-US" sz="2400" b="1" dirty="0">
                <a:solidFill>
                  <a:schemeClr val="accent6"/>
                </a:solidFill>
              </a:rPr>
              <a:t> + D</a:t>
            </a:r>
            <a:r>
              <a:rPr lang="en-US" sz="2400" b="1" baseline="-25000" dirty="0">
                <a:solidFill>
                  <a:schemeClr val="accent6"/>
                </a:solidFill>
              </a:rPr>
              <a:t>ij</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3"/>
              <a:defRPr/>
            </a:pPr>
            <a:r>
              <a:rPr lang="en-US" sz="2000" b="1" dirty="0">
                <a:effectLst>
                  <a:outerShdw blurRad="38100" dist="38100" dir="2700000" algn="tl">
                    <a:srgbClr val="000000">
                      <a:alpha val="43137"/>
                    </a:srgbClr>
                  </a:outerShdw>
                </a:effectLst>
              </a:rPr>
              <a:t>Late Finish (LF)</a:t>
            </a:r>
            <a:r>
              <a:rPr lang="en-US" sz="2000" dirty="0"/>
              <a:t>: The latest time at which an activity can be completed without delaying project completion.</a:t>
            </a:r>
          </a:p>
          <a:p>
            <a:pPr algn="ctr">
              <a:defRPr/>
            </a:pPr>
            <a:r>
              <a:rPr lang="en-US" sz="2400" b="1" dirty="0">
                <a:solidFill>
                  <a:schemeClr val="accent6"/>
                </a:solidFill>
              </a:rPr>
              <a:t>LF</a:t>
            </a:r>
            <a:r>
              <a:rPr lang="en-US" sz="2400" b="1" baseline="-25000" dirty="0">
                <a:solidFill>
                  <a:schemeClr val="accent6"/>
                </a:solidFill>
              </a:rPr>
              <a:t>ij</a:t>
            </a:r>
            <a:r>
              <a:rPr lang="en-US" sz="2400" b="1" dirty="0">
                <a:solidFill>
                  <a:schemeClr val="accent6"/>
                </a:solidFill>
              </a:rPr>
              <a:t> = LET</a:t>
            </a:r>
            <a:r>
              <a:rPr lang="en-US" sz="2400" b="1" baseline="-25000" dirty="0">
                <a:solidFill>
                  <a:schemeClr val="accent6"/>
                </a:solidFill>
              </a:rPr>
              <a:t>j</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Late Start (LS)</a:t>
            </a:r>
            <a:r>
              <a:rPr lang="en-US" sz="2000" dirty="0"/>
              <a:t>: The latest time at which an activity can be started.</a:t>
            </a:r>
          </a:p>
          <a:p>
            <a:pPr algn="ctr">
              <a:defRPr/>
            </a:pPr>
            <a:r>
              <a:rPr lang="en-US" sz="2400" b="1" dirty="0">
                <a:solidFill>
                  <a:schemeClr val="accent6"/>
                </a:solidFill>
              </a:rPr>
              <a:t>LS</a:t>
            </a:r>
            <a:r>
              <a:rPr lang="en-US" sz="2400" b="1" baseline="-25000" dirty="0">
                <a:solidFill>
                  <a:schemeClr val="accent6"/>
                </a:solidFill>
              </a:rPr>
              <a:t>ij</a:t>
            </a:r>
            <a:r>
              <a:rPr lang="en-US" sz="2400" b="1" dirty="0">
                <a:solidFill>
                  <a:schemeClr val="accent6"/>
                </a:solidFill>
              </a:rPr>
              <a:t> = LF</a:t>
            </a:r>
            <a:r>
              <a:rPr lang="en-US" sz="2400" b="1" baseline="-25000" dirty="0">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D</a:t>
            </a:r>
            <a:r>
              <a:rPr lang="en-US" sz="2400" b="1" baseline="-25000" dirty="0">
                <a:solidFill>
                  <a:schemeClr val="accent6"/>
                </a:solidFill>
              </a:rPr>
              <a:t>ij</a:t>
            </a:r>
          </a:p>
        </p:txBody>
      </p:sp>
      <p:sp>
        <p:nvSpPr>
          <p:cNvPr id="6" name="TextBox 5"/>
          <p:cNvSpPr txBox="1"/>
          <p:nvPr/>
        </p:nvSpPr>
        <p:spPr>
          <a:xfrm>
            <a:off x="1066800" y="1066800"/>
            <a:ext cx="44196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2"/>
              <a:defRPr/>
            </a:pPr>
            <a:r>
              <a:rPr lang="en-US" sz="2400" b="1" u="sng" dirty="0">
                <a:effectLst>
                  <a:outerShdw blurRad="38100" dist="38100" dir="2700000" algn="tl">
                    <a:srgbClr val="000000">
                      <a:alpha val="43137"/>
                    </a:srgbClr>
                  </a:outerShdw>
                </a:effectLst>
              </a:rPr>
              <a:t>Activity Times (Schedule)</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fld id="{BE636D16-8CEC-4D5D-9F72-FAC2DC35E67D}" type="datetime8">
              <a:rPr lang="en-US" smtClean="0"/>
              <a:pPr/>
              <a:t>2/25/2021 11:43 AM</a:t>
            </a:fld>
            <a:endParaRPr lang="en-US"/>
          </a:p>
        </p:txBody>
      </p:sp>
      <p:sp>
        <p:nvSpPr>
          <p:cNvPr id="45059" name="Slide Number Placeholder 4"/>
          <p:cNvSpPr>
            <a:spLocks noGrp="1"/>
          </p:cNvSpPr>
          <p:nvPr>
            <p:ph type="sldNum" sz="quarter" idx="11"/>
          </p:nvPr>
        </p:nvSpPr>
        <p:spPr>
          <a:noFill/>
        </p:spPr>
        <p:txBody>
          <a:bodyPr/>
          <a:lstStyle/>
          <a:p>
            <a:fld id="{C78AC420-CF30-480E-9013-3ED451CDACCA}" type="slidenum">
              <a:rPr lang="ar-SA" smtClean="0"/>
              <a:pPr/>
              <a:t>31</a:t>
            </a:fld>
            <a:endParaRPr lang="en-US"/>
          </a:p>
        </p:txBody>
      </p:sp>
      <p:sp>
        <p:nvSpPr>
          <p:cNvPr id="533575" name="Rectangle 71"/>
          <p:cNvSpPr>
            <a:spLocks noChangeArrowheads="1"/>
          </p:cNvSpPr>
          <p:nvPr/>
        </p:nvSpPr>
        <p:spPr bwMode="auto">
          <a:xfrm>
            <a:off x="685800" y="381000"/>
            <a:ext cx="4648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Activity Times </a:t>
            </a:r>
            <a:endParaRPr lang="de-DE" sz="2800" b="1" dirty="0"/>
          </a:p>
        </p:txBody>
      </p:sp>
      <p:grpSp>
        <p:nvGrpSpPr>
          <p:cNvPr id="45063" name="Group 125"/>
          <p:cNvGrpSpPr>
            <a:grpSpLocks/>
          </p:cNvGrpSpPr>
          <p:nvPr/>
        </p:nvGrpSpPr>
        <p:grpSpPr bwMode="auto">
          <a:xfrm>
            <a:off x="992188" y="1219200"/>
            <a:ext cx="7694612" cy="4419600"/>
            <a:chOff x="992980" y="1219200"/>
            <a:chExt cx="7693820" cy="4419600"/>
          </a:xfrm>
        </p:grpSpPr>
        <p:grpSp>
          <p:nvGrpSpPr>
            <p:cNvPr id="45065" name="Group 59"/>
            <p:cNvGrpSpPr>
              <a:grpSpLocks/>
            </p:cNvGrpSpPr>
            <p:nvPr/>
          </p:nvGrpSpPr>
          <p:grpSpPr bwMode="auto">
            <a:xfrm>
              <a:off x="992980" y="1219200"/>
              <a:ext cx="7693820" cy="4419600"/>
              <a:chOff x="992980" y="1219200"/>
              <a:chExt cx="7693820" cy="4419600"/>
            </a:xfrm>
          </p:grpSpPr>
          <p:grpSp>
            <p:nvGrpSpPr>
              <p:cNvPr id="45073" name="Group 60"/>
              <p:cNvGrpSpPr>
                <a:grpSpLocks/>
              </p:cNvGrpSpPr>
              <p:nvPr/>
            </p:nvGrpSpPr>
            <p:grpSpPr bwMode="auto">
              <a:xfrm>
                <a:off x="992980" y="1219200"/>
                <a:ext cx="7693820" cy="4419600"/>
                <a:chOff x="1103" y="8280"/>
                <a:chExt cx="9697" cy="5580"/>
              </a:xfrm>
            </p:grpSpPr>
            <p:grpSp>
              <p:nvGrpSpPr>
                <p:cNvPr id="45077" name="Group 3"/>
                <p:cNvGrpSpPr>
                  <a:grpSpLocks/>
                </p:cNvGrpSpPr>
                <p:nvPr/>
              </p:nvGrpSpPr>
              <p:grpSpPr bwMode="auto">
                <a:xfrm>
                  <a:off x="1103" y="8280"/>
                  <a:ext cx="9697" cy="5580"/>
                  <a:chOff x="1103" y="8280"/>
                  <a:chExt cx="9697" cy="5580"/>
                </a:xfrm>
              </p:grpSpPr>
              <p:grpSp>
                <p:nvGrpSpPr>
                  <p:cNvPr id="45087" name="Group 4"/>
                  <p:cNvGrpSpPr>
                    <a:grpSpLocks/>
                  </p:cNvGrpSpPr>
                  <p:nvPr/>
                </p:nvGrpSpPr>
                <p:grpSpPr bwMode="auto">
                  <a:xfrm>
                    <a:off x="3597" y="8280"/>
                    <a:ext cx="1263" cy="1260"/>
                    <a:chOff x="2157" y="2340"/>
                    <a:chExt cx="1263" cy="1260"/>
                  </a:xfrm>
                </p:grpSpPr>
                <p:sp>
                  <p:nvSpPr>
                    <p:cNvPr id="45127"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5128"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9"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30"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5088" name="Group 9"/>
                  <p:cNvGrpSpPr>
                    <a:grpSpLocks/>
                  </p:cNvGrpSpPr>
                  <p:nvPr/>
                </p:nvGrpSpPr>
                <p:grpSpPr bwMode="auto">
                  <a:xfrm>
                    <a:off x="1103" y="10440"/>
                    <a:ext cx="1260" cy="1260"/>
                    <a:chOff x="2160" y="2340"/>
                    <a:chExt cx="1260" cy="1260"/>
                  </a:xfrm>
                </p:grpSpPr>
                <p:sp>
                  <p:nvSpPr>
                    <p:cNvPr id="45123"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5124"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5"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26"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5089" name="Group 14"/>
                  <p:cNvGrpSpPr>
                    <a:grpSpLocks/>
                  </p:cNvGrpSpPr>
                  <p:nvPr/>
                </p:nvGrpSpPr>
                <p:grpSpPr bwMode="auto">
                  <a:xfrm>
                    <a:off x="3597" y="10420"/>
                    <a:ext cx="1263" cy="1260"/>
                    <a:chOff x="2157" y="2340"/>
                    <a:chExt cx="1263" cy="1260"/>
                  </a:xfrm>
                </p:grpSpPr>
                <p:sp>
                  <p:nvSpPr>
                    <p:cNvPr id="45119"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5120"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1"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22"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5090" name="Group 77"/>
                  <p:cNvGrpSpPr>
                    <a:grpSpLocks/>
                  </p:cNvGrpSpPr>
                  <p:nvPr/>
                </p:nvGrpSpPr>
                <p:grpSpPr bwMode="auto">
                  <a:xfrm>
                    <a:off x="7340" y="8340"/>
                    <a:ext cx="1260" cy="1260"/>
                    <a:chOff x="2160" y="2340"/>
                    <a:chExt cx="1260" cy="1260"/>
                  </a:xfrm>
                </p:grpSpPr>
                <p:sp>
                  <p:nvSpPr>
                    <p:cNvPr id="45115"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16"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17"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8"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5091" name="Group 24"/>
                  <p:cNvGrpSpPr>
                    <a:grpSpLocks/>
                  </p:cNvGrpSpPr>
                  <p:nvPr/>
                </p:nvGrpSpPr>
                <p:grpSpPr bwMode="auto">
                  <a:xfrm>
                    <a:off x="3600" y="12600"/>
                    <a:ext cx="1260" cy="1260"/>
                    <a:chOff x="2160" y="2340"/>
                    <a:chExt cx="1260" cy="1260"/>
                  </a:xfrm>
                </p:grpSpPr>
                <p:sp>
                  <p:nvSpPr>
                    <p:cNvPr id="45111"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5112"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13"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4"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5092" name="Group 29"/>
                  <p:cNvGrpSpPr>
                    <a:grpSpLocks/>
                  </p:cNvGrpSpPr>
                  <p:nvPr/>
                </p:nvGrpSpPr>
                <p:grpSpPr bwMode="auto">
                  <a:xfrm>
                    <a:off x="6460" y="11880"/>
                    <a:ext cx="1260" cy="1260"/>
                    <a:chOff x="2160" y="2340"/>
                    <a:chExt cx="1260" cy="1260"/>
                  </a:xfrm>
                </p:grpSpPr>
                <p:sp>
                  <p:nvSpPr>
                    <p:cNvPr id="45107"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08"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09"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0"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5093" name="Group 34"/>
                  <p:cNvGrpSpPr>
                    <a:grpSpLocks/>
                  </p:cNvGrpSpPr>
                  <p:nvPr/>
                </p:nvGrpSpPr>
                <p:grpSpPr bwMode="auto">
                  <a:xfrm>
                    <a:off x="9540" y="10400"/>
                    <a:ext cx="1260" cy="1260"/>
                    <a:chOff x="2160" y="2340"/>
                    <a:chExt cx="1260" cy="1260"/>
                  </a:xfrm>
                </p:grpSpPr>
                <p:sp>
                  <p:nvSpPr>
                    <p:cNvPr id="45103"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04"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05"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06"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5094"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5095"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5096"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509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509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509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5100"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5101"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5102"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5078"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5079"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5080"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5081"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5082"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5083"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5084"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5085"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5086"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5074"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5075"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5076"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5066"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5067"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5068" name="Text Box 33"/>
            <p:cNvSpPr txBox="1">
              <a:spLocks noChangeArrowheads="1"/>
            </p:cNvSpPr>
            <p:nvPr/>
          </p:nvSpPr>
          <p:spPr bwMode="auto">
            <a:xfrm>
              <a:off x="5791200" y="4601497"/>
              <a:ext cx="304800" cy="3515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5069"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5070"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5071"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5072"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sp>
        <p:nvSpPr>
          <p:cNvPr id="45064" name="TextBox 71"/>
          <p:cNvSpPr txBox="1">
            <a:spLocks noChangeArrowheads="1"/>
          </p:cNvSpPr>
          <p:nvPr/>
        </p:nvSpPr>
        <p:spPr bwMode="auto">
          <a:xfrm>
            <a:off x="6477000" y="5029200"/>
            <a:ext cx="2590800" cy="954088"/>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ES</a:t>
            </a:r>
            <a:r>
              <a:rPr lang="en-US" sz="1400" baseline="-25000">
                <a:solidFill>
                  <a:schemeClr val="bg1"/>
                </a:solidFill>
              </a:rPr>
              <a:t>20-50</a:t>
            </a:r>
            <a:r>
              <a:rPr lang="en-US" sz="1400">
                <a:solidFill>
                  <a:schemeClr val="bg1"/>
                </a:solidFill>
              </a:rPr>
              <a:t> = EET</a:t>
            </a:r>
            <a:r>
              <a:rPr lang="en-US" sz="1400" baseline="-25000">
                <a:solidFill>
                  <a:schemeClr val="bg1"/>
                </a:solidFill>
              </a:rPr>
              <a:t>20</a:t>
            </a:r>
            <a:r>
              <a:rPr lang="en-US" sz="1400">
                <a:solidFill>
                  <a:schemeClr val="bg1"/>
                </a:solidFill>
              </a:rPr>
              <a:t> = 2</a:t>
            </a:r>
          </a:p>
          <a:p>
            <a:pPr algn="just"/>
            <a:r>
              <a:rPr lang="en-US" sz="1400">
                <a:solidFill>
                  <a:schemeClr val="bg1"/>
                </a:solidFill>
              </a:rPr>
              <a:t>EF</a:t>
            </a:r>
            <a:r>
              <a:rPr lang="en-US" sz="1400" baseline="-25000">
                <a:solidFill>
                  <a:schemeClr val="bg1"/>
                </a:solidFill>
              </a:rPr>
              <a:t>20-50</a:t>
            </a:r>
            <a:r>
              <a:rPr lang="en-US" sz="1400">
                <a:solidFill>
                  <a:schemeClr val="bg1"/>
                </a:solidFill>
              </a:rPr>
              <a:t> = ES + D = 2 + 3 = 5</a:t>
            </a:r>
          </a:p>
          <a:p>
            <a:pPr algn="just"/>
            <a:r>
              <a:rPr lang="en-US" sz="1400">
                <a:solidFill>
                  <a:schemeClr val="bg1"/>
                </a:solidFill>
              </a:rPr>
              <a:t>LF</a:t>
            </a:r>
            <a:r>
              <a:rPr lang="en-US" sz="1400" baseline="-25000">
                <a:solidFill>
                  <a:schemeClr val="bg1"/>
                </a:solidFill>
              </a:rPr>
              <a:t>20-50</a:t>
            </a:r>
            <a:r>
              <a:rPr lang="en-US" sz="1400">
                <a:solidFill>
                  <a:schemeClr val="bg1"/>
                </a:solidFill>
              </a:rPr>
              <a:t> = LET</a:t>
            </a:r>
            <a:r>
              <a:rPr lang="en-US" sz="1400" baseline="-24000">
                <a:solidFill>
                  <a:schemeClr val="bg1"/>
                </a:solidFill>
              </a:rPr>
              <a:t>50</a:t>
            </a:r>
            <a:r>
              <a:rPr lang="en-US" sz="1400">
                <a:solidFill>
                  <a:schemeClr val="bg1"/>
                </a:solidFill>
              </a:rPr>
              <a:t> = 13</a:t>
            </a:r>
          </a:p>
          <a:p>
            <a:pPr algn="just"/>
            <a:r>
              <a:rPr lang="en-US" sz="1400">
                <a:solidFill>
                  <a:schemeClr val="bg1"/>
                </a:solidFill>
              </a:rPr>
              <a:t>LS</a:t>
            </a:r>
            <a:r>
              <a:rPr lang="en-US" sz="1400" baseline="-25000">
                <a:solidFill>
                  <a:schemeClr val="bg1"/>
                </a:solidFill>
              </a:rPr>
              <a:t>20-50</a:t>
            </a:r>
            <a:r>
              <a:rPr lang="en-US" sz="1400">
                <a:solidFill>
                  <a:schemeClr val="bg1"/>
                </a:solidFill>
              </a:rPr>
              <a:t> = LF – D = 13 – 3 = 10 </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fld id="{835653CC-2C61-4E19-B957-480A689209E5}" type="datetime8">
              <a:rPr lang="en-US" smtClean="0"/>
              <a:pPr/>
              <a:t>2/25/2021 11:43 AM</a:t>
            </a:fld>
            <a:endParaRPr lang="en-US"/>
          </a:p>
        </p:txBody>
      </p:sp>
      <p:sp>
        <p:nvSpPr>
          <p:cNvPr id="46083" name="Slide Number Placeholder 4"/>
          <p:cNvSpPr>
            <a:spLocks noGrp="1"/>
          </p:cNvSpPr>
          <p:nvPr>
            <p:ph type="sldNum" sz="quarter" idx="11"/>
          </p:nvPr>
        </p:nvSpPr>
        <p:spPr>
          <a:noFill/>
        </p:spPr>
        <p:txBody>
          <a:bodyPr/>
          <a:lstStyle/>
          <a:p>
            <a:fld id="{4D4D3FF8-B8E1-4948-85C4-520AAE49E9CF}" type="slidenum">
              <a:rPr lang="ar-SA" smtClean="0"/>
              <a:pPr/>
              <a:t>32</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3940175"/>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400" b="1" dirty="0">
                <a:effectLst>
                  <a:outerShdw blurRad="38100" dist="38100" dir="2700000" algn="tl">
                    <a:srgbClr val="000000">
                      <a:alpha val="43137"/>
                    </a:srgbClr>
                  </a:outerShdw>
                </a:effectLst>
              </a:rPr>
              <a:t>Total Float (TF)</a:t>
            </a:r>
          </a:p>
          <a:p>
            <a:pPr marL="457200" indent="-457200" algn="just">
              <a:buClr>
                <a:srgbClr val="FF0000"/>
              </a:buClr>
              <a:defRPr/>
            </a:pPr>
            <a:endParaRPr lang="en-US" sz="1000" dirty="0"/>
          </a:p>
          <a:p>
            <a:pPr algn="just">
              <a:buClr>
                <a:srgbClr val="FF0000"/>
              </a:buClr>
              <a:defRPr/>
            </a:pPr>
            <a:endParaRPr lang="en-US" sz="800" dirty="0"/>
          </a:p>
          <a:p>
            <a:pPr marL="363538" indent="-363538"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Total float or path float </a:t>
            </a:r>
            <a:r>
              <a:rPr lang="en-US" sz="2400" dirty="0"/>
              <a:t>is the amount of time that an activity’s completion may be delayed </a:t>
            </a:r>
            <a:r>
              <a:rPr lang="en-US" sz="2400" b="1" i="1" dirty="0"/>
              <a:t>without extending </a:t>
            </a:r>
            <a:r>
              <a:rPr lang="en-US" sz="2400" b="1" i="1" u="sng" dirty="0"/>
              <a:t>project completion time</a:t>
            </a:r>
            <a:r>
              <a:rPr lang="en-US" sz="2400" dirty="0"/>
              <a:t>.</a:t>
            </a:r>
          </a:p>
          <a:p>
            <a:pPr marL="363538" indent="-363538" algn="just">
              <a:buClr>
                <a:srgbClr val="FF0000"/>
              </a:buClr>
              <a:defRPr/>
            </a:pPr>
            <a:endParaRPr lang="en-US" sz="2400" dirty="0"/>
          </a:p>
          <a:p>
            <a:pPr marL="363538" indent="-363538" algn="just">
              <a:buClr>
                <a:srgbClr val="FF0000"/>
              </a:buClr>
              <a:defRPr/>
            </a:pPr>
            <a:endParaRPr lang="en-US" sz="800" dirty="0"/>
          </a:p>
          <a:p>
            <a:pPr marL="363538" indent="-363538"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Total floa</a:t>
            </a:r>
            <a:r>
              <a:rPr lang="en-US" sz="2400" dirty="0"/>
              <a:t>t or path float is the amount of time that an activity’s completion may be delayed </a:t>
            </a:r>
            <a:r>
              <a:rPr lang="en-US" sz="2400" b="1" i="1" dirty="0"/>
              <a:t>without affecting </a:t>
            </a:r>
            <a:r>
              <a:rPr lang="en-US" sz="2400" b="1" i="1" u="sng" dirty="0"/>
              <a:t>the earliest start of any activity on the network critical path.</a:t>
            </a:r>
          </a:p>
          <a:p>
            <a:pPr marL="363538" indent="-363538" algn="just">
              <a:buClr>
                <a:srgbClr val="FF0000"/>
              </a:buClr>
              <a:buFont typeface="Wingdings" pitchFamily="2" charset="2"/>
              <a:buChar char="q"/>
              <a:defRPr/>
            </a:pPr>
            <a:endParaRPr lang="en-US" sz="800" u="sng"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fld id="{61F5D334-87B8-4D5A-B6B5-660C9F37A958}" type="datetime8">
              <a:rPr lang="en-US" smtClean="0"/>
              <a:pPr/>
              <a:t>2/25/2021 11:43 AM</a:t>
            </a:fld>
            <a:endParaRPr lang="en-US"/>
          </a:p>
        </p:txBody>
      </p:sp>
      <p:sp>
        <p:nvSpPr>
          <p:cNvPr id="47107" name="Slide Number Placeholder 4"/>
          <p:cNvSpPr>
            <a:spLocks noGrp="1"/>
          </p:cNvSpPr>
          <p:nvPr>
            <p:ph type="sldNum" sz="quarter" idx="11"/>
          </p:nvPr>
        </p:nvSpPr>
        <p:spPr>
          <a:noFill/>
        </p:spPr>
        <p:txBody>
          <a:bodyPr/>
          <a:lstStyle/>
          <a:p>
            <a:fld id="{5D842BC4-46A7-47F6-ACB8-996FDABB552D}" type="slidenum">
              <a:rPr lang="ar-SA" smtClean="0"/>
              <a:pPr/>
              <a:t>33</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4032250"/>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400" b="1" dirty="0">
                <a:effectLst>
                  <a:outerShdw blurRad="38100" dist="38100" dir="2700000" algn="tl">
                    <a:srgbClr val="000000">
                      <a:alpha val="43137"/>
                    </a:srgbClr>
                  </a:outerShdw>
                </a:effectLst>
              </a:rPr>
              <a:t>Total Float (TF)</a:t>
            </a:r>
          </a:p>
          <a:p>
            <a:pPr marL="457200" indent="-457200" algn="just">
              <a:buClr>
                <a:srgbClr val="FF0000"/>
              </a:buClr>
              <a:defRPr/>
            </a:pPr>
            <a:endParaRPr lang="en-US" sz="1000" dirty="0"/>
          </a:p>
          <a:p>
            <a:pPr marL="363538" indent="-363538" algn="just">
              <a:buClr>
                <a:srgbClr val="FF0000"/>
              </a:buClr>
              <a:buFont typeface="Wingdings" pitchFamily="2" charset="2"/>
              <a:buChar char="q"/>
              <a:defRPr/>
            </a:pPr>
            <a:r>
              <a:rPr lang="en-US" sz="2400" dirty="0"/>
              <a:t>Total path float time for activity (i-j) is the total float associated with a path.</a:t>
            </a:r>
          </a:p>
          <a:p>
            <a:pPr algn="just">
              <a:buClr>
                <a:srgbClr val="FF0000"/>
              </a:buClr>
              <a:defRPr/>
            </a:pPr>
            <a:endParaRPr lang="en-US" sz="1200" dirty="0"/>
          </a:p>
          <a:p>
            <a:pPr marL="363538" indent="-363538" algn="just">
              <a:buClr>
                <a:srgbClr val="FF0000"/>
              </a:buClr>
              <a:buFont typeface="Wingdings" pitchFamily="2" charset="2"/>
              <a:buChar char="q"/>
              <a:defRPr/>
            </a:pPr>
            <a:r>
              <a:rPr lang="en-US" sz="2400" dirty="0"/>
              <a:t>For arbitrary activity (i</a:t>
            </a:r>
            <a:r>
              <a:rPr lang="en-US" sz="2400" dirty="0">
                <a:sym typeface="Symbol"/>
              </a:rPr>
              <a:t></a:t>
            </a:r>
            <a:r>
              <a:rPr lang="en-US" sz="2400" dirty="0"/>
              <a:t>j), the total float can be written as:</a:t>
            </a:r>
          </a:p>
          <a:p>
            <a:pPr algn="just">
              <a:defRPr/>
            </a:pPr>
            <a:endParaRPr lang="en-US" sz="800" dirty="0"/>
          </a:p>
          <a:p>
            <a:pPr marL="539750" algn="just">
              <a:defRPr/>
            </a:pPr>
            <a:r>
              <a:rPr lang="en-US" sz="2400" b="1" dirty="0">
                <a:solidFill>
                  <a:schemeClr val="accent6"/>
                </a:solidFill>
              </a:rPr>
              <a:t>Path Float </a:t>
            </a:r>
            <a:r>
              <a:rPr lang="en-US" sz="2400" b="1" dirty="0">
                <a:solidFill>
                  <a:schemeClr val="accent6"/>
                </a:solidFill>
                <a:sym typeface="Symbol"/>
              </a:rPr>
              <a:t>=</a:t>
            </a:r>
            <a:r>
              <a:rPr lang="en-US" sz="2400" b="1" dirty="0">
                <a:solidFill>
                  <a:schemeClr val="accent6"/>
                </a:solidFill>
              </a:rPr>
              <a:t>Total Float (TF</a:t>
            </a:r>
            <a:r>
              <a:rPr lang="en-US" sz="2400" b="1" baseline="-25000" dirty="0">
                <a:solidFill>
                  <a:schemeClr val="accent6"/>
                </a:solidFill>
              </a:rPr>
              <a:t>ij</a:t>
            </a:r>
            <a:r>
              <a:rPr lang="en-US" sz="2400" b="1" dirty="0">
                <a:solidFill>
                  <a:schemeClr val="accent6"/>
                </a:solidFill>
              </a:rPr>
              <a:t>)</a:t>
            </a:r>
          </a:p>
          <a:p>
            <a:pPr algn="just">
              <a:defRPr/>
            </a:pPr>
            <a:r>
              <a:rPr lang="en-US" sz="2400" b="1" dirty="0">
                <a:solidFill>
                  <a:schemeClr val="accent6"/>
                </a:solidFill>
              </a:rPr>
              <a:t>				= LS</a:t>
            </a:r>
            <a:r>
              <a:rPr lang="en-US" sz="2400" b="1" baseline="-25000" dirty="0">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ES</a:t>
            </a:r>
            <a:r>
              <a:rPr lang="en-US" sz="2400" b="1" baseline="-25000" dirty="0">
                <a:solidFill>
                  <a:schemeClr val="accent6"/>
                </a:solidFill>
              </a:rPr>
              <a:t>ij</a:t>
            </a:r>
            <a:endParaRPr lang="en-US" sz="2400" b="1" dirty="0">
              <a:solidFill>
                <a:schemeClr val="accent6"/>
              </a:solidFill>
            </a:endParaRPr>
          </a:p>
          <a:p>
            <a:pPr algn="just">
              <a:defRPr/>
            </a:pPr>
            <a:r>
              <a:rPr lang="en-US" sz="2400" b="1" dirty="0">
                <a:solidFill>
                  <a:schemeClr val="accent6"/>
                </a:solidFill>
              </a:rPr>
              <a:t>				= LF</a:t>
            </a:r>
            <a:r>
              <a:rPr lang="en-US" sz="2400" b="1" baseline="-25000" dirty="0">
                <a:solidFill>
                  <a:schemeClr val="accent6"/>
                </a:solidFill>
              </a:rPr>
              <a:t>ij </a:t>
            </a:r>
            <a:r>
              <a:rPr lang="en-US" sz="2400" b="1" dirty="0">
                <a:solidFill>
                  <a:schemeClr val="accent6"/>
                </a:solidFill>
                <a:sym typeface="Symbol"/>
              </a:rPr>
              <a:t> </a:t>
            </a:r>
            <a:r>
              <a:rPr lang="en-US" sz="2400" b="1" dirty="0">
                <a:solidFill>
                  <a:schemeClr val="accent6"/>
                </a:solidFill>
              </a:rPr>
              <a:t>EF</a:t>
            </a:r>
            <a:r>
              <a:rPr lang="en-US" sz="2400" b="1" baseline="-25000" dirty="0">
                <a:solidFill>
                  <a:schemeClr val="accent6"/>
                </a:solidFill>
              </a:rPr>
              <a:t>ij</a:t>
            </a:r>
            <a:endParaRPr lang="en-US" sz="2400" b="1" dirty="0">
              <a:solidFill>
                <a:schemeClr val="accent6"/>
              </a:solidFill>
            </a:endParaRPr>
          </a:p>
          <a:p>
            <a:pPr algn="just">
              <a:defRPr/>
            </a:pPr>
            <a:r>
              <a:rPr lang="en-US" sz="2400" b="1" dirty="0">
                <a:solidFill>
                  <a:schemeClr val="accent6"/>
                </a:solidFill>
              </a:rPr>
              <a:t>				= LET</a:t>
            </a:r>
            <a:r>
              <a:rPr lang="en-US" sz="2400" b="1" baseline="-25000" dirty="0">
                <a:solidFill>
                  <a:schemeClr val="accent6"/>
                </a:solidFill>
              </a:rPr>
              <a:t>j</a:t>
            </a:r>
            <a:r>
              <a:rPr lang="en-US" sz="2400" b="1" dirty="0">
                <a:solidFill>
                  <a:schemeClr val="accent6"/>
                </a:solidFill>
              </a:rPr>
              <a:t> – EET</a:t>
            </a:r>
            <a:r>
              <a:rPr lang="en-US" sz="2400" b="1" baseline="-25000" dirty="0">
                <a:solidFill>
                  <a:schemeClr val="accent6"/>
                </a:solidFill>
              </a:rPr>
              <a:t>i </a:t>
            </a:r>
            <a:r>
              <a:rPr lang="en-US" sz="2400" b="1" dirty="0">
                <a:solidFill>
                  <a:schemeClr val="accent6"/>
                </a:solidFill>
                <a:sym typeface="Symbol"/>
              </a:rPr>
              <a:t> </a:t>
            </a:r>
            <a:r>
              <a:rPr lang="en-US" sz="2400" b="1" dirty="0">
                <a:solidFill>
                  <a:schemeClr val="accent6"/>
                </a:solidFill>
              </a:rPr>
              <a:t>D</a:t>
            </a:r>
            <a:r>
              <a:rPr lang="en-US" sz="2400" b="1" baseline="-25000" dirty="0">
                <a:solidFill>
                  <a:schemeClr val="accent6"/>
                </a:solidFill>
              </a:rPr>
              <a:t>ij</a:t>
            </a:r>
            <a:endParaRPr lang="en-US" sz="2400" baseline="-25000" dirty="0"/>
          </a:p>
        </p:txBody>
      </p:sp>
      <p:sp>
        <p:nvSpPr>
          <p:cNvPr id="6" name="TextBox 5"/>
          <p:cNvSpPr txBox="1"/>
          <p:nvPr/>
        </p:nvSpPr>
        <p:spPr>
          <a:xfrm>
            <a:off x="1066800" y="1066800"/>
            <a:ext cx="28956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fld id="{016666D8-9DD8-461C-B841-D72339F71C87}" type="datetime8">
              <a:rPr lang="en-US" smtClean="0"/>
              <a:pPr/>
              <a:t>2/25/2021 11:43 AM</a:t>
            </a:fld>
            <a:endParaRPr lang="en-US"/>
          </a:p>
        </p:txBody>
      </p:sp>
      <p:sp>
        <p:nvSpPr>
          <p:cNvPr id="48131" name="Slide Number Placeholder 4"/>
          <p:cNvSpPr>
            <a:spLocks noGrp="1"/>
          </p:cNvSpPr>
          <p:nvPr>
            <p:ph type="sldNum" sz="quarter" idx="11"/>
          </p:nvPr>
        </p:nvSpPr>
        <p:spPr>
          <a:noFill/>
        </p:spPr>
        <p:txBody>
          <a:bodyPr/>
          <a:lstStyle/>
          <a:p>
            <a:fld id="{6548970D-25A3-4DE3-A447-24DA3947AA9F}" type="slidenum">
              <a:rPr lang="ar-SA" smtClean="0"/>
              <a:pPr/>
              <a:t>34</a:t>
            </a:fld>
            <a:endParaRPr lang="en-US"/>
          </a:p>
        </p:txBody>
      </p:sp>
      <p:sp>
        <p:nvSpPr>
          <p:cNvPr id="533575" name="Rectangle 71"/>
          <p:cNvSpPr>
            <a:spLocks noChangeArrowheads="1"/>
          </p:cNvSpPr>
          <p:nvPr/>
        </p:nvSpPr>
        <p:spPr bwMode="auto">
          <a:xfrm>
            <a:off x="685800" y="381000"/>
            <a:ext cx="5029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Total Float Times</a:t>
            </a:r>
            <a:endParaRPr lang="de-DE" sz="2800" b="1" dirty="0"/>
          </a:p>
        </p:txBody>
      </p:sp>
      <p:sp>
        <p:nvSpPr>
          <p:cNvPr id="48135" name="TextBox 71"/>
          <p:cNvSpPr txBox="1">
            <a:spLocks noChangeArrowheads="1"/>
          </p:cNvSpPr>
          <p:nvPr/>
        </p:nvSpPr>
        <p:spPr bwMode="auto">
          <a:xfrm>
            <a:off x="6400800" y="4635500"/>
            <a:ext cx="2667000" cy="1384300"/>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TF</a:t>
            </a:r>
            <a:r>
              <a:rPr lang="en-US" sz="1400" baseline="-25000">
                <a:solidFill>
                  <a:schemeClr val="bg1"/>
                </a:solidFill>
              </a:rPr>
              <a:t>20-50</a:t>
            </a:r>
            <a:r>
              <a:rPr lang="en-US" sz="1400">
                <a:solidFill>
                  <a:schemeClr val="bg1"/>
                </a:solidFill>
              </a:rPr>
              <a:t> = LS</a:t>
            </a:r>
            <a:r>
              <a:rPr lang="en-US" sz="1400" baseline="-25000">
                <a:solidFill>
                  <a:schemeClr val="bg1"/>
                </a:solidFill>
              </a:rPr>
              <a:t>20-50</a:t>
            </a:r>
            <a:r>
              <a:rPr lang="en-US" sz="1400">
                <a:solidFill>
                  <a:schemeClr val="bg1"/>
                </a:solidFill>
              </a:rPr>
              <a:t> - ES</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10 – 2 = 8</a:t>
            </a:r>
          </a:p>
          <a:p>
            <a:pPr algn="just"/>
            <a:r>
              <a:rPr lang="en-US" sz="1400">
                <a:solidFill>
                  <a:schemeClr val="bg1"/>
                </a:solidFill>
              </a:rPr>
              <a:t>TF</a:t>
            </a:r>
            <a:r>
              <a:rPr lang="en-US" sz="1400" baseline="-25000">
                <a:solidFill>
                  <a:schemeClr val="bg1"/>
                </a:solidFill>
              </a:rPr>
              <a:t>20-50</a:t>
            </a:r>
            <a:r>
              <a:rPr lang="en-US" sz="1400">
                <a:solidFill>
                  <a:schemeClr val="bg1"/>
                </a:solidFill>
              </a:rPr>
              <a:t> = LF</a:t>
            </a:r>
            <a:r>
              <a:rPr lang="en-US" sz="1400" baseline="-25000">
                <a:solidFill>
                  <a:schemeClr val="bg1"/>
                </a:solidFill>
              </a:rPr>
              <a:t>20-50</a:t>
            </a:r>
            <a:r>
              <a:rPr lang="en-US" sz="1400">
                <a:solidFill>
                  <a:schemeClr val="bg1"/>
                </a:solidFill>
              </a:rPr>
              <a:t> - EF</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13 – 5 = 8</a:t>
            </a:r>
          </a:p>
          <a:p>
            <a:pPr algn="just"/>
            <a:r>
              <a:rPr lang="en-US" sz="1400">
                <a:solidFill>
                  <a:schemeClr val="bg1"/>
                </a:solidFill>
              </a:rPr>
              <a:t>TF</a:t>
            </a:r>
            <a:r>
              <a:rPr lang="en-US" sz="1400" baseline="-25000">
                <a:solidFill>
                  <a:schemeClr val="bg1"/>
                </a:solidFill>
              </a:rPr>
              <a:t>20-50</a:t>
            </a:r>
            <a:r>
              <a:rPr lang="en-US" sz="1400">
                <a:solidFill>
                  <a:schemeClr val="bg1"/>
                </a:solidFill>
              </a:rPr>
              <a:t> = LET</a:t>
            </a:r>
            <a:r>
              <a:rPr lang="en-US" sz="1400" baseline="-25000">
                <a:solidFill>
                  <a:schemeClr val="bg1"/>
                </a:solidFill>
              </a:rPr>
              <a:t>50</a:t>
            </a:r>
            <a:r>
              <a:rPr lang="en-US" sz="1400">
                <a:solidFill>
                  <a:schemeClr val="bg1"/>
                </a:solidFill>
              </a:rPr>
              <a:t> – EET</a:t>
            </a:r>
            <a:r>
              <a:rPr lang="en-US" sz="1400" baseline="-25000">
                <a:solidFill>
                  <a:schemeClr val="bg1"/>
                </a:solidFill>
              </a:rPr>
              <a:t>20</a:t>
            </a:r>
            <a:r>
              <a:rPr lang="en-US" sz="1400">
                <a:solidFill>
                  <a:schemeClr val="bg1"/>
                </a:solidFill>
              </a:rPr>
              <a:t> - D</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13 – 2 - 3 = 8</a:t>
            </a:r>
          </a:p>
        </p:txBody>
      </p:sp>
      <p:grpSp>
        <p:nvGrpSpPr>
          <p:cNvPr id="48136" name="Group 86"/>
          <p:cNvGrpSpPr>
            <a:grpSpLocks/>
          </p:cNvGrpSpPr>
          <p:nvPr/>
        </p:nvGrpSpPr>
        <p:grpSpPr bwMode="auto">
          <a:xfrm>
            <a:off x="992188" y="1219200"/>
            <a:ext cx="7694612" cy="4419600"/>
            <a:chOff x="992188" y="1219200"/>
            <a:chExt cx="7694612" cy="4419600"/>
          </a:xfrm>
        </p:grpSpPr>
        <p:grpSp>
          <p:nvGrpSpPr>
            <p:cNvPr id="48137" name="Group 125"/>
            <p:cNvGrpSpPr>
              <a:grpSpLocks/>
            </p:cNvGrpSpPr>
            <p:nvPr/>
          </p:nvGrpSpPr>
          <p:grpSpPr bwMode="auto">
            <a:xfrm>
              <a:off x="992188" y="1219200"/>
              <a:ext cx="7694612" cy="4419600"/>
              <a:chOff x="992980" y="1219200"/>
              <a:chExt cx="7693820" cy="4419600"/>
            </a:xfrm>
          </p:grpSpPr>
          <p:grpSp>
            <p:nvGrpSpPr>
              <p:cNvPr id="48141" name="Group 59"/>
              <p:cNvGrpSpPr>
                <a:grpSpLocks/>
              </p:cNvGrpSpPr>
              <p:nvPr/>
            </p:nvGrpSpPr>
            <p:grpSpPr bwMode="auto">
              <a:xfrm>
                <a:off x="992980" y="1219200"/>
                <a:ext cx="7693820" cy="4419600"/>
                <a:chOff x="992980" y="1219200"/>
                <a:chExt cx="7693820" cy="4419600"/>
              </a:xfrm>
            </p:grpSpPr>
            <p:grpSp>
              <p:nvGrpSpPr>
                <p:cNvPr id="48149" name="Group 60"/>
                <p:cNvGrpSpPr>
                  <a:grpSpLocks/>
                </p:cNvGrpSpPr>
                <p:nvPr/>
              </p:nvGrpSpPr>
              <p:grpSpPr bwMode="auto">
                <a:xfrm>
                  <a:off x="992980" y="1219200"/>
                  <a:ext cx="7693820" cy="4419600"/>
                  <a:chOff x="1103" y="8280"/>
                  <a:chExt cx="9697" cy="5580"/>
                </a:xfrm>
              </p:grpSpPr>
              <p:grpSp>
                <p:nvGrpSpPr>
                  <p:cNvPr id="48153" name="Group 3"/>
                  <p:cNvGrpSpPr>
                    <a:grpSpLocks/>
                  </p:cNvGrpSpPr>
                  <p:nvPr/>
                </p:nvGrpSpPr>
                <p:grpSpPr bwMode="auto">
                  <a:xfrm>
                    <a:off x="1103" y="8280"/>
                    <a:ext cx="9697" cy="5580"/>
                    <a:chOff x="1103" y="8280"/>
                    <a:chExt cx="9697" cy="5580"/>
                  </a:xfrm>
                </p:grpSpPr>
                <p:grpSp>
                  <p:nvGrpSpPr>
                    <p:cNvPr id="48163" name="Group 4"/>
                    <p:cNvGrpSpPr>
                      <a:grpSpLocks/>
                    </p:cNvGrpSpPr>
                    <p:nvPr/>
                  </p:nvGrpSpPr>
                  <p:grpSpPr bwMode="auto">
                    <a:xfrm>
                      <a:off x="3597" y="8280"/>
                      <a:ext cx="1263" cy="1260"/>
                      <a:chOff x="2157" y="2340"/>
                      <a:chExt cx="1263" cy="1260"/>
                    </a:xfrm>
                  </p:grpSpPr>
                  <p:sp>
                    <p:nvSpPr>
                      <p:cNvPr id="48200"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8201"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202"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203"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8164" name="Group 9"/>
                    <p:cNvGrpSpPr>
                      <a:grpSpLocks/>
                    </p:cNvGrpSpPr>
                    <p:nvPr/>
                  </p:nvGrpSpPr>
                  <p:grpSpPr bwMode="auto">
                    <a:xfrm>
                      <a:off x="1103" y="10440"/>
                      <a:ext cx="1260" cy="1260"/>
                      <a:chOff x="2160" y="2340"/>
                      <a:chExt cx="1260" cy="1260"/>
                    </a:xfrm>
                  </p:grpSpPr>
                  <p:sp>
                    <p:nvSpPr>
                      <p:cNvPr id="48196"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8197"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8"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9"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8165" name="Group 14"/>
                    <p:cNvGrpSpPr>
                      <a:grpSpLocks/>
                    </p:cNvGrpSpPr>
                    <p:nvPr/>
                  </p:nvGrpSpPr>
                  <p:grpSpPr bwMode="auto">
                    <a:xfrm>
                      <a:off x="3597" y="10420"/>
                      <a:ext cx="1263" cy="1260"/>
                      <a:chOff x="2157" y="2340"/>
                      <a:chExt cx="1263" cy="1260"/>
                    </a:xfrm>
                  </p:grpSpPr>
                  <p:sp>
                    <p:nvSpPr>
                      <p:cNvPr id="48192"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8193"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4"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5"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8166" name="Group 77"/>
                    <p:cNvGrpSpPr>
                      <a:grpSpLocks/>
                    </p:cNvGrpSpPr>
                    <p:nvPr/>
                  </p:nvGrpSpPr>
                  <p:grpSpPr bwMode="auto">
                    <a:xfrm>
                      <a:off x="7340" y="8340"/>
                      <a:ext cx="1260" cy="1260"/>
                      <a:chOff x="2160" y="2340"/>
                      <a:chExt cx="1260" cy="1260"/>
                    </a:xfrm>
                  </p:grpSpPr>
                  <p:sp>
                    <p:nvSpPr>
                      <p:cNvPr id="48188"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89"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0"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1"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8167" name="Group 24"/>
                    <p:cNvGrpSpPr>
                      <a:grpSpLocks/>
                    </p:cNvGrpSpPr>
                    <p:nvPr/>
                  </p:nvGrpSpPr>
                  <p:grpSpPr bwMode="auto">
                    <a:xfrm>
                      <a:off x="3600" y="12600"/>
                      <a:ext cx="1260" cy="1260"/>
                      <a:chOff x="2160" y="2340"/>
                      <a:chExt cx="1260" cy="1260"/>
                    </a:xfrm>
                  </p:grpSpPr>
                  <p:sp>
                    <p:nvSpPr>
                      <p:cNvPr id="48184"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8185"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86"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87"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8168" name="Group 29"/>
                    <p:cNvGrpSpPr>
                      <a:grpSpLocks/>
                    </p:cNvGrpSpPr>
                    <p:nvPr/>
                  </p:nvGrpSpPr>
                  <p:grpSpPr bwMode="auto">
                    <a:xfrm>
                      <a:off x="6460" y="11880"/>
                      <a:ext cx="1260" cy="1260"/>
                      <a:chOff x="2160" y="2340"/>
                      <a:chExt cx="1260" cy="1260"/>
                    </a:xfrm>
                  </p:grpSpPr>
                  <p:sp>
                    <p:nvSpPr>
                      <p:cNvPr id="48180"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81"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82"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83"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8169" name="Group 34"/>
                    <p:cNvGrpSpPr>
                      <a:grpSpLocks/>
                    </p:cNvGrpSpPr>
                    <p:nvPr/>
                  </p:nvGrpSpPr>
                  <p:grpSpPr bwMode="auto">
                    <a:xfrm>
                      <a:off x="9540" y="10400"/>
                      <a:ext cx="1260" cy="1260"/>
                      <a:chOff x="2160" y="2340"/>
                      <a:chExt cx="1260" cy="1260"/>
                    </a:xfrm>
                  </p:grpSpPr>
                  <p:sp>
                    <p:nvSpPr>
                      <p:cNvPr id="48176"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77"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78"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79"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8170"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48171"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8172"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8173"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8174"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48175"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8154"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8155"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8156"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8157"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8158"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8159"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8160"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8161"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8162"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8150"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8151"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8152"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8142"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8143"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8144"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8145"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8146"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8147"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8148"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48138" name="Straight Arrow Connector 79"/>
            <p:cNvCxnSpPr>
              <a:cxnSpLocks noChangeShapeType="1"/>
              <a:stCxn id="48180" idx="6"/>
              <a:endCxn id="48176"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48139" name="Straight Arrow Connector 83"/>
            <p:cNvCxnSpPr>
              <a:cxnSpLocks noChangeShapeType="1"/>
              <a:stCxn id="48196" idx="7"/>
              <a:endCxn id="48200"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48140" name="Straight Arrow Connector 85"/>
            <p:cNvCxnSpPr>
              <a:cxnSpLocks noChangeShapeType="1"/>
              <a:stCxn id="48196" idx="5"/>
              <a:endCxn id="48184"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p>
            <a:fld id="{186AEC98-DFFF-4F26-B009-ACDF53849D13}" type="datetime8">
              <a:rPr lang="en-US" smtClean="0"/>
              <a:pPr/>
              <a:t>2/25/2021 11:43 AM</a:t>
            </a:fld>
            <a:endParaRPr lang="en-US"/>
          </a:p>
        </p:txBody>
      </p:sp>
      <p:sp>
        <p:nvSpPr>
          <p:cNvPr id="49155" name="Slide Number Placeholder 4"/>
          <p:cNvSpPr>
            <a:spLocks noGrp="1"/>
          </p:cNvSpPr>
          <p:nvPr>
            <p:ph type="sldNum" sz="quarter" idx="11"/>
          </p:nvPr>
        </p:nvSpPr>
        <p:spPr>
          <a:noFill/>
        </p:spPr>
        <p:txBody>
          <a:bodyPr/>
          <a:lstStyle/>
          <a:p>
            <a:fld id="{937672FA-9A8E-4C12-9586-C06F800241F2}" type="slidenum">
              <a:rPr lang="ar-SA" smtClean="0"/>
              <a:pPr/>
              <a:t>35</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0200"/>
            <a:ext cx="7543800" cy="427831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2"/>
              <a:defRPr/>
            </a:pPr>
            <a:r>
              <a:rPr lang="en-US" sz="2000" b="1" dirty="0">
                <a:effectLst>
                  <a:outerShdw blurRad="38100" dist="38100" dir="2700000" algn="tl">
                    <a:srgbClr val="000000">
                      <a:alpha val="43137"/>
                    </a:srgbClr>
                  </a:outerShdw>
                </a:effectLst>
              </a:rPr>
              <a:t>Free Float (FF)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Free float or activity float is the amount of time that an activity’s completion time may be delayed </a:t>
            </a:r>
            <a:r>
              <a:rPr lang="en-US" sz="2000" b="1" i="1" dirty="0"/>
              <a:t>without affecting the earliest start of succeeding activity</a:t>
            </a:r>
            <a:r>
              <a:rPr lang="en-US" sz="2000" dirty="0"/>
              <a:t>.</a:t>
            </a:r>
          </a:p>
          <a:p>
            <a:pPr marL="363538" lvl="1" indent="-363538"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Activity float is “owned” by an individual activity, whereas path or total float is shared by all activities along a slack path.</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b="1" i="1" dirty="0"/>
              <a:t>Total float equals or exceeds free float (TF ≥ FF)</a:t>
            </a:r>
            <a:r>
              <a:rPr lang="en-US" sz="2000" dirty="0"/>
              <a:t>.</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For arbitrary activity (i</a:t>
            </a:r>
            <a:r>
              <a:rPr lang="en-US" sz="2000" dirty="0">
                <a:sym typeface="Symbol"/>
              </a:rPr>
              <a:t></a:t>
            </a:r>
            <a:r>
              <a:rPr lang="en-US" sz="2000" dirty="0"/>
              <a:t>j), the free float can be written as:</a:t>
            </a:r>
          </a:p>
          <a:p>
            <a:pPr marL="539750" algn="just">
              <a:defRPr/>
            </a:pPr>
            <a:r>
              <a:rPr lang="en-US" sz="2400" b="1" dirty="0">
                <a:solidFill>
                  <a:schemeClr val="accent6"/>
                </a:solidFill>
              </a:rPr>
              <a:t>Activity Float</a:t>
            </a:r>
            <a:r>
              <a:rPr lang="en-US" sz="2400" b="1" dirty="0">
                <a:solidFill>
                  <a:schemeClr val="accent6"/>
                </a:solidFill>
                <a:sym typeface="Symbol"/>
              </a:rPr>
              <a:t> = </a:t>
            </a:r>
            <a:r>
              <a:rPr lang="en-US" sz="2400" b="1" dirty="0">
                <a:solidFill>
                  <a:schemeClr val="accent6"/>
                </a:solidFill>
              </a:rPr>
              <a:t>Free Float (FF</a:t>
            </a:r>
            <a:r>
              <a:rPr lang="en-US" sz="2400" b="1" baseline="-25000" dirty="0">
                <a:solidFill>
                  <a:schemeClr val="accent6"/>
                </a:solidFill>
              </a:rPr>
              <a:t>ij</a:t>
            </a:r>
            <a:r>
              <a:rPr lang="en-US" sz="2400" b="1" dirty="0">
                <a:solidFill>
                  <a:schemeClr val="accent6"/>
                </a:solidFill>
              </a:rPr>
              <a:t>)</a:t>
            </a:r>
          </a:p>
          <a:p>
            <a:pPr marL="539750" algn="just">
              <a:defRPr/>
            </a:pPr>
            <a:r>
              <a:rPr lang="en-US" sz="2400" b="1" dirty="0">
                <a:solidFill>
                  <a:schemeClr val="accent6"/>
                </a:solidFill>
              </a:rPr>
              <a:t>			= </a:t>
            </a:r>
            <a:r>
              <a:rPr lang="en-US" sz="2400" b="1" dirty="0" err="1">
                <a:solidFill>
                  <a:schemeClr val="accent6"/>
                </a:solidFill>
              </a:rPr>
              <a:t>ES</a:t>
            </a:r>
            <a:r>
              <a:rPr lang="en-US" sz="2400" b="1" baseline="-25000" dirty="0" err="1">
                <a:solidFill>
                  <a:schemeClr val="accent6"/>
                </a:solidFill>
              </a:rPr>
              <a:t>jk</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EF</a:t>
            </a:r>
            <a:r>
              <a:rPr lang="en-US" sz="2400" b="1" baseline="-25000" dirty="0">
                <a:solidFill>
                  <a:schemeClr val="accent6"/>
                </a:solidFill>
              </a:rPr>
              <a:t>ij</a:t>
            </a:r>
            <a:r>
              <a:rPr lang="en-US" sz="2400" b="1" dirty="0">
                <a:solidFill>
                  <a:schemeClr val="accent6"/>
                </a:solidFill>
              </a:rPr>
              <a:t> </a:t>
            </a:r>
          </a:p>
          <a:p>
            <a:pPr algn="just">
              <a:defRPr/>
            </a:pPr>
            <a:r>
              <a:rPr lang="en-US" sz="2400" dirty="0"/>
              <a:t>			</a:t>
            </a:r>
            <a:r>
              <a:rPr lang="en-US" sz="2400" b="1" dirty="0">
                <a:solidFill>
                  <a:schemeClr val="accent6"/>
                </a:solidFill>
              </a:rPr>
              <a:t>=</a:t>
            </a:r>
            <a:r>
              <a:rPr lang="en-US" sz="2400" dirty="0"/>
              <a:t> </a:t>
            </a:r>
            <a:r>
              <a:rPr lang="en-US" sz="2400" b="1" dirty="0">
                <a:solidFill>
                  <a:schemeClr val="accent6"/>
                </a:solidFill>
              </a:rPr>
              <a:t>EET</a:t>
            </a:r>
            <a:r>
              <a:rPr lang="en-US" sz="2400" b="1" baseline="-25000" dirty="0">
                <a:solidFill>
                  <a:schemeClr val="accent6"/>
                </a:solidFill>
              </a:rPr>
              <a:t>j</a:t>
            </a:r>
            <a:r>
              <a:rPr lang="en-US" sz="2400" b="1" dirty="0">
                <a:solidFill>
                  <a:schemeClr val="accent6"/>
                </a:solidFill>
              </a:rPr>
              <a:t> – EET</a:t>
            </a:r>
            <a:r>
              <a:rPr lang="en-US" sz="2400" b="1" baseline="-25000" dirty="0">
                <a:solidFill>
                  <a:schemeClr val="accent6"/>
                </a:solidFill>
              </a:rPr>
              <a:t>i </a:t>
            </a:r>
            <a:r>
              <a:rPr lang="en-US" sz="2400" b="1" dirty="0">
                <a:solidFill>
                  <a:schemeClr val="accent6"/>
                </a:solidFill>
                <a:sym typeface="Symbol"/>
              </a:rPr>
              <a:t> </a:t>
            </a:r>
            <a:r>
              <a:rPr lang="en-US" sz="2400" b="1" dirty="0">
                <a:solidFill>
                  <a:schemeClr val="accent6"/>
                </a:solidFill>
              </a:rPr>
              <a:t>D</a:t>
            </a:r>
            <a:r>
              <a:rPr lang="en-US" sz="2400" b="1" baseline="-25000" dirty="0">
                <a:solidFill>
                  <a:schemeClr val="accent6"/>
                </a:solidFill>
              </a:rPr>
              <a:t>ij</a:t>
            </a:r>
            <a:endParaRPr lang="en-US" sz="2400"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p>
            <a:fld id="{FAA01A48-4F95-47C5-8C2D-8193BB95B874}" type="datetime8">
              <a:rPr lang="en-US" smtClean="0"/>
              <a:pPr/>
              <a:t>2/25/2021 11:43 AM</a:t>
            </a:fld>
            <a:endParaRPr lang="en-US"/>
          </a:p>
        </p:txBody>
      </p:sp>
      <p:sp>
        <p:nvSpPr>
          <p:cNvPr id="50179" name="Slide Number Placeholder 4"/>
          <p:cNvSpPr>
            <a:spLocks noGrp="1"/>
          </p:cNvSpPr>
          <p:nvPr>
            <p:ph type="sldNum" sz="quarter" idx="11"/>
          </p:nvPr>
        </p:nvSpPr>
        <p:spPr>
          <a:noFill/>
        </p:spPr>
        <p:txBody>
          <a:bodyPr/>
          <a:lstStyle/>
          <a:p>
            <a:fld id="{17A83A1C-5A7E-49ED-B6F6-7240A6A03560}" type="slidenum">
              <a:rPr lang="ar-SA" smtClean="0"/>
              <a:pPr/>
              <a:t>36</a:t>
            </a:fld>
            <a:endParaRPr lang="en-US"/>
          </a:p>
        </p:txBody>
      </p:sp>
      <p:sp>
        <p:nvSpPr>
          <p:cNvPr id="50180" name="TextBox 71"/>
          <p:cNvSpPr txBox="1">
            <a:spLocks noChangeArrowheads="1"/>
          </p:cNvSpPr>
          <p:nvPr/>
        </p:nvSpPr>
        <p:spPr bwMode="auto">
          <a:xfrm>
            <a:off x="6324600" y="4913313"/>
            <a:ext cx="2667000" cy="954087"/>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FF</a:t>
            </a:r>
            <a:r>
              <a:rPr lang="en-US" sz="1400" baseline="-25000">
                <a:solidFill>
                  <a:schemeClr val="bg1"/>
                </a:solidFill>
              </a:rPr>
              <a:t>20-50</a:t>
            </a:r>
            <a:r>
              <a:rPr lang="en-US" sz="1400">
                <a:solidFill>
                  <a:schemeClr val="bg1"/>
                </a:solidFill>
              </a:rPr>
              <a:t> = ES</a:t>
            </a:r>
            <a:r>
              <a:rPr lang="en-US" sz="1400" baseline="-25000">
                <a:solidFill>
                  <a:schemeClr val="bg1"/>
                </a:solidFill>
              </a:rPr>
              <a:t>50-70</a:t>
            </a:r>
            <a:r>
              <a:rPr lang="en-US" sz="1400">
                <a:solidFill>
                  <a:schemeClr val="bg1"/>
                </a:solidFill>
              </a:rPr>
              <a:t> - EF</a:t>
            </a:r>
            <a:r>
              <a:rPr lang="en-US" sz="1400" baseline="-25000">
                <a:solidFill>
                  <a:schemeClr val="bg1"/>
                </a:solidFill>
              </a:rPr>
              <a:t>20-50</a:t>
            </a:r>
            <a:endParaRPr lang="en-US" sz="1400">
              <a:solidFill>
                <a:schemeClr val="bg1"/>
              </a:solidFill>
            </a:endParaRPr>
          </a:p>
          <a:p>
            <a:pPr algn="just"/>
            <a:r>
              <a:rPr lang="en-US" sz="1400">
                <a:solidFill>
                  <a:schemeClr val="bg1"/>
                </a:solidFill>
              </a:rPr>
              <a:t>FF</a:t>
            </a:r>
            <a:r>
              <a:rPr lang="en-US" sz="1400" baseline="-25000">
                <a:solidFill>
                  <a:schemeClr val="bg1"/>
                </a:solidFill>
              </a:rPr>
              <a:t>20-50</a:t>
            </a:r>
            <a:r>
              <a:rPr lang="en-US" sz="1400">
                <a:solidFill>
                  <a:schemeClr val="bg1"/>
                </a:solidFill>
              </a:rPr>
              <a:t> = 8 – 5 = 3</a:t>
            </a:r>
          </a:p>
          <a:p>
            <a:pPr algn="just"/>
            <a:r>
              <a:rPr lang="en-US" sz="1400">
                <a:solidFill>
                  <a:schemeClr val="bg1"/>
                </a:solidFill>
              </a:rPr>
              <a:t>FF</a:t>
            </a:r>
            <a:r>
              <a:rPr lang="en-US" sz="1400" baseline="-25000">
                <a:solidFill>
                  <a:schemeClr val="bg1"/>
                </a:solidFill>
              </a:rPr>
              <a:t>20-50</a:t>
            </a:r>
            <a:r>
              <a:rPr lang="en-US" sz="1400">
                <a:solidFill>
                  <a:schemeClr val="bg1"/>
                </a:solidFill>
              </a:rPr>
              <a:t> = EET</a:t>
            </a:r>
            <a:r>
              <a:rPr lang="en-US" sz="1400" baseline="-25000">
                <a:solidFill>
                  <a:schemeClr val="bg1"/>
                </a:solidFill>
              </a:rPr>
              <a:t>50</a:t>
            </a:r>
            <a:r>
              <a:rPr lang="en-US" sz="1400">
                <a:solidFill>
                  <a:schemeClr val="bg1"/>
                </a:solidFill>
              </a:rPr>
              <a:t> – EET</a:t>
            </a:r>
            <a:r>
              <a:rPr lang="en-US" sz="1400" baseline="-25000">
                <a:solidFill>
                  <a:schemeClr val="bg1"/>
                </a:solidFill>
              </a:rPr>
              <a:t>20</a:t>
            </a:r>
            <a:r>
              <a:rPr lang="en-US" sz="1400">
                <a:solidFill>
                  <a:schemeClr val="bg1"/>
                </a:solidFill>
              </a:rPr>
              <a:t> - D</a:t>
            </a:r>
            <a:r>
              <a:rPr lang="en-US" sz="1400" baseline="-25000">
                <a:solidFill>
                  <a:schemeClr val="bg1"/>
                </a:solidFill>
              </a:rPr>
              <a:t>20-50</a:t>
            </a:r>
            <a:endParaRPr lang="en-US" sz="1400">
              <a:solidFill>
                <a:schemeClr val="bg1"/>
              </a:solidFill>
            </a:endParaRPr>
          </a:p>
          <a:p>
            <a:pPr algn="just"/>
            <a:r>
              <a:rPr lang="en-US" sz="1400">
                <a:solidFill>
                  <a:schemeClr val="bg1"/>
                </a:solidFill>
              </a:rPr>
              <a:t>FF</a:t>
            </a:r>
            <a:r>
              <a:rPr lang="en-US" sz="1400" baseline="-25000">
                <a:solidFill>
                  <a:schemeClr val="bg1"/>
                </a:solidFill>
              </a:rPr>
              <a:t>20-50</a:t>
            </a:r>
            <a:r>
              <a:rPr lang="en-US" sz="1400">
                <a:solidFill>
                  <a:schemeClr val="bg1"/>
                </a:solidFill>
              </a:rPr>
              <a:t> = 8 – 2 - 3 = 3</a:t>
            </a:r>
          </a:p>
        </p:txBody>
      </p:sp>
      <p:sp>
        <p:nvSpPr>
          <p:cNvPr id="73" name="Rectangle 71"/>
          <p:cNvSpPr>
            <a:spLocks noChangeArrowheads="1"/>
          </p:cNvSpPr>
          <p:nvPr/>
        </p:nvSpPr>
        <p:spPr bwMode="auto">
          <a:xfrm>
            <a:off x="685800" y="304800"/>
            <a:ext cx="5029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Free Float Times</a:t>
            </a:r>
            <a:endParaRPr lang="de-DE" sz="2800" b="1" dirty="0"/>
          </a:p>
        </p:txBody>
      </p:sp>
      <p:grpSp>
        <p:nvGrpSpPr>
          <p:cNvPr id="50184" name="Group 137"/>
          <p:cNvGrpSpPr>
            <a:grpSpLocks/>
          </p:cNvGrpSpPr>
          <p:nvPr/>
        </p:nvGrpSpPr>
        <p:grpSpPr bwMode="auto">
          <a:xfrm>
            <a:off x="992188" y="1219200"/>
            <a:ext cx="7694612" cy="4419600"/>
            <a:chOff x="992188" y="1219200"/>
            <a:chExt cx="7694612" cy="4419600"/>
          </a:xfrm>
        </p:grpSpPr>
        <p:grpSp>
          <p:nvGrpSpPr>
            <p:cNvPr id="50185" name="Group 125"/>
            <p:cNvGrpSpPr>
              <a:grpSpLocks/>
            </p:cNvGrpSpPr>
            <p:nvPr/>
          </p:nvGrpSpPr>
          <p:grpSpPr bwMode="auto">
            <a:xfrm>
              <a:off x="992188" y="1219200"/>
              <a:ext cx="7694612" cy="4419600"/>
              <a:chOff x="992980" y="1219200"/>
              <a:chExt cx="7693820" cy="4419600"/>
            </a:xfrm>
          </p:grpSpPr>
          <p:grpSp>
            <p:nvGrpSpPr>
              <p:cNvPr id="50189" name="Group 59"/>
              <p:cNvGrpSpPr>
                <a:grpSpLocks/>
              </p:cNvGrpSpPr>
              <p:nvPr/>
            </p:nvGrpSpPr>
            <p:grpSpPr bwMode="auto">
              <a:xfrm>
                <a:off x="992980" y="1219200"/>
                <a:ext cx="7693820" cy="4419600"/>
                <a:chOff x="992980" y="1219200"/>
                <a:chExt cx="7693820" cy="4419600"/>
              </a:xfrm>
            </p:grpSpPr>
            <p:grpSp>
              <p:nvGrpSpPr>
                <p:cNvPr id="50197" name="Group 60"/>
                <p:cNvGrpSpPr>
                  <a:grpSpLocks/>
                </p:cNvGrpSpPr>
                <p:nvPr/>
              </p:nvGrpSpPr>
              <p:grpSpPr bwMode="auto">
                <a:xfrm>
                  <a:off x="992980" y="1219200"/>
                  <a:ext cx="7693820" cy="4419600"/>
                  <a:chOff x="1103" y="8280"/>
                  <a:chExt cx="9697" cy="5580"/>
                </a:xfrm>
              </p:grpSpPr>
              <p:grpSp>
                <p:nvGrpSpPr>
                  <p:cNvPr id="50201" name="Group 3"/>
                  <p:cNvGrpSpPr>
                    <a:grpSpLocks/>
                  </p:cNvGrpSpPr>
                  <p:nvPr/>
                </p:nvGrpSpPr>
                <p:grpSpPr bwMode="auto">
                  <a:xfrm>
                    <a:off x="1103" y="8280"/>
                    <a:ext cx="9697" cy="5580"/>
                    <a:chOff x="1103" y="8280"/>
                    <a:chExt cx="9697" cy="5580"/>
                  </a:xfrm>
                </p:grpSpPr>
                <p:grpSp>
                  <p:nvGrpSpPr>
                    <p:cNvPr id="50211" name="Group 4"/>
                    <p:cNvGrpSpPr>
                      <a:grpSpLocks/>
                    </p:cNvGrpSpPr>
                    <p:nvPr/>
                  </p:nvGrpSpPr>
                  <p:grpSpPr bwMode="auto">
                    <a:xfrm>
                      <a:off x="3597" y="8280"/>
                      <a:ext cx="1263" cy="1260"/>
                      <a:chOff x="2157" y="2340"/>
                      <a:chExt cx="1263" cy="1260"/>
                    </a:xfrm>
                  </p:grpSpPr>
                  <p:sp>
                    <p:nvSpPr>
                      <p:cNvPr id="5024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024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5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5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0212" name="Group 9"/>
                    <p:cNvGrpSpPr>
                      <a:grpSpLocks/>
                    </p:cNvGrpSpPr>
                    <p:nvPr/>
                  </p:nvGrpSpPr>
                  <p:grpSpPr bwMode="auto">
                    <a:xfrm>
                      <a:off x="1103" y="10440"/>
                      <a:ext cx="1260" cy="1260"/>
                      <a:chOff x="2160" y="2340"/>
                      <a:chExt cx="1260" cy="1260"/>
                    </a:xfrm>
                  </p:grpSpPr>
                  <p:sp>
                    <p:nvSpPr>
                      <p:cNvPr id="50244"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024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4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4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0213" name="Group 14"/>
                    <p:cNvGrpSpPr>
                      <a:grpSpLocks/>
                    </p:cNvGrpSpPr>
                    <p:nvPr/>
                  </p:nvGrpSpPr>
                  <p:grpSpPr bwMode="auto">
                    <a:xfrm>
                      <a:off x="3597" y="10420"/>
                      <a:ext cx="1263" cy="1260"/>
                      <a:chOff x="2157" y="2340"/>
                      <a:chExt cx="1263" cy="1260"/>
                    </a:xfrm>
                  </p:grpSpPr>
                  <p:sp>
                    <p:nvSpPr>
                      <p:cNvPr id="50240"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024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4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4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0214" name="Group 77"/>
                    <p:cNvGrpSpPr>
                      <a:grpSpLocks/>
                    </p:cNvGrpSpPr>
                    <p:nvPr/>
                  </p:nvGrpSpPr>
                  <p:grpSpPr bwMode="auto">
                    <a:xfrm>
                      <a:off x="7340" y="8340"/>
                      <a:ext cx="1260" cy="1260"/>
                      <a:chOff x="2160" y="2340"/>
                      <a:chExt cx="1260" cy="1260"/>
                    </a:xfrm>
                  </p:grpSpPr>
                  <p:sp>
                    <p:nvSpPr>
                      <p:cNvPr id="5023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3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0215" name="Group 24"/>
                    <p:cNvGrpSpPr>
                      <a:grpSpLocks/>
                    </p:cNvGrpSpPr>
                    <p:nvPr/>
                  </p:nvGrpSpPr>
                  <p:grpSpPr bwMode="auto">
                    <a:xfrm>
                      <a:off x="3600" y="12600"/>
                      <a:ext cx="1260" cy="1260"/>
                      <a:chOff x="2160" y="2340"/>
                      <a:chExt cx="1260" cy="1260"/>
                    </a:xfrm>
                  </p:grpSpPr>
                  <p:sp>
                    <p:nvSpPr>
                      <p:cNvPr id="5023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023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0216" name="Group 29"/>
                    <p:cNvGrpSpPr>
                      <a:grpSpLocks/>
                    </p:cNvGrpSpPr>
                    <p:nvPr/>
                  </p:nvGrpSpPr>
                  <p:grpSpPr bwMode="auto">
                    <a:xfrm>
                      <a:off x="6460" y="11880"/>
                      <a:ext cx="1260" cy="1260"/>
                      <a:chOff x="2160" y="2340"/>
                      <a:chExt cx="1260" cy="1260"/>
                    </a:xfrm>
                  </p:grpSpPr>
                  <p:sp>
                    <p:nvSpPr>
                      <p:cNvPr id="50228"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2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0217" name="Group 170"/>
                    <p:cNvGrpSpPr>
                      <a:grpSpLocks/>
                    </p:cNvGrpSpPr>
                    <p:nvPr/>
                  </p:nvGrpSpPr>
                  <p:grpSpPr bwMode="auto">
                    <a:xfrm>
                      <a:off x="9540" y="10400"/>
                      <a:ext cx="1260" cy="1260"/>
                      <a:chOff x="2160" y="2340"/>
                      <a:chExt cx="1260" cy="1260"/>
                    </a:xfrm>
                  </p:grpSpPr>
                  <p:sp>
                    <p:nvSpPr>
                      <p:cNvPr id="50224"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2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2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2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0218"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0219"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0220"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0221"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0222"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022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0202"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0203"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0204"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0205"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0206"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0207"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0208"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0209"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0210"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0198"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0199"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0200"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0190"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0191"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0192"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0193"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0194"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0195"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0196"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0186" name="Straight Arrow Connector 139"/>
            <p:cNvCxnSpPr>
              <a:cxnSpLocks noChangeShapeType="1"/>
              <a:stCxn id="50228" idx="6"/>
              <a:endCxn id="50224"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0187" name="Straight Arrow Connector 140"/>
            <p:cNvCxnSpPr>
              <a:cxnSpLocks noChangeShapeType="1"/>
              <a:stCxn id="50244" idx="7"/>
              <a:endCxn id="50248"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0188" name="Straight Arrow Connector 141"/>
            <p:cNvCxnSpPr>
              <a:cxnSpLocks noChangeShapeType="1"/>
              <a:stCxn id="50244" idx="5"/>
              <a:endCxn id="50232"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p>
            <a:fld id="{B8392876-7BCD-4783-B812-ACBF64EEBB40}" type="datetime8">
              <a:rPr lang="en-US" smtClean="0"/>
              <a:pPr/>
              <a:t>2/25/2021 11:43 AM</a:t>
            </a:fld>
            <a:endParaRPr lang="en-US"/>
          </a:p>
        </p:txBody>
      </p:sp>
      <p:sp>
        <p:nvSpPr>
          <p:cNvPr id="51203" name="Slide Number Placeholder 4"/>
          <p:cNvSpPr>
            <a:spLocks noGrp="1"/>
          </p:cNvSpPr>
          <p:nvPr>
            <p:ph type="sldNum" sz="quarter" idx="11"/>
          </p:nvPr>
        </p:nvSpPr>
        <p:spPr>
          <a:noFill/>
        </p:spPr>
        <p:txBody>
          <a:bodyPr/>
          <a:lstStyle/>
          <a:p>
            <a:fld id="{1CEBAB90-38F9-4AF6-B542-4B2C11860603}" type="slidenum">
              <a:rPr lang="ar-SA" smtClean="0"/>
              <a:pPr/>
              <a:t>37</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0200"/>
            <a:ext cx="7543800" cy="427831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3"/>
              <a:defRPr/>
            </a:pPr>
            <a:r>
              <a:rPr lang="en-US" sz="2000" b="1" dirty="0">
                <a:effectLst>
                  <a:outerShdw blurRad="38100" dist="38100" dir="2700000" algn="tl">
                    <a:srgbClr val="000000">
                      <a:alpha val="43137"/>
                    </a:srgbClr>
                  </a:outerShdw>
                </a:effectLst>
              </a:rPr>
              <a:t>Interfering Float (ITF)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Interfering float is the difference between TF and FF.</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If ITF of an activity is used, the start of some succeeding activities will be delayed beyond its ES.</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In other words, if the activity uses its ITF, it “interferes” by this amount with the early times for the down path activity.</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For arbitrary activity (</a:t>
            </a:r>
            <a:r>
              <a:rPr lang="en-US" sz="2000" dirty="0" err="1"/>
              <a:t>i</a:t>
            </a:r>
            <a:r>
              <a:rPr lang="en-US" sz="2000" dirty="0" err="1">
                <a:sym typeface="Symbol"/>
              </a:rPr>
              <a:t></a:t>
            </a:r>
            <a:r>
              <a:rPr lang="en-US" sz="2000" dirty="0" err="1"/>
              <a:t>j</a:t>
            </a:r>
            <a:r>
              <a:rPr lang="en-US" sz="2000" dirty="0"/>
              <a:t>), the Interfering float can be written as:</a:t>
            </a:r>
          </a:p>
          <a:p>
            <a:pPr algn="just">
              <a:defRPr/>
            </a:pPr>
            <a:r>
              <a:rPr lang="en-US" dirty="0"/>
              <a:t>	</a:t>
            </a:r>
            <a:r>
              <a:rPr lang="en-US" sz="2400" b="1" dirty="0">
                <a:solidFill>
                  <a:schemeClr val="accent6"/>
                </a:solidFill>
              </a:rPr>
              <a:t>Interfering Float (</a:t>
            </a:r>
            <a:r>
              <a:rPr lang="en-US" sz="2400" b="1" dirty="0" err="1">
                <a:solidFill>
                  <a:schemeClr val="accent6"/>
                </a:solidFill>
              </a:rPr>
              <a:t>ITF</a:t>
            </a:r>
            <a:r>
              <a:rPr lang="en-US" sz="2400" b="1" baseline="-25000" dirty="0" err="1">
                <a:solidFill>
                  <a:schemeClr val="accent6"/>
                </a:solidFill>
              </a:rPr>
              <a:t>ij</a:t>
            </a:r>
            <a:r>
              <a:rPr lang="en-US" sz="2400" b="1" dirty="0">
                <a:solidFill>
                  <a:schemeClr val="accent6"/>
                </a:solidFill>
              </a:rPr>
              <a:t>)</a:t>
            </a:r>
          </a:p>
          <a:p>
            <a:pPr algn="just">
              <a:defRPr/>
            </a:pPr>
            <a:r>
              <a:rPr lang="en-US" sz="2400" b="1" dirty="0">
                <a:solidFill>
                  <a:schemeClr val="accent6"/>
                </a:solidFill>
              </a:rPr>
              <a:t>				= </a:t>
            </a:r>
            <a:r>
              <a:rPr lang="en-US" sz="2400" b="1" dirty="0" err="1">
                <a:solidFill>
                  <a:schemeClr val="accent6"/>
                </a:solidFill>
              </a:rPr>
              <a:t>TF</a:t>
            </a:r>
            <a:r>
              <a:rPr lang="en-US" sz="2400" b="1" baseline="-25000" dirty="0" err="1">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a:t>
            </a:r>
            <a:r>
              <a:rPr lang="en-US" sz="2400" b="1" dirty="0" err="1">
                <a:solidFill>
                  <a:schemeClr val="accent6"/>
                </a:solidFill>
              </a:rPr>
              <a:t>FF</a:t>
            </a:r>
            <a:r>
              <a:rPr lang="en-US" sz="2400" b="1" baseline="-25000" dirty="0" err="1">
                <a:solidFill>
                  <a:schemeClr val="accent6"/>
                </a:solidFill>
              </a:rPr>
              <a:t>ij</a:t>
            </a:r>
            <a:r>
              <a:rPr lang="en-US" sz="2400" b="1" dirty="0">
                <a:solidFill>
                  <a:schemeClr val="accent6"/>
                </a:solidFill>
              </a:rPr>
              <a:t> </a:t>
            </a:r>
          </a:p>
          <a:p>
            <a:pPr algn="just">
              <a:defRPr/>
            </a:pPr>
            <a:r>
              <a:rPr lang="en-US" sz="2400" b="1" dirty="0">
                <a:solidFill>
                  <a:schemeClr val="accent6"/>
                </a:solidFill>
              </a:rPr>
              <a:t>				= LET</a:t>
            </a:r>
            <a:r>
              <a:rPr lang="en-US" sz="2400" b="1" baseline="-25000" dirty="0">
                <a:solidFill>
                  <a:schemeClr val="accent6"/>
                </a:solidFill>
              </a:rPr>
              <a:t>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EET</a:t>
            </a:r>
            <a:r>
              <a:rPr lang="en-US" sz="2400" b="1" baseline="-25000" dirty="0">
                <a:solidFill>
                  <a:schemeClr val="accent6"/>
                </a:solidFill>
              </a:rPr>
              <a:t>j</a:t>
            </a:r>
            <a:r>
              <a:rPr lang="en-US" sz="2400" b="1" dirty="0">
                <a:solidFill>
                  <a:schemeClr val="accent6"/>
                </a:solidFill>
              </a:rPr>
              <a:t> </a:t>
            </a:r>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fld id="{3982DC6C-5A4A-419C-90C2-5953BDD65C9C}" type="datetime8">
              <a:rPr lang="en-US" smtClean="0"/>
              <a:pPr/>
              <a:t>2/25/2021 11:43 AM</a:t>
            </a:fld>
            <a:endParaRPr lang="en-US"/>
          </a:p>
        </p:txBody>
      </p:sp>
      <p:sp>
        <p:nvSpPr>
          <p:cNvPr id="52227" name="Slide Number Placeholder 4"/>
          <p:cNvSpPr>
            <a:spLocks noGrp="1"/>
          </p:cNvSpPr>
          <p:nvPr>
            <p:ph type="sldNum" sz="quarter" idx="11"/>
          </p:nvPr>
        </p:nvSpPr>
        <p:spPr>
          <a:noFill/>
        </p:spPr>
        <p:txBody>
          <a:bodyPr/>
          <a:lstStyle/>
          <a:p>
            <a:fld id="{F49D2D56-2150-48B1-9766-64F04FAF3165}" type="slidenum">
              <a:rPr lang="ar-SA" smtClean="0"/>
              <a:pPr/>
              <a:t>38</a:t>
            </a:fld>
            <a:endParaRPr lang="en-US"/>
          </a:p>
        </p:txBody>
      </p:sp>
      <p:sp>
        <p:nvSpPr>
          <p:cNvPr id="52228" name="TextBox 71"/>
          <p:cNvSpPr txBox="1">
            <a:spLocks noChangeArrowheads="1"/>
          </p:cNvSpPr>
          <p:nvPr/>
        </p:nvSpPr>
        <p:spPr bwMode="auto">
          <a:xfrm>
            <a:off x="6324600" y="4913313"/>
            <a:ext cx="2667000" cy="954087"/>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ITF</a:t>
            </a:r>
            <a:r>
              <a:rPr lang="en-US" sz="1400" baseline="-25000">
                <a:solidFill>
                  <a:schemeClr val="bg1"/>
                </a:solidFill>
              </a:rPr>
              <a:t>20-50</a:t>
            </a:r>
            <a:r>
              <a:rPr lang="en-US" sz="1400">
                <a:solidFill>
                  <a:schemeClr val="bg1"/>
                </a:solidFill>
              </a:rPr>
              <a:t> = TF</a:t>
            </a:r>
            <a:r>
              <a:rPr lang="en-US" sz="1400" baseline="-25000">
                <a:solidFill>
                  <a:schemeClr val="bg1"/>
                </a:solidFill>
              </a:rPr>
              <a:t>20-50</a:t>
            </a:r>
            <a:r>
              <a:rPr lang="en-US" sz="1400">
                <a:solidFill>
                  <a:schemeClr val="bg1"/>
                </a:solidFill>
              </a:rPr>
              <a:t> - FF</a:t>
            </a:r>
            <a:r>
              <a:rPr lang="en-US" sz="1400" baseline="-25000">
                <a:solidFill>
                  <a:schemeClr val="bg1"/>
                </a:solidFill>
              </a:rPr>
              <a:t>20-50</a:t>
            </a:r>
            <a:endParaRPr lang="en-US" sz="1400">
              <a:solidFill>
                <a:schemeClr val="bg1"/>
              </a:solidFill>
            </a:endParaRPr>
          </a:p>
          <a:p>
            <a:pPr algn="just"/>
            <a:r>
              <a:rPr lang="en-US" sz="1400">
                <a:solidFill>
                  <a:schemeClr val="bg1"/>
                </a:solidFill>
              </a:rPr>
              <a:t>IFF</a:t>
            </a:r>
            <a:r>
              <a:rPr lang="en-US" sz="1400" baseline="-25000">
                <a:solidFill>
                  <a:schemeClr val="bg1"/>
                </a:solidFill>
              </a:rPr>
              <a:t>20-50</a:t>
            </a:r>
            <a:r>
              <a:rPr lang="en-US" sz="1400">
                <a:solidFill>
                  <a:schemeClr val="bg1"/>
                </a:solidFill>
              </a:rPr>
              <a:t> = 8 – 3 = 5</a:t>
            </a:r>
          </a:p>
          <a:p>
            <a:pPr algn="just"/>
            <a:r>
              <a:rPr lang="en-US" sz="1400">
                <a:solidFill>
                  <a:schemeClr val="bg1"/>
                </a:solidFill>
              </a:rPr>
              <a:t>ITF</a:t>
            </a:r>
            <a:r>
              <a:rPr lang="en-US" sz="1400" baseline="-25000">
                <a:solidFill>
                  <a:schemeClr val="bg1"/>
                </a:solidFill>
              </a:rPr>
              <a:t>20-50</a:t>
            </a:r>
            <a:r>
              <a:rPr lang="en-US" sz="1400">
                <a:solidFill>
                  <a:schemeClr val="bg1"/>
                </a:solidFill>
              </a:rPr>
              <a:t> = LET</a:t>
            </a:r>
            <a:r>
              <a:rPr lang="en-US" sz="1400" baseline="-25000">
                <a:solidFill>
                  <a:schemeClr val="bg1"/>
                </a:solidFill>
              </a:rPr>
              <a:t>50</a:t>
            </a:r>
            <a:r>
              <a:rPr lang="en-US" sz="1400">
                <a:solidFill>
                  <a:schemeClr val="bg1"/>
                </a:solidFill>
              </a:rPr>
              <a:t> – EET</a:t>
            </a:r>
            <a:r>
              <a:rPr lang="en-US" sz="1400" baseline="-25000">
                <a:solidFill>
                  <a:schemeClr val="bg1"/>
                </a:solidFill>
              </a:rPr>
              <a:t>50</a:t>
            </a:r>
            <a:endParaRPr lang="en-US" sz="1400">
              <a:solidFill>
                <a:schemeClr val="bg1"/>
              </a:solidFill>
            </a:endParaRPr>
          </a:p>
          <a:p>
            <a:pPr algn="just"/>
            <a:r>
              <a:rPr lang="en-US" sz="1400">
                <a:solidFill>
                  <a:schemeClr val="bg1"/>
                </a:solidFill>
              </a:rPr>
              <a:t>ITF</a:t>
            </a:r>
            <a:r>
              <a:rPr lang="en-US" sz="1400" baseline="-25000">
                <a:solidFill>
                  <a:schemeClr val="bg1"/>
                </a:solidFill>
              </a:rPr>
              <a:t>20-50</a:t>
            </a:r>
            <a:r>
              <a:rPr lang="en-US" sz="1400">
                <a:solidFill>
                  <a:schemeClr val="bg1"/>
                </a:solidFill>
              </a:rPr>
              <a:t> = 13 – 8 = 5</a:t>
            </a:r>
          </a:p>
        </p:txBody>
      </p:sp>
      <p:sp>
        <p:nvSpPr>
          <p:cNvPr id="73" name="Rectangle 71"/>
          <p:cNvSpPr>
            <a:spLocks noChangeArrowheads="1"/>
          </p:cNvSpPr>
          <p:nvPr/>
        </p:nvSpPr>
        <p:spPr bwMode="auto">
          <a:xfrm>
            <a:off x="685800" y="304800"/>
            <a:ext cx="6172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Interfering Float Times</a:t>
            </a:r>
            <a:endParaRPr lang="de-DE" sz="2800" b="1" dirty="0"/>
          </a:p>
        </p:txBody>
      </p:sp>
      <p:grpSp>
        <p:nvGrpSpPr>
          <p:cNvPr id="52232" name="Group 73"/>
          <p:cNvGrpSpPr>
            <a:grpSpLocks/>
          </p:cNvGrpSpPr>
          <p:nvPr/>
        </p:nvGrpSpPr>
        <p:grpSpPr bwMode="auto">
          <a:xfrm>
            <a:off x="992188" y="1219200"/>
            <a:ext cx="7694612" cy="4419600"/>
            <a:chOff x="992188" y="1219200"/>
            <a:chExt cx="7694612" cy="4419600"/>
          </a:xfrm>
        </p:grpSpPr>
        <p:grpSp>
          <p:nvGrpSpPr>
            <p:cNvPr id="52233" name="Group 125"/>
            <p:cNvGrpSpPr>
              <a:grpSpLocks/>
            </p:cNvGrpSpPr>
            <p:nvPr/>
          </p:nvGrpSpPr>
          <p:grpSpPr bwMode="auto">
            <a:xfrm>
              <a:off x="992188" y="1219200"/>
              <a:ext cx="7694612" cy="4419600"/>
              <a:chOff x="992980" y="1219200"/>
              <a:chExt cx="7693820" cy="4419600"/>
            </a:xfrm>
          </p:grpSpPr>
          <p:grpSp>
            <p:nvGrpSpPr>
              <p:cNvPr id="52237" name="Group 59"/>
              <p:cNvGrpSpPr>
                <a:grpSpLocks/>
              </p:cNvGrpSpPr>
              <p:nvPr/>
            </p:nvGrpSpPr>
            <p:grpSpPr bwMode="auto">
              <a:xfrm>
                <a:off x="992980" y="1219200"/>
                <a:ext cx="7693820" cy="4419600"/>
                <a:chOff x="992980" y="1219200"/>
                <a:chExt cx="7693820" cy="4419600"/>
              </a:xfrm>
            </p:grpSpPr>
            <p:grpSp>
              <p:nvGrpSpPr>
                <p:cNvPr id="52245" name="Group 60"/>
                <p:cNvGrpSpPr>
                  <a:grpSpLocks/>
                </p:cNvGrpSpPr>
                <p:nvPr/>
              </p:nvGrpSpPr>
              <p:grpSpPr bwMode="auto">
                <a:xfrm>
                  <a:off x="992980" y="1219200"/>
                  <a:ext cx="7693820" cy="4419600"/>
                  <a:chOff x="1103" y="8280"/>
                  <a:chExt cx="9697" cy="5580"/>
                </a:xfrm>
              </p:grpSpPr>
              <p:grpSp>
                <p:nvGrpSpPr>
                  <p:cNvPr id="52249" name="Group 3"/>
                  <p:cNvGrpSpPr>
                    <a:grpSpLocks/>
                  </p:cNvGrpSpPr>
                  <p:nvPr/>
                </p:nvGrpSpPr>
                <p:grpSpPr bwMode="auto">
                  <a:xfrm>
                    <a:off x="1103" y="8280"/>
                    <a:ext cx="9697" cy="5580"/>
                    <a:chOff x="1103" y="8280"/>
                    <a:chExt cx="9697" cy="5580"/>
                  </a:xfrm>
                </p:grpSpPr>
                <p:grpSp>
                  <p:nvGrpSpPr>
                    <p:cNvPr id="52259" name="Group 4"/>
                    <p:cNvGrpSpPr>
                      <a:grpSpLocks/>
                    </p:cNvGrpSpPr>
                    <p:nvPr/>
                  </p:nvGrpSpPr>
                  <p:grpSpPr bwMode="auto">
                    <a:xfrm>
                      <a:off x="3597" y="8280"/>
                      <a:ext cx="1263" cy="1260"/>
                      <a:chOff x="2157" y="2340"/>
                      <a:chExt cx="1263" cy="1260"/>
                    </a:xfrm>
                  </p:grpSpPr>
                  <p:sp>
                    <p:nvSpPr>
                      <p:cNvPr id="52296"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2297"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8"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9"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2260" name="Group 9"/>
                    <p:cNvGrpSpPr>
                      <a:grpSpLocks/>
                    </p:cNvGrpSpPr>
                    <p:nvPr/>
                  </p:nvGrpSpPr>
                  <p:grpSpPr bwMode="auto">
                    <a:xfrm>
                      <a:off x="1103" y="10440"/>
                      <a:ext cx="1260" cy="1260"/>
                      <a:chOff x="2160" y="2340"/>
                      <a:chExt cx="1260" cy="1260"/>
                    </a:xfrm>
                  </p:grpSpPr>
                  <p:sp>
                    <p:nvSpPr>
                      <p:cNvPr id="52292"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2293"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4"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5"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2261" name="Group 14"/>
                    <p:cNvGrpSpPr>
                      <a:grpSpLocks/>
                    </p:cNvGrpSpPr>
                    <p:nvPr/>
                  </p:nvGrpSpPr>
                  <p:grpSpPr bwMode="auto">
                    <a:xfrm>
                      <a:off x="3597" y="10420"/>
                      <a:ext cx="1263" cy="1260"/>
                      <a:chOff x="2157" y="2340"/>
                      <a:chExt cx="1263" cy="1260"/>
                    </a:xfrm>
                  </p:grpSpPr>
                  <p:sp>
                    <p:nvSpPr>
                      <p:cNvPr id="52288"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2289"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0"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1"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2262" name="Group 77"/>
                    <p:cNvGrpSpPr>
                      <a:grpSpLocks/>
                    </p:cNvGrpSpPr>
                    <p:nvPr/>
                  </p:nvGrpSpPr>
                  <p:grpSpPr bwMode="auto">
                    <a:xfrm>
                      <a:off x="7340" y="8340"/>
                      <a:ext cx="1260" cy="1260"/>
                      <a:chOff x="2160" y="2340"/>
                      <a:chExt cx="1260" cy="1260"/>
                    </a:xfrm>
                  </p:grpSpPr>
                  <p:sp>
                    <p:nvSpPr>
                      <p:cNvPr id="52284"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85"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86"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87"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2263" name="Group 24"/>
                    <p:cNvGrpSpPr>
                      <a:grpSpLocks/>
                    </p:cNvGrpSpPr>
                    <p:nvPr/>
                  </p:nvGrpSpPr>
                  <p:grpSpPr bwMode="auto">
                    <a:xfrm>
                      <a:off x="3600" y="12600"/>
                      <a:ext cx="1260" cy="1260"/>
                      <a:chOff x="2160" y="2340"/>
                      <a:chExt cx="1260" cy="1260"/>
                    </a:xfrm>
                  </p:grpSpPr>
                  <p:sp>
                    <p:nvSpPr>
                      <p:cNvPr id="52280"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2281"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82"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83"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2264" name="Group 29"/>
                    <p:cNvGrpSpPr>
                      <a:grpSpLocks/>
                    </p:cNvGrpSpPr>
                    <p:nvPr/>
                  </p:nvGrpSpPr>
                  <p:grpSpPr bwMode="auto">
                    <a:xfrm>
                      <a:off x="6460" y="11880"/>
                      <a:ext cx="1260" cy="1260"/>
                      <a:chOff x="2160" y="2340"/>
                      <a:chExt cx="1260" cy="1260"/>
                    </a:xfrm>
                  </p:grpSpPr>
                  <p:sp>
                    <p:nvSpPr>
                      <p:cNvPr id="52276"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77"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78"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79"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2265" name="Group 106"/>
                    <p:cNvGrpSpPr>
                      <a:grpSpLocks/>
                    </p:cNvGrpSpPr>
                    <p:nvPr/>
                  </p:nvGrpSpPr>
                  <p:grpSpPr bwMode="auto">
                    <a:xfrm>
                      <a:off x="9540" y="10400"/>
                      <a:ext cx="1260" cy="1260"/>
                      <a:chOff x="2160" y="2340"/>
                      <a:chExt cx="1260" cy="1260"/>
                    </a:xfrm>
                  </p:grpSpPr>
                  <p:sp>
                    <p:nvSpPr>
                      <p:cNvPr id="52272"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73"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74"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75"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2266"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226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226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226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2270"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2271"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2250"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2251"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2252"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2253"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2254"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2255"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2256"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2257"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2258"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2246"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2247"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2248"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2238"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2239"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2240"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2241"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2242"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2243"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2244"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2234" name="Straight Arrow Connector 75"/>
            <p:cNvCxnSpPr>
              <a:cxnSpLocks noChangeShapeType="1"/>
              <a:stCxn id="52276" idx="6"/>
              <a:endCxn id="52272"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2235" name="Straight Arrow Connector 76"/>
            <p:cNvCxnSpPr>
              <a:cxnSpLocks noChangeShapeType="1"/>
              <a:stCxn id="52292" idx="7"/>
              <a:endCxn id="52296"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2236" name="Straight Arrow Connector 77"/>
            <p:cNvCxnSpPr>
              <a:cxnSpLocks noChangeShapeType="1"/>
              <a:stCxn id="52292" idx="5"/>
              <a:endCxn id="52280"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p>
            <a:fld id="{18E13C23-26E8-4C61-BCDB-F0AB41DC681D}" type="datetime8">
              <a:rPr lang="en-US" smtClean="0"/>
              <a:pPr/>
              <a:t>2/25/2021 11:43 AM</a:t>
            </a:fld>
            <a:endParaRPr lang="en-US"/>
          </a:p>
        </p:txBody>
      </p:sp>
      <p:sp>
        <p:nvSpPr>
          <p:cNvPr id="53251" name="Slide Number Placeholder 4"/>
          <p:cNvSpPr>
            <a:spLocks noGrp="1"/>
          </p:cNvSpPr>
          <p:nvPr>
            <p:ph type="sldNum" sz="quarter" idx="11"/>
          </p:nvPr>
        </p:nvSpPr>
        <p:spPr>
          <a:noFill/>
        </p:spPr>
        <p:txBody>
          <a:bodyPr/>
          <a:lstStyle/>
          <a:p>
            <a:fld id="{0772DB7D-F6A4-43CB-BC14-E4A6E8BD1EAA}" type="slidenum">
              <a:rPr lang="ar-SA" smtClean="0"/>
              <a:pPr/>
              <a:t>39</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424656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Independent Float (IDF)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It is the amount of float which an activity will always possess no matter how early or late it or its predecessors and successors are.</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The activity has this float “independent” of any slippage of predecessors and any allowable start time of successors. </a:t>
            </a:r>
            <a:r>
              <a:rPr lang="en-US" sz="2000" b="1" dirty="0">
                <a:effectLst>
                  <a:outerShdw blurRad="38100" dist="38100" dir="2700000" algn="tl">
                    <a:srgbClr val="000000">
                      <a:alpha val="43137"/>
                    </a:srgbClr>
                  </a:outerShdw>
                </a:effectLst>
              </a:rPr>
              <a:t>Assuming all predecessors end as late as possible and successors start as early as possible</a:t>
            </a:r>
            <a:r>
              <a:rPr lang="en-US" sz="2000" dirty="0"/>
              <a:t>.</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IDF is “owned” by one activity.</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In all cases, independent float is always less than or equal to free float (</a:t>
            </a:r>
            <a:r>
              <a:rPr lang="en-US" sz="2000" b="1" dirty="0">
                <a:solidFill>
                  <a:schemeClr val="accent6"/>
                </a:solidFill>
              </a:rPr>
              <a:t>IDF ≤ FF</a:t>
            </a:r>
            <a:r>
              <a:rPr lang="en-US" sz="2000" dirty="0"/>
              <a:t>).</a:t>
            </a:r>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E2577058-9236-47CB-98E7-9622EFE7A9D8}" type="datetime8">
              <a:rPr lang="en-US" smtClean="0"/>
              <a:pPr/>
              <a:t>2/25/2021 11:43 AM</a:t>
            </a:fld>
            <a:endParaRPr lang="en-US"/>
          </a:p>
        </p:txBody>
      </p:sp>
      <p:sp>
        <p:nvSpPr>
          <p:cNvPr id="18435" name="Slide Number Placeholder 4"/>
          <p:cNvSpPr>
            <a:spLocks noGrp="1"/>
          </p:cNvSpPr>
          <p:nvPr>
            <p:ph type="sldNum" sz="quarter" idx="11"/>
          </p:nvPr>
        </p:nvSpPr>
        <p:spPr>
          <a:noFill/>
        </p:spPr>
        <p:txBody>
          <a:bodyPr/>
          <a:lstStyle/>
          <a:p>
            <a:fld id="{09C84BC6-8724-48DF-8AC7-0E74F9747A0F}" type="slidenum">
              <a:rPr lang="ar-SA" smtClean="0"/>
              <a:pPr/>
              <a:t>4</a:t>
            </a:fld>
            <a:endParaRPr lang="en-US"/>
          </a:p>
        </p:txBody>
      </p:sp>
      <p:sp>
        <p:nvSpPr>
          <p:cNvPr id="591874" name="Rectangle 2"/>
          <p:cNvSpPr>
            <a:spLocks noGrp="1" noChangeArrowheads="1"/>
          </p:cNvSpPr>
          <p:nvPr>
            <p:ph type="body" idx="1"/>
          </p:nvPr>
        </p:nvSpPr>
        <p:spPr>
          <a:xfrm>
            <a:off x="838200" y="1174750"/>
            <a:ext cx="8001000" cy="4811713"/>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startAt="4"/>
              <a:defRPr/>
            </a:pPr>
            <a:r>
              <a:rPr lang="en-US" sz="2200" dirty="0"/>
              <a:t>As means of further defining the point in time when an activity starts or finishes, start and finish events are added.</a:t>
            </a:r>
          </a:p>
          <a:p>
            <a:pPr marL="369888" indent="-304800" algn="just">
              <a:lnSpc>
                <a:spcPct val="130000"/>
              </a:lnSpc>
              <a:buClr>
                <a:srgbClr val="CC3300"/>
              </a:buClr>
              <a:buSzPct val="100000"/>
              <a:buFont typeface="Wingdings" pitchFamily="2" charset="2"/>
              <a:buAutoNum type="arabicParenR" startAt="4"/>
              <a:defRPr/>
            </a:pPr>
            <a:endParaRPr lang="en-US" sz="500" dirty="0"/>
          </a:p>
          <a:p>
            <a:pPr marL="369888" indent="-304800" algn="just">
              <a:lnSpc>
                <a:spcPct val="130000"/>
              </a:lnSpc>
              <a:buClr>
                <a:srgbClr val="CC3300"/>
              </a:buClr>
              <a:buSzPct val="100000"/>
              <a:buFont typeface="Wingdings" pitchFamily="2" charset="2"/>
              <a:buAutoNum type="arabicParenR" startAt="4"/>
              <a:defRPr/>
            </a:pPr>
            <a:r>
              <a:rPr lang="en-US" sz="2200" dirty="0"/>
              <a:t>An </a:t>
            </a:r>
            <a:r>
              <a:rPr lang="en-US" sz="2200" b="1" u="sng" dirty="0">
                <a:solidFill>
                  <a:schemeClr val="accent2"/>
                </a:solidFill>
                <a:effectLst>
                  <a:outerShdw blurRad="38100" dist="38100" dir="2700000" algn="tl">
                    <a:srgbClr val="000000">
                      <a:alpha val="43137"/>
                    </a:srgbClr>
                  </a:outerShdw>
                </a:effectLst>
              </a:rPr>
              <a:t>event</a:t>
            </a:r>
            <a:r>
              <a:rPr lang="en-US" sz="2200" dirty="0"/>
              <a:t> (= </a:t>
            </a:r>
            <a:r>
              <a:rPr lang="en-US" sz="2200" b="1" u="sng" dirty="0">
                <a:solidFill>
                  <a:schemeClr val="accent2"/>
                </a:solidFill>
                <a:effectLst>
                  <a:outerShdw blurRad="38100" dist="38100" dir="2700000" algn="tl">
                    <a:srgbClr val="000000">
                      <a:alpha val="43137"/>
                    </a:srgbClr>
                  </a:outerShdw>
                </a:effectLst>
              </a:rPr>
              <a:t>node</a:t>
            </a:r>
            <a:r>
              <a:rPr lang="en-US" sz="2200" dirty="0"/>
              <a:t> = </a:t>
            </a:r>
            <a:r>
              <a:rPr lang="en-US" sz="2200" b="1" u="sng" dirty="0">
                <a:solidFill>
                  <a:schemeClr val="accent2"/>
                </a:solidFill>
                <a:effectLst>
                  <a:outerShdw blurRad="38100" dist="38100" dir="2700000" algn="tl">
                    <a:srgbClr val="000000">
                      <a:alpha val="43137"/>
                    </a:srgbClr>
                  </a:outerShdw>
                </a:effectLst>
              </a:rPr>
              <a:t>connector</a:t>
            </a:r>
            <a:r>
              <a:rPr lang="en-US" sz="2200" dirty="0"/>
              <a:t>), unlike an activity, does not consume time or resources, it merely represents a </a:t>
            </a:r>
            <a:r>
              <a:rPr lang="en-US" sz="2200" b="1" u="sng" dirty="0">
                <a:solidFill>
                  <a:schemeClr val="accent2"/>
                </a:solidFill>
              </a:rPr>
              <a:t>point in time</a:t>
            </a:r>
            <a:r>
              <a:rPr lang="en-US" sz="2200" dirty="0"/>
              <a:t> at which something or some things happen.</a:t>
            </a:r>
          </a:p>
          <a:p>
            <a:pPr marL="369888" indent="-304800" algn="just">
              <a:lnSpc>
                <a:spcPct val="130000"/>
              </a:lnSpc>
              <a:buClr>
                <a:srgbClr val="CC3300"/>
              </a:buClr>
              <a:buSzPct val="100000"/>
              <a:buFont typeface="Wingdings" pitchFamily="2" charset="2"/>
              <a:buAutoNum type="arabicParenR" startAt="4"/>
              <a:defRPr/>
            </a:pPr>
            <a:endParaRPr lang="de-DE" sz="500" dirty="0"/>
          </a:p>
          <a:p>
            <a:pPr marL="369888" indent="-304800" algn="just">
              <a:lnSpc>
                <a:spcPct val="130000"/>
              </a:lnSpc>
              <a:buClr>
                <a:srgbClr val="CC3300"/>
              </a:buClr>
              <a:buSzPct val="100000"/>
              <a:buFont typeface="Wingdings" pitchFamily="2" charset="2"/>
              <a:buAutoNum type="arabicParenR" startAt="4"/>
              <a:defRPr/>
            </a:pPr>
            <a:r>
              <a:rPr lang="en-US" sz="2200" dirty="0"/>
              <a:t>Numbers are given to the events to provide a unique identity to each activity.</a:t>
            </a:r>
          </a:p>
          <a:p>
            <a:pPr marL="369888" indent="-304800" algn="just">
              <a:lnSpc>
                <a:spcPct val="130000"/>
              </a:lnSpc>
              <a:buClr>
                <a:srgbClr val="CC3300"/>
              </a:buClr>
              <a:buSzPct val="100000"/>
              <a:buFont typeface="Wingdings" pitchFamily="2" charset="2"/>
              <a:buAutoNum type="arabicParenR" startAt="4"/>
              <a:defRPr/>
            </a:pPr>
            <a:endParaRPr lang="en-US" sz="500" dirty="0"/>
          </a:p>
          <a:p>
            <a:pPr marL="369888" indent="-304800" algn="just">
              <a:lnSpc>
                <a:spcPct val="130000"/>
              </a:lnSpc>
              <a:buClr>
                <a:srgbClr val="CC3300"/>
              </a:buClr>
              <a:buSzPct val="100000"/>
              <a:buFont typeface="Wingdings" pitchFamily="2" charset="2"/>
              <a:buAutoNum type="arabicParenR" startAt="4"/>
              <a:defRPr/>
            </a:pPr>
            <a:r>
              <a:rPr lang="en-US" sz="2200" dirty="0"/>
              <a:t>The first event in a project schedule is the start of the project. The last event in a project schedule is the end of the project.</a:t>
            </a:r>
          </a:p>
          <a:p>
            <a:pPr marL="369888" indent="-304800" algn="just">
              <a:lnSpc>
                <a:spcPct val="130000"/>
              </a:lnSpc>
              <a:buClr>
                <a:srgbClr val="CC3300"/>
              </a:buClr>
              <a:buFont typeface="Wingdings" pitchFamily="2" charset="2"/>
              <a:buAutoNum type="arabicParenR" startAt="4"/>
              <a:defRPr/>
            </a:pPr>
            <a:endParaRPr lang="en-US" sz="500" dirty="0"/>
          </a:p>
          <a:p>
            <a:pPr marL="369888" indent="-304800" algn="just">
              <a:lnSpc>
                <a:spcPct val="130000"/>
              </a:lnSpc>
              <a:buClr>
                <a:srgbClr val="CC3300"/>
              </a:buClr>
              <a:buFont typeface="Wingdings" pitchFamily="2" charset="2"/>
              <a:buAutoNum type="arabicParenR" startAt="4"/>
              <a:defRPr/>
            </a:pPr>
            <a:endParaRPr lang="en-US" sz="500" dirty="0"/>
          </a:p>
        </p:txBody>
      </p:sp>
      <p:sp>
        <p:nvSpPr>
          <p:cNvPr id="591875" name="Rectangle 3"/>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ARROW DIAGRAM</a:t>
            </a:r>
            <a:r>
              <a:rPr lang="en-US" sz="2800" b="1" dirty="0"/>
              <a:t> </a:t>
            </a:r>
            <a:endParaRPr lang="de-DE" sz="2800" b="1"/>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p>
            <a:fld id="{43863439-FD19-485F-98A4-F20609AB4C6E}" type="datetime8">
              <a:rPr lang="en-US" smtClean="0"/>
              <a:pPr/>
              <a:t>2/25/2021 11:43 AM</a:t>
            </a:fld>
            <a:endParaRPr lang="en-US"/>
          </a:p>
        </p:txBody>
      </p:sp>
      <p:sp>
        <p:nvSpPr>
          <p:cNvPr id="54275" name="Slide Number Placeholder 4"/>
          <p:cNvSpPr>
            <a:spLocks noGrp="1"/>
          </p:cNvSpPr>
          <p:nvPr>
            <p:ph type="sldNum" sz="quarter" idx="11"/>
          </p:nvPr>
        </p:nvSpPr>
        <p:spPr>
          <a:noFill/>
        </p:spPr>
        <p:txBody>
          <a:bodyPr/>
          <a:lstStyle/>
          <a:p>
            <a:fld id="{0653AD1F-2458-485C-94E1-C97B505E75CB}" type="slidenum">
              <a:rPr lang="ar-SA" smtClean="0"/>
              <a:pPr/>
              <a:t>40</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227806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Independent Float (IDF)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For arbitrary activity (</a:t>
            </a:r>
            <a:r>
              <a:rPr lang="en-US" sz="2000" dirty="0" err="1"/>
              <a:t>i</a:t>
            </a:r>
            <a:r>
              <a:rPr lang="en-US" sz="2000" dirty="0" err="1">
                <a:sym typeface="Symbol"/>
              </a:rPr>
              <a:t></a:t>
            </a:r>
            <a:r>
              <a:rPr lang="en-US" sz="2000" dirty="0" err="1"/>
              <a:t>j</a:t>
            </a:r>
            <a:r>
              <a:rPr lang="en-US" sz="2000" dirty="0"/>
              <a:t>), the Independent Float can be written as:</a:t>
            </a:r>
          </a:p>
          <a:p>
            <a:pPr marL="363538" algn="just">
              <a:defRPr/>
            </a:pPr>
            <a:r>
              <a:rPr lang="en-US" sz="2400" b="1" dirty="0">
                <a:solidFill>
                  <a:schemeClr val="accent6"/>
                </a:solidFill>
              </a:rPr>
              <a:t>Independent Float (</a:t>
            </a:r>
            <a:r>
              <a:rPr lang="en-US" sz="2400" b="1" dirty="0" err="1">
                <a:solidFill>
                  <a:schemeClr val="accent6"/>
                </a:solidFill>
              </a:rPr>
              <a:t>IDF</a:t>
            </a:r>
            <a:r>
              <a:rPr lang="en-US" sz="2400" b="1" baseline="-25000" dirty="0" err="1">
                <a:solidFill>
                  <a:schemeClr val="accent6"/>
                </a:solidFill>
              </a:rPr>
              <a:t>ij</a:t>
            </a:r>
            <a:r>
              <a:rPr lang="en-US" sz="2400" b="1" dirty="0">
                <a:solidFill>
                  <a:schemeClr val="accent6"/>
                </a:solidFill>
              </a:rPr>
              <a:t>)</a:t>
            </a:r>
          </a:p>
          <a:p>
            <a:pPr algn="just">
              <a:defRPr/>
            </a:pPr>
            <a:r>
              <a:rPr lang="en-US" sz="2400" b="1" dirty="0">
                <a:solidFill>
                  <a:schemeClr val="accent6"/>
                </a:solidFill>
              </a:rPr>
              <a:t>		= Max (0, EET</a:t>
            </a:r>
            <a:r>
              <a:rPr lang="en-US" sz="2400" b="1" baseline="-25000" dirty="0">
                <a:solidFill>
                  <a:schemeClr val="accent6"/>
                </a:solidFill>
              </a:rPr>
              <a:t>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LET</a:t>
            </a:r>
            <a:r>
              <a:rPr lang="en-US" sz="2400" b="1" baseline="-25000" dirty="0">
                <a:solidFill>
                  <a:schemeClr val="accent6"/>
                </a:solidFill>
              </a:rPr>
              <a:t>i</a:t>
            </a:r>
            <a:r>
              <a:rPr lang="en-US" sz="2400" b="1" dirty="0">
                <a:solidFill>
                  <a:schemeClr val="accent6"/>
                </a:solidFill>
              </a:rPr>
              <a:t> – D</a:t>
            </a:r>
            <a:r>
              <a:rPr lang="en-US" sz="2400" b="1" baseline="-25000" dirty="0">
                <a:solidFill>
                  <a:schemeClr val="accent6"/>
                </a:solidFill>
              </a:rPr>
              <a:t>ij</a:t>
            </a:r>
            <a:r>
              <a:rPr lang="en-US" sz="2400" b="1" dirty="0">
                <a:solidFill>
                  <a:schemeClr val="accent6"/>
                </a:solidFill>
              </a:rPr>
              <a:t>)</a:t>
            </a:r>
          </a:p>
          <a:p>
            <a:pPr algn="just">
              <a:defRPr/>
            </a:pPr>
            <a:r>
              <a:rPr lang="en-US" sz="2400" b="1" dirty="0">
                <a:solidFill>
                  <a:schemeClr val="accent6"/>
                </a:solidFill>
              </a:rPr>
              <a:t>		= Max (0, Min (</a:t>
            </a:r>
            <a:r>
              <a:rPr lang="en-US" sz="2400" b="1" dirty="0" err="1">
                <a:solidFill>
                  <a:schemeClr val="accent6"/>
                </a:solidFill>
              </a:rPr>
              <a:t>ES</a:t>
            </a:r>
            <a:r>
              <a:rPr lang="en-US" sz="2400" b="1" baseline="-25000" dirty="0" err="1">
                <a:solidFill>
                  <a:schemeClr val="accent6"/>
                </a:solidFill>
              </a:rPr>
              <a:t>jk</a:t>
            </a:r>
            <a:r>
              <a:rPr lang="en-US" sz="2400" b="1" dirty="0">
                <a:solidFill>
                  <a:schemeClr val="accent6"/>
                </a:solidFill>
              </a:rPr>
              <a:t>) - Max (</a:t>
            </a:r>
            <a:r>
              <a:rPr lang="en-US" sz="2400" b="1" dirty="0" err="1">
                <a:solidFill>
                  <a:schemeClr val="accent6"/>
                </a:solidFill>
              </a:rPr>
              <a:t>LF</a:t>
            </a:r>
            <a:r>
              <a:rPr lang="en-US" sz="2400" b="1" baseline="-25000" dirty="0" err="1">
                <a:solidFill>
                  <a:schemeClr val="accent6"/>
                </a:solidFill>
              </a:rPr>
              <a:t>hi</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D</a:t>
            </a:r>
            <a:r>
              <a:rPr lang="en-US" sz="2400" b="1" baseline="-25000" dirty="0">
                <a:solidFill>
                  <a:schemeClr val="accent6"/>
                </a:solidFill>
              </a:rPr>
              <a:t>ij</a:t>
            </a:r>
            <a:r>
              <a:rPr lang="en-US" sz="2400" b="1" dirty="0">
                <a:solidFill>
                  <a:schemeClr val="accent6"/>
                </a:solidFill>
              </a:rPr>
              <a:t>)</a:t>
            </a:r>
            <a:endParaRPr lang="en-US" sz="2000"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p>
            <a:fld id="{46E0397F-A0E0-43DA-9D52-2EB13E21AE47}" type="datetime8">
              <a:rPr lang="en-US" smtClean="0"/>
              <a:pPr/>
              <a:t>2/25/2021 11:43 AM</a:t>
            </a:fld>
            <a:endParaRPr lang="en-US"/>
          </a:p>
        </p:txBody>
      </p:sp>
      <p:sp>
        <p:nvSpPr>
          <p:cNvPr id="55299" name="Slide Number Placeholder 4"/>
          <p:cNvSpPr>
            <a:spLocks noGrp="1"/>
          </p:cNvSpPr>
          <p:nvPr>
            <p:ph type="sldNum" sz="quarter" idx="11"/>
          </p:nvPr>
        </p:nvSpPr>
        <p:spPr>
          <a:noFill/>
        </p:spPr>
        <p:txBody>
          <a:bodyPr/>
          <a:lstStyle/>
          <a:p>
            <a:fld id="{7AD9EF64-360B-4322-BC3E-AD32696FF394}" type="slidenum">
              <a:rPr lang="ar-SA" smtClean="0"/>
              <a:pPr/>
              <a:t>41</a:t>
            </a:fld>
            <a:endParaRPr lang="en-US"/>
          </a:p>
        </p:txBody>
      </p:sp>
      <p:sp>
        <p:nvSpPr>
          <p:cNvPr id="73" name="Rectangle 71"/>
          <p:cNvSpPr>
            <a:spLocks noChangeArrowheads="1"/>
          </p:cNvSpPr>
          <p:nvPr/>
        </p:nvSpPr>
        <p:spPr bwMode="auto">
          <a:xfrm>
            <a:off x="685800" y="304800"/>
            <a:ext cx="6553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Independent Float Times</a:t>
            </a:r>
            <a:endParaRPr lang="de-DE" sz="2800" b="1" dirty="0"/>
          </a:p>
        </p:txBody>
      </p:sp>
      <p:sp>
        <p:nvSpPr>
          <p:cNvPr id="55303" name="TextBox 73"/>
          <p:cNvSpPr txBox="1">
            <a:spLocks noChangeArrowheads="1"/>
          </p:cNvSpPr>
          <p:nvPr/>
        </p:nvSpPr>
        <p:spPr bwMode="auto">
          <a:xfrm>
            <a:off x="5486400" y="5343525"/>
            <a:ext cx="3581400" cy="523875"/>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IDF</a:t>
            </a:r>
            <a:r>
              <a:rPr lang="en-US" sz="1400" baseline="-25000">
                <a:solidFill>
                  <a:schemeClr val="bg1"/>
                </a:solidFill>
              </a:rPr>
              <a:t>20-50</a:t>
            </a:r>
            <a:r>
              <a:rPr lang="en-US" sz="1400">
                <a:solidFill>
                  <a:schemeClr val="bg1"/>
                </a:solidFill>
              </a:rPr>
              <a:t> = Max. (0, [EET</a:t>
            </a:r>
            <a:r>
              <a:rPr lang="en-US" sz="1400" baseline="-25000">
                <a:solidFill>
                  <a:schemeClr val="bg1"/>
                </a:solidFill>
              </a:rPr>
              <a:t>50</a:t>
            </a:r>
            <a:r>
              <a:rPr lang="en-US" sz="1400">
                <a:solidFill>
                  <a:schemeClr val="bg1"/>
                </a:solidFill>
              </a:rPr>
              <a:t> – LET</a:t>
            </a:r>
            <a:r>
              <a:rPr lang="en-US" sz="1400" baseline="-25000">
                <a:solidFill>
                  <a:schemeClr val="bg1"/>
                </a:solidFill>
              </a:rPr>
              <a:t>20</a:t>
            </a:r>
            <a:r>
              <a:rPr lang="en-US" sz="1400">
                <a:solidFill>
                  <a:schemeClr val="bg1"/>
                </a:solidFill>
              </a:rPr>
              <a:t> - D</a:t>
            </a:r>
            <a:r>
              <a:rPr lang="en-US" sz="1400" baseline="-25000">
                <a:solidFill>
                  <a:schemeClr val="bg1"/>
                </a:solidFill>
              </a:rPr>
              <a:t>20-50</a:t>
            </a:r>
            <a:r>
              <a:rPr lang="en-US" sz="1400">
                <a:solidFill>
                  <a:schemeClr val="bg1"/>
                </a:solidFill>
              </a:rPr>
              <a:t>])</a:t>
            </a:r>
          </a:p>
          <a:p>
            <a:pPr algn="just"/>
            <a:r>
              <a:rPr lang="en-US" sz="1400">
                <a:solidFill>
                  <a:schemeClr val="bg1"/>
                </a:solidFill>
              </a:rPr>
              <a:t>IDF</a:t>
            </a:r>
            <a:r>
              <a:rPr lang="en-US" sz="1400" baseline="-25000">
                <a:solidFill>
                  <a:schemeClr val="bg1"/>
                </a:solidFill>
              </a:rPr>
              <a:t>20-50</a:t>
            </a:r>
            <a:r>
              <a:rPr lang="en-US" sz="1400">
                <a:solidFill>
                  <a:schemeClr val="bg1"/>
                </a:solidFill>
              </a:rPr>
              <a:t> = Max. (0, [8 – 10 – 3]) = 0</a:t>
            </a:r>
          </a:p>
        </p:txBody>
      </p:sp>
      <p:grpSp>
        <p:nvGrpSpPr>
          <p:cNvPr id="55304" name="Group 73"/>
          <p:cNvGrpSpPr>
            <a:grpSpLocks/>
          </p:cNvGrpSpPr>
          <p:nvPr/>
        </p:nvGrpSpPr>
        <p:grpSpPr bwMode="auto">
          <a:xfrm>
            <a:off x="992188" y="1219200"/>
            <a:ext cx="7694612" cy="4419600"/>
            <a:chOff x="992188" y="1219200"/>
            <a:chExt cx="7694612" cy="4419600"/>
          </a:xfrm>
        </p:grpSpPr>
        <p:grpSp>
          <p:nvGrpSpPr>
            <p:cNvPr id="55305" name="Group 125"/>
            <p:cNvGrpSpPr>
              <a:grpSpLocks/>
            </p:cNvGrpSpPr>
            <p:nvPr/>
          </p:nvGrpSpPr>
          <p:grpSpPr bwMode="auto">
            <a:xfrm>
              <a:off x="992188" y="1219200"/>
              <a:ext cx="7694612" cy="4419600"/>
              <a:chOff x="992980" y="1219200"/>
              <a:chExt cx="7693820" cy="4419600"/>
            </a:xfrm>
          </p:grpSpPr>
          <p:grpSp>
            <p:nvGrpSpPr>
              <p:cNvPr id="55309" name="Group 59"/>
              <p:cNvGrpSpPr>
                <a:grpSpLocks/>
              </p:cNvGrpSpPr>
              <p:nvPr/>
            </p:nvGrpSpPr>
            <p:grpSpPr bwMode="auto">
              <a:xfrm>
                <a:off x="992980" y="1219200"/>
                <a:ext cx="7693820" cy="4419600"/>
                <a:chOff x="992980" y="1219200"/>
                <a:chExt cx="7693820" cy="4419600"/>
              </a:xfrm>
            </p:grpSpPr>
            <p:grpSp>
              <p:nvGrpSpPr>
                <p:cNvPr id="55317" name="Group 60"/>
                <p:cNvGrpSpPr>
                  <a:grpSpLocks/>
                </p:cNvGrpSpPr>
                <p:nvPr/>
              </p:nvGrpSpPr>
              <p:grpSpPr bwMode="auto">
                <a:xfrm>
                  <a:off x="992980" y="1219200"/>
                  <a:ext cx="7693820" cy="4419600"/>
                  <a:chOff x="1103" y="8280"/>
                  <a:chExt cx="9697" cy="5580"/>
                </a:xfrm>
              </p:grpSpPr>
              <p:grpSp>
                <p:nvGrpSpPr>
                  <p:cNvPr id="55321" name="Group 3"/>
                  <p:cNvGrpSpPr>
                    <a:grpSpLocks/>
                  </p:cNvGrpSpPr>
                  <p:nvPr/>
                </p:nvGrpSpPr>
                <p:grpSpPr bwMode="auto">
                  <a:xfrm>
                    <a:off x="1103" y="8280"/>
                    <a:ext cx="9697" cy="5580"/>
                    <a:chOff x="1103" y="8280"/>
                    <a:chExt cx="9697" cy="5580"/>
                  </a:xfrm>
                </p:grpSpPr>
                <p:grpSp>
                  <p:nvGrpSpPr>
                    <p:cNvPr id="55331" name="Group 4"/>
                    <p:cNvGrpSpPr>
                      <a:grpSpLocks/>
                    </p:cNvGrpSpPr>
                    <p:nvPr/>
                  </p:nvGrpSpPr>
                  <p:grpSpPr bwMode="auto">
                    <a:xfrm>
                      <a:off x="3597" y="8280"/>
                      <a:ext cx="1263" cy="1260"/>
                      <a:chOff x="2157" y="2340"/>
                      <a:chExt cx="1263" cy="1260"/>
                    </a:xfrm>
                  </p:grpSpPr>
                  <p:sp>
                    <p:nvSpPr>
                      <p:cNvPr id="5536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536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7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7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5332" name="Group 9"/>
                    <p:cNvGrpSpPr>
                      <a:grpSpLocks/>
                    </p:cNvGrpSpPr>
                    <p:nvPr/>
                  </p:nvGrpSpPr>
                  <p:grpSpPr bwMode="auto">
                    <a:xfrm>
                      <a:off x="1103" y="10440"/>
                      <a:ext cx="1260" cy="1260"/>
                      <a:chOff x="2160" y="2340"/>
                      <a:chExt cx="1260" cy="1260"/>
                    </a:xfrm>
                  </p:grpSpPr>
                  <p:sp>
                    <p:nvSpPr>
                      <p:cNvPr id="55364"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536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6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6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5333" name="Group 14"/>
                    <p:cNvGrpSpPr>
                      <a:grpSpLocks/>
                    </p:cNvGrpSpPr>
                    <p:nvPr/>
                  </p:nvGrpSpPr>
                  <p:grpSpPr bwMode="auto">
                    <a:xfrm>
                      <a:off x="3597" y="10420"/>
                      <a:ext cx="1263" cy="1260"/>
                      <a:chOff x="2157" y="2340"/>
                      <a:chExt cx="1263" cy="1260"/>
                    </a:xfrm>
                  </p:grpSpPr>
                  <p:sp>
                    <p:nvSpPr>
                      <p:cNvPr id="55360"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536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6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6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5334" name="Group 77"/>
                    <p:cNvGrpSpPr>
                      <a:grpSpLocks/>
                    </p:cNvGrpSpPr>
                    <p:nvPr/>
                  </p:nvGrpSpPr>
                  <p:grpSpPr bwMode="auto">
                    <a:xfrm>
                      <a:off x="7340" y="8340"/>
                      <a:ext cx="1260" cy="1260"/>
                      <a:chOff x="2160" y="2340"/>
                      <a:chExt cx="1260" cy="1260"/>
                    </a:xfrm>
                  </p:grpSpPr>
                  <p:sp>
                    <p:nvSpPr>
                      <p:cNvPr id="5535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5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5335" name="Group 24"/>
                    <p:cNvGrpSpPr>
                      <a:grpSpLocks/>
                    </p:cNvGrpSpPr>
                    <p:nvPr/>
                  </p:nvGrpSpPr>
                  <p:grpSpPr bwMode="auto">
                    <a:xfrm>
                      <a:off x="3600" y="12600"/>
                      <a:ext cx="1260" cy="1260"/>
                      <a:chOff x="2160" y="2340"/>
                      <a:chExt cx="1260" cy="1260"/>
                    </a:xfrm>
                  </p:grpSpPr>
                  <p:sp>
                    <p:nvSpPr>
                      <p:cNvPr id="5535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535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5336" name="Group 29"/>
                    <p:cNvGrpSpPr>
                      <a:grpSpLocks/>
                    </p:cNvGrpSpPr>
                    <p:nvPr/>
                  </p:nvGrpSpPr>
                  <p:grpSpPr bwMode="auto">
                    <a:xfrm>
                      <a:off x="6460" y="11880"/>
                      <a:ext cx="1260" cy="1260"/>
                      <a:chOff x="2160" y="2340"/>
                      <a:chExt cx="1260" cy="1260"/>
                    </a:xfrm>
                  </p:grpSpPr>
                  <p:sp>
                    <p:nvSpPr>
                      <p:cNvPr id="55348"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4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5337" name="Group 106"/>
                    <p:cNvGrpSpPr>
                      <a:grpSpLocks/>
                    </p:cNvGrpSpPr>
                    <p:nvPr/>
                  </p:nvGrpSpPr>
                  <p:grpSpPr bwMode="auto">
                    <a:xfrm>
                      <a:off x="9540" y="10400"/>
                      <a:ext cx="1260" cy="1260"/>
                      <a:chOff x="2160" y="2340"/>
                      <a:chExt cx="1260" cy="1260"/>
                    </a:xfrm>
                  </p:grpSpPr>
                  <p:sp>
                    <p:nvSpPr>
                      <p:cNvPr id="55344"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4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4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4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5338"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5339"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5340"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5341"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5342"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534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5322"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5323"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5324"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5325"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5326"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5327"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5328"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5329"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5330"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5318"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5319"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5320"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5310"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5311"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5312"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5313"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5314"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5315"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5316"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5306" name="Straight Arrow Connector 75"/>
            <p:cNvCxnSpPr>
              <a:cxnSpLocks noChangeShapeType="1"/>
              <a:stCxn id="55348" idx="6"/>
              <a:endCxn id="55344"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5307" name="Straight Arrow Connector 76"/>
            <p:cNvCxnSpPr>
              <a:cxnSpLocks noChangeShapeType="1"/>
              <a:stCxn id="55364" idx="7"/>
              <a:endCxn id="55368"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5308" name="Straight Arrow Connector 77"/>
            <p:cNvCxnSpPr>
              <a:cxnSpLocks noChangeShapeType="1"/>
              <a:stCxn id="55364" idx="5"/>
              <a:endCxn id="55352"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p>
            <a:fld id="{C9D673E3-04F0-45AB-9C08-91EE55543867}" type="datetime8">
              <a:rPr lang="en-US" smtClean="0"/>
              <a:pPr/>
              <a:t>2/25/2021 11:43 AM</a:t>
            </a:fld>
            <a:endParaRPr lang="en-US"/>
          </a:p>
        </p:txBody>
      </p:sp>
      <p:sp>
        <p:nvSpPr>
          <p:cNvPr id="56323" name="Slide Number Placeholder 4"/>
          <p:cNvSpPr>
            <a:spLocks noGrp="1"/>
          </p:cNvSpPr>
          <p:nvPr>
            <p:ph type="sldNum" sz="quarter" idx="11"/>
          </p:nvPr>
        </p:nvSpPr>
        <p:spPr>
          <a:noFill/>
        </p:spPr>
        <p:txBody>
          <a:bodyPr/>
          <a:lstStyle/>
          <a:p>
            <a:fld id="{7AE3C511-5069-4715-84AF-16DC49657993}" type="slidenum">
              <a:rPr lang="ar-SA" smtClean="0"/>
              <a:pPr/>
              <a:t>42</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49159" name="TextBox 19"/>
          <p:cNvSpPr txBox="1">
            <a:spLocks noChangeArrowheads="1"/>
          </p:cNvSpPr>
          <p:nvPr/>
        </p:nvSpPr>
        <p:spPr bwMode="auto">
          <a:xfrm>
            <a:off x="1066800" y="1676400"/>
            <a:ext cx="7543800" cy="708025"/>
          </a:xfrm>
          <a:prstGeom prst="rect">
            <a:avLst/>
          </a:prstGeom>
          <a:solidFill>
            <a:schemeClr val="bg1"/>
          </a:solidFill>
          <a:ln w="9525">
            <a:solidFill>
              <a:schemeClr val="tx1"/>
            </a:solidFill>
            <a:miter lim="800000"/>
            <a:headEnd/>
            <a:tailEnd/>
          </a:ln>
        </p:spPr>
        <p:txBody>
          <a:bodyPr>
            <a:spAutoFit/>
          </a:bodyPr>
          <a:lstStyle/>
          <a:p>
            <a:pPr marL="363538" lvl="1" indent="-363538" algn="just">
              <a:buClr>
                <a:srgbClr val="FF0000"/>
              </a:buClr>
              <a:buFont typeface="Wingdings" pitchFamily="2" charset="2"/>
              <a:buChar char="q"/>
              <a:defRPr/>
            </a:pPr>
            <a:r>
              <a:rPr lang="en-US" sz="2000" dirty="0"/>
              <a:t>Critical path is the path with the </a:t>
            </a:r>
            <a:r>
              <a:rPr lang="en-US" sz="2000" b="1" dirty="0">
                <a:effectLst>
                  <a:outerShdw blurRad="38100" dist="38100" dir="2700000" algn="tl">
                    <a:srgbClr val="000000">
                      <a:alpha val="43137"/>
                    </a:srgbClr>
                  </a:outerShdw>
                </a:effectLst>
              </a:rPr>
              <a:t>least total float </a:t>
            </a:r>
            <a:r>
              <a:rPr lang="en-US" sz="2000" dirty="0"/>
              <a:t>= The </a:t>
            </a:r>
            <a:r>
              <a:rPr lang="en-US" sz="2000" b="1" dirty="0">
                <a:effectLst>
                  <a:outerShdw blurRad="38100" dist="38100" dir="2700000" algn="tl">
                    <a:srgbClr val="000000">
                      <a:alpha val="43137"/>
                    </a:srgbClr>
                  </a:outerShdw>
                </a:effectLst>
              </a:rPr>
              <a:t>longest path through the network</a:t>
            </a:r>
            <a:r>
              <a:rPr lang="en-US" sz="2000" dirty="0"/>
              <a:t>.</a:t>
            </a:r>
          </a:p>
        </p:txBody>
      </p:sp>
      <p:sp>
        <p:nvSpPr>
          <p:cNvPr id="6" name="TextBox 5"/>
          <p:cNvSpPr txBox="1"/>
          <p:nvPr/>
        </p:nvSpPr>
        <p:spPr>
          <a:xfrm>
            <a:off x="1066800" y="1066800"/>
            <a:ext cx="2209800" cy="400050"/>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4"/>
              <a:defRPr/>
            </a:pPr>
            <a:r>
              <a:rPr lang="en-US" sz="2000" b="1" u="sng" dirty="0">
                <a:effectLst>
                  <a:outerShdw blurRad="38100" dist="38100" dir="2700000" algn="tl">
                    <a:srgbClr val="000000">
                      <a:alpha val="43137"/>
                    </a:srgbClr>
                  </a:outerShdw>
                </a:effectLst>
              </a:rPr>
              <a:t>Critical Path</a:t>
            </a:r>
          </a:p>
        </p:txBody>
      </p:sp>
      <p:sp>
        <p:nvSpPr>
          <p:cNvPr id="7" name="TextBox 6"/>
          <p:cNvSpPr txBox="1"/>
          <p:nvPr/>
        </p:nvSpPr>
        <p:spPr>
          <a:xfrm>
            <a:off x="1143000" y="2800350"/>
            <a:ext cx="2819400" cy="400050"/>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5"/>
              <a:defRPr/>
            </a:pPr>
            <a:r>
              <a:rPr lang="en-US" sz="2000" b="1" u="sng" dirty="0">
                <a:effectLst>
                  <a:outerShdw blurRad="38100" dist="38100" dir="2700000" algn="tl">
                    <a:srgbClr val="000000">
                      <a:alpha val="43137"/>
                    </a:srgbClr>
                  </a:outerShdw>
                </a:effectLst>
              </a:rPr>
              <a:t>Subcritical Paths</a:t>
            </a:r>
          </a:p>
        </p:txBody>
      </p:sp>
      <p:sp>
        <p:nvSpPr>
          <p:cNvPr id="56330" name="TextBox 7"/>
          <p:cNvSpPr txBox="1">
            <a:spLocks noChangeArrowheads="1"/>
          </p:cNvSpPr>
          <p:nvPr/>
        </p:nvSpPr>
        <p:spPr bwMode="auto">
          <a:xfrm>
            <a:off x="1143000" y="3352800"/>
            <a:ext cx="7543800" cy="2554288"/>
          </a:xfrm>
          <a:prstGeom prst="rect">
            <a:avLst/>
          </a:prstGeom>
          <a:solidFill>
            <a:schemeClr val="bg1"/>
          </a:solidFill>
          <a:ln w="9525">
            <a:solidFill>
              <a:schemeClr val="tx1"/>
            </a:solidFill>
            <a:miter lim="800000"/>
            <a:headEnd/>
            <a:tailEnd/>
          </a:ln>
        </p:spPr>
        <p:txBody>
          <a:bodyPr>
            <a:spAutoFit/>
          </a:bodyPr>
          <a:lstStyle/>
          <a:p>
            <a:pPr marL="363538" lvl="1" indent="-363538" algn="just">
              <a:buClr>
                <a:srgbClr val="FF0000"/>
              </a:buClr>
              <a:buFont typeface="Wingdings" pitchFamily="2" charset="2"/>
              <a:buChar char="q"/>
            </a:pPr>
            <a:r>
              <a:rPr lang="en-US" sz="2000"/>
              <a:t>Subcritical paths have varying degree of path float and hence depart from criticality by varying amounts.</a:t>
            </a:r>
          </a:p>
          <a:p>
            <a:pPr marL="363538" lvl="1" indent="-363538" algn="just">
              <a:buClr>
                <a:srgbClr val="FF0000"/>
              </a:buClr>
              <a:buFont typeface="Wingdings" pitchFamily="2" charset="2"/>
              <a:buChar char="q"/>
            </a:pPr>
            <a:endParaRPr lang="en-US" sz="1000"/>
          </a:p>
          <a:p>
            <a:pPr marL="363538" lvl="1" indent="-363538" algn="just">
              <a:buClr>
                <a:srgbClr val="FF0000"/>
              </a:buClr>
              <a:buFont typeface="Wingdings" pitchFamily="2" charset="2"/>
              <a:buChar char="q"/>
            </a:pPr>
            <a:r>
              <a:rPr lang="en-US" sz="2000"/>
              <a:t>Subcritical paths can be found in the following way:</a:t>
            </a:r>
          </a:p>
          <a:p>
            <a:pPr lvl="2" indent="-457200" algn="just">
              <a:buClr>
                <a:srgbClr val="FF0000"/>
              </a:buClr>
              <a:buFont typeface="Arial" charset="0"/>
              <a:buAutoNum type="arabicPeriod"/>
            </a:pPr>
            <a:r>
              <a:rPr lang="en-US" sz="1800"/>
              <a:t>Sort the activities in the network by their path float, placing those activities with a common path float in the same group.</a:t>
            </a:r>
          </a:p>
          <a:p>
            <a:pPr lvl="2" indent="-457200" algn="just">
              <a:buClr>
                <a:srgbClr val="FF0000"/>
              </a:buClr>
              <a:buFont typeface="Arial" charset="0"/>
              <a:buAutoNum type="arabicPeriod"/>
            </a:pPr>
            <a:r>
              <a:rPr lang="en-US" sz="1800"/>
              <a:t>Order the activities within a group by early start time.</a:t>
            </a:r>
          </a:p>
          <a:p>
            <a:pPr lvl="2" indent="-457200" algn="just">
              <a:buClr>
                <a:srgbClr val="FF0000"/>
              </a:buClr>
              <a:buFont typeface="Arial" charset="0"/>
              <a:buAutoNum type="arabicPeriod"/>
            </a:pPr>
            <a:r>
              <a:rPr lang="en-US" sz="1800"/>
              <a:t>Order the groups according to the magnitude of their path float, small values first.</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2"/>
          <p:cNvSpPr>
            <a:spLocks noGrp="1"/>
          </p:cNvSpPr>
          <p:nvPr>
            <p:ph type="dt" sz="quarter" idx="10"/>
          </p:nvPr>
        </p:nvSpPr>
        <p:spPr>
          <a:noFill/>
        </p:spPr>
        <p:txBody>
          <a:bodyPr/>
          <a:lstStyle/>
          <a:p>
            <a:fld id="{546DB734-D536-44A5-AD11-4F1A0A403EAB}" type="datetime8">
              <a:rPr lang="en-US" smtClean="0"/>
              <a:pPr/>
              <a:t>2/25/2021 11:43 AM</a:t>
            </a:fld>
            <a:endParaRPr lang="en-US"/>
          </a:p>
        </p:txBody>
      </p:sp>
      <p:sp>
        <p:nvSpPr>
          <p:cNvPr id="57347" name="Slide Number Placeholder 3"/>
          <p:cNvSpPr>
            <a:spLocks noGrp="1"/>
          </p:cNvSpPr>
          <p:nvPr>
            <p:ph type="sldNum" sz="quarter" idx="11"/>
          </p:nvPr>
        </p:nvSpPr>
        <p:spPr>
          <a:noFill/>
        </p:spPr>
        <p:txBody>
          <a:bodyPr/>
          <a:lstStyle/>
          <a:p>
            <a:fld id="{00A66ABC-BF86-455D-9900-EE14C167A347}" type="slidenum">
              <a:rPr lang="ar-SA" smtClean="0"/>
              <a:pPr/>
              <a:t>43</a:t>
            </a:fld>
            <a:endParaRPr lang="en-US"/>
          </a:p>
        </p:txBody>
      </p:sp>
      <p:sp>
        <p:nvSpPr>
          <p:cNvPr id="595995" name="Rectangle 27"/>
          <p:cNvSpPr>
            <a:spLocks noChangeArrowheads="1"/>
          </p:cNvSpPr>
          <p:nvPr/>
        </p:nvSpPr>
        <p:spPr bwMode="auto">
          <a:xfrm>
            <a:off x="914400" y="1143000"/>
            <a:ext cx="7696200" cy="830263"/>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1800" dirty="0">
                <a:ea typeface="Times New Roman" pitchFamily="18" charset="0"/>
                <a:cs typeface="Arial" charset="0"/>
              </a:rPr>
              <a:t>Draw an arrow diagram to represent the following project. Calculate occurrence times of events, activity times, and activity floats. Also determine the critical path and the degree of criticality of other float paths.  </a:t>
            </a:r>
          </a:p>
        </p:txBody>
      </p:sp>
      <p:sp>
        <p:nvSpPr>
          <p:cNvPr id="57349"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1614488" y="2286000"/>
          <a:ext cx="6462712" cy="3657600"/>
        </p:xfrm>
        <a:graphic>
          <a:graphicData uri="http://schemas.openxmlformats.org/drawingml/2006/table">
            <a:tbl>
              <a:tblPr/>
              <a:tblGrid>
                <a:gridCol w="1352550">
                  <a:extLst>
                    <a:ext uri="{9D8B030D-6E8A-4147-A177-3AD203B41FA5}">
                      <a16:colId xmlns:a16="http://schemas.microsoft.com/office/drawing/2014/main" val="20000"/>
                    </a:ext>
                  </a:extLst>
                </a:gridCol>
                <a:gridCol w="3105150">
                  <a:extLst>
                    <a:ext uri="{9D8B030D-6E8A-4147-A177-3AD203B41FA5}">
                      <a16:colId xmlns:a16="http://schemas.microsoft.com/office/drawing/2014/main" val="20001"/>
                    </a:ext>
                  </a:extLst>
                </a:gridCol>
                <a:gridCol w="2005012">
                  <a:extLst>
                    <a:ext uri="{9D8B030D-6E8A-4147-A177-3AD203B41FA5}">
                      <a16:colId xmlns:a16="http://schemas.microsoft.com/office/drawing/2014/main" val="20002"/>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Preceding Activity</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Time (days)</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None</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E, C, F</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G</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6</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fld id="{0EB0A633-E0DF-4AE5-8E39-3F3FC057E685}" type="datetime8">
              <a:rPr lang="en-US" smtClean="0"/>
              <a:pPr/>
              <a:t>2/25/2021 11:43 AM</a:t>
            </a:fld>
            <a:endParaRPr lang="en-US"/>
          </a:p>
        </p:txBody>
      </p:sp>
      <p:sp>
        <p:nvSpPr>
          <p:cNvPr id="58371" name="Slide Number Placeholder 4"/>
          <p:cNvSpPr>
            <a:spLocks noGrp="1"/>
          </p:cNvSpPr>
          <p:nvPr>
            <p:ph type="sldNum" sz="quarter" idx="11"/>
          </p:nvPr>
        </p:nvSpPr>
        <p:spPr>
          <a:noFill/>
        </p:spPr>
        <p:txBody>
          <a:bodyPr/>
          <a:lstStyle/>
          <a:p>
            <a:fld id="{EFBCE9CE-7E34-4507-97D2-ACAA534F8F03}" type="slidenum">
              <a:rPr lang="ar-SA" smtClean="0"/>
              <a:pPr/>
              <a:t>44</a:t>
            </a:fld>
            <a:endParaRPr lang="en-US"/>
          </a:p>
        </p:txBody>
      </p:sp>
      <p:sp>
        <p:nvSpPr>
          <p:cNvPr id="596994"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grpSp>
        <p:nvGrpSpPr>
          <p:cNvPr id="58375" name="Group 76"/>
          <p:cNvGrpSpPr>
            <a:grpSpLocks/>
          </p:cNvGrpSpPr>
          <p:nvPr/>
        </p:nvGrpSpPr>
        <p:grpSpPr bwMode="auto">
          <a:xfrm>
            <a:off x="685800" y="1828800"/>
            <a:ext cx="8458200" cy="3505200"/>
            <a:chOff x="685800" y="1676400"/>
            <a:chExt cx="8458200" cy="3505200"/>
          </a:xfrm>
        </p:grpSpPr>
        <p:sp>
          <p:nvSpPr>
            <p:cNvPr id="58379" name="Rounded Rectangle 75"/>
            <p:cNvSpPr>
              <a:spLocks noChangeArrowheads="1"/>
            </p:cNvSpPr>
            <p:nvPr/>
          </p:nvSpPr>
          <p:spPr bwMode="auto">
            <a:xfrm>
              <a:off x="685800" y="1676400"/>
              <a:ext cx="8458200" cy="3505200"/>
            </a:xfrm>
            <a:prstGeom prst="roundRect">
              <a:avLst>
                <a:gd name="adj" fmla="val 16667"/>
              </a:avLst>
            </a:prstGeom>
            <a:solidFill>
              <a:schemeClr val="bg1"/>
            </a:solidFill>
            <a:ln w="9525" algn="ctr">
              <a:solidFill>
                <a:schemeClr val="tx1"/>
              </a:solidFill>
              <a:round/>
              <a:headEnd/>
              <a:tailEnd/>
            </a:ln>
          </p:spPr>
          <p:txBody>
            <a:bodyPr lIns="0" tIns="0" rIns="0" bIns="0"/>
            <a:lstStyle/>
            <a:p>
              <a:endParaRPr lang="en-US"/>
            </a:p>
          </p:txBody>
        </p:sp>
        <p:grpSp>
          <p:nvGrpSpPr>
            <p:cNvPr id="58380" name="Group 83"/>
            <p:cNvGrpSpPr>
              <a:grpSpLocks/>
            </p:cNvGrpSpPr>
            <p:nvPr/>
          </p:nvGrpSpPr>
          <p:grpSpPr bwMode="auto">
            <a:xfrm>
              <a:off x="838200" y="1981200"/>
              <a:ext cx="8229600" cy="2895600"/>
              <a:chOff x="838200" y="1981200"/>
              <a:chExt cx="8383424" cy="2895600"/>
            </a:xfrm>
          </p:grpSpPr>
          <p:sp>
            <p:nvSpPr>
              <p:cNvPr id="70" name="Oval 9"/>
              <p:cNvSpPr>
                <a:spLocks noChangeArrowheads="1"/>
              </p:cNvSpPr>
              <p:nvPr/>
            </p:nvSpPr>
            <p:spPr bwMode="auto">
              <a:xfrm>
                <a:off x="838392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80</a:t>
                </a:r>
              </a:p>
            </p:txBody>
          </p:sp>
          <p:sp>
            <p:nvSpPr>
              <p:cNvPr id="26630" name="Oval 4"/>
              <p:cNvSpPr>
                <a:spLocks noChangeArrowheads="1"/>
              </p:cNvSpPr>
              <p:nvPr/>
            </p:nvSpPr>
            <p:spPr bwMode="auto">
              <a:xfrm>
                <a:off x="838200"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endParaRPr lang="en-US" sz="1200" b="1" dirty="0">
                  <a:latin typeface="+mj-lt"/>
                </a:endParaRPr>
              </a:p>
            </p:txBody>
          </p:sp>
          <p:sp>
            <p:nvSpPr>
              <p:cNvPr id="26631" name="Line 5"/>
              <p:cNvSpPr>
                <a:spLocks noChangeShapeType="1"/>
              </p:cNvSpPr>
              <p:nvPr/>
            </p:nvSpPr>
            <p:spPr bwMode="auto">
              <a:xfrm flipH="1">
                <a:off x="1675896" y="3429000"/>
                <a:ext cx="763306"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6632" name="Oval 6"/>
              <p:cNvSpPr>
                <a:spLocks noChangeArrowheads="1"/>
              </p:cNvSpPr>
              <p:nvPr/>
            </p:nvSpPr>
            <p:spPr bwMode="auto">
              <a:xfrm>
                <a:off x="2439201"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20</a:t>
                </a:r>
              </a:p>
            </p:txBody>
          </p:sp>
          <p:sp>
            <p:nvSpPr>
              <p:cNvPr id="26633" name="Oval 7"/>
              <p:cNvSpPr>
                <a:spLocks noChangeArrowheads="1"/>
              </p:cNvSpPr>
              <p:nvPr/>
            </p:nvSpPr>
            <p:spPr bwMode="auto">
              <a:xfrm>
                <a:off x="4648259"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50</a:t>
                </a:r>
              </a:p>
            </p:txBody>
          </p:sp>
          <p:sp>
            <p:nvSpPr>
              <p:cNvPr id="26634" name="Oval 8"/>
              <p:cNvSpPr>
                <a:spLocks noChangeArrowheads="1"/>
              </p:cNvSpPr>
              <p:nvPr/>
            </p:nvSpPr>
            <p:spPr bwMode="auto">
              <a:xfrm>
                <a:off x="632526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60</a:t>
                </a:r>
              </a:p>
            </p:txBody>
          </p:sp>
          <p:sp>
            <p:nvSpPr>
              <p:cNvPr id="26635" name="Oval 9"/>
              <p:cNvSpPr>
                <a:spLocks noChangeArrowheads="1"/>
              </p:cNvSpPr>
              <p:nvPr/>
            </p:nvSpPr>
            <p:spPr bwMode="auto">
              <a:xfrm>
                <a:off x="7772637" y="20574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70</a:t>
                </a:r>
              </a:p>
            </p:txBody>
          </p:sp>
          <p:sp>
            <p:nvSpPr>
              <p:cNvPr id="26636" name="Line 10"/>
              <p:cNvSpPr>
                <a:spLocks noChangeShapeType="1"/>
              </p:cNvSpPr>
              <p:nvPr/>
            </p:nvSpPr>
            <p:spPr bwMode="auto">
              <a:xfrm flipH="1">
                <a:off x="3276897" y="3429000"/>
                <a:ext cx="1371363" cy="0"/>
              </a:xfrm>
              <a:prstGeom prst="line">
                <a:avLst/>
              </a:prstGeom>
              <a:noFill/>
              <a:ln w="12700">
                <a:solidFill>
                  <a:schemeClr val="tx1"/>
                </a:solidFill>
                <a:round/>
                <a:headEnd type="stealth" w="med" len="med"/>
                <a:tailEnd/>
              </a:ln>
            </p:spPr>
            <p:txBody>
              <a:bodyPr lIns="0" tIns="0" rIns="0" bIns="0"/>
              <a:lstStyle/>
              <a:p>
                <a:pPr algn="just">
                  <a:defRPr/>
                </a:pPr>
                <a:endParaRPr lang="en-US" sz="1200" b="1" dirty="0">
                  <a:latin typeface="+mj-lt"/>
                </a:endParaRPr>
              </a:p>
            </p:txBody>
          </p:sp>
          <p:sp>
            <p:nvSpPr>
              <p:cNvPr id="26637" name="Line 11"/>
              <p:cNvSpPr>
                <a:spLocks noChangeShapeType="1"/>
              </p:cNvSpPr>
              <p:nvPr/>
            </p:nvSpPr>
            <p:spPr bwMode="auto">
              <a:xfrm flipH="1">
                <a:off x="5485955" y="3429000"/>
                <a:ext cx="839313"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6639" name="Oval 13"/>
              <p:cNvSpPr>
                <a:spLocks noChangeArrowheads="1"/>
              </p:cNvSpPr>
              <p:nvPr/>
            </p:nvSpPr>
            <p:spPr bwMode="auto">
              <a:xfrm>
                <a:off x="3504919" y="19812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30</a:t>
                </a:r>
              </a:p>
            </p:txBody>
          </p:sp>
          <p:sp>
            <p:nvSpPr>
              <p:cNvPr id="26640" name="Oval 14"/>
              <p:cNvSpPr>
                <a:spLocks noChangeArrowheads="1"/>
              </p:cNvSpPr>
              <p:nvPr/>
            </p:nvSpPr>
            <p:spPr bwMode="auto">
              <a:xfrm>
                <a:off x="3504919" y="41148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40</a:t>
                </a:r>
              </a:p>
            </p:txBody>
          </p:sp>
          <p:sp>
            <p:nvSpPr>
              <p:cNvPr id="26641" name="Line 15"/>
              <p:cNvSpPr>
                <a:spLocks noChangeShapeType="1"/>
              </p:cNvSpPr>
              <p:nvPr/>
            </p:nvSpPr>
            <p:spPr bwMode="auto">
              <a:xfrm flipV="1">
                <a:off x="3047258"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6642" name="Line 16"/>
              <p:cNvSpPr>
                <a:spLocks noChangeShapeType="1"/>
              </p:cNvSpPr>
              <p:nvPr/>
            </p:nvSpPr>
            <p:spPr bwMode="auto">
              <a:xfrm flipV="1">
                <a:off x="4266606" y="3733800"/>
                <a:ext cx="533667"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6643" name="Line 17"/>
              <p:cNvSpPr>
                <a:spLocks noChangeShapeType="1"/>
              </p:cNvSpPr>
              <p:nvPr/>
            </p:nvSpPr>
            <p:spPr bwMode="auto">
              <a:xfrm>
                <a:off x="3124882" y="3733800"/>
                <a:ext cx="532050"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6644" name="Line 18"/>
              <p:cNvSpPr>
                <a:spLocks noChangeShapeType="1"/>
              </p:cNvSpPr>
              <p:nvPr/>
            </p:nvSpPr>
            <p:spPr bwMode="auto">
              <a:xfrm>
                <a:off x="4266606"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6645" name="Oval 19"/>
              <p:cNvSpPr>
                <a:spLocks noChangeArrowheads="1"/>
              </p:cNvSpPr>
              <p:nvPr/>
            </p:nvSpPr>
            <p:spPr bwMode="auto">
              <a:xfrm>
                <a:off x="3276897" y="2819400"/>
                <a:ext cx="457660" cy="304800"/>
              </a:xfrm>
              <a:prstGeom prst="ellipse">
                <a:avLst/>
              </a:prstGeom>
              <a:noFill/>
              <a:ln w="9525">
                <a:noFill/>
                <a:round/>
                <a:headEnd/>
                <a:tailEnd/>
              </a:ln>
            </p:spPr>
            <p:txBody>
              <a:bodyPr wrap="none" lIns="0" tIns="0" rIns="0" bIns="0" anchor="ctr"/>
              <a:lstStyle/>
              <a:p>
                <a:pPr algn="just">
                  <a:defRPr/>
                </a:pPr>
                <a:r>
                  <a:rPr lang="en-US" sz="1200" b="1" dirty="0">
                    <a:latin typeface="+mj-lt"/>
                  </a:rPr>
                  <a:t>[7]</a:t>
                </a:r>
              </a:p>
            </p:txBody>
          </p:sp>
          <p:sp>
            <p:nvSpPr>
              <p:cNvPr id="26646" name="Oval 20"/>
              <p:cNvSpPr>
                <a:spLocks noChangeArrowheads="1"/>
              </p:cNvSpPr>
              <p:nvPr/>
            </p:nvSpPr>
            <p:spPr bwMode="auto">
              <a:xfrm>
                <a:off x="1829527" y="35052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26647" name="Oval 21"/>
              <p:cNvSpPr>
                <a:spLocks noChangeArrowheads="1"/>
              </p:cNvSpPr>
              <p:nvPr/>
            </p:nvSpPr>
            <p:spPr bwMode="auto">
              <a:xfrm>
                <a:off x="3124882" y="39624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26648" name="Oval 22"/>
              <p:cNvSpPr>
                <a:spLocks noChangeArrowheads="1"/>
              </p:cNvSpPr>
              <p:nvPr/>
            </p:nvSpPr>
            <p:spPr bwMode="auto">
              <a:xfrm>
                <a:off x="3656933" y="3429000"/>
                <a:ext cx="457659"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6649" name="Oval 23"/>
              <p:cNvSpPr>
                <a:spLocks noChangeArrowheads="1"/>
              </p:cNvSpPr>
              <p:nvPr/>
            </p:nvSpPr>
            <p:spPr bwMode="auto">
              <a:xfrm>
                <a:off x="5715593" y="35052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[3]</a:t>
                </a:r>
              </a:p>
            </p:txBody>
          </p:sp>
          <p:sp>
            <p:nvSpPr>
              <p:cNvPr id="26650" name="Oval 24"/>
              <p:cNvSpPr>
                <a:spLocks noChangeArrowheads="1"/>
              </p:cNvSpPr>
              <p:nvPr/>
            </p:nvSpPr>
            <p:spPr bwMode="auto">
              <a:xfrm>
                <a:off x="7358641" y="2895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6651" name="Oval 25"/>
              <p:cNvSpPr>
                <a:spLocks noChangeArrowheads="1"/>
              </p:cNvSpPr>
              <p:nvPr/>
            </p:nvSpPr>
            <p:spPr bwMode="auto">
              <a:xfrm>
                <a:off x="4420238" y="39624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26652" name="Oval 26"/>
              <p:cNvSpPr>
                <a:spLocks noChangeArrowheads="1"/>
              </p:cNvSpPr>
              <p:nvPr/>
            </p:nvSpPr>
            <p:spPr bwMode="auto">
              <a:xfrm>
                <a:off x="4190600" y="2743200"/>
                <a:ext cx="381653" cy="3048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26653" name="Oval 27"/>
              <p:cNvSpPr>
                <a:spLocks noChangeArrowheads="1"/>
              </p:cNvSpPr>
              <p:nvPr/>
            </p:nvSpPr>
            <p:spPr bwMode="auto">
              <a:xfrm>
                <a:off x="1905534"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A</a:t>
                </a:r>
              </a:p>
            </p:txBody>
          </p:sp>
          <p:sp>
            <p:nvSpPr>
              <p:cNvPr id="26654" name="Oval 28"/>
              <p:cNvSpPr>
                <a:spLocks noChangeArrowheads="1"/>
              </p:cNvSpPr>
              <p:nvPr/>
            </p:nvSpPr>
            <p:spPr bwMode="auto">
              <a:xfrm>
                <a:off x="3128117" y="2667000"/>
                <a:ext cx="349309" cy="228600"/>
              </a:xfrm>
              <a:prstGeom prst="ellipse">
                <a:avLst/>
              </a:prstGeom>
              <a:noFill/>
              <a:ln w="9525">
                <a:noFill/>
                <a:round/>
                <a:headEnd/>
                <a:tailEnd/>
              </a:ln>
            </p:spPr>
            <p:txBody>
              <a:bodyPr wrap="none" lIns="0" tIns="0" rIns="0" bIns="0" anchor="ctr"/>
              <a:lstStyle/>
              <a:p>
                <a:pPr algn="just">
                  <a:defRPr/>
                </a:pPr>
                <a:r>
                  <a:rPr lang="en-US" sz="1200" b="1" dirty="0">
                    <a:latin typeface="+mj-lt"/>
                  </a:rPr>
                  <a:t>B</a:t>
                </a:r>
              </a:p>
            </p:txBody>
          </p:sp>
          <p:sp>
            <p:nvSpPr>
              <p:cNvPr id="26655" name="Oval 29"/>
              <p:cNvSpPr>
                <a:spLocks noChangeArrowheads="1"/>
              </p:cNvSpPr>
              <p:nvPr/>
            </p:nvSpPr>
            <p:spPr bwMode="auto">
              <a:xfrm>
                <a:off x="3734557"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C</a:t>
                </a:r>
              </a:p>
            </p:txBody>
          </p:sp>
          <p:sp>
            <p:nvSpPr>
              <p:cNvPr id="26656" name="Oval 30"/>
              <p:cNvSpPr>
                <a:spLocks noChangeArrowheads="1"/>
              </p:cNvSpPr>
              <p:nvPr/>
            </p:nvSpPr>
            <p:spPr bwMode="auto">
              <a:xfrm>
                <a:off x="3352904" y="37338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D</a:t>
                </a:r>
              </a:p>
            </p:txBody>
          </p:sp>
          <p:sp>
            <p:nvSpPr>
              <p:cNvPr id="26657" name="Oval 31"/>
              <p:cNvSpPr>
                <a:spLocks noChangeArrowheads="1"/>
              </p:cNvSpPr>
              <p:nvPr/>
            </p:nvSpPr>
            <p:spPr bwMode="auto">
              <a:xfrm>
                <a:off x="4496245" y="25908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E</a:t>
                </a:r>
              </a:p>
            </p:txBody>
          </p:sp>
          <p:sp>
            <p:nvSpPr>
              <p:cNvPr id="26658" name="Oval 32"/>
              <p:cNvSpPr>
                <a:spLocks noChangeArrowheads="1"/>
              </p:cNvSpPr>
              <p:nvPr/>
            </p:nvSpPr>
            <p:spPr bwMode="auto">
              <a:xfrm>
                <a:off x="4331293" y="3810000"/>
                <a:ext cx="295943" cy="228600"/>
              </a:xfrm>
              <a:prstGeom prst="ellipse">
                <a:avLst/>
              </a:prstGeom>
              <a:noFill/>
              <a:ln w="9525">
                <a:noFill/>
                <a:round/>
                <a:headEnd/>
                <a:tailEnd/>
              </a:ln>
            </p:spPr>
            <p:txBody>
              <a:bodyPr wrap="none" lIns="0" tIns="0" rIns="0" bIns="0" anchor="ctr"/>
              <a:lstStyle/>
              <a:p>
                <a:pPr algn="just">
                  <a:defRPr/>
                </a:pPr>
                <a:r>
                  <a:rPr lang="en-US" sz="1200" b="1" dirty="0">
                    <a:latin typeface="+mj-lt"/>
                  </a:rPr>
                  <a:t>F</a:t>
                </a:r>
              </a:p>
            </p:txBody>
          </p:sp>
          <p:sp>
            <p:nvSpPr>
              <p:cNvPr id="26659" name="Oval 33"/>
              <p:cNvSpPr>
                <a:spLocks noChangeArrowheads="1"/>
              </p:cNvSpPr>
              <p:nvPr/>
            </p:nvSpPr>
            <p:spPr bwMode="auto">
              <a:xfrm>
                <a:off x="5715593" y="3124200"/>
                <a:ext cx="380036" cy="228600"/>
              </a:xfrm>
              <a:prstGeom prst="ellipse">
                <a:avLst/>
              </a:prstGeom>
              <a:noFill/>
              <a:ln w="9525">
                <a:noFill/>
                <a:round/>
                <a:headEnd/>
                <a:tailEnd/>
              </a:ln>
            </p:spPr>
            <p:txBody>
              <a:bodyPr wrap="none" lIns="0" tIns="0" rIns="0" bIns="0" anchor="ctr"/>
              <a:lstStyle/>
              <a:p>
                <a:pPr algn="just">
                  <a:defRPr/>
                </a:pPr>
                <a:r>
                  <a:rPr lang="en-US" sz="1200" b="1" dirty="0">
                    <a:latin typeface="+mj-lt"/>
                  </a:rPr>
                  <a:t>G</a:t>
                </a:r>
              </a:p>
            </p:txBody>
          </p:sp>
          <p:sp>
            <p:nvSpPr>
              <p:cNvPr id="26660" name="Oval 34"/>
              <p:cNvSpPr>
                <a:spLocks noChangeArrowheads="1"/>
              </p:cNvSpPr>
              <p:nvPr/>
            </p:nvSpPr>
            <p:spPr bwMode="auto">
              <a:xfrm>
                <a:off x="7314978" y="2743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H</a:t>
                </a:r>
              </a:p>
            </p:txBody>
          </p:sp>
          <p:sp>
            <p:nvSpPr>
              <p:cNvPr id="26661" name="Line 37"/>
              <p:cNvSpPr>
                <a:spLocks noChangeShapeType="1"/>
              </p:cNvSpPr>
              <p:nvPr/>
            </p:nvSpPr>
            <p:spPr bwMode="auto">
              <a:xfrm>
                <a:off x="121985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2" name="Line 39"/>
              <p:cNvSpPr>
                <a:spLocks noChangeShapeType="1"/>
              </p:cNvSpPr>
              <p:nvPr/>
            </p:nvSpPr>
            <p:spPr bwMode="auto">
              <a:xfrm>
                <a:off x="8212508" y="20574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3" name="Line 40"/>
              <p:cNvSpPr>
                <a:spLocks noChangeShapeType="1"/>
              </p:cNvSpPr>
              <p:nvPr/>
            </p:nvSpPr>
            <p:spPr bwMode="auto">
              <a:xfrm>
                <a:off x="670530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4" name="Line 41"/>
              <p:cNvSpPr>
                <a:spLocks noChangeShapeType="1"/>
              </p:cNvSpPr>
              <p:nvPr/>
            </p:nvSpPr>
            <p:spPr bwMode="auto">
              <a:xfrm>
                <a:off x="5029912"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5" name="Line 42"/>
              <p:cNvSpPr>
                <a:spLocks noChangeShapeType="1"/>
              </p:cNvSpPr>
              <p:nvPr/>
            </p:nvSpPr>
            <p:spPr bwMode="auto">
              <a:xfrm>
                <a:off x="3886571" y="19812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6" name="Line 43"/>
              <p:cNvSpPr>
                <a:spLocks noChangeShapeType="1"/>
              </p:cNvSpPr>
              <p:nvPr/>
            </p:nvSpPr>
            <p:spPr bwMode="auto">
              <a:xfrm>
                <a:off x="3886571" y="41148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7" name="Line 44"/>
              <p:cNvSpPr>
                <a:spLocks noChangeShapeType="1"/>
              </p:cNvSpPr>
              <p:nvPr/>
            </p:nvSpPr>
            <p:spPr bwMode="auto">
              <a:xfrm>
                <a:off x="2819237"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8" name="Line 45"/>
              <p:cNvSpPr>
                <a:spLocks noChangeShapeType="1"/>
              </p:cNvSpPr>
              <p:nvPr/>
            </p:nvSpPr>
            <p:spPr bwMode="auto">
              <a:xfrm>
                <a:off x="1219853"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0" name="Line 47"/>
              <p:cNvSpPr>
                <a:spLocks noChangeShapeType="1"/>
              </p:cNvSpPr>
              <p:nvPr/>
            </p:nvSpPr>
            <p:spPr bwMode="auto">
              <a:xfrm>
                <a:off x="6705303" y="3429000"/>
                <a:ext cx="457660"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1" name="Line 48"/>
              <p:cNvSpPr>
                <a:spLocks noChangeShapeType="1"/>
              </p:cNvSpPr>
              <p:nvPr/>
            </p:nvSpPr>
            <p:spPr bwMode="auto">
              <a:xfrm>
                <a:off x="5029912"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2" name="Line 49"/>
              <p:cNvSpPr>
                <a:spLocks noChangeShapeType="1"/>
              </p:cNvSpPr>
              <p:nvPr/>
            </p:nvSpPr>
            <p:spPr bwMode="auto">
              <a:xfrm>
                <a:off x="3886571" y="23622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3" name="Line 50"/>
              <p:cNvSpPr>
                <a:spLocks noChangeShapeType="1"/>
              </p:cNvSpPr>
              <p:nvPr/>
            </p:nvSpPr>
            <p:spPr bwMode="auto">
              <a:xfrm>
                <a:off x="3886571" y="44958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4" name="Line 51"/>
              <p:cNvSpPr>
                <a:spLocks noChangeShapeType="1"/>
              </p:cNvSpPr>
              <p:nvPr/>
            </p:nvSpPr>
            <p:spPr bwMode="auto">
              <a:xfrm>
                <a:off x="2819237" y="3429000"/>
                <a:ext cx="457659"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1" name="Oval 20"/>
              <p:cNvSpPr>
                <a:spLocks noChangeArrowheads="1"/>
              </p:cNvSpPr>
              <p:nvPr/>
            </p:nvSpPr>
            <p:spPr bwMode="auto">
              <a:xfrm>
                <a:off x="129586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2" name="Oval 20"/>
              <p:cNvSpPr>
                <a:spLocks noChangeArrowheads="1"/>
              </p:cNvSpPr>
              <p:nvPr/>
            </p:nvSpPr>
            <p:spPr bwMode="auto">
              <a:xfrm>
                <a:off x="129586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3" name="Oval 20"/>
              <p:cNvSpPr>
                <a:spLocks noChangeArrowheads="1"/>
              </p:cNvSpPr>
              <p:nvPr/>
            </p:nvSpPr>
            <p:spPr bwMode="auto">
              <a:xfrm>
                <a:off x="838200" y="3276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10</a:t>
                </a:r>
              </a:p>
            </p:txBody>
          </p:sp>
          <p:sp>
            <p:nvSpPr>
              <p:cNvPr id="54" name="Oval 20"/>
              <p:cNvSpPr>
                <a:spLocks noChangeArrowheads="1"/>
              </p:cNvSpPr>
              <p:nvPr/>
            </p:nvSpPr>
            <p:spPr bwMode="auto">
              <a:xfrm>
                <a:off x="2895244"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5" name="Oval 20"/>
              <p:cNvSpPr>
                <a:spLocks noChangeArrowheads="1"/>
              </p:cNvSpPr>
              <p:nvPr/>
            </p:nvSpPr>
            <p:spPr bwMode="auto">
              <a:xfrm>
                <a:off x="2895244"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6" name="Oval 20"/>
              <p:cNvSpPr>
                <a:spLocks noChangeArrowheads="1"/>
              </p:cNvSpPr>
              <p:nvPr/>
            </p:nvSpPr>
            <p:spPr bwMode="auto">
              <a:xfrm>
                <a:off x="3962578" y="2057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12</a:t>
                </a:r>
              </a:p>
            </p:txBody>
          </p:sp>
          <p:sp>
            <p:nvSpPr>
              <p:cNvPr id="57" name="Oval 20"/>
              <p:cNvSpPr>
                <a:spLocks noChangeArrowheads="1"/>
              </p:cNvSpPr>
              <p:nvPr/>
            </p:nvSpPr>
            <p:spPr bwMode="auto">
              <a:xfrm>
                <a:off x="3962578" y="23622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15</a:t>
                </a:r>
              </a:p>
            </p:txBody>
          </p:sp>
          <p:sp>
            <p:nvSpPr>
              <p:cNvPr id="58" name="Oval 20"/>
              <p:cNvSpPr>
                <a:spLocks noChangeArrowheads="1"/>
              </p:cNvSpPr>
              <p:nvPr/>
            </p:nvSpPr>
            <p:spPr bwMode="auto">
              <a:xfrm>
                <a:off x="8230298" y="21336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28</a:t>
                </a:r>
              </a:p>
            </p:txBody>
          </p:sp>
          <p:sp>
            <p:nvSpPr>
              <p:cNvPr id="59" name="Oval 20"/>
              <p:cNvSpPr>
                <a:spLocks noChangeArrowheads="1"/>
              </p:cNvSpPr>
              <p:nvPr/>
            </p:nvSpPr>
            <p:spPr bwMode="auto">
              <a:xfrm>
                <a:off x="6781311"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0" name="Oval 20"/>
              <p:cNvSpPr>
                <a:spLocks noChangeArrowheads="1"/>
              </p:cNvSpPr>
              <p:nvPr/>
            </p:nvSpPr>
            <p:spPr bwMode="auto">
              <a:xfrm>
                <a:off x="6781311"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1" name="Oval 20"/>
              <p:cNvSpPr>
                <a:spLocks noChangeArrowheads="1"/>
              </p:cNvSpPr>
              <p:nvPr/>
            </p:nvSpPr>
            <p:spPr bwMode="auto">
              <a:xfrm>
                <a:off x="510592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2" name="Oval 20"/>
              <p:cNvSpPr>
                <a:spLocks noChangeArrowheads="1"/>
              </p:cNvSpPr>
              <p:nvPr/>
            </p:nvSpPr>
            <p:spPr bwMode="auto">
              <a:xfrm>
                <a:off x="510592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3" name="Oval 20"/>
              <p:cNvSpPr>
                <a:spLocks noChangeArrowheads="1"/>
              </p:cNvSpPr>
              <p:nvPr/>
            </p:nvSpPr>
            <p:spPr bwMode="auto">
              <a:xfrm>
                <a:off x="3962578" y="44958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4" name="Oval 20"/>
              <p:cNvSpPr>
                <a:spLocks noChangeArrowheads="1"/>
              </p:cNvSpPr>
              <p:nvPr/>
            </p:nvSpPr>
            <p:spPr bwMode="auto">
              <a:xfrm>
                <a:off x="3962578" y="41910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5" name="Oval 20"/>
              <p:cNvSpPr>
                <a:spLocks noChangeArrowheads="1"/>
              </p:cNvSpPr>
              <p:nvPr/>
            </p:nvSpPr>
            <p:spPr bwMode="auto">
              <a:xfrm>
                <a:off x="8838355"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6" name="Oval 20"/>
              <p:cNvSpPr>
                <a:spLocks noChangeArrowheads="1"/>
              </p:cNvSpPr>
              <p:nvPr/>
            </p:nvSpPr>
            <p:spPr bwMode="auto">
              <a:xfrm>
                <a:off x="8838355"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7" name="Oval 20"/>
              <p:cNvSpPr>
                <a:spLocks noChangeArrowheads="1"/>
              </p:cNvSpPr>
              <p:nvPr/>
            </p:nvSpPr>
            <p:spPr bwMode="auto">
              <a:xfrm>
                <a:off x="8212508" y="2438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cxnSp>
            <p:nvCxnSpPr>
              <p:cNvPr id="58442" name="Straight Arrow Connector 71"/>
              <p:cNvCxnSpPr>
                <a:cxnSpLocks noChangeShapeType="1"/>
                <a:stCxn id="26670" idx="1"/>
                <a:endCxn id="70" idx="2"/>
              </p:cNvCxnSpPr>
              <p:nvPr/>
            </p:nvCxnSpPr>
            <p:spPr bwMode="auto">
              <a:xfrm rot="5400000" flipH="1" flipV="1">
                <a:off x="7773127" y="2818688"/>
                <a:ext cx="1588" cy="1220625"/>
              </a:xfrm>
              <a:prstGeom prst="straightConnector1">
                <a:avLst/>
              </a:prstGeom>
              <a:noFill/>
              <a:ln w="28575" algn="ctr">
                <a:solidFill>
                  <a:srgbClr val="FF0000"/>
                </a:solidFill>
                <a:round/>
                <a:headEnd/>
                <a:tailEnd type="arrow" w="med" len="med"/>
              </a:ln>
            </p:spPr>
          </p:cxnSp>
          <p:cxnSp>
            <p:nvCxnSpPr>
              <p:cNvPr id="58443" name="Straight Connector 74"/>
              <p:cNvCxnSpPr>
                <a:cxnSpLocks noChangeShapeType="1"/>
                <a:stCxn id="70" idx="0"/>
                <a:endCxn id="70" idx="4"/>
              </p:cNvCxnSpPr>
              <p:nvPr/>
            </p:nvCxnSpPr>
            <p:spPr bwMode="auto">
              <a:xfrm rot="16200000" flipH="1">
                <a:off x="8421524" y="3428985"/>
                <a:ext cx="762000" cy="1618"/>
              </a:xfrm>
              <a:prstGeom prst="line">
                <a:avLst/>
              </a:prstGeom>
              <a:noFill/>
              <a:ln w="9525" algn="ctr">
                <a:solidFill>
                  <a:schemeClr val="tx1"/>
                </a:solidFill>
                <a:round/>
                <a:headEnd/>
                <a:tailEnd/>
              </a:ln>
            </p:spPr>
          </p:cxnSp>
          <p:cxnSp>
            <p:nvCxnSpPr>
              <p:cNvPr id="58444" name="Straight Connector 76"/>
              <p:cNvCxnSpPr>
                <a:cxnSpLocks noChangeShapeType="1"/>
                <a:endCxn id="70" idx="6"/>
              </p:cNvCxnSpPr>
              <p:nvPr/>
            </p:nvCxnSpPr>
            <p:spPr bwMode="auto">
              <a:xfrm>
                <a:off x="8764424" y="3429000"/>
                <a:ext cx="457200" cy="1588"/>
              </a:xfrm>
              <a:prstGeom prst="line">
                <a:avLst/>
              </a:prstGeom>
              <a:noFill/>
              <a:ln w="9525" algn="ctr">
                <a:solidFill>
                  <a:schemeClr val="tx1"/>
                </a:solidFill>
                <a:round/>
                <a:headEnd/>
                <a:tailEnd/>
              </a:ln>
            </p:spPr>
          </p:cxnSp>
          <p:cxnSp>
            <p:nvCxnSpPr>
              <p:cNvPr id="58445" name="Straight Connector 78"/>
              <p:cNvCxnSpPr>
                <a:cxnSpLocks noChangeShapeType="1"/>
                <a:endCxn id="26635" idx="6"/>
              </p:cNvCxnSpPr>
              <p:nvPr/>
            </p:nvCxnSpPr>
            <p:spPr bwMode="auto">
              <a:xfrm>
                <a:off x="8229600" y="2438400"/>
                <a:ext cx="381000" cy="1588"/>
              </a:xfrm>
              <a:prstGeom prst="line">
                <a:avLst/>
              </a:prstGeom>
              <a:noFill/>
              <a:ln w="9525" algn="ctr">
                <a:solidFill>
                  <a:schemeClr val="tx1"/>
                </a:solidFill>
                <a:round/>
                <a:headEnd/>
                <a:tailEnd/>
              </a:ln>
            </p:spPr>
          </p:cxnSp>
          <p:sp>
            <p:nvSpPr>
              <p:cNvPr id="82" name="Oval 34"/>
              <p:cNvSpPr>
                <a:spLocks noChangeArrowheads="1"/>
              </p:cNvSpPr>
              <p:nvPr/>
            </p:nvSpPr>
            <p:spPr bwMode="auto">
              <a:xfrm>
                <a:off x="7696631" y="3505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83" name="Oval 34"/>
              <p:cNvSpPr>
                <a:spLocks noChangeArrowheads="1"/>
              </p:cNvSpPr>
              <p:nvPr/>
            </p:nvSpPr>
            <p:spPr bwMode="auto">
              <a:xfrm>
                <a:off x="7696631" y="3124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I</a:t>
                </a:r>
              </a:p>
            </p:txBody>
          </p:sp>
        </p:grpSp>
      </p:grpSp>
      <p:sp>
        <p:nvSpPr>
          <p:cNvPr id="75" name="Rectangle 27"/>
          <p:cNvSpPr>
            <a:spLocks noChangeArrowheads="1"/>
          </p:cNvSpPr>
          <p:nvPr/>
        </p:nvSpPr>
        <p:spPr bwMode="auto">
          <a:xfrm>
            <a:off x="914400" y="1230313"/>
            <a:ext cx="7924800" cy="369887"/>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on arrow network and occurrence times of events</a:t>
            </a:r>
          </a:p>
        </p:txBody>
      </p:sp>
      <p:cxnSp>
        <p:nvCxnSpPr>
          <p:cNvPr id="58377" name="Straight Arrow Connector 78"/>
          <p:cNvCxnSpPr>
            <a:cxnSpLocks noChangeShapeType="1"/>
            <a:stCxn id="26634" idx="7"/>
            <a:endCxn id="26635" idx="3"/>
          </p:cNvCxnSpPr>
          <p:nvPr/>
        </p:nvCxnSpPr>
        <p:spPr bwMode="auto">
          <a:xfrm rot="5400000" flipH="1" flipV="1">
            <a:off x="7120732" y="2666206"/>
            <a:ext cx="450850" cy="839787"/>
          </a:xfrm>
          <a:prstGeom prst="straightConnector1">
            <a:avLst/>
          </a:prstGeom>
          <a:noFill/>
          <a:ln w="12700" algn="ctr">
            <a:solidFill>
              <a:schemeClr val="tx1"/>
            </a:solidFill>
            <a:round/>
            <a:headEnd/>
            <a:tailEnd type="arrow" w="med" len="med"/>
          </a:ln>
        </p:spPr>
      </p:cxnSp>
      <p:cxnSp>
        <p:nvCxnSpPr>
          <p:cNvPr id="58378" name="Straight Arrow Connector 84"/>
          <p:cNvCxnSpPr>
            <a:cxnSpLocks noChangeShapeType="1"/>
            <a:stCxn id="26635" idx="5"/>
            <a:endCxn id="70" idx="0"/>
          </p:cNvCxnSpPr>
          <p:nvPr/>
        </p:nvCxnSpPr>
        <p:spPr bwMode="auto">
          <a:xfrm rot="16200000" flipH="1">
            <a:off x="8331994" y="2875756"/>
            <a:ext cx="339725" cy="309563"/>
          </a:xfrm>
          <a:prstGeom prst="straightConnector1">
            <a:avLst/>
          </a:prstGeom>
          <a:noFill/>
          <a:ln w="12700" algn="ctr">
            <a:solidFill>
              <a:schemeClr val="tx1"/>
            </a:solidFill>
            <a:prstDash val="dash"/>
            <a:round/>
            <a:headEnd/>
            <a:tailEnd type="arrow" w="med" len="med"/>
          </a:ln>
        </p:spPr>
      </p:cxn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2"/>
          <p:cNvSpPr>
            <a:spLocks noGrp="1"/>
          </p:cNvSpPr>
          <p:nvPr>
            <p:ph type="dt" sz="quarter" idx="10"/>
          </p:nvPr>
        </p:nvSpPr>
        <p:spPr>
          <a:noFill/>
        </p:spPr>
        <p:txBody>
          <a:bodyPr/>
          <a:lstStyle/>
          <a:p>
            <a:fld id="{4B0327BD-0AD0-42F1-BE48-449236186FD3}" type="datetime8">
              <a:rPr lang="en-US" smtClean="0"/>
              <a:pPr/>
              <a:t>2/25/2021 11:43 AM</a:t>
            </a:fld>
            <a:endParaRPr lang="en-US"/>
          </a:p>
        </p:txBody>
      </p:sp>
      <p:sp>
        <p:nvSpPr>
          <p:cNvPr id="59395" name="Slide Number Placeholder 3"/>
          <p:cNvSpPr>
            <a:spLocks noGrp="1"/>
          </p:cNvSpPr>
          <p:nvPr>
            <p:ph type="sldNum" sz="quarter" idx="11"/>
          </p:nvPr>
        </p:nvSpPr>
        <p:spPr>
          <a:noFill/>
        </p:spPr>
        <p:txBody>
          <a:bodyPr/>
          <a:lstStyle/>
          <a:p>
            <a:fld id="{1A3CA965-2BC1-472C-BE9D-A829604A985F}" type="slidenum">
              <a:rPr lang="ar-SA" smtClean="0"/>
              <a:pPr/>
              <a:t>45</a:t>
            </a:fld>
            <a:endParaRPr lang="en-US"/>
          </a:p>
        </p:txBody>
      </p:sp>
      <p:sp>
        <p:nvSpPr>
          <p:cNvPr id="59396"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90600" y="1812925"/>
          <a:ext cx="7848603" cy="3596640"/>
        </p:xfrm>
        <a:graphic>
          <a:graphicData uri="http://schemas.openxmlformats.org/drawingml/2006/table">
            <a:tbl>
              <a:tblPr/>
              <a:tblGrid>
                <a:gridCol w="10752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gridCol w="846667">
                  <a:extLst>
                    <a:ext uri="{9D8B030D-6E8A-4147-A177-3AD203B41FA5}">
                      <a16:colId xmlns:a16="http://schemas.microsoft.com/office/drawing/2014/main" val="20006"/>
                    </a:ext>
                  </a:extLst>
                </a:gridCol>
                <a:gridCol w="846667">
                  <a:extLst>
                    <a:ext uri="{9D8B030D-6E8A-4147-A177-3AD203B41FA5}">
                      <a16:colId xmlns:a16="http://schemas.microsoft.com/office/drawing/2014/main" val="20007"/>
                    </a:ext>
                  </a:extLst>
                </a:gridCol>
                <a:gridCol w="846667">
                  <a:extLst>
                    <a:ext uri="{9D8B030D-6E8A-4147-A177-3AD203B41FA5}">
                      <a16:colId xmlns:a16="http://schemas.microsoft.com/office/drawing/2014/main" val="20008"/>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FF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IDF</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Rectangle 27"/>
          <p:cNvSpPr>
            <a:spLocks noChangeArrowheads="1"/>
          </p:cNvSpPr>
          <p:nvPr/>
        </p:nvSpPr>
        <p:spPr bwMode="auto">
          <a:xfrm>
            <a:off x="914400" y="1143000"/>
            <a:ext cx="44196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times and activity floats</a:t>
            </a:r>
          </a:p>
        </p:txBody>
      </p:sp>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2"/>
          <p:cNvSpPr>
            <a:spLocks noGrp="1"/>
          </p:cNvSpPr>
          <p:nvPr>
            <p:ph type="dt" sz="quarter" idx="10"/>
          </p:nvPr>
        </p:nvSpPr>
        <p:spPr>
          <a:noFill/>
        </p:spPr>
        <p:txBody>
          <a:bodyPr/>
          <a:lstStyle/>
          <a:p>
            <a:fld id="{C67E1C37-F368-4C71-A18B-A069D9FA3F97}" type="datetime8">
              <a:rPr lang="en-US" smtClean="0"/>
              <a:pPr/>
              <a:t>2/25/2021 11:43 AM</a:t>
            </a:fld>
            <a:endParaRPr lang="en-US"/>
          </a:p>
        </p:txBody>
      </p:sp>
      <p:sp>
        <p:nvSpPr>
          <p:cNvPr id="60419" name="Slide Number Placeholder 3"/>
          <p:cNvSpPr>
            <a:spLocks noGrp="1"/>
          </p:cNvSpPr>
          <p:nvPr>
            <p:ph type="sldNum" sz="quarter" idx="11"/>
          </p:nvPr>
        </p:nvSpPr>
        <p:spPr>
          <a:noFill/>
        </p:spPr>
        <p:txBody>
          <a:bodyPr/>
          <a:lstStyle/>
          <a:p>
            <a:fld id="{C3150343-6D22-4237-82A2-821843AE740B}" type="slidenum">
              <a:rPr lang="ar-SA" smtClean="0"/>
              <a:pPr/>
              <a:t>46</a:t>
            </a:fld>
            <a:endParaRPr lang="en-US"/>
          </a:p>
        </p:txBody>
      </p:sp>
      <p:sp>
        <p:nvSpPr>
          <p:cNvPr id="60420"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90600" y="1812925"/>
          <a:ext cx="7848603" cy="3596640"/>
        </p:xfrm>
        <a:graphic>
          <a:graphicData uri="http://schemas.openxmlformats.org/drawingml/2006/table">
            <a:tbl>
              <a:tblPr/>
              <a:tblGrid>
                <a:gridCol w="10752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gridCol w="2540001">
                  <a:extLst>
                    <a:ext uri="{9D8B030D-6E8A-4147-A177-3AD203B41FA5}">
                      <a16:colId xmlns:a16="http://schemas.microsoft.com/office/drawing/2014/main" val="20006"/>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Criticality</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rowSpan="5">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extLst>
                  <a:ext uri="{0D108BD9-81ED-4DB2-BD59-A6C34878D82A}">
                    <a16:rowId xmlns:a16="http://schemas.microsoft.com/office/drawing/2014/main" val="10001"/>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 “near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rowSpan="2">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Third most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7"/>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Path having most float</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9"/>
                  </a:ext>
                </a:extLst>
              </a:tr>
            </a:tbl>
          </a:graphicData>
        </a:graphic>
      </p:graphicFrame>
      <p:sp>
        <p:nvSpPr>
          <p:cNvPr id="7" name="Rectangle 27"/>
          <p:cNvSpPr>
            <a:spLocks noChangeArrowheads="1"/>
          </p:cNvSpPr>
          <p:nvPr/>
        </p:nvSpPr>
        <p:spPr bwMode="auto">
          <a:xfrm>
            <a:off x="914400" y="1143000"/>
            <a:ext cx="46482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Critical path and subcritical paths</a:t>
            </a:r>
          </a:p>
        </p:txBody>
      </p:sp>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fld id="{4AC9203D-21E0-48A2-95BC-8B5567BC04C4}" type="datetime8">
              <a:rPr lang="en-US" smtClean="0"/>
              <a:pPr/>
              <a:t>2/25/2021 11:43 AM</a:t>
            </a:fld>
            <a:endParaRPr lang="en-US"/>
          </a:p>
        </p:txBody>
      </p:sp>
      <p:sp>
        <p:nvSpPr>
          <p:cNvPr id="61443" name="Slide Number Placeholder 4"/>
          <p:cNvSpPr>
            <a:spLocks noGrp="1"/>
          </p:cNvSpPr>
          <p:nvPr>
            <p:ph type="sldNum" sz="quarter" idx="11"/>
          </p:nvPr>
        </p:nvSpPr>
        <p:spPr>
          <a:noFill/>
        </p:spPr>
        <p:txBody>
          <a:bodyPr/>
          <a:lstStyle/>
          <a:p>
            <a:fld id="{65DAD678-5A9E-4597-94B5-891DC447D5FE}" type="slidenum">
              <a:rPr lang="ar-SA" smtClean="0"/>
              <a:pPr/>
              <a:t>47</a:t>
            </a:fld>
            <a:endParaRPr lang="en-US"/>
          </a:p>
        </p:txBody>
      </p:sp>
      <p:sp>
        <p:nvSpPr>
          <p:cNvPr id="521219" name="Rectangle 3"/>
          <p:cNvSpPr>
            <a:spLocks noGrp="1" noChangeArrowheads="1"/>
          </p:cNvSpPr>
          <p:nvPr>
            <p:ph type="body" idx="1"/>
          </p:nvPr>
        </p:nvSpPr>
        <p:spPr>
          <a:xfrm>
            <a:off x="990600" y="1352550"/>
            <a:ext cx="6705600" cy="369888"/>
          </a:xfrm>
          <a:solidFill>
            <a:schemeClr val="accent1">
              <a:lumMod val="20000"/>
              <a:lumOff val="80000"/>
            </a:schemeClr>
          </a:solidFill>
          <a:ln>
            <a:solidFill>
              <a:schemeClr val="tx2"/>
            </a:solidFill>
          </a:ln>
          <a:effectLst>
            <a:outerShdw dist="107763" dir="18900000" algn="ctr" rotWithShape="0">
              <a:schemeClr val="bg2">
                <a:alpha val="50000"/>
              </a:schemeClr>
            </a:outerShdw>
          </a:effectLst>
        </p:spPr>
        <p:txBody>
          <a:bodyPr/>
          <a:lstStyle/>
          <a:p>
            <a:pPr marL="0" indent="0" algn="just">
              <a:lnSpc>
                <a:spcPct val="120000"/>
              </a:lnSpc>
              <a:buClr>
                <a:srgbClr val="CC3300"/>
              </a:buClr>
              <a:buFontTx/>
              <a:buNone/>
              <a:defRPr/>
            </a:pPr>
            <a:r>
              <a:rPr lang="de-DE" sz="2000" b="1" dirty="0"/>
              <a:t>Installation of a new machine and training the operator</a:t>
            </a:r>
          </a:p>
        </p:txBody>
      </p:sp>
      <p:graphicFrame>
        <p:nvGraphicFramePr>
          <p:cNvPr id="6" name="Table 5"/>
          <p:cNvGraphicFramePr>
            <a:graphicFrameLocks noGrp="1"/>
          </p:cNvGraphicFramePr>
          <p:nvPr/>
        </p:nvGraphicFramePr>
        <p:xfrm>
          <a:off x="990600" y="1981200"/>
          <a:ext cx="7772400" cy="3114040"/>
        </p:xfrm>
        <a:graphic>
          <a:graphicData uri="http://schemas.openxmlformats.org/drawingml/2006/table">
            <a:tbl>
              <a:tblPr firstRow="1" bandRow="1">
                <a:tableStyleId>{69CF1AB2-1976-4502-BF36-3FF5EA218861}</a:tableStyleId>
              </a:tblPr>
              <a:tblGrid>
                <a:gridCol w="838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40">
                <a:tc>
                  <a:txBody>
                    <a:bodyPr/>
                    <a:lstStyle/>
                    <a:p>
                      <a:pPr algn="ctr"/>
                      <a:r>
                        <a:rPr lang="en-US" sz="1400" dirty="0"/>
                        <a:t>Activity Code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Activity Description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Depends 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Level</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Duration</a:t>
                      </a:r>
                    </a:p>
                    <a:p>
                      <a:pPr algn="ctr"/>
                      <a:r>
                        <a:rPr lang="en-US" sz="1400" dirty="0"/>
                        <a:t>(day)</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dirty="0"/>
                        <a:t>100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Inspect the machine after installation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1600" dirty="0"/>
                        <a:t>200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Hire the operator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1600" dirty="0"/>
                        <a:t>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Install the new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500, 400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sz="1600" dirty="0"/>
                        <a:t>400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Inspect and store the machine after delivery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sz="1600" dirty="0"/>
                        <a:t>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Hire labor</a:t>
                      </a:r>
                      <a:r>
                        <a:rPr lang="en-US" sz="1600" baseline="0" dirty="0"/>
                        <a:t> to install the new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sz="1600" dirty="0"/>
                        <a:t>600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Train the operator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200, 300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sz="1600" dirty="0"/>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Order and deliver the new</a:t>
                      </a:r>
                      <a:r>
                        <a:rPr lang="en-US" sz="1600" baseline="0" dirty="0"/>
                        <a:t>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71"/>
          <p:cNvSpPr>
            <a:spLocks noChangeArrowheads="1"/>
          </p:cNvSpPr>
          <p:nvPr/>
        </p:nvSpPr>
        <p:spPr bwMode="auto">
          <a:xfrm>
            <a:off x="685800" y="304800"/>
            <a:ext cx="2667000" cy="5334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20000"/>
              <a:buFont typeface="Webdings" pitchFamily="18" charset="2"/>
              <a:buChar char="&lt;"/>
              <a:defRPr/>
            </a:pPr>
            <a:r>
              <a:rPr lang="en-US" sz="2800" b="1" dirty="0"/>
              <a:t>Case Study</a:t>
            </a:r>
            <a:endParaRPr lang="de-DE" sz="2800" b="1" dirty="0"/>
          </a:p>
          <a:p>
            <a:pPr marL="381000" indent="-381000" algn="l">
              <a:spcBef>
                <a:spcPct val="20000"/>
              </a:spcBef>
              <a:buSzPct val="120000"/>
              <a:buFont typeface="Webdings" pitchFamily="18" charset="2"/>
              <a:buChar char="&lt;"/>
              <a:defRPr/>
            </a:pPr>
            <a:endParaRPr lang="de-DE" sz="2800" b="1"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fld id="{105428A6-64FF-4DA7-9638-9A00AF807E40}" type="datetime8">
              <a:rPr lang="en-US" smtClean="0"/>
              <a:pPr/>
              <a:t>2/25/2021 11:43 AM</a:t>
            </a:fld>
            <a:endParaRPr lang="en-US"/>
          </a:p>
        </p:txBody>
      </p:sp>
      <p:sp>
        <p:nvSpPr>
          <p:cNvPr id="62467" name="Slide Number Placeholder 4"/>
          <p:cNvSpPr>
            <a:spLocks noGrp="1"/>
          </p:cNvSpPr>
          <p:nvPr>
            <p:ph type="sldNum" sz="quarter" idx="11"/>
          </p:nvPr>
        </p:nvSpPr>
        <p:spPr>
          <a:noFill/>
        </p:spPr>
        <p:txBody>
          <a:bodyPr/>
          <a:lstStyle/>
          <a:p>
            <a:fld id="{268E8A42-CB2A-4946-B8AD-7CB21BAE6E04}" type="slidenum">
              <a:rPr lang="ar-SA" smtClean="0"/>
              <a:pPr/>
              <a:t>48</a:t>
            </a:fld>
            <a:endParaRPr lang="en-US"/>
          </a:p>
        </p:txBody>
      </p:sp>
      <p:sp>
        <p:nvSpPr>
          <p:cNvPr id="73" name="Rectangle 71"/>
          <p:cNvSpPr>
            <a:spLocks noChangeArrowheads="1"/>
          </p:cNvSpPr>
          <p:nvPr/>
        </p:nvSpPr>
        <p:spPr bwMode="auto">
          <a:xfrm>
            <a:off x="685800" y="457200"/>
            <a:ext cx="8001000" cy="3810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20000"/>
              <a:buFont typeface="Webdings" pitchFamily="18" charset="2"/>
              <a:buChar char="&lt;"/>
              <a:defRPr/>
            </a:pPr>
            <a:r>
              <a:rPr lang="en-US" sz="1800" b="1" dirty="0"/>
              <a:t>Case Study: </a:t>
            </a:r>
            <a:r>
              <a:rPr lang="de-DE" sz="1800" b="1" dirty="0"/>
              <a:t>Installation of a New Machine and Training the Operator</a:t>
            </a:r>
          </a:p>
          <a:p>
            <a:pPr marL="381000" indent="-381000" algn="l">
              <a:spcBef>
                <a:spcPct val="20000"/>
              </a:spcBef>
              <a:buSzPct val="120000"/>
              <a:buFont typeface="Webdings" pitchFamily="18" charset="2"/>
              <a:buChar char="&lt;"/>
              <a:defRPr/>
            </a:pPr>
            <a:endParaRPr lang="de-DE" sz="1800" b="1" dirty="0"/>
          </a:p>
        </p:txBody>
      </p:sp>
      <p:grpSp>
        <p:nvGrpSpPr>
          <p:cNvPr id="62471" name="Group 81"/>
          <p:cNvGrpSpPr>
            <a:grpSpLocks/>
          </p:cNvGrpSpPr>
          <p:nvPr/>
        </p:nvGrpSpPr>
        <p:grpSpPr bwMode="auto">
          <a:xfrm>
            <a:off x="762000" y="1066800"/>
            <a:ext cx="8229600" cy="4800600"/>
            <a:chOff x="762000" y="1066800"/>
            <a:chExt cx="8229600" cy="4800600"/>
          </a:xfrm>
        </p:grpSpPr>
        <p:sp>
          <p:nvSpPr>
            <p:cNvPr id="81" name="Rounded Rectangle 80"/>
            <p:cNvSpPr/>
            <p:nvPr/>
          </p:nvSpPr>
          <p:spPr bwMode="auto">
            <a:xfrm>
              <a:off x="762000" y="1066800"/>
              <a:ext cx="8229600" cy="4800600"/>
            </a:xfrm>
            <a:prstGeom prst="roundRect">
              <a:avLst/>
            </a:prstGeom>
            <a:solidFill>
              <a:schemeClr val="accent1">
                <a:lumMod val="20000"/>
                <a:lumOff val="80000"/>
              </a:schemeClr>
            </a:solidFill>
            <a:ln w="9525" cap="flat" cmpd="sng" algn="ctr">
              <a:solidFill>
                <a:schemeClr val="bg1"/>
              </a:solidFill>
              <a:prstDash val="solid"/>
              <a:round/>
              <a:headEnd type="none" w="med" len="med"/>
              <a:tailEnd type="none" w="med" len="med"/>
            </a:ln>
            <a:effectLst/>
          </p:spPr>
          <p:txBody>
            <a:bodyPr lIns="0" tIns="0" rIns="0" bIns="0"/>
            <a:lstStyle/>
            <a:p>
              <a:pPr>
                <a:defRPr/>
              </a:pPr>
              <a:endParaRPr lang="en-US"/>
            </a:p>
          </p:txBody>
        </p:sp>
        <p:grpSp>
          <p:nvGrpSpPr>
            <p:cNvPr id="62473" name="Group 76"/>
            <p:cNvGrpSpPr>
              <a:grpSpLocks/>
            </p:cNvGrpSpPr>
            <p:nvPr/>
          </p:nvGrpSpPr>
          <p:grpSpPr bwMode="auto">
            <a:xfrm>
              <a:off x="839788" y="1266825"/>
              <a:ext cx="8151812" cy="4371975"/>
              <a:chOff x="992188" y="1266825"/>
              <a:chExt cx="8151672" cy="4371975"/>
            </a:xfrm>
          </p:grpSpPr>
          <p:grpSp>
            <p:nvGrpSpPr>
              <p:cNvPr id="62499" name="Group 60"/>
              <p:cNvGrpSpPr>
                <a:grpSpLocks/>
              </p:cNvGrpSpPr>
              <p:nvPr/>
            </p:nvGrpSpPr>
            <p:grpSpPr bwMode="auto">
              <a:xfrm>
                <a:off x="992188" y="1266825"/>
                <a:ext cx="8151672" cy="4371975"/>
                <a:chOff x="1103" y="8340"/>
                <a:chExt cx="10273" cy="5520"/>
              </a:xfrm>
            </p:grpSpPr>
            <p:grpSp>
              <p:nvGrpSpPr>
                <p:cNvPr id="62515" name="Group 3"/>
                <p:cNvGrpSpPr>
                  <a:grpSpLocks/>
                </p:cNvGrpSpPr>
                <p:nvPr/>
              </p:nvGrpSpPr>
              <p:grpSpPr bwMode="auto">
                <a:xfrm>
                  <a:off x="1103" y="8340"/>
                  <a:ext cx="10273" cy="5520"/>
                  <a:chOff x="1103" y="8340"/>
                  <a:chExt cx="10273" cy="5520"/>
                </a:xfrm>
              </p:grpSpPr>
              <p:grpSp>
                <p:nvGrpSpPr>
                  <p:cNvPr id="62519" name="Group 9"/>
                  <p:cNvGrpSpPr>
                    <a:grpSpLocks/>
                  </p:cNvGrpSpPr>
                  <p:nvPr/>
                </p:nvGrpSpPr>
                <p:grpSpPr bwMode="auto">
                  <a:xfrm>
                    <a:off x="1103" y="10440"/>
                    <a:ext cx="1260" cy="1260"/>
                    <a:chOff x="2160" y="2340"/>
                    <a:chExt cx="1260" cy="1260"/>
                  </a:xfrm>
                </p:grpSpPr>
                <p:sp>
                  <p:nvSpPr>
                    <p:cNvPr id="62537"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8"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62539"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grpSp>
              <p:grpSp>
                <p:nvGrpSpPr>
                  <p:cNvPr id="62520" name="Group 77"/>
                  <p:cNvGrpSpPr>
                    <a:grpSpLocks/>
                  </p:cNvGrpSpPr>
                  <p:nvPr/>
                </p:nvGrpSpPr>
                <p:grpSpPr bwMode="auto">
                  <a:xfrm>
                    <a:off x="8868" y="8340"/>
                    <a:ext cx="1260" cy="1260"/>
                    <a:chOff x="3688" y="2340"/>
                    <a:chExt cx="1260" cy="1260"/>
                  </a:xfrm>
                </p:grpSpPr>
                <p:sp>
                  <p:nvSpPr>
                    <p:cNvPr id="62534" name="Oval 20"/>
                    <p:cNvSpPr>
                      <a:spLocks noChangeArrowheads="1"/>
                    </p:cNvSpPr>
                    <p:nvPr/>
                  </p:nvSpPr>
                  <p:spPr bwMode="auto">
                    <a:xfrm>
                      <a:off x="3688"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5" name="Line 21"/>
                    <p:cNvSpPr>
                      <a:spLocks noChangeShapeType="1"/>
                    </p:cNvSpPr>
                    <p:nvPr/>
                  </p:nvSpPr>
                  <p:spPr bwMode="auto">
                    <a:xfrm>
                      <a:off x="4371" y="2340"/>
                      <a:ext cx="0" cy="1260"/>
                    </a:xfrm>
                    <a:prstGeom prst="line">
                      <a:avLst/>
                    </a:prstGeom>
                    <a:noFill/>
                    <a:ln w="9525">
                      <a:solidFill>
                        <a:srgbClr val="000000"/>
                      </a:solidFill>
                      <a:round/>
                      <a:headEnd/>
                      <a:tailEnd/>
                    </a:ln>
                  </p:spPr>
                  <p:txBody>
                    <a:bodyPr/>
                    <a:lstStyle/>
                    <a:p>
                      <a:endParaRPr lang="en-US"/>
                    </a:p>
                  </p:txBody>
                </p:sp>
                <p:sp>
                  <p:nvSpPr>
                    <p:cNvPr id="62536" name="Line 22"/>
                    <p:cNvSpPr>
                      <a:spLocks noChangeShapeType="1"/>
                    </p:cNvSpPr>
                    <p:nvPr/>
                  </p:nvSpPr>
                  <p:spPr bwMode="auto">
                    <a:xfrm>
                      <a:off x="4368" y="2953"/>
                      <a:ext cx="580" cy="0"/>
                    </a:xfrm>
                    <a:prstGeom prst="line">
                      <a:avLst/>
                    </a:prstGeom>
                    <a:noFill/>
                    <a:ln w="9525">
                      <a:solidFill>
                        <a:srgbClr val="000000"/>
                      </a:solidFill>
                      <a:round/>
                      <a:headEnd/>
                      <a:tailEnd/>
                    </a:ln>
                  </p:spPr>
                  <p:txBody>
                    <a:bodyPr/>
                    <a:lstStyle/>
                    <a:p>
                      <a:endParaRPr lang="en-US"/>
                    </a:p>
                  </p:txBody>
                </p:sp>
              </p:grpSp>
              <p:grpSp>
                <p:nvGrpSpPr>
                  <p:cNvPr id="62521" name="Group 24"/>
                  <p:cNvGrpSpPr>
                    <a:grpSpLocks/>
                  </p:cNvGrpSpPr>
                  <p:nvPr/>
                </p:nvGrpSpPr>
                <p:grpSpPr bwMode="auto">
                  <a:xfrm>
                    <a:off x="3600" y="12600"/>
                    <a:ext cx="1260" cy="1260"/>
                    <a:chOff x="2160" y="2340"/>
                    <a:chExt cx="1260" cy="1260"/>
                  </a:xfrm>
                </p:grpSpPr>
                <p:sp>
                  <p:nvSpPr>
                    <p:cNvPr id="62530"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1"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62532"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62533" name="Text Box 28"/>
                    <p:cNvSpPr txBox="1">
                      <a:spLocks noChangeArrowheads="1"/>
                    </p:cNvSpPr>
                    <p:nvPr/>
                  </p:nvSpPr>
                  <p:spPr bwMode="auto">
                    <a:xfrm>
                      <a:off x="2866" y="2579"/>
                      <a:ext cx="444" cy="348"/>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62522" name="Group 29"/>
                  <p:cNvGrpSpPr>
                    <a:grpSpLocks/>
                  </p:cNvGrpSpPr>
                  <p:nvPr/>
                </p:nvGrpSpPr>
                <p:grpSpPr bwMode="auto">
                  <a:xfrm>
                    <a:off x="5699" y="10396"/>
                    <a:ext cx="1264" cy="1261"/>
                    <a:chOff x="1399" y="856"/>
                    <a:chExt cx="1264" cy="1261"/>
                  </a:xfrm>
                </p:grpSpPr>
                <p:sp>
                  <p:nvSpPr>
                    <p:cNvPr id="62527" name="Oval 30"/>
                    <p:cNvSpPr>
                      <a:spLocks noChangeArrowheads="1"/>
                    </p:cNvSpPr>
                    <p:nvPr/>
                  </p:nvSpPr>
                  <p:spPr bwMode="auto">
                    <a:xfrm>
                      <a:off x="1399" y="856"/>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28" name="Line 31"/>
                    <p:cNvSpPr>
                      <a:spLocks noChangeShapeType="1"/>
                    </p:cNvSpPr>
                    <p:nvPr/>
                  </p:nvSpPr>
                  <p:spPr bwMode="auto">
                    <a:xfrm>
                      <a:off x="2083" y="857"/>
                      <a:ext cx="0" cy="1260"/>
                    </a:xfrm>
                    <a:prstGeom prst="line">
                      <a:avLst/>
                    </a:prstGeom>
                    <a:noFill/>
                    <a:ln w="9525">
                      <a:solidFill>
                        <a:srgbClr val="000000"/>
                      </a:solidFill>
                      <a:round/>
                      <a:headEnd/>
                      <a:tailEnd/>
                    </a:ln>
                  </p:spPr>
                  <p:txBody>
                    <a:bodyPr/>
                    <a:lstStyle/>
                    <a:p>
                      <a:endParaRPr lang="en-US"/>
                    </a:p>
                  </p:txBody>
                </p:sp>
                <p:sp>
                  <p:nvSpPr>
                    <p:cNvPr id="62529" name="Line 32"/>
                    <p:cNvSpPr>
                      <a:spLocks noChangeShapeType="1"/>
                    </p:cNvSpPr>
                    <p:nvPr/>
                  </p:nvSpPr>
                  <p:spPr bwMode="auto">
                    <a:xfrm>
                      <a:off x="2083" y="1530"/>
                      <a:ext cx="580" cy="0"/>
                    </a:xfrm>
                    <a:prstGeom prst="line">
                      <a:avLst/>
                    </a:prstGeom>
                    <a:noFill/>
                    <a:ln w="9525">
                      <a:solidFill>
                        <a:srgbClr val="000000"/>
                      </a:solidFill>
                      <a:round/>
                      <a:headEnd/>
                      <a:tailEnd/>
                    </a:ln>
                  </p:spPr>
                  <p:txBody>
                    <a:bodyPr/>
                    <a:lstStyle/>
                    <a:p>
                      <a:endParaRPr lang="en-US"/>
                    </a:p>
                  </p:txBody>
                </p:sp>
              </p:grpSp>
              <p:grpSp>
                <p:nvGrpSpPr>
                  <p:cNvPr id="62523" name="Group 34"/>
                  <p:cNvGrpSpPr>
                    <a:grpSpLocks/>
                  </p:cNvGrpSpPr>
                  <p:nvPr/>
                </p:nvGrpSpPr>
                <p:grpSpPr bwMode="auto">
                  <a:xfrm>
                    <a:off x="10116" y="10400"/>
                    <a:ext cx="1260" cy="1260"/>
                    <a:chOff x="2736" y="2340"/>
                    <a:chExt cx="1260" cy="1260"/>
                  </a:xfrm>
                </p:grpSpPr>
                <p:sp>
                  <p:nvSpPr>
                    <p:cNvPr id="62524" name="Oval 35"/>
                    <p:cNvSpPr>
                      <a:spLocks noChangeArrowheads="1"/>
                    </p:cNvSpPr>
                    <p:nvPr/>
                  </p:nvSpPr>
                  <p:spPr bwMode="auto">
                    <a:xfrm>
                      <a:off x="2736"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25" name="Line 36"/>
                    <p:cNvSpPr>
                      <a:spLocks noChangeShapeType="1"/>
                    </p:cNvSpPr>
                    <p:nvPr/>
                  </p:nvSpPr>
                  <p:spPr bwMode="auto">
                    <a:xfrm>
                      <a:off x="3420" y="2340"/>
                      <a:ext cx="0" cy="1260"/>
                    </a:xfrm>
                    <a:prstGeom prst="line">
                      <a:avLst/>
                    </a:prstGeom>
                    <a:noFill/>
                    <a:ln w="9525">
                      <a:solidFill>
                        <a:srgbClr val="000000"/>
                      </a:solidFill>
                      <a:round/>
                      <a:headEnd/>
                      <a:tailEnd/>
                    </a:ln>
                  </p:spPr>
                  <p:txBody>
                    <a:bodyPr/>
                    <a:lstStyle/>
                    <a:p>
                      <a:endParaRPr lang="en-US"/>
                    </a:p>
                  </p:txBody>
                </p:sp>
                <p:sp>
                  <p:nvSpPr>
                    <p:cNvPr id="62526" name="Line 37"/>
                    <p:cNvSpPr>
                      <a:spLocks noChangeShapeType="1"/>
                    </p:cNvSpPr>
                    <p:nvPr/>
                  </p:nvSpPr>
                  <p:spPr bwMode="auto">
                    <a:xfrm>
                      <a:off x="3416" y="3000"/>
                      <a:ext cx="580" cy="0"/>
                    </a:xfrm>
                    <a:prstGeom prst="line">
                      <a:avLst/>
                    </a:prstGeom>
                    <a:noFill/>
                    <a:ln w="9525">
                      <a:solidFill>
                        <a:srgbClr val="000000"/>
                      </a:solidFill>
                      <a:round/>
                      <a:headEnd/>
                      <a:tailEnd/>
                    </a:ln>
                  </p:spPr>
                  <p:txBody>
                    <a:bodyPr/>
                    <a:lstStyle/>
                    <a:p>
                      <a:endParaRPr lang="en-US"/>
                    </a:p>
                  </p:txBody>
                </p:sp>
              </p:grpSp>
            </p:grpSp>
            <p:sp>
              <p:nvSpPr>
                <p:cNvPr id="62516" name="Text Box 49"/>
                <p:cNvSpPr txBox="1">
                  <a:spLocks noChangeArrowheads="1"/>
                </p:cNvSpPr>
                <p:nvPr/>
              </p:nvSpPr>
              <p:spPr bwMode="auto">
                <a:xfrm rot="2574290">
                  <a:off x="2312" y="12058"/>
                  <a:ext cx="502"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30</a:t>
                  </a:r>
                </a:p>
              </p:txBody>
            </p:sp>
            <p:sp>
              <p:nvSpPr>
                <p:cNvPr id="62517" name="Text Box 53"/>
                <p:cNvSpPr txBox="1">
                  <a:spLocks noChangeArrowheads="1"/>
                </p:cNvSpPr>
                <p:nvPr/>
              </p:nvSpPr>
              <p:spPr bwMode="auto">
                <a:xfrm rot="-2775605">
                  <a:off x="5341" y="12206"/>
                  <a:ext cx="383" cy="393"/>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62518" name="Text Box 56"/>
                <p:cNvSpPr txBox="1">
                  <a:spLocks noChangeArrowheads="1"/>
                </p:cNvSpPr>
                <p:nvPr/>
              </p:nvSpPr>
              <p:spPr bwMode="auto">
                <a:xfrm>
                  <a:off x="9337" y="11166"/>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p>
              </p:txBody>
            </p:sp>
          </p:grpSp>
          <p:sp>
            <p:nvSpPr>
              <p:cNvPr id="62500" name="Text Box 23"/>
              <p:cNvSpPr txBox="1">
                <a:spLocks noChangeArrowheads="1"/>
              </p:cNvSpPr>
              <p:nvPr/>
            </p:nvSpPr>
            <p:spPr bwMode="auto">
              <a:xfrm>
                <a:off x="3533774" y="5181600"/>
                <a:ext cx="428574" cy="304800"/>
              </a:xfrm>
              <a:prstGeom prst="rect">
                <a:avLst/>
              </a:prstGeom>
              <a:noFill/>
              <a:ln w="9525">
                <a:noFill/>
                <a:miter lim="800000"/>
                <a:headEnd/>
                <a:tailEnd/>
              </a:ln>
            </p:spPr>
            <p:txBody>
              <a:bodyPr/>
              <a:lstStyle/>
              <a:p>
                <a:pPr algn="just"/>
                <a:r>
                  <a:rPr lang="en-US" sz="1200" b="1">
                    <a:latin typeface="Times New Roman" pitchFamily="18" charset="0"/>
                  </a:rPr>
                  <a:t>30</a:t>
                </a:r>
              </a:p>
            </p:txBody>
          </p:sp>
          <p:sp>
            <p:nvSpPr>
              <p:cNvPr id="62501" name="Text Box 23"/>
              <p:cNvSpPr txBox="1">
                <a:spLocks noChangeArrowheads="1"/>
              </p:cNvSpPr>
              <p:nvPr/>
            </p:nvSpPr>
            <p:spPr bwMode="auto">
              <a:xfrm>
                <a:off x="1524000" y="3505200"/>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cxnSp>
            <p:nvCxnSpPr>
              <p:cNvPr id="62502" name="Straight Arrow Connector 50"/>
              <p:cNvCxnSpPr>
                <a:cxnSpLocks noChangeShapeType="1"/>
                <a:stCxn id="62537" idx="6"/>
                <a:endCxn id="62527" idx="2"/>
              </p:cNvCxnSpPr>
              <p:nvPr/>
            </p:nvCxnSpPr>
            <p:spPr bwMode="auto">
              <a:xfrm flipV="1">
                <a:off x="1992004" y="3394576"/>
                <a:ext cx="2646980" cy="34476"/>
              </a:xfrm>
              <a:prstGeom prst="straightConnector1">
                <a:avLst/>
              </a:prstGeom>
              <a:noFill/>
              <a:ln w="12700" algn="ctr">
                <a:solidFill>
                  <a:schemeClr val="tx1"/>
                </a:solidFill>
                <a:round/>
                <a:headEnd/>
                <a:tailEnd type="arrow" w="med" len="med"/>
              </a:ln>
            </p:spPr>
          </p:cxnSp>
          <p:cxnSp>
            <p:nvCxnSpPr>
              <p:cNvPr id="62503" name="Straight Arrow Connector 52"/>
              <p:cNvCxnSpPr>
                <a:cxnSpLocks noChangeShapeType="1"/>
                <a:stCxn id="62537" idx="5"/>
                <a:endCxn id="62530" idx="1"/>
              </p:cNvCxnSpPr>
              <p:nvPr/>
            </p:nvCxnSpPr>
            <p:spPr bwMode="auto">
              <a:xfrm rot="16200000" flipH="1">
                <a:off x="1980229" y="3647236"/>
                <a:ext cx="1005114" cy="1274404"/>
              </a:xfrm>
              <a:prstGeom prst="straightConnector1">
                <a:avLst/>
              </a:prstGeom>
              <a:noFill/>
              <a:ln w="28575" algn="ctr">
                <a:solidFill>
                  <a:srgbClr val="FF0000"/>
                </a:solidFill>
                <a:round/>
                <a:headEnd/>
                <a:tailEnd type="arrow" w="med" len="med"/>
              </a:ln>
            </p:spPr>
          </p:cxnSp>
          <p:cxnSp>
            <p:nvCxnSpPr>
              <p:cNvPr id="62504" name="Straight Arrow Connector 54"/>
              <p:cNvCxnSpPr>
                <a:cxnSpLocks noChangeShapeType="1"/>
                <a:stCxn id="62530" idx="7"/>
                <a:endCxn id="62527" idx="3"/>
              </p:cNvCxnSpPr>
              <p:nvPr/>
            </p:nvCxnSpPr>
            <p:spPr bwMode="auto">
              <a:xfrm rot="5400000" flipH="1" flipV="1">
                <a:off x="3786389" y="3787980"/>
                <a:ext cx="1039590" cy="958440"/>
              </a:xfrm>
              <a:prstGeom prst="straightConnector1">
                <a:avLst/>
              </a:prstGeom>
              <a:noFill/>
              <a:ln w="28575" algn="ctr">
                <a:solidFill>
                  <a:srgbClr val="FF0000"/>
                </a:solidFill>
                <a:round/>
                <a:headEnd/>
                <a:tailEnd type="arrow" w="med" len="med"/>
              </a:ln>
            </p:spPr>
          </p:cxnSp>
          <p:sp>
            <p:nvSpPr>
              <p:cNvPr id="62505" name="Oval 20"/>
              <p:cNvSpPr>
                <a:spLocks noChangeArrowheads="1"/>
              </p:cNvSpPr>
              <p:nvPr/>
            </p:nvSpPr>
            <p:spPr bwMode="auto">
              <a:xfrm>
                <a:off x="6248400" y="2895600"/>
                <a:ext cx="999816" cy="997951"/>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cxnSp>
            <p:nvCxnSpPr>
              <p:cNvPr id="62506" name="Straight Arrow Connector 57"/>
              <p:cNvCxnSpPr>
                <a:cxnSpLocks noChangeShapeType="1"/>
                <a:stCxn id="62527" idx="6"/>
                <a:endCxn id="62505" idx="2"/>
              </p:cNvCxnSpPr>
              <p:nvPr/>
            </p:nvCxnSpPr>
            <p:spPr bwMode="auto">
              <a:xfrm>
                <a:off x="5638800" y="3394576"/>
                <a:ext cx="609600" cy="1588"/>
              </a:xfrm>
              <a:prstGeom prst="straightConnector1">
                <a:avLst/>
              </a:prstGeom>
              <a:noFill/>
              <a:ln w="28575" algn="ctr">
                <a:solidFill>
                  <a:srgbClr val="FF0000"/>
                </a:solidFill>
                <a:round/>
                <a:headEnd/>
                <a:tailEnd type="arrow" w="med" len="med"/>
              </a:ln>
            </p:spPr>
          </p:cxnSp>
          <p:cxnSp>
            <p:nvCxnSpPr>
              <p:cNvPr id="62507" name="Straight Connector 59"/>
              <p:cNvCxnSpPr>
                <a:cxnSpLocks noChangeShapeType="1"/>
                <a:stCxn id="62505" idx="0"/>
                <a:endCxn id="62505" idx="4"/>
              </p:cNvCxnSpPr>
              <p:nvPr/>
            </p:nvCxnSpPr>
            <p:spPr bwMode="auto">
              <a:xfrm rot="16200000" flipH="1">
                <a:off x="6249332" y="3394575"/>
                <a:ext cx="997951" cy="1588"/>
              </a:xfrm>
              <a:prstGeom prst="line">
                <a:avLst/>
              </a:prstGeom>
              <a:noFill/>
              <a:ln w="6350" algn="ctr">
                <a:solidFill>
                  <a:schemeClr val="tx1"/>
                </a:solidFill>
                <a:round/>
                <a:headEnd/>
                <a:tailEnd/>
              </a:ln>
            </p:spPr>
          </p:cxnSp>
          <p:cxnSp>
            <p:nvCxnSpPr>
              <p:cNvPr id="62508" name="Straight Arrow Connector 61"/>
              <p:cNvCxnSpPr>
                <a:cxnSpLocks noChangeShapeType="1"/>
                <a:stCxn id="62505" idx="6"/>
              </p:cNvCxnSpPr>
              <p:nvPr/>
            </p:nvCxnSpPr>
            <p:spPr bwMode="auto">
              <a:xfrm>
                <a:off x="7248216" y="3394576"/>
                <a:ext cx="752784" cy="34424"/>
              </a:xfrm>
              <a:prstGeom prst="straightConnector1">
                <a:avLst/>
              </a:prstGeom>
              <a:noFill/>
              <a:ln w="9525" algn="ctr">
                <a:noFill/>
                <a:round/>
                <a:headEnd/>
                <a:tailEnd type="arrow" w="med" len="med"/>
              </a:ln>
            </p:spPr>
          </p:cxnSp>
          <p:cxnSp>
            <p:nvCxnSpPr>
              <p:cNvPr id="62509" name="Straight Arrow Connector 63"/>
              <p:cNvCxnSpPr>
                <a:cxnSpLocks noChangeShapeType="1"/>
                <a:stCxn id="62505" idx="6"/>
                <a:endCxn id="62524" idx="2"/>
              </p:cNvCxnSpPr>
              <p:nvPr/>
            </p:nvCxnSpPr>
            <p:spPr bwMode="auto">
              <a:xfrm>
                <a:off x="7248216" y="3394576"/>
                <a:ext cx="895876" cy="2795"/>
              </a:xfrm>
              <a:prstGeom prst="straightConnector1">
                <a:avLst/>
              </a:prstGeom>
              <a:noFill/>
              <a:ln w="28575" algn="ctr">
                <a:solidFill>
                  <a:srgbClr val="FF0000"/>
                </a:solidFill>
                <a:round/>
                <a:headEnd/>
                <a:tailEnd type="arrow" w="med" len="med"/>
              </a:ln>
            </p:spPr>
          </p:cxnSp>
          <p:cxnSp>
            <p:nvCxnSpPr>
              <p:cNvPr id="62510" name="Straight Arrow Connector 69"/>
              <p:cNvCxnSpPr>
                <a:cxnSpLocks noChangeShapeType="1"/>
                <a:stCxn id="62534" idx="5"/>
              </p:cNvCxnSpPr>
              <p:nvPr/>
            </p:nvCxnSpPr>
            <p:spPr bwMode="auto">
              <a:xfrm rot="16200000" flipH="1">
                <a:off x="7920322" y="2205453"/>
                <a:ext cx="776970" cy="603323"/>
              </a:xfrm>
              <a:prstGeom prst="straightConnector1">
                <a:avLst/>
              </a:prstGeom>
              <a:noFill/>
              <a:ln w="12700" algn="ctr">
                <a:solidFill>
                  <a:schemeClr val="tx1"/>
                </a:solidFill>
                <a:round/>
                <a:headEnd/>
                <a:tailEnd type="arrow" w="med" len="med"/>
              </a:ln>
            </p:spPr>
          </p:cxnSp>
          <p:sp>
            <p:nvSpPr>
              <p:cNvPr id="62511" name="Text Box 56"/>
              <p:cNvSpPr txBox="1">
                <a:spLocks noChangeArrowheads="1"/>
              </p:cNvSpPr>
              <p:nvPr/>
            </p:nvSpPr>
            <p:spPr bwMode="auto">
              <a:xfrm>
                <a:off x="5773044" y="3581400"/>
                <a:ext cx="322956"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p>
            </p:txBody>
          </p:sp>
          <p:sp>
            <p:nvSpPr>
              <p:cNvPr id="62512" name="Text Box 56"/>
              <p:cNvSpPr txBox="1">
                <a:spLocks noChangeArrowheads="1"/>
              </p:cNvSpPr>
              <p:nvPr/>
            </p:nvSpPr>
            <p:spPr bwMode="auto">
              <a:xfrm>
                <a:off x="3106044" y="3505200"/>
                <a:ext cx="475312"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20</a:t>
                </a:r>
              </a:p>
            </p:txBody>
          </p:sp>
          <p:sp>
            <p:nvSpPr>
              <p:cNvPr id="62513" name="Text Box 56"/>
              <p:cNvSpPr txBox="1">
                <a:spLocks noChangeArrowheads="1"/>
              </p:cNvSpPr>
              <p:nvPr/>
            </p:nvSpPr>
            <p:spPr bwMode="auto">
              <a:xfrm rot="3150862">
                <a:off x="7965795" y="2515074"/>
                <a:ext cx="322962" cy="262947"/>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62514" name="Line 32"/>
              <p:cNvSpPr>
                <a:spLocks noChangeShapeType="1"/>
              </p:cNvSpPr>
              <p:nvPr/>
            </p:nvSpPr>
            <p:spPr bwMode="auto">
              <a:xfrm>
                <a:off x="6778767" y="3429000"/>
                <a:ext cx="460233" cy="0"/>
              </a:xfrm>
              <a:prstGeom prst="line">
                <a:avLst/>
              </a:prstGeom>
              <a:noFill/>
              <a:ln w="9525">
                <a:solidFill>
                  <a:srgbClr val="000000"/>
                </a:solidFill>
                <a:round/>
                <a:headEnd/>
                <a:tailEnd/>
              </a:ln>
            </p:spPr>
            <p:txBody>
              <a:bodyPr/>
              <a:lstStyle/>
              <a:p>
                <a:endParaRPr lang="en-US"/>
              </a:p>
            </p:txBody>
          </p:sp>
        </p:grpSp>
        <p:cxnSp>
          <p:nvCxnSpPr>
            <p:cNvPr id="62474" name="Straight Arrow Connector 81"/>
            <p:cNvCxnSpPr>
              <a:cxnSpLocks noChangeShapeType="1"/>
              <a:stCxn id="62537" idx="7"/>
              <a:endCxn id="62534" idx="2"/>
            </p:cNvCxnSpPr>
            <p:nvPr/>
          </p:nvCxnSpPr>
          <p:spPr bwMode="auto">
            <a:xfrm rot="5400000" flipH="1" flipV="1">
              <a:off x="3691973" y="-232972"/>
              <a:ext cx="1310421" cy="5307968"/>
            </a:xfrm>
            <a:prstGeom prst="straightConnector1">
              <a:avLst/>
            </a:prstGeom>
            <a:noFill/>
            <a:ln w="12700" algn="ctr">
              <a:solidFill>
                <a:schemeClr val="tx1"/>
              </a:solidFill>
              <a:round/>
              <a:headEnd/>
              <a:tailEnd type="arrow" w="med" len="med"/>
            </a:ln>
          </p:spPr>
        </p:cxnSp>
        <p:sp>
          <p:nvSpPr>
            <p:cNvPr id="62475" name="Text Box 56"/>
            <p:cNvSpPr txBox="1">
              <a:spLocks noChangeArrowheads="1"/>
            </p:cNvSpPr>
            <p:nvPr/>
          </p:nvSpPr>
          <p:spPr bwMode="auto">
            <a:xfrm rot="-839160">
              <a:off x="4096638" y="2588309"/>
              <a:ext cx="399162"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25</a:t>
              </a:r>
            </a:p>
          </p:txBody>
        </p:sp>
        <p:sp>
          <p:nvSpPr>
            <p:cNvPr id="62476" name="Text Box 23"/>
            <p:cNvSpPr txBox="1">
              <a:spLocks noChangeArrowheads="1"/>
            </p:cNvSpPr>
            <p:nvPr/>
          </p:nvSpPr>
          <p:spPr bwMode="auto">
            <a:xfrm>
              <a:off x="86105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36</a:t>
              </a:r>
            </a:p>
          </p:txBody>
        </p:sp>
        <p:sp>
          <p:nvSpPr>
            <p:cNvPr id="62477" name="Text Box 23"/>
            <p:cNvSpPr txBox="1">
              <a:spLocks noChangeArrowheads="1"/>
            </p:cNvSpPr>
            <p:nvPr/>
          </p:nvSpPr>
          <p:spPr bwMode="auto">
            <a:xfrm>
              <a:off x="7543795" y="13716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78" name="Text Box 23"/>
            <p:cNvSpPr txBox="1">
              <a:spLocks noChangeArrowheads="1"/>
            </p:cNvSpPr>
            <p:nvPr/>
          </p:nvSpPr>
          <p:spPr bwMode="auto">
            <a:xfrm>
              <a:off x="67055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79" name="Text Box 23"/>
            <p:cNvSpPr txBox="1">
              <a:spLocks noChangeArrowheads="1"/>
            </p:cNvSpPr>
            <p:nvPr/>
          </p:nvSpPr>
          <p:spPr bwMode="auto">
            <a:xfrm>
              <a:off x="51053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31</a:t>
              </a:r>
            </a:p>
          </p:txBody>
        </p:sp>
        <p:sp>
          <p:nvSpPr>
            <p:cNvPr id="62480" name="Text Box 23"/>
            <p:cNvSpPr txBox="1">
              <a:spLocks noChangeArrowheads="1"/>
            </p:cNvSpPr>
            <p:nvPr/>
          </p:nvSpPr>
          <p:spPr bwMode="auto">
            <a:xfrm>
              <a:off x="914401" y="3276600"/>
              <a:ext cx="381000" cy="304800"/>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62481" name="Text Box 23"/>
            <p:cNvSpPr txBox="1">
              <a:spLocks noChangeArrowheads="1"/>
            </p:cNvSpPr>
            <p:nvPr/>
          </p:nvSpPr>
          <p:spPr bwMode="auto">
            <a:xfrm>
              <a:off x="1371600" y="3124200"/>
              <a:ext cx="304805" cy="304800"/>
            </a:xfrm>
            <a:prstGeom prst="rect">
              <a:avLst/>
            </a:prstGeom>
            <a:noFill/>
            <a:ln w="9525">
              <a:noFill/>
              <a:miter lim="800000"/>
              <a:headEnd/>
              <a:tailEnd/>
            </a:ln>
          </p:spPr>
          <p:txBody>
            <a:bodyPr/>
            <a:lstStyle/>
            <a:p>
              <a:pPr algn="just"/>
              <a:r>
                <a:rPr lang="en-US" sz="1200" b="1">
                  <a:latin typeface="Times New Roman" pitchFamily="18" charset="0"/>
                </a:rPr>
                <a:t>0</a:t>
              </a:r>
            </a:p>
          </p:txBody>
        </p:sp>
        <p:sp>
          <p:nvSpPr>
            <p:cNvPr id="62482" name="Text Box 23"/>
            <p:cNvSpPr txBox="1">
              <a:spLocks noChangeArrowheads="1"/>
            </p:cNvSpPr>
            <p:nvPr/>
          </p:nvSpPr>
          <p:spPr bwMode="auto">
            <a:xfrm>
              <a:off x="8077200" y="3276600"/>
              <a:ext cx="381000" cy="304800"/>
            </a:xfrm>
            <a:prstGeom prst="rect">
              <a:avLst/>
            </a:prstGeom>
            <a:noFill/>
            <a:ln w="9525">
              <a:noFill/>
              <a:miter lim="800000"/>
              <a:headEnd/>
              <a:tailEnd/>
            </a:ln>
          </p:spPr>
          <p:txBody>
            <a:bodyPr/>
            <a:lstStyle/>
            <a:p>
              <a:pPr algn="just"/>
              <a:r>
                <a:rPr lang="en-US" sz="1200" b="1">
                  <a:latin typeface="Times New Roman" pitchFamily="18" charset="0"/>
                </a:rPr>
                <a:t>60</a:t>
              </a:r>
            </a:p>
          </p:txBody>
        </p:sp>
        <p:sp>
          <p:nvSpPr>
            <p:cNvPr id="62483" name="Text Box 23"/>
            <p:cNvSpPr txBox="1">
              <a:spLocks noChangeArrowheads="1"/>
            </p:cNvSpPr>
            <p:nvPr/>
          </p:nvSpPr>
          <p:spPr bwMode="auto">
            <a:xfrm>
              <a:off x="7086600" y="1600200"/>
              <a:ext cx="381000" cy="304800"/>
            </a:xfrm>
            <a:prstGeom prst="rect">
              <a:avLst/>
            </a:prstGeom>
            <a:noFill/>
            <a:ln w="9525">
              <a:noFill/>
              <a:miter lim="800000"/>
              <a:headEnd/>
              <a:tailEnd/>
            </a:ln>
          </p:spPr>
          <p:txBody>
            <a:bodyPr/>
            <a:lstStyle/>
            <a:p>
              <a:pPr algn="just"/>
              <a:r>
                <a:rPr lang="en-US" sz="1200" b="1">
                  <a:latin typeface="Times New Roman" pitchFamily="18" charset="0"/>
                </a:rPr>
                <a:t>50</a:t>
              </a:r>
            </a:p>
          </p:txBody>
        </p:sp>
        <p:sp>
          <p:nvSpPr>
            <p:cNvPr id="62484" name="Text Box 23"/>
            <p:cNvSpPr txBox="1">
              <a:spLocks noChangeArrowheads="1"/>
            </p:cNvSpPr>
            <p:nvPr/>
          </p:nvSpPr>
          <p:spPr bwMode="auto">
            <a:xfrm>
              <a:off x="6172200" y="3276600"/>
              <a:ext cx="381000" cy="304800"/>
            </a:xfrm>
            <a:prstGeom prst="rect">
              <a:avLst/>
            </a:prstGeom>
            <a:noFill/>
            <a:ln w="9525">
              <a:noFill/>
              <a:miter lim="800000"/>
              <a:headEnd/>
              <a:tailEnd/>
            </a:ln>
          </p:spPr>
          <p:txBody>
            <a:bodyPr/>
            <a:lstStyle/>
            <a:p>
              <a:pPr algn="just"/>
              <a:r>
                <a:rPr lang="en-US" sz="1200" b="1">
                  <a:latin typeface="Times New Roman" pitchFamily="18" charset="0"/>
                </a:rPr>
                <a:t>40</a:t>
              </a:r>
            </a:p>
          </p:txBody>
        </p:sp>
        <p:sp>
          <p:nvSpPr>
            <p:cNvPr id="62485" name="Text Box 23"/>
            <p:cNvSpPr txBox="1">
              <a:spLocks noChangeArrowheads="1"/>
            </p:cNvSpPr>
            <p:nvPr/>
          </p:nvSpPr>
          <p:spPr bwMode="auto">
            <a:xfrm>
              <a:off x="4572000" y="3276600"/>
              <a:ext cx="381000" cy="304800"/>
            </a:xfrm>
            <a:prstGeom prst="rect">
              <a:avLst/>
            </a:prstGeom>
            <a:noFill/>
            <a:ln w="9525">
              <a:noFill/>
              <a:miter lim="800000"/>
              <a:headEnd/>
              <a:tailEnd/>
            </a:ln>
          </p:spPr>
          <p:txBody>
            <a:bodyPr/>
            <a:lstStyle/>
            <a:p>
              <a:pPr algn="just"/>
              <a:r>
                <a:rPr lang="en-US" sz="1200" b="1">
                  <a:latin typeface="Times New Roman" pitchFamily="18" charset="0"/>
                </a:rPr>
                <a:t>30</a:t>
              </a:r>
            </a:p>
          </p:txBody>
        </p:sp>
        <p:sp>
          <p:nvSpPr>
            <p:cNvPr id="62486" name="Text Box 23"/>
            <p:cNvSpPr txBox="1">
              <a:spLocks noChangeArrowheads="1"/>
            </p:cNvSpPr>
            <p:nvPr/>
          </p:nvSpPr>
          <p:spPr bwMode="auto">
            <a:xfrm>
              <a:off x="2895600" y="4953000"/>
              <a:ext cx="381000" cy="304800"/>
            </a:xfrm>
            <a:prstGeom prst="rect">
              <a:avLst/>
            </a:prstGeom>
            <a:noFill/>
            <a:ln w="9525">
              <a:noFill/>
              <a:miter lim="800000"/>
              <a:headEnd/>
              <a:tailEnd/>
            </a:ln>
          </p:spPr>
          <p:txBody>
            <a:bodyPr/>
            <a:lstStyle/>
            <a:p>
              <a:pPr algn="just"/>
              <a:r>
                <a:rPr lang="en-US" sz="1200" b="1">
                  <a:latin typeface="Times New Roman" pitchFamily="18" charset="0"/>
                </a:rPr>
                <a:t>20</a:t>
              </a:r>
            </a:p>
          </p:txBody>
        </p:sp>
        <p:sp>
          <p:nvSpPr>
            <p:cNvPr id="62487" name="Text Box 23"/>
            <p:cNvSpPr txBox="1">
              <a:spLocks noChangeArrowheads="1"/>
            </p:cNvSpPr>
            <p:nvPr/>
          </p:nvSpPr>
          <p:spPr bwMode="auto">
            <a:xfrm>
              <a:off x="51053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31</a:t>
              </a:r>
            </a:p>
          </p:txBody>
        </p:sp>
        <p:sp>
          <p:nvSpPr>
            <p:cNvPr id="62488" name="Text Box 23"/>
            <p:cNvSpPr txBox="1">
              <a:spLocks noChangeArrowheads="1"/>
            </p:cNvSpPr>
            <p:nvPr/>
          </p:nvSpPr>
          <p:spPr bwMode="auto">
            <a:xfrm>
              <a:off x="67055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89" name="Text Box 23"/>
            <p:cNvSpPr txBox="1">
              <a:spLocks noChangeArrowheads="1"/>
            </p:cNvSpPr>
            <p:nvPr/>
          </p:nvSpPr>
          <p:spPr bwMode="auto">
            <a:xfrm>
              <a:off x="7543800" y="1828800"/>
              <a:ext cx="381000"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90" name="Text Box 23"/>
            <p:cNvSpPr txBox="1">
              <a:spLocks noChangeArrowheads="1"/>
            </p:cNvSpPr>
            <p:nvPr/>
          </p:nvSpPr>
          <p:spPr bwMode="auto">
            <a:xfrm>
              <a:off x="86105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36</a:t>
              </a:r>
            </a:p>
          </p:txBody>
        </p:sp>
        <p:cxnSp>
          <p:nvCxnSpPr>
            <p:cNvPr id="62491" name="Straight Arrow Connector 69"/>
            <p:cNvCxnSpPr>
              <a:cxnSpLocks noChangeShapeType="1"/>
              <a:stCxn id="62505" idx="7"/>
              <a:endCxn id="62534" idx="3"/>
            </p:cNvCxnSpPr>
            <p:nvPr/>
          </p:nvCxnSpPr>
          <p:spPr bwMode="auto">
            <a:xfrm rot="5400000" flipH="1" flipV="1">
              <a:off x="6586987" y="2481144"/>
              <a:ext cx="923116" cy="198088"/>
            </a:xfrm>
            <a:prstGeom prst="straightConnector1">
              <a:avLst/>
            </a:prstGeom>
            <a:noFill/>
            <a:ln w="12700" algn="ctr">
              <a:solidFill>
                <a:schemeClr val="tx1"/>
              </a:solidFill>
              <a:prstDash val="lgDash"/>
              <a:round/>
              <a:headEnd/>
              <a:tailEnd type="arrow" w="med" len="med"/>
            </a:ln>
          </p:spPr>
        </p:cxnSp>
        <p:sp>
          <p:nvSpPr>
            <p:cNvPr id="71" name="Text Box 49"/>
            <p:cNvSpPr txBox="1">
              <a:spLocks noChangeArrowheads="1"/>
            </p:cNvSpPr>
            <p:nvPr/>
          </p:nvSpPr>
          <p:spPr bwMode="auto">
            <a:xfrm rot="20721597">
              <a:off x="3519488" y="2046288"/>
              <a:ext cx="1427162" cy="2921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Hire the operator</a:t>
              </a:r>
            </a:p>
          </p:txBody>
        </p:sp>
        <p:sp>
          <p:nvSpPr>
            <p:cNvPr id="75" name="Text Box 49"/>
            <p:cNvSpPr txBox="1">
              <a:spLocks noChangeArrowheads="1"/>
            </p:cNvSpPr>
            <p:nvPr/>
          </p:nvSpPr>
          <p:spPr bwMode="auto">
            <a:xfrm>
              <a:off x="1981200" y="3048000"/>
              <a:ext cx="2438400" cy="2921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Hire labor to install the new machine</a:t>
              </a:r>
            </a:p>
          </p:txBody>
        </p:sp>
        <p:sp>
          <p:nvSpPr>
            <p:cNvPr id="76" name="Text Box 49"/>
            <p:cNvSpPr txBox="1">
              <a:spLocks noChangeArrowheads="1"/>
            </p:cNvSpPr>
            <p:nvPr/>
          </p:nvSpPr>
          <p:spPr bwMode="auto">
            <a:xfrm rot="2456033">
              <a:off x="1741488" y="3959225"/>
              <a:ext cx="1493837" cy="292100"/>
            </a:xfrm>
            <a:prstGeom prst="rect">
              <a:avLst/>
            </a:prstGeom>
            <a:solidFill>
              <a:schemeClr val="accent1">
                <a:lumMod val="20000"/>
                <a:lumOff val="80000"/>
              </a:schemeClr>
            </a:solidFill>
            <a:ln w="9525">
              <a:noFill/>
              <a:miter lim="800000"/>
              <a:headEnd/>
              <a:tailEnd/>
            </a:ln>
          </p:spPr>
          <p:txBody>
            <a:bodyPr/>
            <a:lstStyle/>
            <a:p>
              <a:pPr algn="just">
                <a:defRPr/>
              </a:pPr>
              <a:r>
                <a:rPr lang="en-US" sz="1000" b="1" dirty="0">
                  <a:latin typeface="Times New Roman" pitchFamily="18" charset="0"/>
                </a:rPr>
                <a:t>Order &amp; deliver the machine</a:t>
              </a:r>
            </a:p>
          </p:txBody>
        </p:sp>
        <p:sp>
          <p:nvSpPr>
            <p:cNvPr id="77" name="Text Box 49"/>
            <p:cNvSpPr txBox="1">
              <a:spLocks noChangeArrowheads="1"/>
            </p:cNvSpPr>
            <p:nvPr/>
          </p:nvSpPr>
          <p:spPr bwMode="auto">
            <a:xfrm rot="18650947">
              <a:off x="3303587" y="3938588"/>
              <a:ext cx="1343025" cy="292100"/>
            </a:xfrm>
            <a:prstGeom prst="rect">
              <a:avLst/>
            </a:prstGeom>
            <a:solidFill>
              <a:schemeClr val="accent1">
                <a:lumMod val="20000"/>
                <a:lumOff val="80000"/>
              </a:schemeClr>
            </a:solidFill>
            <a:ln w="9525">
              <a:noFill/>
              <a:miter lim="800000"/>
              <a:headEnd/>
              <a:tailEnd/>
            </a:ln>
          </p:spPr>
          <p:txBody>
            <a:bodyPr/>
            <a:lstStyle/>
            <a:p>
              <a:pPr algn="just">
                <a:defRPr/>
              </a:pPr>
              <a:r>
                <a:rPr lang="en-US" sz="1000" b="1" dirty="0">
                  <a:latin typeface="Times New Roman" pitchFamily="18" charset="0"/>
                </a:rPr>
                <a:t>Inspect the machine after delivery</a:t>
              </a:r>
            </a:p>
          </p:txBody>
        </p:sp>
        <p:sp>
          <p:nvSpPr>
            <p:cNvPr id="78" name="Text Box 56"/>
            <p:cNvSpPr txBox="1">
              <a:spLocks noChangeArrowheads="1"/>
            </p:cNvSpPr>
            <p:nvPr/>
          </p:nvSpPr>
          <p:spPr bwMode="auto">
            <a:xfrm>
              <a:off x="5486400" y="2971800"/>
              <a:ext cx="609600" cy="3810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Install the m.</a:t>
              </a:r>
            </a:p>
          </p:txBody>
        </p:sp>
        <p:sp>
          <p:nvSpPr>
            <p:cNvPr id="79" name="Text Box 56"/>
            <p:cNvSpPr txBox="1">
              <a:spLocks noChangeArrowheads="1"/>
            </p:cNvSpPr>
            <p:nvPr/>
          </p:nvSpPr>
          <p:spPr bwMode="auto">
            <a:xfrm>
              <a:off x="7162800" y="2971800"/>
              <a:ext cx="762000" cy="3810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Inspect the m.</a:t>
              </a:r>
            </a:p>
          </p:txBody>
        </p:sp>
        <p:sp>
          <p:nvSpPr>
            <p:cNvPr id="80" name="Text Box 49"/>
            <p:cNvSpPr txBox="1">
              <a:spLocks noChangeArrowheads="1"/>
            </p:cNvSpPr>
            <p:nvPr/>
          </p:nvSpPr>
          <p:spPr bwMode="auto">
            <a:xfrm rot="3209899">
              <a:off x="7993063" y="2117725"/>
              <a:ext cx="798512" cy="382588"/>
            </a:xfrm>
            <a:prstGeom prst="rect">
              <a:avLst/>
            </a:prstGeom>
            <a:solidFill>
              <a:schemeClr val="accent1">
                <a:lumMod val="20000"/>
                <a:lumOff val="80000"/>
              </a:schemeClr>
            </a:solidFill>
            <a:ln w="9525">
              <a:noFill/>
              <a:miter lim="800000"/>
              <a:headEnd/>
              <a:tailEnd/>
            </a:ln>
          </p:spPr>
          <p:txBody>
            <a:bodyPr/>
            <a:lstStyle/>
            <a:p>
              <a:pPr algn="l">
                <a:defRPr/>
              </a:pPr>
              <a:r>
                <a:rPr lang="en-US" sz="1000" b="1" dirty="0">
                  <a:latin typeface="Times New Roman" pitchFamily="18" charset="0"/>
                </a:rPr>
                <a:t>Train  the operator</a:t>
              </a:r>
            </a:p>
          </p:txBody>
        </p:sp>
      </p:gr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2"/>
          <p:cNvSpPr>
            <a:spLocks noGrp="1"/>
          </p:cNvSpPr>
          <p:nvPr>
            <p:ph type="dt" sz="quarter" idx="10"/>
          </p:nvPr>
        </p:nvSpPr>
        <p:spPr>
          <a:noFill/>
        </p:spPr>
        <p:txBody>
          <a:bodyPr/>
          <a:lstStyle/>
          <a:p>
            <a:fld id="{3790C3B3-FA75-43FA-9E62-D03AB76FDC56}" type="datetime8">
              <a:rPr lang="en-US" smtClean="0"/>
              <a:pPr/>
              <a:t>2/25/2021 11:43 AM</a:t>
            </a:fld>
            <a:endParaRPr lang="en-US"/>
          </a:p>
        </p:txBody>
      </p:sp>
      <p:sp>
        <p:nvSpPr>
          <p:cNvPr id="63491" name="Slide Number Placeholder 3"/>
          <p:cNvSpPr>
            <a:spLocks noGrp="1"/>
          </p:cNvSpPr>
          <p:nvPr>
            <p:ph type="sldNum" sz="quarter" idx="11"/>
          </p:nvPr>
        </p:nvSpPr>
        <p:spPr>
          <a:noFill/>
        </p:spPr>
        <p:txBody>
          <a:bodyPr/>
          <a:lstStyle/>
          <a:p>
            <a:fld id="{8F5F5573-B634-4383-8120-6FA48293B540}" type="slidenum">
              <a:rPr lang="ar-SA" smtClean="0"/>
              <a:pPr/>
              <a:t>49</a:t>
            </a:fld>
            <a:endParaRPr lang="en-US"/>
          </a:p>
        </p:txBody>
      </p:sp>
      <p:sp>
        <p:nvSpPr>
          <p:cNvPr id="63492"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14400" y="1600200"/>
          <a:ext cx="8001000" cy="2300291"/>
        </p:xfrm>
        <a:graphic>
          <a:graphicData uri="http://schemas.openxmlformats.org/drawingml/2006/table">
            <a:tbl>
              <a:tblPr/>
              <a:tblGrid>
                <a:gridCol w="3029503">
                  <a:extLst>
                    <a:ext uri="{9D8B030D-6E8A-4147-A177-3AD203B41FA5}">
                      <a16:colId xmlns:a16="http://schemas.microsoft.com/office/drawing/2014/main" val="20000"/>
                    </a:ext>
                  </a:extLst>
                </a:gridCol>
                <a:gridCol w="1237697">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Activity</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Times New Roman" pitchFamily="18" charset="0"/>
                          <a:cs typeface="Times New Roman" pitchFamily="18" charset="0"/>
                        </a:rPr>
                        <a:t>i</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-j number</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ES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EF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FF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ITF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IDF</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287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Hire the operator</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10-50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Hire labor to install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10-30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Order and deliver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10-20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288925">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Inspect the m. after delivery</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20-30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Install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30-40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Inspect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40-60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6"/>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Train the operator</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50-60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
        <p:nvSpPr>
          <p:cNvPr id="7" name="Rectangle 27"/>
          <p:cNvSpPr>
            <a:spLocks noChangeArrowheads="1"/>
          </p:cNvSpPr>
          <p:nvPr/>
        </p:nvSpPr>
        <p:spPr bwMode="auto">
          <a:xfrm>
            <a:off x="914400" y="1219200"/>
            <a:ext cx="3733800" cy="276225"/>
          </a:xfrm>
          <a:prstGeom prst="rect">
            <a:avLst/>
          </a:prstGeom>
          <a:solidFill>
            <a:schemeClr val="accent1">
              <a:lumMod val="20000"/>
              <a:lumOff val="80000"/>
            </a:schemeClr>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marL="363538" indent="-363538" algn="just">
              <a:buClr>
                <a:srgbClr val="FF0000"/>
              </a:buClr>
              <a:buFont typeface="Wingdings" pitchFamily="2" charset="2"/>
              <a:buChar char="§"/>
              <a:defRPr/>
            </a:pPr>
            <a:r>
              <a:rPr lang="en-US" sz="1800" dirty="0">
                <a:ea typeface="Times New Roman" pitchFamily="18" charset="0"/>
                <a:cs typeface="Arial" charset="0"/>
              </a:rPr>
              <a:t>Activity times and activity floats</a:t>
            </a:r>
          </a:p>
        </p:txBody>
      </p:sp>
      <p:sp>
        <p:nvSpPr>
          <p:cNvPr id="8" name="Rectangle 71"/>
          <p:cNvSpPr>
            <a:spLocks noChangeArrowheads="1"/>
          </p:cNvSpPr>
          <p:nvPr/>
        </p:nvSpPr>
        <p:spPr bwMode="auto">
          <a:xfrm>
            <a:off x="685800" y="457200"/>
            <a:ext cx="8001000" cy="3810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00000"/>
              <a:buFont typeface="Webdings" pitchFamily="18" charset="2"/>
              <a:buChar char="&lt;"/>
              <a:defRPr/>
            </a:pPr>
            <a:r>
              <a:rPr lang="en-US" sz="1800" b="1" dirty="0"/>
              <a:t>Case Study: </a:t>
            </a:r>
            <a:r>
              <a:rPr lang="de-DE" sz="1800" b="1" dirty="0"/>
              <a:t>Installation of a New Machine and Training the Operator</a:t>
            </a:r>
          </a:p>
          <a:p>
            <a:pPr marL="381000" indent="-381000" algn="l">
              <a:spcBef>
                <a:spcPct val="20000"/>
              </a:spcBef>
              <a:buSzPct val="100000"/>
              <a:buFont typeface="Webdings" pitchFamily="18" charset="2"/>
              <a:buChar char="&lt;"/>
              <a:defRPr/>
            </a:pPr>
            <a:endParaRPr lang="de-DE" sz="1800" b="1" dirty="0"/>
          </a:p>
        </p:txBody>
      </p:sp>
      <p:sp>
        <p:nvSpPr>
          <p:cNvPr id="9" name="Rectangle 27"/>
          <p:cNvSpPr>
            <a:spLocks noChangeArrowheads="1"/>
          </p:cNvSpPr>
          <p:nvPr/>
        </p:nvSpPr>
        <p:spPr bwMode="auto">
          <a:xfrm>
            <a:off x="914400" y="4191000"/>
            <a:ext cx="5029200" cy="1108075"/>
          </a:xfrm>
          <a:prstGeom prst="rect">
            <a:avLst/>
          </a:prstGeom>
          <a:solidFill>
            <a:schemeClr val="accent1">
              <a:lumMod val="20000"/>
              <a:lumOff val="80000"/>
            </a:schemeClr>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marL="363538" indent="-363538" algn="just">
              <a:buClr>
                <a:srgbClr val="FF0000"/>
              </a:buClr>
              <a:buFont typeface="Wingdings" pitchFamily="2" charset="2"/>
              <a:buChar char="§"/>
              <a:defRPr/>
            </a:pPr>
            <a:r>
              <a:rPr lang="en-US" sz="1800" dirty="0">
                <a:latin typeface="+mj-lt"/>
                <a:ea typeface="Times New Roman" pitchFamily="18" charset="0"/>
                <a:cs typeface="Arial" charset="0"/>
              </a:rPr>
              <a:t>Critical path: 10-20, 20-30, 30-40, 50-60.</a:t>
            </a:r>
          </a:p>
          <a:p>
            <a:pPr marL="363538" indent="-363538" algn="just">
              <a:buClr>
                <a:srgbClr val="FF0000"/>
              </a:buClr>
              <a:buFont typeface="Wingdings" pitchFamily="2" charset="2"/>
              <a:buChar char="§"/>
              <a:defRPr/>
            </a:pPr>
            <a:r>
              <a:rPr lang="en-US" sz="1800" dirty="0">
                <a:latin typeface="+mj-lt"/>
                <a:ea typeface="Times New Roman" pitchFamily="18" charset="0"/>
                <a:cs typeface="Arial" charset="0"/>
              </a:rPr>
              <a:t>Near critical path: 40-60</a:t>
            </a:r>
          </a:p>
          <a:p>
            <a:pPr marL="363538" indent="-363538" algn="just">
              <a:buClr>
                <a:srgbClr val="FF0000"/>
              </a:buClr>
              <a:buFont typeface="Wingdings" pitchFamily="2" charset="2"/>
              <a:buChar char="§"/>
              <a:defRPr/>
            </a:pPr>
            <a:r>
              <a:rPr lang="en-US" sz="1800" dirty="0">
                <a:latin typeface="+mj-lt"/>
              </a:rPr>
              <a:t>Third most critical path: 10-50</a:t>
            </a:r>
          </a:p>
          <a:p>
            <a:pPr marL="363538" indent="-363538" algn="just">
              <a:buClr>
                <a:srgbClr val="FF0000"/>
              </a:buClr>
              <a:buFont typeface="Wingdings" pitchFamily="2" charset="2"/>
              <a:buChar char="§"/>
              <a:defRPr/>
            </a:pPr>
            <a:r>
              <a:rPr lang="en-US" sz="1800" dirty="0">
                <a:latin typeface="+mj-lt"/>
              </a:rPr>
              <a:t>Path having most float: 10-30</a:t>
            </a:r>
            <a:endParaRPr lang="en-US" sz="1800" dirty="0">
              <a:latin typeface="+mj-lt"/>
              <a:ea typeface="Times New Roman" pitchFamily="18" charset="0"/>
              <a:cs typeface="Arial"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1E424AFC-186C-4A6B-B89E-5D65FFA4A640}" type="datetime8">
              <a:rPr lang="en-US" smtClean="0"/>
              <a:pPr/>
              <a:t>2/25/2021 11:43 AM</a:t>
            </a:fld>
            <a:endParaRPr lang="en-US"/>
          </a:p>
        </p:txBody>
      </p:sp>
      <p:sp>
        <p:nvSpPr>
          <p:cNvPr id="19459" name="Slide Number Placeholder 4"/>
          <p:cNvSpPr>
            <a:spLocks noGrp="1"/>
          </p:cNvSpPr>
          <p:nvPr>
            <p:ph type="sldNum" sz="quarter" idx="11"/>
          </p:nvPr>
        </p:nvSpPr>
        <p:spPr>
          <a:noFill/>
        </p:spPr>
        <p:txBody>
          <a:bodyPr/>
          <a:lstStyle/>
          <a:p>
            <a:fld id="{5F09102E-5C1D-402A-BCEC-7FD44DBBA071}" type="slidenum">
              <a:rPr lang="ar-SA" smtClean="0"/>
              <a:pPr/>
              <a:t>5</a:t>
            </a:fld>
            <a:endParaRPr lang="en-US"/>
          </a:p>
        </p:txBody>
      </p:sp>
      <p:grpSp>
        <p:nvGrpSpPr>
          <p:cNvPr id="19460" name="Group 14"/>
          <p:cNvGrpSpPr>
            <a:grpSpLocks/>
          </p:cNvGrpSpPr>
          <p:nvPr/>
        </p:nvGrpSpPr>
        <p:grpSpPr bwMode="auto">
          <a:xfrm>
            <a:off x="1371600" y="1143000"/>
            <a:ext cx="6629400" cy="4191000"/>
            <a:chOff x="1371600" y="1143000"/>
            <a:chExt cx="6629400" cy="4191000"/>
          </a:xfrm>
        </p:grpSpPr>
        <p:sp>
          <p:nvSpPr>
            <p:cNvPr id="19464" name="Oval 2"/>
            <p:cNvSpPr>
              <a:spLocks noChangeArrowheads="1"/>
            </p:cNvSpPr>
            <p:nvPr/>
          </p:nvSpPr>
          <p:spPr bwMode="auto">
            <a:xfrm>
              <a:off x="6096000" y="1600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19465" name="Oval 3"/>
            <p:cNvSpPr>
              <a:spLocks noChangeArrowheads="1"/>
            </p:cNvSpPr>
            <p:nvPr/>
          </p:nvSpPr>
          <p:spPr bwMode="auto">
            <a:xfrm>
              <a:off x="1752600" y="1600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19466" name="Text Box 4"/>
            <p:cNvSpPr txBox="1">
              <a:spLocks noChangeArrowheads="1"/>
            </p:cNvSpPr>
            <p:nvPr/>
          </p:nvSpPr>
          <p:spPr bwMode="auto">
            <a:xfrm>
              <a:off x="3581400" y="1554163"/>
              <a:ext cx="19812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rPr>
                <a:t>Activity</a:t>
              </a:r>
            </a:p>
          </p:txBody>
        </p:sp>
        <p:sp>
          <p:nvSpPr>
            <p:cNvPr id="19467" name="Text Box 5"/>
            <p:cNvSpPr txBox="1">
              <a:spLocks noChangeArrowheads="1"/>
            </p:cNvSpPr>
            <p:nvPr/>
          </p:nvSpPr>
          <p:spPr bwMode="auto">
            <a:xfrm>
              <a:off x="3581400" y="2392363"/>
              <a:ext cx="20574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cs typeface="Arial" charset="0"/>
                </a:rPr>
                <a:t>[Duration]</a:t>
              </a:r>
            </a:p>
          </p:txBody>
        </p:sp>
        <p:sp>
          <p:nvSpPr>
            <p:cNvPr id="19468" name="Line 6"/>
            <p:cNvSpPr>
              <a:spLocks noChangeShapeType="1"/>
            </p:cNvSpPr>
            <p:nvPr/>
          </p:nvSpPr>
          <p:spPr bwMode="auto">
            <a:xfrm>
              <a:off x="3124200" y="2209800"/>
              <a:ext cx="2971800" cy="0"/>
            </a:xfrm>
            <a:prstGeom prst="line">
              <a:avLst/>
            </a:prstGeom>
            <a:noFill/>
            <a:ln w="38100">
              <a:solidFill>
                <a:schemeClr val="tx1"/>
              </a:solidFill>
              <a:round/>
              <a:headEnd/>
              <a:tailEnd type="stealth" w="med" len="med"/>
            </a:ln>
          </p:spPr>
          <p:txBody>
            <a:bodyPr lIns="0" tIns="0" rIns="0" bIns="0"/>
            <a:lstStyle/>
            <a:p>
              <a:endParaRPr lang="en-US"/>
            </a:p>
          </p:txBody>
        </p:sp>
        <p:sp>
          <p:nvSpPr>
            <p:cNvPr id="19469" name="Text Box 7"/>
            <p:cNvSpPr txBox="1">
              <a:spLocks noChangeArrowheads="1"/>
            </p:cNvSpPr>
            <p:nvPr/>
          </p:nvSpPr>
          <p:spPr bwMode="auto">
            <a:xfrm>
              <a:off x="1371600" y="1143000"/>
              <a:ext cx="2057400" cy="304800"/>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000" b="1">
                  <a:solidFill>
                    <a:schemeClr val="bg1"/>
                  </a:solidFill>
                </a:rPr>
                <a:t>Start Event</a:t>
              </a:r>
            </a:p>
          </p:txBody>
        </p:sp>
        <p:sp>
          <p:nvSpPr>
            <p:cNvPr id="19470" name="Text Box 8"/>
            <p:cNvSpPr txBox="1">
              <a:spLocks noChangeArrowheads="1"/>
            </p:cNvSpPr>
            <p:nvPr/>
          </p:nvSpPr>
          <p:spPr bwMode="auto">
            <a:xfrm>
              <a:off x="5867400" y="1143000"/>
              <a:ext cx="2133600" cy="304800"/>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000" b="1">
                  <a:solidFill>
                    <a:schemeClr val="bg1"/>
                  </a:solidFill>
                </a:rPr>
                <a:t>Finish Event</a:t>
              </a:r>
            </a:p>
          </p:txBody>
        </p:sp>
        <p:sp>
          <p:nvSpPr>
            <p:cNvPr id="573449" name="Text Box 9"/>
            <p:cNvSpPr txBox="1">
              <a:spLocks noChangeArrowheads="1"/>
            </p:cNvSpPr>
            <p:nvPr/>
          </p:nvSpPr>
          <p:spPr bwMode="auto">
            <a:xfrm>
              <a:off x="2667000" y="4572000"/>
              <a:ext cx="3962400" cy="762000"/>
            </a:xfrm>
            <a:prstGeom prst="rect">
              <a:avLst/>
            </a:prstGeom>
            <a:solidFill>
              <a:schemeClr val="accent2"/>
            </a:solidFill>
            <a:ln w="9525">
              <a:noFill/>
              <a:miter lim="800000"/>
              <a:headEnd/>
              <a:tailEnd/>
            </a:ln>
            <a:effectLst/>
          </p:spPr>
          <p:txBody>
            <a:bodyPr lIns="0" tIns="0" rIns="0" bIns="0">
              <a:spAutoFit/>
            </a:bodyPr>
            <a:lstStyle/>
            <a:p>
              <a:pPr algn="ctr">
                <a:spcBef>
                  <a:spcPct val="50000"/>
                </a:spcBef>
                <a:defRPr/>
              </a:pPr>
              <a:r>
                <a:rPr lang="en-US" sz="2000" dirty="0">
                  <a:solidFill>
                    <a:schemeClr val="bg1"/>
                  </a:solidFill>
                </a:rPr>
                <a:t>Activity identification numbers</a:t>
              </a:r>
            </a:p>
            <a:p>
              <a:pPr algn="ctr">
                <a:spcBef>
                  <a:spcPct val="50000"/>
                </a:spcBef>
                <a:defRPr/>
              </a:pPr>
              <a:r>
                <a:rPr lang="en-US" sz="2000" dirty="0">
                  <a:solidFill>
                    <a:schemeClr val="bg1"/>
                  </a:solidFill>
                </a:rPr>
                <a:t>called </a:t>
              </a:r>
              <a:r>
                <a:rPr lang="en-US" sz="2000" b="1" dirty="0">
                  <a:solidFill>
                    <a:schemeClr val="bg1"/>
                  </a:solidFill>
                  <a:effectLst>
                    <a:outerShdw blurRad="38100" dist="38100" dir="2700000" algn="tl">
                      <a:srgbClr val="000000"/>
                    </a:outerShdw>
                  </a:effectLst>
                </a:rPr>
                <a:t>event numbers</a:t>
              </a:r>
              <a:endParaRPr lang="en-US" sz="1800" b="1" dirty="0">
                <a:solidFill>
                  <a:schemeClr val="bg1"/>
                </a:solidFill>
                <a:effectLst>
                  <a:outerShdw blurRad="38100" dist="38100" dir="2700000" algn="tl">
                    <a:srgbClr val="000000"/>
                  </a:outerShdw>
                </a:effectLst>
              </a:endParaRPr>
            </a:p>
          </p:txBody>
        </p:sp>
        <p:sp>
          <p:nvSpPr>
            <p:cNvPr id="19472" name="Line 10"/>
            <p:cNvSpPr>
              <a:spLocks noChangeShapeType="1"/>
            </p:cNvSpPr>
            <p:nvPr/>
          </p:nvSpPr>
          <p:spPr bwMode="auto">
            <a:xfrm>
              <a:off x="2514600" y="2362200"/>
              <a:ext cx="1600200" cy="2209800"/>
            </a:xfrm>
            <a:prstGeom prst="line">
              <a:avLst/>
            </a:prstGeom>
            <a:noFill/>
            <a:ln w="3175">
              <a:solidFill>
                <a:schemeClr val="tx1"/>
              </a:solidFill>
              <a:round/>
              <a:headEnd type="triangle" w="med" len="med"/>
              <a:tailEnd/>
            </a:ln>
          </p:spPr>
          <p:txBody>
            <a:bodyPr lIns="0" tIns="0" rIns="0" bIns="0"/>
            <a:lstStyle/>
            <a:p>
              <a:endParaRPr lang="en-US"/>
            </a:p>
          </p:txBody>
        </p:sp>
        <p:sp>
          <p:nvSpPr>
            <p:cNvPr id="19473" name="Line 11"/>
            <p:cNvSpPr>
              <a:spLocks noChangeShapeType="1"/>
            </p:cNvSpPr>
            <p:nvPr/>
          </p:nvSpPr>
          <p:spPr bwMode="auto">
            <a:xfrm flipH="1">
              <a:off x="5105400" y="2362200"/>
              <a:ext cx="1600200" cy="2209800"/>
            </a:xfrm>
            <a:prstGeom prst="line">
              <a:avLst/>
            </a:prstGeom>
            <a:noFill/>
            <a:ln w="3175">
              <a:solidFill>
                <a:schemeClr val="tx1"/>
              </a:solidFill>
              <a:round/>
              <a:headEnd type="triangle" w="med" len="med"/>
              <a:tailEnd/>
            </a:ln>
          </p:spPr>
          <p:txBody>
            <a:bodyPr lIns="0" tIns="0" rIns="0" bIns="0"/>
            <a:lstStyle/>
            <a:p>
              <a:endParaRPr lang="en-US"/>
            </a:p>
          </p:txBody>
        </p:sp>
      </p:grpSp>
      <p:sp>
        <p:nvSpPr>
          <p:cNvPr id="573452" name="Rectangle 12"/>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Activity Identification</a:t>
            </a:r>
            <a:r>
              <a:rPr lang="en-US" sz="2800" b="1" dirty="0"/>
              <a:t> </a:t>
            </a:r>
            <a:endParaRPr lang="de-DE" sz="2800" b="1" dirty="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E2FC2EC-DFFA-4DAD-806F-71BA7DC240B9}" type="datetime8">
              <a:rPr lang="en-US" smtClean="0"/>
              <a:pPr>
                <a:defRPr/>
              </a:pPr>
              <a:t>2/25/2021 11:43 AM</a:t>
            </a:fld>
            <a:endParaRPr lang="en-US"/>
          </a:p>
        </p:txBody>
      </p:sp>
      <p:sp>
        <p:nvSpPr>
          <p:cNvPr id="4" name="Slide Number Placeholder 3"/>
          <p:cNvSpPr>
            <a:spLocks noGrp="1"/>
          </p:cNvSpPr>
          <p:nvPr>
            <p:ph type="sldNum" sz="quarter" idx="11"/>
          </p:nvPr>
        </p:nvSpPr>
        <p:spPr/>
        <p:txBody>
          <a:bodyPr/>
          <a:lstStyle/>
          <a:p>
            <a:pPr>
              <a:defRPr/>
            </a:pPr>
            <a:fld id="{066CA7DD-63F0-4CEE-AE29-84036AA42B21}" type="slidenum">
              <a:rPr lang="ar-SA" smtClean="0"/>
              <a:pPr>
                <a:defRPr/>
              </a:pPr>
              <a:t>50</a:t>
            </a:fld>
            <a:endParaRPr lang="en-US"/>
          </a:p>
        </p:txBody>
      </p:sp>
      <p:sp>
        <p:nvSpPr>
          <p:cNvPr id="5" name="Rectangle 4"/>
          <p:cNvSpPr/>
          <p:nvPr/>
        </p:nvSpPr>
        <p:spPr>
          <a:xfrm>
            <a:off x="1997948" y="5200269"/>
            <a:ext cx="5622052" cy="590931"/>
          </a:xfrm>
          <a:prstGeom prst="rect">
            <a:avLst/>
          </a:prstGeom>
        </p:spPr>
        <p:txBody>
          <a:bodyPr wrap="none">
            <a:spAutoFit/>
          </a:bodyPr>
          <a:lstStyle/>
          <a:p>
            <a:pPr algn="ctr">
              <a:lnSpc>
                <a:spcPct val="90000"/>
              </a:lnSpc>
              <a:buFont typeface="Wingdings" pitchFamily="2" charset="2"/>
              <a:buNone/>
            </a:pPr>
            <a:r>
              <a:rPr lang="en-US" altLang="en-US" sz="3600" i="1" u="sng" dirty="0"/>
              <a:t>CPM</a:t>
            </a:r>
            <a:r>
              <a:rPr lang="en-US" altLang="en-US" sz="3600" dirty="0"/>
              <a:t>: 	</a:t>
            </a:r>
            <a:r>
              <a:rPr lang="en-US" altLang="en-US" sz="3600" u="sng" dirty="0"/>
              <a:t>C</a:t>
            </a:r>
            <a:r>
              <a:rPr lang="en-US" altLang="en-US" sz="3600" dirty="0"/>
              <a:t>ritical </a:t>
            </a:r>
            <a:r>
              <a:rPr lang="en-US" altLang="en-US" sz="3600" u="sng" dirty="0"/>
              <a:t>P</a:t>
            </a:r>
            <a:r>
              <a:rPr lang="en-US" altLang="en-US" sz="3600" dirty="0"/>
              <a:t>ath </a:t>
            </a:r>
            <a:r>
              <a:rPr lang="en-US" altLang="en-US" sz="3600" u="sng" dirty="0"/>
              <a:t>M</a:t>
            </a:r>
            <a:r>
              <a:rPr lang="en-US" altLang="en-US" sz="3600" dirty="0"/>
              <a:t>ethod</a:t>
            </a:r>
          </a:p>
        </p:txBody>
      </p:sp>
      <p:sp>
        <p:nvSpPr>
          <p:cNvPr id="6" name="Rectangle 5"/>
          <p:cNvSpPr/>
          <p:nvPr/>
        </p:nvSpPr>
        <p:spPr>
          <a:xfrm>
            <a:off x="533400" y="768727"/>
            <a:ext cx="8305800" cy="4031873"/>
          </a:xfrm>
          <a:prstGeom prst="rect">
            <a:avLst/>
          </a:prstGeom>
        </p:spPr>
        <p:txBody>
          <a:bodyPr wrap="square">
            <a:spAutoFit/>
          </a:bodyPr>
          <a:lstStyle/>
          <a:p>
            <a:pPr algn="l"/>
            <a:r>
              <a:rPr lang="en-US" altLang="en-US" sz="2800" b="1" dirty="0"/>
              <a:t>Path</a:t>
            </a:r>
          </a:p>
          <a:p>
            <a:pPr lvl="1" algn="l"/>
            <a:r>
              <a:rPr lang="en-US" altLang="en-US" sz="2400" dirty="0"/>
              <a:t>Sequence of activities that leads from the starting node to the finishing node</a:t>
            </a:r>
          </a:p>
          <a:p>
            <a:pPr algn="l"/>
            <a:r>
              <a:rPr lang="en-US" altLang="en-US" sz="2800" b="1" dirty="0"/>
              <a:t>Critical path</a:t>
            </a:r>
          </a:p>
          <a:p>
            <a:pPr lvl="1" algn="l"/>
            <a:r>
              <a:rPr lang="en-US" altLang="en-US" sz="2400" dirty="0"/>
              <a:t>The longest path; determines expected project duration</a:t>
            </a:r>
          </a:p>
          <a:p>
            <a:pPr algn="l"/>
            <a:r>
              <a:rPr lang="en-US" altLang="en-US" sz="2800" b="1" dirty="0"/>
              <a:t>Critical activities</a:t>
            </a:r>
          </a:p>
          <a:p>
            <a:pPr lvl="1" algn="l"/>
            <a:r>
              <a:rPr lang="en-US" altLang="en-US" sz="2400" dirty="0"/>
              <a:t>Activities on the critical path</a:t>
            </a:r>
          </a:p>
          <a:p>
            <a:pPr algn="l"/>
            <a:r>
              <a:rPr lang="en-US" altLang="en-US" sz="2800" b="1" dirty="0"/>
              <a:t>Slack</a:t>
            </a:r>
          </a:p>
          <a:p>
            <a:pPr lvl="1" algn="l"/>
            <a:r>
              <a:rPr lang="en-US" altLang="en-US" sz="2400" dirty="0"/>
              <a:t>Allowable slippage for  path; the difference the length of path and the length of critical path</a:t>
            </a:r>
          </a:p>
        </p:txBody>
      </p:sp>
    </p:spTree>
    <p:extLst>
      <p:ext uri="{BB962C8B-B14F-4D97-AF65-F5344CB8AC3E}">
        <p14:creationId xmlns:p14="http://schemas.microsoft.com/office/powerpoint/2010/main" val="415416059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txBox="1">
            <a:spLocks noChangeArrowheads="1"/>
          </p:cNvSpPr>
          <p:nvPr/>
        </p:nvSpPr>
        <p:spPr bwMode="auto">
          <a:xfrm>
            <a:off x="457200" y="304800"/>
            <a:ext cx="8458200" cy="85921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b" anchorCtr="0" compatLnSpc="1">
            <a:prstTxWarp prst="textNoShape">
              <a:avLst/>
            </a:prstTxWarp>
            <a:spAutoFit/>
          </a:bodyPr>
          <a:lst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a:lstStyle>
          <a:p>
            <a:pPr marL="0" indent="0">
              <a:buNone/>
            </a:pPr>
            <a:r>
              <a:rPr lang="en-US" altLang="en-US" sz="4000" kern="0" dirty="0"/>
              <a:t>Project Network – Activity on Arrow</a:t>
            </a:r>
            <a:endParaRPr lang="en-US" altLang="en-US" sz="4000" b="1" kern="0" dirty="0"/>
          </a:p>
        </p:txBody>
      </p:sp>
      <p:sp>
        <p:nvSpPr>
          <p:cNvPr id="42" name="Line 4"/>
          <p:cNvSpPr>
            <a:spLocks noChangeShapeType="1"/>
          </p:cNvSpPr>
          <p:nvPr/>
        </p:nvSpPr>
        <p:spPr bwMode="auto">
          <a:xfrm>
            <a:off x="5183188" y="2487613"/>
            <a:ext cx="639762" cy="14208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5"/>
          <p:cNvSpPr>
            <a:spLocks noChangeShapeType="1"/>
          </p:cNvSpPr>
          <p:nvPr/>
        </p:nvSpPr>
        <p:spPr bwMode="auto">
          <a:xfrm>
            <a:off x="3468688" y="3192463"/>
            <a:ext cx="2201862" cy="8683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6"/>
          <p:cNvSpPr>
            <a:spLocks noChangeShapeType="1"/>
          </p:cNvSpPr>
          <p:nvPr/>
        </p:nvSpPr>
        <p:spPr bwMode="auto">
          <a:xfrm>
            <a:off x="5983288" y="4225925"/>
            <a:ext cx="14589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7"/>
          <p:cNvSpPr>
            <a:spLocks noChangeShapeType="1"/>
          </p:cNvSpPr>
          <p:nvPr/>
        </p:nvSpPr>
        <p:spPr bwMode="auto">
          <a:xfrm flipV="1">
            <a:off x="3468688" y="4481513"/>
            <a:ext cx="2239962" cy="14525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8"/>
          <p:cNvSpPr>
            <a:spLocks noChangeShapeType="1"/>
          </p:cNvSpPr>
          <p:nvPr/>
        </p:nvSpPr>
        <p:spPr bwMode="auto">
          <a:xfrm>
            <a:off x="1697038" y="4240213"/>
            <a:ext cx="1458912" cy="14208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9"/>
          <p:cNvSpPr>
            <a:spLocks noChangeShapeType="1"/>
          </p:cNvSpPr>
          <p:nvPr/>
        </p:nvSpPr>
        <p:spPr bwMode="auto">
          <a:xfrm flipV="1">
            <a:off x="3468688" y="2595563"/>
            <a:ext cx="1306512" cy="595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0"/>
          <p:cNvSpPr>
            <a:spLocks noChangeShapeType="1"/>
          </p:cNvSpPr>
          <p:nvPr/>
        </p:nvSpPr>
        <p:spPr bwMode="auto">
          <a:xfrm flipV="1">
            <a:off x="1735138" y="3376613"/>
            <a:ext cx="1420812" cy="8620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1"/>
          <p:cNvSpPr>
            <a:spLocks noChangeArrowheads="1"/>
          </p:cNvSpPr>
          <p:nvPr/>
        </p:nvSpPr>
        <p:spPr bwMode="auto">
          <a:xfrm>
            <a:off x="3098800" y="2813050"/>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2"/>
          <p:cNvSpPr>
            <a:spLocks noChangeArrowheads="1"/>
          </p:cNvSpPr>
          <p:nvPr/>
        </p:nvSpPr>
        <p:spPr bwMode="auto">
          <a:xfrm>
            <a:off x="1365250" y="3870325"/>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13"/>
          <p:cNvSpPr>
            <a:spLocks noChangeArrowheads="1"/>
          </p:cNvSpPr>
          <p:nvPr/>
        </p:nvSpPr>
        <p:spPr bwMode="auto">
          <a:xfrm>
            <a:off x="3098800" y="5537200"/>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4"/>
          <p:cNvSpPr>
            <a:spLocks noChangeArrowheads="1"/>
          </p:cNvSpPr>
          <p:nvPr/>
        </p:nvSpPr>
        <p:spPr bwMode="auto">
          <a:xfrm>
            <a:off x="4775200" y="2098675"/>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5"/>
          <p:cNvSpPr>
            <a:spLocks noChangeArrowheads="1"/>
          </p:cNvSpPr>
          <p:nvPr/>
        </p:nvSpPr>
        <p:spPr bwMode="auto">
          <a:xfrm>
            <a:off x="5632450" y="3870325"/>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6"/>
          <p:cNvSpPr>
            <a:spLocks noChangeArrowheads="1"/>
          </p:cNvSpPr>
          <p:nvPr/>
        </p:nvSpPr>
        <p:spPr bwMode="auto">
          <a:xfrm>
            <a:off x="7442200" y="3870325"/>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Rectangle 17"/>
          <p:cNvSpPr>
            <a:spLocks noChangeArrowheads="1"/>
          </p:cNvSpPr>
          <p:nvPr/>
        </p:nvSpPr>
        <p:spPr bwMode="auto">
          <a:xfrm>
            <a:off x="1516063" y="39989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1</a:t>
            </a:r>
          </a:p>
        </p:txBody>
      </p:sp>
      <p:sp>
        <p:nvSpPr>
          <p:cNvPr id="56" name="Rectangle 18"/>
          <p:cNvSpPr>
            <a:spLocks noChangeArrowheads="1"/>
          </p:cNvSpPr>
          <p:nvPr/>
        </p:nvSpPr>
        <p:spPr bwMode="auto">
          <a:xfrm>
            <a:off x="3268663" y="291306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2</a:t>
            </a:r>
          </a:p>
        </p:txBody>
      </p:sp>
      <p:sp>
        <p:nvSpPr>
          <p:cNvPr id="57" name="Rectangle 19"/>
          <p:cNvSpPr>
            <a:spLocks noChangeArrowheads="1"/>
          </p:cNvSpPr>
          <p:nvPr/>
        </p:nvSpPr>
        <p:spPr bwMode="auto">
          <a:xfrm>
            <a:off x="3268663" y="5678488"/>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3</a:t>
            </a:r>
            <a:endParaRPr lang="en-US" altLang="en-US" sz="2400">
              <a:solidFill>
                <a:srgbClr val="CE2700"/>
              </a:solidFill>
            </a:endParaRPr>
          </a:p>
        </p:txBody>
      </p:sp>
      <p:sp>
        <p:nvSpPr>
          <p:cNvPr id="58" name="Rectangle 20"/>
          <p:cNvSpPr>
            <a:spLocks noChangeArrowheads="1"/>
          </p:cNvSpPr>
          <p:nvPr/>
        </p:nvSpPr>
        <p:spPr bwMode="auto">
          <a:xfrm>
            <a:off x="4945063" y="2249488"/>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4</a:t>
            </a:r>
            <a:endParaRPr lang="en-US" altLang="en-US" sz="2400">
              <a:solidFill>
                <a:srgbClr val="CE2700"/>
              </a:solidFill>
            </a:endParaRPr>
          </a:p>
        </p:txBody>
      </p:sp>
      <p:sp>
        <p:nvSpPr>
          <p:cNvPr id="59" name="Rectangle 21"/>
          <p:cNvSpPr>
            <a:spLocks noChangeArrowheads="1"/>
          </p:cNvSpPr>
          <p:nvPr/>
        </p:nvSpPr>
        <p:spPr bwMode="auto">
          <a:xfrm>
            <a:off x="5802313" y="39989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5</a:t>
            </a:r>
          </a:p>
        </p:txBody>
      </p:sp>
      <p:sp>
        <p:nvSpPr>
          <p:cNvPr id="60" name="Rectangle 22"/>
          <p:cNvSpPr>
            <a:spLocks noChangeArrowheads="1"/>
          </p:cNvSpPr>
          <p:nvPr/>
        </p:nvSpPr>
        <p:spPr bwMode="auto">
          <a:xfrm>
            <a:off x="7612063" y="39989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6</a:t>
            </a:r>
          </a:p>
        </p:txBody>
      </p:sp>
      <p:sp>
        <p:nvSpPr>
          <p:cNvPr id="61" name="Rectangle 23"/>
          <p:cNvSpPr>
            <a:spLocks noChangeArrowheads="1"/>
          </p:cNvSpPr>
          <p:nvPr/>
        </p:nvSpPr>
        <p:spPr bwMode="auto">
          <a:xfrm>
            <a:off x="1668463" y="3060700"/>
            <a:ext cx="1095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Locate</a:t>
            </a:r>
            <a:br>
              <a:rPr lang="en-US" altLang="en-US" b="1">
                <a:solidFill>
                  <a:srgbClr val="CE2700"/>
                </a:solidFill>
              </a:rPr>
            </a:br>
            <a:r>
              <a:rPr lang="en-US" altLang="en-US" b="1">
                <a:solidFill>
                  <a:srgbClr val="CE2700"/>
                </a:solidFill>
              </a:rPr>
              <a:t>facilities</a:t>
            </a:r>
            <a:endParaRPr lang="en-US" altLang="en-US">
              <a:solidFill>
                <a:srgbClr val="CE2700"/>
              </a:solidFill>
            </a:endParaRPr>
          </a:p>
        </p:txBody>
      </p:sp>
      <p:sp>
        <p:nvSpPr>
          <p:cNvPr id="62" name="Rectangle 24"/>
          <p:cNvSpPr>
            <a:spLocks noChangeArrowheads="1"/>
          </p:cNvSpPr>
          <p:nvPr/>
        </p:nvSpPr>
        <p:spPr bwMode="auto">
          <a:xfrm>
            <a:off x="3657600" y="2286000"/>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Order</a:t>
            </a:r>
            <a:endParaRPr lang="en-US" altLang="en-US">
              <a:solidFill>
                <a:srgbClr val="CE2700"/>
              </a:solidFill>
            </a:endParaRPr>
          </a:p>
        </p:txBody>
      </p:sp>
      <p:sp>
        <p:nvSpPr>
          <p:cNvPr id="63" name="Rectangle 25"/>
          <p:cNvSpPr>
            <a:spLocks noChangeArrowheads="1"/>
          </p:cNvSpPr>
          <p:nvPr/>
        </p:nvSpPr>
        <p:spPr bwMode="auto">
          <a:xfrm>
            <a:off x="5630863" y="2813050"/>
            <a:ext cx="790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br>
              <a:rPr lang="en-US" altLang="en-US" b="1">
                <a:solidFill>
                  <a:srgbClr val="CE2700"/>
                </a:solidFill>
              </a:rPr>
            </a:br>
            <a:r>
              <a:rPr lang="en-US" altLang="en-US" b="1">
                <a:solidFill>
                  <a:srgbClr val="CE2700"/>
                </a:solidFill>
              </a:rPr>
              <a:t>setup</a:t>
            </a:r>
          </a:p>
        </p:txBody>
      </p:sp>
      <p:sp>
        <p:nvSpPr>
          <p:cNvPr id="64" name="Rectangle 26"/>
          <p:cNvSpPr>
            <a:spLocks noChangeArrowheads="1"/>
          </p:cNvSpPr>
          <p:nvPr/>
        </p:nvSpPr>
        <p:spPr bwMode="auto">
          <a:xfrm>
            <a:off x="1377950" y="5003800"/>
            <a:ext cx="1171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Interview</a:t>
            </a:r>
            <a:endParaRPr lang="en-US" altLang="en-US">
              <a:solidFill>
                <a:srgbClr val="CE2700"/>
              </a:solidFill>
            </a:endParaRPr>
          </a:p>
        </p:txBody>
      </p:sp>
      <p:sp>
        <p:nvSpPr>
          <p:cNvPr id="65" name="Rectangle 27"/>
          <p:cNvSpPr>
            <a:spLocks noChangeArrowheads="1"/>
          </p:cNvSpPr>
          <p:nvPr/>
        </p:nvSpPr>
        <p:spPr bwMode="auto">
          <a:xfrm>
            <a:off x="4602163" y="5251450"/>
            <a:ext cx="1095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Hire and</a:t>
            </a:r>
            <a:br>
              <a:rPr lang="en-US" altLang="en-US" b="1">
                <a:solidFill>
                  <a:srgbClr val="CE2700"/>
                </a:solidFill>
              </a:rPr>
            </a:br>
            <a:r>
              <a:rPr lang="en-US" altLang="en-US" b="1">
                <a:solidFill>
                  <a:srgbClr val="CE2700"/>
                </a:solidFill>
              </a:rPr>
              <a:t>train</a:t>
            </a:r>
          </a:p>
        </p:txBody>
      </p:sp>
      <p:sp>
        <p:nvSpPr>
          <p:cNvPr id="66" name="Rectangle 28"/>
          <p:cNvSpPr>
            <a:spLocks noChangeArrowheads="1"/>
          </p:cNvSpPr>
          <p:nvPr/>
        </p:nvSpPr>
        <p:spPr bwMode="auto">
          <a:xfrm>
            <a:off x="3687763" y="3708400"/>
            <a:ext cx="1146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Remodel</a:t>
            </a:r>
          </a:p>
        </p:txBody>
      </p:sp>
      <p:sp>
        <p:nvSpPr>
          <p:cNvPr id="67" name="Rectangle 29"/>
          <p:cNvSpPr>
            <a:spLocks noChangeArrowheads="1"/>
          </p:cNvSpPr>
          <p:nvPr/>
        </p:nvSpPr>
        <p:spPr bwMode="auto">
          <a:xfrm>
            <a:off x="6399213" y="4337050"/>
            <a:ext cx="99853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b="1">
                <a:solidFill>
                  <a:srgbClr val="CE2700"/>
                </a:solidFill>
              </a:rPr>
              <a:t>Move in</a:t>
            </a:r>
            <a:endParaRPr lang="en-US" altLang="en-US">
              <a:solidFill>
                <a:srgbClr val="CE2700"/>
              </a:solidFill>
            </a:endParaRPr>
          </a:p>
        </p:txBody>
      </p:sp>
      <p:sp>
        <p:nvSpPr>
          <p:cNvPr id="68" name="Rectangle 31"/>
          <p:cNvSpPr>
            <a:spLocks noChangeArrowheads="1"/>
          </p:cNvSpPr>
          <p:nvPr/>
        </p:nvSpPr>
        <p:spPr bwMode="auto">
          <a:xfrm>
            <a:off x="609600" y="1219200"/>
            <a:ext cx="1752600" cy="70167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dirty="0">
                <a:solidFill>
                  <a:schemeClr val="hlink"/>
                </a:solidFill>
              </a:rPr>
              <a:t>AOA</a:t>
            </a:r>
          </a:p>
        </p:txBody>
      </p:sp>
    </p:spTree>
    <p:extLst>
      <p:ext uri="{BB962C8B-B14F-4D97-AF65-F5344CB8AC3E}">
        <p14:creationId xmlns:p14="http://schemas.microsoft.com/office/powerpoint/2010/main" val="17676394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E2FC2EC-DFFA-4DAD-806F-71BA7DC240B9}" type="datetime8">
              <a:rPr lang="en-US" smtClean="0"/>
              <a:pPr>
                <a:defRPr/>
              </a:pPr>
              <a:t>2/25/2021 11:43 AM</a:t>
            </a:fld>
            <a:endParaRPr lang="en-US"/>
          </a:p>
        </p:txBody>
      </p:sp>
      <p:sp>
        <p:nvSpPr>
          <p:cNvPr id="4" name="Slide Number Placeholder 3"/>
          <p:cNvSpPr>
            <a:spLocks noGrp="1"/>
          </p:cNvSpPr>
          <p:nvPr>
            <p:ph type="sldNum" sz="quarter" idx="11"/>
          </p:nvPr>
        </p:nvSpPr>
        <p:spPr/>
        <p:txBody>
          <a:bodyPr/>
          <a:lstStyle/>
          <a:p>
            <a:pPr>
              <a:defRPr/>
            </a:pPr>
            <a:fld id="{066CA7DD-63F0-4CEE-AE29-84036AA42B21}" type="slidenum">
              <a:rPr lang="ar-SA" smtClean="0"/>
              <a:pPr>
                <a:defRPr/>
              </a:pPr>
              <a:t>52</a:t>
            </a:fld>
            <a:endParaRPr lang="en-US"/>
          </a:p>
        </p:txBody>
      </p:sp>
      <p:sp>
        <p:nvSpPr>
          <p:cNvPr id="5" name="Slide Number Placeholder 2"/>
          <p:cNvSpPr txBox="1">
            <a:spLocks/>
          </p:cNvSpPr>
          <p:nvPr/>
        </p:nvSpPr>
        <p:spPr bwMode="auto">
          <a:xfrm>
            <a:off x="7086600" y="6553200"/>
            <a:ext cx="2133600" cy="4762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l" rtl="0" eaLnBrk="0" fontAlgn="base" hangingPunct="0">
              <a:spcBef>
                <a:spcPct val="0"/>
              </a:spcBef>
              <a:spcAft>
                <a:spcPct val="0"/>
              </a:spcAft>
              <a:defRPr sz="1200" kern="1200">
                <a:solidFill>
                  <a:srgbClr val="9F5555"/>
                </a:solidFill>
                <a:latin typeface="Arial" charset="0"/>
                <a:ea typeface="+mn-ea"/>
                <a:cs typeface="+mn-cs"/>
              </a:defRPr>
            </a:lvl1pPr>
            <a:lvl2pPr marL="457200" algn="r" rtl="0" eaLnBrk="0" fontAlgn="base" hangingPunct="0">
              <a:spcBef>
                <a:spcPct val="0"/>
              </a:spcBef>
              <a:spcAft>
                <a:spcPct val="0"/>
              </a:spcAft>
              <a:defRPr sz="1100" kern="1200">
                <a:solidFill>
                  <a:schemeClr val="tx1"/>
                </a:solidFill>
                <a:latin typeface="Arial" charset="0"/>
                <a:ea typeface="+mn-ea"/>
                <a:cs typeface="+mn-cs"/>
              </a:defRPr>
            </a:lvl2pPr>
            <a:lvl3pPr marL="914400" algn="r" rtl="0" eaLnBrk="0" fontAlgn="base" hangingPunct="0">
              <a:spcBef>
                <a:spcPct val="0"/>
              </a:spcBef>
              <a:spcAft>
                <a:spcPct val="0"/>
              </a:spcAft>
              <a:defRPr sz="1100" kern="1200">
                <a:solidFill>
                  <a:schemeClr val="tx1"/>
                </a:solidFill>
                <a:latin typeface="Arial" charset="0"/>
                <a:ea typeface="+mn-ea"/>
                <a:cs typeface="+mn-cs"/>
              </a:defRPr>
            </a:lvl3pPr>
            <a:lvl4pPr marL="1371600" algn="r" rtl="0" eaLnBrk="0" fontAlgn="base" hangingPunct="0">
              <a:spcBef>
                <a:spcPct val="0"/>
              </a:spcBef>
              <a:spcAft>
                <a:spcPct val="0"/>
              </a:spcAft>
              <a:defRPr sz="1100" kern="1200">
                <a:solidFill>
                  <a:schemeClr val="tx1"/>
                </a:solidFill>
                <a:latin typeface="Arial" charset="0"/>
                <a:ea typeface="+mn-ea"/>
                <a:cs typeface="+mn-cs"/>
              </a:defRPr>
            </a:lvl4pPr>
            <a:lvl5pPr marL="1828800" algn="r" rtl="0" eaLnBrk="0" fontAlgn="base" hangingPunct="0">
              <a:spcBef>
                <a:spcPct val="0"/>
              </a:spcBef>
              <a:spcAft>
                <a:spcPct val="0"/>
              </a:spcAft>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a:lstStyle>
          <a:p>
            <a:r>
              <a:rPr lang="en-US" altLang="en-US"/>
              <a:t>17-</a:t>
            </a:r>
            <a:fld id="{E16747C9-8750-47B2-9A44-A5643590EE8B}" type="slidenum">
              <a:rPr lang="en-US" altLang="en-US" smtClean="0"/>
              <a:pPr/>
              <a:t>52</a:t>
            </a:fld>
            <a:endParaRPr lang="en-US" altLang="en-US"/>
          </a:p>
        </p:txBody>
      </p:sp>
      <p:sp>
        <p:nvSpPr>
          <p:cNvPr id="6" name="Rectangle 2"/>
          <p:cNvSpPr txBox="1">
            <a:spLocks noChangeArrowheads="1"/>
          </p:cNvSpPr>
          <p:nvPr/>
        </p:nvSpPr>
        <p:spPr bwMode="auto">
          <a:xfrm>
            <a:off x="762000" y="381000"/>
            <a:ext cx="8077200" cy="783612"/>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b" anchorCtr="0" compatLnSpc="1">
            <a:prstTxWarp prst="textNoShape">
              <a:avLst/>
            </a:prstTxWarp>
            <a:spAutoFit/>
          </a:bodyPr>
          <a:lst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a:lstStyle>
          <a:p>
            <a:pPr marL="0" indent="0">
              <a:buNone/>
            </a:pPr>
            <a:r>
              <a:rPr lang="en-US" altLang="en-US" sz="4000" kern="0" dirty="0"/>
              <a:t>Project Network – Activity on Node</a:t>
            </a:r>
            <a:endParaRPr lang="en-US" altLang="en-US" sz="4000" b="1" kern="0" dirty="0"/>
          </a:p>
        </p:txBody>
      </p:sp>
      <p:grpSp>
        <p:nvGrpSpPr>
          <p:cNvPr id="7" name="Group 3"/>
          <p:cNvGrpSpPr>
            <a:grpSpLocks/>
          </p:cNvGrpSpPr>
          <p:nvPr/>
        </p:nvGrpSpPr>
        <p:grpSpPr bwMode="auto">
          <a:xfrm>
            <a:off x="1198563" y="1219200"/>
            <a:ext cx="7640637" cy="4724400"/>
            <a:chOff x="568" y="960"/>
            <a:chExt cx="4813" cy="2976"/>
          </a:xfrm>
        </p:grpSpPr>
        <p:sp>
          <p:nvSpPr>
            <p:cNvPr id="8" name="Line 4"/>
            <p:cNvSpPr>
              <a:spLocks noChangeShapeType="1"/>
            </p:cNvSpPr>
            <p:nvPr/>
          </p:nvSpPr>
          <p:spPr bwMode="auto">
            <a:xfrm>
              <a:off x="2973" y="1567"/>
              <a:ext cx="723" cy="30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
            <p:cNvSpPr>
              <a:spLocks noChangeShapeType="1"/>
            </p:cNvSpPr>
            <p:nvPr/>
          </p:nvSpPr>
          <p:spPr bwMode="auto">
            <a:xfrm>
              <a:off x="1893" y="2011"/>
              <a:ext cx="1387" cy="5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p:cNvSpPr>
              <a:spLocks noChangeShapeType="1"/>
            </p:cNvSpPr>
            <p:nvPr/>
          </p:nvSpPr>
          <p:spPr bwMode="auto">
            <a:xfrm>
              <a:off x="3477" y="2662"/>
              <a:ext cx="91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7"/>
            <p:cNvSpPr>
              <a:spLocks noChangeShapeType="1"/>
            </p:cNvSpPr>
            <p:nvPr/>
          </p:nvSpPr>
          <p:spPr bwMode="auto">
            <a:xfrm>
              <a:off x="777" y="2671"/>
              <a:ext cx="919" cy="8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p:cNvSpPr>
              <a:spLocks noChangeShapeType="1"/>
            </p:cNvSpPr>
            <p:nvPr/>
          </p:nvSpPr>
          <p:spPr bwMode="auto">
            <a:xfrm flipV="1">
              <a:off x="1893" y="1635"/>
              <a:ext cx="823" cy="3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9"/>
            <p:cNvSpPr>
              <a:spLocks noChangeShapeType="1"/>
            </p:cNvSpPr>
            <p:nvPr/>
          </p:nvSpPr>
          <p:spPr bwMode="auto">
            <a:xfrm flipV="1">
              <a:off x="801" y="2127"/>
              <a:ext cx="895" cy="54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0"/>
            <p:cNvSpPr>
              <a:spLocks noChangeArrowheads="1"/>
            </p:cNvSpPr>
            <p:nvPr/>
          </p:nvSpPr>
          <p:spPr bwMode="auto">
            <a:xfrm>
              <a:off x="1660" y="1772"/>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1"/>
            <p:cNvSpPr>
              <a:spLocks noChangeArrowheads="1"/>
            </p:cNvSpPr>
            <p:nvPr/>
          </p:nvSpPr>
          <p:spPr bwMode="auto">
            <a:xfrm>
              <a:off x="568" y="2438"/>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2"/>
            <p:cNvSpPr>
              <a:spLocks noChangeArrowheads="1"/>
            </p:cNvSpPr>
            <p:nvPr/>
          </p:nvSpPr>
          <p:spPr bwMode="auto">
            <a:xfrm>
              <a:off x="1660" y="3488"/>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3"/>
            <p:cNvSpPr>
              <a:spLocks noChangeArrowheads="1"/>
            </p:cNvSpPr>
            <p:nvPr/>
          </p:nvSpPr>
          <p:spPr bwMode="auto">
            <a:xfrm>
              <a:off x="2716" y="1322"/>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4"/>
            <p:cNvSpPr>
              <a:spLocks noChangeArrowheads="1"/>
            </p:cNvSpPr>
            <p:nvPr/>
          </p:nvSpPr>
          <p:spPr bwMode="auto">
            <a:xfrm>
              <a:off x="3256" y="2438"/>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5"/>
            <p:cNvSpPr>
              <a:spLocks noChangeArrowheads="1"/>
            </p:cNvSpPr>
            <p:nvPr/>
          </p:nvSpPr>
          <p:spPr bwMode="auto">
            <a:xfrm>
              <a:off x="3685" y="1743"/>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6"/>
            <p:cNvSpPr>
              <a:spLocks noChangeArrowheads="1"/>
            </p:cNvSpPr>
            <p:nvPr/>
          </p:nvSpPr>
          <p:spPr bwMode="auto">
            <a:xfrm>
              <a:off x="1776" y="1872"/>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1</a:t>
              </a:r>
            </a:p>
          </p:txBody>
        </p:sp>
        <p:sp>
          <p:nvSpPr>
            <p:cNvPr id="21" name="Rectangle 17"/>
            <p:cNvSpPr>
              <a:spLocks noChangeArrowheads="1"/>
            </p:cNvSpPr>
            <p:nvPr/>
          </p:nvSpPr>
          <p:spPr bwMode="auto">
            <a:xfrm>
              <a:off x="2832" y="1392"/>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2</a:t>
              </a:r>
            </a:p>
          </p:txBody>
        </p:sp>
        <p:sp>
          <p:nvSpPr>
            <p:cNvPr id="22" name="Rectangle 18"/>
            <p:cNvSpPr>
              <a:spLocks noChangeArrowheads="1"/>
            </p:cNvSpPr>
            <p:nvPr/>
          </p:nvSpPr>
          <p:spPr bwMode="auto">
            <a:xfrm>
              <a:off x="1767" y="3577"/>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3</a:t>
              </a:r>
              <a:endParaRPr lang="en-US" altLang="en-US" sz="2400">
                <a:solidFill>
                  <a:srgbClr val="CE2700"/>
                </a:solidFill>
              </a:endParaRPr>
            </a:p>
          </p:txBody>
        </p:sp>
        <p:sp>
          <p:nvSpPr>
            <p:cNvPr id="23" name="Rectangle 19"/>
            <p:cNvSpPr>
              <a:spLocks noChangeArrowheads="1"/>
            </p:cNvSpPr>
            <p:nvPr/>
          </p:nvSpPr>
          <p:spPr bwMode="auto">
            <a:xfrm>
              <a:off x="3363" y="2519"/>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5</a:t>
              </a:r>
            </a:p>
          </p:txBody>
        </p:sp>
        <p:sp>
          <p:nvSpPr>
            <p:cNvPr id="24" name="Rectangle 20"/>
            <p:cNvSpPr>
              <a:spLocks noChangeArrowheads="1"/>
            </p:cNvSpPr>
            <p:nvPr/>
          </p:nvSpPr>
          <p:spPr bwMode="auto">
            <a:xfrm>
              <a:off x="3792" y="1824"/>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6</a:t>
              </a:r>
            </a:p>
          </p:txBody>
        </p:sp>
        <p:sp>
          <p:nvSpPr>
            <p:cNvPr id="25" name="Rectangle 21"/>
            <p:cNvSpPr>
              <a:spLocks noChangeArrowheads="1"/>
            </p:cNvSpPr>
            <p:nvPr/>
          </p:nvSpPr>
          <p:spPr bwMode="auto">
            <a:xfrm>
              <a:off x="1488" y="1392"/>
              <a:ext cx="69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Locate</a:t>
              </a:r>
              <a:br>
                <a:rPr lang="en-US" altLang="en-US" b="1">
                  <a:solidFill>
                    <a:srgbClr val="CE2700"/>
                  </a:solidFill>
                </a:rPr>
              </a:br>
              <a:r>
                <a:rPr lang="en-US" altLang="en-US" b="1">
                  <a:solidFill>
                    <a:srgbClr val="CE2700"/>
                  </a:solidFill>
                </a:rPr>
                <a:t>facilities</a:t>
              </a:r>
              <a:endParaRPr lang="en-US" altLang="en-US">
                <a:solidFill>
                  <a:srgbClr val="CE2700"/>
                </a:solidFill>
              </a:endParaRPr>
            </a:p>
          </p:txBody>
        </p:sp>
        <p:sp>
          <p:nvSpPr>
            <p:cNvPr id="26" name="Rectangle 22"/>
            <p:cNvSpPr>
              <a:spLocks noChangeArrowheads="1"/>
            </p:cNvSpPr>
            <p:nvPr/>
          </p:nvSpPr>
          <p:spPr bwMode="auto">
            <a:xfrm>
              <a:off x="2832" y="960"/>
              <a:ext cx="70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Order</a:t>
              </a:r>
              <a:br>
                <a:rPr lang="en-US" altLang="en-US" b="1">
                  <a:solidFill>
                    <a:srgbClr val="CE2700"/>
                  </a:solidFill>
                </a:rPr>
              </a:br>
              <a:r>
                <a:rPr lang="en-US" altLang="en-US" b="1">
                  <a:solidFill>
                    <a:srgbClr val="CE2700"/>
                  </a:solidFill>
                </a:rPr>
                <a:t>furniture</a:t>
              </a:r>
              <a:endParaRPr lang="en-US" altLang="en-US">
                <a:solidFill>
                  <a:srgbClr val="CE2700"/>
                </a:solidFill>
              </a:endParaRPr>
            </a:p>
          </p:txBody>
        </p:sp>
        <p:sp>
          <p:nvSpPr>
            <p:cNvPr id="27" name="Rectangle 23"/>
            <p:cNvSpPr>
              <a:spLocks noChangeArrowheads="1"/>
            </p:cNvSpPr>
            <p:nvPr/>
          </p:nvSpPr>
          <p:spPr bwMode="auto">
            <a:xfrm>
              <a:off x="3744" y="1344"/>
              <a:ext cx="74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Furniture</a:t>
              </a:r>
              <a:br>
                <a:rPr lang="en-US" altLang="en-US" b="1">
                  <a:solidFill>
                    <a:srgbClr val="CE2700"/>
                  </a:solidFill>
                </a:rPr>
              </a:br>
              <a:r>
                <a:rPr lang="en-US" altLang="en-US" b="1">
                  <a:solidFill>
                    <a:srgbClr val="CE2700"/>
                  </a:solidFill>
                </a:rPr>
                <a:t>setup</a:t>
              </a:r>
            </a:p>
          </p:txBody>
        </p:sp>
        <p:sp>
          <p:nvSpPr>
            <p:cNvPr id="28" name="Rectangle 24"/>
            <p:cNvSpPr>
              <a:spLocks noChangeArrowheads="1"/>
            </p:cNvSpPr>
            <p:nvPr/>
          </p:nvSpPr>
          <p:spPr bwMode="auto">
            <a:xfrm>
              <a:off x="1584" y="3216"/>
              <a:ext cx="7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Interview</a:t>
              </a:r>
              <a:endParaRPr lang="en-US" altLang="en-US">
                <a:solidFill>
                  <a:srgbClr val="CE2700"/>
                </a:solidFill>
              </a:endParaRPr>
            </a:p>
          </p:txBody>
        </p:sp>
        <p:sp>
          <p:nvSpPr>
            <p:cNvPr id="29" name="Rectangle 25"/>
            <p:cNvSpPr>
              <a:spLocks noChangeArrowheads="1"/>
            </p:cNvSpPr>
            <p:nvPr/>
          </p:nvSpPr>
          <p:spPr bwMode="auto">
            <a:xfrm>
              <a:off x="3120" y="2208"/>
              <a:ext cx="72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Remodel</a:t>
              </a:r>
            </a:p>
          </p:txBody>
        </p:sp>
        <p:sp>
          <p:nvSpPr>
            <p:cNvPr id="30" name="Rectangle 26"/>
            <p:cNvSpPr>
              <a:spLocks noChangeArrowheads="1"/>
            </p:cNvSpPr>
            <p:nvPr/>
          </p:nvSpPr>
          <p:spPr bwMode="auto">
            <a:xfrm>
              <a:off x="4752" y="2112"/>
              <a:ext cx="629"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b="1" dirty="0">
                  <a:solidFill>
                    <a:srgbClr val="CE2700"/>
                  </a:solidFill>
                </a:rPr>
                <a:t>Move in</a:t>
              </a:r>
              <a:endParaRPr lang="en-US" altLang="en-US" dirty="0">
                <a:solidFill>
                  <a:srgbClr val="CE2700"/>
                </a:solidFill>
              </a:endParaRPr>
            </a:p>
          </p:txBody>
        </p:sp>
        <p:sp>
          <p:nvSpPr>
            <p:cNvPr id="31" name="Oval 27"/>
            <p:cNvSpPr>
              <a:spLocks noChangeArrowheads="1"/>
            </p:cNvSpPr>
            <p:nvPr/>
          </p:nvSpPr>
          <p:spPr bwMode="auto">
            <a:xfrm>
              <a:off x="2976" y="3456"/>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8"/>
            <p:cNvSpPr>
              <a:spLocks noChangeArrowheads="1"/>
            </p:cNvSpPr>
            <p:nvPr/>
          </p:nvSpPr>
          <p:spPr bwMode="auto">
            <a:xfrm>
              <a:off x="3072" y="3552"/>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4</a:t>
              </a:r>
              <a:endParaRPr lang="en-US" altLang="en-US" sz="2400">
                <a:solidFill>
                  <a:srgbClr val="CE2700"/>
                </a:solidFill>
              </a:endParaRPr>
            </a:p>
          </p:txBody>
        </p:sp>
        <p:sp>
          <p:nvSpPr>
            <p:cNvPr id="33" name="Rectangle 29"/>
            <p:cNvSpPr>
              <a:spLocks noChangeArrowheads="1"/>
            </p:cNvSpPr>
            <p:nvPr/>
          </p:nvSpPr>
          <p:spPr bwMode="auto">
            <a:xfrm>
              <a:off x="2784" y="3120"/>
              <a:ext cx="69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Hire and</a:t>
              </a:r>
              <a:br>
                <a:rPr lang="en-US" altLang="en-US" b="1">
                  <a:solidFill>
                    <a:srgbClr val="CE2700"/>
                  </a:solidFill>
                </a:rPr>
              </a:br>
              <a:r>
                <a:rPr lang="en-US" altLang="en-US" b="1">
                  <a:solidFill>
                    <a:srgbClr val="CE2700"/>
                  </a:solidFill>
                </a:rPr>
                <a:t>train</a:t>
              </a:r>
            </a:p>
          </p:txBody>
        </p:sp>
        <p:sp>
          <p:nvSpPr>
            <p:cNvPr id="34" name="Line 30"/>
            <p:cNvSpPr>
              <a:spLocks noChangeShapeType="1"/>
            </p:cNvSpPr>
            <p:nvPr/>
          </p:nvSpPr>
          <p:spPr bwMode="auto">
            <a:xfrm>
              <a:off x="2112" y="3744"/>
              <a:ext cx="86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Oval 31"/>
            <p:cNvSpPr>
              <a:spLocks noChangeArrowheads="1"/>
            </p:cNvSpPr>
            <p:nvPr/>
          </p:nvSpPr>
          <p:spPr bwMode="auto">
            <a:xfrm>
              <a:off x="4416" y="2448"/>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2"/>
            <p:cNvSpPr>
              <a:spLocks noChangeArrowheads="1"/>
            </p:cNvSpPr>
            <p:nvPr/>
          </p:nvSpPr>
          <p:spPr bwMode="auto">
            <a:xfrm>
              <a:off x="4512" y="2544"/>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7</a:t>
              </a:r>
            </a:p>
          </p:txBody>
        </p:sp>
        <p:sp>
          <p:nvSpPr>
            <p:cNvPr id="37" name="Rectangle 33"/>
            <p:cNvSpPr>
              <a:spLocks noChangeArrowheads="1"/>
            </p:cNvSpPr>
            <p:nvPr/>
          </p:nvSpPr>
          <p:spPr bwMode="auto">
            <a:xfrm>
              <a:off x="672" y="2544"/>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S</a:t>
              </a:r>
            </a:p>
          </p:txBody>
        </p:sp>
        <p:sp>
          <p:nvSpPr>
            <p:cNvPr id="38" name="Line 34"/>
            <p:cNvSpPr>
              <a:spLocks noChangeShapeType="1"/>
            </p:cNvSpPr>
            <p:nvPr/>
          </p:nvSpPr>
          <p:spPr bwMode="auto">
            <a:xfrm flipV="1">
              <a:off x="3408" y="2832"/>
              <a:ext cx="1104" cy="7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5"/>
            <p:cNvSpPr>
              <a:spLocks noChangeShapeType="1"/>
            </p:cNvSpPr>
            <p:nvPr/>
          </p:nvSpPr>
          <p:spPr bwMode="auto">
            <a:xfrm>
              <a:off x="4128" y="2112"/>
              <a:ext cx="384"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 name="Rectangle 37"/>
          <p:cNvSpPr>
            <a:spLocks noChangeArrowheads="1"/>
          </p:cNvSpPr>
          <p:nvPr/>
        </p:nvSpPr>
        <p:spPr bwMode="auto">
          <a:xfrm>
            <a:off x="768203" y="2362200"/>
            <a:ext cx="1295547" cy="707886"/>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4000" dirty="0">
                <a:solidFill>
                  <a:schemeClr val="hlink"/>
                </a:solidFill>
              </a:rPr>
              <a:t>AON</a:t>
            </a:r>
          </a:p>
        </p:txBody>
      </p:sp>
    </p:spTree>
    <p:extLst>
      <p:ext uri="{BB962C8B-B14F-4D97-AF65-F5344CB8AC3E}">
        <p14:creationId xmlns:p14="http://schemas.microsoft.com/office/powerpoint/2010/main" val="359273173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solidFill>
                  <a:srgbClr val="808080"/>
                </a:solidFill>
              </a:rPr>
              <a:pPr>
                <a:defRPr/>
              </a:pPr>
              <a:t>53</a:t>
            </a:fld>
            <a:endParaRPr lang="en-US">
              <a:solidFill>
                <a:srgbClr val="808080"/>
              </a:solidFill>
            </a:endParaRPr>
          </a:p>
        </p:txBody>
      </p:sp>
      <p:sp>
        <p:nvSpPr>
          <p:cNvPr id="6" name="Rectangle 5"/>
          <p:cNvSpPr>
            <a:spLocks noGrp="1" noChangeArrowheads="1"/>
          </p:cNvSpPr>
          <p:nvPr/>
        </p:nvSpPr>
        <p:spPr bwMode="auto">
          <a:xfrm>
            <a:off x="795337" y="363538"/>
            <a:ext cx="7772400" cy="1220787"/>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pPr>
              <a:lnSpc>
                <a:spcPct val="80000"/>
              </a:lnSpc>
            </a:pPr>
            <a:r>
              <a:rPr lang="en-US" altLang="en-US">
                <a:solidFill>
                  <a:srgbClr val="000000"/>
                </a:solidFill>
              </a:rPr>
              <a:t>A Comparison of AON and AOA Network Conventions</a:t>
            </a:r>
          </a:p>
        </p:txBody>
      </p:sp>
      <p:sp>
        <p:nvSpPr>
          <p:cNvPr id="7" name="Text Box 3"/>
          <p:cNvSpPr txBox="1">
            <a:spLocks noChangeArrowheads="1"/>
          </p:cNvSpPr>
          <p:nvPr/>
        </p:nvSpPr>
        <p:spPr bwMode="auto">
          <a:xfrm>
            <a:off x="741362" y="1770063"/>
            <a:ext cx="8016875" cy="8699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tIns="118800" rIns="234000" bIns="1188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400" b="1" i="1">
                <a:solidFill>
                  <a:srgbClr val="FFFFFF"/>
                </a:solidFill>
              </a:rPr>
              <a:t>	Activity on	Activity	Activity on</a:t>
            </a:r>
          </a:p>
          <a:p>
            <a:pPr>
              <a:lnSpc>
                <a:spcPct val="85000"/>
              </a:lnSpc>
            </a:pPr>
            <a:r>
              <a:rPr lang="en-AU" altLang="en-US" sz="2400" b="1" i="1">
                <a:solidFill>
                  <a:srgbClr val="FFFFFF"/>
                </a:solidFill>
              </a:rPr>
              <a:t>	Node (AON)	Meaning	Arrow (AOA)</a:t>
            </a:r>
          </a:p>
        </p:txBody>
      </p:sp>
      <p:grpSp>
        <p:nvGrpSpPr>
          <p:cNvPr id="8" name="Group 7"/>
          <p:cNvGrpSpPr>
            <a:grpSpLocks/>
          </p:cNvGrpSpPr>
          <p:nvPr/>
        </p:nvGrpSpPr>
        <p:grpSpPr bwMode="auto">
          <a:xfrm>
            <a:off x="398462" y="2774950"/>
            <a:ext cx="8156576" cy="1127125"/>
            <a:chOff x="182" y="1310"/>
            <a:chExt cx="5138" cy="710"/>
          </a:xfrm>
        </p:grpSpPr>
        <p:grpSp>
          <p:nvGrpSpPr>
            <p:cNvPr id="61" name="Group 60"/>
            <p:cNvGrpSpPr>
              <a:grpSpLocks/>
            </p:cNvGrpSpPr>
            <p:nvPr/>
          </p:nvGrpSpPr>
          <p:grpSpPr bwMode="auto">
            <a:xfrm>
              <a:off x="552" y="1452"/>
              <a:ext cx="1288" cy="264"/>
              <a:chOff x="552" y="1452"/>
              <a:chExt cx="1288" cy="264"/>
            </a:xfrm>
          </p:grpSpPr>
          <p:sp>
            <p:nvSpPr>
              <p:cNvPr id="79" name="Line 6"/>
              <p:cNvSpPr>
                <a:spLocks noChangeShapeType="1"/>
              </p:cNvSpPr>
              <p:nvPr/>
            </p:nvSpPr>
            <p:spPr bwMode="auto">
              <a:xfrm>
                <a:off x="764"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0" name="Line 7"/>
              <p:cNvSpPr>
                <a:spLocks noChangeShapeType="1"/>
              </p:cNvSpPr>
              <p:nvPr/>
            </p:nvSpPr>
            <p:spPr bwMode="auto">
              <a:xfrm>
                <a:off x="1276"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81" name="Group 80"/>
              <p:cNvGrpSpPr>
                <a:grpSpLocks/>
              </p:cNvGrpSpPr>
              <p:nvPr/>
            </p:nvGrpSpPr>
            <p:grpSpPr bwMode="auto">
              <a:xfrm>
                <a:off x="552" y="1452"/>
                <a:ext cx="1288" cy="264"/>
                <a:chOff x="552" y="1452"/>
                <a:chExt cx="1288" cy="264"/>
              </a:xfrm>
            </p:grpSpPr>
            <p:sp>
              <p:nvSpPr>
                <p:cNvPr id="82" name="Oval 81"/>
                <p:cNvSpPr>
                  <a:spLocks noChangeArrowheads="1"/>
                </p:cNvSpPr>
                <p:nvPr/>
              </p:nvSpPr>
              <p:spPr bwMode="auto">
                <a:xfrm>
                  <a:off x="552"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3" name="Oval 82"/>
                <p:cNvSpPr>
                  <a:spLocks noChangeArrowheads="1"/>
                </p:cNvSpPr>
                <p:nvPr/>
              </p:nvSpPr>
              <p:spPr bwMode="auto">
                <a:xfrm>
                  <a:off x="1064"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4" name="Oval 83"/>
                <p:cNvSpPr>
                  <a:spLocks noChangeArrowheads="1"/>
                </p:cNvSpPr>
                <p:nvPr/>
              </p:nvSpPr>
              <p:spPr bwMode="auto">
                <a:xfrm>
                  <a:off x="1576"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nvGrpSpPr>
            <p:cNvPr id="62" name="Group 61"/>
            <p:cNvGrpSpPr>
              <a:grpSpLocks/>
            </p:cNvGrpSpPr>
            <p:nvPr/>
          </p:nvGrpSpPr>
          <p:grpSpPr bwMode="auto">
            <a:xfrm>
              <a:off x="3472" y="1452"/>
              <a:ext cx="1848" cy="264"/>
              <a:chOff x="3368" y="1452"/>
              <a:chExt cx="1848" cy="264"/>
            </a:xfrm>
          </p:grpSpPr>
          <p:sp>
            <p:nvSpPr>
              <p:cNvPr id="71" name="Line 13"/>
              <p:cNvSpPr>
                <a:spLocks noChangeShapeType="1"/>
              </p:cNvSpPr>
              <p:nvPr/>
            </p:nvSpPr>
            <p:spPr bwMode="auto">
              <a:xfrm>
                <a:off x="3596"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2" name="Line 14"/>
              <p:cNvSpPr>
                <a:spLocks noChangeShapeType="1"/>
              </p:cNvSpPr>
              <p:nvPr/>
            </p:nvSpPr>
            <p:spPr bwMode="auto">
              <a:xfrm>
                <a:off x="4124"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3" name="Line 15"/>
              <p:cNvSpPr>
                <a:spLocks noChangeShapeType="1"/>
              </p:cNvSpPr>
              <p:nvPr/>
            </p:nvSpPr>
            <p:spPr bwMode="auto">
              <a:xfrm>
                <a:off x="4652"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74" name="Group 73"/>
              <p:cNvGrpSpPr>
                <a:grpSpLocks/>
              </p:cNvGrpSpPr>
              <p:nvPr/>
            </p:nvGrpSpPr>
            <p:grpSpPr bwMode="auto">
              <a:xfrm>
                <a:off x="3368" y="1452"/>
                <a:ext cx="1848" cy="264"/>
                <a:chOff x="3368" y="1452"/>
                <a:chExt cx="1848" cy="264"/>
              </a:xfrm>
            </p:grpSpPr>
            <p:sp>
              <p:nvSpPr>
                <p:cNvPr id="75" name="Oval 74"/>
                <p:cNvSpPr>
                  <a:spLocks noChangeArrowheads="1"/>
                </p:cNvSpPr>
                <p:nvPr/>
              </p:nvSpPr>
              <p:spPr bwMode="auto">
                <a:xfrm>
                  <a:off x="3368"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6" name="Oval 75"/>
                <p:cNvSpPr>
                  <a:spLocks noChangeArrowheads="1"/>
                </p:cNvSpPr>
                <p:nvPr/>
              </p:nvSpPr>
              <p:spPr bwMode="auto">
                <a:xfrm>
                  <a:off x="3896"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7" name="Oval 76"/>
                <p:cNvSpPr>
                  <a:spLocks noChangeArrowheads="1"/>
                </p:cNvSpPr>
                <p:nvPr/>
              </p:nvSpPr>
              <p:spPr bwMode="auto">
                <a:xfrm>
                  <a:off x="4424"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8" name="Oval 77"/>
                <p:cNvSpPr>
                  <a:spLocks noChangeArrowheads="1"/>
                </p:cNvSpPr>
                <p:nvPr/>
              </p:nvSpPr>
              <p:spPr bwMode="auto">
                <a:xfrm>
                  <a:off x="4952"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sp>
          <p:nvSpPr>
            <p:cNvPr id="63" name="Text Box 21"/>
            <p:cNvSpPr txBox="1">
              <a:spLocks noChangeArrowheads="1"/>
            </p:cNvSpPr>
            <p:nvPr/>
          </p:nvSpPr>
          <p:spPr bwMode="auto">
            <a:xfrm>
              <a:off x="1959" y="1310"/>
              <a:ext cx="1333"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A comes before B, which comes before C</a:t>
              </a:r>
            </a:p>
          </p:txBody>
        </p:sp>
        <p:sp>
          <p:nvSpPr>
            <p:cNvPr id="64" name="Text Box 22"/>
            <p:cNvSpPr txBox="1">
              <a:spLocks noChangeArrowheads="1"/>
            </p:cNvSpPr>
            <p:nvPr/>
          </p:nvSpPr>
          <p:spPr bwMode="auto">
            <a:xfrm>
              <a:off x="182" y="144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65" name="Text Box 23"/>
            <p:cNvSpPr txBox="1">
              <a:spLocks noChangeArrowheads="1"/>
            </p:cNvSpPr>
            <p:nvPr/>
          </p:nvSpPr>
          <p:spPr bwMode="auto">
            <a:xfrm>
              <a:off x="550" y="142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66" name="Text Box 24"/>
            <p:cNvSpPr txBox="1">
              <a:spLocks noChangeArrowheads="1"/>
            </p:cNvSpPr>
            <p:nvPr/>
          </p:nvSpPr>
          <p:spPr bwMode="auto">
            <a:xfrm>
              <a:off x="1066" y="14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67" name="Text Box 25"/>
            <p:cNvSpPr txBox="1">
              <a:spLocks noChangeArrowheads="1"/>
            </p:cNvSpPr>
            <p:nvPr/>
          </p:nvSpPr>
          <p:spPr bwMode="auto">
            <a:xfrm>
              <a:off x="1574" y="143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68" name="Text Box 26"/>
            <p:cNvSpPr txBox="1">
              <a:spLocks noChangeArrowheads="1"/>
            </p:cNvSpPr>
            <p:nvPr/>
          </p:nvSpPr>
          <p:spPr bwMode="auto">
            <a:xfrm>
              <a:off x="4266" y="15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69" name="Text Box 27"/>
            <p:cNvSpPr txBox="1">
              <a:spLocks noChangeArrowheads="1"/>
            </p:cNvSpPr>
            <p:nvPr/>
          </p:nvSpPr>
          <p:spPr bwMode="auto">
            <a:xfrm>
              <a:off x="3718" y="15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70" name="Text Box 28"/>
            <p:cNvSpPr txBox="1">
              <a:spLocks noChangeArrowheads="1"/>
            </p:cNvSpPr>
            <p:nvPr/>
          </p:nvSpPr>
          <p:spPr bwMode="auto">
            <a:xfrm>
              <a:off x="4766" y="15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grpSp>
        <p:nvGrpSpPr>
          <p:cNvPr id="9" name="Group 8"/>
          <p:cNvGrpSpPr>
            <a:grpSpLocks/>
          </p:cNvGrpSpPr>
          <p:nvPr/>
        </p:nvGrpSpPr>
        <p:grpSpPr bwMode="auto">
          <a:xfrm>
            <a:off x="385762" y="3687766"/>
            <a:ext cx="7673976" cy="1389063"/>
            <a:chOff x="174" y="1973"/>
            <a:chExt cx="4834" cy="875"/>
          </a:xfrm>
        </p:grpSpPr>
        <p:grpSp>
          <p:nvGrpSpPr>
            <p:cNvPr id="36" name="Group 35"/>
            <p:cNvGrpSpPr>
              <a:grpSpLocks/>
            </p:cNvGrpSpPr>
            <p:nvPr/>
          </p:nvGrpSpPr>
          <p:grpSpPr bwMode="auto">
            <a:xfrm>
              <a:off x="750" y="1992"/>
              <a:ext cx="799" cy="840"/>
              <a:chOff x="824" y="1792"/>
              <a:chExt cx="768" cy="840"/>
            </a:xfrm>
          </p:grpSpPr>
          <p:sp>
            <p:nvSpPr>
              <p:cNvPr id="55" name="Line 31"/>
              <p:cNvSpPr>
                <a:spLocks noChangeShapeType="1"/>
              </p:cNvSpPr>
              <p:nvPr/>
            </p:nvSpPr>
            <p:spPr bwMode="auto">
              <a:xfrm>
                <a:off x="1008" y="1952"/>
                <a:ext cx="336" cy="18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6" name="Line 32"/>
              <p:cNvSpPr>
                <a:spLocks noChangeShapeType="1"/>
              </p:cNvSpPr>
              <p:nvPr/>
            </p:nvSpPr>
            <p:spPr bwMode="auto">
              <a:xfrm flipV="1">
                <a:off x="984" y="2284"/>
                <a:ext cx="356" cy="2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57" name="Group 56"/>
              <p:cNvGrpSpPr>
                <a:grpSpLocks/>
              </p:cNvGrpSpPr>
              <p:nvPr/>
            </p:nvGrpSpPr>
            <p:grpSpPr bwMode="auto">
              <a:xfrm>
                <a:off x="824" y="1792"/>
                <a:ext cx="768" cy="840"/>
                <a:chOff x="824" y="1792"/>
                <a:chExt cx="768" cy="840"/>
              </a:xfrm>
            </p:grpSpPr>
            <p:sp>
              <p:nvSpPr>
                <p:cNvPr id="58" name="Oval 57"/>
                <p:cNvSpPr>
                  <a:spLocks noChangeArrowheads="1"/>
                </p:cNvSpPr>
                <p:nvPr/>
              </p:nvSpPr>
              <p:spPr bwMode="auto">
                <a:xfrm>
                  <a:off x="840" y="179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9" name="Oval 58"/>
                <p:cNvSpPr>
                  <a:spLocks noChangeArrowheads="1"/>
                </p:cNvSpPr>
                <p:nvPr/>
              </p:nvSpPr>
              <p:spPr bwMode="auto">
                <a:xfrm>
                  <a:off x="824" y="2368"/>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60" name="Oval 59"/>
                <p:cNvSpPr>
                  <a:spLocks noChangeArrowheads="1"/>
                </p:cNvSpPr>
                <p:nvPr/>
              </p:nvSpPr>
              <p:spPr bwMode="auto">
                <a:xfrm>
                  <a:off x="1328" y="20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nvGrpSpPr>
            <p:cNvPr id="37" name="Group 36"/>
            <p:cNvGrpSpPr>
              <a:grpSpLocks/>
            </p:cNvGrpSpPr>
            <p:nvPr/>
          </p:nvGrpSpPr>
          <p:grpSpPr bwMode="auto">
            <a:xfrm>
              <a:off x="3768" y="1991"/>
              <a:ext cx="1240" cy="840"/>
              <a:chOff x="3688" y="1792"/>
              <a:chExt cx="1240" cy="840"/>
            </a:xfrm>
          </p:grpSpPr>
          <p:sp>
            <p:nvSpPr>
              <p:cNvPr id="46" name="Line 38"/>
              <p:cNvSpPr>
                <a:spLocks noChangeShapeType="1"/>
              </p:cNvSpPr>
              <p:nvPr/>
            </p:nvSpPr>
            <p:spPr bwMode="auto">
              <a:xfrm>
                <a:off x="3892" y="1964"/>
                <a:ext cx="304" cy="1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47" name="Line 39"/>
              <p:cNvSpPr>
                <a:spLocks noChangeShapeType="1"/>
              </p:cNvSpPr>
              <p:nvPr/>
            </p:nvSpPr>
            <p:spPr bwMode="auto">
              <a:xfrm flipV="1">
                <a:off x="3908" y="2288"/>
                <a:ext cx="288" cy="17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48" name="Line 40"/>
              <p:cNvSpPr>
                <a:spLocks noChangeShapeType="1"/>
              </p:cNvSpPr>
              <p:nvPr/>
            </p:nvSpPr>
            <p:spPr bwMode="auto">
              <a:xfrm>
                <a:off x="4368" y="2212"/>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49" name="Group 48"/>
              <p:cNvGrpSpPr>
                <a:grpSpLocks/>
              </p:cNvGrpSpPr>
              <p:nvPr/>
            </p:nvGrpSpPr>
            <p:grpSpPr bwMode="auto">
              <a:xfrm>
                <a:off x="3688" y="1792"/>
                <a:ext cx="1240" cy="840"/>
                <a:chOff x="3688" y="1792"/>
                <a:chExt cx="1240" cy="840"/>
              </a:xfrm>
            </p:grpSpPr>
            <p:sp>
              <p:nvSpPr>
                <p:cNvPr id="50" name="Oval 49"/>
                <p:cNvSpPr>
                  <a:spLocks noChangeArrowheads="1"/>
                </p:cNvSpPr>
                <p:nvPr/>
              </p:nvSpPr>
              <p:spPr bwMode="auto">
                <a:xfrm>
                  <a:off x="4176" y="20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1" name="Oval 50"/>
                <p:cNvSpPr>
                  <a:spLocks noChangeArrowheads="1"/>
                </p:cNvSpPr>
                <p:nvPr/>
              </p:nvSpPr>
              <p:spPr bwMode="auto">
                <a:xfrm>
                  <a:off x="4664" y="20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52" name="Group 51"/>
                <p:cNvGrpSpPr>
                  <a:grpSpLocks/>
                </p:cNvGrpSpPr>
                <p:nvPr/>
              </p:nvGrpSpPr>
              <p:grpSpPr bwMode="auto">
                <a:xfrm>
                  <a:off x="3688" y="1792"/>
                  <a:ext cx="264" cy="840"/>
                  <a:chOff x="3688" y="1792"/>
                  <a:chExt cx="264" cy="840"/>
                </a:xfrm>
              </p:grpSpPr>
              <p:sp>
                <p:nvSpPr>
                  <p:cNvPr id="53" name="Oval 52"/>
                  <p:cNvSpPr>
                    <a:spLocks noChangeArrowheads="1"/>
                  </p:cNvSpPr>
                  <p:nvPr/>
                </p:nvSpPr>
                <p:spPr bwMode="auto">
                  <a:xfrm>
                    <a:off x="3688" y="179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4" name="Oval 53"/>
                  <p:cNvSpPr>
                    <a:spLocks noChangeArrowheads="1"/>
                  </p:cNvSpPr>
                  <p:nvPr/>
                </p:nvSpPr>
                <p:spPr bwMode="auto">
                  <a:xfrm>
                    <a:off x="3688" y="2368"/>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sp>
          <p:nvSpPr>
            <p:cNvPr id="38" name="Text Box 47"/>
            <p:cNvSpPr txBox="1">
              <a:spLocks noChangeArrowheads="1"/>
            </p:cNvSpPr>
            <p:nvPr/>
          </p:nvSpPr>
          <p:spPr bwMode="auto">
            <a:xfrm>
              <a:off x="1951" y="2138"/>
              <a:ext cx="1547"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A and B must both be completed before C can start</a:t>
              </a:r>
            </a:p>
          </p:txBody>
        </p:sp>
        <p:sp>
          <p:nvSpPr>
            <p:cNvPr id="39" name="Text Box 48"/>
            <p:cNvSpPr txBox="1">
              <a:spLocks noChangeArrowheads="1"/>
            </p:cNvSpPr>
            <p:nvPr/>
          </p:nvSpPr>
          <p:spPr bwMode="auto">
            <a:xfrm>
              <a:off x="174" y="2267"/>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40" name="Text Box 49"/>
            <p:cNvSpPr txBox="1">
              <a:spLocks noChangeArrowheads="1"/>
            </p:cNvSpPr>
            <p:nvPr/>
          </p:nvSpPr>
          <p:spPr bwMode="auto">
            <a:xfrm>
              <a:off x="770" y="197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41" name="Text Box 50"/>
            <p:cNvSpPr txBox="1">
              <a:spLocks noChangeArrowheads="1"/>
            </p:cNvSpPr>
            <p:nvPr/>
          </p:nvSpPr>
          <p:spPr bwMode="auto">
            <a:xfrm>
              <a:off x="1270" y="226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42" name="Text Box 51"/>
            <p:cNvSpPr txBox="1">
              <a:spLocks noChangeArrowheads="1"/>
            </p:cNvSpPr>
            <p:nvPr/>
          </p:nvSpPr>
          <p:spPr bwMode="auto">
            <a:xfrm>
              <a:off x="4478" y="24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43" name="Text Box 52"/>
            <p:cNvSpPr txBox="1">
              <a:spLocks noChangeArrowheads="1"/>
            </p:cNvSpPr>
            <p:nvPr/>
          </p:nvSpPr>
          <p:spPr bwMode="auto">
            <a:xfrm>
              <a:off x="754" y="25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44" name="Text Box 53"/>
            <p:cNvSpPr txBox="1">
              <a:spLocks noChangeArrowheads="1"/>
            </p:cNvSpPr>
            <p:nvPr/>
          </p:nvSpPr>
          <p:spPr bwMode="auto">
            <a:xfrm>
              <a:off x="4062" y="19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45" name="Text Box 54"/>
            <p:cNvSpPr txBox="1">
              <a:spLocks noChangeArrowheads="1"/>
            </p:cNvSpPr>
            <p:nvPr/>
          </p:nvSpPr>
          <p:spPr bwMode="auto">
            <a:xfrm>
              <a:off x="4066" y="254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grpSp>
      <p:grpSp>
        <p:nvGrpSpPr>
          <p:cNvPr id="10" name="Group 9"/>
          <p:cNvGrpSpPr>
            <a:grpSpLocks/>
          </p:cNvGrpSpPr>
          <p:nvPr/>
        </p:nvGrpSpPr>
        <p:grpSpPr bwMode="auto">
          <a:xfrm>
            <a:off x="385762" y="5072067"/>
            <a:ext cx="7693028" cy="1422401"/>
            <a:chOff x="174" y="2949"/>
            <a:chExt cx="4846" cy="896"/>
          </a:xfrm>
        </p:grpSpPr>
        <p:grpSp>
          <p:nvGrpSpPr>
            <p:cNvPr id="11" name="Group 10"/>
            <p:cNvGrpSpPr>
              <a:grpSpLocks/>
            </p:cNvGrpSpPr>
            <p:nvPr/>
          </p:nvGrpSpPr>
          <p:grpSpPr bwMode="auto">
            <a:xfrm>
              <a:off x="773" y="2964"/>
              <a:ext cx="775" cy="872"/>
              <a:chOff x="832" y="2576"/>
              <a:chExt cx="728" cy="872"/>
            </a:xfrm>
          </p:grpSpPr>
          <p:sp>
            <p:nvSpPr>
              <p:cNvPr id="30" name="Line 57"/>
              <p:cNvSpPr>
                <a:spLocks noChangeShapeType="1"/>
              </p:cNvSpPr>
              <p:nvPr/>
            </p:nvSpPr>
            <p:spPr bwMode="auto">
              <a:xfrm flipV="1">
                <a:off x="1040" y="2788"/>
                <a:ext cx="284" cy="1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1" name="Line 58"/>
              <p:cNvSpPr>
                <a:spLocks noChangeShapeType="1"/>
              </p:cNvSpPr>
              <p:nvPr/>
            </p:nvSpPr>
            <p:spPr bwMode="auto">
              <a:xfrm>
                <a:off x="1032" y="3064"/>
                <a:ext cx="276" cy="1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32" name="Group 31"/>
              <p:cNvGrpSpPr>
                <a:grpSpLocks/>
              </p:cNvGrpSpPr>
              <p:nvPr/>
            </p:nvGrpSpPr>
            <p:grpSpPr bwMode="auto">
              <a:xfrm>
                <a:off x="832" y="2576"/>
                <a:ext cx="728" cy="872"/>
                <a:chOff x="832" y="2576"/>
                <a:chExt cx="728" cy="872"/>
              </a:xfrm>
            </p:grpSpPr>
            <p:sp>
              <p:nvSpPr>
                <p:cNvPr id="33" name="Oval 32"/>
                <p:cNvSpPr>
                  <a:spLocks noChangeArrowheads="1"/>
                </p:cNvSpPr>
                <p:nvPr/>
              </p:nvSpPr>
              <p:spPr bwMode="auto">
                <a:xfrm>
                  <a:off x="1296" y="257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4" name="Oval 33"/>
                <p:cNvSpPr>
                  <a:spLocks noChangeArrowheads="1"/>
                </p:cNvSpPr>
                <p:nvPr/>
              </p:nvSpPr>
              <p:spPr bwMode="auto">
                <a:xfrm>
                  <a:off x="832" y="28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5" name="Oval 34"/>
                <p:cNvSpPr>
                  <a:spLocks noChangeArrowheads="1"/>
                </p:cNvSpPr>
                <p:nvPr/>
              </p:nvSpPr>
              <p:spPr bwMode="auto">
                <a:xfrm>
                  <a:off x="1296" y="318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nvGrpSpPr>
            <p:cNvPr id="12" name="Group 11"/>
            <p:cNvGrpSpPr>
              <a:grpSpLocks/>
            </p:cNvGrpSpPr>
            <p:nvPr/>
          </p:nvGrpSpPr>
          <p:grpSpPr bwMode="auto">
            <a:xfrm>
              <a:off x="3756" y="2964"/>
              <a:ext cx="1264" cy="872"/>
              <a:chOff x="3688" y="2576"/>
              <a:chExt cx="1264" cy="872"/>
            </a:xfrm>
          </p:grpSpPr>
          <p:sp>
            <p:nvSpPr>
              <p:cNvPr id="21" name="Line 64"/>
              <p:cNvSpPr>
                <a:spLocks noChangeShapeType="1"/>
              </p:cNvSpPr>
              <p:nvPr/>
            </p:nvSpPr>
            <p:spPr bwMode="auto">
              <a:xfrm>
                <a:off x="3892" y="3016"/>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2" name="Line 65"/>
              <p:cNvSpPr>
                <a:spLocks noChangeShapeType="1"/>
              </p:cNvSpPr>
              <p:nvPr/>
            </p:nvSpPr>
            <p:spPr bwMode="auto">
              <a:xfrm flipV="1">
                <a:off x="4392" y="2764"/>
                <a:ext cx="304"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3" name="Line 66"/>
              <p:cNvSpPr>
                <a:spLocks noChangeShapeType="1"/>
              </p:cNvSpPr>
              <p:nvPr/>
            </p:nvSpPr>
            <p:spPr bwMode="auto">
              <a:xfrm>
                <a:off x="4392" y="3056"/>
                <a:ext cx="308" cy="19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24" name="Group 23"/>
              <p:cNvGrpSpPr>
                <a:grpSpLocks/>
              </p:cNvGrpSpPr>
              <p:nvPr/>
            </p:nvGrpSpPr>
            <p:grpSpPr bwMode="auto">
              <a:xfrm>
                <a:off x="3688" y="2576"/>
                <a:ext cx="1264" cy="872"/>
                <a:chOff x="3688" y="2576"/>
                <a:chExt cx="1264" cy="872"/>
              </a:xfrm>
            </p:grpSpPr>
            <p:sp>
              <p:nvSpPr>
                <p:cNvPr id="25" name="Oval 24"/>
                <p:cNvSpPr>
                  <a:spLocks noChangeArrowheads="1"/>
                </p:cNvSpPr>
                <p:nvPr/>
              </p:nvSpPr>
              <p:spPr bwMode="auto">
                <a:xfrm>
                  <a:off x="3688" y="28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6" name="Oval 25"/>
                <p:cNvSpPr>
                  <a:spLocks noChangeArrowheads="1"/>
                </p:cNvSpPr>
                <p:nvPr/>
              </p:nvSpPr>
              <p:spPr bwMode="auto">
                <a:xfrm>
                  <a:off x="4188" y="28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27" name="Group 26"/>
                <p:cNvGrpSpPr>
                  <a:grpSpLocks/>
                </p:cNvGrpSpPr>
                <p:nvPr/>
              </p:nvGrpSpPr>
              <p:grpSpPr bwMode="auto">
                <a:xfrm>
                  <a:off x="4688" y="2576"/>
                  <a:ext cx="264" cy="872"/>
                  <a:chOff x="4688" y="2576"/>
                  <a:chExt cx="264" cy="872"/>
                </a:xfrm>
              </p:grpSpPr>
              <p:sp>
                <p:nvSpPr>
                  <p:cNvPr id="28" name="Oval 27"/>
                  <p:cNvSpPr>
                    <a:spLocks noChangeArrowheads="1"/>
                  </p:cNvSpPr>
                  <p:nvPr/>
                </p:nvSpPr>
                <p:spPr bwMode="auto">
                  <a:xfrm>
                    <a:off x="4688" y="257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9" name="Oval 28"/>
                  <p:cNvSpPr>
                    <a:spLocks noChangeArrowheads="1"/>
                  </p:cNvSpPr>
                  <p:nvPr/>
                </p:nvSpPr>
                <p:spPr bwMode="auto">
                  <a:xfrm>
                    <a:off x="4688" y="318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sp>
          <p:nvSpPr>
            <p:cNvPr id="13" name="Text Box 73"/>
            <p:cNvSpPr txBox="1">
              <a:spLocks noChangeArrowheads="1"/>
            </p:cNvSpPr>
            <p:nvPr/>
          </p:nvSpPr>
          <p:spPr bwMode="auto">
            <a:xfrm>
              <a:off x="1951" y="3126"/>
              <a:ext cx="1371"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B and C cannot begin until A is completed</a:t>
              </a:r>
            </a:p>
          </p:txBody>
        </p:sp>
        <p:sp>
          <p:nvSpPr>
            <p:cNvPr id="14" name="Text Box 74"/>
            <p:cNvSpPr txBox="1">
              <a:spLocks noChangeArrowheads="1"/>
            </p:cNvSpPr>
            <p:nvPr/>
          </p:nvSpPr>
          <p:spPr bwMode="auto">
            <a:xfrm>
              <a:off x="174" y="3256"/>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15" name="Text Box 75"/>
            <p:cNvSpPr txBox="1">
              <a:spLocks noChangeArrowheads="1"/>
            </p:cNvSpPr>
            <p:nvPr/>
          </p:nvSpPr>
          <p:spPr bwMode="auto">
            <a:xfrm>
              <a:off x="1274" y="294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16" name="Text Box 76"/>
            <p:cNvSpPr txBox="1">
              <a:spLocks noChangeArrowheads="1"/>
            </p:cNvSpPr>
            <p:nvPr/>
          </p:nvSpPr>
          <p:spPr bwMode="auto">
            <a:xfrm>
              <a:off x="778" y="32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17" name="Text Box 77"/>
            <p:cNvSpPr txBox="1">
              <a:spLocks noChangeArrowheads="1"/>
            </p:cNvSpPr>
            <p:nvPr/>
          </p:nvSpPr>
          <p:spPr bwMode="auto">
            <a:xfrm>
              <a:off x="1266" y="355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18" name="Text Box 78"/>
            <p:cNvSpPr txBox="1">
              <a:spLocks noChangeArrowheads="1"/>
            </p:cNvSpPr>
            <p:nvPr/>
          </p:nvSpPr>
          <p:spPr bwMode="auto">
            <a:xfrm>
              <a:off x="3982" y="341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19" name="Text Box 79"/>
            <p:cNvSpPr txBox="1">
              <a:spLocks noChangeArrowheads="1"/>
            </p:cNvSpPr>
            <p:nvPr/>
          </p:nvSpPr>
          <p:spPr bwMode="auto">
            <a:xfrm>
              <a:off x="4554" y="32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20" name="Text Box 80"/>
            <p:cNvSpPr txBox="1">
              <a:spLocks noChangeArrowheads="1"/>
            </p:cNvSpPr>
            <p:nvPr/>
          </p:nvSpPr>
          <p:spPr bwMode="auto">
            <a:xfrm>
              <a:off x="4442" y="355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spTree>
    <p:extLst>
      <p:ext uri="{BB962C8B-B14F-4D97-AF65-F5344CB8AC3E}">
        <p14:creationId xmlns:p14="http://schemas.microsoft.com/office/powerpoint/2010/main" val="4140431176"/>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a:spLocks noGrp="1" noChangeArrowheads="1"/>
          </p:cNvSpPr>
          <p:nvPr/>
        </p:nvSpPr>
        <p:spPr bwMode="auto">
          <a:xfrm>
            <a:off x="795337" y="409575"/>
            <a:ext cx="7772400" cy="1220787"/>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pPr>
              <a:lnSpc>
                <a:spcPct val="80000"/>
              </a:lnSpc>
            </a:pPr>
            <a:r>
              <a:rPr lang="en-US" altLang="en-US">
                <a:solidFill>
                  <a:srgbClr val="000000"/>
                </a:solidFill>
              </a:rPr>
              <a:t>A Comparison of AON and AOA Network Conventions</a:t>
            </a:r>
          </a:p>
        </p:txBody>
      </p:sp>
      <p:sp>
        <p:nvSpPr>
          <p:cNvPr id="44" name="Text Box 3"/>
          <p:cNvSpPr txBox="1">
            <a:spLocks noChangeArrowheads="1"/>
          </p:cNvSpPr>
          <p:nvPr/>
        </p:nvSpPr>
        <p:spPr bwMode="auto">
          <a:xfrm>
            <a:off x="741362" y="1816100"/>
            <a:ext cx="8016875" cy="8699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tIns="118800" rIns="234000" bIns="1188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400" b="1" i="1">
                <a:solidFill>
                  <a:srgbClr val="FFFFFF"/>
                </a:solidFill>
              </a:rPr>
              <a:t>	Activity on	Activity	Activity on</a:t>
            </a:r>
          </a:p>
          <a:p>
            <a:pPr>
              <a:lnSpc>
                <a:spcPct val="85000"/>
              </a:lnSpc>
            </a:pPr>
            <a:r>
              <a:rPr lang="en-AU" altLang="en-US" sz="2400" b="1" i="1">
                <a:solidFill>
                  <a:srgbClr val="FFFFFF"/>
                </a:solidFill>
              </a:rPr>
              <a:t>	Node (AON)	Meaning	Arrow (AOA)</a:t>
            </a:r>
          </a:p>
        </p:txBody>
      </p:sp>
      <p:grpSp>
        <p:nvGrpSpPr>
          <p:cNvPr id="45" name="Group 44"/>
          <p:cNvGrpSpPr>
            <a:grpSpLocks/>
          </p:cNvGrpSpPr>
          <p:nvPr/>
        </p:nvGrpSpPr>
        <p:grpSpPr bwMode="auto">
          <a:xfrm>
            <a:off x="398462" y="2889250"/>
            <a:ext cx="7826377" cy="1644650"/>
            <a:chOff x="182" y="1817"/>
            <a:chExt cx="4930" cy="1036"/>
          </a:xfrm>
        </p:grpSpPr>
        <p:sp>
          <p:nvSpPr>
            <p:cNvPr id="82" name="Text Box 5"/>
            <p:cNvSpPr txBox="1">
              <a:spLocks noChangeArrowheads="1"/>
            </p:cNvSpPr>
            <p:nvPr/>
          </p:nvSpPr>
          <p:spPr bwMode="auto">
            <a:xfrm>
              <a:off x="1959" y="1817"/>
              <a:ext cx="1333" cy="1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C and D cannot begin until A and B have both been completed</a:t>
              </a:r>
            </a:p>
          </p:txBody>
        </p:sp>
        <p:sp>
          <p:nvSpPr>
            <p:cNvPr id="83" name="Text Box 6"/>
            <p:cNvSpPr txBox="1">
              <a:spLocks noChangeArrowheads="1"/>
            </p:cNvSpPr>
            <p:nvPr/>
          </p:nvSpPr>
          <p:spPr bwMode="auto">
            <a:xfrm>
              <a:off x="182" y="2109"/>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nvGrpSpPr>
            <p:cNvPr id="84" name="Group 83"/>
            <p:cNvGrpSpPr>
              <a:grpSpLocks/>
            </p:cNvGrpSpPr>
            <p:nvPr/>
          </p:nvGrpSpPr>
          <p:grpSpPr bwMode="auto">
            <a:xfrm>
              <a:off x="615" y="1872"/>
              <a:ext cx="1066" cy="764"/>
              <a:chOff x="615" y="1897"/>
              <a:chExt cx="1066" cy="764"/>
            </a:xfrm>
          </p:grpSpPr>
          <p:sp>
            <p:nvSpPr>
              <p:cNvPr id="101" name="Line 8"/>
              <p:cNvSpPr>
                <a:spLocks noChangeShapeType="1"/>
              </p:cNvSpPr>
              <p:nvPr/>
            </p:nvSpPr>
            <p:spPr bwMode="auto">
              <a:xfrm>
                <a:off x="788" y="2077"/>
                <a:ext cx="644" cy="3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02" name="Line 9"/>
              <p:cNvSpPr>
                <a:spLocks noChangeShapeType="1"/>
              </p:cNvSpPr>
              <p:nvPr/>
            </p:nvSpPr>
            <p:spPr bwMode="auto">
              <a:xfrm flipV="1">
                <a:off x="788" y="2109"/>
                <a:ext cx="644" cy="3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03" name="Line 10"/>
              <p:cNvSpPr>
                <a:spLocks noChangeShapeType="1"/>
              </p:cNvSpPr>
              <p:nvPr/>
            </p:nvSpPr>
            <p:spPr bwMode="auto">
              <a:xfrm>
                <a:off x="836" y="2041"/>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04" name="Line 11"/>
              <p:cNvSpPr>
                <a:spLocks noChangeShapeType="1"/>
              </p:cNvSpPr>
              <p:nvPr/>
            </p:nvSpPr>
            <p:spPr bwMode="auto">
              <a:xfrm>
                <a:off x="844" y="2521"/>
                <a:ext cx="56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105" name="Group 104"/>
              <p:cNvGrpSpPr>
                <a:grpSpLocks/>
              </p:cNvGrpSpPr>
              <p:nvPr/>
            </p:nvGrpSpPr>
            <p:grpSpPr bwMode="auto">
              <a:xfrm>
                <a:off x="615" y="1897"/>
                <a:ext cx="266" cy="288"/>
                <a:chOff x="550" y="1893"/>
                <a:chExt cx="266" cy="288"/>
              </a:xfrm>
            </p:grpSpPr>
            <p:sp>
              <p:nvSpPr>
                <p:cNvPr id="115" name="Oval 114"/>
                <p:cNvSpPr>
                  <a:spLocks noChangeArrowheads="1"/>
                </p:cNvSpPr>
                <p:nvPr/>
              </p:nvSpPr>
              <p:spPr bwMode="auto">
                <a:xfrm>
                  <a:off x="552"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16" name="Text Box 14"/>
                <p:cNvSpPr txBox="1">
                  <a:spLocks noChangeArrowheads="1"/>
                </p:cNvSpPr>
                <p:nvPr/>
              </p:nvSpPr>
              <p:spPr bwMode="auto">
                <a:xfrm>
                  <a:off x="550" y="18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grpSp>
          <p:grpSp>
            <p:nvGrpSpPr>
              <p:cNvPr id="106" name="Group 105"/>
              <p:cNvGrpSpPr>
                <a:grpSpLocks/>
              </p:cNvGrpSpPr>
              <p:nvPr/>
            </p:nvGrpSpPr>
            <p:grpSpPr bwMode="auto">
              <a:xfrm>
                <a:off x="616" y="2373"/>
                <a:ext cx="264" cy="288"/>
                <a:chOff x="1064" y="1909"/>
                <a:chExt cx="264" cy="288"/>
              </a:xfrm>
            </p:grpSpPr>
            <p:sp>
              <p:nvSpPr>
                <p:cNvPr id="113" name="Oval 112"/>
                <p:cNvSpPr>
                  <a:spLocks noChangeArrowheads="1"/>
                </p:cNvSpPr>
                <p:nvPr/>
              </p:nvSpPr>
              <p:spPr bwMode="auto">
                <a:xfrm>
                  <a:off x="1064"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14" name="Text Box 17"/>
                <p:cNvSpPr txBox="1">
                  <a:spLocks noChangeArrowheads="1"/>
                </p:cNvSpPr>
                <p:nvPr/>
              </p:nvSpPr>
              <p:spPr bwMode="auto">
                <a:xfrm>
                  <a:off x="1066" y="19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grpSp>
          <p:grpSp>
            <p:nvGrpSpPr>
              <p:cNvPr id="107" name="Group 106"/>
              <p:cNvGrpSpPr>
                <a:grpSpLocks/>
              </p:cNvGrpSpPr>
              <p:nvPr/>
            </p:nvGrpSpPr>
            <p:grpSpPr bwMode="auto">
              <a:xfrm>
                <a:off x="1415" y="1897"/>
                <a:ext cx="266" cy="288"/>
                <a:chOff x="1574" y="1901"/>
                <a:chExt cx="266" cy="288"/>
              </a:xfrm>
            </p:grpSpPr>
            <p:sp>
              <p:nvSpPr>
                <p:cNvPr id="111" name="Oval 110"/>
                <p:cNvSpPr>
                  <a:spLocks noChangeArrowheads="1"/>
                </p:cNvSpPr>
                <p:nvPr/>
              </p:nvSpPr>
              <p:spPr bwMode="auto">
                <a:xfrm>
                  <a:off x="1576"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12" name="Text Box 20"/>
                <p:cNvSpPr txBox="1">
                  <a:spLocks noChangeArrowheads="1"/>
                </p:cNvSpPr>
                <p:nvPr/>
              </p:nvSpPr>
              <p:spPr bwMode="auto">
                <a:xfrm>
                  <a:off x="1574" y="190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grpSp>
            <p:nvGrpSpPr>
              <p:cNvPr id="108" name="Group 107"/>
              <p:cNvGrpSpPr>
                <a:grpSpLocks/>
              </p:cNvGrpSpPr>
              <p:nvPr/>
            </p:nvGrpSpPr>
            <p:grpSpPr bwMode="auto">
              <a:xfrm>
                <a:off x="1416" y="2373"/>
                <a:ext cx="264" cy="288"/>
                <a:chOff x="1272" y="2333"/>
                <a:chExt cx="264" cy="288"/>
              </a:xfrm>
            </p:grpSpPr>
            <p:sp>
              <p:nvSpPr>
                <p:cNvPr id="109" name="Oval 108"/>
                <p:cNvSpPr>
                  <a:spLocks noChangeArrowheads="1"/>
                </p:cNvSpPr>
                <p:nvPr/>
              </p:nvSpPr>
              <p:spPr bwMode="auto">
                <a:xfrm>
                  <a:off x="1272" y="2348"/>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10" name="Text Box 23"/>
                <p:cNvSpPr txBox="1">
                  <a:spLocks noChangeArrowheads="1"/>
                </p:cNvSpPr>
                <p:nvPr/>
              </p:nvSpPr>
              <p:spPr bwMode="auto">
                <a:xfrm>
                  <a:off x="1278" y="23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grpSp>
        <p:grpSp>
          <p:nvGrpSpPr>
            <p:cNvPr id="85" name="Group 84"/>
            <p:cNvGrpSpPr>
              <a:grpSpLocks/>
            </p:cNvGrpSpPr>
            <p:nvPr/>
          </p:nvGrpSpPr>
          <p:grpSpPr bwMode="auto">
            <a:xfrm>
              <a:off x="3660" y="1842"/>
              <a:ext cx="1452" cy="824"/>
              <a:chOff x="3540" y="1909"/>
              <a:chExt cx="1452" cy="824"/>
            </a:xfrm>
          </p:grpSpPr>
          <p:sp>
            <p:nvSpPr>
              <p:cNvPr id="86" name="Line 25"/>
              <p:cNvSpPr>
                <a:spLocks noChangeShapeType="1"/>
              </p:cNvSpPr>
              <p:nvPr/>
            </p:nvSpPr>
            <p:spPr bwMode="auto">
              <a:xfrm>
                <a:off x="4308" y="2340"/>
                <a:ext cx="424"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7" name="Line 26"/>
              <p:cNvSpPr>
                <a:spLocks noChangeShapeType="1"/>
              </p:cNvSpPr>
              <p:nvPr/>
            </p:nvSpPr>
            <p:spPr bwMode="auto">
              <a:xfrm flipV="1">
                <a:off x="4316" y="2096"/>
                <a:ext cx="416"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8" name="Line 27"/>
              <p:cNvSpPr>
                <a:spLocks noChangeShapeType="1"/>
              </p:cNvSpPr>
              <p:nvPr/>
            </p:nvSpPr>
            <p:spPr bwMode="auto">
              <a:xfrm>
                <a:off x="3712" y="2072"/>
                <a:ext cx="424"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9" name="Line 28"/>
              <p:cNvSpPr>
                <a:spLocks noChangeShapeType="1"/>
              </p:cNvSpPr>
              <p:nvPr/>
            </p:nvSpPr>
            <p:spPr bwMode="auto">
              <a:xfrm flipV="1">
                <a:off x="3728" y="2380"/>
                <a:ext cx="416"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90" name="Oval 89"/>
              <p:cNvSpPr>
                <a:spLocks noChangeArrowheads="1"/>
              </p:cNvSpPr>
              <p:nvPr/>
            </p:nvSpPr>
            <p:spPr bwMode="auto">
              <a:xfrm>
                <a:off x="4134" y="220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91" name="Group 90"/>
              <p:cNvGrpSpPr>
                <a:grpSpLocks/>
              </p:cNvGrpSpPr>
              <p:nvPr/>
            </p:nvGrpSpPr>
            <p:grpSpPr bwMode="auto">
              <a:xfrm>
                <a:off x="4728" y="1916"/>
                <a:ext cx="264" cy="810"/>
                <a:chOff x="4776" y="1916"/>
                <a:chExt cx="264" cy="810"/>
              </a:xfrm>
            </p:grpSpPr>
            <p:sp>
              <p:nvSpPr>
                <p:cNvPr id="99" name="Oval 98"/>
                <p:cNvSpPr>
                  <a:spLocks noChangeArrowheads="1"/>
                </p:cNvSpPr>
                <p:nvPr/>
              </p:nvSpPr>
              <p:spPr bwMode="auto">
                <a:xfrm>
                  <a:off x="4776"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00" name="Oval 99"/>
                <p:cNvSpPr>
                  <a:spLocks noChangeArrowheads="1"/>
                </p:cNvSpPr>
                <p:nvPr/>
              </p:nvSpPr>
              <p:spPr bwMode="auto">
                <a:xfrm>
                  <a:off x="4776" y="246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sp>
            <p:nvSpPr>
              <p:cNvPr id="92" name="Text Box 33"/>
              <p:cNvSpPr txBox="1">
                <a:spLocks noChangeArrowheads="1"/>
              </p:cNvSpPr>
              <p:nvPr/>
            </p:nvSpPr>
            <p:spPr bwMode="auto">
              <a:xfrm>
                <a:off x="3878" y="24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93" name="Text Box 34"/>
              <p:cNvSpPr txBox="1">
                <a:spLocks noChangeArrowheads="1"/>
              </p:cNvSpPr>
              <p:nvPr/>
            </p:nvSpPr>
            <p:spPr bwMode="auto">
              <a:xfrm>
                <a:off x="3866" y="19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94" name="Text Box 35"/>
              <p:cNvSpPr txBox="1">
                <a:spLocks noChangeArrowheads="1"/>
              </p:cNvSpPr>
              <p:nvPr/>
            </p:nvSpPr>
            <p:spPr bwMode="auto">
              <a:xfrm>
                <a:off x="4386" y="19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nvGrpSpPr>
              <p:cNvPr id="95" name="Group 94"/>
              <p:cNvGrpSpPr>
                <a:grpSpLocks/>
              </p:cNvGrpSpPr>
              <p:nvPr/>
            </p:nvGrpSpPr>
            <p:grpSpPr bwMode="auto">
              <a:xfrm>
                <a:off x="3540" y="1916"/>
                <a:ext cx="264" cy="810"/>
                <a:chOff x="3540" y="1916"/>
                <a:chExt cx="264" cy="810"/>
              </a:xfrm>
            </p:grpSpPr>
            <p:sp>
              <p:nvSpPr>
                <p:cNvPr id="97" name="Oval 96"/>
                <p:cNvSpPr>
                  <a:spLocks noChangeArrowheads="1"/>
                </p:cNvSpPr>
                <p:nvPr/>
              </p:nvSpPr>
              <p:spPr bwMode="auto">
                <a:xfrm>
                  <a:off x="3540"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98" name="Oval 97"/>
                <p:cNvSpPr>
                  <a:spLocks noChangeArrowheads="1"/>
                </p:cNvSpPr>
                <p:nvPr/>
              </p:nvSpPr>
              <p:spPr bwMode="auto">
                <a:xfrm>
                  <a:off x="3540" y="246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sp>
            <p:nvSpPr>
              <p:cNvPr id="96" name="Text Box 39"/>
              <p:cNvSpPr txBox="1">
                <a:spLocks noChangeArrowheads="1"/>
              </p:cNvSpPr>
              <p:nvPr/>
            </p:nvSpPr>
            <p:spPr bwMode="auto">
              <a:xfrm>
                <a:off x="4382" y="24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grpSp>
      <p:sp>
        <p:nvSpPr>
          <p:cNvPr id="46" name="Text Box 40"/>
          <p:cNvSpPr txBox="1">
            <a:spLocks noChangeArrowheads="1"/>
          </p:cNvSpPr>
          <p:nvPr/>
        </p:nvSpPr>
        <p:spPr bwMode="auto">
          <a:xfrm>
            <a:off x="3206750" y="4545012"/>
            <a:ext cx="2455862"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C cannot begin until both A and B are completed; D cannot begin until B is completed. A dummy activity is introduced in AOA</a:t>
            </a:r>
          </a:p>
        </p:txBody>
      </p:sp>
      <p:sp>
        <p:nvSpPr>
          <p:cNvPr id="47" name="Text Box 41"/>
          <p:cNvSpPr txBox="1">
            <a:spLocks noChangeArrowheads="1"/>
          </p:cNvSpPr>
          <p:nvPr/>
        </p:nvSpPr>
        <p:spPr bwMode="auto">
          <a:xfrm>
            <a:off x="385762" y="5267325"/>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(e)</a:t>
            </a:r>
          </a:p>
        </p:txBody>
      </p:sp>
      <p:sp>
        <p:nvSpPr>
          <p:cNvPr id="48" name="Line 42"/>
          <p:cNvSpPr>
            <a:spLocks noChangeShapeType="1"/>
          </p:cNvSpPr>
          <p:nvPr/>
        </p:nvSpPr>
        <p:spPr bwMode="auto">
          <a:xfrm flipV="1">
            <a:off x="7094537" y="5087937"/>
            <a:ext cx="0" cy="666750"/>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49" name="Group 48"/>
          <p:cNvGrpSpPr>
            <a:grpSpLocks/>
          </p:cNvGrpSpPr>
          <p:nvPr/>
        </p:nvGrpSpPr>
        <p:grpSpPr bwMode="auto">
          <a:xfrm>
            <a:off x="5875337" y="4660903"/>
            <a:ext cx="2454275" cy="1673226"/>
            <a:chOff x="3792" y="3039"/>
            <a:chExt cx="1546" cy="1054"/>
          </a:xfrm>
        </p:grpSpPr>
        <p:grpSp>
          <p:nvGrpSpPr>
            <p:cNvPr id="62" name="Group 61"/>
            <p:cNvGrpSpPr>
              <a:grpSpLocks/>
            </p:cNvGrpSpPr>
            <p:nvPr/>
          </p:nvGrpSpPr>
          <p:grpSpPr bwMode="auto">
            <a:xfrm>
              <a:off x="4652" y="3168"/>
              <a:ext cx="420" cy="627"/>
              <a:chOff x="4012" y="3168"/>
              <a:chExt cx="420" cy="627"/>
            </a:xfrm>
          </p:grpSpPr>
          <p:sp>
            <p:nvSpPr>
              <p:cNvPr id="80" name="Line 45"/>
              <p:cNvSpPr>
                <a:spLocks noChangeShapeType="1"/>
              </p:cNvSpPr>
              <p:nvPr/>
            </p:nvSpPr>
            <p:spPr bwMode="auto">
              <a:xfrm>
                <a:off x="4020" y="3168"/>
                <a:ext cx="40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1" name="Line 46"/>
              <p:cNvSpPr>
                <a:spLocks noChangeShapeType="1"/>
              </p:cNvSpPr>
              <p:nvPr/>
            </p:nvSpPr>
            <p:spPr bwMode="auto">
              <a:xfrm>
                <a:off x="4012" y="3795"/>
                <a:ext cx="4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nvGrpSpPr>
            <p:cNvPr id="63" name="Group 62"/>
            <p:cNvGrpSpPr>
              <a:grpSpLocks/>
            </p:cNvGrpSpPr>
            <p:nvPr/>
          </p:nvGrpSpPr>
          <p:grpSpPr bwMode="auto">
            <a:xfrm>
              <a:off x="4012" y="3168"/>
              <a:ext cx="420" cy="627"/>
              <a:chOff x="4012" y="3168"/>
              <a:chExt cx="420" cy="627"/>
            </a:xfrm>
          </p:grpSpPr>
          <p:sp>
            <p:nvSpPr>
              <p:cNvPr id="78" name="Line 48"/>
              <p:cNvSpPr>
                <a:spLocks noChangeShapeType="1"/>
              </p:cNvSpPr>
              <p:nvPr/>
            </p:nvSpPr>
            <p:spPr bwMode="auto">
              <a:xfrm>
                <a:off x="4020" y="3168"/>
                <a:ext cx="40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9" name="Line 49"/>
              <p:cNvSpPr>
                <a:spLocks noChangeShapeType="1"/>
              </p:cNvSpPr>
              <p:nvPr/>
            </p:nvSpPr>
            <p:spPr bwMode="auto">
              <a:xfrm>
                <a:off x="4012" y="3795"/>
                <a:ext cx="4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sp>
          <p:nvSpPr>
            <p:cNvPr id="64" name="Text Box 50"/>
            <p:cNvSpPr txBox="1">
              <a:spLocks noChangeArrowheads="1"/>
            </p:cNvSpPr>
            <p:nvPr/>
          </p:nvSpPr>
          <p:spPr bwMode="auto">
            <a:xfrm>
              <a:off x="4738" y="318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65" name="Text Box 51"/>
            <p:cNvSpPr txBox="1">
              <a:spLocks noChangeArrowheads="1"/>
            </p:cNvSpPr>
            <p:nvPr/>
          </p:nvSpPr>
          <p:spPr bwMode="auto">
            <a:xfrm>
              <a:off x="4090" y="318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66" name="Text Box 52"/>
            <p:cNvSpPr txBox="1">
              <a:spLocks noChangeArrowheads="1"/>
            </p:cNvSpPr>
            <p:nvPr/>
          </p:nvSpPr>
          <p:spPr bwMode="auto">
            <a:xfrm>
              <a:off x="4098" y="380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grpSp>
          <p:nvGrpSpPr>
            <p:cNvPr id="67" name="Group 66"/>
            <p:cNvGrpSpPr>
              <a:grpSpLocks/>
            </p:cNvGrpSpPr>
            <p:nvPr/>
          </p:nvGrpSpPr>
          <p:grpSpPr bwMode="auto">
            <a:xfrm>
              <a:off x="3792" y="3039"/>
              <a:ext cx="1546" cy="888"/>
              <a:chOff x="3780" y="2923"/>
              <a:chExt cx="1546" cy="888"/>
            </a:xfrm>
          </p:grpSpPr>
          <p:grpSp>
            <p:nvGrpSpPr>
              <p:cNvPr id="69" name="Group 68"/>
              <p:cNvGrpSpPr>
                <a:grpSpLocks/>
              </p:cNvGrpSpPr>
              <p:nvPr/>
            </p:nvGrpSpPr>
            <p:grpSpPr bwMode="auto">
              <a:xfrm>
                <a:off x="3780" y="2924"/>
                <a:ext cx="264" cy="887"/>
                <a:chOff x="3780" y="2920"/>
                <a:chExt cx="264" cy="887"/>
              </a:xfrm>
            </p:grpSpPr>
            <p:sp>
              <p:nvSpPr>
                <p:cNvPr id="76" name="Oval 75"/>
                <p:cNvSpPr>
                  <a:spLocks noChangeArrowheads="1"/>
                </p:cNvSpPr>
                <p:nvPr/>
              </p:nvSpPr>
              <p:spPr bwMode="auto">
                <a:xfrm>
                  <a:off x="3780" y="292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7" name="Oval 76"/>
                <p:cNvSpPr>
                  <a:spLocks noChangeArrowheads="1"/>
                </p:cNvSpPr>
                <p:nvPr/>
              </p:nvSpPr>
              <p:spPr bwMode="auto">
                <a:xfrm>
                  <a:off x="3780" y="3543"/>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nvGrpSpPr>
              <p:cNvPr id="70" name="Group 69"/>
              <p:cNvGrpSpPr>
                <a:grpSpLocks/>
              </p:cNvGrpSpPr>
              <p:nvPr/>
            </p:nvGrpSpPr>
            <p:grpSpPr bwMode="auto">
              <a:xfrm>
                <a:off x="4421" y="2923"/>
                <a:ext cx="264" cy="888"/>
                <a:chOff x="4418" y="2919"/>
                <a:chExt cx="264" cy="888"/>
              </a:xfrm>
            </p:grpSpPr>
            <p:sp>
              <p:nvSpPr>
                <p:cNvPr id="74" name="Oval 73"/>
                <p:cNvSpPr>
                  <a:spLocks noChangeArrowheads="1"/>
                </p:cNvSpPr>
                <p:nvPr/>
              </p:nvSpPr>
              <p:spPr bwMode="auto">
                <a:xfrm>
                  <a:off x="4418" y="3543"/>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5" name="Oval 74"/>
                <p:cNvSpPr>
                  <a:spLocks noChangeArrowheads="1"/>
                </p:cNvSpPr>
                <p:nvPr/>
              </p:nvSpPr>
              <p:spPr bwMode="auto">
                <a:xfrm>
                  <a:off x="4418" y="2919"/>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nvGrpSpPr>
              <p:cNvPr id="71" name="Group 70"/>
              <p:cNvGrpSpPr>
                <a:grpSpLocks/>
              </p:cNvGrpSpPr>
              <p:nvPr/>
            </p:nvGrpSpPr>
            <p:grpSpPr bwMode="auto">
              <a:xfrm>
                <a:off x="5062" y="2924"/>
                <a:ext cx="264" cy="887"/>
                <a:chOff x="4958" y="2920"/>
                <a:chExt cx="264" cy="887"/>
              </a:xfrm>
            </p:grpSpPr>
            <p:sp>
              <p:nvSpPr>
                <p:cNvPr id="72" name="Oval 71"/>
                <p:cNvSpPr>
                  <a:spLocks noChangeArrowheads="1"/>
                </p:cNvSpPr>
                <p:nvPr/>
              </p:nvSpPr>
              <p:spPr bwMode="auto">
                <a:xfrm>
                  <a:off x="4958" y="3543"/>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3" name="Oval 72"/>
                <p:cNvSpPr>
                  <a:spLocks noChangeArrowheads="1"/>
                </p:cNvSpPr>
                <p:nvPr/>
              </p:nvSpPr>
              <p:spPr bwMode="auto">
                <a:xfrm>
                  <a:off x="4958" y="292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sp>
          <p:nvSpPr>
            <p:cNvPr id="68" name="Text Box 63"/>
            <p:cNvSpPr txBox="1">
              <a:spLocks noChangeArrowheads="1"/>
            </p:cNvSpPr>
            <p:nvPr/>
          </p:nvSpPr>
          <p:spPr bwMode="auto">
            <a:xfrm>
              <a:off x="4738" y="380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grpSp>
        <p:nvGrpSpPr>
          <p:cNvPr id="50" name="Group 49"/>
          <p:cNvGrpSpPr>
            <a:grpSpLocks/>
          </p:cNvGrpSpPr>
          <p:nvPr/>
        </p:nvGrpSpPr>
        <p:grpSpPr bwMode="auto">
          <a:xfrm>
            <a:off x="1085851" y="4889508"/>
            <a:ext cx="1692276" cy="1212852"/>
            <a:chOff x="615" y="3009"/>
            <a:chExt cx="1066" cy="764"/>
          </a:xfrm>
        </p:grpSpPr>
        <p:sp>
          <p:nvSpPr>
            <p:cNvPr id="51" name="Line 66"/>
            <p:cNvSpPr>
              <a:spLocks noChangeShapeType="1"/>
            </p:cNvSpPr>
            <p:nvPr/>
          </p:nvSpPr>
          <p:spPr bwMode="auto">
            <a:xfrm flipV="1">
              <a:off x="788" y="3221"/>
              <a:ext cx="644" cy="3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2" name="Line 67"/>
            <p:cNvSpPr>
              <a:spLocks noChangeShapeType="1"/>
            </p:cNvSpPr>
            <p:nvPr/>
          </p:nvSpPr>
          <p:spPr bwMode="auto">
            <a:xfrm>
              <a:off x="836" y="3153"/>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3" name="Line 68"/>
            <p:cNvSpPr>
              <a:spLocks noChangeShapeType="1"/>
            </p:cNvSpPr>
            <p:nvPr/>
          </p:nvSpPr>
          <p:spPr bwMode="auto">
            <a:xfrm>
              <a:off x="844" y="3633"/>
              <a:ext cx="56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4" name="Oval 53"/>
            <p:cNvSpPr>
              <a:spLocks noChangeArrowheads="1"/>
            </p:cNvSpPr>
            <p:nvPr/>
          </p:nvSpPr>
          <p:spPr bwMode="auto">
            <a:xfrm>
              <a:off x="617" y="303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5" name="Text Box 70"/>
            <p:cNvSpPr txBox="1">
              <a:spLocks noChangeArrowheads="1"/>
            </p:cNvSpPr>
            <p:nvPr/>
          </p:nvSpPr>
          <p:spPr bwMode="auto">
            <a:xfrm>
              <a:off x="615" y="30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56" name="Oval 55"/>
            <p:cNvSpPr>
              <a:spLocks noChangeArrowheads="1"/>
            </p:cNvSpPr>
            <p:nvPr/>
          </p:nvSpPr>
          <p:spPr bwMode="auto">
            <a:xfrm>
              <a:off x="616" y="349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7" name="Text Box 72"/>
            <p:cNvSpPr txBox="1">
              <a:spLocks noChangeArrowheads="1"/>
            </p:cNvSpPr>
            <p:nvPr/>
          </p:nvSpPr>
          <p:spPr bwMode="auto">
            <a:xfrm>
              <a:off x="618" y="348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58" name="Oval 57"/>
            <p:cNvSpPr>
              <a:spLocks noChangeArrowheads="1"/>
            </p:cNvSpPr>
            <p:nvPr/>
          </p:nvSpPr>
          <p:spPr bwMode="auto">
            <a:xfrm>
              <a:off x="1417" y="302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9" name="Text Box 74"/>
            <p:cNvSpPr txBox="1">
              <a:spLocks noChangeArrowheads="1"/>
            </p:cNvSpPr>
            <p:nvPr/>
          </p:nvSpPr>
          <p:spPr bwMode="auto">
            <a:xfrm>
              <a:off x="1415" y="30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60" name="Oval 59"/>
            <p:cNvSpPr>
              <a:spLocks noChangeArrowheads="1"/>
            </p:cNvSpPr>
            <p:nvPr/>
          </p:nvSpPr>
          <p:spPr bwMode="auto">
            <a:xfrm>
              <a:off x="1416" y="350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61" name="Text Box 76"/>
            <p:cNvSpPr txBox="1">
              <a:spLocks noChangeArrowheads="1"/>
            </p:cNvSpPr>
            <p:nvPr/>
          </p:nvSpPr>
          <p:spPr bwMode="auto">
            <a:xfrm>
              <a:off x="1422" y="348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spTree>
    <p:extLst>
      <p:ext uri="{BB962C8B-B14F-4D97-AF65-F5344CB8AC3E}">
        <p14:creationId xmlns:p14="http://schemas.microsoft.com/office/powerpoint/2010/main" val="410821849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solidFill>
                  <a:srgbClr val="808080"/>
                </a:solidFill>
              </a:rPr>
              <a:pPr>
                <a:defRPr/>
              </a:pPr>
              <a:t>55</a:t>
            </a:fld>
            <a:endParaRPr lang="en-US">
              <a:solidFill>
                <a:srgbClr val="808080"/>
              </a:solidFill>
            </a:endParaRPr>
          </a:p>
        </p:txBody>
      </p:sp>
      <p:sp>
        <p:nvSpPr>
          <p:cNvPr id="6" name="Rectangle 5"/>
          <p:cNvSpPr>
            <a:spLocks noGrp="1" noChangeArrowheads="1"/>
          </p:cNvSpPr>
          <p:nvPr/>
        </p:nvSpPr>
        <p:spPr bwMode="auto">
          <a:xfrm>
            <a:off x="757237" y="794544"/>
            <a:ext cx="7772400" cy="1220787"/>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pPr>
              <a:lnSpc>
                <a:spcPct val="80000"/>
              </a:lnSpc>
            </a:pPr>
            <a:r>
              <a:rPr lang="en-US" altLang="en-US">
                <a:solidFill>
                  <a:srgbClr val="000000"/>
                </a:solidFill>
              </a:rPr>
              <a:t>A Comparison of AON and AOA Network Conventions</a:t>
            </a:r>
          </a:p>
        </p:txBody>
      </p:sp>
      <p:sp>
        <p:nvSpPr>
          <p:cNvPr id="7" name="Text Box 3"/>
          <p:cNvSpPr txBox="1">
            <a:spLocks noChangeArrowheads="1"/>
          </p:cNvSpPr>
          <p:nvPr/>
        </p:nvSpPr>
        <p:spPr bwMode="auto">
          <a:xfrm>
            <a:off x="703262" y="2201069"/>
            <a:ext cx="8016875" cy="8699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tIns="118800" rIns="234000" bIns="1188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400" b="1" i="1">
                <a:solidFill>
                  <a:srgbClr val="FFFFFF"/>
                </a:solidFill>
              </a:rPr>
              <a:t>	Activity on	Activity	Activity on</a:t>
            </a:r>
          </a:p>
          <a:p>
            <a:pPr>
              <a:lnSpc>
                <a:spcPct val="85000"/>
              </a:lnSpc>
            </a:pPr>
            <a:r>
              <a:rPr lang="en-AU" altLang="en-US" sz="2400" b="1" i="1">
                <a:solidFill>
                  <a:srgbClr val="FFFFFF"/>
                </a:solidFill>
              </a:rPr>
              <a:t>	Node (AON)	Meaning	Arrow (AOA)</a:t>
            </a:r>
          </a:p>
        </p:txBody>
      </p:sp>
      <p:sp>
        <p:nvSpPr>
          <p:cNvPr id="8" name="Text Box 4"/>
          <p:cNvSpPr txBox="1">
            <a:spLocks noChangeArrowheads="1"/>
          </p:cNvSpPr>
          <p:nvPr/>
        </p:nvSpPr>
        <p:spPr bwMode="auto">
          <a:xfrm>
            <a:off x="3244850" y="3383756"/>
            <a:ext cx="2265362"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B and C cannot begin until A is completed. D cannot begin until both B and C are completed. A dummy activity is again introduced in AOA.</a:t>
            </a:r>
          </a:p>
        </p:txBody>
      </p:sp>
      <p:sp>
        <p:nvSpPr>
          <p:cNvPr id="9" name="Text Box 5"/>
          <p:cNvSpPr txBox="1">
            <a:spLocks noChangeArrowheads="1"/>
          </p:cNvSpPr>
          <p:nvPr/>
        </p:nvSpPr>
        <p:spPr bwMode="auto">
          <a:xfrm>
            <a:off x="423862" y="4495006"/>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(f)</a:t>
            </a:r>
          </a:p>
        </p:txBody>
      </p:sp>
      <p:grpSp>
        <p:nvGrpSpPr>
          <p:cNvPr id="10" name="Group 9"/>
          <p:cNvGrpSpPr>
            <a:grpSpLocks/>
          </p:cNvGrpSpPr>
          <p:nvPr/>
        </p:nvGrpSpPr>
        <p:grpSpPr bwMode="auto">
          <a:xfrm>
            <a:off x="1028701" y="4067972"/>
            <a:ext cx="1951038" cy="1311276"/>
            <a:chOff x="555" y="2035"/>
            <a:chExt cx="1229" cy="826"/>
          </a:xfrm>
        </p:grpSpPr>
        <p:sp>
          <p:nvSpPr>
            <p:cNvPr id="26" name="Line 7"/>
            <p:cNvSpPr>
              <a:spLocks noChangeShapeType="1"/>
            </p:cNvSpPr>
            <p:nvPr/>
          </p:nvSpPr>
          <p:spPr bwMode="auto">
            <a:xfrm>
              <a:off x="744" y="2264"/>
              <a:ext cx="320" cy="3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7" name="Line 8"/>
            <p:cNvSpPr>
              <a:spLocks noChangeShapeType="1"/>
            </p:cNvSpPr>
            <p:nvPr/>
          </p:nvSpPr>
          <p:spPr bwMode="auto">
            <a:xfrm rot="-5400000">
              <a:off x="1198" y="2314"/>
              <a:ext cx="384" cy="3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8" name="Line 9"/>
            <p:cNvSpPr>
              <a:spLocks noChangeShapeType="1"/>
            </p:cNvSpPr>
            <p:nvPr/>
          </p:nvSpPr>
          <p:spPr bwMode="auto">
            <a:xfrm>
              <a:off x="733" y="2179"/>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9" name="Line 10"/>
            <p:cNvSpPr>
              <a:spLocks noChangeShapeType="1"/>
            </p:cNvSpPr>
            <p:nvPr/>
          </p:nvSpPr>
          <p:spPr bwMode="auto">
            <a:xfrm>
              <a:off x="1203" y="2179"/>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30" name="Group 29"/>
            <p:cNvGrpSpPr>
              <a:grpSpLocks/>
            </p:cNvGrpSpPr>
            <p:nvPr/>
          </p:nvGrpSpPr>
          <p:grpSpPr bwMode="auto">
            <a:xfrm>
              <a:off x="555" y="2035"/>
              <a:ext cx="280" cy="288"/>
              <a:chOff x="771" y="2333"/>
              <a:chExt cx="280" cy="288"/>
            </a:xfrm>
          </p:grpSpPr>
          <p:sp>
            <p:nvSpPr>
              <p:cNvPr id="40" name="Oval 39"/>
              <p:cNvSpPr>
                <a:spLocks noChangeArrowheads="1"/>
              </p:cNvSpPr>
              <p:nvPr/>
            </p:nvSpPr>
            <p:spPr bwMode="auto">
              <a:xfrm>
                <a:off x="771" y="2356"/>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41" name="Text Box 13"/>
              <p:cNvSpPr txBox="1">
                <a:spLocks noChangeArrowheads="1"/>
              </p:cNvSpPr>
              <p:nvPr/>
            </p:nvSpPr>
            <p:spPr bwMode="auto">
              <a:xfrm>
                <a:off x="778" y="23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grpSp>
        <p:grpSp>
          <p:nvGrpSpPr>
            <p:cNvPr id="31" name="Group 30"/>
            <p:cNvGrpSpPr>
              <a:grpSpLocks/>
            </p:cNvGrpSpPr>
            <p:nvPr/>
          </p:nvGrpSpPr>
          <p:grpSpPr bwMode="auto">
            <a:xfrm>
              <a:off x="1030" y="2573"/>
              <a:ext cx="280" cy="288"/>
              <a:chOff x="1264" y="2645"/>
              <a:chExt cx="280" cy="288"/>
            </a:xfrm>
          </p:grpSpPr>
          <p:sp>
            <p:nvSpPr>
              <p:cNvPr id="38" name="Oval 37"/>
              <p:cNvSpPr>
                <a:spLocks noChangeArrowheads="1"/>
              </p:cNvSpPr>
              <p:nvPr/>
            </p:nvSpPr>
            <p:spPr bwMode="auto">
              <a:xfrm>
                <a:off x="1264" y="2660"/>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9" name="Text Box 16"/>
              <p:cNvSpPr txBox="1">
                <a:spLocks noChangeArrowheads="1"/>
              </p:cNvSpPr>
              <p:nvPr/>
            </p:nvSpPr>
            <p:spPr bwMode="auto">
              <a:xfrm>
                <a:off x="1266" y="26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grpSp>
          <p:nvGrpSpPr>
            <p:cNvPr id="32" name="Group 31"/>
            <p:cNvGrpSpPr>
              <a:grpSpLocks/>
            </p:cNvGrpSpPr>
            <p:nvPr/>
          </p:nvGrpSpPr>
          <p:grpSpPr bwMode="auto">
            <a:xfrm>
              <a:off x="1504" y="2035"/>
              <a:ext cx="280" cy="288"/>
              <a:chOff x="1328" y="2997"/>
              <a:chExt cx="280" cy="288"/>
            </a:xfrm>
          </p:grpSpPr>
          <p:sp>
            <p:nvSpPr>
              <p:cNvPr id="36" name="Oval 35"/>
              <p:cNvSpPr>
                <a:spLocks noChangeArrowheads="1"/>
              </p:cNvSpPr>
              <p:nvPr/>
            </p:nvSpPr>
            <p:spPr bwMode="auto">
              <a:xfrm>
                <a:off x="1328" y="3012"/>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7" name="Text Box 19"/>
              <p:cNvSpPr txBox="1">
                <a:spLocks noChangeArrowheads="1"/>
              </p:cNvSpPr>
              <p:nvPr/>
            </p:nvSpPr>
            <p:spPr bwMode="auto">
              <a:xfrm>
                <a:off x="1338" y="299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grpSp>
          <p:nvGrpSpPr>
            <p:cNvPr id="33" name="Group 32"/>
            <p:cNvGrpSpPr>
              <a:grpSpLocks/>
            </p:cNvGrpSpPr>
            <p:nvPr/>
          </p:nvGrpSpPr>
          <p:grpSpPr bwMode="auto">
            <a:xfrm>
              <a:off x="1030" y="2035"/>
              <a:ext cx="280" cy="288"/>
              <a:chOff x="1264" y="2037"/>
              <a:chExt cx="280" cy="288"/>
            </a:xfrm>
          </p:grpSpPr>
          <p:sp>
            <p:nvSpPr>
              <p:cNvPr id="34" name="Oval 33"/>
              <p:cNvSpPr>
                <a:spLocks noChangeArrowheads="1"/>
              </p:cNvSpPr>
              <p:nvPr/>
            </p:nvSpPr>
            <p:spPr bwMode="auto">
              <a:xfrm>
                <a:off x="1264" y="2052"/>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5" name="Text Box 22"/>
              <p:cNvSpPr txBox="1">
                <a:spLocks noChangeArrowheads="1"/>
              </p:cNvSpPr>
              <p:nvPr/>
            </p:nvSpPr>
            <p:spPr bwMode="auto">
              <a:xfrm>
                <a:off x="1274" y="203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grpSp>
      </p:grpSp>
      <p:sp>
        <p:nvSpPr>
          <p:cNvPr id="11" name="Text Box 23"/>
          <p:cNvSpPr txBox="1">
            <a:spLocks noChangeArrowheads="1"/>
          </p:cNvSpPr>
          <p:nvPr/>
        </p:nvSpPr>
        <p:spPr bwMode="auto">
          <a:xfrm>
            <a:off x="6329362" y="39901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12" name="Text Box 24"/>
          <p:cNvSpPr txBox="1">
            <a:spLocks noChangeArrowheads="1"/>
          </p:cNvSpPr>
          <p:nvPr/>
        </p:nvSpPr>
        <p:spPr bwMode="auto">
          <a:xfrm>
            <a:off x="7065962" y="39901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13" name="Text Box 25"/>
          <p:cNvSpPr txBox="1">
            <a:spLocks noChangeArrowheads="1"/>
          </p:cNvSpPr>
          <p:nvPr/>
        </p:nvSpPr>
        <p:spPr bwMode="auto">
          <a:xfrm>
            <a:off x="7459662" y="47394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14" name="Line 26"/>
          <p:cNvSpPr>
            <a:spLocks noChangeShapeType="1"/>
          </p:cNvSpPr>
          <p:nvPr/>
        </p:nvSpPr>
        <p:spPr bwMode="auto">
          <a:xfrm>
            <a:off x="7685087" y="4496594"/>
            <a:ext cx="4699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5" name="Line 27"/>
          <p:cNvSpPr>
            <a:spLocks noChangeShapeType="1"/>
          </p:cNvSpPr>
          <p:nvPr/>
        </p:nvSpPr>
        <p:spPr bwMode="auto">
          <a:xfrm>
            <a:off x="6954837" y="4496594"/>
            <a:ext cx="4699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6" name="Line 28"/>
          <p:cNvSpPr>
            <a:spLocks noChangeShapeType="1"/>
          </p:cNvSpPr>
          <p:nvPr/>
        </p:nvSpPr>
        <p:spPr bwMode="auto">
          <a:xfrm>
            <a:off x="6224587" y="4496594"/>
            <a:ext cx="4699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7" name="Line 29"/>
          <p:cNvSpPr>
            <a:spLocks noChangeShapeType="1"/>
          </p:cNvSpPr>
          <p:nvPr/>
        </p:nvSpPr>
        <p:spPr bwMode="auto">
          <a:xfrm flipV="1">
            <a:off x="7348537" y="4687094"/>
            <a:ext cx="203200" cy="4445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8" name="Line 30"/>
          <p:cNvSpPr>
            <a:spLocks noChangeShapeType="1"/>
          </p:cNvSpPr>
          <p:nvPr/>
        </p:nvSpPr>
        <p:spPr bwMode="auto">
          <a:xfrm>
            <a:off x="6961187" y="4661694"/>
            <a:ext cx="215900" cy="406400"/>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9" name="Oval 18"/>
          <p:cNvSpPr>
            <a:spLocks noChangeArrowheads="1"/>
          </p:cNvSpPr>
          <p:nvPr/>
        </p:nvSpPr>
        <p:spPr bwMode="auto">
          <a:xfrm>
            <a:off x="5964237"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0" name="Oval 19"/>
          <p:cNvSpPr>
            <a:spLocks noChangeArrowheads="1"/>
          </p:cNvSpPr>
          <p:nvPr/>
        </p:nvSpPr>
        <p:spPr bwMode="auto">
          <a:xfrm>
            <a:off x="6696075"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1" name="Oval 20"/>
          <p:cNvSpPr>
            <a:spLocks noChangeArrowheads="1"/>
          </p:cNvSpPr>
          <p:nvPr/>
        </p:nvSpPr>
        <p:spPr bwMode="auto">
          <a:xfrm>
            <a:off x="7427912"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2" name="Oval 21"/>
          <p:cNvSpPr>
            <a:spLocks noChangeArrowheads="1"/>
          </p:cNvSpPr>
          <p:nvPr/>
        </p:nvSpPr>
        <p:spPr bwMode="auto">
          <a:xfrm>
            <a:off x="7075487" y="50363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3" name="Oval 22"/>
          <p:cNvSpPr>
            <a:spLocks noChangeArrowheads="1"/>
          </p:cNvSpPr>
          <p:nvPr/>
        </p:nvSpPr>
        <p:spPr bwMode="auto">
          <a:xfrm>
            <a:off x="8161337"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4" name="Text Box 36"/>
          <p:cNvSpPr txBox="1">
            <a:spLocks noChangeArrowheads="1"/>
          </p:cNvSpPr>
          <p:nvPr/>
        </p:nvSpPr>
        <p:spPr bwMode="auto">
          <a:xfrm>
            <a:off x="7808912" y="39901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sp>
        <p:nvSpPr>
          <p:cNvPr id="25" name="Text Box 37"/>
          <p:cNvSpPr txBox="1">
            <a:spLocks noChangeArrowheads="1"/>
          </p:cNvSpPr>
          <p:nvPr/>
        </p:nvSpPr>
        <p:spPr bwMode="auto">
          <a:xfrm>
            <a:off x="5872162" y="4764881"/>
            <a:ext cx="12779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CC0000"/>
                </a:solidFill>
              </a:rPr>
              <a:t>Dummy activity</a:t>
            </a:r>
          </a:p>
        </p:txBody>
      </p:sp>
    </p:spTree>
    <p:extLst>
      <p:ext uri="{BB962C8B-B14F-4D97-AF65-F5344CB8AC3E}">
        <p14:creationId xmlns:p14="http://schemas.microsoft.com/office/powerpoint/2010/main" val="1284624971"/>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781050" y="1295400"/>
            <a:ext cx="7772400" cy="4800600"/>
          </a:xfrm>
        </p:spPr>
        <p:txBody>
          <a:bodyPr/>
          <a:lstStyle/>
          <a:p>
            <a:pPr>
              <a:lnSpc>
                <a:spcPct val="90000"/>
              </a:lnSpc>
            </a:pPr>
            <a:r>
              <a:rPr lang="en-US" altLang="en-US"/>
              <a:t>Network activities</a:t>
            </a:r>
          </a:p>
          <a:p>
            <a:pPr lvl="1">
              <a:lnSpc>
                <a:spcPct val="90000"/>
              </a:lnSpc>
            </a:pPr>
            <a:r>
              <a:rPr lang="en-US" altLang="en-US"/>
              <a:t>ES: earliest start</a:t>
            </a:r>
          </a:p>
          <a:p>
            <a:pPr lvl="1">
              <a:lnSpc>
                <a:spcPct val="90000"/>
              </a:lnSpc>
            </a:pPr>
            <a:r>
              <a:rPr lang="en-US" altLang="en-US"/>
              <a:t>EF: earliest finish</a:t>
            </a:r>
          </a:p>
          <a:p>
            <a:pPr lvl="1">
              <a:lnSpc>
                <a:spcPct val="90000"/>
              </a:lnSpc>
            </a:pPr>
            <a:r>
              <a:rPr lang="en-US" altLang="en-US"/>
              <a:t>LS: latest start</a:t>
            </a:r>
          </a:p>
          <a:p>
            <a:pPr lvl="1">
              <a:lnSpc>
                <a:spcPct val="90000"/>
              </a:lnSpc>
            </a:pPr>
            <a:r>
              <a:rPr lang="en-US" altLang="en-US"/>
              <a:t>LF: latest finish</a:t>
            </a:r>
          </a:p>
          <a:p>
            <a:pPr>
              <a:lnSpc>
                <a:spcPct val="90000"/>
              </a:lnSpc>
            </a:pPr>
            <a:r>
              <a:rPr lang="en-US" altLang="en-US"/>
              <a:t>Used to determine</a:t>
            </a:r>
          </a:p>
          <a:p>
            <a:pPr lvl="1">
              <a:lnSpc>
                <a:spcPct val="90000"/>
              </a:lnSpc>
            </a:pPr>
            <a:r>
              <a:rPr lang="en-US" altLang="en-US"/>
              <a:t>Expected project duration</a:t>
            </a:r>
          </a:p>
          <a:p>
            <a:pPr lvl="1">
              <a:lnSpc>
                <a:spcPct val="90000"/>
              </a:lnSpc>
            </a:pPr>
            <a:r>
              <a:rPr lang="en-US" altLang="en-US"/>
              <a:t>Slack time</a:t>
            </a:r>
          </a:p>
          <a:p>
            <a:pPr lvl="1">
              <a:lnSpc>
                <a:spcPct val="90000"/>
              </a:lnSpc>
            </a:pPr>
            <a:r>
              <a:rPr lang="en-US" altLang="en-US"/>
              <a:t>Critical path</a:t>
            </a:r>
          </a:p>
        </p:txBody>
      </p:sp>
      <p:sp>
        <p:nvSpPr>
          <p:cNvPr id="34819" name="Rectangle 3"/>
          <p:cNvSpPr>
            <a:spLocks noGrp="1" noChangeArrowheads="1"/>
          </p:cNvSpPr>
          <p:nvPr>
            <p:ph type="title"/>
          </p:nvPr>
        </p:nvSpPr>
        <p:spPr>
          <a:xfrm>
            <a:off x="762000" y="-50800"/>
            <a:ext cx="7772400" cy="10128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r>
              <a:rPr lang="en-US" altLang="en-US"/>
              <a:t>Computing Algorithm</a:t>
            </a:r>
            <a:endParaRPr lang="en-US" altLang="en-US" b="1"/>
          </a:p>
        </p:txBody>
      </p:sp>
    </p:spTree>
    <p:extLst>
      <p:ext uri="{BB962C8B-B14F-4D97-AF65-F5344CB8AC3E}">
        <p14:creationId xmlns:p14="http://schemas.microsoft.com/office/powerpoint/2010/main" val="3707504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4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4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8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81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81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481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48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62000" y="1524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sz="4000"/>
              <a:t>Determining the Project Schedule</a:t>
            </a:r>
          </a:p>
        </p:txBody>
      </p:sp>
      <p:sp>
        <p:nvSpPr>
          <p:cNvPr id="76803"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9999"/>
                </a:solidFill>
                <a:effectLst>
                  <a:outerShdw blurRad="38100" dist="38100" dir="2700000" algn="tl">
                    <a:srgbClr val="C0C0C0"/>
                  </a:outerShdw>
                </a:effectLst>
              </a:rPr>
              <a:t>Perform a Critical Path Analysis</a:t>
            </a:r>
          </a:p>
        </p:txBody>
      </p:sp>
      <p:sp>
        <p:nvSpPr>
          <p:cNvPr id="76804" name="Text Box 4"/>
          <p:cNvSpPr txBox="1">
            <a:spLocks noChangeArrowheads="1"/>
          </p:cNvSpPr>
          <p:nvPr/>
        </p:nvSpPr>
        <p:spPr bwMode="auto">
          <a:xfrm>
            <a:off x="7566025" y="6143625"/>
            <a:ext cx="1054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600" b="1">
                <a:solidFill>
                  <a:srgbClr val="000000"/>
                </a:solidFill>
                <a:effectLst>
                  <a:outerShdw blurRad="38100" dist="38100" dir="2700000" algn="tl">
                    <a:srgbClr val="C0C0C0"/>
                  </a:outerShdw>
                </a:effectLst>
              </a:rPr>
              <a:t>Table 3.2</a:t>
            </a:r>
          </a:p>
        </p:txBody>
      </p:sp>
      <p:grpSp>
        <p:nvGrpSpPr>
          <p:cNvPr id="76805" name="Group 5"/>
          <p:cNvGrpSpPr>
            <a:grpSpLocks/>
          </p:cNvGrpSpPr>
          <p:nvPr/>
        </p:nvGrpSpPr>
        <p:grpSpPr bwMode="auto">
          <a:xfrm>
            <a:off x="927100" y="2590800"/>
            <a:ext cx="7827963" cy="3954463"/>
            <a:chOff x="176" y="1384"/>
            <a:chExt cx="4931" cy="2491"/>
          </a:xfrm>
        </p:grpSpPr>
        <p:grpSp>
          <p:nvGrpSpPr>
            <p:cNvPr id="76806" name="Group 6"/>
            <p:cNvGrpSpPr>
              <a:grpSpLocks/>
            </p:cNvGrpSpPr>
            <p:nvPr/>
          </p:nvGrpSpPr>
          <p:grpSpPr bwMode="auto">
            <a:xfrm>
              <a:off x="649" y="1655"/>
              <a:ext cx="4458" cy="2220"/>
              <a:chOff x="649" y="1655"/>
              <a:chExt cx="4458" cy="2220"/>
            </a:xfrm>
          </p:grpSpPr>
          <p:sp>
            <p:nvSpPr>
              <p:cNvPr id="76807" name="Text Box 7"/>
              <p:cNvSpPr txBox="1">
                <a:spLocks noChangeArrowheads="1"/>
              </p:cNvSpPr>
              <p:nvPr/>
            </p:nvSpPr>
            <p:spPr bwMode="auto">
              <a:xfrm>
                <a:off x="649" y="1655"/>
                <a:ext cx="445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257300" algn="l"/>
                    <a:tab pos="6096000" algn="ctr"/>
                  </a:tabLst>
                  <a:defRPr>
                    <a:solidFill>
                      <a:schemeClr val="tx1"/>
                    </a:solidFill>
                    <a:latin typeface="Arial" charset="0"/>
                  </a:defRPr>
                </a:lvl1pPr>
                <a:lvl2pPr>
                  <a:tabLst>
                    <a:tab pos="444500" algn="ctr"/>
                    <a:tab pos="1257300" algn="l"/>
                    <a:tab pos="6096000" algn="ctr"/>
                  </a:tabLst>
                  <a:defRPr>
                    <a:solidFill>
                      <a:schemeClr val="tx1"/>
                    </a:solidFill>
                    <a:latin typeface="Arial" charset="0"/>
                  </a:defRPr>
                </a:lvl2pPr>
                <a:lvl3pPr>
                  <a:tabLst>
                    <a:tab pos="444500" algn="ctr"/>
                    <a:tab pos="1257300" algn="l"/>
                    <a:tab pos="6096000" algn="ctr"/>
                  </a:tabLst>
                  <a:defRPr>
                    <a:solidFill>
                      <a:schemeClr val="tx1"/>
                    </a:solidFill>
                    <a:latin typeface="Arial" charset="0"/>
                  </a:defRPr>
                </a:lvl3pPr>
                <a:lvl4pPr>
                  <a:tabLst>
                    <a:tab pos="444500" algn="ctr"/>
                    <a:tab pos="1257300" algn="l"/>
                    <a:tab pos="6096000" algn="ctr"/>
                  </a:tabLst>
                  <a:defRPr>
                    <a:solidFill>
                      <a:schemeClr val="tx1"/>
                    </a:solidFill>
                    <a:latin typeface="Arial" charset="0"/>
                  </a:defRPr>
                </a:lvl4pPr>
                <a:lvl5pPr>
                  <a:tabLst>
                    <a:tab pos="444500" algn="ctr"/>
                    <a:tab pos="1257300" algn="l"/>
                    <a:tab pos="6096000" algn="ctr"/>
                  </a:tabLst>
                  <a:defRPr>
                    <a:solidFill>
                      <a:schemeClr val="tx1"/>
                    </a:solidFill>
                    <a:latin typeface="Arial" charset="0"/>
                  </a:defRPr>
                </a:lvl5pPr>
                <a:lvl6pPr fontAlgn="base">
                  <a:spcBef>
                    <a:spcPct val="0"/>
                  </a:spcBef>
                  <a:spcAft>
                    <a:spcPct val="0"/>
                  </a:spcAft>
                  <a:tabLst>
                    <a:tab pos="444500" algn="ctr"/>
                    <a:tab pos="1257300" algn="l"/>
                    <a:tab pos="6096000" algn="ctr"/>
                  </a:tabLst>
                  <a:defRPr>
                    <a:solidFill>
                      <a:schemeClr val="tx1"/>
                    </a:solidFill>
                    <a:latin typeface="Arial" charset="0"/>
                  </a:defRPr>
                </a:lvl6pPr>
                <a:lvl7pPr fontAlgn="base">
                  <a:spcBef>
                    <a:spcPct val="0"/>
                  </a:spcBef>
                  <a:spcAft>
                    <a:spcPct val="0"/>
                  </a:spcAft>
                  <a:tabLst>
                    <a:tab pos="444500" algn="ctr"/>
                    <a:tab pos="1257300" algn="l"/>
                    <a:tab pos="6096000" algn="ctr"/>
                  </a:tabLst>
                  <a:defRPr>
                    <a:solidFill>
                      <a:schemeClr val="tx1"/>
                    </a:solidFill>
                    <a:latin typeface="Arial" charset="0"/>
                  </a:defRPr>
                </a:lvl7pPr>
                <a:lvl8pPr fontAlgn="base">
                  <a:spcBef>
                    <a:spcPct val="0"/>
                  </a:spcBef>
                  <a:spcAft>
                    <a:spcPct val="0"/>
                  </a:spcAft>
                  <a:tabLst>
                    <a:tab pos="444500" algn="ctr"/>
                    <a:tab pos="1257300" algn="l"/>
                    <a:tab pos="6096000" algn="ctr"/>
                  </a:tabLst>
                  <a:defRPr>
                    <a:solidFill>
                      <a:schemeClr val="tx1"/>
                    </a:solidFill>
                    <a:latin typeface="Arial" charset="0"/>
                  </a:defRPr>
                </a:lvl8pPr>
                <a:lvl9pPr fontAlgn="base">
                  <a:spcBef>
                    <a:spcPct val="0"/>
                  </a:spcBef>
                  <a:spcAft>
                    <a:spcPct val="0"/>
                  </a:spcAft>
                  <a:tabLst>
                    <a:tab pos="444500" algn="ctr"/>
                    <a:tab pos="1257300" algn="l"/>
                    <a:tab pos="6096000" algn="ctr"/>
                  </a:tabLst>
                  <a:defRPr>
                    <a:solidFill>
                      <a:schemeClr val="tx1"/>
                    </a:solidFill>
                    <a:latin typeface="Arial" charset="0"/>
                  </a:defRPr>
                </a:lvl9pPr>
              </a:lstStyle>
              <a:p>
                <a:pPr algn="l">
                  <a:lnSpc>
                    <a:spcPct val="90000"/>
                  </a:lnSpc>
                  <a:spcBef>
                    <a:spcPct val="25000"/>
                  </a:spcBef>
                </a:pPr>
                <a:r>
                  <a:rPr lang="en-AU" altLang="en-US" sz="2000" b="1" i="1">
                    <a:solidFill>
                      <a:srgbClr val="000000"/>
                    </a:solidFill>
                  </a:rPr>
                  <a:t>	Activity	Description	Time (weeks)</a:t>
                </a:r>
              </a:p>
              <a:p>
                <a:pPr algn="l">
                  <a:lnSpc>
                    <a:spcPct val="90000"/>
                  </a:lnSpc>
                  <a:spcBef>
                    <a:spcPct val="25000"/>
                  </a:spcBef>
                </a:pPr>
                <a:r>
                  <a:rPr lang="en-AU" altLang="en-US" sz="2000" b="1" i="1">
                    <a:solidFill>
                      <a:srgbClr val="000000"/>
                    </a:solidFill>
                  </a:rPr>
                  <a:t>	A	Build internal components	2</a:t>
                </a:r>
              </a:p>
              <a:p>
                <a:pPr algn="l">
                  <a:lnSpc>
                    <a:spcPct val="90000"/>
                  </a:lnSpc>
                  <a:spcBef>
                    <a:spcPct val="25000"/>
                  </a:spcBef>
                </a:pPr>
                <a:r>
                  <a:rPr lang="en-AU" altLang="en-US" sz="2000" b="1" i="1">
                    <a:solidFill>
                      <a:srgbClr val="000000"/>
                    </a:solidFill>
                  </a:rPr>
                  <a:t>	B	Modify roof and floor	3</a:t>
                </a:r>
              </a:p>
              <a:p>
                <a:pPr algn="l">
                  <a:lnSpc>
                    <a:spcPct val="90000"/>
                  </a:lnSpc>
                  <a:spcBef>
                    <a:spcPct val="25000"/>
                  </a:spcBef>
                </a:pPr>
                <a:r>
                  <a:rPr lang="en-AU" altLang="en-US" sz="2000" b="1" i="1">
                    <a:solidFill>
                      <a:srgbClr val="000000"/>
                    </a:solidFill>
                  </a:rPr>
                  <a:t>	C	Construct collection stack	2</a:t>
                </a:r>
              </a:p>
              <a:p>
                <a:pPr algn="l">
                  <a:lnSpc>
                    <a:spcPct val="90000"/>
                  </a:lnSpc>
                  <a:spcBef>
                    <a:spcPct val="25000"/>
                  </a:spcBef>
                </a:pPr>
                <a:r>
                  <a:rPr lang="en-AU" altLang="en-US" sz="2000" b="1" i="1">
                    <a:solidFill>
                      <a:srgbClr val="000000"/>
                    </a:solidFill>
                  </a:rPr>
                  <a:t>	D	Pour concrete and install frame	4</a:t>
                </a:r>
              </a:p>
              <a:p>
                <a:pPr algn="l">
                  <a:lnSpc>
                    <a:spcPct val="90000"/>
                  </a:lnSpc>
                  <a:spcBef>
                    <a:spcPct val="25000"/>
                  </a:spcBef>
                </a:pPr>
                <a:r>
                  <a:rPr lang="en-AU" altLang="en-US" sz="2000" b="1" i="1">
                    <a:solidFill>
                      <a:srgbClr val="000000"/>
                    </a:solidFill>
                  </a:rPr>
                  <a:t>	E	Build high-temperature burner	4</a:t>
                </a:r>
              </a:p>
              <a:p>
                <a:pPr algn="l">
                  <a:lnSpc>
                    <a:spcPct val="90000"/>
                  </a:lnSpc>
                  <a:spcBef>
                    <a:spcPct val="25000"/>
                  </a:spcBef>
                </a:pPr>
                <a:r>
                  <a:rPr lang="en-AU" altLang="en-US" sz="2000" b="1" i="1">
                    <a:solidFill>
                      <a:srgbClr val="000000"/>
                    </a:solidFill>
                  </a:rPr>
                  <a:t>	F	Install pollution control system 	3</a:t>
                </a:r>
              </a:p>
              <a:p>
                <a:pPr algn="l">
                  <a:lnSpc>
                    <a:spcPct val="90000"/>
                  </a:lnSpc>
                  <a:spcBef>
                    <a:spcPct val="25000"/>
                  </a:spcBef>
                </a:pPr>
                <a:r>
                  <a:rPr lang="en-AU" altLang="en-US" sz="2000" b="1" i="1">
                    <a:solidFill>
                      <a:srgbClr val="000000"/>
                    </a:solidFill>
                  </a:rPr>
                  <a:t>	G	Install air pollution device	5</a:t>
                </a:r>
              </a:p>
              <a:p>
                <a:pPr algn="l">
                  <a:lnSpc>
                    <a:spcPct val="90000"/>
                  </a:lnSpc>
                  <a:spcBef>
                    <a:spcPct val="25000"/>
                  </a:spcBef>
                </a:pPr>
                <a:r>
                  <a:rPr lang="en-AU" altLang="en-US" sz="2000" b="1" i="1">
                    <a:solidFill>
                      <a:srgbClr val="000000"/>
                    </a:solidFill>
                  </a:rPr>
                  <a:t>	H	Inspect and test	2</a:t>
                </a:r>
              </a:p>
              <a:p>
                <a:pPr algn="l">
                  <a:lnSpc>
                    <a:spcPct val="90000"/>
                  </a:lnSpc>
                  <a:spcBef>
                    <a:spcPct val="25000"/>
                  </a:spcBef>
                </a:pPr>
                <a:r>
                  <a:rPr lang="en-AU" altLang="en-US" sz="2000" b="1" i="1">
                    <a:solidFill>
                      <a:srgbClr val="000000"/>
                    </a:solidFill>
                  </a:rPr>
                  <a:t>		Total Time (weeks)	25</a:t>
                </a:r>
              </a:p>
            </p:txBody>
          </p:sp>
          <p:sp>
            <p:nvSpPr>
              <p:cNvPr id="76808" name="Line 8"/>
              <p:cNvSpPr>
                <a:spLocks noChangeShapeType="1"/>
              </p:cNvSpPr>
              <p:nvPr/>
            </p:nvSpPr>
            <p:spPr bwMode="auto">
              <a:xfrm>
                <a:off x="664" y="1888"/>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6809" name="Line 9"/>
              <p:cNvSpPr>
                <a:spLocks noChangeShapeType="1"/>
              </p:cNvSpPr>
              <p:nvPr/>
            </p:nvSpPr>
            <p:spPr bwMode="auto">
              <a:xfrm>
                <a:off x="664" y="3656"/>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76810" name="Rectangle 10"/>
            <p:cNvSpPr>
              <a:spLocks noChangeArrowheads="1"/>
            </p:cNvSpPr>
            <p:nvPr/>
          </p:nvSpPr>
          <p:spPr bwMode="auto">
            <a:xfrm>
              <a:off x="176" y="1384"/>
              <a:ext cx="4928" cy="2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6811" name="Text Box 11"/>
            <p:cNvSpPr txBox="1">
              <a:spLocks noChangeArrowheads="1"/>
            </p:cNvSpPr>
            <p:nvPr/>
          </p:nvSpPr>
          <p:spPr bwMode="auto">
            <a:xfrm>
              <a:off x="270" y="1545"/>
              <a:ext cx="4711" cy="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03500" indent="-2603500">
                <a:tabLst>
                  <a:tab pos="2514600" algn="r"/>
                  <a:tab pos="2603500" algn="l"/>
                </a:tabLst>
                <a:defRPr>
                  <a:solidFill>
                    <a:schemeClr val="tx1"/>
                  </a:solidFill>
                  <a:latin typeface="Arial" charset="0"/>
                </a:defRPr>
              </a:lvl1pPr>
              <a:lvl2pPr marL="2782888">
                <a:tabLst>
                  <a:tab pos="2514600" algn="r"/>
                  <a:tab pos="2603500" algn="l"/>
                </a:tabLst>
                <a:defRPr>
                  <a:solidFill>
                    <a:schemeClr val="tx1"/>
                  </a:solidFill>
                  <a:latin typeface="Arial" charset="0"/>
                </a:defRPr>
              </a:lvl2pPr>
              <a:lvl3pPr marL="2962275">
                <a:tabLst>
                  <a:tab pos="2514600" algn="r"/>
                  <a:tab pos="2603500" algn="l"/>
                </a:tabLst>
                <a:defRPr>
                  <a:solidFill>
                    <a:schemeClr val="tx1"/>
                  </a:solidFill>
                  <a:latin typeface="Arial" charset="0"/>
                </a:defRPr>
              </a:lvl3pPr>
              <a:lvl4pPr marL="3141663">
                <a:tabLst>
                  <a:tab pos="2514600" algn="r"/>
                  <a:tab pos="2603500" algn="l"/>
                </a:tabLst>
                <a:defRPr>
                  <a:solidFill>
                    <a:schemeClr val="tx1"/>
                  </a:solidFill>
                  <a:latin typeface="Arial" charset="0"/>
                </a:defRPr>
              </a:lvl4pPr>
              <a:lvl5pPr marL="3321050">
                <a:tabLst>
                  <a:tab pos="2514600" algn="r"/>
                  <a:tab pos="2603500" algn="l"/>
                </a:tabLst>
                <a:defRPr>
                  <a:solidFill>
                    <a:schemeClr val="tx1"/>
                  </a:solidFill>
                  <a:latin typeface="Arial" charset="0"/>
                </a:defRPr>
              </a:lvl5pPr>
              <a:lvl6pPr marL="3778250" fontAlgn="base">
                <a:spcBef>
                  <a:spcPct val="0"/>
                </a:spcBef>
                <a:spcAft>
                  <a:spcPct val="0"/>
                </a:spcAft>
                <a:tabLst>
                  <a:tab pos="2514600" algn="r"/>
                  <a:tab pos="2603500" algn="l"/>
                </a:tabLst>
                <a:defRPr>
                  <a:solidFill>
                    <a:schemeClr val="tx1"/>
                  </a:solidFill>
                  <a:latin typeface="Arial" charset="0"/>
                </a:defRPr>
              </a:lvl6pPr>
              <a:lvl7pPr marL="4235450" fontAlgn="base">
                <a:spcBef>
                  <a:spcPct val="0"/>
                </a:spcBef>
                <a:spcAft>
                  <a:spcPct val="0"/>
                </a:spcAft>
                <a:tabLst>
                  <a:tab pos="2514600" algn="r"/>
                  <a:tab pos="2603500" algn="l"/>
                </a:tabLst>
                <a:defRPr>
                  <a:solidFill>
                    <a:schemeClr val="tx1"/>
                  </a:solidFill>
                  <a:latin typeface="Arial" charset="0"/>
                </a:defRPr>
              </a:lvl7pPr>
              <a:lvl8pPr marL="4692650" fontAlgn="base">
                <a:spcBef>
                  <a:spcPct val="0"/>
                </a:spcBef>
                <a:spcAft>
                  <a:spcPct val="0"/>
                </a:spcAft>
                <a:tabLst>
                  <a:tab pos="2514600" algn="r"/>
                  <a:tab pos="2603500" algn="l"/>
                </a:tabLst>
                <a:defRPr>
                  <a:solidFill>
                    <a:schemeClr val="tx1"/>
                  </a:solidFill>
                  <a:latin typeface="Arial" charset="0"/>
                </a:defRPr>
              </a:lvl8pPr>
              <a:lvl9pPr marL="5149850" fontAlgn="base">
                <a:spcBef>
                  <a:spcPct val="0"/>
                </a:spcBef>
                <a:spcAft>
                  <a:spcPct val="0"/>
                </a:spcAft>
                <a:tabLst>
                  <a:tab pos="2514600" algn="r"/>
                  <a:tab pos="2603500" algn="l"/>
                </a:tabLst>
                <a:defRPr>
                  <a:solidFill>
                    <a:schemeClr val="tx1"/>
                  </a:solidFill>
                  <a:latin typeface="Arial" charset="0"/>
                </a:defRPr>
              </a:lvl9pPr>
            </a:lstStyle>
            <a:p>
              <a:pPr algn="l">
                <a:lnSpc>
                  <a:spcPct val="90000"/>
                </a:lnSpc>
                <a:spcBef>
                  <a:spcPct val="40000"/>
                </a:spcBef>
              </a:pPr>
              <a:r>
                <a:rPr lang="en-AU" altLang="en-US" sz="2000" b="1" i="1">
                  <a:solidFill>
                    <a:srgbClr val="000000"/>
                  </a:solidFill>
                </a:rPr>
                <a:t>	Earliest start (ES) =	earliest time at which an activity can start, assuming all predecessors have been completed</a:t>
              </a:r>
            </a:p>
            <a:p>
              <a:pPr algn="l">
                <a:lnSpc>
                  <a:spcPct val="90000"/>
                </a:lnSpc>
                <a:spcBef>
                  <a:spcPct val="40000"/>
                </a:spcBef>
              </a:pPr>
              <a:r>
                <a:rPr lang="en-AU" altLang="en-US" sz="2000" b="1" i="1">
                  <a:solidFill>
                    <a:srgbClr val="000000"/>
                  </a:solidFill>
                </a:rPr>
                <a:t>	Earliest finish (EF) =	earliest time at which an activity can be finished</a:t>
              </a:r>
            </a:p>
            <a:p>
              <a:pPr algn="l">
                <a:lnSpc>
                  <a:spcPct val="90000"/>
                </a:lnSpc>
                <a:spcBef>
                  <a:spcPct val="40000"/>
                </a:spcBef>
              </a:pPr>
              <a:r>
                <a:rPr lang="en-AU" altLang="en-US" sz="2000" b="1" i="1">
                  <a:solidFill>
                    <a:srgbClr val="000000"/>
                  </a:solidFill>
                </a:rPr>
                <a:t>	Latest start (LS) =	latest time at which an activity can start so as to not delay the completion time of the entire project</a:t>
              </a:r>
            </a:p>
            <a:p>
              <a:pPr algn="l">
                <a:lnSpc>
                  <a:spcPct val="90000"/>
                </a:lnSpc>
                <a:spcBef>
                  <a:spcPct val="40000"/>
                </a:spcBef>
              </a:pPr>
              <a:r>
                <a:rPr lang="en-AU" altLang="en-US" sz="2000" b="1" i="1">
                  <a:solidFill>
                    <a:srgbClr val="000000"/>
                  </a:solidFill>
                </a:rPr>
                <a:t>	Latest finish (LF) =	latest time by which an activity has to be finished so as to not delay the completion time of the entire project</a:t>
              </a:r>
            </a:p>
          </p:txBody>
        </p:sp>
      </p:grpSp>
    </p:spTree>
    <p:extLst>
      <p:ext uri="{BB962C8B-B14F-4D97-AF65-F5344CB8AC3E}">
        <p14:creationId xmlns:p14="http://schemas.microsoft.com/office/powerpoint/2010/main" val="3914129588"/>
      </p:ext>
    </p:extLst>
  </p:cSld>
  <p:clrMapOvr>
    <a:masterClrMapping/>
  </p:clrMapOvr>
  <p:transition>
    <p:strips dir="rd"/>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96900" y="320675"/>
            <a:ext cx="7912100" cy="863600"/>
          </a:xfrm>
          <a:noFill/>
          <a:ln/>
          <a:extLst>
            <a:ext uri="{909E8E84-426E-40DD-AFC4-6F175D3DCCD1}">
              <a14:hiddenFill xmlns:a14="http://schemas.microsoft.com/office/drawing/2010/main">
                <a:solidFill>
                  <a:srgbClr val="2FFF74"/>
                </a:solidFill>
              </a14:hiddenFill>
            </a:ext>
          </a:extLst>
        </p:spPr>
        <p:txBody>
          <a:bodyPr/>
          <a:lstStyle/>
          <a:p>
            <a:pPr>
              <a:lnSpc>
                <a:spcPct val="90000"/>
              </a:lnSpc>
            </a:pPr>
            <a:r>
              <a:rPr lang="en-US" altLang="en-US" sz="4000"/>
              <a:t>AON Example </a:t>
            </a:r>
            <a:endParaRPr lang="en-US" altLang="en-US" sz="4000">
              <a:solidFill>
                <a:srgbClr val="33CC33"/>
              </a:solidFill>
            </a:endParaRPr>
          </a:p>
        </p:txBody>
      </p:sp>
      <p:graphicFrame>
        <p:nvGraphicFramePr>
          <p:cNvPr id="64515" name="Group 3"/>
          <p:cNvGraphicFramePr>
            <a:graphicFrameLocks noGrp="1"/>
          </p:cNvGraphicFramePr>
          <p:nvPr>
            <p:ph type="tbl" idx="1"/>
          </p:nvPr>
        </p:nvGraphicFramePr>
        <p:xfrm>
          <a:off x="685800" y="2098675"/>
          <a:ext cx="7772400" cy="4152103"/>
        </p:xfrm>
        <a:graphic>
          <a:graphicData uri="http://schemas.openxmlformats.org/drawingml/2006/table">
            <a:tbl>
              <a:tblPr/>
              <a:tblGrid>
                <a:gridCol w="1262063">
                  <a:extLst>
                    <a:ext uri="{9D8B030D-6E8A-4147-A177-3AD203B41FA5}">
                      <a16:colId xmlns:a16="http://schemas.microsoft.com/office/drawing/2014/main" val="20000"/>
                    </a:ext>
                  </a:extLst>
                </a:gridCol>
                <a:gridCol w="4402137">
                  <a:extLst>
                    <a:ext uri="{9D8B030D-6E8A-4147-A177-3AD203B41FA5}">
                      <a16:colId xmlns:a16="http://schemas.microsoft.com/office/drawing/2014/main" val="20001"/>
                    </a:ext>
                  </a:extLst>
                </a:gridCol>
                <a:gridCol w="2108200">
                  <a:extLst>
                    <a:ext uri="{9D8B030D-6E8A-4147-A177-3AD203B41FA5}">
                      <a16:colId xmlns:a16="http://schemas.microsoft.com/office/drawing/2014/main" val="20002"/>
                    </a:ext>
                  </a:extLst>
                </a:gridCol>
              </a:tblGrid>
              <a:tr h="304800">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Activity</a:t>
                      </a:r>
                    </a:p>
                  </a:txBody>
                  <a:tcPr marL="100800" marR="100800" marT="50400" marB="5040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Description</a:t>
                      </a:r>
                    </a:p>
                  </a:txBody>
                  <a:tcPr marL="100800" marR="100800" marT="50400" marB="504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Immediate Predecessors</a:t>
                      </a:r>
                    </a:p>
                  </a:txBody>
                  <a:tcPr marL="100800" marR="100800" marT="50400" marB="5040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A</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Build internal components</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B</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Modify roof and floor</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C</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Construct collection stack</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A</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D</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Pour concrete and install frame</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A, B</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E</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Build high-temperature burner</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C</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5450">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F</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Install pollution control system</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C</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G</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Install air pollution device</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D, E</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5613">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H</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Inspect and test</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F, G</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4557" name="Text Box 45"/>
          <p:cNvSpPr txBox="1">
            <a:spLocks noChangeArrowheads="1"/>
          </p:cNvSpPr>
          <p:nvPr/>
        </p:nvSpPr>
        <p:spPr bwMode="auto">
          <a:xfrm>
            <a:off x="657225" y="1265238"/>
            <a:ext cx="50673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en-US" altLang="en-US" sz="2400" b="1" i="1">
                <a:solidFill>
                  <a:srgbClr val="009999"/>
                </a:solidFill>
                <a:effectLst>
                  <a:outerShdw blurRad="38100" dist="38100" dir="2700000" algn="tl">
                    <a:srgbClr val="C0C0C0"/>
                  </a:outerShdw>
                </a:effectLst>
              </a:rPr>
              <a:t>Milwaukee Paper Manufacturing's</a:t>
            </a:r>
            <a:br>
              <a:rPr lang="en-US" altLang="en-US" sz="2400" b="1" i="1">
                <a:solidFill>
                  <a:srgbClr val="009999"/>
                </a:solidFill>
                <a:effectLst>
                  <a:outerShdw blurRad="38100" dist="38100" dir="2700000" algn="tl">
                    <a:srgbClr val="C0C0C0"/>
                  </a:outerShdw>
                </a:effectLst>
              </a:rPr>
            </a:br>
            <a:r>
              <a:rPr lang="en-US" altLang="en-US" sz="2400" b="1" i="1">
                <a:solidFill>
                  <a:srgbClr val="009999"/>
                </a:solidFill>
                <a:effectLst>
                  <a:outerShdw blurRad="38100" dist="38100" dir="2700000" algn="tl">
                    <a:srgbClr val="C0C0C0"/>
                  </a:outerShdw>
                </a:effectLst>
              </a:rPr>
              <a:t>Activities and Predecessors</a:t>
            </a:r>
            <a:endParaRPr lang="en-AU" altLang="en-US" sz="2400" b="1" i="1">
              <a:solidFill>
                <a:srgbClr val="009999"/>
              </a:solidFill>
              <a:effectLst>
                <a:outerShdw blurRad="38100" dist="38100" dir="2700000" algn="tl">
                  <a:srgbClr val="C0C0C0"/>
                </a:outerShdw>
              </a:effectLst>
            </a:endParaRPr>
          </a:p>
        </p:txBody>
      </p:sp>
    </p:spTree>
    <p:extLst>
      <p:ext uri="{BB962C8B-B14F-4D97-AF65-F5344CB8AC3E}">
        <p14:creationId xmlns:p14="http://schemas.microsoft.com/office/powerpoint/2010/main" val="255173965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64557"/>
                                        </p:tgtEl>
                                        <p:attrNameLst>
                                          <p:attrName>style.visibility</p:attrName>
                                        </p:attrNameLst>
                                      </p:cBhvr>
                                      <p:to>
                                        <p:strVal val="visible"/>
                                      </p:to>
                                    </p:set>
                                    <p:animEffect transition="in" filter="strips(downRight)">
                                      <p:cBhvr>
                                        <p:cTn id="7" dur="1000"/>
                                        <p:tgtEl>
                                          <p:spTgt spid="64557"/>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64515"/>
                                        </p:tgtEl>
                                        <p:attrNameLst>
                                          <p:attrName>style.visibility</p:attrName>
                                        </p:attrNameLst>
                                      </p:cBhvr>
                                      <p:to>
                                        <p:strVal val="visible"/>
                                      </p:to>
                                    </p:set>
                                    <p:animEffect transition="in" filter="strips(downRight)">
                                      <p:cBhvr>
                                        <p:cTn id="11" dur="10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7"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39800" y="457200"/>
            <a:ext cx="7264400" cy="14097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AON Network for Milwaukee Paper</a:t>
            </a:r>
            <a:endParaRPr lang="en-US" altLang="en-US" sz="3200">
              <a:solidFill>
                <a:srgbClr val="33CC33"/>
              </a:solidFill>
            </a:endParaRPr>
          </a:p>
        </p:txBody>
      </p:sp>
      <p:grpSp>
        <p:nvGrpSpPr>
          <p:cNvPr id="66563" name="Group 3"/>
          <p:cNvGrpSpPr>
            <a:grpSpLocks/>
          </p:cNvGrpSpPr>
          <p:nvPr/>
        </p:nvGrpSpPr>
        <p:grpSpPr bwMode="auto">
          <a:xfrm>
            <a:off x="647700" y="2692400"/>
            <a:ext cx="1778000" cy="2794000"/>
            <a:chOff x="408" y="1792"/>
            <a:chExt cx="1120" cy="1760"/>
          </a:xfrm>
        </p:grpSpPr>
        <p:sp>
          <p:nvSpPr>
            <p:cNvPr id="66564" name="Line 4"/>
            <p:cNvSpPr>
              <a:spLocks noChangeShapeType="1"/>
            </p:cNvSpPr>
            <p:nvPr/>
          </p:nvSpPr>
          <p:spPr bwMode="auto">
            <a:xfrm>
              <a:off x="734" y="2786"/>
              <a:ext cx="426"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6565" name="Group 5"/>
            <p:cNvGrpSpPr>
              <a:grpSpLocks/>
            </p:cNvGrpSpPr>
            <p:nvPr/>
          </p:nvGrpSpPr>
          <p:grpSpPr bwMode="auto">
            <a:xfrm>
              <a:off x="1104" y="1792"/>
              <a:ext cx="424" cy="424"/>
              <a:chOff x="1088" y="1736"/>
              <a:chExt cx="424" cy="424"/>
            </a:xfrm>
          </p:grpSpPr>
          <p:sp>
            <p:nvSpPr>
              <p:cNvPr id="66566" name="Oval 6"/>
              <p:cNvSpPr>
                <a:spLocks noChangeArrowheads="1"/>
              </p:cNvSpPr>
              <p:nvPr/>
            </p:nvSpPr>
            <p:spPr bwMode="auto">
              <a:xfrm>
                <a:off x="1088" y="1736"/>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6567" name="Text Box 7"/>
              <p:cNvSpPr txBox="1">
                <a:spLocks noChangeArrowheads="1"/>
              </p:cNvSpPr>
              <p:nvPr/>
            </p:nvSpPr>
            <p:spPr bwMode="auto">
              <a:xfrm>
                <a:off x="1173" y="18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A</a:t>
                </a:r>
              </a:p>
            </p:txBody>
          </p:sp>
        </p:grpSp>
        <p:sp>
          <p:nvSpPr>
            <p:cNvPr id="66568" name="Line 8"/>
            <p:cNvSpPr>
              <a:spLocks noChangeShapeType="1"/>
            </p:cNvSpPr>
            <p:nvPr/>
          </p:nvSpPr>
          <p:spPr bwMode="auto">
            <a:xfrm flipV="1">
              <a:off x="726" y="2134"/>
              <a:ext cx="426" cy="4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6569" name="Group 9"/>
            <p:cNvGrpSpPr>
              <a:grpSpLocks/>
            </p:cNvGrpSpPr>
            <p:nvPr/>
          </p:nvGrpSpPr>
          <p:grpSpPr bwMode="auto">
            <a:xfrm>
              <a:off x="408" y="2488"/>
              <a:ext cx="598" cy="424"/>
              <a:chOff x="408" y="2488"/>
              <a:chExt cx="598" cy="424"/>
            </a:xfrm>
          </p:grpSpPr>
          <p:sp>
            <p:nvSpPr>
              <p:cNvPr id="66570" name="Oval 10"/>
              <p:cNvSpPr>
                <a:spLocks noChangeArrowheads="1"/>
              </p:cNvSpPr>
              <p:nvPr/>
            </p:nvSpPr>
            <p:spPr bwMode="auto">
              <a:xfrm>
                <a:off x="456" y="24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6571" name="Text Box 11"/>
              <p:cNvSpPr txBox="1">
                <a:spLocks noChangeArrowheads="1"/>
              </p:cNvSpPr>
              <p:nvPr/>
            </p:nvSpPr>
            <p:spPr bwMode="auto">
              <a:xfrm>
                <a:off x="408" y="2568"/>
                <a:ext cx="598" cy="254"/>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000" b="1" i="1">
                    <a:solidFill>
                      <a:srgbClr val="000000"/>
                    </a:solidFill>
                  </a:rPr>
                  <a:t>Start</a:t>
                </a:r>
              </a:p>
            </p:txBody>
          </p:sp>
        </p:grpSp>
        <p:grpSp>
          <p:nvGrpSpPr>
            <p:cNvPr id="66572" name="Group 12"/>
            <p:cNvGrpSpPr>
              <a:grpSpLocks/>
            </p:cNvGrpSpPr>
            <p:nvPr/>
          </p:nvGrpSpPr>
          <p:grpSpPr bwMode="auto">
            <a:xfrm>
              <a:off x="1104" y="3128"/>
              <a:ext cx="424" cy="424"/>
              <a:chOff x="1104" y="3088"/>
              <a:chExt cx="424" cy="424"/>
            </a:xfrm>
          </p:grpSpPr>
          <p:sp>
            <p:nvSpPr>
              <p:cNvPr id="66573" name="Oval 13"/>
              <p:cNvSpPr>
                <a:spLocks noChangeArrowheads="1"/>
              </p:cNvSpPr>
              <p:nvPr/>
            </p:nvSpPr>
            <p:spPr bwMode="auto">
              <a:xfrm>
                <a:off x="1104" y="30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6574" name="Text Box 14"/>
              <p:cNvSpPr txBox="1">
                <a:spLocks noChangeArrowheads="1"/>
              </p:cNvSpPr>
              <p:nvPr/>
            </p:nvSpPr>
            <p:spPr bwMode="auto">
              <a:xfrm>
                <a:off x="1189" y="315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B</a:t>
                </a:r>
              </a:p>
            </p:txBody>
          </p:sp>
        </p:grpSp>
      </p:grpSp>
      <p:grpSp>
        <p:nvGrpSpPr>
          <p:cNvPr id="66575" name="Group 15"/>
          <p:cNvGrpSpPr>
            <a:grpSpLocks/>
          </p:cNvGrpSpPr>
          <p:nvPr/>
        </p:nvGrpSpPr>
        <p:grpSpPr bwMode="auto">
          <a:xfrm>
            <a:off x="225425" y="4572000"/>
            <a:ext cx="1481138" cy="1119188"/>
            <a:chOff x="142" y="2976"/>
            <a:chExt cx="933" cy="705"/>
          </a:xfrm>
        </p:grpSpPr>
        <p:sp>
          <p:nvSpPr>
            <p:cNvPr id="66576" name="Text Box 16"/>
            <p:cNvSpPr txBox="1">
              <a:spLocks noChangeArrowheads="1"/>
            </p:cNvSpPr>
            <p:nvPr/>
          </p:nvSpPr>
          <p:spPr bwMode="auto">
            <a:xfrm>
              <a:off x="142" y="3209"/>
              <a:ext cx="933"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solidFill>
                    <a:srgbClr val="000000"/>
                  </a:solidFill>
                </a:rPr>
                <a:t>Start Activity</a:t>
              </a:r>
            </a:p>
          </p:txBody>
        </p:sp>
        <p:sp>
          <p:nvSpPr>
            <p:cNvPr id="66577" name="Line 17"/>
            <p:cNvSpPr>
              <a:spLocks noChangeShapeType="1"/>
            </p:cNvSpPr>
            <p:nvPr/>
          </p:nvSpPr>
          <p:spPr bwMode="auto">
            <a:xfrm flipV="1">
              <a:off x="624" y="2976"/>
              <a:ext cx="16" cy="24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66578" name="Group 18"/>
          <p:cNvGrpSpPr>
            <a:grpSpLocks/>
          </p:cNvGrpSpPr>
          <p:nvPr/>
        </p:nvGrpSpPr>
        <p:grpSpPr bwMode="auto">
          <a:xfrm>
            <a:off x="2501900" y="2660650"/>
            <a:ext cx="4516438" cy="749300"/>
            <a:chOff x="1576" y="1772"/>
            <a:chExt cx="2845" cy="472"/>
          </a:xfrm>
        </p:grpSpPr>
        <p:sp>
          <p:nvSpPr>
            <p:cNvPr id="66579" name="Text Box 19"/>
            <p:cNvSpPr txBox="1">
              <a:spLocks noChangeArrowheads="1"/>
            </p:cNvSpPr>
            <p:nvPr/>
          </p:nvSpPr>
          <p:spPr bwMode="auto">
            <a:xfrm>
              <a:off x="1726" y="1772"/>
              <a:ext cx="2695"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AU" altLang="en-US" sz="2400" b="1" i="1">
                  <a:solidFill>
                    <a:srgbClr val="000000"/>
                  </a:solidFill>
                </a:rPr>
                <a:t>Activity A</a:t>
              </a:r>
            </a:p>
            <a:p>
              <a:pPr algn="ctr">
                <a:lnSpc>
                  <a:spcPct val="90000"/>
                </a:lnSpc>
              </a:pPr>
              <a:r>
                <a:rPr lang="en-AU" altLang="en-US" sz="2400" b="1" i="1">
                  <a:solidFill>
                    <a:srgbClr val="000000"/>
                  </a:solidFill>
                </a:rPr>
                <a:t>(Build Internal Components)</a:t>
              </a:r>
            </a:p>
          </p:txBody>
        </p:sp>
        <p:sp>
          <p:nvSpPr>
            <p:cNvPr id="66580" name="Line 20"/>
            <p:cNvSpPr>
              <a:spLocks noChangeShapeType="1"/>
            </p:cNvSpPr>
            <p:nvPr/>
          </p:nvSpPr>
          <p:spPr bwMode="auto">
            <a:xfrm flipH="1">
              <a:off x="1576" y="1896"/>
              <a:ext cx="880" cy="7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66581" name="Group 21"/>
          <p:cNvGrpSpPr>
            <a:grpSpLocks/>
          </p:cNvGrpSpPr>
          <p:nvPr/>
        </p:nvGrpSpPr>
        <p:grpSpPr bwMode="auto">
          <a:xfrm>
            <a:off x="2628900" y="4768850"/>
            <a:ext cx="3727450" cy="749300"/>
            <a:chOff x="1656" y="3100"/>
            <a:chExt cx="2348" cy="472"/>
          </a:xfrm>
        </p:grpSpPr>
        <p:sp>
          <p:nvSpPr>
            <p:cNvPr id="66582" name="Text Box 22"/>
            <p:cNvSpPr txBox="1">
              <a:spLocks noChangeArrowheads="1"/>
            </p:cNvSpPr>
            <p:nvPr/>
          </p:nvSpPr>
          <p:spPr bwMode="auto">
            <a:xfrm>
              <a:off x="1726" y="3100"/>
              <a:ext cx="2278"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AU" altLang="en-US" sz="2400" b="1" i="1">
                  <a:solidFill>
                    <a:srgbClr val="000000"/>
                  </a:solidFill>
                </a:rPr>
                <a:t>Activity B</a:t>
              </a:r>
            </a:p>
            <a:p>
              <a:pPr algn="ctr">
                <a:lnSpc>
                  <a:spcPct val="90000"/>
                </a:lnSpc>
              </a:pPr>
              <a:r>
                <a:rPr lang="en-AU" altLang="en-US" sz="2400" b="1" i="1">
                  <a:solidFill>
                    <a:srgbClr val="000000"/>
                  </a:solidFill>
                </a:rPr>
                <a:t>(Modify Roof and Floor)</a:t>
              </a:r>
            </a:p>
          </p:txBody>
        </p:sp>
        <p:sp>
          <p:nvSpPr>
            <p:cNvPr id="66583" name="Line 23"/>
            <p:cNvSpPr>
              <a:spLocks noChangeShapeType="1"/>
            </p:cNvSpPr>
            <p:nvPr/>
          </p:nvSpPr>
          <p:spPr bwMode="auto">
            <a:xfrm flipH="1">
              <a:off x="1656" y="3208"/>
              <a:ext cx="720" cy="4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187369010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66563"/>
                                        </p:tgtEl>
                                        <p:attrNameLst>
                                          <p:attrName>style.visibility</p:attrName>
                                        </p:attrNameLst>
                                      </p:cBhvr>
                                      <p:to>
                                        <p:strVal val="visible"/>
                                      </p:to>
                                    </p:set>
                                    <p:animEffect transition="in" filter="wipe(left)">
                                      <p:cBhvr>
                                        <p:cTn id="7" dur="1000"/>
                                        <p:tgtEl>
                                          <p:spTgt spid="66563"/>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66575"/>
                                        </p:tgtEl>
                                        <p:attrNameLst>
                                          <p:attrName>style.visibility</p:attrName>
                                        </p:attrNameLst>
                                      </p:cBhvr>
                                      <p:to>
                                        <p:strVal val="visible"/>
                                      </p:to>
                                    </p:set>
                                    <p:animEffect transition="in" filter="wipe(down)">
                                      <p:cBhvr>
                                        <p:cTn id="11" dur="1000"/>
                                        <p:tgtEl>
                                          <p:spTgt spid="66575"/>
                                        </p:tgtEl>
                                      </p:cBhvr>
                                    </p:animEffect>
                                  </p:childTnLst>
                                </p:cTn>
                              </p:par>
                            </p:childTnLst>
                          </p:cTn>
                        </p:par>
                        <p:par>
                          <p:cTn id="12" fill="hold" nodeType="afterGroup">
                            <p:stCondLst>
                              <p:cond delay="4000"/>
                            </p:stCondLst>
                            <p:childTnLst>
                              <p:par>
                                <p:cTn id="13" presetID="22" presetClass="entr" presetSubtype="2" fill="hold" nodeType="afterEffect">
                                  <p:stCondLst>
                                    <p:cond delay="0"/>
                                  </p:stCondLst>
                                  <p:childTnLst>
                                    <p:set>
                                      <p:cBhvr>
                                        <p:cTn id="14" dur="1" fill="hold">
                                          <p:stCondLst>
                                            <p:cond delay="0"/>
                                          </p:stCondLst>
                                        </p:cTn>
                                        <p:tgtEl>
                                          <p:spTgt spid="66578"/>
                                        </p:tgtEl>
                                        <p:attrNameLst>
                                          <p:attrName>style.visibility</p:attrName>
                                        </p:attrNameLst>
                                      </p:cBhvr>
                                      <p:to>
                                        <p:strVal val="visible"/>
                                      </p:to>
                                    </p:set>
                                    <p:animEffect transition="in" filter="wipe(right)">
                                      <p:cBhvr>
                                        <p:cTn id="15" dur="1000"/>
                                        <p:tgtEl>
                                          <p:spTgt spid="66578"/>
                                        </p:tgtEl>
                                      </p:cBhvr>
                                    </p:animEffect>
                                  </p:childTnLst>
                                </p:cTn>
                              </p:par>
                              <p:par>
                                <p:cTn id="16" presetID="22" presetClass="entr" presetSubtype="2" fill="hold" nodeType="withEffect">
                                  <p:stCondLst>
                                    <p:cond delay="0"/>
                                  </p:stCondLst>
                                  <p:childTnLst>
                                    <p:set>
                                      <p:cBhvr>
                                        <p:cTn id="17" dur="1" fill="hold">
                                          <p:stCondLst>
                                            <p:cond delay="0"/>
                                          </p:stCondLst>
                                        </p:cTn>
                                        <p:tgtEl>
                                          <p:spTgt spid="66581"/>
                                        </p:tgtEl>
                                        <p:attrNameLst>
                                          <p:attrName>style.visibility</p:attrName>
                                        </p:attrNameLst>
                                      </p:cBhvr>
                                      <p:to>
                                        <p:strVal val="visible"/>
                                      </p:to>
                                    </p:set>
                                    <p:animEffect transition="in" filter="wipe(right)">
                                      <p:cBhvr>
                                        <p:cTn id="18" dur="1000"/>
                                        <p:tgtEl>
                                          <p:spTgt spid="6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6</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04800"/>
            <a:ext cx="5867400" cy="18669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063" y="2209800"/>
            <a:ext cx="6630537" cy="40386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5660"/>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39800" y="457200"/>
            <a:ext cx="7264400" cy="14097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AON Network for Milwaukee Paper</a:t>
            </a:r>
            <a:endParaRPr lang="en-US" altLang="en-US" sz="3200">
              <a:solidFill>
                <a:srgbClr val="33CC33"/>
              </a:solidFill>
            </a:endParaRPr>
          </a:p>
        </p:txBody>
      </p:sp>
      <p:grpSp>
        <p:nvGrpSpPr>
          <p:cNvPr id="68612" name="Group 4"/>
          <p:cNvGrpSpPr>
            <a:grpSpLocks/>
          </p:cNvGrpSpPr>
          <p:nvPr/>
        </p:nvGrpSpPr>
        <p:grpSpPr bwMode="auto">
          <a:xfrm>
            <a:off x="2190750" y="2693988"/>
            <a:ext cx="2276475" cy="2794000"/>
            <a:chOff x="1382" y="1792"/>
            <a:chExt cx="1434" cy="1760"/>
          </a:xfrm>
        </p:grpSpPr>
        <p:sp>
          <p:nvSpPr>
            <p:cNvPr id="68613" name="Line 5"/>
            <p:cNvSpPr>
              <a:spLocks noChangeShapeType="1"/>
            </p:cNvSpPr>
            <p:nvPr/>
          </p:nvSpPr>
          <p:spPr bwMode="auto">
            <a:xfrm>
              <a:off x="1435" y="2004"/>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68614" name="Line 6"/>
            <p:cNvSpPr>
              <a:spLocks noChangeShapeType="1"/>
            </p:cNvSpPr>
            <p:nvPr/>
          </p:nvSpPr>
          <p:spPr bwMode="auto">
            <a:xfrm>
              <a:off x="1382" y="2110"/>
              <a:ext cx="1066" cy="10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68615" name="Line 7"/>
            <p:cNvSpPr>
              <a:spLocks noChangeShapeType="1"/>
            </p:cNvSpPr>
            <p:nvPr/>
          </p:nvSpPr>
          <p:spPr bwMode="auto">
            <a:xfrm>
              <a:off x="1432" y="3340"/>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8616" name="Group 8"/>
            <p:cNvGrpSpPr>
              <a:grpSpLocks/>
            </p:cNvGrpSpPr>
            <p:nvPr/>
          </p:nvGrpSpPr>
          <p:grpSpPr bwMode="auto">
            <a:xfrm>
              <a:off x="2392" y="1792"/>
              <a:ext cx="424" cy="424"/>
              <a:chOff x="2456" y="1848"/>
              <a:chExt cx="424" cy="424"/>
            </a:xfrm>
          </p:grpSpPr>
          <p:sp>
            <p:nvSpPr>
              <p:cNvPr id="68617" name="Oval 9"/>
              <p:cNvSpPr>
                <a:spLocks noChangeArrowheads="1"/>
              </p:cNvSpPr>
              <p:nvPr/>
            </p:nvSpPr>
            <p:spPr bwMode="auto">
              <a:xfrm>
                <a:off x="2456" y="184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18" name="Text Box 10"/>
              <p:cNvSpPr txBox="1">
                <a:spLocks noChangeArrowheads="1"/>
              </p:cNvSpPr>
              <p:nvPr/>
            </p:nvSpPr>
            <p:spPr bwMode="auto">
              <a:xfrm>
                <a:off x="2508" y="1914"/>
                <a:ext cx="320" cy="29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400" b="1" i="1">
                    <a:solidFill>
                      <a:srgbClr val="000000"/>
                    </a:solidFill>
                  </a:rPr>
                  <a:t>C</a:t>
                </a:r>
              </a:p>
            </p:txBody>
          </p:sp>
        </p:grpSp>
        <p:grpSp>
          <p:nvGrpSpPr>
            <p:cNvPr id="68619" name="Group 11"/>
            <p:cNvGrpSpPr>
              <a:grpSpLocks/>
            </p:cNvGrpSpPr>
            <p:nvPr/>
          </p:nvGrpSpPr>
          <p:grpSpPr bwMode="auto">
            <a:xfrm>
              <a:off x="2392" y="3128"/>
              <a:ext cx="424" cy="424"/>
              <a:chOff x="2312" y="3128"/>
              <a:chExt cx="424" cy="424"/>
            </a:xfrm>
          </p:grpSpPr>
          <p:sp>
            <p:nvSpPr>
              <p:cNvPr id="68620" name="Oval 12"/>
              <p:cNvSpPr>
                <a:spLocks noChangeArrowheads="1"/>
              </p:cNvSpPr>
              <p:nvPr/>
            </p:nvSpPr>
            <p:spPr bwMode="auto">
              <a:xfrm>
                <a:off x="2312" y="312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21" name="Text Box 13"/>
              <p:cNvSpPr txBox="1">
                <a:spLocks noChangeArrowheads="1"/>
              </p:cNvSpPr>
              <p:nvPr/>
            </p:nvSpPr>
            <p:spPr bwMode="auto">
              <a:xfrm>
                <a:off x="2397" y="31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D</a:t>
                </a:r>
              </a:p>
            </p:txBody>
          </p:sp>
        </p:grpSp>
      </p:grpSp>
      <p:grpSp>
        <p:nvGrpSpPr>
          <p:cNvPr id="68622" name="Group 14"/>
          <p:cNvGrpSpPr>
            <a:grpSpLocks/>
          </p:cNvGrpSpPr>
          <p:nvPr/>
        </p:nvGrpSpPr>
        <p:grpSpPr bwMode="auto">
          <a:xfrm>
            <a:off x="644525" y="2693988"/>
            <a:ext cx="1778000" cy="2794000"/>
            <a:chOff x="408" y="1792"/>
            <a:chExt cx="1120" cy="1760"/>
          </a:xfrm>
        </p:grpSpPr>
        <p:sp>
          <p:nvSpPr>
            <p:cNvPr id="68623" name="Line 15"/>
            <p:cNvSpPr>
              <a:spLocks noChangeShapeType="1"/>
            </p:cNvSpPr>
            <p:nvPr/>
          </p:nvSpPr>
          <p:spPr bwMode="auto">
            <a:xfrm>
              <a:off x="734" y="2786"/>
              <a:ext cx="426"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8624" name="Group 16"/>
            <p:cNvGrpSpPr>
              <a:grpSpLocks/>
            </p:cNvGrpSpPr>
            <p:nvPr/>
          </p:nvGrpSpPr>
          <p:grpSpPr bwMode="auto">
            <a:xfrm>
              <a:off x="1104" y="1792"/>
              <a:ext cx="424" cy="424"/>
              <a:chOff x="1088" y="1736"/>
              <a:chExt cx="424" cy="424"/>
            </a:xfrm>
          </p:grpSpPr>
          <p:sp>
            <p:nvSpPr>
              <p:cNvPr id="68625" name="Oval 17"/>
              <p:cNvSpPr>
                <a:spLocks noChangeArrowheads="1"/>
              </p:cNvSpPr>
              <p:nvPr/>
            </p:nvSpPr>
            <p:spPr bwMode="auto">
              <a:xfrm>
                <a:off x="1088" y="1736"/>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26" name="Text Box 18"/>
              <p:cNvSpPr txBox="1">
                <a:spLocks noChangeArrowheads="1"/>
              </p:cNvSpPr>
              <p:nvPr/>
            </p:nvSpPr>
            <p:spPr bwMode="auto">
              <a:xfrm>
                <a:off x="1173" y="18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A</a:t>
                </a:r>
              </a:p>
            </p:txBody>
          </p:sp>
        </p:grpSp>
        <p:sp>
          <p:nvSpPr>
            <p:cNvPr id="68627" name="Line 19"/>
            <p:cNvSpPr>
              <a:spLocks noChangeShapeType="1"/>
            </p:cNvSpPr>
            <p:nvPr/>
          </p:nvSpPr>
          <p:spPr bwMode="auto">
            <a:xfrm flipV="1">
              <a:off x="726" y="2134"/>
              <a:ext cx="426" cy="4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8628" name="Group 20"/>
            <p:cNvGrpSpPr>
              <a:grpSpLocks/>
            </p:cNvGrpSpPr>
            <p:nvPr/>
          </p:nvGrpSpPr>
          <p:grpSpPr bwMode="auto">
            <a:xfrm>
              <a:off x="408" y="2488"/>
              <a:ext cx="598" cy="424"/>
              <a:chOff x="408" y="2488"/>
              <a:chExt cx="598" cy="424"/>
            </a:xfrm>
          </p:grpSpPr>
          <p:sp>
            <p:nvSpPr>
              <p:cNvPr id="68629" name="Oval 21"/>
              <p:cNvSpPr>
                <a:spLocks noChangeArrowheads="1"/>
              </p:cNvSpPr>
              <p:nvPr/>
            </p:nvSpPr>
            <p:spPr bwMode="auto">
              <a:xfrm>
                <a:off x="456" y="24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30" name="Text Box 22"/>
              <p:cNvSpPr txBox="1">
                <a:spLocks noChangeArrowheads="1"/>
              </p:cNvSpPr>
              <p:nvPr/>
            </p:nvSpPr>
            <p:spPr bwMode="auto">
              <a:xfrm>
                <a:off x="408" y="2568"/>
                <a:ext cx="598" cy="254"/>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000" b="1" i="1">
                    <a:solidFill>
                      <a:srgbClr val="000000"/>
                    </a:solidFill>
                  </a:rPr>
                  <a:t>Start</a:t>
                </a:r>
              </a:p>
            </p:txBody>
          </p:sp>
        </p:grpSp>
        <p:grpSp>
          <p:nvGrpSpPr>
            <p:cNvPr id="68631" name="Group 23"/>
            <p:cNvGrpSpPr>
              <a:grpSpLocks/>
            </p:cNvGrpSpPr>
            <p:nvPr/>
          </p:nvGrpSpPr>
          <p:grpSpPr bwMode="auto">
            <a:xfrm>
              <a:off x="1104" y="3128"/>
              <a:ext cx="424" cy="424"/>
              <a:chOff x="1104" y="3088"/>
              <a:chExt cx="424" cy="424"/>
            </a:xfrm>
          </p:grpSpPr>
          <p:sp>
            <p:nvSpPr>
              <p:cNvPr id="68632" name="Oval 24"/>
              <p:cNvSpPr>
                <a:spLocks noChangeArrowheads="1"/>
              </p:cNvSpPr>
              <p:nvPr/>
            </p:nvSpPr>
            <p:spPr bwMode="auto">
              <a:xfrm>
                <a:off x="1104" y="30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33" name="Text Box 25"/>
              <p:cNvSpPr txBox="1">
                <a:spLocks noChangeArrowheads="1"/>
              </p:cNvSpPr>
              <p:nvPr/>
            </p:nvSpPr>
            <p:spPr bwMode="auto">
              <a:xfrm>
                <a:off x="1189" y="315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B</a:t>
                </a:r>
              </a:p>
            </p:txBody>
          </p:sp>
        </p:grpSp>
      </p:grpSp>
      <p:grpSp>
        <p:nvGrpSpPr>
          <p:cNvPr id="68634" name="Group 26"/>
          <p:cNvGrpSpPr>
            <a:grpSpLocks/>
          </p:cNvGrpSpPr>
          <p:nvPr/>
        </p:nvGrpSpPr>
        <p:grpSpPr bwMode="auto">
          <a:xfrm>
            <a:off x="1962150" y="1997075"/>
            <a:ext cx="4522788" cy="938213"/>
            <a:chOff x="1236" y="1258"/>
            <a:chExt cx="2849" cy="591"/>
          </a:xfrm>
        </p:grpSpPr>
        <p:sp>
          <p:nvSpPr>
            <p:cNvPr id="68635" name="Text Box 27"/>
            <p:cNvSpPr txBox="1">
              <a:spLocks noChangeArrowheads="1"/>
            </p:cNvSpPr>
            <p:nvPr/>
          </p:nvSpPr>
          <p:spPr bwMode="auto">
            <a:xfrm>
              <a:off x="1236" y="1258"/>
              <a:ext cx="28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Activity A Precedes Activity C</a:t>
              </a:r>
            </a:p>
          </p:txBody>
        </p:sp>
        <p:sp>
          <p:nvSpPr>
            <p:cNvPr id="68636" name="Line 28"/>
            <p:cNvSpPr>
              <a:spLocks noChangeShapeType="1"/>
            </p:cNvSpPr>
            <p:nvPr/>
          </p:nvSpPr>
          <p:spPr bwMode="auto">
            <a:xfrm flipH="1">
              <a:off x="1974" y="1521"/>
              <a:ext cx="208" cy="32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68637" name="Group 29"/>
          <p:cNvGrpSpPr>
            <a:grpSpLocks/>
          </p:cNvGrpSpPr>
          <p:nvPr/>
        </p:nvGrpSpPr>
        <p:grpSpPr bwMode="auto">
          <a:xfrm>
            <a:off x="2292350" y="4548188"/>
            <a:ext cx="3263900" cy="1855787"/>
            <a:chOff x="1444" y="2865"/>
            <a:chExt cx="2056" cy="1169"/>
          </a:xfrm>
        </p:grpSpPr>
        <p:sp>
          <p:nvSpPr>
            <p:cNvPr id="68638" name="Text Box 30"/>
            <p:cNvSpPr txBox="1">
              <a:spLocks noChangeArrowheads="1"/>
            </p:cNvSpPr>
            <p:nvPr/>
          </p:nvSpPr>
          <p:spPr bwMode="auto">
            <a:xfrm>
              <a:off x="1444" y="3562"/>
              <a:ext cx="2056"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en-AU" altLang="en-US" sz="2400" b="1" i="1">
                  <a:solidFill>
                    <a:srgbClr val="000000"/>
                  </a:solidFill>
                </a:rPr>
                <a:t>Activities A and B Precede Activity D</a:t>
              </a:r>
            </a:p>
          </p:txBody>
        </p:sp>
        <p:sp>
          <p:nvSpPr>
            <p:cNvPr id="68639" name="Freeform 31"/>
            <p:cNvSpPr>
              <a:spLocks/>
            </p:cNvSpPr>
            <p:nvPr/>
          </p:nvSpPr>
          <p:spPr bwMode="auto">
            <a:xfrm>
              <a:off x="1686" y="2865"/>
              <a:ext cx="408" cy="656"/>
            </a:xfrm>
            <a:custGeom>
              <a:avLst/>
              <a:gdLst>
                <a:gd name="T0" fmla="*/ 0 w 408"/>
                <a:gd name="T1" fmla="*/ 472 h 656"/>
                <a:gd name="T2" fmla="*/ 136 w 408"/>
                <a:gd name="T3" fmla="*/ 656 h 656"/>
                <a:gd name="T4" fmla="*/ 408 w 408"/>
                <a:gd name="T5" fmla="*/ 0 h 656"/>
              </a:gdLst>
              <a:ahLst/>
              <a:cxnLst>
                <a:cxn ang="0">
                  <a:pos x="T0" y="T1"/>
                </a:cxn>
                <a:cxn ang="0">
                  <a:pos x="T2" y="T3"/>
                </a:cxn>
                <a:cxn ang="0">
                  <a:pos x="T4" y="T5"/>
                </a:cxn>
              </a:cxnLst>
              <a:rect l="0" t="0" r="r" b="b"/>
              <a:pathLst>
                <a:path w="408" h="656">
                  <a:moveTo>
                    <a:pt x="0" y="472"/>
                  </a:moveTo>
                  <a:lnTo>
                    <a:pt x="136" y="656"/>
                  </a:lnTo>
                  <a:lnTo>
                    <a:pt x="408" y="0"/>
                  </a:lnTo>
                </a:path>
              </a:pathLst>
            </a:custGeom>
            <a:noFill/>
            <a:ln w="57150"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59789576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68612"/>
                                        </p:tgtEl>
                                        <p:attrNameLst>
                                          <p:attrName>style.visibility</p:attrName>
                                        </p:attrNameLst>
                                      </p:cBhvr>
                                      <p:to>
                                        <p:strVal val="visible"/>
                                      </p:to>
                                    </p:set>
                                    <p:animEffect transition="in" filter="wipe(left)">
                                      <p:cBhvr>
                                        <p:cTn id="7" dur="1000"/>
                                        <p:tgtEl>
                                          <p:spTgt spid="68612"/>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68634"/>
                                        </p:tgtEl>
                                        <p:attrNameLst>
                                          <p:attrName>style.visibility</p:attrName>
                                        </p:attrNameLst>
                                      </p:cBhvr>
                                      <p:to>
                                        <p:strVal val="visible"/>
                                      </p:to>
                                    </p:set>
                                    <p:animEffect transition="in" filter="wipe(up)">
                                      <p:cBhvr>
                                        <p:cTn id="11" dur="1000"/>
                                        <p:tgtEl>
                                          <p:spTgt spid="68634"/>
                                        </p:tgtEl>
                                      </p:cBhvr>
                                    </p:animEffect>
                                  </p:childTnLst>
                                </p:cTn>
                              </p:par>
                            </p:childTnLst>
                          </p:cTn>
                        </p:par>
                        <p:par>
                          <p:cTn id="12" fill="hold" nodeType="afterGroup">
                            <p:stCondLst>
                              <p:cond delay="4000"/>
                            </p:stCondLst>
                            <p:childTnLst>
                              <p:par>
                                <p:cTn id="13" presetID="22" presetClass="entr" presetSubtype="4" fill="hold" nodeType="afterEffect">
                                  <p:stCondLst>
                                    <p:cond delay="1000"/>
                                  </p:stCondLst>
                                  <p:childTnLst>
                                    <p:set>
                                      <p:cBhvr>
                                        <p:cTn id="14" dur="1" fill="hold">
                                          <p:stCondLst>
                                            <p:cond delay="0"/>
                                          </p:stCondLst>
                                        </p:cTn>
                                        <p:tgtEl>
                                          <p:spTgt spid="68637"/>
                                        </p:tgtEl>
                                        <p:attrNameLst>
                                          <p:attrName>style.visibility</p:attrName>
                                        </p:attrNameLst>
                                      </p:cBhvr>
                                      <p:to>
                                        <p:strVal val="visible"/>
                                      </p:to>
                                    </p:set>
                                    <p:animEffect transition="in" filter="wipe(down)">
                                      <p:cBhvr>
                                        <p:cTn id="15" dur="1000"/>
                                        <p:tgtEl>
                                          <p:spTgt spid="68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39800" y="457200"/>
            <a:ext cx="7264400" cy="14097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AON Network for Milwaukee Paper</a:t>
            </a:r>
            <a:endParaRPr lang="en-US" altLang="en-US" sz="3200">
              <a:solidFill>
                <a:srgbClr val="33CC33"/>
              </a:solidFill>
            </a:endParaRPr>
          </a:p>
        </p:txBody>
      </p:sp>
      <p:grpSp>
        <p:nvGrpSpPr>
          <p:cNvPr id="70659" name="Group 3"/>
          <p:cNvGrpSpPr>
            <a:grpSpLocks/>
          </p:cNvGrpSpPr>
          <p:nvPr/>
        </p:nvGrpSpPr>
        <p:grpSpPr bwMode="auto">
          <a:xfrm>
            <a:off x="4318000" y="2311400"/>
            <a:ext cx="4114800" cy="3175000"/>
            <a:chOff x="2720" y="1552"/>
            <a:chExt cx="2592" cy="2000"/>
          </a:xfrm>
        </p:grpSpPr>
        <p:sp>
          <p:nvSpPr>
            <p:cNvPr id="70660" name="Line 4"/>
            <p:cNvSpPr>
              <a:spLocks noChangeShapeType="1"/>
            </p:cNvSpPr>
            <p:nvPr/>
          </p:nvSpPr>
          <p:spPr bwMode="auto">
            <a:xfrm>
              <a:off x="2720" y="3340"/>
              <a:ext cx="11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1" name="Line 5"/>
            <p:cNvSpPr>
              <a:spLocks noChangeShapeType="1"/>
            </p:cNvSpPr>
            <p:nvPr/>
          </p:nvSpPr>
          <p:spPr bwMode="auto">
            <a:xfrm flipV="1">
              <a:off x="4182" y="2858"/>
              <a:ext cx="749"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2" name="Line 6"/>
            <p:cNvSpPr>
              <a:spLocks noChangeShapeType="1"/>
            </p:cNvSpPr>
            <p:nvPr/>
          </p:nvSpPr>
          <p:spPr bwMode="auto">
            <a:xfrm>
              <a:off x="2755" y="2115"/>
              <a:ext cx="464" cy="299"/>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3" name="Line 7"/>
            <p:cNvSpPr>
              <a:spLocks noChangeShapeType="1"/>
            </p:cNvSpPr>
            <p:nvPr/>
          </p:nvSpPr>
          <p:spPr bwMode="auto">
            <a:xfrm>
              <a:off x="3472" y="2636"/>
              <a:ext cx="440" cy="53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4" name="Line 8"/>
            <p:cNvSpPr>
              <a:spLocks noChangeShapeType="1"/>
            </p:cNvSpPr>
            <p:nvPr/>
          </p:nvSpPr>
          <p:spPr bwMode="auto">
            <a:xfrm flipV="1">
              <a:off x="2723" y="1763"/>
              <a:ext cx="1120" cy="22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5" name="Line 9"/>
            <p:cNvSpPr>
              <a:spLocks noChangeShapeType="1"/>
            </p:cNvSpPr>
            <p:nvPr/>
          </p:nvSpPr>
          <p:spPr bwMode="auto">
            <a:xfrm>
              <a:off x="4126" y="1830"/>
              <a:ext cx="829" cy="759"/>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70666" name="Group 10"/>
            <p:cNvGrpSpPr>
              <a:grpSpLocks/>
            </p:cNvGrpSpPr>
            <p:nvPr/>
          </p:nvGrpSpPr>
          <p:grpSpPr bwMode="auto">
            <a:xfrm>
              <a:off x="3840" y="3128"/>
              <a:ext cx="424" cy="424"/>
              <a:chOff x="3840" y="3112"/>
              <a:chExt cx="424" cy="424"/>
            </a:xfrm>
          </p:grpSpPr>
          <p:sp>
            <p:nvSpPr>
              <p:cNvPr id="70667" name="Oval 11"/>
              <p:cNvSpPr>
                <a:spLocks noChangeArrowheads="1"/>
              </p:cNvSpPr>
              <p:nvPr/>
            </p:nvSpPr>
            <p:spPr bwMode="auto">
              <a:xfrm>
                <a:off x="3840" y="3112"/>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68" name="Text Box 12"/>
              <p:cNvSpPr txBox="1">
                <a:spLocks noChangeArrowheads="1"/>
              </p:cNvSpPr>
              <p:nvPr/>
            </p:nvSpPr>
            <p:spPr bwMode="auto">
              <a:xfrm>
                <a:off x="3892" y="3178"/>
                <a:ext cx="320" cy="29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400" b="1" i="1">
                    <a:solidFill>
                      <a:srgbClr val="000000"/>
                    </a:solidFill>
                  </a:rPr>
                  <a:t>G</a:t>
                </a:r>
              </a:p>
            </p:txBody>
          </p:sp>
        </p:grpSp>
        <p:grpSp>
          <p:nvGrpSpPr>
            <p:cNvPr id="70669" name="Group 13"/>
            <p:cNvGrpSpPr>
              <a:grpSpLocks/>
            </p:cNvGrpSpPr>
            <p:nvPr/>
          </p:nvGrpSpPr>
          <p:grpSpPr bwMode="auto">
            <a:xfrm>
              <a:off x="3184" y="2320"/>
              <a:ext cx="424" cy="424"/>
              <a:chOff x="3088" y="2400"/>
              <a:chExt cx="424" cy="424"/>
            </a:xfrm>
          </p:grpSpPr>
          <p:sp>
            <p:nvSpPr>
              <p:cNvPr id="70670" name="Oval 14"/>
              <p:cNvSpPr>
                <a:spLocks noChangeArrowheads="1"/>
              </p:cNvSpPr>
              <p:nvPr/>
            </p:nvSpPr>
            <p:spPr bwMode="auto">
              <a:xfrm>
                <a:off x="3088" y="2400"/>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71" name="Text Box 15"/>
              <p:cNvSpPr txBox="1">
                <a:spLocks noChangeArrowheads="1"/>
              </p:cNvSpPr>
              <p:nvPr/>
            </p:nvSpPr>
            <p:spPr bwMode="auto">
              <a:xfrm>
                <a:off x="3178" y="24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E</a:t>
                </a:r>
              </a:p>
            </p:txBody>
          </p:sp>
        </p:grpSp>
        <p:grpSp>
          <p:nvGrpSpPr>
            <p:cNvPr id="70672" name="Group 16"/>
            <p:cNvGrpSpPr>
              <a:grpSpLocks/>
            </p:cNvGrpSpPr>
            <p:nvPr/>
          </p:nvGrpSpPr>
          <p:grpSpPr bwMode="auto">
            <a:xfrm>
              <a:off x="3840" y="1552"/>
              <a:ext cx="424" cy="424"/>
              <a:chOff x="3712" y="1552"/>
              <a:chExt cx="424" cy="424"/>
            </a:xfrm>
          </p:grpSpPr>
          <p:sp>
            <p:nvSpPr>
              <p:cNvPr id="70673" name="Oval 17"/>
              <p:cNvSpPr>
                <a:spLocks noChangeArrowheads="1"/>
              </p:cNvSpPr>
              <p:nvPr/>
            </p:nvSpPr>
            <p:spPr bwMode="auto">
              <a:xfrm>
                <a:off x="3712" y="1552"/>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74" name="Text Box 18"/>
              <p:cNvSpPr txBox="1">
                <a:spLocks noChangeArrowheads="1"/>
              </p:cNvSpPr>
              <p:nvPr/>
            </p:nvSpPr>
            <p:spPr bwMode="auto">
              <a:xfrm>
                <a:off x="3808" y="1620"/>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F</a:t>
                </a:r>
              </a:p>
            </p:txBody>
          </p:sp>
        </p:grpSp>
        <p:grpSp>
          <p:nvGrpSpPr>
            <p:cNvPr id="70675" name="Group 19"/>
            <p:cNvGrpSpPr>
              <a:grpSpLocks/>
            </p:cNvGrpSpPr>
            <p:nvPr/>
          </p:nvGrpSpPr>
          <p:grpSpPr bwMode="auto">
            <a:xfrm>
              <a:off x="4888" y="2528"/>
              <a:ext cx="424" cy="424"/>
              <a:chOff x="4888" y="2528"/>
              <a:chExt cx="424" cy="424"/>
            </a:xfrm>
          </p:grpSpPr>
          <p:sp>
            <p:nvSpPr>
              <p:cNvPr id="70676" name="Oval 20"/>
              <p:cNvSpPr>
                <a:spLocks noChangeArrowheads="1"/>
              </p:cNvSpPr>
              <p:nvPr/>
            </p:nvSpPr>
            <p:spPr bwMode="auto">
              <a:xfrm>
                <a:off x="4888" y="252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77" name="Text Box 21"/>
              <p:cNvSpPr txBox="1">
                <a:spLocks noChangeArrowheads="1"/>
              </p:cNvSpPr>
              <p:nvPr/>
            </p:nvSpPr>
            <p:spPr bwMode="auto">
              <a:xfrm>
                <a:off x="4973" y="25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H</a:t>
                </a:r>
              </a:p>
            </p:txBody>
          </p:sp>
        </p:grpSp>
      </p:grpSp>
      <p:grpSp>
        <p:nvGrpSpPr>
          <p:cNvPr id="70678" name="Group 22"/>
          <p:cNvGrpSpPr>
            <a:grpSpLocks/>
          </p:cNvGrpSpPr>
          <p:nvPr/>
        </p:nvGrpSpPr>
        <p:grpSpPr bwMode="auto">
          <a:xfrm>
            <a:off x="647700" y="2692400"/>
            <a:ext cx="3822700" cy="2794000"/>
            <a:chOff x="408" y="1792"/>
            <a:chExt cx="2408" cy="1760"/>
          </a:xfrm>
        </p:grpSpPr>
        <p:sp>
          <p:nvSpPr>
            <p:cNvPr id="70679" name="Line 23"/>
            <p:cNvSpPr>
              <a:spLocks noChangeShapeType="1"/>
            </p:cNvSpPr>
            <p:nvPr/>
          </p:nvSpPr>
          <p:spPr bwMode="auto">
            <a:xfrm>
              <a:off x="1435" y="2004"/>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80" name="Line 24"/>
            <p:cNvSpPr>
              <a:spLocks noChangeShapeType="1"/>
            </p:cNvSpPr>
            <p:nvPr/>
          </p:nvSpPr>
          <p:spPr bwMode="auto">
            <a:xfrm>
              <a:off x="734" y="2786"/>
              <a:ext cx="426"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81" name="Line 25"/>
            <p:cNvSpPr>
              <a:spLocks noChangeShapeType="1"/>
            </p:cNvSpPr>
            <p:nvPr/>
          </p:nvSpPr>
          <p:spPr bwMode="auto">
            <a:xfrm>
              <a:off x="1382" y="2110"/>
              <a:ext cx="1066" cy="10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82" name="Line 26"/>
            <p:cNvSpPr>
              <a:spLocks noChangeShapeType="1"/>
            </p:cNvSpPr>
            <p:nvPr/>
          </p:nvSpPr>
          <p:spPr bwMode="auto">
            <a:xfrm>
              <a:off x="1432" y="3340"/>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70683" name="Group 27"/>
            <p:cNvGrpSpPr>
              <a:grpSpLocks/>
            </p:cNvGrpSpPr>
            <p:nvPr/>
          </p:nvGrpSpPr>
          <p:grpSpPr bwMode="auto">
            <a:xfrm>
              <a:off x="2392" y="1792"/>
              <a:ext cx="424" cy="424"/>
              <a:chOff x="2456" y="1848"/>
              <a:chExt cx="424" cy="424"/>
            </a:xfrm>
          </p:grpSpPr>
          <p:sp>
            <p:nvSpPr>
              <p:cNvPr id="70684" name="Oval 28"/>
              <p:cNvSpPr>
                <a:spLocks noChangeArrowheads="1"/>
              </p:cNvSpPr>
              <p:nvPr/>
            </p:nvSpPr>
            <p:spPr bwMode="auto">
              <a:xfrm>
                <a:off x="2456" y="184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85" name="Text Box 29"/>
              <p:cNvSpPr txBox="1">
                <a:spLocks noChangeArrowheads="1"/>
              </p:cNvSpPr>
              <p:nvPr/>
            </p:nvSpPr>
            <p:spPr bwMode="auto">
              <a:xfrm>
                <a:off x="2508" y="1914"/>
                <a:ext cx="320" cy="29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400" b="1" i="1">
                    <a:solidFill>
                      <a:srgbClr val="000000"/>
                    </a:solidFill>
                  </a:rPr>
                  <a:t>C</a:t>
                </a:r>
              </a:p>
            </p:txBody>
          </p:sp>
        </p:grpSp>
        <p:grpSp>
          <p:nvGrpSpPr>
            <p:cNvPr id="70686" name="Group 30"/>
            <p:cNvGrpSpPr>
              <a:grpSpLocks/>
            </p:cNvGrpSpPr>
            <p:nvPr/>
          </p:nvGrpSpPr>
          <p:grpSpPr bwMode="auto">
            <a:xfrm>
              <a:off x="1104" y="1792"/>
              <a:ext cx="424" cy="424"/>
              <a:chOff x="1088" y="1736"/>
              <a:chExt cx="424" cy="424"/>
            </a:xfrm>
          </p:grpSpPr>
          <p:sp>
            <p:nvSpPr>
              <p:cNvPr id="70687" name="Oval 31"/>
              <p:cNvSpPr>
                <a:spLocks noChangeArrowheads="1"/>
              </p:cNvSpPr>
              <p:nvPr/>
            </p:nvSpPr>
            <p:spPr bwMode="auto">
              <a:xfrm>
                <a:off x="1088" y="1736"/>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88" name="Text Box 32"/>
              <p:cNvSpPr txBox="1">
                <a:spLocks noChangeArrowheads="1"/>
              </p:cNvSpPr>
              <p:nvPr/>
            </p:nvSpPr>
            <p:spPr bwMode="auto">
              <a:xfrm>
                <a:off x="1173" y="18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A</a:t>
                </a:r>
              </a:p>
            </p:txBody>
          </p:sp>
        </p:grpSp>
        <p:sp>
          <p:nvSpPr>
            <p:cNvPr id="70689" name="Line 33"/>
            <p:cNvSpPr>
              <a:spLocks noChangeShapeType="1"/>
            </p:cNvSpPr>
            <p:nvPr/>
          </p:nvSpPr>
          <p:spPr bwMode="auto">
            <a:xfrm flipV="1">
              <a:off x="726" y="2134"/>
              <a:ext cx="426" cy="4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70690" name="Group 34"/>
            <p:cNvGrpSpPr>
              <a:grpSpLocks/>
            </p:cNvGrpSpPr>
            <p:nvPr/>
          </p:nvGrpSpPr>
          <p:grpSpPr bwMode="auto">
            <a:xfrm>
              <a:off x="408" y="2488"/>
              <a:ext cx="598" cy="424"/>
              <a:chOff x="408" y="2488"/>
              <a:chExt cx="598" cy="424"/>
            </a:xfrm>
          </p:grpSpPr>
          <p:sp>
            <p:nvSpPr>
              <p:cNvPr id="70691" name="Oval 35"/>
              <p:cNvSpPr>
                <a:spLocks noChangeArrowheads="1"/>
              </p:cNvSpPr>
              <p:nvPr/>
            </p:nvSpPr>
            <p:spPr bwMode="auto">
              <a:xfrm>
                <a:off x="456" y="24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92" name="Text Box 36"/>
              <p:cNvSpPr txBox="1">
                <a:spLocks noChangeArrowheads="1"/>
              </p:cNvSpPr>
              <p:nvPr/>
            </p:nvSpPr>
            <p:spPr bwMode="auto">
              <a:xfrm>
                <a:off x="408" y="2568"/>
                <a:ext cx="598" cy="254"/>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000" b="1" i="1">
                    <a:solidFill>
                      <a:srgbClr val="000000"/>
                    </a:solidFill>
                  </a:rPr>
                  <a:t>Start</a:t>
                </a:r>
              </a:p>
            </p:txBody>
          </p:sp>
        </p:grpSp>
        <p:grpSp>
          <p:nvGrpSpPr>
            <p:cNvPr id="70693" name="Group 37"/>
            <p:cNvGrpSpPr>
              <a:grpSpLocks/>
            </p:cNvGrpSpPr>
            <p:nvPr/>
          </p:nvGrpSpPr>
          <p:grpSpPr bwMode="auto">
            <a:xfrm>
              <a:off x="2392" y="3128"/>
              <a:ext cx="424" cy="424"/>
              <a:chOff x="2312" y="3128"/>
              <a:chExt cx="424" cy="424"/>
            </a:xfrm>
          </p:grpSpPr>
          <p:sp>
            <p:nvSpPr>
              <p:cNvPr id="70694" name="Oval 38"/>
              <p:cNvSpPr>
                <a:spLocks noChangeArrowheads="1"/>
              </p:cNvSpPr>
              <p:nvPr/>
            </p:nvSpPr>
            <p:spPr bwMode="auto">
              <a:xfrm>
                <a:off x="2312" y="312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95" name="Text Box 39"/>
              <p:cNvSpPr txBox="1">
                <a:spLocks noChangeArrowheads="1"/>
              </p:cNvSpPr>
              <p:nvPr/>
            </p:nvSpPr>
            <p:spPr bwMode="auto">
              <a:xfrm>
                <a:off x="2397" y="31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D</a:t>
                </a:r>
              </a:p>
            </p:txBody>
          </p:sp>
        </p:grpSp>
        <p:grpSp>
          <p:nvGrpSpPr>
            <p:cNvPr id="70696" name="Group 40"/>
            <p:cNvGrpSpPr>
              <a:grpSpLocks/>
            </p:cNvGrpSpPr>
            <p:nvPr/>
          </p:nvGrpSpPr>
          <p:grpSpPr bwMode="auto">
            <a:xfrm>
              <a:off x="1104" y="3128"/>
              <a:ext cx="424" cy="424"/>
              <a:chOff x="1104" y="3088"/>
              <a:chExt cx="424" cy="424"/>
            </a:xfrm>
          </p:grpSpPr>
          <p:sp>
            <p:nvSpPr>
              <p:cNvPr id="70697" name="Oval 41"/>
              <p:cNvSpPr>
                <a:spLocks noChangeArrowheads="1"/>
              </p:cNvSpPr>
              <p:nvPr/>
            </p:nvSpPr>
            <p:spPr bwMode="auto">
              <a:xfrm>
                <a:off x="1104" y="30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98" name="Text Box 42"/>
              <p:cNvSpPr txBox="1">
                <a:spLocks noChangeArrowheads="1"/>
              </p:cNvSpPr>
              <p:nvPr/>
            </p:nvSpPr>
            <p:spPr bwMode="auto">
              <a:xfrm>
                <a:off x="1189" y="315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B</a:t>
                </a:r>
              </a:p>
            </p:txBody>
          </p:sp>
        </p:grpSp>
      </p:grpSp>
      <p:grpSp>
        <p:nvGrpSpPr>
          <p:cNvPr id="70699" name="Group 43"/>
          <p:cNvGrpSpPr>
            <a:grpSpLocks/>
          </p:cNvGrpSpPr>
          <p:nvPr/>
        </p:nvGrpSpPr>
        <p:grpSpPr bwMode="auto">
          <a:xfrm>
            <a:off x="2511425" y="5245100"/>
            <a:ext cx="3963988" cy="1182688"/>
            <a:chOff x="1582" y="3304"/>
            <a:chExt cx="2497" cy="745"/>
          </a:xfrm>
        </p:grpSpPr>
        <p:sp>
          <p:nvSpPr>
            <p:cNvPr id="70700" name="Text Box 44"/>
            <p:cNvSpPr txBox="1">
              <a:spLocks noChangeArrowheads="1"/>
            </p:cNvSpPr>
            <p:nvPr/>
          </p:nvSpPr>
          <p:spPr bwMode="auto">
            <a:xfrm>
              <a:off x="1582" y="3577"/>
              <a:ext cx="2497"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solidFill>
                    <a:srgbClr val="000000"/>
                  </a:solidFill>
                </a:rPr>
                <a:t>Arrows Show Precedence Relationships</a:t>
              </a:r>
            </a:p>
          </p:txBody>
        </p:sp>
        <p:sp>
          <p:nvSpPr>
            <p:cNvPr id="70701" name="Line 45"/>
            <p:cNvSpPr>
              <a:spLocks noChangeShapeType="1"/>
            </p:cNvSpPr>
            <p:nvPr/>
          </p:nvSpPr>
          <p:spPr bwMode="auto">
            <a:xfrm flipH="1">
              <a:off x="3096" y="3304"/>
              <a:ext cx="216" cy="28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32239420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1000"/>
                                        <p:tgtEl>
                                          <p:spTgt spid="70659"/>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70699"/>
                                        </p:tgtEl>
                                        <p:attrNameLst>
                                          <p:attrName>style.visibility</p:attrName>
                                        </p:attrNameLst>
                                      </p:cBhvr>
                                      <p:to>
                                        <p:strVal val="visible"/>
                                      </p:to>
                                    </p:set>
                                    <p:animEffect transition="in" filter="wipe(down)">
                                      <p:cBhvr>
                                        <p:cTn id="11" dur="1000"/>
                                        <p:tgtEl>
                                          <p:spTgt spid="70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6265863" y="3865563"/>
            <a:ext cx="1951037" cy="908050"/>
            <a:chOff x="3947" y="2435"/>
            <a:chExt cx="1229" cy="572"/>
          </a:xfrm>
        </p:grpSpPr>
        <p:sp>
          <p:nvSpPr>
            <p:cNvPr id="72707" name="Line 3"/>
            <p:cNvSpPr>
              <a:spLocks noChangeShapeType="1"/>
            </p:cNvSpPr>
            <p:nvPr/>
          </p:nvSpPr>
          <p:spPr bwMode="auto">
            <a:xfrm>
              <a:off x="3989" y="2641"/>
              <a:ext cx="81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08" name="Oval 4"/>
            <p:cNvSpPr>
              <a:spLocks noChangeArrowheads="1"/>
            </p:cNvSpPr>
            <p:nvPr/>
          </p:nvSpPr>
          <p:spPr bwMode="auto">
            <a:xfrm>
              <a:off x="4800" y="2460"/>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09" name="Text Box 5"/>
            <p:cNvSpPr txBox="1">
              <a:spLocks noChangeArrowheads="1"/>
            </p:cNvSpPr>
            <p:nvPr/>
          </p:nvSpPr>
          <p:spPr bwMode="auto">
            <a:xfrm>
              <a:off x="3947" y="2435"/>
              <a:ext cx="960"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H</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(Inspect/ Test)</a:t>
              </a:r>
            </a:p>
          </p:txBody>
        </p:sp>
        <p:sp>
          <p:nvSpPr>
            <p:cNvPr id="72710" name="Text Box 6"/>
            <p:cNvSpPr txBox="1">
              <a:spLocks noChangeArrowheads="1"/>
            </p:cNvSpPr>
            <p:nvPr/>
          </p:nvSpPr>
          <p:spPr bwMode="auto">
            <a:xfrm>
              <a:off x="4865" y="2519"/>
              <a:ext cx="23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lnSpc>
                  <a:spcPct val="85000"/>
                </a:lnSpc>
                <a:spcBef>
                  <a:spcPct val="40000"/>
                </a:spcBef>
              </a:pPr>
              <a:r>
                <a:rPr lang="en-US" altLang="en-US" sz="1800" b="1" i="1">
                  <a:solidFill>
                    <a:srgbClr val="000000"/>
                  </a:solidFill>
                  <a:effectLst>
                    <a:outerShdw blurRad="38100" dist="38100" dir="2700000" algn="tl">
                      <a:srgbClr val="C0C0C0"/>
                    </a:outerShdw>
                  </a:effectLst>
                </a:rPr>
                <a:t>7</a:t>
              </a:r>
            </a:p>
          </p:txBody>
        </p:sp>
      </p:grpSp>
      <p:grpSp>
        <p:nvGrpSpPr>
          <p:cNvPr id="72711" name="Group 7"/>
          <p:cNvGrpSpPr>
            <a:grpSpLocks/>
          </p:cNvGrpSpPr>
          <p:nvPr/>
        </p:nvGrpSpPr>
        <p:grpSpPr bwMode="auto">
          <a:xfrm>
            <a:off x="2820988" y="2767013"/>
            <a:ext cx="1311275" cy="2611437"/>
            <a:chOff x="1777" y="1743"/>
            <a:chExt cx="826" cy="1645"/>
          </a:xfrm>
        </p:grpSpPr>
        <p:sp>
          <p:nvSpPr>
            <p:cNvPr id="72712" name="Line 8"/>
            <p:cNvSpPr>
              <a:spLocks noChangeShapeType="1"/>
            </p:cNvSpPr>
            <p:nvPr/>
          </p:nvSpPr>
          <p:spPr bwMode="auto">
            <a:xfrm>
              <a:off x="1777" y="1743"/>
              <a:ext cx="0" cy="1645"/>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13" name="Text Box 9"/>
            <p:cNvSpPr txBox="1">
              <a:spLocks noChangeArrowheads="1"/>
            </p:cNvSpPr>
            <p:nvPr/>
          </p:nvSpPr>
          <p:spPr bwMode="auto">
            <a:xfrm>
              <a:off x="1856" y="2515"/>
              <a:ext cx="747"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Dummy Activity</a:t>
              </a:r>
            </a:p>
          </p:txBody>
        </p:sp>
        <p:sp>
          <p:nvSpPr>
            <p:cNvPr id="72714" name="Line 10"/>
            <p:cNvSpPr>
              <a:spLocks noChangeShapeType="1"/>
            </p:cNvSpPr>
            <p:nvPr/>
          </p:nvSpPr>
          <p:spPr bwMode="auto">
            <a:xfrm flipH="1" flipV="1">
              <a:off x="1832" y="2280"/>
              <a:ext cx="304" cy="2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72715" name="Text Box 11"/>
          <p:cNvSpPr txBox="1">
            <a:spLocks noGrp="1" noChangeArrowheads="1"/>
          </p:cNvSpPr>
          <p:nvPr>
            <p:ph type="title"/>
          </p:nvPr>
        </p:nvSpPr>
        <p:spPr>
          <a:xfrm>
            <a:off x="893763" y="490538"/>
            <a:ext cx="7364412" cy="1333500"/>
          </a:xfrm>
          <a:noFill/>
          <a:ln/>
          <a:extLst>
            <a:ext uri="{909E8E84-426E-40DD-AFC4-6F175D3DCCD1}">
              <a14:hiddenFill xmlns:a14="http://schemas.microsoft.com/office/drawing/2010/main">
                <a:solidFill>
                  <a:srgbClr val="2FFF74"/>
                </a:solidFill>
              </a14:hiddenFill>
            </a:ext>
          </a:extLst>
        </p:spPr>
        <p:txBody>
          <a:bodyPr lIns="91427" tIns="45713" rIns="91427" bIns="45713"/>
          <a:lstStyle/>
          <a:p>
            <a:pPr>
              <a:lnSpc>
                <a:spcPct val="80000"/>
              </a:lnSpc>
              <a:spcBef>
                <a:spcPct val="50000"/>
              </a:spcBef>
            </a:pPr>
            <a:r>
              <a:rPr lang="en-US" altLang="en-US"/>
              <a:t>AOA Network for Milwaukee Paper</a:t>
            </a:r>
            <a:endParaRPr lang="en-US" altLang="en-US" sz="3200">
              <a:solidFill>
                <a:srgbClr val="33CC33"/>
              </a:solidFill>
            </a:endParaRPr>
          </a:p>
        </p:txBody>
      </p:sp>
      <p:grpSp>
        <p:nvGrpSpPr>
          <p:cNvPr id="72716" name="Group 12"/>
          <p:cNvGrpSpPr>
            <a:grpSpLocks/>
          </p:cNvGrpSpPr>
          <p:nvPr/>
        </p:nvGrpSpPr>
        <p:grpSpPr bwMode="auto">
          <a:xfrm>
            <a:off x="4156075" y="2597150"/>
            <a:ext cx="2359025" cy="3162300"/>
            <a:chOff x="2618" y="1636"/>
            <a:chExt cx="1486" cy="1992"/>
          </a:xfrm>
        </p:grpSpPr>
        <p:grpSp>
          <p:nvGrpSpPr>
            <p:cNvPr id="72717" name="Group 13"/>
            <p:cNvGrpSpPr>
              <a:grpSpLocks/>
            </p:cNvGrpSpPr>
            <p:nvPr/>
          </p:nvGrpSpPr>
          <p:grpSpPr bwMode="auto">
            <a:xfrm>
              <a:off x="2618" y="1636"/>
              <a:ext cx="1486" cy="1761"/>
              <a:chOff x="2618" y="1636"/>
              <a:chExt cx="1486" cy="1761"/>
            </a:xfrm>
          </p:grpSpPr>
          <p:sp>
            <p:nvSpPr>
              <p:cNvPr id="72718" name="Line 14"/>
              <p:cNvSpPr>
                <a:spLocks noChangeShapeType="1"/>
              </p:cNvSpPr>
              <p:nvPr/>
            </p:nvSpPr>
            <p:spPr bwMode="auto">
              <a:xfrm>
                <a:off x="2853" y="1751"/>
                <a:ext cx="0" cy="164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19" name="Line 15"/>
              <p:cNvSpPr>
                <a:spLocks noChangeShapeType="1"/>
              </p:cNvSpPr>
              <p:nvPr/>
            </p:nvSpPr>
            <p:spPr bwMode="auto">
              <a:xfrm>
                <a:off x="2880" y="1636"/>
                <a:ext cx="909" cy="86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20" name="Oval 16"/>
              <p:cNvSpPr>
                <a:spLocks noChangeArrowheads="1"/>
              </p:cNvSpPr>
              <p:nvPr/>
            </p:nvSpPr>
            <p:spPr bwMode="auto">
              <a:xfrm>
                <a:off x="3728" y="2460"/>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21" name="Text Box 17"/>
              <p:cNvSpPr txBox="1">
                <a:spLocks noChangeArrowheads="1"/>
              </p:cNvSpPr>
              <p:nvPr/>
            </p:nvSpPr>
            <p:spPr bwMode="auto">
              <a:xfrm>
                <a:off x="3765" y="2535"/>
                <a:ext cx="27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6</a:t>
                </a:r>
              </a:p>
            </p:txBody>
          </p:sp>
          <p:sp>
            <p:nvSpPr>
              <p:cNvPr id="72722" name="Text Box 18"/>
              <p:cNvSpPr txBox="1">
                <a:spLocks noChangeArrowheads="1"/>
              </p:cNvSpPr>
              <p:nvPr/>
            </p:nvSpPr>
            <p:spPr bwMode="auto">
              <a:xfrm rot="2619138">
                <a:off x="2898" y="1859"/>
                <a:ext cx="822"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F</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(Install Controls)</a:t>
                </a:r>
              </a:p>
            </p:txBody>
          </p:sp>
          <p:sp>
            <p:nvSpPr>
              <p:cNvPr id="72723" name="Text Box 19"/>
              <p:cNvSpPr txBox="1">
                <a:spLocks noChangeArrowheads="1"/>
              </p:cNvSpPr>
              <p:nvPr/>
            </p:nvSpPr>
            <p:spPr bwMode="auto">
              <a:xfrm rot="5381782">
                <a:off x="2195" y="2384"/>
                <a:ext cx="1272"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E</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(Build Burner)</a:t>
                </a:r>
              </a:p>
            </p:txBody>
          </p:sp>
        </p:grpSp>
        <p:grpSp>
          <p:nvGrpSpPr>
            <p:cNvPr id="72724" name="Group 20"/>
            <p:cNvGrpSpPr>
              <a:grpSpLocks/>
            </p:cNvGrpSpPr>
            <p:nvPr/>
          </p:nvGrpSpPr>
          <p:grpSpPr bwMode="auto">
            <a:xfrm>
              <a:off x="2864" y="2768"/>
              <a:ext cx="1045" cy="860"/>
              <a:chOff x="2864" y="2768"/>
              <a:chExt cx="1045" cy="860"/>
            </a:xfrm>
          </p:grpSpPr>
          <p:sp>
            <p:nvSpPr>
              <p:cNvPr id="72725" name="Line 21"/>
              <p:cNvSpPr>
                <a:spLocks noChangeShapeType="1"/>
              </p:cNvSpPr>
              <p:nvPr/>
            </p:nvSpPr>
            <p:spPr bwMode="auto">
              <a:xfrm flipV="1">
                <a:off x="2864" y="2768"/>
                <a:ext cx="909" cy="76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26" name="Text Box 22"/>
              <p:cNvSpPr txBox="1">
                <a:spLocks noChangeArrowheads="1"/>
              </p:cNvSpPr>
              <p:nvPr/>
            </p:nvSpPr>
            <p:spPr bwMode="auto">
              <a:xfrm rot="-2423483">
                <a:off x="2973" y="2909"/>
                <a:ext cx="936" cy="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G</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(Install Pollution Device)</a:t>
                </a:r>
              </a:p>
            </p:txBody>
          </p:sp>
        </p:grpSp>
      </p:grpSp>
      <p:grpSp>
        <p:nvGrpSpPr>
          <p:cNvPr id="72727" name="Group 23"/>
          <p:cNvGrpSpPr>
            <a:grpSpLocks/>
          </p:cNvGrpSpPr>
          <p:nvPr/>
        </p:nvGrpSpPr>
        <p:grpSpPr bwMode="auto">
          <a:xfrm>
            <a:off x="2720975" y="2230438"/>
            <a:ext cx="2092325" cy="4267200"/>
            <a:chOff x="1714" y="1405"/>
            <a:chExt cx="1318" cy="2688"/>
          </a:xfrm>
        </p:grpSpPr>
        <p:grpSp>
          <p:nvGrpSpPr>
            <p:cNvPr id="72728" name="Group 24"/>
            <p:cNvGrpSpPr>
              <a:grpSpLocks/>
            </p:cNvGrpSpPr>
            <p:nvPr/>
          </p:nvGrpSpPr>
          <p:grpSpPr bwMode="auto">
            <a:xfrm>
              <a:off x="1714" y="3374"/>
              <a:ext cx="1318" cy="719"/>
              <a:chOff x="1714" y="3374"/>
              <a:chExt cx="1318" cy="719"/>
            </a:xfrm>
          </p:grpSpPr>
          <p:sp>
            <p:nvSpPr>
              <p:cNvPr id="72729" name="Line 25"/>
              <p:cNvSpPr>
                <a:spLocks noChangeShapeType="1"/>
              </p:cNvSpPr>
              <p:nvPr/>
            </p:nvSpPr>
            <p:spPr bwMode="auto">
              <a:xfrm>
                <a:off x="1861" y="3575"/>
                <a:ext cx="78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30" name="Oval 26"/>
              <p:cNvSpPr>
                <a:spLocks noChangeArrowheads="1"/>
              </p:cNvSpPr>
              <p:nvPr/>
            </p:nvSpPr>
            <p:spPr bwMode="auto">
              <a:xfrm>
                <a:off x="2656" y="3396"/>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31" name="Text Box 27"/>
              <p:cNvSpPr txBox="1">
                <a:spLocks noChangeArrowheads="1"/>
              </p:cNvSpPr>
              <p:nvPr/>
            </p:nvSpPr>
            <p:spPr bwMode="auto">
              <a:xfrm>
                <a:off x="2653" y="3476"/>
                <a:ext cx="37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5</a:t>
                </a:r>
              </a:p>
            </p:txBody>
          </p:sp>
          <p:sp>
            <p:nvSpPr>
              <p:cNvPr id="72732" name="Text Box 28"/>
              <p:cNvSpPr txBox="1">
                <a:spLocks noChangeArrowheads="1"/>
              </p:cNvSpPr>
              <p:nvPr/>
            </p:nvSpPr>
            <p:spPr bwMode="auto">
              <a:xfrm>
                <a:off x="1714" y="3374"/>
                <a:ext cx="1126" cy="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D</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(Pour Concrete/ Install Frame)</a:t>
                </a:r>
              </a:p>
            </p:txBody>
          </p:sp>
        </p:grpSp>
        <p:grpSp>
          <p:nvGrpSpPr>
            <p:cNvPr id="72733" name="Group 29"/>
            <p:cNvGrpSpPr>
              <a:grpSpLocks/>
            </p:cNvGrpSpPr>
            <p:nvPr/>
          </p:nvGrpSpPr>
          <p:grpSpPr bwMode="auto">
            <a:xfrm>
              <a:off x="1821" y="1405"/>
              <a:ext cx="1211" cy="572"/>
              <a:chOff x="1821" y="1405"/>
              <a:chExt cx="1211" cy="572"/>
            </a:xfrm>
          </p:grpSpPr>
          <p:sp>
            <p:nvSpPr>
              <p:cNvPr id="72734" name="Line 30"/>
              <p:cNvSpPr>
                <a:spLocks noChangeShapeType="1"/>
              </p:cNvSpPr>
              <p:nvPr/>
            </p:nvSpPr>
            <p:spPr bwMode="auto">
              <a:xfrm>
                <a:off x="1885" y="1604"/>
                <a:ext cx="7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35" name="Oval 31"/>
              <p:cNvSpPr>
                <a:spLocks noChangeArrowheads="1"/>
              </p:cNvSpPr>
              <p:nvPr/>
            </p:nvSpPr>
            <p:spPr bwMode="auto">
              <a:xfrm>
                <a:off x="2656" y="1428"/>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36" name="Text Box 32"/>
              <p:cNvSpPr txBox="1">
                <a:spLocks noChangeArrowheads="1"/>
              </p:cNvSpPr>
              <p:nvPr/>
            </p:nvSpPr>
            <p:spPr bwMode="auto">
              <a:xfrm>
                <a:off x="2680" y="1498"/>
                <a:ext cx="31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4</a:t>
                </a:r>
              </a:p>
            </p:txBody>
          </p:sp>
          <p:sp>
            <p:nvSpPr>
              <p:cNvPr id="72737" name="Text Box 33"/>
              <p:cNvSpPr txBox="1">
                <a:spLocks noChangeArrowheads="1"/>
              </p:cNvSpPr>
              <p:nvPr/>
            </p:nvSpPr>
            <p:spPr bwMode="auto">
              <a:xfrm>
                <a:off x="1821" y="1405"/>
                <a:ext cx="947"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C</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(Construct Stack)</a:t>
                </a:r>
              </a:p>
            </p:txBody>
          </p:sp>
        </p:grpSp>
      </p:grpSp>
      <p:grpSp>
        <p:nvGrpSpPr>
          <p:cNvPr id="72738" name="Group 34"/>
          <p:cNvGrpSpPr>
            <a:grpSpLocks/>
          </p:cNvGrpSpPr>
          <p:nvPr/>
        </p:nvGrpSpPr>
        <p:grpSpPr bwMode="auto">
          <a:xfrm>
            <a:off x="812800" y="2266950"/>
            <a:ext cx="2298700" cy="3721100"/>
            <a:chOff x="512" y="1428"/>
            <a:chExt cx="1448" cy="2344"/>
          </a:xfrm>
        </p:grpSpPr>
        <p:sp>
          <p:nvSpPr>
            <p:cNvPr id="72739" name="Line 35"/>
            <p:cNvSpPr>
              <a:spLocks noChangeShapeType="1"/>
            </p:cNvSpPr>
            <p:nvPr/>
          </p:nvSpPr>
          <p:spPr bwMode="auto">
            <a:xfrm flipV="1">
              <a:off x="769" y="1732"/>
              <a:ext cx="851" cy="85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40" name="Line 36"/>
            <p:cNvSpPr>
              <a:spLocks noChangeShapeType="1"/>
            </p:cNvSpPr>
            <p:nvPr/>
          </p:nvSpPr>
          <p:spPr bwMode="auto">
            <a:xfrm>
              <a:off x="777" y="2736"/>
              <a:ext cx="827" cy="7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41" name="Oval 37"/>
            <p:cNvSpPr>
              <a:spLocks noChangeArrowheads="1"/>
            </p:cNvSpPr>
            <p:nvPr/>
          </p:nvSpPr>
          <p:spPr bwMode="auto">
            <a:xfrm>
              <a:off x="1584" y="3396"/>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42" name="Oval 38"/>
            <p:cNvSpPr>
              <a:spLocks noChangeArrowheads="1"/>
            </p:cNvSpPr>
            <p:nvPr/>
          </p:nvSpPr>
          <p:spPr bwMode="auto">
            <a:xfrm>
              <a:off x="1584" y="1428"/>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43" name="Oval 39"/>
            <p:cNvSpPr>
              <a:spLocks noChangeArrowheads="1"/>
            </p:cNvSpPr>
            <p:nvPr/>
          </p:nvSpPr>
          <p:spPr bwMode="auto">
            <a:xfrm>
              <a:off x="512" y="2460"/>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44" name="Text Box 40"/>
            <p:cNvSpPr txBox="1">
              <a:spLocks noChangeArrowheads="1"/>
            </p:cNvSpPr>
            <p:nvPr/>
          </p:nvSpPr>
          <p:spPr bwMode="auto">
            <a:xfrm>
              <a:off x="575" y="2535"/>
              <a:ext cx="23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1</a:t>
              </a:r>
            </a:p>
          </p:txBody>
        </p:sp>
        <p:sp>
          <p:nvSpPr>
            <p:cNvPr id="72745" name="Text Box 41"/>
            <p:cNvSpPr txBox="1">
              <a:spLocks noChangeArrowheads="1"/>
            </p:cNvSpPr>
            <p:nvPr/>
          </p:nvSpPr>
          <p:spPr bwMode="auto">
            <a:xfrm>
              <a:off x="1628" y="3468"/>
              <a:ext cx="27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3</a:t>
              </a:r>
            </a:p>
          </p:txBody>
        </p:sp>
        <p:sp>
          <p:nvSpPr>
            <p:cNvPr id="72746" name="Text Box 42"/>
            <p:cNvSpPr txBox="1">
              <a:spLocks noChangeArrowheads="1"/>
            </p:cNvSpPr>
            <p:nvPr/>
          </p:nvSpPr>
          <p:spPr bwMode="auto">
            <a:xfrm>
              <a:off x="1644" y="1506"/>
              <a:ext cx="25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2</a:t>
              </a:r>
            </a:p>
          </p:txBody>
        </p:sp>
        <p:sp>
          <p:nvSpPr>
            <p:cNvPr id="72747" name="Text Box 43"/>
            <p:cNvSpPr txBox="1">
              <a:spLocks noChangeArrowheads="1"/>
            </p:cNvSpPr>
            <p:nvPr/>
          </p:nvSpPr>
          <p:spPr bwMode="auto">
            <a:xfrm rot="2490739">
              <a:off x="680" y="2876"/>
              <a:ext cx="907"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B</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(Modify Roof/Floor)</a:t>
              </a:r>
            </a:p>
          </p:txBody>
        </p:sp>
        <p:sp>
          <p:nvSpPr>
            <p:cNvPr id="72748" name="Text Box 44"/>
            <p:cNvSpPr txBox="1">
              <a:spLocks noChangeArrowheads="1"/>
            </p:cNvSpPr>
            <p:nvPr/>
          </p:nvSpPr>
          <p:spPr bwMode="auto">
            <a:xfrm rot="-2724968">
              <a:off x="605" y="1955"/>
              <a:ext cx="1234"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A</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(Build Internal Components)</a:t>
              </a:r>
            </a:p>
          </p:txBody>
        </p:sp>
      </p:grpSp>
    </p:spTree>
    <p:extLst>
      <p:ext uri="{BB962C8B-B14F-4D97-AF65-F5344CB8AC3E}">
        <p14:creationId xmlns:p14="http://schemas.microsoft.com/office/powerpoint/2010/main" val="326970079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2738"/>
                                        </p:tgtEl>
                                        <p:attrNameLst>
                                          <p:attrName>style.visibility</p:attrName>
                                        </p:attrNameLst>
                                      </p:cBhvr>
                                      <p:to>
                                        <p:strVal val="visible"/>
                                      </p:to>
                                    </p:set>
                                    <p:animEffect transition="in" filter="wipe(left)">
                                      <p:cBhvr>
                                        <p:cTn id="7" dur="1000"/>
                                        <p:tgtEl>
                                          <p:spTgt spid="72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727"/>
                                        </p:tgtEl>
                                        <p:attrNameLst>
                                          <p:attrName>style.visibility</p:attrName>
                                        </p:attrNameLst>
                                      </p:cBhvr>
                                      <p:to>
                                        <p:strVal val="visible"/>
                                      </p:to>
                                    </p:set>
                                    <p:animEffect transition="in" filter="wipe(left)">
                                      <p:cBhvr>
                                        <p:cTn id="12" dur="1000"/>
                                        <p:tgtEl>
                                          <p:spTgt spid="72727"/>
                                        </p:tgtEl>
                                      </p:cBhvr>
                                    </p:animEffect>
                                  </p:childTnLst>
                                </p:cTn>
                              </p:par>
                            </p:childTnLst>
                          </p:cTn>
                        </p:par>
                        <p:par>
                          <p:cTn id="13" fill="hold" nodeType="afterGroup">
                            <p:stCondLst>
                              <p:cond delay="1000"/>
                            </p:stCondLst>
                            <p:childTnLst>
                              <p:par>
                                <p:cTn id="14" presetID="18" presetClass="entr" presetSubtype="12" fill="hold" nodeType="afterEffect">
                                  <p:stCondLst>
                                    <p:cond delay="0"/>
                                  </p:stCondLst>
                                  <p:childTnLst>
                                    <p:set>
                                      <p:cBhvr>
                                        <p:cTn id="15" dur="1" fill="hold">
                                          <p:stCondLst>
                                            <p:cond delay="0"/>
                                          </p:stCondLst>
                                        </p:cTn>
                                        <p:tgtEl>
                                          <p:spTgt spid="72711"/>
                                        </p:tgtEl>
                                        <p:attrNameLst>
                                          <p:attrName>style.visibility</p:attrName>
                                        </p:attrNameLst>
                                      </p:cBhvr>
                                      <p:to>
                                        <p:strVal val="visible"/>
                                      </p:to>
                                    </p:set>
                                    <p:animEffect transition="in" filter="strips(downLeft)">
                                      <p:cBhvr>
                                        <p:cTn id="16" dur="1000"/>
                                        <p:tgtEl>
                                          <p:spTgt spid="727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2716"/>
                                        </p:tgtEl>
                                        <p:attrNameLst>
                                          <p:attrName>style.visibility</p:attrName>
                                        </p:attrNameLst>
                                      </p:cBhvr>
                                      <p:to>
                                        <p:strVal val="visible"/>
                                      </p:to>
                                    </p:set>
                                    <p:animEffect transition="in" filter="wipe(left)">
                                      <p:cBhvr>
                                        <p:cTn id="21" dur="1000"/>
                                        <p:tgtEl>
                                          <p:spTgt spid="727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2706"/>
                                        </p:tgtEl>
                                        <p:attrNameLst>
                                          <p:attrName>style.visibility</p:attrName>
                                        </p:attrNameLst>
                                      </p:cBhvr>
                                      <p:to>
                                        <p:strVal val="visible"/>
                                      </p:to>
                                    </p:set>
                                    <p:animEffect transition="in" filter="wipe(left)">
                                      <p:cBhvr>
                                        <p:cTn id="26" dur="10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62000" y="1524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sz="4000"/>
              <a:t>Determining the Project Schedule</a:t>
            </a:r>
          </a:p>
        </p:txBody>
      </p:sp>
      <p:sp>
        <p:nvSpPr>
          <p:cNvPr id="74755"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9999"/>
                </a:solidFill>
                <a:effectLst>
                  <a:outerShdw blurRad="38100" dist="38100" dir="2700000" algn="tl">
                    <a:srgbClr val="C0C0C0"/>
                  </a:outerShdw>
                </a:effectLst>
              </a:rPr>
              <a:t>Perform a Critical Path Analysis</a:t>
            </a:r>
          </a:p>
        </p:txBody>
      </p:sp>
      <p:grpSp>
        <p:nvGrpSpPr>
          <p:cNvPr id="74756" name="Group 4"/>
          <p:cNvGrpSpPr>
            <a:grpSpLocks/>
          </p:cNvGrpSpPr>
          <p:nvPr/>
        </p:nvGrpSpPr>
        <p:grpSpPr bwMode="auto">
          <a:xfrm>
            <a:off x="1030288" y="2627313"/>
            <a:ext cx="7077075" cy="3524250"/>
            <a:chOff x="649" y="1655"/>
            <a:chExt cx="4458" cy="2220"/>
          </a:xfrm>
        </p:grpSpPr>
        <p:sp>
          <p:nvSpPr>
            <p:cNvPr id="74757" name="Text Box 5"/>
            <p:cNvSpPr txBox="1">
              <a:spLocks noChangeArrowheads="1"/>
            </p:cNvSpPr>
            <p:nvPr/>
          </p:nvSpPr>
          <p:spPr bwMode="auto">
            <a:xfrm>
              <a:off x="649" y="1655"/>
              <a:ext cx="445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257300" algn="l"/>
                  <a:tab pos="6096000" algn="ctr"/>
                </a:tabLst>
                <a:defRPr>
                  <a:solidFill>
                    <a:schemeClr val="tx1"/>
                  </a:solidFill>
                  <a:latin typeface="Arial" charset="0"/>
                </a:defRPr>
              </a:lvl1pPr>
              <a:lvl2pPr>
                <a:tabLst>
                  <a:tab pos="444500" algn="ctr"/>
                  <a:tab pos="1257300" algn="l"/>
                  <a:tab pos="6096000" algn="ctr"/>
                </a:tabLst>
                <a:defRPr>
                  <a:solidFill>
                    <a:schemeClr val="tx1"/>
                  </a:solidFill>
                  <a:latin typeface="Arial" charset="0"/>
                </a:defRPr>
              </a:lvl2pPr>
              <a:lvl3pPr>
                <a:tabLst>
                  <a:tab pos="444500" algn="ctr"/>
                  <a:tab pos="1257300" algn="l"/>
                  <a:tab pos="6096000" algn="ctr"/>
                </a:tabLst>
                <a:defRPr>
                  <a:solidFill>
                    <a:schemeClr val="tx1"/>
                  </a:solidFill>
                  <a:latin typeface="Arial" charset="0"/>
                </a:defRPr>
              </a:lvl3pPr>
              <a:lvl4pPr>
                <a:tabLst>
                  <a:tab pos="444500" algn="ctr"/>
                  <a:tab pos="1257300" algn="l"/>
                  <a:tab pos="6096000" algn="ctr"/>
                </a:tabLst>
                <a:defRPr>
                  <a:solidFill>
                    <a:schemeClr val="tx1"/>
                  </a:solidFill>
                  <a:latin typeface="Arial" charset="0"/>
                </a:defRPr>
              </a:lvl4pPr>
              <a:lvl5pPr>
                <a:tabLst>
                  <a:tab pos="444500" algn="ctr"/>
                  <a:tab pos="1257300" algn="l"/>
                  <a:tab pos="6096000" algn="ctr"/>
                </a:tabLst>
                <a:defRPr>
                  <a:solidFill>
                    <a:schemeClr val="tx1"/>
                  </a:solidFill>
                  <a:latin typeface="Arial" charset="0"/>
                </a:defRPr>
              </a:lvl5pPr>
              <a:lvl6pPr fontAlgn="base">
                <a:spcBef>
                  <a:spcPct val="0"/>
                </a:spcBef>
                <a:spcAft>
                  <a:spcPct val="0"/>
                </a:spcAft>
                <a:tabLst>
                  <a:tab pos="444500" algn="ctr"/>
                  <a:tab pos="1257300" algn="l"/>
                  <a:tab pos="6096000" algn="ctr"/>
                </a:tabLst>
                <a:defRPr>
                  <a:solidFill>
                    <a:schemeClr val="tx1"/>
                  </a:solidFill>
                  <a:latin typeface="Arial" charset="0"/>
                </a:defRPr>
              </a:lvl6pPr>
              <a:lvl7pPr fontAlgn="base">
                <a:spcBef>
                  <a:spcPct val="0"/>
                </a:spcBef>
                <a:spcAft>
                  <a:spcPct val="0"/>
                </a:spcAft>
                <a:tabLst>
                  <a:tab pos="444500" algn="ctr"/>
                  <a:tab pos="1257300" algn="l"/>
                  <a:tab pos="6096000" algn="ctr"/>
                </a:tabLst>
                <a:defRPr>
                  <a:solidFill>
                    <a:schemeClr val="tx1"/>
                  </a:solidFill>
                  <a:latin typeface="Arial" charset="0"/>
                </a:defRPr>
              </a:lvl7pPr>
              <a:lvl8pPr fontAlgn="base">
                <a:spcBef>
                  <a:spcPct val="0"/>
                </a:spcBef>
                <a:spcAft>
                  <a:spcPct val="0"/>
                </a:spcAft>
                <a:tabLst>
                  <a:tab pos="444500" algn="ctr"/>
                  <a:tab pos="1257300" algn="l"/>
                  <a:tab pos="6096000" algn="ctr"/>
                </a:tabLst>
                <a:defRPr>
                  <a:solidFill>
                    <a:schemeClr val="tx1"/>
                  </a:solidFill>
                  <a:latin typeface="Arial" charset="0"/>
                </a:defRPr>
              </a:lvl8pPr>
              <a:lvl9pPr fontAlgn="base">
                <a:spcBef>
                  <a:spcPct val="0"/>
                </a:spcBef>
                <a:spcAft>
                  <a:spcPct val="0"/>
                </a:spcAft>
                <a:tabLst>
                  <a:tab pos="444500" algn="ctr"/>
                  <a:tab pos="1257300" algn="l"/>
                  <a:tab pos="6096000" algn="ctr"/>
                </a:tabLst>
                <a:defRPr>
                  <a:solidFill>
                    <a:schemeClr val="tx1"/>
                  </a:solidFill>
                  <a:latin typeface="Arial" charset="0"/>
                </a:defRPr>
              </a:lvl9pPr>
            </a:lstStyle>
            <a:p>
              <a:pPr algn="l">
                <a:lnSpc>
                  <a:spcPct val="90000"/>
                </a:lnSpc>
                <a:spcBef>
                  <a:spcPct val="25000"/>
                </a:spcBef>
              </a:pPr>
              <a:r>
                <a:rPr lang="en-AU" altLang="en-US" sz="2000" b="1" i="1">
                  <a:solidFill>
                    <a:srgbClr val="000000"/>
                  </a:solidFill>
                </a:rPr>
                <a:t>	Activity	Description	Time (weeks)</a:t>
              </a:r>
            </a:p>
            <a:p>
              <a:pPr algn="l">
                <a:lnSpc>
                  <a:spcPct val="90000"/>
                </a:lnSpc>
                <a:spcBef>
                  <a:spcPct val="25000"/>
                </a:spcBef>
              </a:pPr>
              <a:r>
                <a:rPr lang="en-AU" altLang="en-US" sz="2000" b="1" i="1">
                  <a:solidFill>
                    <a:srgbClr val="000000"/>
                  </a:solidFill>
                </a:rPr>
                <a:t>	A	Build internal components	</a:t>
              </a:r>
              <a:r>
                <a:rPr lang="en-AU" altLang="en-US" sz="2000" b="1">
                  <a:solidFill>
                    <a:srgbClr val="000000"/>
                  </a:solidFill>
                </a:rPr>
                <a:t>2</a:t>
              </a:r>
            </a:p>
            <a:p>
              <a:pPr algn="l">
                <a:lnSpc>
                  <a:spcPct val="90000"/>
                </a:lnSpc>
                <a:spcBef>
                  <a:spcPct val="25000"/>
                </a:spcBef>
              </a:pPr>
              <a:r>
                <a:rPr lang="en-AU" altLang="en-US" sz="2000" b="1" i="1">
                  <a:solidFill>
                    <a:srgbClr val="000000"/>
                  </a:solidFill>
                </a:rPr>
                <a:t>	B	Modify roof and floor	</a:t>
              </a:r>
              <a:r>
                <a:rPr lang="en-AU" altLang="en-US" sz="2000" b="1">
                  <a:solidFill>
                    <a:srgbClr val="000000"/>
                  </a:solidFill>
                </a:rPr>
                <a:t>3</a:t>
              </a:r>
            </a:p>
            <a:p>
              <a:pPr algn="l">
                <a:lnSpc>
                  <a:spcPct val="90000"/>
                </a:lnSpc>
                <a:spcBef>
                  <a:spcPct val="25000"/>
                </a:spcBef>
              </a:pPr>
              <a:r>
                <a:rPr lang="en-AU" altLang="en-US" sz="2000" b="1" i="1">
                  <a:solidFill>
                    <a:srgbClr val="000000"/>
                  </a:solidFill>
                </a:rPr>
                <a:t>	C	Construct collection stack	</a:t>
              </a:r>
              <a:r>
                <a:rPr lang="en-AU" altLang="en-US" sz="2000" b="1">
                  <a:solidFill>
                    <a:srgbClr val="000000"/>
                  </a:solidFill>
                </a:rPr>
                <a:t>2</a:t>
              </a:r>
            </a:p>
            <a:p>
              <a:pPr algn="l">
                <a:lnSpc>
                  <a:spcPct val="90000"/>
                </a:lnSpc>
                <a:spcBef>
                  <a:spcPct val="25000"/>
                </a:spcBef>
              </a:pPr>
              <a:r>
                <a:rPr lang="en-AU" altLang="en-US" sz="2000" b="1" i="1">
                  <a:solidFill>
                    <a:srgbClr val="000000"/>
                  </a:solidFill>
                </a:rPr>
                <a:t>	D	Pour concrete and install frame	</a:t>
              </a:r>
              <a:r>
                <a:rPr lang="en-AU" altLang="en-US" sz="2000" b="1">
                  <a:solidFill>
                    <a:srgbClr val="000000"/>
                  </a:solidFill>
                </a:rPr>
                <a:t>4</a:t>
              </a:r>
            </a:p>
            <a:p>
              <a:pPr algn="l">
                <a:lnSpc>
                  <a:spcPct val="90000"/>
                </a:lnSpc>
                <a:spcBef>
                  <a:spcPct val="25000"/>
                </a:spcBef>
              </a:pPr>
              <a:r>
                <a:rPr lang="en-AU" altLang="en-US" sz="2000" b="1" i="1">
                  <a:solidFill>
                    <a:srgbClr val="000000"/>
                  </a:solidFill>
                </a:rPr>
                <a:t>	E	Build high-temperature burner	</a:t>
              </a:r>
              <a:r>
                <a:rPr lang="en-AU" altLang="en-US" sz="2000" b="1">
                  <a:solidFill>
                    <a:srgbClr val="000000"/>
                  </a:solidFill>
                </a:rPr>
                <a:t>4</a:t>
              </a:r>
            </a:p>
            <a:p>
              <a:pPr algn="l">
                <a:lnSpc>
                  <a:spcPct val="90000"/>
                </a:lnSpc>
                <a:spcBef>
                  <a:spcPct val="25000"/>
                </a:spcBef>
              </a:pPr>
              <a:r>
                <a:rPr lang="en-AU" altLang="en-US" sz="2000" b="1" i="1">
                  <a:solidFill>
                    <a:srgbClr val="000000"/>
                  </a:solidFill>
                </a:rPr>
                <a:t>	F	Install pollution control system 	</a:t>
              </a:r>
              <a:r>
                <a:rPr lang="en-AU" altLang="en-US" sz="2000" b="1">
                  <a:solidFill>
                    <a:srgbClr val="000000"/>
                  </a:solidFill>
                </a:rPr>
                <a:t>3</a:t>
              </a:r>
            </a:p>
            <a:p>
              <a:pPr algn="l">
                <a:lnSpc>
                  <a:spcPct val="90000"/>
                </a:lnSpc>
                <a:spcBef>
                  <a:spcPct val="25000"/>
                </a:spcBef>
              </a:pPr>
              <a:r>
                <a:rPr lang="en-AU" altLang="en-US" sz="2000" b="1" i="1">
                  <a:solidFill>
                    <a:srgbClr val="000000"/>
                  </a:solidFill>
                </a:rPr>
                <a:t>	G	Install air pollution device	</a:t>
              </a:r>
              <a:r>
                <a:rPr lang="en-AU" altLang="en-US" sz="2000" b="1">
                  <a:solidFill>
                    <a:srgbClr val="000000"/>
                  </a:solidFill>
                </a:rPr>
                <a:t>5</a:t>
              </a:r>
            </a:p>
            <a:p>
              <a:pPr algn="l">
                <a:lnSpc>
                  <a:spcPct val="90000"/>
                </a:lnSpc>
                <a:spcBef>
                  <a:spcPct val="25000"/>
                </a:spcBef>
              </a:pPr>
              <a:r>
                <a:rPr lang="en-AU" altLang="en-US" sz="2000" b="1" i="1">
                  <a:solidFill>
                    <a:srgbClr val="000000"/>
                  </a:solidFill>
                </a:rPr>
                <a:t>	H	Inspect and test	</a:t>
              </a:r>
              <a:r>
                <a:rPr lang="en-AU" altLang="en-US" sz="2000" b="1">
                  <a:solidFill>
                    <a:srgbClr val="000000"/>
                  </a:solidFill>
                </a:rPr>
                <a:t>2</a:t>
              </a:r>
            </a:p>
            <a:p>
              <a:pPr algn="l">
                <a:lnSpc>
                  <a:spcPct val="90000"/>
                </a:lnSpc>
                <a:spcBef>
                  <a:spcPct val="25000"/>
                </a:spcBef>
              </a:pPr>
              <a:r>
                <a:rPr lang="en-AU" altLang="en-US" sz="2000" b="1" i="1">
                  <a:solidFill>
                    <a:srgbClr val="000000"/>
                  </a:solidFill>
                </a:rPr>
                <a:t>		Total Time (weeks)	</a:t>
              </a:r>
              <a:r>
                <a:rPr lang="en-AU" altLang="en-US" sz="2000" b="1">
                  <a:solidFill>
                    <a:srgbClr val="000000"/>
                  </a:solidFill>
                </a:rPr>
                <a:t>25</a:t>
              </a:r>
            </a:p>
          </p:txBody>
        </p:sp>
        <p:sp>
          <p:nvSpPr>
            <p:cNvPr id="74758" name="Line 6"/>
            <p:cNvSpPr>
              <a:spLocks noChangeShapeType="1"/>
            </p:cNvSpPr>
            <p:nvPr/>
          </p:nvSpPr>
          <p:spPr bwMode="auto">
            <a:xfrm>
              <a:off x="664" y="1888"/>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4759" name="Line 7"/>
            <p:cNvSpPr>
              <a:spLocks noChangeShapeType="1"/>
            </p:cNvSpPr>
            <p:nvPr/>
          </p:nvSpPr>
          <p:spPr bwMode="auto">
            <a:xfrm>
              <a:off x="664" y="3656"/>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1118669989"/>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74756"/>
                                        </p:tgtEl>
                                        <p:attrNameLst>
                                          <p:attrName>style.visibility</p:attrName>
                                        </p:attrNameLst>
                                      </p:cBhvr>
                                      <p:to>
                                        <p:strVal val="visible"/>
                                      </p:to>
                                    </p:set>
                                    <p:animEffect transition="in" filter="strips(downRight)">
                                      <p:cBhvr>
                                        <p:cTn id="7" dur="10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62000" y="2286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sz="4000"/>
              <a:t>Determining the Project Schedule</a:t>
            </a:r>
          </a:p>
        </p:txBody>
      </p:sp>
      <p:sp>
        <p:nvSpPr>
          <p:cNvPr id="78851"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9999"/>
                </a:solidFill>
                <a:effectLst>
                  <a:outerShdw blurRad="38100" dist="38100" dir="2700000" algn="tl">
                    <a:srgbClr val="C0C0C0"/>
                  </a:outerShdw>
                </a:effectLst>
              </a:rPr>
              <a:t>Perform a Critical Path Analysis</a:t>
            </a:r>
          </a:p>
        </p:txBody>
      </p:sp>
      <p:grpSp>
        <p:nvGrpSpPr>
          <p:cNvPr id="78852" name="Group 4"/>
          <p:cNvGrpSpPr>
            <a:grpSpLocks/>
          </p:cNvGrpSpPr>
          <p:nvPr/>
        </p:nvGrpSpPr>
        <p:grpSpPr bwMode="auto">
          <a:xfrm>
            <a:off x="2924175" y="2819400"/>
            <a:ext cx="3292475" cy="3289300"/>
            <a:chOff x="1842" y="1776"/>
            <a:chExt cx="2074" cy="2072"/>
          </a:xfrm>
        </p:grpSpPr>
        <p:sp>
          <p:nvSpPr>
            <p:cNvPr id="78853"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8854"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55"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56"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57"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58"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8859"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60"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61"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62"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78864" name="Group 16"/>
          <p:cNvGrpSpPr>
            <a:grpSpLocks/>
          </p:cNvGrpSpPr>
          <p:nvPr/>
        </p:nvGrpSpPr>
        <p:grpSpPr bwMode="auto">
          <a:xfrm>
            <a:off x="1609725" y="2478088"/>
            <a:ext cx="3148013" cy="1247775"/>
            <a:chOff x="1014" y="1561"/>
            <a:chExt cx="1983" cy="786"/>
          </a:xfrm>
        </p:grpSpPr>
        <p:sp>
          <p:nvSpPr>
            <p:cNvPr id="78865" name="Text Box 17"/>
            <p:cNvSpPr txBox="1">
              <a:spLocks noChangeArrowheads="1"/>
            </p:cNvSpPr>
            <p:nvPr/>
          </p:nvSpPr>
          <p:spPr bwMode="auto">
            <a:xfrm>
              <a:off x="2742" y="2093"/>
              <a:ext cx="255"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A</a:t>
              </a:r>
            </a:p>
          </p:txBody>
        </p:sp>
        <p:grpSp>
          <p:nvGrpSpPr>
            <p:cNvPr id="78866" name="Group 18"/>
            <p:cNvGrpSpPr>
              <a:grpSpLocks/>
            </p:cNvGrpSpPr>
            <p:nvPr/>
          </p:nvGrpSpPr>
          <p:grpSpPr bwMode="auto">
            <a:xfrm>
              <a:off x="1014" y="1561"/>
              <a:ext cx="1770" cy="599"/>
              <a:chOff x="1014" y="1561"/>
              <a:chExt cx="1770" cy="599"/>
            </a:xfrm>
          </p:grpSpPr>
          <p:sp>
            <p:nvSpPr>
              <p:cNvPr id="78867" name="Text Box 19"/>
              <p:cNvSpPr txBox="1">
                <a:spLocks noChangeArrowheads="1"/>
              </p:cNvSpPr>
              <p:nvPr/>
            </p:nvSpPr>
            <p:spPr bwMode="auto">
              <a:xfrm>
                <a:off x="1014" y="1561"/>
                <a:ext cx="1450"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Activity Name or Symbol</a:t>
                </a:r>
              </a:p>
            </p:txBody>
          </p:sp>
          <p:sp>
            <p:nvSpPr>
              <p:cNvPr id="78868" name="Line 20"/>
              <p:cNvSpPr>
                <a:spLocks noChangeShapeType="1"/>
              </p:cNvSpPr>
              <p:nvPr/>
            </p:nvSpPr>
            <p:spPr bwMode="auto">
              <a:xfrm>
                <a:off x="2296" y="1808"/>
                <a:ext cx="48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78869" name="Group 21"/>
          <p:cNvGrpSpPr>
            <a:grpSpLocks/>
          </p:cNvGrpSpPr>
          <p:nvPr/>
        </p:nvGrpSpPr>
        <p:grpSpPr bwMode="auto">
          <a:xfrm>
            <a:off x="1241425" y="3367088"/>
            <a:ext cx="6634163" cy="866775"/>
            <a:chOff x="782" y="2121"/>
            <a:chExt cx="4179" cy="546"/>
          </a:xfrm>
        </p:grpSpPr>
        <p:grpSp>
          <p:nvGrpSpPr>
            <p:cNvPr id="78870" name="Group 22"/>
            <p:cNvGrpSpPr>
              <a:grpSpLocks/>
            </p:cNvGrpSpPr>
            <p:nvPr/>
          </p:nvGrpSpPr>
          <p:grpSpPr bwMode="auto">
            <a:xfrm>
              <a:off x="782" y="2217"/>
              <a:ext cx="1620" cy="450"/>
              <a:chOff x="782" y="2217"/>
              <a:chExt cx="1620" cy="450"/>
            </a:xfrm>
          </p:grpSpPr>
          <p:sp>
            <p:nvSpPr>
              <p:cNvPr id="78871" name="Text Box 23"/>
              <p:cNvSpPr txBox="1">
                <a:spLocks noChangeArrowheads="1"/>
              </p:cNvSpPr>
              <p:nvPr/>
            </p:nvSpPr>
            <p:spPr bwMode="auto">
              <a:xfrm>
                <a:off x="782" y="2217"/>
                <a:ext cx="89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Earliest Start</a:t>
                </a:r>
              </a:p>
            </p:txBody>
          </p:sp>
          <p:sp>
            <p:nvSpPr>
              <p:cNvPr id="78872" name="Text Box 24"/>
              <p:cNvSpPr txBox="1">
                <a:spLocks noChangeArrowheads="1"/>
              </p:cNvSpPr>
              <p:nvPr/>
            </p:nvSpPr>
            <p:spPr bwMode="auto">
              <a:xfrm>
                <a:off x="2030" y="2309"/>
                <a:ext cx="37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ES</a:t>
                </a:r>
              </a:p>
            </p:txBody>
          </p:sp>
          <p:sp>
            <p:nvSpPr>
              <p:cNvPr id="78873" name="Line 25"/>
              <p:cNvSpPr>
                <a:spLocks noChangeShapeType="1"/>
              </p:cNvSpPr>
              <p:nvPr/>
            </p:nvSpPr>
            <p:spPr bwMode="auto">
              <a:xfrm flipV="1">
                <a:off x="1584" y="2448"/>
                <a:ext cx="432" cy="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78874" name="Group 26"/>
            <p:cNvGrpSpPr>
              <a:grpSpLocks/>
            </p:cNvGrpSpPr>
            <p:nvPr/>
          </p:nvGrpSpPr>
          <p:grpSpPr bwMode="auto">
            <a:xfrm>
              <a:off x="3326" y="2121"/>
              <a:ext cx="1635" cy="450"/>
              <a:chOff x="3326" y="2121"/>
              <a:chExt cx="1635" cy="450"/>
            </a:xfrm>
          </p:grpSpPr>
          <p:sp>
            <p:nvSpPr>
              <p:cNvPr id="78875" name="Text Box 27"/>
              <p:cNvSpPr txBox="1">
                <a:spLocks noChangeArrowheads="1"/>
              </p:cNvSpPr>
              <p:nvPr/>
            </p:nvSpPr>
            <p:spPr bwMode="auto">
              <a:xfrm>
                <a:off x="3998" y="2121"/>
                <a:ext cx="96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Earliest Finish</a:t>
                </a:r>
              </a:p>
            </p:txBody>
          </p:sp>
          <p:sp>
            <p:nvSpPr>
              <p:cNvPr id="78876" name="Text Box 28"/>
              <p:cNvSpPr txBox="1">
                <a:spLocks noChangeArrowheads="1"/>
              </p:cNvSpPr>
              <p:nvPr/>
            </p:nvSpPr>
            <p:spPr bwMode="auto">
              <a:xfrm>
                <a:off x="3326" y="2309"/>
                <a:ext cx="36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EF</a:t>
                </a:r>
              </a:p>
            </p:txBody>
          </p:sp>
          <p:sp>
            <p:nvSpPr>
              <p:cNvPr id="78877" name="Line 29"/>
              <p:cNvSpPr>
                <a:spLocks noChangeShapeType="1"/>
              </p:cNvSpPr>
              <p:nvPr/>
            </p:nvSpPr>
            <p:spPr bwMode="auto">
              <a:xfrm flipV="1">
                <a:off x="3728" y="2360"/>
                <a:ext cx="400" cy="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78878" name="Group 30"/>
          <p:cNvGrpSpPr>
            <a:grpSpLocks/>
          </p:cNvGrpSpPr>
          <p:nvPr/>
        </p:nvGrpSpPr>
        <p:grpSpPr bwMode="auto">
          <a:xfrm>
            <a:off x="1165225" y="4770438"/>
            <a:ext cx="6608763" cy="822325"/>
            <a:chOff x="734" y="3005"/>
            <a:chExt cx="4163" cy="518"/>
          </a:xfrm>
        </p:grpSpPr>
        <p:grpSp>
          <p:nvGrpSpPr>
            <p:cNvPr id="78879" name="Group 31"/>
            <p:cNvGrpSpPr>
              <a:grpSpLocks/>
            </p:cNvGrpSpPr>
            <p:nvPr/>
          </p:nvGrpSpPr>
          <p:grpSpPr bwMode="auto">
            <a:xfrm>
              <a:off x="734" y="3005"/>
              <a:ext cx="1657" cy="518"/>
              <a:chOff x="734" y="3005"/>
              <a:chExt cx="1657" cy="518"/>
            </a:xfrm>
          </p:grpSpPr>
          <p:sp>
            <p:nvSpPr>
              <p:cNvPr id="78880" name="Text Box 32"/>
              <p:cNvSpPr txBox="1">
                <a:spLocks noChangeArrowheads="1"/>
              </p:cNvSpPr>
              <p:nvPr/>
            </p:nvSpPr>
            <p:spPr bwMode="auto">
              <a:xfrm>
                <a:off x="734" y="3073"/>
                <a:ext cx="829"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Latest Start</a:t>
                </a:r>
              </a:p>
            </p:txBody>
          </p:sp>
          <p:sp>
            <p:nvSpPr>
              <p:cNvPr id="78881" name="Text Box 33"/>
              <p:cNvSpPr txBox="1">
                <a:spLocks noChangeArrowheads="1"/>
              </p:cNvSpPr>
              <p:nvPr/>
            </p:nvSpPr>
            <p:spPr bwMode="auto">
              <a:xfrm>
                <a:off x="2030" y="3005"/>
                <a:ext cx="36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LS</a:t>
                </a:r>
              </a:p>
            </p:txBody>
          </p:sp>
          <p:sp>
            <p:nvSpPr>
              <p:cNvPr id="78882" name="Line 34"/>
              <p:cNvSpPr>
                <a:spLocks noChangeShapeType="1"/>
              </p:cNvSpPr>
              <p:nvPr/>
            </p:nvSpPr>
            <p:spPr bwMode="auto">
              <a:xfrm flipV="1">
                <a:off x="1480" y="3128"/>
                <a:ext cx="544" cy="16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78883" name="Group 35"/>
            <p:cNvGrpSpPr>
              <a:grpSpLocks/>
            </p:cNvGrpSpPr>
            <p:nvPr/>
          </p:nvGrpSpPr>
          <p:grpSpPr bwMode="auto">
            <a:xfrm>
              <a:off x="3326" y="3005"/>
              <a:ext cx="1571" cy="494"/>
              <a:chOff x="3326" y="3005"/>
              <a:chExt cx="1571" cy="494"/>
            </a:xfrm>
          </p:grpSpPr>
          <p:sp>
            <p:nvSpPr>
              <p:cNvPr id="78884" name="Text Box 36"/>
              <p:cNvSpPr txBox="1">
                <a:spLocks noChangeArrowheads="1"/>
              </p:cNvSpPr>
              <p:nvPr/>
            </p:nvSpPr>
            <p:spPr bwMode="auto">
              <a:xfrm>
                <a:off x="4054" y="3049"/>
                <a:ext cx="84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Latest Finish</a:t>
                </a:r>
              </a:p>
            </p:txBody>
          </p:sp>
          <p:sp>
            <p:nvSpPr>
              <p:cNvPr id="78885" name="Text Box 37"/>
              <p:cNvSpPr txBox="1">
                <a:spLocks noChangeArrowheads="1"/>
              </p:cNvSpPr>
              <p:nvPr/>
            </p:nvSpPr>
            <p:spPr bwMode="auto">
              <a:xfrm>
                <a:off x="3326" y="3005"/>
                <a:ext cx="350"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LF</a:t>
                </a:r>
              </a:p>
            </p:txBody>
          </p:sp>
          <p:sp>
            <p:nvSpPr>
              <p:cNvPr id="78886" name="Line 38"/>
              <p:cNvSpPr>
                <a:spLocks noChangeShapeType="1"/>
              </p:cNvSpPr>
              <p:nvPr/>
            </p:nvSpPr>
            <p:spPr bwMode="auto">
              <a:xfrm>
                <a:off x="3712" y="3120"/>
                <a:ext cx="456" cy="9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78887" name="Group 39"/>
          <p:cNvGrpSpPr>
            <a:grpSpLocks/>
          </p:cNvGrpSpPr>
          <p:nvPr/>
        </p:nvGrpSpPr>
        <p:grpSpPr bwMode="auto">
          <a:xfrm>
            <a:off x="4381500" y="5145088"/>
            <a:ext cx="3305175" cy="1362075"/>
            <a:chOff x="2760" y="3241"/>
            <a:chExt cx="2082" cy="858"/>
          </a:xfrm>
        </p:grpSpPr>
        <p:grpSp>
          <p:nvGrpSpPr>
            <p:cNvPr id="78888" name="Group 40"/>
            <p:cNvGrpSpPr>
              <a:grpSpLocks/>
            </p:cNvGrpSpPr>
            <p:nvPr/>
          </p:nvGrpSpPr>
          <p:grpSpPr bwMode="auto">
            <a:xfrm>
              <a:off x="3008" y="3464"/>
              <a:ext cx="1834" cy="635"/>
              <a:chOff x="3008" y="3464"/>
              <a:chExt cx="1834" cy="635"/>
            </a:xfrm>
          </p:grpSpPr>
          <p:sp>
            <p:nvSpPr>
              <p:cNvPr id="78889" name="Text Box 41"/>
              <p:cNvSpPr txBox="1">
                <a:spLocks noChangeArrowheads="1"/>
              </p:cNvSpPr>
              <p:nvPr/>
            </p:nvSpPr>
            <p:spPr bwMode="auto">
              <a:xfrm>
                <a:off x="3190" y="3845"/>
                <a:ext cx="165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Activity Duration</a:t>
                </a:r>
              </a:p>
            </p:txBody>
          </p:sp>
          <p:sp>
            <p:nvSpPr>
              <p:cNvPr id="78890" name="Line 42"/>
              <p:cNvSpPr>
                <a:spLocks noChangeShapeType="1"/>
              </p:cNvSpPr>
              <p:nvPr/>
            </p:nvSpPr>
            <p:spPr bwMode="auto">
              <a:xfrm>
                <a:off x="3008" y="3464"/>
                <a:ext cx="48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78891" name="Text Box 43"/>
            <p:cNvSpPr txBox="1">
              <a:spLocks noChangeArrowheads="1"/>
            </p:cNvSpPr>
            <p:nvPr/>
          </p:nvSpPr>
          <p:spPr bwMode="auto">
            <a:xfrm>
              <a:off x="2760" y="324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a:solidFill>
                    <a:srgbClr val="000000"/>
                  </a:solidFill>
                </a:rPr>
                <a:t>2</a:t>
              </a:r>
            </a:p>
          </p:txBody>
        </p:sp>
      </p:grpSp>
    </p:spTree>
    <p:extLst>
      <p:ext uri="{BB962C8B-B14F-4D97-AF65-F5344CB8AC3E}">
        <p14:creationId xmlns:p14="http://schemas.microsoft.com/office/powerpoint/2010/main" val="2273413433"/>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78852"/>
                                        </p:tgtEl>
                                        <p:attrNameLst>
                                          <p:attrName>style.visibility</p:attrName>
                                        </p:attrNameLst>
                                      </p:cBhvr>
                                      <p:to>
                                        <p:strVal val="visible"/>
                                      </p:to>
                                    </p:set>
                                    <p:animEffect transition="in" filter="dissolve">
                                      <p:cBhvr>
                                        <p:cTn id="7" dur="1000"/>
                                        <p:tgtEl>
                                          <p:spTgt spid="78852"/>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78864"/>
                                        </p:tgtEl>
                                        <p:attrNameLst>
                                          <p:attrName>style.visibility</p:attrName>
                                        </p:attrNameLst>
                                      </p:cBhvr>
                                      <p:to>
                                        <p:strVal val="visible"/>
                                      </p:to>
                                    </p:set>
                                    <p:animEffect transition="in" filter="wipe(left)">
                                      <p:cBhvr>
                                        <p:cTn id="11" dur="1000"/>
                                        <p:tgtEl>
                                          <p:spTgt spid="78864"/>
                                        </p:tgtEl>
                                      </p:cBhvr>
                                    </p:animEffect>
                                  </p:childTnLst>
                                </p:cTn>
                              </p:par>
                              <p:par>
                                <p:cTn id="12" presetID="22" presetClass="entr" presetSubtype="2" fill="hold" nodeType="withEffect">
                                  <p:stCondLst>
                                    <p:cond delay="1000"/>
                                  </p:stCondLst>
                                  <p:childTnLst>
                                    <p:set>
                                      <p:cBhvr>
                                        <p:cTn id="13" dur="1" fill="hold">
                                          <p:stCondLst>
                                            <p:cond delay="0"/>
                                          </p:stCondLst>
                                        </p:cTn>
                                        <p:tgtEl>
                                          <p:spTgt spid="78887"/>
                                        </p:tgtEl>
                                        <p:attrNameLst>
                                          <p:attrName>style.visibility</p:attrName>
                                        </p:attrNameLst>
                                      </p:cBhvr>
                                      <p:to>
                                        <p:strVal val="visible"/>
                                      </p:to>
                                    </p:set>
                                    <p:animEffect transition="in" filter="wipe(right)">
                                      <p:cBhvr>
                                        <p:cTn id="14" dur="1000"/>
                                        <p:tgtEl>
                                          <p:spTgt spid="788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78869"/>
                                        </p:tgtEl>
                                        <p:attrNameLst>
                                          <p:attrName>style.visibility</p:attrName>
                                        </p:attrNameLst>
                                      </p:cBhvr>
                                      <p:to>
                                        <p:strVal val="visible"/>
                                      </p:to>
                                    </p:set>
                                    <p:animEffect transition="in" filter="barn(inVertical)">
                                      <p:cBhvr>
                                        <p:cTn id="19" dur="1000"/>
                                        <p:tgtEl>
                                          <p:spTgt spid="788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78878"/>
                                        </p:tgtEl>
                                        <p:attrNameLst>
                                          <p:attrName>style.visibility</p:attrName>
                                        </p:attrNameLst>
                                      </p:cBhvr>
                                      <p:to>
                                        <p:strVal val="visible"/>
                                      </p:to>
                                    </p:set>
                                    <p:animEffect transition="in" filter="barn(inVertical)">
                                      <p:cBhvr>
                                        <p:cTn id="24" dur="1000"/>
                                        <p:tgtEl>
                                          <p:spTgt spid="78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 (Forward pass)</a:t>
            </a:r>
            <a:endParaRPr lang="en-US" altLang="en-US" sz="3200">
              <a:solidFill>
                <a:srgbClr val="33CC33"/>
              </a:solidFill>
            </a:endParaRPr>
          </a:p>
        </p:txBody>
      </p:sp>
      <p:grpSp>
        <p:nvGrpSpPr>
          <p:cNvPr id="84995" name="Group 3"/>
          <p:cNvGrpSpPr>
            <a:grpSpLocks/>
          </p:cNvGrpSpPr>
          <p:nvPr/>
        </p:nvGrpSpPr>
        <p:grpSpPr bwMode="auto">
          <a:xfrm>
            <a:off x="1425575" y="2465388"/>
            <a:ext cx="2859088" cy="2855912"/>
            <a:chOff x="1842" y="1776"/>
            <a:chExt cx="2074" cy="2072"/>
          </a:xfrm>
        </p:grpSpPr>
        <p:sp>
          <p:nvSpPr>
            <p:cNvPr id="84996" name="Oval 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4997" name="Freeform 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4998" name="Freeform 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4999" name="Freeform 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0" name="Freeform 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1" name="Oval 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5002" name="Line 1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3" name="Line 1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4" name="Line 1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5" name="Line 1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5006" name="Group 14"/>
          <p:cNvGrpSpPr>
            <a:grpSpLocks/>
          </p:cNvGrpSpPr>
          <p:nvPr/>
        </p:nvGrpSpPr>
        <p:grpSpPr bwMode="auto">
          <a:xfrm>
            <a:off x="2409825" y="2820988"/>
            <a:ext cx="879475" cy="2182812"/>
            <a:chOff x="1518" y="1777"/>
            <a:chExt cx="554" cy="1375"/>
          </a:xfrm>
        </p:grpSpPr>
        <p:sp>
          <p:nvSpPr>
            <p:cNvPr id="85007" name="Text Box 15"/>
            <p:cNvSpPr txBox="1">
              <a:spLocks noChangeArrowheads="1"/>
            </p:cNvSpPr>
            <p:nvPr/>
          </p:nvSpPr>
          <p:spPr bwMode="auto">
            <a:xfrm>
              <a:off x="1518" y="1777"/>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Start</a:t>
              </a:r>
            </a:p>
          </p:txBody>
        </p:sp>
        <p:sp>
          <p:nvSpPr>
            <p:cNvPr id="85008" name="Text Box 16"/>
            <p:cNvSpPr txBox="1">
              <a:spLocks noChangeArrowheads="1"/>
            </p:cNvSpPr>
            <p:nvPr/>
          </p:nvSpPr>
          <p:spPr bwMode="auto">
            <a:xfrm>
              <a:off x="1670" y="2825"/>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a:solidFill>
                    <a:srgbClr val="000000"/>
                  </a:solidFill>
                </a:rPr>
                <a:t>0</a:t>
              </a:r>
            </a:p>
          </p:txBody>
        </p:sp>
      </p:grpSp>
      <p:grpSp>
        <p:nvGrpSpPr>
          <p:cNvPr id="85009" name="Group 17"/>
          <p:cNvGrpSpPr>
            <a:grpSpLocks/>
          </p:cNvGrpSpPr>
          <p:nvPr/>
        </p:nvGrpSpPr>
        <p:grpSpPr bwMode="auto">
          <a:xfrm>
            <a:off x="746125" y="2287588"/>
            <a:ext cx="1373188" cy="1357312"/>
            <a:chOff x="470" y="1441"/>
            <a:chExt cx="865" cy="855"/>
          </a:xfrm>
        </p:grpSpPr>
        <p:sp>
          <p:nvSpPr>
            <p:cNvPr id="85010" name="Text Box 18"/>
            <p:cNvSpPr txBox="1">
              <a:spLocks noChangeArrowheads="1"/>
            </p:cNvSpPr>
            <p:nvPr/>
          </p:nvSpPr>
          <p:spPr bwMode="auto">
            <a:xfrm>
              <a:off x="1094" y="1969"/>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a:solidFill>
                    <a:srgbClr val="000000"/>
                  </a:solidFill>
                </a:rPr>
                <a:t>0</a:t>
              </a:r>
            </a:p>
          </p:txBody>
        </p:sp>
        <p:sp>
          <p:nvSpPr>
            <p:cNvPr id="85011" name="Text Box 19"/>
            <p:cNvSpPr txBox="1">
              <a:spLocks noChangeArrowheads="1"/>
            </p:cNvSpPr>
            <p:nvPr/>
          </p:nvSpPr>
          <p:spPr bwMode="auto">
            <a:xfrm>
              <a:off x="470" y="1441"/>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i="1">
                  <a:solidFill>
                    <a:srgbClr val="000000"/>
                  </a:solidFill>
                </a:rPr>
                <a:t>ES</a:t>
              </a:r>
            </a:p>
          </p:txBody>
        </p:sp>
        <p:sp>
          <p:nvSpPr>
            <p:cNvPr id="85012" name="Line 20"/>
            <p:cNvSpPr>
              <a:spLocks noChangeShapeType="1"/>
            </p:cNvSpPr>
            <p:nvPr/>
          </p:nvSpPr>
          <p:spPr bwMode="auto">
            <a:xfrm>
              <a:off x="728" y="1712"/>
              <a:ext cx="384" cy="3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5013" name="Group 21"/>
          <p:cNvGrpSpPr>
            <a:grpSpLocks/>
          </p:cNvGrpSpPr>
          <p:nvPr/>
        </p:nvGrpSpPr>
        <p:grpSpPr bwMode="auto">
          <a:xfrm>
            <a:off x="3463925" y="2363788"/>
            <a:ext cx="4813300" cy="1268412"/>
            <a:chOff x="2182" y="1489"/>
            <a:chExt cx="3032" cy="799"/>
          </a:xfrm>
        </p:grpSpPr>
        <p:sp>
          <p:nvSpPr>
            <p:cNvPr id="85014" name="Text Box 22"/>
            <p:cNvSpPr txBox="1">
              <a:spLocks noChangeArrowheads="1"/>
            </p:cNvSpPr>
            <p:nvPr/>
          </p:nvSpPr>
          <p:spPr bwMode="auto">
            <a:xfrm>
              <a:off x="2182" y="1961"/>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a:solidFill>
                    <a:srgbClr val="000000"/>
                  </a:solidFill>
                </a:rPr>
                <a:t>0</a:t>
              </a:r>
            </a:p>
          </p:txBody>
        </p:sp>
        <p:sp>
          <p:nvSpPr>
            <p:cNvPr id="85015" name="Text Box 23"/>
            <p:cNvSpPr txBox="1">
              <a:spLocks noChangeArrowheads="1"/>
            </p:cNvSpPr>
            <p:nvPr/>
          </p:nvSpPr>
          <p:spPr bwMode="auto">
            <a:xfrm>
              <a:off x="2670" y="1489"/>
              <a:ext cx="2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i="1">
                  <a:solidFill>
                    <a:srgbClr val="000000"/>
                  </a:solidFill>
                </a:rPr>
                <a:t>EF = ES + Activity time</a:t>
              </a:r>
            </a:p>
          </p:txBody>
        </p:sp>
        <p:sp>
          <p:nvSpPr>
            <p:cNvPr id="85016" name="Line 24"/>
            <p:cNvSpPr>
              <a:spLocks noChangeShapeType="1"/>
            </p:cNvSpPr>
            <p:nvPr/>
          </p:nvSpPr>
          <p:spPr bwMode="auto">
            <a:xfrm flipH="1">
              <a:off x="2448" y="1824"/>
              <a:ext cx="488"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8497029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84995"/>
                                        </p:tgtEl>
                                        <p:attrNameLst>
                                          <p:attrName>style.visibility</p:attrName>
                                        </p:attrNameLst>
                                      </p:cBhvr>
                                      <p:to>
                                        <p:strVal val="visible"/>
                                      </p:to>
                                    </p:set>
                                    <p:animEffect transition="in" filter="dissolve">
                                      <p:cBhvr>
                                        <p:cTn id="7" dur="1000"/>
                                        <p:tgtEl>
                                          <p:spTgt spid="84995"/>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85006"/>
                                        </p:tgtEl>
                                        <p:attrNameLst>
                                          <p:attrName>style.visibility</p:attrName>
                                        </p:attrNameLst>
                                      </p:cBhvr>
                                      <p:to>
                                        <p:strVal val="visible"/>
                                      </p:to>
                                    </p:set>
                                    <p:animEffect transition="in" filter="strips(downRight)">
                                      <p:cBhvr>
                                        <p:cTn id="11" dur="1000"/>
                                        <p:tgtEl>
                                          <p:spTgt spid="85006"/>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85009"/>
                                        </p:tgtEl>
                                        <p:attrNameLst>
                                          <p:attrName>style.visibility</p:attrName>
                                        </p:attrNameLst>
                                      </p:cBhvr>
                                      <p:to>
                                        <p:strVal val="visible"/>
                                      </p:to>
                                    </p:set>
                                    <p:animEffect transition="in" filter="wipe(up)">
                                      <p:cBhvr>
                                        <p:cTn id="15" dur="1000"/>
                                        <p:tgtEl>
                                          <p:spTgt spid="85009"/>
                                        </p:tgtEl>
                                      </p:cBhvr>
                                    </p:animEffect>
                                  </p:childTnLst>
                                </p:cTn>
                              </p:par>
                            </p:childTnLst>
                          </p:cTn>
                        </p:par>
                        <p:par>
                          <p:cTn id="16" fill="hold" nodeType="afterGroup">
                            <p:stCondLst>
                              <p:cond delay="6000"/>
                            </p:stCondLst>
                            <p:childTnLst>
                              <p:par>
                                <p:cTn id="17" presetID="22" presetClass="entr" presetSubtype="1" fill="hold" nodeType="afterEffect">
                                  <p:stCondLst>
                                    <p:cond delay="1000"/>
                                  </p:stCondLst>
                                  <p:childTnLst>
                                    <p:set>
                                      <p:cBhvr>
                                        <p:cTn id="18" dur="1" fill="hold">
                                          <p:stCondLst>
                                            <p:cond delay="0"/>
                                          </p:stCondLst>
                                        </p:cTn>
                                        <p:tgtEl>
                                          <p:spTgt spid="85013"/>
                                        </p:tgtEl>
                                        <p:attrNameLst>
                                          <p:attrName>style.visibility</p:attrName>
                                        </p:attrNameLst>
                                      </p:cBhvr>
                                      <p:to>
                                        <p:strVal val="visible"/>
                                      </p:to>
                                    </p:set>
                                    <p:animEffect transition="in" filter="wipe(up)">
                                      <p:cBhvr>
                                        <p:cTn id="19" dur="1000"/>
                                        <p:tgtEl>
                                          <p:spTgt spid="85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87043" name="Group 3"/>
          <p:cNvGrpSpPr>
            <a:grpSpLocks/>
          </p:cNvGrpSpPr>
          <p:nvPr/>
        </p:nvGrpSpPr>
        <p:grpSpPr bwMode="auto">
          <a:xfrm>
            <a:off x="434975" y="3276600"/>
            <a:ext cx="1423988" cy="1422400"/>
            <a:chOff x="274" y="2064"/>
            <a:chExt cx="897" cy="896"/>
          </a:xfrm>
        </p:grpSpPr>
        <p:grpSp>
          <p:nvGrpSpPr>
            <p:cNvPr id="87044" name="Group 4"/>
            <p:cNvGrpSpPr>
              <a:grpSpLocks/>
            </p:cNvGrpSpPr>
            <p:nvPr/>
          </p:nvGrpSpPr>
          <p:grpSpPr bwMode="auto">
            <a:xfrm>
              <a:off x="274" y="2064"/>
              <a:ext cx="897" cy="896"/>
              <a:chOff x="1842" y="1776"/>
              <a:chExt cx="2074" cy="2072"/>
            </a:xfrm>
          </p:grpSpPr>
          <p:sp>
            <p:nvSpPr>
              <p:cNvPr id="87045"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7046"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47"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48"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49"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50"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7051"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52"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53"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54"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7055" name="Text Box 15"/>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87056" name="Text Box 16"/>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87057" name="Text Box 17"/>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87058" name="Text Box 18"/>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87059" name="Group 19"/>
          <p:cNvGrpSpPr>
            <a:grpSpLocks/>
          </p:cNvGrpSpPr>
          <p:nvPr/>
        </p:nvGrpSpPr>
        <p:grpSpPr bwMode="auto">
          <a:xfrm>
            <a:off x="3063875" y="2451100"/>
            <a:ext cx="3062288" cy="3059113"/>
            <a:chOff x="1930" y="1544"/>
            <a:chExt cx="1929" cy="1927"/>
          </a:xfrm>
        </p:grpSpPr>
        <p:grpSp>
          <p:nvGrpSpPr>
            <p:cNvPr id="87060" name="Group 20"/>
            <p:cNvGrpSpPr>
              <a:grpSpLocks/>
            </p:cNvGrpSpPr>
            <p:nvPr/>
          </p:nvGrpSpPr>
          <p:grpSpPr bwMode="auto">
            <a:xfrm>
              <a:off x="1930" y="1544"/>
              <a:ext cx="1929" cy="1927"/>
              <a:chOff x="1842" y="1776"/>
              <a:chExt cx="2074" cy="2072"/>
            </a:xfrm>
          </p:grpSpPr>
          <p:sp>
            <p:nvSpPr>
              <p:cNvPr id="87061" name="Oval 2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7062" name="Freeform 2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3" name="Freeform 2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4" name="Freeform 2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5" name="Freeform 2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6" name="Oval 2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7067" name="Line 2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8" name="Line 2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9" name="Line 2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70" name="Line 3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7071" name="Text Box 31"/>
            <p:cNvSpPr txBox="1">
              <a:spLocks noChangeArrowheads="1"/>
            </p:cNvSpPr>
            <p:nvPr/>
          </p:nvSpPr>
          <p:spPr bwMode="auto">
            <a:xfrm>
              <a:off x="2742" y="1706"/>
              <a:ext cx="301"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0000"/>
                  </a:solidFill>
                </a:rPr>
                <a:t>A</a:t>
              </a:r>
            </a:p>
            <a:p>
              <a:pPr algn="l"/>
              <a:endParaRPr lang="en-AU" altLang="en-US" sz="3200" b="1" i="1">
                <a:solidFill>
                  <a:srgbClr val="000000"/>
                </a:solidFill>
              </a:endParaRPr>
            </a:p>
            <a:p>
              <a:pPr algn="l"/>
              <a:endParaRPr lang="en-AU" altLang="en-US" sz="3200" b="1" i="1">
                <a:solidFill>
                  <a:srgbClr val="000000"/>
                </a:solidFill>
              </a:endParaRPr>
            </a:p>
            <a:p>
              <a:pPr algn="l"/>
              <a:endParaRPr lang="en-AU" altLang="en-US" sz="3200" b="1" i="1">
                <a:solidFill>
                  <a:srgbClr val="000000"/>
                </a:solidFill>
              </a:endParaRPr>
            </a:p>
            <a:p>
              <a:pPr algn="l"/>
              <a:r>
                <a:rPr lang="en-AU" altLang="en-US" sz="3200" b="1">
                  <a:solidFill>
                    <a:srgbClr val="000000"/>
                  </a:solidFill>
                </a:rPr>
                <a:t>2</a:t>
              </a:r>
            </a:p>
          </p:txBody>
        </p:sp>
      </p:grpSp>
      <p:grpSp>
        <p:nvGrpSpPr>
          <p:cNvPr id="87072" name="Group 32"/>
          <p:cNvGrpSpPr>
            <a:grpSpLocks/>
          </p:cNvGrpSpPr>
          <p:nvPr/>
        </p:nvGrpSpPr>
        <p:grpSpPr bwMode="auto">
          <a:xfrm>
            <a:off x="5267325" y="1971675"/>
            <a:ext cx="2663825" cy="1722438"/>
            <a:chOff x="3318" y="1242"/>
            <a:chExt cx="1678" cy="1085"/>
          </a:xfrm>
        </p:grpSpPr>
        <p:sp>
          <p:nvSpPr>
            <p:cNvPr id="87073" name="Text Box 33"/>
            <p:cNvSpPr txBox="1">
              <a:spLocks noChangeArrowheads="1"/>
            </p:cNvSpPr>
            <p:nvPr/>
          </p:nvSpPr>
          <p:spPr bwMode="auto">
            <a:xfrm>
              <a:off x="331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2</a:t>
              </a:r>
            </a:p>
          </p:txBody>
        </p:sp>
        <p:sp>
          <p:nvSpPr>
            <p:cNvPr id="87074" name="Text Box 34"/>
            <p:cNvSpPr txBox="1">
              <a:spLocks noChangeArrowheads="1"/>
            </p:cNvSpPr>
            <p:nvPr/>
          </p:nvSpPr>
          <p:spPr bwMode="auto">
            <a:xfrm>
              <a:off x="3704" y="1242"/>
              <a:ext cx="1292"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800" b="1" i="1">
                  <a:solidFill>
                    <a:srgbClr val="000000"/>
                  </a:solidFill>
                </a:rPr>
                <a:t>EF of A = </a:t>
              </a:r>
              <a:br>
                <a:rPr lang="en-AU" altLang="en-US" sz="2800" b="1" i="1">
                  <a:solidFill>
                    <a:srgbClr val="000000"/>
                  </a:solidFill>
                </a:rPr>
              </a:br>
              <a:r>
                <a:rPr lang="en-AU" altLang="en-US" sz="2800" b="1" i="1">
                  <a:solidFill>
                    <a:srgbClr val="000000"/>
                  </a:solidFill>
                </a:rPr>
                <a:t>ES of A </a:t>
              </a:r>
              <a:r>
                <a:rPr lang="en-AU" altLang="en-US" sz="2800" b="1">
                  <a:solidFill>
                    <a:srgbClr val="000000"/>
                  </a:solidFill>
                </a:rPr>
                <a:t>+ 2</a:t>
              </a:r>
            </a:p>
          </p:txBody>
        </p:sp>
        <p:sp>
          <p:nvSpPr>
            <p:cNvPr id="87075" name="Line 35"/>
            <p:cNvSpPr>
              <a:spLocks noChangeShapeType="1"/>
            </p:cNvSpPr>
            <p:nvPr/>
          </p:nvSpPr>
          <p:spPr bwMode="auto">
            <a:xfrm flipH="1">
              <a:off x="3632" y="1728"/>
              <a:ext cx="408" cy="36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7076" name="Group 36"/>
          <p:cNvGrpSpPr>
            <a:grpSpLocks/>
          </p:cNvGrpSpPr>
          <p:nvPr/>
        </p:nvGrpSpPr>
        <p:grpSpPr bwMode="auto">
          <a:xfrm>
            <a:off x="2041525" y="2160588"/>
            <a:ext cx="1857375" cy="1533525"/>
            <a:chOff x="1286" y="1361"/>
            <a:chExt cx="1170" cy="966"/>
          </a:xfrm>
        </p:grpSpPr>
        <p:sp>
          <p:nvSpPr>
            <p:cNvPr id="87077" name="Text Box 37"/>
            <p:cNvSpPr txBox="1">
              <a:spLocks noChangeArrowheads="1"/>
            </p:cNvSpPr>
            <p:nvPr/>
          </p:nvSpPr>
          <p:spPr bwMode="auto">
            <a:xfrm>
              <a:off x="219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0</a:t>
              </a:r>
            </a:p>
          </p:txBody>
        </p:sp>
        <p:sp>
          <p:nvSpPr>
            <p:cNvPr id="87078" name="Text Box 38"/>
            <p:cNvSpPr txBox="1">
              <a:spLocks noChangeArrowheads="1"/>
            </p:cNvSpPr>
            <p:nvPr/>
          </p:nvSpPr>
          <p:spPr bwMode="auto">
            <a:xfrm>
              <a:off x="1286" y="1361"/>
              <a:ext cx="670"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800" b="1" i="1">
                  <a:solidFill>
                    <a:srgbClr val="000000"/>
                  </a:solidFill>
                </a:rPr>
                <a:t>ES</a:t>
              </a:r>
              <a:br>
                <a:rPr lang="en-AU" altLang="en-US" sz="2800" b="1" i="1">
                  <a:solidFill>
                    <a:srgbClr val="000000"/>
                  </a:solidFill>
                </a:rPr>
              </a:br>
              <a:r>
                <a:rPr lang="en-AU" altLang="en-US" sz="2800" b="1" i="1">
                  <a:solidFill>
                    <a:srgbClr val="000000"/>
                  </a:solidFill>
                </a:rPr>
                <a:t>of A</a:t>
              </a:r>
            </a:p>
          </p:txBody>
        </p:sp>
        <p:sp>
          <p:nvSpPr>
            <p:cNvPr id="87079" name="Line 39"/>
            <p:cNvSpPr>
              <a:spLocks noChangeShapeType="1"/>
            </p:cNvSpPr>
            <p:nvPr/>
          </p:nvSpPr>
          <p:spPr bwMode="auto">
            <a:xfrm>
              <a:off x="1904" y="1632"/>
              <a:ext cx="32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352493530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87059"/>
                                        </p:tgtEl>
                                        <p:attrNameLst>
                                          <p:attrName>style.visibility</p:attrName>
                                        </p:attrNameLst>
                                      </p:cBhvr>
                                      <p:to>
                                        <p:strVal val="visible"/>
                                      </p:to>
                                    </p:set>
                                    <p:animEffect transition="in" filter="dissolve">
                                      <p:cBhvr>
                                        <p:cTn id="7" dur="1000"/>
                                        <p:tgtEl>
                                          <p:spTgt spid="87059"/>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87076"/>
                                        </p:tgtEl>
                                        <p:attrNameLst>
                                          <p:attrName>style.visibility</p:attrName>
                                        </p:attrNameLst>
                                      </p:cBhvr>
                                      <p:to>
                                        <p:strVal val="visible"/>
                                      </p:to>
                                    </p:set>
                                    <p:animEffect transition="in" filter="wipe(up)">
                                      <p:cBhvr>
                                        <p:cTn id="11" dur="1000"/>
                                        <p:tgtEl>
                                          <p:spTgt spid="87076"/>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87072"/>
                                        </p:tgtEl>
                                        <p:attrNameLst>
                                          <p:attrName>style.visibility</p:attrName>
                                        </p:attrNameLst>
                                      </p:cBhvr>
                                      <p:to>
                                        <p:strVal val="visible"/>
                                      </p:to>
                                    </p:set>
                                    <p:animEffect transition="in" filter="wipe(up)">
                                      <p:cBhvr>
                                        <p:cTn id="15" dur="1000"/>
                                        <p:tgtEl>
                                          <p:spTgt spid="87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090" name="Group 2"/>
          <p:cNvGrpSpPr>
            <a:grpSpLocks/>
          </p:cNvGrpSpPr>
          <p:nvPr/>
        </p:nvGrpSpPr>
        <p:grpSpPr bwMode="auto">
          <a:xfrm>
            <a:off x="3787775" y="3340100"/>
            <a:ext cx="3062288" cy="3059113"/>
            <a:chOff x="2386" y="2104"/>
            <a:chExt cx="1929" cy="1927"/>
          </a:xfrm>
        </p:grpSpPr>
        <p:grpSp>
          <p:nvGrpSpPr>
            <p:cNvPr id="89091" name="Group 3"/>
            <p:cNvGrpSpPr>
              <a:grpSpLocks/>
            </p:cNvGrpSpPr>
            <p:nvPr/>
          </p:nvGrpSpPr>
          <p:grpSpPr bwMode="auto">
            <a:xfrm>
              <a:off x="2386" y="2104"/>
              <a:ext cx="1929" cy="1927"/>
              <a:chOff x="1842" y="1776"/>
              <a:chExt cx="2074" cy="2072"/>
            </a:xfrm>
          </p:grpSpPr>
          <p:sp>
            <p:nvSpPr>
              <p:cNvPr id="89092" name="Oval 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093" name="Freeform 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4" name="Freeform 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5" name="Freeform 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6" name="Freeform 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7" name="Oval 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098" name="Line 1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9" name="Line 1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00" name="Line 1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01" name="Line 1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9102" name="Text Box 14"/>
            <p:cNvSpPr txBox="1">
              <a:spLocks noChangeArrowheads="1"/>
            </p:cNvSpPr>
            <p:nvPr/>
          </p:nvSpPr>
          <p:spPr bwMode="auto">
            <a:xfrm>
              <a:off x="3198" y="2266"/>
              <a:ext cx="301"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0000"/>
                  </a:solidFill>
                </a:rPr>
                <a:t>B</a:t>
              </a:r>
            </a:p>
            <a:p>
              <a:pPr algn="l"/>
              <a:endParaRPr lang="en-AU" altLang="en-US" sz="3200" b="1" i="1">
                <a:solidFill>
                  <a:srgbClr val="000000"/>
                </a:solidFill>
              </a:endParaRPr>
            </a:p>
            <a:p>
              <a:pPr algn="l"/>
              <a:endParaRPr lang="en-AU" altLang="en-US" sz="3200" b="1" i="1">
                <a:solidFill>
                  <a:srgbClr val="000000"/>
                </a:solidFill>
              </a:endParaRPr>
            </a:p>
            <a:p>
              <a:pPr algn="l"/>
              <a:endParaRPr lang="en-AU" altLang="en-US" sz="3200" b="1" i="1">
                <a:solidFill>
                  <a:srgbClr val="000000"/>
                </a:solidFill>
              </a:endParaRPr>
            </a:p>
            <a:p>
              <a:pPr algn="l"/>
              <a:r>
                <a:rPr lang="en-AU" altLang="en-US" sz="3200" b="1">
                  <a:solidFill>
                    <a:srgbClr val="000000"/>
                  </a:solidFill>
                </a:rPr>
                <a:t>3</a:t>
              </a:r>
            </a:p>
          </p:txBody>
        </p:sp>
      </p:grpSp>
      <p:sp>
        <p:nvSpPr>
          <p:cNvPr id="89103" name="Rectangle 15"/>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89104" name="Group 16"/>
          <p:cNvGrpSpPr>
            <a:grpSpLocks/>
          </p:cNvGrpSpPr>
          <p:nvPr/>
        </p:nvGrpSpPr>
        <p:grpSpPr bwMode="auto">
          <a:xfrm>
            <a:off x="434975" y="1943100"/>
            <a:ext cx="2541588" cy="2755900"/>
            <a:chOff x="274" y="1224"/>
            <a:chExt cx="1601" cy="1736"/>
          </a:xfrm>
        </p:grpSpPr>
        <p:grpSp>
          <p:nvGrpSpPr>
            <p:cNvPr id="89105" name="Group 17"/>
            <p:cNvGrpSpPr>
              <a:grpSpLocks/>
            </p:cNvGrpSpPr>
            <p:nvPr/>
          </p:nvGrpSpPr>
          <p:grpSpPr bwMode="auto">
            <a:xfrm>
              <a:off x="274" y="2064"/>
              <a:ext cx="897" cy="896"/>
              <a:chOff x="274" y="2064"/>
              <a:chExt cx="897" cy="896"/>
            </a:xfrm>
          </p:grpSpPr>
          <p:grpSp>
            <p:nvGrpSpPr>
              <p:cNvPr id="89106" name="Group 18"/>
              <p:cNvGrpSpPr>
                <a:grpSpLocks/>
              </p:cNvGrpSpPr>
              <p:nvPr/>
            </p:nvGrpSpPr>
            <p:grpSpPr bwMode="auto">
              <a:xfrm>
                <a:off x="274" y="2064"/>
                <a:ext cx="897" cy="896"/>
                <a:chOff x="1842" y="1776"/>
                <a:chExt cx="2074" cy="2072"/>
              </a:xfrm>
            </p:grpSpPr>
            <p:sp>
              <p:nvSpPr>
                <p:cNvPr id="89107" name="Oval 1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108" name="Freeform 2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09" name="Freeform 2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0" name="Freeform 2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1" name="Freeform 2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2" name="Oval 2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113" name="Line 2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4" name="Line 2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5" name="Line 2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6" name="Line 2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9117" name="Text Box 29"/>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89118" name="Text Box 30"/>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89119" name="Text Box 31"/>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89120" name="Text Box 32"/>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89121" name="Group 33"/>
            <p:cNvGrpSpPr>
              <a:grpSpLocks/>
            </p:cNvGrpSpPr>
            <p:nvPr/>
          </p:nvGrpSpPr>
          <p:grpSpPr bwMode="auto">
            <a:xfrm>
              <a:off x="978" y="1224"/>
              <a:ext cx="897" cy="896"/>
              <a:chOff x="978" y="1224"/>
              <a:chExt cx="897" cy="896"/>
            </a:xfrm>
          </p:grpSpPr>
          <p:grpSp>
            <p:nvGrpSpPr>
              <p:cNvPr id="89122" name="Group 34"/>
              <p:cNvGrpSpPr>
                <a:grpSpLocks/>
              </p:cNvGrpSpPr>
              <p:nvPr/>
            </p:nvGrpSpPr>
            <p:grpSpPr bwMode="auto">
              <a:xfrm>
                <a:off x="978" y="1224"/>
                <a:ext cx="897" cy="896"/>
                <a:chOff x="1842" y="1776"/>
                <a:chExt cx="2074" cy="2072"/>
              </a:xfrm>
            </p:grpSpPr>
            <p:sp>
              <p:nvSpPr>
                <p:cNvPr id="89123" name="Oval 3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124" name="Freeform 3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25" name="Freeform 3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26" name="Freeform 3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27" name="Freeform 3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28" name="Oval 4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129" name="Line 4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30" name="Line 4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31" name="Line 4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32" name="Line 4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9133" name="Text Box 45"/>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89134" name="Text Box 46"/>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89135" name="Text Box 47"/>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89136" name="Line 48"/>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9137" name="Group 49"/>
          <p:cNvGrpSpPr>
            <a:grpSpLocks/>
          </p:cNvGrpSpPr>
          <p:nvPr/>
        </p:nvGrpSpPr>
        <p:grpSpPr bwMode="auto">
          <a:xfrm>
            <a:off x="5991225" y="2860675"/>
            <a:ext cx="2663825" cy="1722438"/>
            <a:chOff x="3318" y="1242"/>
            <a:chExt cx="1678" cy="1085"/>
          </a:xfrm>
        </p:grpSpPr>
        <p:sp>
          <p:nvSpPr>
            <p:cNvPr id="89138" name="Text Box 50"/>
            <p:cNvSpPr txBox="1">
              <a:spLocks noChangeArrowheads="1"/>
            </p:cNvSpPr>
            <p:nvPr/>
          </p:nvSpPr>
          <p:spPr bwMode="auto">
            <a:xfrm>
              <a:off x="331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3</a:t>
              </a:r>
            </a:p>
          </p:txBody>
        </p:sp>
        <p:sp>
          <p:nvSpPr>
            <p:cNvPr id="89139" name="Text Box 51"/>
            <p:cNvSpPr txBox="1">
              <a:spLocks noChangeArrowheads="1"/>
            </p:cNvSpPr>
            <p:nvPr/>
          </p:nvSpPr>
          <p:spPr bwMode="auto">
            <a:xfrm>
              <a:off x="3704" y="1242"/>
              <a:ext cx="1292"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800" b="1" i="1">
                  <a:solidFill>
                    <a:srgbClr val="000000"/>
                  </a:solidFill>
                </a:rPr>
                <a:t>EF of B = </a:t>
              </a:r>
              <a:br>
                <a:rPr lang="en-AU" altLang="en-US" sz="2800" b="1" i="1">
                  <a:solidFill>
                    <a:srgbClr val="000000"/>
                  </a:solidFill>
                </a:rPr>
              </a:br>
              <a:r>
                <a:rPr lang="en-AU" altLang="en-US" sz="2800" b="1" i="1">
                  <a:solidFill>
                    <a:srgbClr val="000000"/>
                  </a:solidFill>
                </a:rPr>
                <a:t>ES of B </a:t>
              </a:r>
              <a:r>
                <a:rPr lang="en-AU" altLang="en-US" sz="2800" b="1">
                  <a:solidFill>
                    <a:srgbClr val="000000"/>
                  </a:solidFill>
                </a:rPr>
                <a:t>+ 3</a:t>
              </a:r>
            </a:p>
          </p:txBody>
        </p:sp>
        <p:sp>
          <p:nvSpPr>
            <p:cNvPr id="89140" name="Line 52"/>
            <p:cNvSpPr>
              <a:spLocks noChangeShapeType="1"/>
            </p:cNvSpPr>
            <p:nvPr/>
          </p:nvSpPr>
          <p:spPr bwMode="auto">
            <a:xfrm flipH="1">
              <a:off x="3632" y="1728"/>
              <a:ext cx="408" cy="36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9141" name="Group 53"/>
          <p:cNvGrpSpPr>
            <a:grpSpLocks/>
          </p:cNvGrpSpPr>
          <p:nvPr/>
        </p:nvGrpSpPr>
        <p:grpSpPr bwMode="auto">
          <a:xfrm>
            <a:off x="2765425" y="3049588"/>
            <a:ext cx="1857375" cy="1533525"/>
            <a:chOff x="1286" y="1361"/>
            <a:chExt cx="1170" cy="966"/>
          </a:xfrm>
        </p:grpSpPr>
        <p:sp>
          <p:nvSpPr>
            <p:cNvPr id="89142" name="Text Box 54"/>
            <p:cNvSpPr txBox="1">
              <a:spLocks noChangeArrowheads="1"/>
            </p:cNvSpPr>
            <p:nvPr/>
          </p:nvSpPr>
          <p:spPr bwMode="auto">
            <a:xfrm>
              <a:off x="219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0</a:t>
              </a:r>
            </a:p>
          </p:txBody>
        </p:sp>
        <p:sp>
          <p:nvSpPr>
            <p:cNvPr id="89143" name="Text Box 55"/>
            <p:cNvSpPr txBox="1">
              <a:spLocks noChangeArrowheads="1"/>
            </p:cNvSpPr>
            <p:nvPr/>
          </p:nvSpPr>
          <p:spPr bwMode="auto">
            <a:xfrm>
              <a:off x="1286" y="1361"/>
              <a:ext cx="670"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800" b="1" i="1">
                  <a:solidFill>
                    <a:srgbClr val="000000"/>
                  </a:solidFill>
                </a:rPr>
                <a:t>ES</a:t>
              </a:r>
              <a:br>
                <a:rPr lang="en-AU" altLang="en-US" sz="2800" b="1" i="1">
                  <a:solidFill>
                    <a:srgbClr val="000000"/>
                  </a:solidFill>
                </a:rPr>
              </a:br>
              <a:r>
                <a:rPr lang="en-AU" altLang="en-US" sz="2800" b="1" i="1">
                  <a:solidFill>
                    <a:srgbClr val="000000"/>
                  </a:solidFill>
                </a:rPr>
                <a:t>of B</a:t>
              </a:r>
            </a:p>
          </p:txBody>
        </p:sp>
        <p:sp>
          <p:nvSpPr>
            <p:cNvPr id="89144" name="Line 56"/>
            <p:cNvSpPr>
              <a:spLocks noChangeShapeType="1"/>
            </p:cNvSpPr>
            <p:nvPr/>
          </p:nvSpPr>
          <p:spPr bwMode="auto">
            <a:xfrm>
              <a:off x="1904" y="1632"/>
              <a:ext cx="32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725247391"/>
      </p:ext>
    </p:extLst>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89090"/>
                                        </p:tgtEl>
                                        <p:attrNameLst>
                                          <p:attrName>style.visibility</p:attrName>
                                        </p:attrNameLst>
                                      </p:cBhvr>
                                      <p:to>
                                        <p:strVal val="visible"/>
                                      </p:to>
                                    </p:set>
                                    <p:animEffect transition="in" filter="dissolve">
                                      <p:cBhvr>
                                        <p:cTn id="7" dur="1000"/>
                                        <p:tgtEl>
                                          <p:spTgt spid="89090"/>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89141"/>
                                        </p:tgtEl>
                                        <p:attrNameLst>
                                          <p:attrName>style.visibility</p:attrName>
                                        </p:attrNameLst>
                                      </p:cBhvr>
                                      <p:to>
                                        <p:strVal val="visible"/>
                                      </p:to>
                                    </p:set>
                                    <p:animEffect transition="in" filter="wipe(up)">
                                      <p:cBhvr>
                                        <p:cTn id="11" dur="1000"/>
                                        <p:tgtEl>
                                          <p:spTgt spid="89141"/>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89137"/>
                                        </p:tgtEl>
                                        <p:attrNameLst>
                                          <p:attrName>style.visibility</p:attrName>
                                        </p:attrNameLst>
                                      </p:cBhvr>
                                      <p:to>
                                        <p:strVal val="visible"/>
                                      </p:to>
                                    </p:set>
                                    <p:animEffect transition="in" filter="wipe(up)">
                                      <p:cBhvr>
                                        <p:cTn id="15" dur="1000"/>
                                        <p:tgtEl>
                                          <p:spTgt spid="89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2921000" y="1943100"/>
            <a:ext cx="1992313" cy="1422400"/>
            <a:chOff x="1840" y="1224"/>
            <a:chExt cx="1255" cy="896"/>
          </a:xfrm>
        </p:grpSpPr>
        <p:sp>
          <p:nvSpPr>
            <p:cNvPr id="91139" name="Line 3"/>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1140" name="Group 4"/>
            <p:cNvGrpSpPr>
              <a:grpSpLocks/>
            </p:cNvGrpSpPr>
            <p:nvPr/>
          </p:nvGrpSpPr>
          <p:grpSpPr bwMode="auto">
            <a:xfrm>
              <a:off x="2198" y="1224"/>
              <a:ext cx="897" cy="896"/>
              <a:chOff x="1842" y="1776"/>
              <a:chExt cx="2074" cy="2072"/>
            </a:xfrm>
          </p:grpSpPr>
          <p:sp>
            <p:nvSpPr>
              <p:cNvPr id="91141"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42"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3"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4"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5"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6"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47"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8"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9"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50"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1151" name="Text Box 15"/>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1152" name="Text Box 16"/>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1153" name="Text Box 17"/>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91154" name="Rectangle 18"/>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1155" name="Group 19"/>
          <p:cNvGrpSpPr>
            <a:grpSpLocks/>
          </p:cNvGrpSpPr>
          <p:nvPr/>
        </p:nvGrpSpPr>
        <p:grpSpPr bwMode="auto">
          <a:xfrm>
            <a:off x="1543050" y="4489450"/>
            <a:ext cx="1433513" cy="1543050"/>
            <a:chOff x="972" y="2828"/>
            <a:chExt cx="903" cy="972"/>
          </a:xfrm>
        </p:grpSpPr>
        <p:sp>
          <p:nvSpPr>
            <p:cNvPr id="91156" name="Line 20"/>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1157" name="Group 21"/>
            <p:cNvGrpSpPr>
              <a:grpSpLocks/>
            </p:cNvGrpSpPr>
            <p:nvPr/>
          </p:nvGrpSpPr>
          <p:grpSpPr bwMode="auto">
            <a:xfrm>
              <a:off x="978" y="2904"/>
              <a:ext cx="897" cy="896"/>
              <a:chOff x="978" y="2904"/>
              <a:chExt cx="897" cy="896"/>
            </a:xfrm>
          </p:grpSpPr>
          <p:grpSp>
            <p:nvGrpSpPr>
              <p:cNvPr id="91158" name="Group 22"/>
              <p:cNvGrpSpPr>
                <a:grpSpLocks/>
              </p:cNvGrpSpPr>
              <p:nvPr/>
            </p:nvGrpSpPr>
            <p:grpSpPr bwMode="auto">
              <a:xfrm>
                <a:off x="978" y="2904"/>
                <a:ext cx="897" cy="896"/>
                <a:chOff x="1842" y="1776"/>
                <a:chExt cx="2074" cy="2072"/>
              </a:xfrm>
            </p:grpSpPr>
            <p:sp>
              <p:nvSpPr>
                <p:cNvPr id="91159" name="Oval 2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60" name="Freeform 2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1" name="Freeform 2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2" name="Freeform 2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3" name="Freeform 2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4" name="Oval 2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65" name="Line 2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6" name="Line 3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7" name="Line 3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8" name="Line 3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1169" name="Text Box 33"/>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1170" name="Text Box 34"/>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1171" name="Text Box 35"/>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91172" name="Group 36"/>
          <p:cNvGrpSpPr>
            <a:grpSpLocks/>
          </p:cNvGrpSpPr>
          <p:nvPr/>
        </p:nvGrpSpPr>
        <p:grpSpPr bwMode="auto">
          <a:xfrm>
            <a:off x="434975" y="1943100"/>
            <a:ext cx="2541588" cy="2755900"/>
            <a:chOff x="274" y="1224"/>
            <a:chExt cx="1601" cy="1736"/>
          </a:xfrm>
        </p:grpSpPr>
        <p:grpSp>
          <p:nvGrpSpPr>
            <p:cNvPr id="91173" name="Group 37"/>
            <p:cNvGrpSpPr>
              <a:grpSpLocks/>
            </p:cNvGrpSpPr>
            <p:nvPr/>
          </p:nvGrpSpPr>
          <p:grpSpPr bwMode="auto">
            <a:xfrm>
              <a:off x="274" y="2064"/>
              <a:ext cx="897" cy="896"/>
              <a:chOff x="274" y="2064"/>
              <a:chExt cx="897" cy="896"/>
            </a:xfrm>
          </p:grpSpPr>
          <p:grpSp>
            <p:nvGrpSpPr>
              <p:cNvPr id="91174" name="Group 38"/>
              <p:cNvGrpSpPr>
                <a:grpSpLocks/>
              </p:cNvGrpSpPr>
              <p:nvPr/>
            </p:nvGrpSpPr>
            <p:grpSpPr bwMode="auto">
              <a:xfrm>
                <a:off x="274" y="2064"/>
                <a:ext cx="897" cy="896"/>
                <a:chOff x="1842" y="1776"/>
                <a:chExt cx="2074" cy="2072"/>
              </a:xfrm>
            </p:grpSpPr>
            <p:sp>
              <p:nvSpPr>
                <p:cNvPr id="91175" name="Oval 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76" name="Freeform 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77" name="Freeform 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78" name="Freeform 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79" name="Freeform 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80" name="Oval 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81" name="Line 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82" name="Line 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83" name="Line 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84" name="Line 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1185" name="Text Box 49"/>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91186" name="Text Box 50"/>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1187" name="Text Box 51"/>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1188" name="Text Box 52"/>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91189" name="Group 53"/>
            <p:cNvGrpSpPr>
              <a:grpSpLocks/>
            </p:cNvGrpSpPr>
            <p:nvPr/>
          </p:nvGrpSpPr>
          <p:grpSpPr bwMode="auto">
            <a:xfrm>
              <a:off x="978" y="1224"/>
              <a:ext cx="897" cy="896"/>
              <a:chOff x="978" y="1224"/>
              <a:chExt cx="897" cy="896"/>
            </a:xfrm>
          </p:grpSpPr>
          <p:grpSp>
            <p:nvGrpSpPr>
              <p:cNvPr id="91190" name="Group 54"/>
              <p:cNvGrpSpPr>
                <a:grpSpLocks/>
              </p:cNvGrpSpPr>
              <p:nvPr/>
            </p:nvGrpSpPr>
            <p:grpSpPr bwMode="auto">
              <a:xfrm>
                <a:off x="978" y="1224"/>
                <a:ext cx="897" cy="896"/>
                <a:chOff x="1842" y="1776"/>
                <a:chExt cx="2074" cy="2072"/>
              </a:xfrm>
            </p:grpSpPr>
            <p:sp>
              <p:nvSpPr>
                <p:cNvPr id="91191" name="Oval 5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92" name="Freeform 5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3" name="Freeform 5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4" name="Freeform 5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5" name="Freeform 5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6" name="Oval 6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97" name="Line 6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8" name="Line 6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9" name="Line 6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200" name="Line 6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1201" name="Text Box 65"/>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91202" name="Text Box 66"/>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1203" name="Text Box 67"/>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91204" name="Line 68"/>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640220712"/>
      </p:ext>
    </p:extLst>
  </p:cSld>
  <p:clrMapOvr>
    <a:masterClrMapping/>
  </p:clrMapOvr>
  <p:transition spd="med">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91138"/>
                                        </p:tgtEl>
                                        <p:attrNameLst>
                                          <p:attrName>style.visibility</p:attrName>
                                        </p:attrNameLst>
                                      </p:cBhvr>
                                      <p:to>
                                        <p:strVal val="visible"/>
                                      </p:to>
                                    </p:set>
                                    <p:animEffect transition="in" filter="wipe(left)">
                                      <p:cBhvr>
                                        <p:cTn id="7" dur="1000"/>
                                        <p:tgtEl>
                                          <p:spTgt spid="9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2921000" y="1943100"/>
            <a:ext cx="1992313" cy="1422400"/>
            <a:chOff x="1840" y="1224"/>
            <a:chExt cx="1255" cy="896"/>
          </a:xfrm>
        </p:grpSpPr>
        <p:sp>
          <p:nvSpPr>
            <p:cNvPr id="93187" name="Line 3"/>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3188" name="Group 4"/>
            <p:cNvGrpSpPr>
              <a:grpSpLocks/>
            </p:cNvGrpSpPr>
            <p:nvPr/>
          </p:nvGrpSpPr>
          <p:grpSpPr bwMode="auto">
            <a:xfrm>
              <a:off x="2198" y="1224"/>
              <a:ext cx="897" cy="896"/>
              <a:chOff x="1842" y="1776"/>
              <a:chExt cx="2074" cy="2072"/>
            </a:xfrm>
          </p:grpSpPr>
          <p:sp>
            <p:nvSpPr>
              <p:cNvPr id="93189"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190"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1"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2"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3"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4"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195"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6"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7"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8"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199" name="Text Box 15"/>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3200" name="Text Box 16"/>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3201" name="Text Box 17"/>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93202" name="Rectangle 18"/>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3203" name="Group 19"/>
          <p:cNvGrpSpPr>
            <a:grpSpLocks/>
          </p:cNvGrpSpPr>
          <p:nvPr/>
        </p:nvGrpSpPr>
        <p:grpSpPr bwMode="auto">
          <a:xfrm>
            <a:off x="1543050" y="4489450"/>
            <a:ext cx="1433513" cy="1543050"/>
            <a:chOff x="972" y="2828"/>
            <a:chExt cx="903" cy="972"/>
          </a:xfrm>
        </p:grpSpPr>
        <p:sp>
          <p:nvSpPr>
            <p:cNvPr id="93204" name="Line 20"/>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3205" name="Group 21"/>
            <p:cNvGrpSpPr>
              <a:grpSpLocks/>
            </p:cNvGrpSpPr>
            <p:nvPr/>
          </p:nvGrpSpPr>
          <p:grpSpPr bwMode="auto">
            <a:xfrm>
              <a:off x="978" y="2904"/>
              <a:ext cx="897" cy="896"/>
              <a:chOff x="978" y="2904"/>
              <a:chExt cx="897" cy="896"/>
            </a:xfrm>
          </p:grpSpPr>
          <p:grpSp>
            <p:nvGrpSpPr>
              <p:cNvPr id="93206" name="Group 22"/>
              <p:cNvGrpSpPr>
                <a:grpSpLocks/>
              </p:cNvGrpSpPr>
              <p:nvPr/>
            </p:nvGrpSpPr>
            <p:grpSpPr bwMode="auto">
              <a:xfrm>
                <a:off x="978" y="2904"/>
                <a:ext cx="897" cy="896"/>
                <a:chOff x="1842" y="1776"/>
                <a:chExt cx="2074" cy="2072"/>
              </a:xfrm>
            </p:grpSpPr>
            <p:sp>
              <p:nvSpPr>
                <p:cNvPr id="93207" name="Oval 2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08" name="Freeform 2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09" name="Freeform 2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0" name="Freeform 2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1" name="Freeform 2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2" name="Oval 2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13" name="Line 2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4" name="Line 3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5" name="Line 3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6" name="Line 3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217" name="Text Box 33"/>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3218" name="Text Box 34"/>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3219" name="Text Box 35"/>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93220" name="Group 36"/>
          <p:cNvGrpSpPr>
            <a:grpSpLocks/>
          </p:cNvGrpSpPr>
          <p:nvPr/>
        </p:nvGrpSpPr>
        <p:grpSpPr bwMode="auto">
          <a:xfrm>
            <a:off x="434975" y="1943100"/>
            <a:ext cx="2541588" cy="2755900"/>
            <a:chOff x="274" y="1224"/>
            <a:chExt cx="1601" cy="1736"/>
          </a:xfrm>
        </p:grpSpPr>
        <p:grpSp>
          <p:nvGrpSpPr>
            <p:cNvPr id="93221" name="Group 37"/>
            <p:cNvGrpSpPr>
              <a:grpSpLocks/>
            </p:cNvGrpSpPr>
            <p:nvPr/>
          </p:nvGrpSpPr>
          <p:grpSpPr bwMode="auto">
            <a:xfrm>
              <a:off x="274" y="2064"/>
              <a:ext cx="897" cy="896"/>
              <a:chOff x="274" y="2064"/>
              <a:chExt cx="897" cy="896"/>
            </a:xfrm>
          </p:grpSpPr>
          <p:grpSp>
            <p:nvGrpSpPr>
              <p:cNvPr id="93222" name="Group 38"/>
              <p:cNvGrpSpPr>
                <a:grpSpLocks/>
              </p:cNvGrpSpPr>
              <p:nvPr/>
            </p:nvGrpSpPr>
            <p:grpSpPr bwMode="auto">
              <a:xfrm>
                <a:off x="274" y="2064"/>
                <a:ext cx="897" cy="896"/>
                <a:chOff x="1842" y="1776"/>
                <a:chExt cx="2074" cy="2072"/>
              </a:xfrm>
            </p:grpSpPr>
            <p:sp>
              <p:nvSpPr>
                <p:cNvPr id="93223" name="Oval 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24" name="Freeform 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25" name="Freeform 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26" name="Freeform 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27" name="Freeform 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28" name="Oval 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29" name="Line 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30" name="Line 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31" name="Line 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32" name="Line 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233" name="Text Box 49"/>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93234" name="Text Box 50"/>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3235" name="Text Box 51"/>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3236" name="Text Box 52"/>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93237" name="Group 53"/>
            <p:cNvGrpSpPr>
              <a:grpSpLocks/>
            </p:cNvGrpSpPr>
            <p:nvPr/>
          </p:nvGrpSpPr>
          <p:grpSpPr bwMode="auto">
            <a:xfrm>
              <a:off x="978" y="1224"/>
              <a:ext cx="897" cy="896"/>
              <a:chOff x="978" y="1224"/>
              <a:chExt cx="897" cy="896"/>
            </a:xfrm>
          </p:grpSpPr>
          <p:grpSp>
            <p:nvGrpSpPr>
              <p:cNvPr id="93238" name="Group 54"/>
              <p:cNvGrpSpPr>
                <a:grpSpLocks/>
              </p:cNvGrpSpPr>
              <p:nvPr/>
            </p:nvGrpSpPr>
            <p:grpSpPr bwMode="auto">
              <a:xfrm>
                <a:off x="978" y="1224"/>
                <a:ext cx="897" cy="896"/>
                <a:chOff x="1842" y="1776"/>
                <a:chExt cx="2074" cy="2072"/>
              </a:xfrm>
            </p:grpSpPr>
            <p:sp>
              <p:nvSpPr>
                <p:cNvPr id="93239" name="Oval 5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40" name="Freeform 5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1" name="Freeform 5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2" name="Freeform 5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3" name="Freeform 5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4" name="Oval 6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45" name="Line 6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6" name="Line 6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7" name="Line 6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8" name="Line 6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249" name="Text Box 65"/>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93250" name="Text Box 66"/>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3251" name="Text Box 67"/>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93252" name="Line 68"/>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93253" name="Group 69"/>
          <p:cNvGrpSpPr>
            <a:grpSpLocks/>
          </p:cNvGrpSpPr>
          <p:nvPr/>
        </p:nvGrpSpPr>
        <p:grpSpPr bwMode="auto">
          <a:xfrm>
            <a:off x="4968875" y="3467100"/>
            <a:ext cx="3062288" cy="3059113"/>
            <a:chOff x="3130" y="2184"/>
            <a:chExt cx="1929" cy="1927"/>
          </a:xfrm>
        </p:grpSpPr>
        <p:grpSp>
          <p:nvGrpSpPr>
            <p:cNvPr id="93254" name="Group 70"/>
            <p:cNvGrpSpPr>
              <a:grpSpLocks/>
            </p:cNvGrpSpPr>
            <p:nvPr/>
          </p:nvGrpSpPr>
          <p:grpSpPr bwMode="auto">
            <a:xfrm>
              <a:off x="3130" y="2184"/>
              <a:ext cx="1929" cy="1927"/>
              <a:chOff x="1842" y="1776"/>
              <a:chExt cx="2074" cy="2072"/>
            </a:xfrm>
          </p:grpSpPr>
          <p:sp>
            <p:nvSpPr>
              <p:cNvPr id="93255" name="Oval 7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56" name="Freeform 7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57" name="Freeform 7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58" name="Freeform 7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59" name="Freeform 7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60" name="Oval 7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61" name="Line 7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62" name="Line 7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63" name="Line 7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64" name="Line 8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265" name="Text Box 81"/>
            <p:cNvSpPr txBox="1">
              <a:spLocks noChangeArrowheads="1"/>
            </p:cNvSpPr>
            <p:nvPr/>
          </p:nvSpPr>
          <p:spPr bwMode="auto">
            <a:xfrm>
              <a:off x="3934" y="2346"/>
              <a:ext cx="301"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0000"/>
                  </a:solidFill>
                </a:rPr>
                <a:t>D</a:t>
              </a:r>
            </a:p>
            <a:p>
              <a:pPr algn="l"/>
              <a:endParaRPr lang="en-AU" altLang="en-US" sz="3200" b="1" i="1">
                <a:solidFill>
                  <a:srgbClr val="000000"/>
                </a:solidFill>
              </a:endParaRPr>
            </a:p>
            <a:p>
              <a:pPr algn="l"/>
              <a:endParaRPr lang="en-AU" altLang="en-US" sz="3200" b="1" i="1">
                <a:solidFill>
                  <a:srgbClr val="000000"/>
                </a:solidFill>
              </a:endParaRPr>
            </a:p>
            <a:p>
              <a:pPr algn="l"/>
              <a:endParaRPr lang="en-AU" altLang="en-US" sz="3200" b="1" i="1">
                <a:solidFill>
                  <a:srgbClr val="000000"/>
                </a:solidFill>
              </a:endParaRPr>
            </a:p>
            <a:p>
              <a:pPr algn="l"/>
              <a:r>
                <a:rPr lang="en-AU" altLang="en-US" sz="3200" b="1">
                  <a:solidFill>
                    <a:srgbClr val="000000"/>
                  </a:solidFill>
                </a:rPr>
                <a:t>4</a:t>
              </a:r>
            </a:p>
          </p:txBody>
        </p:sp>
      </p:grpSp>
      <p:sp>
        <p:nvSpPr>
          <p:cNvPr id="93266" name="Text Box 82"/>
          <p:cNvSpPr txBox="1">
            <a:spLocks noChangeArrowheads="1"/>
          </p:cNvSpPr>
          <p:nvPr/>
        </p:nvSpPr>
        <p:spPr bwMode="auto">
          <a:xfrm>
            <a:off x="7248525" y="4232275"/>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7</a:t>
            </a:r>
          </a:p>
        </p:txBody>
      </p:sp>
      <p:grpSp>
        <p:nvGrpSpPr>
          <p:cNvPr id="93267" name="Group 83"/>
          <p:cNvGrpSpPr>
            <a:grpSpLocks/>
          </p:cNvGrpSpPr>
          <p:nvPr/>
        </p:nvGrpSpPr>
        <p:grpSpPr bwMode="auto">
          <a:xfrm>
            <a:off x="2308225" y="3711575"/>
            <a:ext cx="3419475" cy="1100138"/>
            <a:chOff x="1454" y="2338"/>
            <a:chExt cx="2154" cy="693"/>
          </a:xfrm>
        </p:grpSpPr>
        <p:sp>
          <p:nvSpPr>
            <p:cNvPr id="93268" name="Text Box 84"/>
            <p:cNvSpPr txBox="1">
              <a:spLocks noChangeArrowheads="1"/>
            </p:cNvSpPr>
            <p:nvPr/>
          </p:nvSpPr>
          <p:spPr bwMode="auto">
            <a:xfrm>
              <a:off x="3350" y="266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3</a:t>
              </a:r>
            </a:p>
          </p:txBody>
        </p:sp>
        <p:grpSp>
          <p:nvGrpSpPr>
            <p:cNvPr id="93269" name="Group 85"/>
            <p:cNvGrpSpPr>
              <a:grpSpLocks/>
            </p:cNvGrpSpPr>
            <p:nvPr/>
          </p:nvGrpSpPr>
          <p:grpSpPr bwMode="auto">
            <a:xfrm>
              <a:off x="1454" y="2338"/>
              <a:ext cx="1858" cy="470"/>
              <a:chOff x="1454" y="2338"/>
              <a:chExt cx="1858" cy="470"/>
            </a:xfrm>
          </p:grpSpPr>
          <p:sp>
            <p:nvSpPr>
              <p:cNvPr id="93270" name="Text Box 86"/>
              <p:cNvSpPr txBox="1">
                <a:spLocks noChangeArrowheads="1"/>
              </p:cNvSpPr>
              <p:nvPr/>
            </p:nvSpPr>
            <p:spPr bwMode="auto">
              <a:xfrm>
                <a:off x="1454" y="2338"/>
                <a:ext cx="15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0000"/>
                    </a:solidFill>
                  </a:rPr>
                  <a:t>= Max </a:t>
                </a:r>
                <a:r>
                  <a:rPr lang="en-AU" altLang="en-US" sz="3200" b="1">
                    <a:solidFill>
                      <a:srgbClr val="000000"/>
                    </a:solidFill>
                  </a:rPr>
                  <a:t>(2, 3)</a:t>
                </a:r>
              </a:p>
            </p:txBody>
          </p:sp>
          <p:sp>
            <p:nvSpPr>
              <p:cNvPr id="93271" name="Line 87"/>
              <p:cNvSpPr>
                <a:spLocks noChangeShapeType="1"/>
              </p:cNvSpPr>
              <p:nvPr/>
            </p:nvSpPr>
            <p:spPr bwMode="auto">
              <a:xfrm>
                <a:off x="2960" y="2600"/>
                <a:ext cx="352" cy="20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spTree>
    <p:extLst>
      <p:ext uri="{BB962C8B-B14F-4D97-AF65-F5344CB8AC3E}">
        <p14:creationId xmlns:p14="http://schemas.microsoft.com/office/powerpoint/2010/main" val="328461922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1000"/>
                                  </p:stCondLst>
                                  <p:childTnLst>
                                    <p:set>
                                      <p:cBhvr>
                                        <p:cTn id="6" dur="1" fill="hold">
                                          <p:stCondLst>
                                            <p:cond delay="0"/>
                                          </p:stCondLst>
                                        </p:cTn>
                                        <p:tgtEl>
                                          <p:spTgt spid="93267"/>
                                        </p:tgtEl>
                                        <p:attrNameLst>
                                          <p:attrName>style.visibility</p:attrName>
                                        </p:attrNameLst>
                                      </p:cBhvr>
                                      <p:to>
                                        <p:strVal val="visible"/>
                                      </p:to>
                                    </p:set>
                                    <p:animEffect transition="in" filter="wipe(up)">
                                      <p:cBhvr>
                                        <p:cTn id="7" dur="1000"/>
                                        <p:tgtEl>
                                          <p:spTgt spid="93267"/>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93266"/>
                                        </p:tgtEl>
                                        <p:attrNameLst>
                                          <p:attrName>style.visibility</p:attrName>
                                        </p:attrNameLst>
                                      </p:cBhvr>
                                      <p:to>
                                        <p:strVal val="visible"/>
                                      </p:to>
                                    </p:set>
                                    <p:animEffect transition="in" filter="wipe(left)">
                                      <p:cBhvr>
                                        <p:cTn id="11" dur="1000"/>
                                        <p:tgtEl>
                                          <p:spTgt spid="9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0F3E9794-64FB-45BC-802D-F25A3F2972BA}" type="datetime8">
              <a:rPr lang="en-US" smtClean="0"/>
              <a:pPr/>
              <a:t>2/25/2021 11:43 AM</a:t>
            </a:fld>
            <a:endParaRPr lang="en-US"/>
          </a:p>
        </p:txBody>
      </p:sp>
      <p:sp>
        <p:nvSpPr>
          <p:cNvPr id="20483" name="Slide Number Placeholder 4"/>
          <p:cNvSpPr>
            <a:spLocks noGrp="1"/>
          </p:cNvSpPr>
          <p:nvPr>
            <p:ph type="sldNum" sz="quarter" idx="11"/>
          </p:nvPr>
        </p:nvSpPr>
        <p:spPr>
          <a:noFill/>
        </p:spPr>
        <p:txBody>
          <a:bodyPr/>
          <a:lstStyle/>
          <a:p>
            <a:fld id="{AF90F50E-FEFF-4C2C-BC0A-90E6CACF1809}" type="slidenum">
              <a:rPr lang="ar-SA" smtClean="0"/>
              <a:pPr/>
              <a:t>7</a:t>
            </a:fld>
            <a:endParaRPr lang="en-US"/>
          </a:p>
        </p:txBody>
      </p:sp>
      <p:sp>
        <p:nvSpPr>
          <p:cNvPr id="551951" name="Rectangle 15"/>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i-j Numbers of Events</a:t>
            </a:r>
            <a:endParaRPr lang="de-DE" sz="2800" b="1"/>
          </a:p>
        </p:txBody>
      </p:sp>
      <p:sp>
        <p:nvSpPr>
          <p:cNvPr id="17" name="TextBox 16"/>
          <p:cNvSpPr txBox="1"/>
          <p:nvPr/>
        </p:nvSpPr>
        <p:spPr>
          <a:xfrm>
            <a:off x="1371600" y="4038600"/>
            <a:ext cx="6705600" cy="1200329"/>
          </a:xfrm>
          <a:prstGeom prst="rect">
            <a:avLst/>
          </a:prstGeom>
          <a:solidFill>
            <a:schemeClr val="bg1"/>
          </a:solidFill>
          <a:ln>
            <a:solidFill>
              <a:schemeClr val="tx1"/>
            </a:solidFill>
          </a:ln>
          <a:effectLst>
            <a:softEdge rad="12700"/>
          </a:effectLst>
        </p:spPr>
        <p:txBody>
          <a:bodyPr>
            <a:spAutoFit/>
          </a:bodyPr>
          <a:lstStyle/>
          <a:p>
            <a:pPr algn="just">
              <a:buClr>
                <a:srgbClr val="FF0000"/>
              </a:buClr>
              <a:buFont typeface="Wingdings" pitchFamily="2" charset="2"/>
              <a:buChar char="Ø"/>
              <a:defRPr/>
            </a:pPr>
            <a:r>
              <a:rPr lang="en-US" sz="2400" dirty="0"/>
              <a:t>The node at the tail of an arrow is the </a:t>
            </a:r>
            <a:r>
              <a:rPr lang="en-US" sz="2400" b="1" dirty="0">
                <a:effectLst>
                  <a:outerShdw blurRad="38100" dist="38100" dir="2700000" algn="tl">
                    <a:srgbClr val="000000">
                      <a:alpha val="43137"/>
                    </a:srgbClr>
                  </a:outerShdw>
                </a:effectLst>
              </a:rPr>
              <a:t>i</a:t>
            </a:r>
            <a:r>
              <a:rPr lang="en-US" sz="2400" dirty="0"/>
              <a:t>-node.</a:t>
            </a:r>
          </a:p>
          <a:p>
            <a:pPr algn="just">
              <a:buClr>
                <a:srgbClr val="FF0000"/>
              </a:buClr>
              <a:buFont typeface="Wingdings" pitchFamily="2" charset="2"/>
              <a:buChar char="Ø"/>
              <a:defRPr/>
            </a:pPr>
            <a:endParaRPr lang="en-US" sz="2400" dirty="0"/>
          </a:p>
          <a:p>
            <a:pPr algn="just">
              <a:buClr>
                <a:srgbClr val="FF0000"/>
              </a:buClr>
              <a:buFont typeface="Wingdings" pitchFamily="2" charset="2"/>
              <a:buChar char="Ø"/>
              <a:defRPr/>
            </a:pPr>
            <a:r>
              <a:rPr lang="en-US" sz="2400" dirty="0"/>
              <a:t>The node at the head of an arrow is the </a:t>
            </a:r>
            <a:r>
              <a:rPr lang="en-US" sz="2400" b="1" dirty="0">
                <a:effectLst>
                  <a:outerShdw blurRad="38100" dist="38100" dir="2700000" algn="tl">
                    <a:srgbClr val="000000">
                      <a:alpha val="43137"/>
                    </a:srgbClr>
                  </a:outerShdw>
                </a:effectLst>
              </a:rPr>
              <a:t>j</a:t>
            </a:r>
            <a:r>
              <a:rPr lang="en-US" sz="2400" dirty="0"/>
              <a:t>-node</a:t>
            </a:r>
          </a:p>
        </p:txBody>
      </p:sp>
      <p:grpSp>
        <p:nvGrpSpPr>
          <p:cNvPr id="20490" name="Group 19"/>
          <p:cNvGrpSpPr>
            <a:grpSpLocks/>
          </p:cNvGrpSpPr>
          <p:nvPr/>
        </p:nvGrpSpPr>
        <p:grpSpPr bwMode="auto">
          <a:xfrm>
            <a:off x="1447800" y="1295400"/>
            <a:ext cx="6477000" cy="2190750"/>
            <a:chOff x="1447800" y="1295400"/>
            <a:chExt cx="6477000" cy="2190750"/>
          </a:xfrm>
        </p:grpSpPr>
        <p:grpSp>
          <p:nvGrpSpPr>
            <p:cNvPr id="20491" name="Group 17"/>
            <p:cNvGrpSpPr>
              <a:grpSpLocks/>
            </p:cNvGrpSpPr>
            <p:nvPr/>
          </p:nvGrpSpPr>
          <p:grpSpPr bwMode="auto">
            <a:xfrm>
              <a:off x="1447800" y="1295400"/>
              <a:ext cx="6477000" cy="2190750"/>
              <a:chOff x="1447800" y="1295400"/>
              <a:chExt cx="6477000" cy="2190750"/>
            </a:xfrm>
          </p:grpSpPr>
          <p:grpSp>
            <p:nvGrpSpPr>
              <p:cNvPr id="20494" name="Group 3"/>
              <p:cNvGrpSpPr>
                <a:grpSpLocks/>
              </p:cNvGrpSpPr>
              <p:nvPr/>
            </p:nvGrpSpPr>
            <p:grpSpPr bwMode="auto">
              <a:xfrm>
                <a:off x="2920206" y="1932211"/>
                <a:ext cx="3532188" cy="1268016"/>
                <a:chOff x="4140" y="8003"/>
                <a:chExt cx="2160" cy="720"/>
              </a:xfrm>
            </p:grpSpPr>
            <p:sp>
              <p:nvSpPr>
                <p:cNvPr id="20503" name="Text Box 4"/>
                <p:cNvSpPr txBox="1">
                  <a:spLocks noChangeArrowheads="1"/>
                </p:cNvSpPr>
                <p:nvPr/>
              </p:nvSpPr>
              <p:spPr bwMode="auto">
                <a:xfrm>
                  <a:off x="4282" y="8003"/>
                  <a:ext cx="1800" cy="720"/>
                </a:xfrm>
                <a:prstGeom prst="rect">
                  <a:avLst/>
                </a:prstGeom>
                <a:noFill/>
                <a:ln w="9525">
                  <a:noFill/>
                  <a:miter lim="800000"/>
                  <a:headEnd/>
                  <a:tailEnd/>
                </a:ln>
              </p:spPr>
              <p:txBody>
                <a:bodyPr/>
                <a:lstStyle/>
                <a:p>
                  <a:pPr algn="ctr"/>
                  <a:endParaRPr lang="en-US" sz="1800" b="1">
                    <a:cs typeface="Arial" charset="0"/>
                  </a:endParaRPr>
                </a:p>
                <a:p>
                  <a:pPr algn="ctr"/>
                  <a:endParaRPr lang="en-US" sz="1800" b="1">
                    <a:cs typeface="Arial" charset="0"/>
                  </a:endParaRPr>
                </a:p>
              </p:txBody>
            </p:sp>
            <p:sp>
              <p:nvSpPr>
                <p:cNvPr id="20504" name="Line 5"/>
                <p:cNvSpPr>
                  <a:spLocks noChangeShapeType="1"/>
                </p:cNvSpPr>
                <p:nvPr/>
              </p:nvSpPr>
              <p:spPr bwMode="auto">
                <a:xfrm>
                  <a:off x="4140" y="8360"/>
                  <a:ext cx="2160" cy="0"/>
                </a:xfrm>
                <a:prstGeom prst="line">
                  <a:avLst/>
                </a:prstGeom>
                <a:noFill/>
                <a:ln w="12700">
                  <a:solidFill>
                    <a:srgbClr val="000000"/>
                  </a:solidFill>
                  <a:round/>
                  <a:headEnd/>
                  <a:tailEnd type="triangle" w="med" len="med"/>
                </a:ln>
              </p:spPr>
              <p:txBody>
                <a:bodyPr/>
                <a:lstStyle/>
                <a:p>
                  <a:endParaRPr lang="en-US"/>
                </a:p>
              </p:txBody>
            </p:sp>
          </p:grpSp>
          <p:grpSp>
            <p:nvGrpSpPr>
              <p:cNvPr id="20495" name="Group 6"/>
              <p:cNvGrpSpPr>
                <a:grpSpLocks/>
              </p:cNvGrpSpPr>
              <p:nvPr/>
            </p:nvGrpSpPr>
            <p:grpSpPr bwMode="auto">
              <a:xfrm>
                <a:off x="1447800" y="1864916"/>
                <a:ext cx="1472406" cy="1585516"/>
                <a:chOff x="3240" y="7920"/>
                <a:chExt cx="900" cy="900"/>
              </a:xfrm>
            </p:grpSpPr>
            <p:sp>
              <p:nvSpPr>
                <p:cNvPr id="20501" name="Oval 7"/>
                <p:cNvSpPr>
                  <a:spLocks noChangeArrowheads="1"/>
                </p:cNvSpPr>
                <p:nvPr/>
              </p:nvSpPr>
              <p:spPr bwMode="auto">
                <a:xfrm>
                  <a:off x="3240" y="7920"/>
                  <a:ext cx="900" cy="900"/>
                </a:xfrm>
                <a:prstGeom prst="ellipse">
                  <a:avLst/>
                </a:prstGeom>
                <a:solidFill>
                  <a:schemeClr val="bg1"/>
                </a:solidFill>
                <a:ln w="12700">
                  <a:solidFill>
                    <a:srgbClr val="000000"/>
                  </a:solidFill>
                  <a:round/>
                  <a:headEnd/>
                  <a:tailEnd/>
                </a:ln>
              </p:spPr>
              <p:txBody>
                <a:bodyPr/>
                <a:lstStyle/>
                <a:p>
                  <a:endParaRPr lang="en-US"/>
                </a:p>
              </p:txBody>
            </p:sp>
            <p:sp>
              <p:nvSpPr>
                <p:cNvPr id="20502" name="Line 8"/>
                <p:cNvSpPr>
                  <a:spLocks noChangeShapeType="1"/>
                </p:cNvSpPr>
                <p:nvPr/>
              </p:nvSpPr>
              <p:spPr bwMode="auto">
                <a:xfrm>
                  <a:off x="3680" y="7920"/>
                  <a:ext cx="0" cy="900"/>
                </a:xfrm>
                <a:prstGeom prst="line">
                  <a:avLst/>
                </a:prstGeom>
                <a:noFill/>
                <a:ln w="9525">
                  <a:solidFill>
                    <a:srgbClr val="000000"/>
                  </a:solidFill>
                  <a:round/>
                  <a:headEnd/>
                  <a:tailEnd/>
                </a:ln>
              </p:spPr>
              <p:txBody>
                <a:bodyPr/>
                <a:lstStyle/>
                <a:p>
                  <a:endParaRPr lang="en-US"/>
                </a:p>
              </p:txBody>
            </p:sp>
          </p:grpSp>
          <p:grpSp>
            <p:nvGrpSpPr>
              <p:cNvPr id="20496" name="Group 9"/>
              <p:cNvGrpSpPr>
                <a:grpSpLocks/>
              </p:cNvGrpSpPr>
              <p:nvPr/>
            </p:nvGrpSpPr>
            <p:grpSpPr bwMode="auto">
              <a:xfrm>
                <a:off x="6452394" y="1864916"/>
                <a:ext cx="1472406" cy="1621234"/>
                <a:chOff x="6300" y="7920"/>
                <a:chExt cx="900" cy="920"/>
              </a:xfrm>
            </p:grpSpPr>
            <p:sp>
              <p:nvSpPr>
                <p:cNvPr id="20499" name="Oval 10"/>
                <p:cNvSpPr>
                  <a:spLocks noChangeArrowheads="1"/>
                </p:cNvSpPr>
                <p:nvPr/>
              </p:nvSpPr>
              <p:spPr bwMode="auto">
                <a:xfrm>
                  <a:off x="6300" y="7920"/>
                  <a:ext cx="900" cy="900"/>
                </a:xfrm>
                <a:prstGeom prst="ellipse">
                  <a:avLst/>
                </a:prstGeom>
                <a:solidFill>
                  <a:schemeClr val="bg1"/>
                </a:solidFill>
                <a:ln w="12700">
                  <a:solidFill>
                    <a:srgbClr val="000000"/>
                  </a:solidFill>
                  <a:round/>
                  <a:headEnd/>
                  <a:tailEnd/>
                </a:ln>
              </p:spPr>
              <p:txBody>
                <a:bodyPr/>
                <a:lstStyle/>
                <a:p>
                  <a:endParaRPr lang="en-US"/>
                </a:p>
              </p:txBody>
            </p:sp>
            <p:sp>
              <p:nvSpPr>
                <p:cNvPr id="20500" name="Line 11"/>
                <p:cNvSpPr>
                  <a:spLocks noChangeShapeType="1"/>
                </p:cNvSpPr>
                <p:nvPr/>
              </p:nvSpPr>
              <p:spPr bwMode="auto">
                <a:xfrm>
                  <a:off x="6760" y="7940"/>
                  <a:ext cx="0" cy="900"/>
                </a:xfrm>
                <a:prstGeom prst="line">
                  <a:avLst/>
                </a:prstGeom>
                <a:noFill/>
                <a:ln w="9525">
                  <a:solidFill>
                    <a:srgbClr val="000000"/>
                  </a:solidFill>
                  <a:round/>
                  <a:headEnd/>
                  <a:tailEnd/>
                </a:ln>
              </p:spPr>
              <p:txBody>
                <a:bodyPr/>
                <a:lstStyle/>
                <a:p>
                  <a:endParaRPr lang="en-US"/>
                </a:p>
              </p:txBody>
            </p:sp>
          </p:grpSp>
          <p:sp>
            <p:nvSpPr>
              <p:cNvPr id="2" name="Text Box 12"/>
              <p:cNvSpPr txBox="1">
                <a:spLocks noChangeArrowheads="1"/>
              </p:cNvSpPr>
              <p:nvPr/>
            </p:nvSpPr>
            <p:spPr bwMode="auto">
              <a:xfrm>
                <a:off x="1893888" y="1400175"/>
                <a:ext cx="620712" cy="428625"/>
              </a:xfrm>
              <a:prstGeom prst="rect">
                <a:avLst/>
              </a:prstGeom>
              <a:noFill/>
              <a:ln w="9525">
                <a:noFill/>
                <a:miter lim="800000"/>
                <a:headEnd/>
                <a:tailEnd/>
              </a:ln>
            </p:spPr>
            <p:txBody>
              <a:bodyPr/>
              <a:lstStyle/>
              <a:p>
                <a:pPr algn="ctr">
                  <a:defRPr/>
                </a:pPr>
                <a:r>
                  <a:rPr lang="en-US" sz="2000" b="1" dirty="0">
                    <a:effectLst>
                      <a:outerShdw blurRad="38100" dist="38100" dir="2700000" algn="tl">
                        <a:srgbClr val="000000">
                          <a:alpha val="43137"/>
                        </a:srgbClr>
                      </a:outerShdw>
                    </a:effectLst>
                    <a:latin typeface="Times New Roman" pitchFamily="18" charset="0"/>
                  </a:rPr>
                  <a:t>i</a:t>
                </a:r>
              </a:p>
            </p:txBody>
          </p:sp>
          <p:sp>
            <p:nvSpPr>
              <p:cNvPr id="3" name="Text Box 13"/>
              <p:cNvSpPr txBox="1">
                <a:spLocks noChangeArrowheads="1"/>
              </p:cNvSpPr>
              <p:nvPr/>
            </p:nvSpPr>
            <p:spPr bwMode="auto">
              <a:xfrm>
                <a:off x="6856413" y="1295400"/>
                <a:ext cx="609600" cy="533400"/>
              </a:xfrm>
              <a:prstGeom prst="rect">
                <a:avLst/>
              </a:prstGeom>
              <a:noFill/>
              <a:ln w="9525">
                <a:noFill/>
                <a:miter lim="800000"/>
                <a:headEnd/>
                <a:tailEnd/>
              </a:ln>
            </p:spPr>
            <p:txBody>
              <a:bodyPr/>
              <a:lstStyle/>
              <a:p>
                <a:pPr algn="ctr">
                  <a:defRPr/>
                </a:pPr>
                <a:r>
                  <a:rPr lang="en-US" sz="2000" b="1" dirty="0">
                    <a:effectLst>
                      <a:outerShdw blurRad="38100" dist="38100" dir="2700000" algn="tl">
                        <a:srgbClr val="000000">
                          <a:alpha val="43137"/>
                        </a:srgbClr>
                      </a:outerShdw>
                    </a:effectLst>
                    <a:latin typeface="Times New Roman" pitchFamily="18" charset="0"/>
                  </a:rPr>
                  <a:t>j</a:t>
                </a:r>
              </a:p>
            </p:txBody>
          </p:sp>
        </p:grpSp>
        <p:sp>
          <p:nvSpPr>
            <p:cNvPr id="20492" name="TextBox 17"/>
            <p:cNvSpPr txBox="1">
              <a:spLocks noChangeArrowheads="1"/>
            </p:cNvSpPr>
            <p:nvPr/>
          </p:nvSpPr>
          <p:spPr bwMode="auto">
            <a:xfrm>
              <a:off x="3810000" y="1981200"/>
              <a:ext cx="1447800" cy="461665"/>
            </a:xfrm>
            <a:prstGeom prst="rect">
              <a:avLst/>
            </a:prstGeom>
            <a:solidFill>
              <a:schemeClr val="accent2"/>
            </a:solidFill>
            <a:ln w="9525">
              <a:noFill/>
              <a:miter lim="800000"/>
              <a:headEnd/>
              <a:tailEnd/>
            </a:ln>
          </p:spPr>
          <p:txBody>
            <a:bodyPr>
              <a:spAutoFit/>
            </a:bodyPr>
            <a:lstStyle/>
            <a:p>
              <a:pPr algn="ctr"/>
              <a:r>
                <a:rPr lang="en-US" sz="2400" b="1">
                  <a:solidFill>
                    <a:schemeClr val="bg1"/>
                  </a:solidFill>
                  <a:cs typeface="Arial" charset="0"/>
                </a:rPr>
                <a:t>Activity</a:t>
              </a:r>
            </a:p>
          </p:txBody>
        </p:sp>
        <p:sp>
          <p:nvSpPr>
            <p:cNvPr id="20493" name="TextBox 18"/>
            <p:cNvSpPr txBox="1">
              <a:spLocks noChangeArrowheads="1"/>
            </p:cNvSpPr>
            <p:nvPr/>
          </p:nvSpPr>
          <p:spPr bwMode="auto">
            <a:xfrm>
              <a:off x="3810000" y="2667000"/>
              <a:ext cx="1447800" cy="461665"/>
            </a:xfrm>
            <a:prstGeom prst="rect">
              <a:avLst/>
            </a:prstGeom>
            <a:solidFill>
              <a:schemeClr val="accent2"/>
            </a:solidFill>
            <a:ln w="9525">
              <a:noFill/>
              <a:miter lim="800000"/>
              <a:headEnd/>
              <a:tailEnd/>
            </a:ln>
          </p:spPr>
          <p:txBody>
            <a:bodyPr>
              <a:spAutoFit/>
            </a:bodyPr>
            <a:lstStyle/>
            <a:p>
              <a:pPr algn="ctr"/>
              <a:r>
                <a:rPr lang="en-US" sz="2400" b="1">
                  <a:solidFill>
                    <a:schemeClr val="bg1"/>
                  </a:solidFill>
                  <a:cs typeface="Arial" charset="0"/>
                </a:rPr>
                <a:t>Duration</a:t>
              </a:r>
            </a:p>
          </p:txBody>
        </p:sp>
      </p:gr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5234" name="Group 2"/>
          <p:cNvGrpSpPr>
            <a:grpSpLocks/>
          </p:cNvGrpSpPr>
          <p:nvPr/>
        </p:nvGrpSpPr>
        <p:grpSpPr bwMode="auto">
          <a:xfrm>
            <a:off x="2603500" y="3136900"/>
            <a:ext cx="2309813" cy="2895600"/>
            <a:chOff x="1640" y="1976"/>
            <a:chExt cx="1455" cy="1824"/>
          </a:xfrm>
        </p:grpSpPr>
        <p:sp>
          <p:nvSpPr>
            <p:cNvPr id="95235" name="Line 3"/>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5236" name="Group 4"/>
            <p:cNvGrpSpPr>
              <a:grpSpLocks/>
            </p:cNvGrpSpPr>
            <p:nvPr/>
          </p:nvGrpSpPr>
          <p:grpSpPr bwMode="auto">
            <a:xfrm>
              <a:off x="1848" y="2904"/>
              <a:ext cx="1247" cy="896"/>
              <a:chOff x="1848" y="2904"/>
              <a:chExt cx="1247" cy="896"/>
            </a:xfrm>
          </p:grpSpPr>
          <p:sp>
            <p:nvSpPr>
              <p:cNvPr id="95237" name="Line 5"/>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5238" name="Group 6"/>
              <p:cNvGrpSpPr>
                <a:grpSpLocks/>
              </p:cNvGrpSpPr>
              <p:nvPr/>
            </p:nvGrpSpPr>
            <p:grpSpPr bwMode="auto">
              <a:xfrm>
                <a:off x="2198" y="2904"/>
                <a:ext cx="897" cy="896"/>
                <a:chOff x="2198" y="2904"/>
                <a:chExt cx="897" cy="896"/>
              </a:xfrm>
            </p:grpSpPr>
            <p:grpSp>
              <p:nvGrpSpPr>
                <p:cNvPr id="95239" name="Group 7"/>
                <p:cNvGrpSpPr>
                  <a:grpSpLocks/>
                </p:cNvGrpSpPr>
                <p:nvPr/>
              </p:nvGrpSpPr>
              <p:grpSpPr bwMode="auto">
                <a:xfrm>
                  <a:off x="2198" y="2904"/>
                  <a:ext cx="897" cy="896"/>
                  <a:chOff x="1842" y="1776"/>
                  <a:chExt cx="2074" cy="2072"/>
                </a:xfrm>
              </p:grpSpPr>
              <p:sp>
                <p:nvSpPr>
                  <p:cNvPr id="95240" name="Oval 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41" name="Freeform 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2" name="Freeform 1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3" name="Freeform 1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4" name="Freeform 1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5" name="Oval 1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46" name="Line 1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7" name="Line 1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8" name="Line 1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9" name="Line 1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250" name="Text Box 18"/>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95251" name="Text Box 19"/>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95252" name="Text Box 20"/>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95253" name="Group 21"/>
          <p:cNvGrpSpPr>
            <a:grpSpLocks/>
          </p:cNvGrpSpPr>
          <p:nvPr/>
        </p:nvGrpSpPr>
        <p:grpSpPr bwMode="auto">
          <a:xfrm>
            <a:off x="2921000" y="1943100"/>
            <a:ext cx="1992313" cy="1422400"/>
            <a:chOff x="1840" y="1224"/>
            <a:chExt cx="1255" cy="896"/>
          </a:xfrm>
        </p:grpSpPr>
        <p:sp>
          <p:nvSpPr>
            <p:cNvPr id="95254" name="Line 22"/>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5255" name="Group 23"/>
            <p:cNvGrpSpPr>
              <a:grpSpLocks/>
            </p:cNvGrpSpPr>
            <p:nvPr/>
          </p:nvGrpSpPr>
          <p:grpSpPr bwMode="auto">
            <a:xfrm>
              <a:off x="2198" y="1224"/>
              <a:ext cx="897" cy="896"/>
              <a:chOff x="1842" y="1776"/>
              <a:chExt cx="2074" cy="2072"/>
            </a:xfrm>
          </p:grpSpPr>
          <p:sp>
            <p:nvSpPr>
              <p:cNvPr id="95256" name="Oval 2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57" name="Freeform 2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58" name="Freeform 2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59" name="Freeform 2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0" name="Freeform 2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1" name="Oval 2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62" name="Line 3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3" name="Line 3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4" name="Line 3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5" name="Line 3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266" name="Text Box 34"/>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5267" name="Text Box 35"/>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5268" name="Text Box 36"/>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95269" name="Rectangle 37"/>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5270" name="Group 38"/>
          <p:cNvGrpSpPr>
            <a:grpSpLocks/>
          </p:cNvGrpSpPr>
          <p:nvPr/>
        </p:nvGrpSpPr>
        <p:grpSpPr bwMode="auto">
          <a:xfrm>
            <a:off x="1543050" y="4489450"/>
            <a:ext cx="1433513" cy="1543050"/>
            <a:chOff x="972" y="2828"/>
            <a:chExt cx="903" cy="972"/>
          </a:xfrm>
        </p:grpSpPr>
        <p:sp>
          <p:nvSpPr>
            <p:cNvPr id="95271" name="Line 39"/>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5272" name="Group 40"/>
            <p:cNvGrpSpPr>
              <a:grpSpLocks/>
            </p:cNvGrpSpPr>
            <p:nvPr/>
          </p:nvGrpSpPr>
          <p:grpSpPr bwMode="auto">
            <a:xfrm>
              <a:off x="978" y="2904"/>
              <a:ext cx="897" cy="896"/>
              <a:chOff x="978" y="2904"/>
              <a:chExt cx="897" cy="896"/>
            </a:xfrm>
          </p:grpSpPr>
          <p:grpSp>
            <p:nvGrpSpPr>
              <p:cNvPr id="95273" name="Group 41"/>
              <p:cNvGrpSpPr>
                <a:grpSpLocks/>
              </p:cNvGrpSpPr>
              <p:nvPr/>
            </p:nvGrpSpPr>
            <p:grpSpPr bwMode="auto">
              <a:xfrm>
                <a:off x="978" y="2904"/>
                <a:ext cx="897" cy="896"/>
                <a:chOff x="1842" y="1776"/>
                <a:chExt cx="2074" cy="2072"/>
              </a:xfrm>
            </p:grpSpPr>
            <p:sp>
              <p:nvSpPr>
                <p:cNvPr id="95274" name="Oval 4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75" name="Freeform 4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76" name="Freeform 4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77" name="Freeform 4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78" name="Freeform 4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79" name="Oval 4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80" name="Line 4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81" name="Line 4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82" name="Line 5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83" name="Line 5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284" name="Text Box 52"/>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5285" name="Text Box 53"/>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5286" name="Text Box 54"/>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95287" name="Group 55"/>
          <p:cNvGrpSpPr>
            <a:grpSpLocks/>
          </p:cNvGrpSpPr>
          <p:nvPr/>
        </p:nvGrpSpPr>
        <p:grpSpPr bwMode="auto">
          <a:xfrm>
            <a:off x="434975" y="1943100"/>
            <a:ext cx="2541588" cy="2755900"/>
            <a:chOff x="274" y="1224"/>
            <a:chExt cx="1601" cy="1736"/>
          </a:xfrm>
        </p:grpSpPr>
        <p:grpSp>
          <p:nvGrpSpPr>
            <p:cNvPr id="95288" name="Group 56"/>
            <p:cNvGrpSpPr>
              <a:grpSpLocks/>
            </p:cNvGrpSpPr>
            <p:nvPr/>
          </p:nvGrpSpPr>
          <p:grpSpPr bwMode="auto">
            <a:xfrm>
              <a:off x="274" y="2064"/>
              <a:ext cx="897" cy="896"/>
              <a:chOff x="274" y="2064"/>
              <a:chExt cx="897" cy="896"/>
            </a:xfrm>
          </p:grpSpPr>
          <p:grpSp>
            <p:nvGrpSpPr>
              <p:cNvPr id="95289" name="Group 57"/>
              <p:cNvGrpSpPr>
                <a:grpSpLocks/>
              </p:cNvGrpSpPr>
              <p:nvPr/>
            </p:nvGrpSpPr>
            <p:grpSpPr bwMode="auto">
              <a:xfrm>
                <a:off x="274" y="2064"/>
                <a:ext cx="897" cy="896"/>
                <a:chOff x="1842" y="1776"/>
                <a:chExt cx="2074" cy="2072"/>
              </a:xfrm>
            </p:grpSpPr>
            <p:sp>
              <p:nvSpPr>
                <p:cNvPr id="95290" name="Oval 5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91" name="Freeform 5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2" name="Freeform 6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3" name="Freeform 6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4" name="Freeform 6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5" name="Oval 6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96" name="Line 6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7" name="Line 6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8" name="Line 6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9" name="Line 6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300" name="Text Box 68"/>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95301" name="Text Box 69"/>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5302" name="Text Box 70"/>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5303" name="Text Box 71"/>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95304" name="Group 72"/>
            <p:cNvGrpSpPr>
              <a:grpSpLocks/>
            </p:cNvGrpSpPr>
            <p:nvPr/>
          </p:nvGrpSpPr>
          <p:grpSpPr bwMode="auto">
            <a:xfrm>
              <a:off x="978" y="1224"/>
              <a:ext cx="897" cy="896"/>
              <a:chOff x="978" y="1224"/>
              <a:chExt cx="897" cy="896"/>
            </a:xfrm>
          </p:grpSpPr>
          <p:grpSp>
            <p:nvGrpSpPr>
              <p:cNvPr id="95305" name="Group 73"/>
              <p:cNvGrpSpPr>
                <a:grpSpLocks/>
              </p:cNvGrpSpPr>
              <p:nvPr/>
            </p:nvGrpSpPr>
            <p:grpSpPr bwMode="auto">
              <a:xfrm>
                <a:off x="978" y="1224"/>
                <a:ext cx="897" cy="896"/>
                <a:chOff x="1842" y="1776"/>
                <a:chExt cx="2074" cy="2072"/>
              </a:xfrm>
            </p:grpSpPr>
            <p:sp>
              <p:nvSpPr>
                <p:cNvPr id="95306" name="Oval 7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307" name="Freeform 7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08" name="Freeform 7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09" name="Freeform 7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0" name="Freeform 7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1" name="Oval 7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312" name="Line 8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3" name="Line 8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4" name="Line 8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5" name="Line 8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316" name="Text Box 84"/>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95317" name="Text Box 85"/>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5318" name="Text Box 86"/>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95319" name="Line 87"/>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1230393143"/>
      </p:ext>
    </p:extLst>
  </p:cSld>
  <p:clrMapOvr>
    <a:masterClrMapping/>
  </p:clrMapOvr>
  <p:transition spd="med">
    <p:strips dir="ld"/>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4600575" y="1943100"/>
            <a:ext cx="4205288" cy="4089400"/>
            <a:chOff x="2898" y="1224"/>
            <a:chExt cx="2649" cy="2576"/>
          </a:xfrm>
        </p:grpSpPr>
        <p:sp>
          <p:nvSpPr>
            <p:cNvPr id="97283" name="Line 3"/>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4" name="Line 4"/>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5" name="Line 5"/>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6" name="Line 6"/>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7" name="Line 7"/>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8" name="Line 8"/>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289" name="Group 9"/>
            <p:cNvGrpSpPr>
              <a:grpSpLocks/>
            </p:cNvGrpSpPr>
            <p:nvPr/>
          </p:nvGrpSpPr>
          <p:grpSpPr bwMode="auto">
            <a:xfrm>
              <a:off x="2898" y="1224"/>
              <a:ext cx="2649" cy="2576"/>
              <a:chOff x="2898" y="1224"/>
              <a:chExt cx="2649" cy="2576"/>
            </a:xfrm>
          </p:grpSpPr>
          <p:grpSp>
            <p:nvGrpSpPr>
              <p:cNvPr id="97290" name="Group 10"/>
              <p:cNvGrpSpPr>
                <a:grpSpLocks/>
              </p:cNvGrpSpPr>
              <p:nvPr/>
            </p:nvGrpSpPr>
            <p:grpSpPr bwMode="auto">
              <a:xfrm>
                <a:off x="3766" y="2904"/>
                <a:ext cx="897" cy="896"/>
                <a:chOff x="1842" y="1776"/>
                <a:chExt cx="2074" cy="2072"/>
              </a:xfrm>
            </p:grpSpPr>
            <p:sp>
              <p:nvSpPr>
                <p:cNvPr id="97291" name="Oval 1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292" name="Freeform 1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3" name="Freeform 1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4" name="Freeform 1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5" name="Freeform 1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6" name="Oval 1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297" name="Line 1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8" name="Line 1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9" name="Line 1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0" name="Line 2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97301" name="Group 21"/>
              <p:cNvGrpSpPr>
                <a:grpSpLocks/>
              </p:cNvGrpSpPr>
              <p:nvPr/>
            </p:nvGrpSpPr>
            <p:grpSpPr bwMode="auto">
              <a:xfrm>
                <a:off x="3766" y="1224"/>
                <a:ext cx="897" cy="896"/>
                <a:chOff x="1842" y="1776"/>
                <a:chExt cx="2074" cy="2072"/>
              </a:xfrm>
            </p:grpSpPr>
            <p:sp>
              <p:nvSpPr>
                <p:cNvPr id="97302" name="Oval 2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03" name="Freeform 2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4" name="Freeform 2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5" name="Freeform 2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6" name="Freeform 2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7" name="Oval 2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08" name="Line 2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9" name="Line 2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0" name="Line 3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1" name="Line 3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97312" name="Group 32"/>
              <p:cNvGrpSpPr>
                <a:grpSpLocks/>
              </p:cNvGrpSpPr>
              <p:nvPr/>
            </p:nvGrpSpPr>
            <p:grpSpPr bwMode="auto">
              <a:xfrm>
                <a:off x="2898" y="2064"/>
                <a:ext cx="897" cy="896"/>
                <a:chOff x="1842" y="1776"/>
                <a:chExt cx="2074" cy="2072"/>
              </a:xfrm>
            </p:grpSpPr>
            <p:sp>
              <p:nvSpPr>
                <p:cNvPr id="97313" name="Oval 3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14" name="Freeform 3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5" name="Freeform 3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6" name="Freeform 3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7" name="Freeform 3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8" name="Oval 3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19" name="Line 3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0" name="Line 4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1" name="Line 4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2" name="Line 4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97323" name="Group 43"/>
              <p:cNvGrpSpPr>
                <a:grpSpLocks/>
              </p:cNvGrpSpPr>
              <p:nvPr/>
            </p:nvGrpSpPr>
            <p:grpSpPr bwMode="auto">
              <a:xfrm>
                <a:off x="4650" y="2064"/>
                <a:ext cx="897" cy="896"/>
                <a:chOff x="1842" y="1776"/>
                <a:chExt cx="2074" cy="2072"/>
              </a:xfrm>
            </p:grpSpPr>
            <p:sp>
              <p:nvSpPr>
                <p:cNvPr id="97324" name="Oval 4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25" name="Freeform 4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6" name="Freeform 4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7" name="Freeform 4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8" name="Freeform 4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9" name="Oval 4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30" name="Line 5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31" name="Line 5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32" name="Line 5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33" name="Line 5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334" name="Text Box 54"/>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97335" name="Text Box 55"/>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7336" name="Text Box 56"/>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97337" name="Text Box 57"/>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7338" name="Text Box 58"/>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97339" name="Text Box 59"/>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97340" name="Text Box 60"/>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97341" name="Text Box 61"/>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97342" name="Text Box 62"/>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97343" name="Text Box 63"/>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97344" name="Text Box 64"/>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97345" name="Text Box 65"/>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nvGrpSpPr>
          <p:cNvPr id="97346" name="Group 66"/>
          <p:cNvGrpSpPr>
            <a:grpSpLocks/>
          </p:cNvGrpSpPr>
          <p:nvPr/>
        </p:nvGrpSpPr>
        <p:grpSpPr bwMode="auto">
          <a:xfrm>
            <a:off x="2603500" y="3136900"/>
            <a:ext cx="2309813" cy="2895600"/>
            <a:chOff x="1640" y="1976"/>
            <a:chExt cx="1455" cy="1824"/>
          </a:xfrm>
        </p:grpSpPr>
        <p:sp>
          <p:nvSpPr>
            <p:cNvPr id="97347" name="Line 67"/>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348" name="Group 68"/>
            <p:cNvGrpSpPr>
              <a:grpSpLocks/>
            </p:cNvGrpSpPr>
            <p:nvPr/>
          </p:nvGrpSpPr>
          <p:grpSpPr bwMode="auto">
            <a:xfrm>
              <a:off x="1848" y="2904"/>
              <a:ext cx="1247" cy="896"/>
              <a:chOff x="1848" y="2904"/>
              <a:chExt cx="1247" cy="896"/>
            </a:xfrm>
          </p:grpSpPr>
          <p:sp>
            <p:nvSpPr>
              <p:cNvPr id="97349" name="Line 69"/>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350" name="Group 70"/>
              <p:cNvGrpSpPr>
                <a:grpSpLocks/>
              </p:cNvGrpSpPr>
              <p:nvPr/>
            </p:nvGrpSpPr>
            <p:grpSpPr bwMode="auto">
              <a:xfrm>
                <a:off x="2198" y="2904"/>
                <a:ext cx="897" cy="896"/>
                <a:chOff x="2198" y="2904"/>
                <a:chExt cx="897" cy="896"/>
              </a:xfrm>
            </p:grpSpPr>
            <p:grpSp>
              <p:nvGrpSpPr>
                <p:cNvPr id="97351" name="Group 71"/>
                <p:cNvGrpSpPr>
                  <a:grpSpLocks/>
                </p:cNvGrpSpPr>
                <p:nvPr/>
              </p:nvGrpSpPr>
              <p:grpSpPr bwMode="auto">
                <a:xfrm>
                  <a:off x="2198" y="2904"/>
                  <a:ext cx="897" cy="896"/>
                  <a:chOff x="1842" y="1776"/>
                  <a:chExt cx="2074" cy="2072"/>
                </a:xfrm>
              </p:grpSpPr>
              <p:sp>
                <p:nvSpPr>
                  <p:cNvPr id="97352" name="Oval 7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53" name="Freeform 7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4" name="Freeform 7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5" name="Freeform 7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6" name="Freeform 7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7" name="Oval 7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58" name="Line 7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9" name="Line 7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60" name="Line 8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61" name="Line 8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362" name="Text Box 82"/>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97363" name="Text Box 83"/>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97364" name="Text Box 84"/>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97365" name="Group 85"/>
          <p:cNvGrpSpPr>
            <a:grpSpLocks/>
          </p:cNvGrpSpPr>
          <p:nvPr/>
        </p:nvGrpSpPr>
        <p:grpSpPr bwMode="auto">
          <a:xfrm>
            <a:off x="2921000" y="1943100"/>
            <a:ext cx="1992313" cy="1422400"/>
            <a:chOff x="1840" y="1224"/>
            <a:chExt cx="1255" cy="896"/>
          </a:xfrm>
        </p:grpSpPr>
        <p:sp>
          <p:nvSpPr>
            <p:cNvPr id="97366" name="Line 86"/>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367" name="Group 87"/>
            <p:cNvGrpSpPr>
              <a:grpSpLocks/>
            </p:cNvGrpSpPr>
            <p:nvPr/>
          </p:nvGrpSpPr>
          <p:grpSpPr bwMode="auto">
            <a:xfrm>
              <a:off x="2198" y="1224"/>
              <a:ext cx="897" cy="896"/>
              <a:chOff x="1842" y="1776"/>
              <a:chExt cx="2074" cy="2072"/>
            </a:xfrm>
          </p:grpSpPr>
          <p:sp>
            <p:nvSpPr>
              <p:cNvPr id="97368" name="Oval 8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69" name="Freeform 8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0" name="Freeform 9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1" name="Freeform 9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2" name="Freeform 9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3" name="Oval 9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74" name="Line 9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5" name="Line 9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6" name="Line 9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7" name="Line 9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378" name="Text Box 98"/>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7379" name="Text Box 99"/>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7380" name="Text Box 100"/>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97381" name="Rectangle 101"/>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7382" name="Group 102"/>
          <p:cNvGrpSpPr>
            <a:grpSpLocks/>
          </p:cNvGrpSpPr>
          <p:nvPr/>
        </p:nvGrpSpPr>
        <p:grpSpPr bwMode="auto">
          <a:xfrm>
            <a:off x="1543050" y="4489450"/>
            <a:ext cx="1433513" cy="1543050"/>
            <a:chOff x="972" y="2828"/>
            <a:chExt cx="903" cy="972"/>
          </a:xfrm>
        </p:grpSpPr>
        <p:sp>
          <p:nvSpPr>
            <p:cNvPr id="97383" name="Line 103"/>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384" name="Group 104"/>
            <p:cNvGrpSpPr>
              <a:grpSpLocks/>
            </p:cNvGrpSpPr>
            <p:nvPr/>
          </p:nvGrpSpPr>
          <p:grpSpPr bwMode="auto">
            <a:xfrm>
              <a:off x="978" y="2904"/>
              <a:ext cx="897" cy="896"/>
              <a:chOff x="978" y="2904"/>
              <a:chExt cx="897" cy="896"/>
            </a:xfrm>
          </p:grpSpPr>
          <p:grpSp>
            <p:nvGrpSpPr>
              <p:cNvPr id="97385" name="Group 105"/>
              <p:cNvGrpSpPr>
                <a:grpSpLocks/>
              </p:cNvGrpSpPr>
              <p:nvPr/>
            </p:nvGrpSpPr>
            <p:grpSpPr bwMode="auto">
              <a:xfrm>
                <a:off x="978" y="2904"/>
                <a:ext cx="897" cy="896"/>
                <a:chOff x="1842" y="1776"/>
                <a:chExt cx="2074" cy="2072"/>
              </a:xfrm>
            </p:grpSpPr>
            <p:sp>
              <p:nvSpPr>
                <p:cNvPr id="97386" name="Oval 10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87" name="Freeform 10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88" name="Freeform 10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89" name="Freeform 10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0" name="Freeform 11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1" name="Oval 11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92" name="Line 11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3" name="Line 11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4" name="Line 11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5" name="Line 11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396" name="Text Box 116"/>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7397" name="Text Box 117"/>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7398" name="Text Box 118"/>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97399" name="Group 119"/>
          <p:cNvGrpSpPr>
            <a:grpSpLocks/>
          </p:cNvGrpSpPr>
          <p:nvPr/>
        </p:nvGrpSpPr>
        <p:grpSpPr bwMode="auto">
          <a:xfrm>
            <a:off x="434975" y="1943100"/>
            <a:ext cx="2541588" cy="2755900"/>
            <a:chOff x="274" y="1224"/>
            <a:chExt cx="1601" cy="1736"/>
          </a:xfrm>
        </p:grpSpPr>
        <p:grpSp>
          <p:nvGrpSpPr>
            <p:cNvPr id="97400" name="Group 120"/>
            <p:cNvGrpSpPr>
              <a:grpSpLocks/>
            </p:cNvGrpSpPr>
            <p:nvPr/>
          </p:nvGrpSpPr>
          <p:grpSpPr bwMode="auto">
            <a:xfrm>
              <a:off x="274" y="2064"/>
              <a:ext cx="897" cy="896"/>
              <a:chOff x="274" y="2064"/>
              <a:chExt cx="897" cy="896"/>
            </a:xfrm>
          </p:grpSpPr>
          <p:grpSp>
            <p:nvGrpSpPr>
              <p:cNvPr id="97401" name="Group 121"/>
              <p:cNvGrpSpPr>
                <a:grpSpLocks/>
              </p:cNvGrpSpPr>
              <p:nvPr/>
            </p:nvGrpSpPr>
            <p:grpSpPr bwMode="auto">
              <a:xfrm>
                <a:off x="274" y="2064"/>
                <a:ext cx="897" cy="896"/>
                <a:chOff x="1842" y="1776"/>
                <a:chExt cx="2074" cy="2072"/>
              </a:xfrm>
            </p:grpSpPr>
            <p:sp>
              <p:nvSpPr>
                <p:cNvPr id="97402" name="Oval 12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403" name="Freeform 12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4" name="Freeform 12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5" name="Freeform 12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6" name="Freeform 12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7" name="Oval 12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408" name="Line 12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9" name="Line 12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10" name="Line 13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11" name="Line 13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412" name="Text Box 132"/>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97413" name="Text Box 133"/>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7414" name="Text Box 134"/>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7415" name="Text Box 135"/>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97416" name="Group 136"/>
            <p:cNvGrpSpPr>
              <a:grpSpLocks/>
            </p:cNvGrpSpPr>
            <p:nvPr/>
          </p:nvGrpSpPr>
          <p:grpSpPr bwMode="auto">
            <a:xfrm>
              <a:off x="978" y="1224"/>
              <a:ext cx="897" cy="896"/>
              <a:chOff x="978" y="1224"/>
              <a:chExt cx="897" cy="896"/>
            </a:xfrm>
          </p:grpSpPr>
          <p:grpSp>
            <p:nvGrpSpPr>
              <p:cNvPr id="97417" name="Group 137"/>
              <p:cNvGrpSpPr>
                <a:grpSpLocks/>
              </p:cNvGrpSpPr>
              <p:nvPr/>
            </p:nvGrpSpPr>
            <p:grpSpPr bwMode="auto">
              <a:xfrm>
                <a:off x="978" y="1224"/>
                <a:ext cx="897" cy="896"/>
                <a:chOff x="1842" y="1776"/>
                <a:chExt cx="2074" cy="2072"/>
              </a:xfrm>
            </p:grpSpPr>
            <p:sp>
              <p:nvSpPr>
                <p:cNvPr id="97418" name="Oval 13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419" name="Freeform 13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0" name="Freeform 14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1" name="Freeform 14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2" name="Freeform 14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3" name="Oval 14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424" name="Line 14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5" name="Line 14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6" name="Line 14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7" name="Line 14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428" name="Text Box 148"/>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97429" name="Text Box 149"/>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7430" name="Text Box 150"/>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97431" name="Line 151"/>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65770558"/>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407988"/>
            <a:ext cx="8305800"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Milwaukee Paper (Backward pass)</a:t>
            </a:r>
            <a:endParaRPr lang="en-US" altLang="en-US" sz="3200">
              <a:solidFill>
                <a:srgbClr val="33CC33"/>
              </a:solidFill>
            </a:endParaRPr>
          </a:p>
        </p:txBody>
      </p:sp>
      <p:grpSp>
        <p:nvGrpSpPr>
          <p:cNvPr id="103427" name="Group 3"/>
          <p:cNvGrpSpPr>
            <a:grpSpLocks/>
          </p:cNvGrpSpPr>
          <p:nvPr/>
        </p:nvGrpSpPr>
        <p:grpSpPr bwMode="auto">
          <a:xfrm>
            <a:off x="434975" y="1943100"/>
            <a:ext cx="8370888" cy="4089400"/>
            <a:chOff x="274" y="1224"/>
            <a:chExt cx="5273" cy="2576"/>
          </a:xfrm>
        </p:grpSpPr>
        <p:grpSp>
          <p:nvGrpSpPr>
            <p:cNvPr id="103428" name="Group 4"/>
            <p:cNvGrpSpPr>
              <a:grpSpLocks/>
            </p:cNvGrpSpPr>
            <p:nvPr/>
          </p:nvGrpSpPr>
          <p:grpSpPr bwMode="auto">
            <a:xfrm>
              <a:off x="2898" y="1224"/>
              <a:ext cx="2649" cy="2576"/>
              <a:chOff x="2898" y="1224"/>
              <a:chExt cx="2649" cy="2576"/>
            </a:xfrm>
          </p:grpSpPr>
          <p:sp>
            <p:nvSpPr>
              <p:cNvPr id="103429" name="Line 5"/>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0" name="Line 6"/>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1" name="Line 7"/>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2" name="Line 8"/>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3" name="Line 9"/>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4" name="Line 10"/>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435" name="Group 11"/>
              <p:cNvGrpSpPr>
                <a:grpSpLocks/>
              </p:cNvGrpSpPr>
              <p:nvPr/>
            </p:nvGrpSpPr>
            <p:grpSpPr bwMode="auto">
              <a:xfrm>
                <a:off x="2898" y="1224"/>
                <a:ext cx="2649" cy="2576"/>
                <a:chOff x="2898" y="1224"/>
                <a:chExt cx="2649" cy="2576"/>
              </a:xfrm>
            </p:grpSpPr>
            <p:grpSp>
              <p:nvGrpSpPr>
                <p:cNvPr id="103436" name="Group 12"/>
                <p:cNvGrpSpPr>
                  <a:grpSpLocks/>
                </p:cNvGrpSpPr>
                <p:nvPr/>
              </p:nvGrpSpPr>
              <p:grpSpPr bwMode="auto">
                <a:xfrm>
                  <a:off x="3766" y="2904"/>
                  <a:ext cx="897" cy="896"/>
                  <a:chOff x="1842" y="1776"/>
                  <a:chExt cx="2074" cy="2072"/>
                </a:xfrm>
              </p:grpSpPr>
              <p:sp>
                <p:nvSpPr>
                  <p:cNvPr id="103437" name="Oval 1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38" name="Freeform 1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9" name="Freeform 1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0" name="Freeform 1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1" name="Freeform 1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2" name="Oval 1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43" name="Line 1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4" name="Line 2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5" name="Line 2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6" name="Line 2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3447" name="Group 23"/>
                <p:cNvGrpSpPr>
                  <a:grpSpLocks/>
                </p:cNvGrpSpPr>
                <p:nvPr/>
              </p:nvGrpSpPr>
              <p:grpSpPr bwMode="auto">
                <a:xfrm>
                  <a:off x="3766" y="1224"/>
                  <a:ext cx="897" cy="896"/>
                  <a:chOff x="1842" y="1776"/>
                  <a:chExt cx="2074" cy="2072"/>
                </a:xfrm>
              </p:grpSpPr>
              <p:sp>
                <p:nvSpPr>
                  <p:cNvPr id="103448" name="Oval 2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49" name="Freeform 2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0" name="Freeform 2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1" name="Freeform 2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2" name="Freeform 2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3" name="Oval 2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54" name="Line 3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5" name="Line 3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6" name="Line 3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7" name="Line 3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3458" name="Group 34"/>
                <p:cNvGrpSpPr>
                  <a:grpSpLocks/>
                </p:cNvGrpSpPr>
                <p:nvPr/>
              </p:nvGrpSpPr>
              <p:grpSpPr bwMode="auto">
                <a:xfrm>
                  <a:off x="2898" y="2064"/>
                  <a:ext cx="897" cy="896"/>
                  <a:chOff x="1842" y="1776"/>
                  <a:chExt cx="2074" cy="2072"/>
                </a:xfrm>
              </p:grpSpPr>
              <p:sp>
                <p:nvSpPr>
                  <p:cNvPr id="103459" name="Oval 3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60" name="Freeform 3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1" name="Freeform 3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2" name="Freeform 3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3" name="Freeform 3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4" name="Oval 4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65" name="Line 4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6" name="Line 4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7" name="Line 4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8" name="Line 4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3469" name="Group 45"/>
                <p:cNvGrpSpPr>
                  <a:grpSpLocks/>
                </p:cNvGrpSpPr>
                <p:nvPr/>
              </p:nvGrpSpPr>
              <p:grpSpPr bwMode="auto">
                <a:xfrm>
                  <a:off x="4650" y="2064"/>
                  <a:ext cx="897" cy="896"/>
                  <a:chOff x="1842" y="1776"/>
                  <a:chExt cx="2074" cy="2072"/>
                </a:xfrm>
              </p:grpSpPr>
              <p:sp>
                <p:nvSpPr>
                  <p:cNvPr id="103470" name="Oval 4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71" name="Freeform 4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2" name="Freeform 4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3" name="Freeform 4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4" name="Freeform 5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5" name="Oval 5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76" name="Line 5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7" name="Line 5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8" name="Line 5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9" name="Line 5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480" name="Text Box 56"/>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03481" name="Text Box 57"/>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3482" name="Text Box 58"/>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03483" name="Text Box 59"/>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3484" name="Text Box 60"/>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3485" name="Text Box 61"/>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3486" name="Text Box 62"/>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3487" name="Text Box 63"/>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3488" name="Text Box 64"/>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3489" name="Text Box 65"/>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3490" name="Text Box 66"/>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3491" name="Text Box 67"/>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nvGrpSpPr>
            <p:cNvPr id="103492" name="Group 68"/>
            <p:cNvGrpSpPr>
              <a:grpSpLocks/>
            </p:cNvGrpSpPr>
            <p:nvPr/>
          </p:nvGrpSpPr>
          <p:grpSpPr bwMode="auto">
            <a:xfrm>
              <a:off x="1640" y="1976"/>
              <a:ext cx="1455" cy="1824"/>
              <a:chOff x="1640" y="1976"/>
              <a:chExt cx="1455" cy="1824"/>
            </a:xfrm>
          </p:grpSpPr>
          <p:sp>
            <p:nvSpPr>
              <p:cNvPr id="103493" name="Line 69"/>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494" name="Group 70"/>
              <p:cNvGrpSpPr>
                <a:grpSpLocks/>
              </p:cNvGrpSpPr>
              <p:nvPr/>
            </p:nvGrpSpPr>
            <p:grpSpPr bwMode="auto">
              <a:xfrm>
                <a:off x="1848" y="2904"/>
                <a:ext cx="1247" cy="896"/>
                <a:chOff x="1848" y="2904"/>
                <a:chExt cx="1247" cy="896"/>
              </a:xfrm>
            </p:grpSpPr>
            <p:sp>
              <p:nvSpPr>
                <p:cNvPr id="103495" name="Line 71"/>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496" name="Group 72"/>
                <p:cNvGrpSpPr>
                  <a:grpSpLocks/>
                </p:cNvGrpSpPr>
                <p:nvPr/>
              </p:nvGrpSpPr>
              <p:grpSpPr bwMode="auto">
                <a:xfrm>
                  <a:off x="2198" y="2904"/>
                  <a:ext cx="897" cy="896"/>
                  <a:chOff x="2198" y="2904"/>
                  <a:chExt cx="897" cy="896"/>
                </a:xfrm>
              </p:grpSpPr>
              <p:grpSp>
                <p:nvGrpSpPr>
                  <p:cNvPr id="103497" name="Group 73"/>
                  <p:cNvGrpSpPr>
                    <a:grpSpLocks/>
                  </p:cNvGrpSpPr>
                  <p:nvPr/>
                </p:nvGrpSpPr>
                <p:grpSpPr bwMode="auto">
                  <a:xfrm>
                    <a:off x="2198" y="2904"/>
                    <a:ext cx="897" cy="896"/>
                    <a:chOff x="1842" y="1776"/>
                    <a:chExt cx="2074" cy="2072"/>
                  </a:xfrm>
                </p:grpSpPr>
                <p:sp>
                  <p:nvSpPr>
                    <p:cNvPr id="103498" name="Oval 7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99" name="Freeform 7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0" name="Freeform 7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1" name="Freeform 7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2" name="Freeform 7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3" name="Oval 7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04" name="Line 8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5" name="Line 8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6" name="Line 8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7" name="Line 8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08" name="Text Box 84"/>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03509" name="Text Box 85"/>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03510" name="Text Box 86"/>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03511" name="Group 87"/>
            <p:cNvGrpSpPr>
              <a:grpSpLocks/>
            </p:cNvGrpSpPr>
            <p:nvPr/>
          </p:nvGrpSpPr>
          <p:grpSpPr bwMode="auto">
            <a:xfrm>
              <a:off x="1840" y="1224"/>
              <a:ext cx="1255" cy="896"/>
              <a:chOff x="1840" y="1224"/>
              <a:chExt cx="1255" cy="896"/>
            </a:xfrm>
          </p:grpSpPr>
          <p:sp>
            <p:nvSpPr>
              <p:cNvPr id="103512" name="Line 88"/>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513" name="Group 89"/>
              <p:cNvGrpSpPr>
                <a:grpSpLocks/>
              </p:cNvGrpSpPr>
              <p:nvPr/>
            </p:nvGrpSpPr>
            <p:grpSpPr bwMode="auto">
              <a:xfrm>
                <a:off x="2198" y="1224"/>
                <a:ext cx="897" cy="896"/>
                <a:chOff x="1842" y="1776"/>
                <a:chExt cx="2074" cy="2072"/>
              </a:xfrm>
            </p:grpSpPr>
            <p:sp>
              <p:nvSpPr>
                <p:cNvPr id="103514" name="Oval 9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15" name="Freeform 9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16" name="Freeform 9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17" name="Freeform 9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18" name="Freeform 9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19" name="Oval 9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20" name="Line 9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21" name="Line 9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22" name="Line 9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23" name="Line 9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24" name="Text Box 100"/>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3525" name="Text Box 101"/>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3526" name="Text Box 102"/>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03527" name="Group 103"/>
            <p:cNvGrpSpPr>
              <a:grpSpLocks/>
            </p:cNvGrpSpPr>
            <p:nvPr/>
          </p:nvGrpSpPr>
          <p:grpSpPr bwMode="auto">
            <a:xfrm>
              <a:off x="972" y="2828"/>
              <a:ext cx="903" cy="972"/>
              <a:chOff x="972" y="2828"/>
              <a:chExt cx="903" cy="972"/>
            </a:xfrm>
          </p:grpSpPr>
          <p:sp>
            <p:nvSpPr>
              <p:cNvPr id="103528" name="Line 104"/>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529" name="Group 105"/>
              <p:cNvGrpSpPr>
                <a:grpSpLocks/>
              </p:cNvGrpSpPr>
              <p:nvPr/>
            </p:nvGrpSpPr>
            <p:grpSpPr bwMode="auto">
              <a:xfrm>
                <a:off x="978" y="2904"/>
                <a:ext cx="897" cy="896"/>
                <a:chOff x="978" y="2904"/>
                <a:chExt cx="897" cy="896"/>
              </a:xfrm>
            </p:grpSpPr>
            <p:grpSp>
              <p:nvGrpSpPr>
                <p:cNvPr id="103530" name="Group 106"/>
                <p:cNvGrpSpPr>
                  <a:grpSpLocks/>
                </p:cNvGrpSpPr>
                <p:nvPr/>
              </p:nvGrpSpPr>
              <p:grpSpPr bwMode="auto">
                <a:xfrm>
                  <a:off x="978" y="2904"/>
                  <a:ext cx="897" cy="896"/>
                  <a:chOff x="1842" y="1776"/>
                  <a:chExt cx="2074" cy="2072"/>
                </a:xfrm>
              </p:grpSpPr>
              <p:sp>
                <p:nvSpPr>
                  <p:cNvPr id="103531" name="Oval 10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32" name="Freeform 10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3" name="Freeform 10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4" name="Freeform 11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5" name="Freeform 11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6" name="Oval 11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37" name="Line 11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8" name="Line 11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9" name="Line 11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40" name="Line 11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41" name="Text Box 117"/>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3542" name="Text Box 118"/>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3543" name="Text Box 119"/>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03544" name="Group 120"/>
            <p:cNvGrpSpPr>
              <a:grpSpLocks/>
            </p:cNvGrpSpPr>
            <p:nvPr/>
          </p:nvGrpSpPr>
          <p:grpSpPr bwMode="auto">
            <a:xfrm>
              <a:off x="274" y="1224"/>
              <a:ext cx="1601" cy="1736"/>
              <a:chOff x="274" y="1224"/>
              <a:chExt cx="1601" cy="1736"/>
            </a:xfrm>
          </p:grpSpPr>
          <p:grpSp>
            <p:nvGrpSpPr>
              <p:cNvPr id="103545" name="Group 121"/>
              <p:cNvGrpSpPr>
                <a:grpSpLocks/>
              </p:cNvGrpSpPr>
              <p:nvPr/>
            </p:nvGrpSpPr>
            <p:grpSpPr bwMode="auto">
              <a:xfrm>
                <a:off x="274" y="2064"/>
                <a:ext cx="897" cy="896"/>
                <a:chOff x="274" y="2064"/>
                <a:chExt cx="897" cy="896"/>
              </a:xfrm>
            </p:grpSpPr>
            <p:grpSp>
              <p:nvGrpSpPr>
                <p:cNvPr id="103546" name="Group 122"/>
                <p:cNvGrpSpPr>
                  <a:grpSpLocks/>
                </p:cNvGrpSpPr>
                <p:nvPr/>
              </p:nvGrpSpPr>
              <p:grpSpPr bwMode="auto">
                <a:xfrm>
                  <a:off x="274" y="2064"/>
                  <a:ext cx="897" cy="896"/>
                  <a:chOff x="1842" y="1776"/>
                  <a:chExt cx="2074" cy="2072"/>
                </a:xfrm>
              </p:grpSpPr>
              <p:sp>
                <p:nvSpPr>
                  <p:cNvPr id="103547" name="Oval 12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48" name="Freeform 12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49" name="Freeform 12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0" name="Freeform 12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1" name="Freeform 12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2" name="Oval 12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53" name="Line 12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4" name="Line 13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5" name="Line 13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6" name="Line 13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57" name="Text Box 133"/>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03558" name="Text Box 134"/>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3559" name="Text Box 13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3560" name="Text Box 136"/>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03561" name="Group 137"/>
              <p:cNvGrpSpPr>
                <a:grpSpLocks/>
              </p:cNvGrpSpPr>
              <p:nvPr/>
            </p:nvGrpSpPr>
            <p:grpSpPr bwMode="auto">
              <a:xfrm>
                <a:off x="978" y="1224"/>
                <a:ext cx="897" cy="896"/>
                <a:chOff x="978" y="1224"/>
                <a:chExt cx="897" cy="896"/>
              </a:xfrm>
            </p:grpSpPr>
            <p:grpSp>
              <p:nvGrpSpPr>
                <p:cNvPr id="103562" name="Group 138"/>
                <p:cNvGrpSpPr>
                  <a:grpSpLocks/>
                </p:cNvGrpSpPr>
                <p:nvPr/>
              </p:nvGrpSpPr>
              <p:grpSpPr bwMode="auto">
                <a:xfrm>
                  <a:off x="978" y="1224"/>
                  <a:ext cx="897" cy="896"/>
                  <a:chOff x="1842" y="1776"/>
                  <a:chExt cx="2074" cy="2072"/>
                </a:xfrm>
              </p:grpSpPr>
              <p:sp>
                <p:nvSpPr>
                  <p:cNvPr id="103563" name="Oval 1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64" name="Freeform 1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65" name="Freeform 1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66" name="Freeform 1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67" name="Freeform 1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68" name="Oval 1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69" name="Line 1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70" name="Line 1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71" name="Line 1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72" name="Line 1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73" name="Text Box 149"/>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03574" name="Text Box 150"/>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3575" name="Text Box 151"/>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03576" name="Line 152"/>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103578" name="Group 154"/>
          <p:cNvGrpSpPr>
            <a:grpSpLocks/>
          </p:cNvGrpSpPr>
          <p:nvPr/>
        </p:nvGrpSpPr>
        <p:grpSpPr bwMode="auto">
          <a:xfrm>
            <a:off x="6848475" y="4025900"/>
            <a:ext cx="1917700" cy="2260600"/>
            <a:chOff x="4314" y="2536"/>
            <a:chExt cx="1208" cy="1424"/>
          </a:xfrm>
        </p:grpSpPr>
        <p:sp>
          <p:nvSpPr>
            <p:cNvPr id="103579" name="Text Box 155"/>
            <p:cNvSpPr txBox="1">
              <a:spLocks noChangeArrowheads="1"/>
            </p:cNvSpPr>
            <p:nvPr/>
          </p:nvSpPr>
          <p:spPr bwMode="auto">
            <a:xfrm>
              <a:off x="4314" y="3346"/>
              <a:ext cx="1198" cy="61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000" tIns="118800" rIns="126000" bIns="118800">
              <a:spAutoFit/>
            </a:bodyPr>
            <a:lstStyle/>
            <a:p>
              <a:pPr algn="ctr">
                <a:lnSpc>
                  <a:spcPct val="85000"/>
                </a:lnSpc>
              </a:pPr>
              <a:r>
                <a:rPr lang="en-AU" altLang="en-US" sz="2800" b="1" i="1">
                  <a:solidFill>
                    <a:srgbClr val="000000"/>
                  </a:solidFill>
                </a:rPr>
                <a:t>LF = EF </a:t>
              </a:r>
              <a:br>
                <a:rPr lang="en-AU" altLang="en-US" sz="2800" b="1" i="1">
                  <a:solidFill>
                    <a:srgbClr val="000000"/>
                  </a:solidFill>
                </a:rPr>
              </a:br>
              <a:r>
                <a:rPr lang="en-AU" altLang="en-US" sz="2800" b="1" i="1">
                  <a:solidFill>
                    <a:srgbClr val="000000"/>
                  </a:solidFill>
                </a:rPr>
                <a:t>of Project</a:t>
              </a:r>
            </a:p>
          </p:txBody>
        </p:sp>
        <p:sp>
          <p:nvSpPr>
            <p:cNvPr id="103580" name="Line 156"/>
            <p:cNvSpPr>
              <a:spLocks noChangeShapeType="1"/>
            </p:cNvSpPr>
            <p:nvPr/>
          </p:nvSpPr>
          <p:spPr bwMode="auto">
            <a:xfrm flipV="1">
              <a:off x="4920" y="2816"/>
              <a:ext cx="400" cy="5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81" name="Text Box 157"/>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grpSp>
      <p:grpSp>
        <p:nvGrpSpPr>
          <p:cNvPr id="103582" name="Group 158"/>
          <p:cNvGrpSpPr>
            <a:grpSpLocks/>
          </p:cNvGrpSpPr>
          <p:nvPr/>
        </p:nvGrpSpPr>
        <p:grpSpPr bwMode="auto">
          <a:xfrm>
            <a:off x="2895600" y="4025900"/>
            <a:ext cx="4956175" cy="1096963"/>
            <a:chOff x="1824" y="2536"/>
            <a:chExt cx="3122" cy="691"/>
          </a:xfrm>
        </p:grpSpPr>
        <p:sp>
          <p:nvSpPr>
            <p:cNvPr id="103583" name="Text Box 159"/>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3584" name="Text Box 160"/>
            <p:cNvSpPr txBox="1">
              <a:spLocks noChangeArrowheads="1"/>
            </p:cNvSpPr>
            <p:nvPr/>
          </p:nvSpPr>
          <p:spPr bwMode="auto">
            <a:xfrm>
              <a:off x="1824" y="2842"/>
              <a:ext cx="2562" cy="38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000" tIns="118800" rIns="126000" bIns="118800">
              <a:spAutoFit/>
            </a:bodyPr>
            <a:lstStyle/>
            <a:p>
              <a:pPr algn="ctr">
                <a:lnSpc>
                  <a:spcPct val="85000"/>
                </a:lnSpc>
              </a:pPr>
              <a:r>
                <a:rPr lang="en-AU" altLang="en-US" sz="2800" b="1" i="1">
                  <a:solidFill>
                    <a:srgbClr val="000000"/>
                  </a:solidFill>
                </a:rPr>
                <a:t>LS = LF </a:t>
              </a:r>
              <a:r>
                <a:rPr lang="en-AU" altLang="en-US" sz="2800" b="1" i="1">
                  <a:solidFill>
                    <a:srgbClr val="000000"/>
                  </a:solidFill>
                  <a:cs typeface="Arial" charset="0"/>
                </a:rPr>
                <a:t>–</a:t>
              </a:r>
              <a:r>
                <a:rPr lang="en-AU" altLang="en-US" sz="2800" b="1" i="1">
                  <a:solidFill>
                    <a:srgbClr val="000000"/>
                  </a:solidFill>
                </a:rPr>
                <a:t> Activity time</a:t>
              </a:r>
            </a:p>
          </p:txBody>
        </p:sp>
        <p:sp>
          <p:nvSpPr>
            <p:cNvPr id="103585" name="Line 161"/>
            <p:cNvSpPr>
              <a:spLocks noChangeShapeType="1"/>
            </p:cNvSpPr>
            <p:nvPr/>
          </p:nvSpPr>
          <p:spPr bwMode="auto">
            <a:xfrm flipV="1">
              <a:off x="4232" y="2656"/>
              <a:ext cx="488" cy="24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1824434575"/>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03427"/>
                                        </p:tgtEl>
                                        <p:attrNameLst>
                                          <p:attrName>style.visibility</p:attrName>
                                        </p:attrNameLst>
                                      </p:cBhvr>
                                      <p:to>
                                        <p:strVal val="visible"/>
                                      </p:to>
                                    </p:set>
                                    <p:animEffect transition="in" filter="wipe(left)">
                                      <p:cBhvr>
                                        <p:cTn id="7" dur="1000"/>
                                        <p:tgtEl>
                                          <p:spTgt spid="103427"/>
                                        </p:tgtEl>
                                      </p:cBhvr>
                                    </p:animEffect>
                                  </p:childTnLst>
                                </p:cTn>
                              </p:par>
                            </p:childTnLst>
                          </p:cTn>
                        </p:par>
                        <p:par>
                          <p:cTn id="8" fill="hold" nodeType="afterGroup">
                            <p:stCondLst>
                              <p:cond delay="2000"/>
                            </p:stCondLst>
                            <p:childTnLst>
                              <p:par>
                                <p:cTn id="9" presetID="18" presetClass="entr" presetSubtype="3" fill="hold" nodeType="afterEffect">
                                  <p:stCondLst>
                                    <p:cond delay="1000"/>
                                  </p:stCondLst>
                                  <p:childTnLst>
                                    <p:set>
                                      <p:cBhvr>
                                        <p:cTn id="10" dur="1" fill="hold">
                                          <p:stCondLst>
                                            <p:cond delay="0"/>
                                          </p:stCondLst>
                                        </p:cTn>
                                        <p:tgtEl>
                                          <p:spTgt spid="103578"/>
                                        </p:tgtEl>
                                        <p:attrNameLst>
                                          <p:attrName>style.visibility</p:attrName>
                                        </p:attrNameLst>
                                      </p:cBhvr>
                                      <p:to>
                                        <p:strVal val="visible"/>
                                      </p:to>
                                    </p:set>
                                    <p:animEffect transition="in" filter="strips(upRight)">
                                      <p:cBhvr>
                                        <p:cTn id="11" dur="1000"/>
                                        <p:tgtEl>
                                          <p:spTgt spid="1035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103582"/>
                                        </p:tgtEl>
                                        <p:attrNameLst>
                                          <p:attrName>style.visibility</p:attrName>
                                        </p:attrNameLst>
                                      </p:cBhvr>
                                      <p:to>
                                        <p:strVal val="visible"/>
                                      </p:to>
                                    </p:set>
                                    <p:animEffect transition="in" filter="strips(upRight)">
                                      <p:cBhvr>
                                        <p:cTn id="16" dur="1000"/>
                                        <p:tgtEl>
                                          <p:spTgt spid="103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a:t>
            </a:r>
            <a:br>
              <a:rPr lang="en-US" altLang="en-US"/>
            </a:br>
            <a:r>
              <a:rPr lang="en-US" altLang="en-US"/>
              <a:t>Milwaukee Paper</a:t>
            </a:r>
            <a:endParaRPr lang="en-US" altLang="en-US" sz="3200">
              <a:solidFill>
                <a:srgbClr val="33CC33"/>
              </a:solidFill>
            </a:endParaRPr>
          </a:p>
        </p:txBody>
      </p:sp>
      <p:grpSp>
        <p:nvGrpSpPr>
          <p:cNvPr id="105475" name="Group 3"/>
          <p:cNvGrpSpPr>
            <a:grpSpLocks/>
          </p:cNvGrpSpPr>
          <p:nvPr/>
        </p:nvGrpSpPr>
        <p:grpSpPr bwMode="auto">
          <a:xfrm>
            <a:off x="434975" y="1943100"/>
            <a:ext cx="8370888" cy="4089400"/>
            <a:chOff x="274" y="1224"/>
            <a:chExt cx="5273" cy="2576"/>
          </a:xfrm>
        </p:grpSpPr>
        <p:grpSp>
          <p:nvGrpSpPr>
            <p:cNvPr id="105476" name="Group 4"/>
            <p:cNvGrpSpPr>
              <a:grpSpLocks/>
            </p:cNvGrpSpPr>
            <p:nvPr/>
          </p:nvGrpSpPr>
          <p:grpSpPr bwMode="auto">
            <a:xfrm>
              <a:off x="2898" y="1224"/>
              <a:ext cx="2649" cy="2576"/>
              <a:chOff x="2898" y="1224"/>
              <a:chExt cx="2649" cy="2576"/>
            </a:xfrm>
          </p:grpSpPr>
          <p:grpSp>
            <p:nvGrpSpPr>
              <p:cNvPr id="105477" name="Group 5"/>
              <p:cNvGrpSpPr>
                <a:grpSpLocks/>
              </p:cNvGrpSpPr>
              <p:nvPr/>
            </p:nvGrpSpPr>
            <p:grpSpPr bwMode="auto">
              <a:xfrm>
                <a:off x="2898" y="1224"/>
                <a:ext cx="2649" cy="2576"/>
                <a:chOff x="2898" y="1224"/>
                <a:chExt cx="2649" cy="2576"/>
              </a:xfrm>
            </p:grpSpPr>
            <p:sp>
              <p:nvSpPr>
                <p:cNvPr id="105478" name="Line 6"/>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79" name="Line 7"/>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0" name="Line 8"/>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1" name="Line 9"/>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2" name="Line 10"/>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3" name="Line 11"/>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484" name="Group 12"/>
                <p:cNvGrpSpPr>
                  <a:grpSpLocks/>
                </p:cNvGrpSpPr>
                <p:nvPr/>
              </p:nvGrpSpPr>
              <p:grpSpPr bwMode="auto">
                <a:xfrm>
                  <a:off x="2898" y="1224"/>
                  <a:ext cx="2649" cy="2576"/>
                  <a:chOff x="2898" y="1224"/>
                  <a:chExt cx="2649" cy="2576"/>
                </a:xfrm>
              </p:grpSpPr>
              <p:grpSp>
                <p:nvGrpSpPr>
                  <p:cNvPr id="105485" name="Group 13"/>
                  <p:cNvGrpSpPr>
                    <a:grpSpLocks/>
                  </p:cNvGrpSpPr>
                  <p:nvPr/>
                </p:nvGrpSpPr>
                <p:grpSpPr bwMode="auto">
                  <a:xfrm>
                    <a:off x="3766" y="2904"/>
                    <a:ext cx="897" cy="896"/>
                    <a:chOff x="1842" y="1776"/>
                    <a:chExt cx="2074" cy="2072"/>
                  </a:xfrm>
                </p:grpSpPr>
                <p:sp>
                  <p:nvSpPr>
                    <p:cNvPr id="105486" name="Oval 1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487" name="Freeform 1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8" name="Freeform 1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9" name="Freeform 1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0" name="Freeform 1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1" name="Oval 1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492" name="Line 2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3" name="Line 2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4" name="Line 2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5" name="Line 2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5496" name="Group 24"/>
                  <p:cNvGrpSpPr>
                    <a:grpSpLocks/>
                  </p:cNvGrpSpPr>
                  <p:nvPr/>
                </p:nvGrpSpPr>
                <p:grpSpPr bwMode="auto">
                  <a:xfrm>
                    <a:off x="3766" y="1224"/>
                    <a:ext cx="897" cy="896"/>
                    <a:chOff x="1842" y="1776"/>
                    <a:chExt cx="2074" cy="2072"/>
                  </a:xfrm>
                </p:grpSpPr>
                <p:sp>
                  <p:nvSpPr>
                    <p:cNvPr id="105497" name="Oval 2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498" name="Freeform 2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9" name="Freeform 2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0" name="Freeform 2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1" name="Freeform 2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2" name="Oval 3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03" name="Line 3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4" name="Line 3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5" name="Line 3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6" name="Line 3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5507" name="Group 35"/>
                  <p:cNvGrpSpPr>
                    <a:grpSpLocks/>
                  </p:cNvGrpSpPr>
                  <p:nvPr/>
                </p:nvGrpSpPr>
                <p:grpSpPr bwMode="auto">
                  <a:xfrm>
                    <a:off x="2898" y="2064"/>
                    <a:ext cx="897" cy="896"/>
                    <a:chOff x="1842" y="1776"/>
                    <a:chExt cx="2074" cy="2072"/>
                  </a:xfrm>
                </p:grpSpPr>
                <p:sp>
                  <p:nvSpPr>
                    <p:cNvPr id="105508" name="Oval 3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09" name="Freeform 3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0" name="Freeform 3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1" name="Freeform 3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2" name="Freeform 4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3" name="Oval 4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14" name="Line 4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5" name="Line 4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6" name="Line 4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7" name="Line 4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5518" name="Group 46"/>
                  <p:cNvGrpSpPr>
                    <a:grpSpLocks/>
                  </p:cNvGrpSpPr>
                  <p:nvPr/>
                </p:nvGrpSpPr>
                <p:grpSpPr bwMode="auto">
                  <a:xfrm>
                    <a:off x="4650" y="2064"/>
                    <a:ext cx="897" cy="896"/>
                    <a:chOff x="1842" y="1776"/>
                    <a:chExt cx="2074" cy="2072"/>
                  </a:xfrm>
                </p:grpSpPr>
                <p:sp>
                  <p:nvSpPr>
                    <p:cNvPr id="105519" name="Oval 4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20" name="Freeform 4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1" name="Freeform 4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2" name="Freeform 5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3" name="Freeform 5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4" name="Oval 5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25" name="Line 5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6" name="Line 5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7" name="Line 5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8" name="Line 5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529" name="Text Box 57"/>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05530" name="Text Box 58"/>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5531" name="Text Box 59"/>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05532" name="Text Box 60"/>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5533" name="Text Box 61"/>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5534" name="Text Box 62"/>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5535" name="Text Box 63"/>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5536" name="Text Box 64"/>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5537" name="Text Box 65"/>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5538" name="Text Box 66"/>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5539" name="Text Box 67"/>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5540" name="Text Box 68"/>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sp>
            <p:nvSpPr>
              <p:cNvPr id="105541" name="Text Box 69"/>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5542" name="Text Box 70"/>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grpSp>
        <p:grpSp>
          <p:nvGrpSpPr>
            <p:cNvPr id="105543" name="Group 71"/>
            <p:cNvGrpSpPr>
              <a:grpSpLocks/>
            </p:cNvGrpSpPr>
            <p:nvPr/>
          </p:nvGrpSpPr>
          <p:grpSpPr bwMode="auto">
            <a:xfrm>
              <a:off x="1640" y="1976"/>
              <a:ext cx="1455" cy="1824"/>
              <a:chOff x="1640" y="1976"/>
              <a:chExt cx="1455" cy="1824"/>
            </a:xfrm>
          </p:grpSpPr>
          <p:sp>
            <p:nvSpPr>
              <p:cNvPr id="105544" name="Line 72"/>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545" name="Group 73"/>
              <p:cNvGrpSpPr>
                <a:grpSpLocks/>
              </p:cNvGrpSpPr>
              <p:nvPr/>
            </p:nvGrpSpPr>
            <p:grpSpPr bwMode="auto">
              <a:xfrm>
                <a:off x="1848" y="2904"/>
                <a:ext cx="1247" cy="896"/>
                <a:chOff x="1848" y="2904"/>
                <a:chExt cx="1247" cy="896"/>
              </a:xfrm>
            </p:grpSpPr>
            <p:sp>
              <p:nvSpPr>
                <p:cNvPr id="105546" name="Line 74"/>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547" name="Group 75"/>
                <p:cNvGrpSpPr>
                  <a:grpSpLocks/>
                </p:cNvGrpSpPr>
                <p:nvPr/>
              </p:nvGrpSpPr>
              <p:grpSpPr bwMode="auto">
                <a:xfrm>
                  <a:off x="2198" y="2904"/>
                  <a:ext cx="897" cy="896"/>
                  <a:chOff x="2198" y="2904"/>
                  <a:chExt cx="897" cy="896"/>
                </a:xfrm>
              </p:grpSpPr>
              <p:grpSp>
                <p:nvGrpSpPr>
                  <p:cNvPr id="105548" name="Group 76"/>
                  <p:cNvGrpSpPr>
                    <a:grpSpLocks/>
                  </p:cNvGrpSpPr>
                  <p:nvPr/>
                </p:nvGrpSpPr>
                <p:grpSpPr bwMode="auto">
                  <a:xfrm>
                    <a:off x="2198" y="2904"/>
                    <a:ext cx="897" cy="896"/>
                    <a:chOff x="1842" y="1776"/>
                    <a:chExt cx="2074" cy="2072"/>
                  </a:xfrm>
                </p:grpSpPr>
                <p:sp>
                  <p:nvSpPr>
                    <p:cNvPr id="105549" name="Oval 7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50" name="Freeform 7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1" name="Freeform 7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2" name="Freeform 8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3" name="Freeform 8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4" name="Oval 8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55" name="Line 8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6" name="Line 8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7" name="Line 8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8" name="Line 8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559" name="Text Box 87"/>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05560" name="Text Box 88"/>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05561" name="Text Box 89"/>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05562" name="Group 90"/>
            <p:cNvGrpSpPr>
              <a:grpSpLocks/>
            </p:cNvGrpSpPr>
            <p:nvPr/>
          </p:nvGrpSpPr>
          <p:grpSpPr bwMode="auto">
            <a:xfrm>
              <a:off x="1840" y="1224"/>
              <a:ext cx="1255" cy="896"/>
              <a:chOff x="1840" y="1224"/>
              <a:chExt cx="1255" cy="896"/>
            </a:xfrm>
          </p:grpSpPr>
          <p:sp>
            <p:nvSpPr>
              <p:cNvPr id="105563" name="Line 91"/>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564" name="Group 92"/>
              <p:cNvGrpSpPr>
                <a:grpSpLocks/>
              </p:cNvGrpSpPr>
              <p:nvPr/>
            </p:nvGrpSpPr>
            <p:grpSpPr bwMode="auto">
              <a:xfrm>
                <a:off x="2198" y="1224"/>
                <a:ext cx="897" cy="896"/>
                <a:chOff x="1842" y="1776"/>
                <a:chExt cx="2074" cy="2072"/>
              </a:xfrm>
            </p:grpSpPr>
            <p:sp>
              <p:nvSpPr>
                <p:cNvPr id="105565" name="Oval 9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66" name="Freeform 9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67" name="Freeform 9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68" name="Freeform 9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69" name="Freeform 9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70" name="Oval 9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71" name="Line 9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72" name="Line 10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73" name="Line 10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74" name="Line 10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575" name="Text Box 103"/>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5576" name="Text Box 104"/>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5577" name="Text Box 105"/>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05578" name="Group 106"/>
            <p:cNvGrpSpPr>
              <a:grpSpLocks/>
            </p:cNvGrpSpPr>
            <p:nvPr/>
          </p:nvGrpSpPr>
          <p:grpSpPr bwMode="auto">
            <a:xfrm>
              <a:off x="972" y="2828"/>
              <a:ext cx="903" cy="972"/>
              <a:chOff x="972" y="2828"/>
              <a:chExt cx="903" cy="972"/>
            </a:xfrm>
          </p:grpSpPr>
          <p:sp>
            <p:nvSpPr>
              <p:cNvPr id="105579" name="Line 107"/>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580" name="Group 108"/>
              <p:cNvGrpSpPr>
                <a:grpSpLocks/>
              </p:cNvGrpSpPr>
              <p:nvPr/>
            </p:nvGrpSpPr>
            <p:grpSpPr bwMode="auto">
              <a:xfrm>
                <a:off x="978" y="2904"/>
                <a:ext cx="897" cy="896"/>
                <a:chOff x="978" y="2904"/>
                <a:chExt cx="897" cy="896"/>
              </a:xfrm>
            </p:grpSpPr>
            <p:grpSp>
              <p:nvGrpSpPr>
                <p:cNvPr id="105581" name="Group 109"/>
                <p:cNvGrpSpPr>
                  <a:grpSpLocks/>
                </p:cNvGrpSpPr>
                <p:nvPr/>
              </p:nvGrpSpPr>
              <p:grpSpPr bwMode="auto">
                <a:xfrm>
                  <a:off x="978" y="2904"/>
                  <a:ext cx="897" cy="896"/>
                  <a:chOff x="1842" y="1776"/>
                  <a:chExt cx="2074" cy="2072"/>
                </a:xfrm>
              </p:grpSpPr>
              <p:sp>
                <p:nvSpPr>
                  <p:cNvPr id="105582" name="Oval 11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83" name="Freeform 11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4" name="Freeform 11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5" name="Freeform 11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6" name="Freeform 11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7" name="Oval 11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88" name="Line 11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9" name="Line 11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90" name="Line 11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91" name="Line 11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592" name="Text Box 120"/>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5593" name="Text Box 121"/>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5594" name="Text Box 122"/>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05595" name="Group 123"/>
            <p:cNvGrpSpPr>
              <a:grpSpLocks/>
            </p:cNvGrpSpPr>
            <p:nvPr/>
          </p:nvGrpSpPr>
          <p:grpSpPr bwMode="auto">
            <a:xfrm>
              <a:off x="274" y="1224"/>
              <a:ext cx="1601" cy="1736"/>
              <a:chOff x="274" y="1224"/>
              <a:chExt cx="1601" cy="1736"/>
            </a:xfrm>
          </p:grpSpPr>
          <p:grpSp>
            <p:nvGrpSpPr>
              <p:cNvPr id="105596" name="Group 124"/>
              <p:cNvGrpSpPr>
                <a:grpSpLocks/>
              </p:cNvGrpSpPr>
              <p:nvPr/>
            </p:nvGrpSpPr>
            <p:grpSpPr bwMode="auto">
              <a:xfrm>
                <a:off x="274" y="2064"/>
                <a:ext cx="897" cy="896"/>
                <a:chOff x="274" y="2064"/>
                <a:chExt cx="897" cy="896"/>
              </a:xfrm>
            </p:grpSpPr>
            <p:grpSp>
              <p:nvGrpSpPr>
                <p:cNvPr id="105597" name="Group 125"/>
                <p:cNvGrpSpPr>
                  <a:grpSpLocks/>
                </p:cNvGrpSpPr>
                <p:nvPr/>
              </p:nvGrpSpPr>
              <p:grpSpPr bwMode="auto">
                <a:xfrm>
                  <a:off x="274" y="2064"/>
                  <a:ext cx="897" cy="896"/>
                  <a:chOff x="1842" y="1776"/>
                  <a:chExt cx="2074" cy="2072"/>
                </a:xfrm>
              </p:grpSpPr>
              <p:sp>
                <p:nvSpPr>
                  <p:cNvPr id="105598" name="Oval 1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99" name="Freeform 1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0" name="Freeform 1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1" name="Freeform 1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2" name="Freeform 1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3" name="Oval 1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604" name="Line 1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5" name="Line 1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6" name="Line 1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7" name="Line 1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608" name="Text Box 136"/>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05609" name="Text Box 137"/>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5610" name="Text Box 138"/>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5611" name="Text Box 139"/>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05612" name="Group 140"/>
              <p:cNvGrpSpPr>
                <a:grpSpLocks/>
              </p:cNvGrpSpPr>
              <p:nvPr/>
            </p:nvGrpSpPr>
            <p:grpSpPr bwMode="auto">
              <a:xfrm>
                <a:off x="978" y="1224"/>
                <a:ext cx="897" cy="896"/>
                <a:chOff x="978" y="1224"/>
                <a:chExt cx="897" cy="896"/>
              </a:xfrm>
            </p:grpSpPr>
            <p:grpSp>
              <p:nvGrpSpPr>
                <p:cNvPr id="105613" name="Group 141"/>
                <p:cNvGrpSpPr>
                  <a:grpSpLocks/>
                </p:cNvGrpSpPr>
                <p:nvPr/>
              </p:nvGrpSpPr>
              <p:grpSpPr bwMode="auto">
                <a:xfrm>
                  <a:off x="978" y="1224"/>
                  <a:ext cx="897" cy="896"/>
                  <a:chOff x="1842" y="1776"/>
                  <a:chExt cx="2074" cy="2072"/>
                </a:xfrm>
              </p:grpSpPr>
              <p:sp>
                <p:nvSpPr>
                  <p:cNvPr id="105614" name="Oval 14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615" name="Freeform 14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16" name="Freeform 14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17" name="Freeform 14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18" name="Freeform 14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19" name="Oval 14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620" name="Line 14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21" name="Line 14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22" name="Line 15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23" name="Line 15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624" name="Text Box 152"/>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05625" name="Text Box 153"/>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5626" name="Text Box 154"/>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05627" name="Line 155"/>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105628" name="Group 156"/>
          <p:cNvGrpSpPr>
            <a:grpSpLocks/>
          </p:cNvGrpSpPr>
          <p:nvPr/>
        </p:nvGrpSpPr>
        <p:grpSpPr bwMode="auto">
          <a:xfrm>
            <a:off x="3751263" y="2705100"/>
            <a:ext cx="3605212" cy="1720850"/>
            <a:chOff x="2363" y="1704"/>
            <a:chExt cx="2271" cy="1084"/>
          </a:xfrm>
        </p:grpSpPr>
        <p:sp>
          <p:nvSpPr>
            <p:cNvPr id="105629" name="Text Box 157"/>
            <p:cNvSpPr txBox="1">
              <a:spLocks noChangeArrowheads="1"/>
            </p:cNvSpPr>
            <p:nvPr/>
          </p:nvSpPr>
          <p:spPr bwMode="auto">
            <a:xfrm>
              <a:off x="2363" y="2240"/>
              <a:ext cx="2049" cy="5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rIns="126000" bIns="118800">
              <a:spAutoFit/>
            </a:bodyPr>
            <a:lstStyle/>
            <a:p>
              <a:pPr algn="ctr">
                <a:lnSpc>
                  <a:spcPct val="85000"/>
                </a:lnSpc>
              </a:pPr>
              <a:r>
                <a:rPr lang="en-AU" altLang="en-US" sz="2400" b="1" i="1">
                  <a:solidFill>
                    <a:srgbClr val="000000"/>
                  </a:solidFill>
                </a:rPr>
                <a:t>LF = Min(LS of following activity)</a:t>
              </a:r>
            </a:p>
          </p:txBody>
        </p:sp>
        <p:sp>
          <p:nvSpPr>
            <p:cNvPr id="105630" name="Line 158"/>
            <p:cNvSpPr>
              <a:spLocks noChangeShapeType="1"/>
            </p:cNvSpPr>
            <p:nvPr/>
          </p:nvSpPr>
          <p:spPr bwMode="auto">
            <a:xfrm flipV="1">
              <a:off x="4256" y="1944"/>
              <a:ext cx="192" cy="48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31" name="Text Box 159"/>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10</a:t>
              </a:r>
            </a:p>
          </p:txBody>
        </p:sp>
        <p:sp>
          <p:nvSpPr>
            <p:cNvPr id="105632" name="Text Box 160"/>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grpSp>
    </p:spTree>
    <p:extLst>
      <p:ext uri="{BB962C8B-B14F-4D97-AF65-F5344CB8AC3E}">
        <p14:creationId xmlns:p14="http://schemas.microsoft.com/office/powerpoint/2010/main" val="3734534579"/>
      </p:ext>
    </p:extLst>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105628"/>
                                        </p:tgtEl>
                                        <p:attrNameLst>
                                          <p:attrName>style.visibility</p:attrName>
                                        </p:attrNameLst>
                                      </p:cBhvr>
                                      <p:to>
                                        <p:strVal val="visible"/>
                                      </p:to>
                                    </p:set>
                                    <p:animEffect transition="in" filter="strips(upRight)">
                                      <p:cBhvr>
                                        <p:cTn id="7" dur="1000"/>
                                        <p:tgtEl>
                                          <p:spTgt spid="105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a:t>
            </a:r>
            <a:br>
              <a:rPr lang="en-US" altLang="en-US"/>
            </a:br>
            <a:r>
              <a:rPr lang="en-US" altLang="en-US"/>
              <a:t>Milwaukee Paper</a:t>
            </a:r>
            <a:endParaRPr lang="en-US" altLang="en-US" sz="3200">
              <a:solidFill>
                <a:srgbClr val="33CC33"/>
              </a:solidFill>
            </a:endParaRPr>
          </a:p>
        </p:txBody>
      </p:sp>
      <p:grpSp>
        <p:nvGrpSpPr>
          <p:cNvPr id="107523" name="Group 3"/>
          <p:cNvGrpSpPr>
            <a:grpSpLocks/>
          </p:cNvGrpSpPr>
          <p:nvPr/>
        </p:nvGrpSpPr>
        <p:grpSpPr bwMode="auto">
          <a:xfrm>
            <a:off x="434975" y="1943100"/>
            <a:ext cx="8370888" cy="4089400"/>
            <a:chOff x="274" y="1224"/>
            <a:chExt cx="5273" cy="2576"/>
          </a:xfrm>
        </p:grpSpPr>
        <p:grpSp>
          <p:nvGrpSpPr>
            <p:cNvPr id="107524" name="Group 4"/>
            <p:cNvGrpSpPr>
              <a:grpSpLocks/>
            </p:cNvGrpSpPr>
            <p:nvPr/>
          </p:nvGrpSpPr>
          <p:grpSpPr bwMode="auto">
            <a:xfrm>
              <a:off x="2898" y="1224"/>
              <a:ext cx="2649" cy="2576"/>
              <a:chOff x="2898" y="1224"/>
              <a:chExt cx="2649" cy="2576"/>
            </a:xfrm>
          </p:grpSpPr>
          <p:grpSp>
            <p:nvGrpSpPr>
              <p:cNvPr id="107525" name="Group 5"/>
              <p:cNvGrpSpPr>
                <a:grpSpLocks/>
              </p:cNvGrpSpPr>
              <p:nvPr/>
            </p:nvGrpSpPr>
            <p:grpSpPr bwMode="auto">
              <a:xfrm>
                <a:off x="2898" y="1224"/>
                <a:ext cx="2649" cy="2576"/>
                <a:chOff x="2898" y="1224"/>
                <a:chExt cx="2649" cy="2576"/>
              </a:xfrm>
            </p:grpSpPr>
            <p:grpSp>
              <p:nvGrpSpPr>
                <p:cNvPr id="107526" name="Group 6"/>
                <p:cNvGrpSpPr>
                  <a:grpSpLocks/>
                </p:cNvGrpSpPr>
                <p:nvPr/>
              </p:nvGrpSpPr>
              <p:grpSpPr bwMode="auto">
                <a:xfrm>
                  <a:off x="2898" y="1224"/>
                  <a:ext cx="2649" cy="2576"/>
                  <a:chOff x="2898" y="1224"/>
                  <a:chExt cx="2649" cy="2576"/>
                </a:xfrm>
              </p:grpSpPr>
              <p:sp>
                <p:nvSpPr>
                  <p:cNvPr id="107527" name="Line 7"/>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28" name="Line 8"/>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29" name="Line 9"/>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0" name="Line 10"/>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1" name="Line 11"/>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2" name="Line 12"/>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533" name="Group 13"/>
                  <p:cNvGrpSpPr>
                    <a:grpSpLocks/>
                  </p:cNvGrpSpPr>
                  <p:nvPr/>
                </p:nvGrpSpPr>
                <p:grpSpPr bwMode="auto">
                  <a:xfrm>
                    <a:off x="2898" y="1224"/>
                    <a:ext cx="2649" cy="2576"/>
                    <a:chOff x="2898" y="1224"/>
                    <a:chExt cx="2649" cy="2576"/>
                  </a:xfrm>
                </p:grpSpPr>
                <p:grpSp>
                  <p:nvGrpSpPr>
                    <p:cNvPr id="107534" name="Group 14"/>
                    <p:cNvGrpSpPr>
                      <a:grpSpLocks/>
                    </p:cNvGrpSpPr>
                    <p:nvPr/>
                  </p:nvGrpSpPr>
                  <p:grpSpPr bwMode="auto">
                    <a:xfrm>
                      <a:off x="3766" y="2904"/>
                      <a:ext cx="897" cy="896"/>
                      <a:chOff x="1842" y="1776"/>
                      <a:chExt cx="2074" cy="2072"/>
                    </a:xfrm>
                  </p:grpSpPr>
                  <p:sp>
                    <p:nvSpPr>
                      <p:cNvPr id="107535" name="Oval 1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36" name="Freeform 1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7" name="Freeform 1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8" name="Freeform 1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9" name="Freeform 1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0" name="Oval 2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41" name="Line 2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2" name="Line 2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3" name="Line 2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4" name="Line 2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7545" name="Group 25"/>
                    <p:cNvGrpSpPr>
                      <a:grpSpLocks/>
                    </p:cNvGrpSpPr>
                    <p:nvPr/>
                  </p:nvGrpSpPr>
                  <p:grpSpPr bwMode="auto">
                    <a:xfrm>
                      <a:off x="3766" y="1224"/>
                      <a:ext cx="897" cy="896"/>
                      <a:chOff x="1842" y="1776"/>
                      <a:chExt cx="2074" cy="2072"/>
                    </a:xfrm>
                  </p:grpSpPr>
                  <p:sp>
                    <p:nvSpPr>
                      <p:cNvPr id="107546" name="Oval 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47" name="Freeform 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8" name="Freeform 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9" name="Freeform 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0" name="Freeform 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1" name="Oval 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52" name="Line 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3" name="Line 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4" name="Line 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5" name="Line 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7556" name="Group 36"/>
                    <p:cNvGrpSpPr>
                      <a:grpSpLocks/>
                    </p:cNvGrpSpPr>
                    <p:nvPr/>
                  </p:nvGrpSpPr>
                  <p:grpSpPr bwMode="auto">
                    <a:xfrm>
                      <a:off x="2898" y="2064"/>
                      <a:ext cx="897" cy="896"/>
                      <a:chOff x="1842" y="1776"/>
                      <a:chExt cx="2074" cy="2072"/>
                    </a:xfrm>
                  </p:grpSpPr>
                  <p:sp>
                    <p:nvSpPr>
                      <p:cNvPr id="107557" name="Oval 3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58" name="Freeform 3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9" name="Freeform 3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0" name="Freeform 4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1" name="Freeform 4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2" name="Oval 4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63" name="Line 4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4" name="Line 4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5" name="Line 4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6" name="Line 4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7567" name="Group 47"/>
                    <p:cNvGrpSpPr>
                      <a:grpSpLocks/>
                    </p:cNvGrpSpPr>
                    <p:nvPr/>
                  </p:nvGrpSpPr>
                  <p:grpSpPr bwMode="auto">
                    <a:xfrm>
                      <a:off x="4650" y="2064"/>
                      <a:ext cx="897" cy="896"/>
                      <a:chOff x="1842" y="1776"/>
                      <a:chExt cx="2074" cy="2072"/>
                    </a:xfrm>
                  </p:grpSpPr>
                  <p:sp>
                    <p:nvSpPr>
                      <p:cNvPr id="107568" name="Oval 4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69" name="Freeform 4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0" name="Freeform 5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1" name="Freeform 5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2" name="Freeform 5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3" name="Oval 5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74" name="Line 5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5" name="Line 5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6" name="Line 5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7" name="Line 5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578" name="Text Box 58"/>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07579" name="Text Box 59"/>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7580" name="Text Box 60"/>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07581" name="Text Box 61"/>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7582" name="Text Box 62"/>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7583" name="Text Box 63"/>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7584" name="Text Box 64"/>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7585" name="Text Box 65"/>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7586" name="Text Box 66"/>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7587" name="Text Box 67"/>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7588" name="Text Box 68"/>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7589" name="Text Box 69"/>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sp>
              <p:nvSpPr>
                <p:cNvPr id="107590" name="Text Box 70"/>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7591" name="Text Box 71"/>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7592" name="Text Box 72"/>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10</a:t>
                  </a:r>
                </a:p>
              </p:txBody>
            </p:sp>
            <p:sp>
              <p:nvSpPr>
                <p:cNvPr id="107593" name="Text Box 73"/>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7594" name="Text Box 74"/>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7595" name="Text Box 75"/>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grpSp>
          <p:sp>
            <p:nvSpPr>
              <p:cNvPr id="107596" name="Text Box 76"/>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7597" name="Text Box 77"/>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grpSp>
          <p:nvGrpSpPr>
            <p:cNvPr id="107598" name="Group 78"/>
            <p:cNvGrpSpPr>
              <a:grpSpLocks/>
            </p:cNvGrpSpPr>
            <p:nvPr/>
          </p:nvGrpSpPr>
          <p:grpSpPr bwMode="auto">
            <a:xfrm>
              <a:off x="1640" y="1976"/>
              <a:ext cx="1455" cy="1824"/>
              <a:chOff x="1640" y="1976"/>
              <a:chExt cx="1455" cy="1824"/>
            </a:xfrm>
          </p:grpSpPr>
          <p:sp>
            <p:nvSpPr>
              <p:cNvPr id="107599" name="Line 79"/>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600" name="Group 80"/>
              <p:cNvGrpSpPr>
                <a:grpSpLocks/>
              </p:cNvGrpSpPr>
              <p:nvPr/>
            </p:nvGrpSpPr>
            <p:grpSpPr bwMode="auto">
              <a:xfrm>
                <a:off x="1848" y="2904"/>
                <a:ext cx="1247" cy="896"/>
                <a:chOff x="1848" y="2904"/>
                <a:chExt cx="1247" cy="896"/>
              </a:xfrm>
            </p:grpSpPr>
            <p:sp>
              <p:nvSpPr>
                <p:cNvPr id="107601" name="Line 81"/>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602" name="Group 82"/>
                <p:cNvGrpSpPr>
                  <a:grpSpLocks/>
                </p:cNvGrpSpPr>
                <p:nvPr/>
              </p:nvGrpSpPr>
              <p:grpSpPr bwMode="auto">
                <a:xfrm>
                  <a:off x="2198" y="2904"/>
                  <a:ext cx="897" cy="896"/>
                  <a:chOff x="2198" y="2904"/>
                  <a:chExt cx="897" cy="896"/>
                </a:xfrm>
              </p:grpSpPr>
              <p:grpSp>
                <p:nvGrpSpPr>
                  <p:cNvPr id="107603" name="Group 83"/>
                  <p:cNvGrpSpPr>
                    <a:grpSpLocks/>
                  </p:cNvGrpSpPr>
                  <p:nvPr/>
                </p:nvGrpSpPr>
                <p:grpSpPr bwMode="auto">
                  <a:xfrm>
                    <a:off x="2198" y="2904"/>
                    <a:ext cx="897" cy="896"/>
                    <a:chOff x="1842" y="1776"/>
                    <a:chExt cx="2074" cy="2072"/>
                  </a:xfrm>
                </p:grpSpPr>
                <p:sp>
                  <p:nvSpPr>
                    <p:cNvPr id="107604" name="Oval 8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05" name="Freeform 8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06" name="Freeform 8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07" name="Freeform 8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08" name="Freeform 8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09" name="Oval 8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10" name="Line 9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11" name="Line 9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12" name="Line 9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13" name="Line 9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14" name="Text Box 94"/>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07615" name="Text Box 95"/>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07616" name="Text Box 96"/>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07617" name="Group 97"/>
            <p:cNvGrpSpPr>
              <a:grpSpLocks/>
            </p:cNvGrpSpPr>
            <p:nvPr/>
          </p:nvGrpSpPr>
          <p:grpSpPr bwMode="auto">
            <a:xfrm>
              <a:off x="1840" y="1224"/>
              <a:ext cx="1255" cy="896"/>
              <a:chOff x="1840" y="1224"/>
              <a:chExt cx="1255" cy="896"/>
            </a:xfrm>
          </p:grpSpPr>
          <p:sp>
            <p:nvSpPr>
              <p:cNvPr id="107618" name="Line 98"/>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619" name="Group 99"/>
              <p:cNvGrpSpPr>
                <a:grpSpLocks/>
              </p:cNvGrpSpPr>
              <p:nvPr/>
            </p:nvGrpSpPr>
            <p:grpSpPr bwMode="auto">
              <a:xfrm>
                <a:off x="2198" y="1224"/>
                <a:ext cx="897" cy="896"/>
                <a:chOff x="1842" y="1776"/>
                <a:chExt cx="2074" cy="2072"/>
              </a:xfrm>
            </p:grpSpPr>
            <p:sp>
              <p:nvSpPr>
                <p:cNvPr id="107620" name="Oval 10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21" name="Freeform 10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2" name="Freeform 10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3" name="Freeform 10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4" name="Freeform 10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5" name="Oval 10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26" name="Line 10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7" name="Line 10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8" name="Line 10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9" name="Line 10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30" name="Text Box 110"/>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7631" name="Text Box 111"/>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7632" name="Text Box 112"/>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07633" name="Group 113"/>
            <p:cNvGrpSpPr>
              <a:grpSpLocks/>
            </p:cNvGrpSpPr>
            <p:nvPr/>
          </p:nvGrpSpPr>
          <p:grpSpPr bwMode="auto">
            <a:xfrm>
              <a:off x="972" y="2828"/>
              <a:ext cx="903" cy="972"/>
              <a:chOff x="972" y="2828"/>
              <a:chExt cx="903" cy="972"/>
            </a:xfrm>
          </p:grpSpPr>
          <p:sp>
            <p:nvSpPr>
              <p:cNvPr id="107634" name="Line 114"/>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635" name="Group 115"/>
              <p:cNvGrpSpPr>
                <a:grpSpLocks/>
              </p:cNvGrpSpPr>
              <p:nvPr/>
            </p:nvGrpSpPr>
            <p:grpSpPr bwMode="auto">
              <a:xfrm>
                <a:off x="978" y="2904"/>
                <a:ext cx="897" cy="896"/>
                <a:chOff x="978" y="2904"/>
                <a:chExt cx="897" cy="896"/>
              </a:xfrm>
            </p:grpSpPr>
            <p:grpSp>
              <p:nvGrpSpPr>
                <p:cNvPr id="107636" name="Group 116"/>
                <p:cNvGrpSpPr>
                  <a:grpSpLocks/>
                </p:cNvGrpSpPr>
                <p:nvPr/>
              </p:nvGrpSpPr>
              <p:grpSpPr bwMode="auto">
                <a:xfrm>
                  <a:off x="978" y="2904"/>
                  <a:ext cx="897" cy="896"/>
                  <a:chOff x="1842" y="1776"/>
                  <a:chExt cx="2074" cy="2072"/>
                </a:xfrm>
              </p:grpSpPr>
              <p:sp>
                <p:nvSpPr>
                  <p:cNvPr id="107637" name="Oval 11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38" name="Freeform 11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39" name="Freeform 11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0" name="Freeform 12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1" name="Freeform 12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2" name="Oval 12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43" name="Line 12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4" name="Line 12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5" name="Line 12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6" name="Line 12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47" name="Text Box 127"/>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7648" name="Text Box 128"/>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7649" name="Text Box 129"/>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07650" name="Group 130"/>
            <p:cNvGrpSpPr>
              <a:grpSpLocks/>
            </p:cNvGrpSpPr>
            <p:nvPr/>
          </p:nvGrpSpPr>
          <p:grpSpPr bwMode="auto">
            <a:xfrm>
              <a:off x="274" y="1224"/>
              <a:ext cx="1601" cy="1736"/>
              <a:chOff x="274" y="1224"/>
              <a:chExt cx="1601" cy="1736"/>
            </a:xfrm>
          </p:grpSpPr>
          <p:grpSp>
            <p:nvGrpSpPr>
              <p:cNvPr id="107651" name="Group 131"/>
              <p:cNvGrpSpPr>
                <a:grpSpLocks/>
              </p:cNvGrpSpPr>
              <p:nvPr/>
            </p:nvGrpSpPr>
            <p:grpSpPr bwMode="auto">
              <a:xfrm>
                <a:off x="274" y="2064"/>
                <a:ext cx="897" cy="896"/>
                <a:chOff x="274" y="2064"/>
                <a:chExt cx="897" cy="896"/>
              </a:xfrm>
            </p:grpSpPr>
            <p:grpSp>
              <p:nvGrpSpPr>
                <p:cNvPr id="107652" name="Group 132"/>
                <p:cNvGrpSpPr>
                  <a:grpSpLocks/>
                </p:cNvGrpSpPr>
                <p:nvPr/>
              </p:nvGrpSpPr>
              <p:grpSpPr bwMode="auto">
                <a:xfrm>
                  <a:off x="274" y="2064"/>
                  <a:ext cx="897" cy="896"/>
                  <a:chOff x="1842" y="1776"/>
                  <a:chExt cx="2074" cy="2072"/>
                </a:xfrm>
              </p:grpSpPr>
              <p:sp>
                <p:nvSpPr>
                  <p:cNvPr id="107653" name="Oval 13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54" name="Freeform 13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55" name="Freeform 13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56" name="Freeform 13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57" name="Freeform 13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58" name="Oval 13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59" name="Line 13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60" name="Line 14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61" name="Line 14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62" name="Line 14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63" name="Text Box 143"/>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07664" name="Text Box 144"/>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7665" name="Text Box 14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7666" name="Text Box 146"/>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07667" name="Group 147"/>
              <p:cNvGrpSpPr>
                <a:grpSpLocks/>
              </p:cNvGrpSpPr>
              <p:nvPr/>
            </p:nvGrpSpPr>
            <p:grpSpPr bwMode="auto">
              <a:xfrm>
                <a:off x="978" y="1224"/>
                <a:ext cx="897" cy="896"/>
                <a:chOff x="978" y="1224"/>
                <a:chExt cx="897" cy="896"/>
              </a:xfrm>
            </p:grpSpPr>
            <p:grpSp>
              <p:nvGrpSpPr>
                <p:cNvPr id="107668" name="Group 148"/>
                <p:cNvGrpSpPr>
                  <a:grpSpLocks/>
                </p:cNvGrpSpPr>
                <p:nvPr/>
              </p:nvGrpSpPr>
              <p:grpSpPr bwMode="auto">
                <a:xfrm>
                  <a:off x="978" y="1224"/>
                  <a:ext cx="897" cy="896"/>
                  <a:chOff x="1842" y="1776"/>
                  <a:chExt cx="2074" cy="2072"/>
                </a:xfrm>
              </p:grpSpPr>
              <p:sp>
                <p:nvSpPr>
                  <p:cNvPr id="107669" name="Oval 14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70" name="Freeform 15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1" name="Freeform 15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2" name="Freeform 15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3" name="Freeform 15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4" name="Oval 15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75" name="Line 15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6" name="Line 15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7" name="Line 15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8" name="Line 15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79" name="Text Box 159"/>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07680" name="Text Box 160"/>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7681" name="Text Box 161"/>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07682" name="Line 162"/>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107683" name="Group 163"/>
          <p:cNvGrpSpPr>
            <a:grpSpLocks/>
          </p:cNvGrpSpPr>
          <p:nvPr/>
        </p:nvGrpSpPr>
        <p:grpSpPr bwMode="auto">
          <a:xfrm>
            <a:off x="3230563" y="977900"/>
            <a:ext cx="3252787" cy="2092325"/>
            <a:chOff x="2035" y="616"/>
            <a:chExt cx="2049" cy="1318"/>
          </a:xfrm>
        </p:grpSpPr>
        <p:grpSp>
          <p:nvGrpSpPr>
            <p:cNvPr id="107684" name="Group 164"/>
            <p:cNvGrpSpPr>
              <a:grpSpLocks/>
            </p:cNvGrpSpPr>
            <p:nvPr/>
          </p:nvGrpSpPr>
          <p:grpSpPr bwMode="auto">
            <a:xfrm>
              <a:off x="2035" y="616"/>
              <a:ext cx="2049" cy="1318"/>
              <a:chOff x="2035" y="616"/>
              <a:chExt cx="2049" cy="1318"/>
            </a:xfrm>
          </p:grpSpPr>
          <p:sp>
            <p:nvSpPr>
              <p:cNvPr id="107685" name="Text Box 165"/>
              <p:cNvSpPr txBox="1">
                <a:spLocks noChangeArrowheads="1"/>
              </p:cNvSpPr>
              <p:nvPr/>
            </p:nvSpPr>
            <p:spPr bwMode="auto">
              <a:xfrm>
                <a:off x="2035" y="616"/>
                <a:ext cx="2049" cy="35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rIns="126000" bIns="118800">
                <a:spAutoFit/>
              </a:bodyPr>
              <a:lstStyle/>
              <a:p>
                <a:pPr algn="ctr">
                  <a:lnSpc>
                    <a:spcPct val="85000"/>
                  </a:lnSpc>
                </a:pPr>
                <a:r>
                  <a:rPr lang="en-AU" altLang="en-US" sz="2400" b="1" i="1">
                    <a:solidFill>
                      <a:srgbClr val="000000"/>
                    </a:solidFill>
                  </a:rPr>
                  <a:t>LF = Min</a:t>
                </a:r>
                <a:r>
                  <a:rPr lang="en-AU" altLang="en-US" sz="2400" b="1">
                    <a:solidFill>
                      <a:srgbClr val="000000"/>
                    </a:solidFill>
                  </a:rPr>
                  <a:t>(4, 10)</a:t>
                </a:r>
              </a:p>
            </p:txBody>
          </p:sp>
          <p:sp>
            <p:nvSpPr>
              <p:cNvPr id="107686" name="Line 166"/>
              <p:cNvSpPr>
                <a:spLocks noChangeShapeType="1"/>
              </p:cNvSpPr>
              <p:nvPr/>
            </p:nvSpPr>
            <p:spPr bwMode="auto">
              <a:xfrm flipV="1">
                <a:off x="3056" y="888"/>
                <a:ext cx="352" cy="8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87" name="Text Box 167"/>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107688" name="Text Box 168"/>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grpSp>
    </p:spTree>
    <p:extLst>
      <p:ext uri="{BB962C8B-B14F-4D97-AF65-F5344CB8AC3E}">
        <p14:creationId xmlns:p14="http://schemas.microsoft.com/office/powerpoint/2010/main" val="1609253786"/>
      </p:ext>
    </p:extLst>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1000"/>
                                  </p:stCondLst>
                                  <p:childTnLst>
                                    <p:set>
                                      <p:cBhvr>
                                        <p:cTn id="6" dur="1" fill="hold">
                                          <p:stCondLst>
                                            <p:cond delay="0"/>
                                          </p:stCondLst>
                                        </p:cTn>
                                        <p:tgtEl>
                                          <p:spTgt spid="107683"/>
                                        </p:tgtEl>
                                        <p:attrNameLst>
                                          <p:attrName>style.visibility</p:attrName>
                                        </p:attrNameLst>
                                      </p:cBhvr>
                                      <p:to>
                                        <p:strVal val="visible"/>
                                      </p:to>
                                    </p:set>
                                    <p:animEffect transition="in" filter="strips(downLeft)">
                                      <p:cBhvr>
                                        <p:cTn id="7" dur="1000"/>
                                        <p:tgtEl>
                                          <p:spTgt spid="107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a:t>
            </a:r>
            <a:br>
              <a:rPr lang="en-US" altLang="en-US"/>
            </a:br>
            <a:r>
              <a:rPr lang="en-US" altLang="en-US"/>
              <a:t>Milwaukee Paper</a:t>
            </a:r>
            <a:endParaRPr lang="en-US" altLang="en-US" sz="3200">
              <a:solidFill>
                <a:srgbClr val="33CC33"/>
              </a:solidFill>
            </a:endParaRPr>
          </a:p>
        </p:txBody>
      </p:sp>
      <p:grpSp>
        <p:nvGrpSpPr>
          <p:cNvPr id="109571" name="Group 3"/>
          <p:cNvGrpSpPr>
            <a:grpSpLocks/>
          </p:cNvGrpSpPr>
          <p:nvPr/>
        </p:nvGrpSpPr>
        <p:grpSpPr bwMode="auto">
          <a:xfrm>
            <a:off x="434975" y="1943100"/>
            <a:ext cx="8370888" cy="4089400"/>
            <a:chOff x="274" y="1224"/>
            <a:chExt cx="5273" cy="2576"/>
          </a:xfrm>
        </p:grpSpPr>
        <p:grpSp>
          <p:nvGrpSpPr>
            <p:cNvPr id="109572" name="Group 4"/>
            <p:cNvGrpSpPr>
              <a:grpSpLocks/>
            </p:cNvGrpSpPr>
            <p:nvPr/>
          </p:nvGrpSpPr>
          <p:grpSpPr bwMode="auto">
            <a:xfrm>
              <a:off x="2898" y="1224"/>
              <a:ext cx="2649" cy="2576"/>
              <a:chOff x="2898" y="1224"/>
              <a:chExt cx="2649" cy="2576"/>
            </a:xfrm>
          </p:grpSpPr>
          <p:grpSp>
            <p:nvGrpSpPr>
              <p:cNvPr id="109573" name="Group 5"/>
              <p:cNvGrpSpPr>
                <a:grpSpLocks/>
              </p:cNvGrpSpPr>
              <p:nvPr/>
            </p:nvGrpSpPr>
            <p:grpSpPr bwMode="auto">
              <a:xfrm>
                <a:off x="2898" y="1224"/>
                <a:ext cx="2649" cy="2576"/>
                <a:chOff x="2898" y="1224"/>
                <a:chExt cx="2649" cy="2576"/>
              </a:xfrm>
            </p:grpSpPr>
            <p:grpSp>
              <p:nvGrpSpPr>
                <p:cNvPr id="109574" name="Group 6"/>
                <p:cNvGrpSpPr>
                  <a:grpSpLocks/>
                </p:cNvGrpSpPr>
                <p:nvPr/>
              </p:nvGrpSpPr>
              <p:grpSpPr bwMode="auto">
                <a:xfrm>
                  <a:off x="2898" y="1224"/>
                  <a:ext cx="2649" cy="2576"/>
                  <a:chOff x="2898" y="1224"/>
                  <a:chExt cx="2649" cy="2576"/>
                </a:xfrm>
              </p:grpSpPr>
              <p:sp>
                <p:nvSpPr>
                  <p:cNvPr id="109575" name="Line 7"/>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76" name="Line 8"/>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77" name="Line 9"/>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78" name="Line 10"/>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79" name="Line 11"/>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0" name="Line 12"/>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581" name="Group 13"/>
                  <p:cNvGrpSpPr>
                    <a:grpSpLocks/>
                  </p:cNvGrpSpPr>
                  <p:nvPr/>
                </p:nvGrpSpPr>
                <p:grpSpPr bwMode="auto">
                  <a:xfrm>
                    <a:off x="2898" y="1224"/>
                    <a:ext cx="2649" cy="2576"/>
                    <a:chOff x="2898" y="1224"/>
                    <a:chExt cx="2649" cy="2576"/>
                  </a:xfrm>
                </p:grpSpPr>
                <p:grpSp>
                  <p:nvGrpSpPr>
                    <p:cNvPr id="109582" name="Group 14"/>
                    <p:cNvGrpSpPr>
                      <a:grpSpLocks/>
                    </p:cNvGrpSpPr>
                    <p:nvPr/>
                  </p:nvGrpSpPr>
                  <p:grpSpPr bwMode="auto">
                    <a:xfrm>
                      <a:off x="3766" y="2904"/>
                      <a:ext cx="897" cy="896"/>
                      <a:chOff x="1842" y="1776"/>
                      <a:chExt cx="2074" cy="2072"/>
                    </a:xfrm>
                  </p:grpSpPr>
                  <p:sp>
                    <p:nvSpPr>
                      <p:cNvPr id="109583" name="Oval 1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584" name="Freeform 1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5" name="Freeform 1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6" name="Freeform 1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7" name="Freeform 1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8" name="Oval 2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589" name="Line 2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0" name="Line 2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1" name="Line 2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2" name="Line 2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9593" name="Group 25"/>
                    <p:cNvGrpSpPr>
                      <a:grpSpLocks/>
                    </p:cNvGrpSpPr>
                    <p:nvPr/>
                  </p:nvGrpSpPr>
                  <p:grpSpPr bwMode="auto">
                    <a:xfrm>
                      <a:off x="3766" y="1224"/>
                      <a:ext cx="897" cy="896"/>
                      <a:chOff x="1842" y="1776"/>
                      <a:chExt cx="2074" cy="2072"/>
                    </a:xfrm>
                  </p:grpSpPr>
                  <p:sp>
                    <p:nvSpPr>
                      <p:cNvPr id="109594" name="Oval 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595" name="Freeform 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6" name="Freeform 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7" name="Freeform 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8" name="Freeform 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9" name="Oval 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00" name="Line 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1" name="Line 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2" name="Line 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3" name="Line 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9604" name="Group 36"/>
                    <p:cNvGrpSpPr>
                      <a:grpSpLocks/>
                    </p:cNvGrpSpPr>
                    <p:nvPr/>
                  </p:nvGrpSpPr>
                  <p:grpSpPr bwMode="auto">
                    <a:xfrm>
                      <a:off x="2898" y="2064"/>
                      <a:ext cx="897" cy="896"/>
                      <a:chOff x="1842" y="1776"/>
                      <a:chExt cx="2074" cy="2072"/>
                    </a:xfrm>
                  </p:grpSpPr>
                  <p:sp>
                    <p:nvSpPr>
                      <p:cNvPr id="109605" name="Oval 3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06" name="Freeform 3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7" name="Freeform 3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8" name="Freeform 4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9" name="Freeform 4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0" name="Oval 4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11" name="Line 4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2" name="Line 4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3" name="Line 4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4" name="Line 4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9615" name="Group 47"/>
                    <p:cNvGrpSpPr>
                      <a:grpSpLocks/>
                    </p:cNvGrpSpPr>
                    <p:nvPr/>
                  </p:nvGrpSpPr>
                  <p:grpSpPr bwMode="auto">
                    <a:xfrm>
                      <a:off x="4650" y="2064"/>
                      <a:ext cx="897" cy="896"/>
                      <a:chOff x="1842" y="1776"/>
                      <a:chExt cx="2074" cy="2072"/>
                    </a:xfrm>
                  </p:grpSpPr>
                  <p:sp>
                    <p:nvSpPr>
                      <p:cNvPr id="109616" name="Oval 4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17" name="Freeform 4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8" name="Freeform 5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9" name="Freeform 5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0" name="Freeform 5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1" name="Oval 5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22" name="Line 5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3" name="Line 5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4" name="Line 5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5" name="Line 5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626" name="Text Box 58"/>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09627" name="Text Box 59"/>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9628" name="Text Box 60"/>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09629" name="Text Box 61"/>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9630" name="Text Box 62"/>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631" name="Text Box 63"/>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9632" name="Text Box 64"/>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9633" name="Text Box 65"/>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9634" name="Text Box 66"/>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635" name="Text Box 67"/>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9636" name="Text Box 68"/>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9637" name="Text Box 69"/>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sp>
              <p:nvSpPr>
                <p:cNvPr id="109638" name="Text Box 70"/>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9639" name="Text Box 71"/>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9640" name="Text Box 72"/>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10</a:t>
                  </a:r>
                </a:p>
              </p:txBody>
            </p:sp>
            <p:sp>
              <p:nvSpPr>
                <p:cNvPr id="109641" name="Text Box 73"/>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9642" name="Text Box 74"/>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9643" name="Text Box 75"/>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grpSp>
          <p:sp>
            <p:nvSpPr>
              <p:cNvPr id="109644" name="Text Box 76"/>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645" name="Text Box 77"/>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grpSp>
          <p:nvGrpSpPr>
            <p:cNvPr id="109646" name="Group 78"/>
            <p:cNvGrpSpPr>
              <a:grpSpLocks/>
            </p:cNvGrpSpPr>
            <p:nvPr/>
          </p:nvGrpSpPr>
          <p:grpSpPr bwMode="auto">
            <a:xfrm>
              <a:off x="1640" y="1976"/>
              <a:ext cx="1455" cy="1824"/>
              <a:chOff x="1640" y="1976"/>
              <a:chExt cx="1455" cy="1824"/>
            </a:xfrm>
          </p:grpSpPr>
          <p:sp>
            <p:nvSpPr>
              <p:cNvPr id="109647" name="Line 79"/>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648" name="Group 80"/>
              <p:cNvGrpSpPr>
                <a:grpSpLocks/>
              </p:cNvGrpSpPr>
              <p:nvPr/>
            </p:nvGrpSpPr>
            <p:grpSpPr bwMode="auto">
              <a:xfrm>
                <a:off x="1848" y="2904"/>
                <a:ext cx="1247" cy="896"/>
                <a:chOff x="1848" y="2904"/>
                <a:chExt cx="1247" cy="896"/>
              </a:xfrm>
            </p:grpSpPr>
            <p:sp>
              <p:nvSpPr>
                <p:cNvPr id="109649" name="Line 81"/>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650" name="Group 82"/>
                <p:cNvGrpSpPr>
                  <a:grpSpLocks/>
                </p:cNvGrpSpPr>
                <p:nvPr/>
              </p:nvGrpSpPr>
              <p:grpSpPr bwMode="auto">
                <a:xfrm>
                  <a:off x="2198" y="2904"/>
                  <a:ext cx="897" cy="896"/>
                  <a:chOff x="2198" y="2904"/>
                  <a:chExt cx="897" cy="896"/>
                </a:xfrm>
              </p:grpSpPr>
              <p:grpSp>
                <p:nvGrpSpPr>
                  <p:cNvPr id="109651" name="Group 83"/>
                  <p:cNvGrpSpPr>
                    <a:grpSpLocks/>
                  </p:cNvGrpSpPr>
                  <p:nvPr/>
                </p:nvGrpSpPr>
                <p:grpSpPr bwMode="auto">
                  <a:xfrm>
                    <a:off x="2198" y="2904"/>
                    <a:ext cx="897" cy="896"/>
                    <a:chOff x="1842" y="1776"/>
                    <a:chExt cx="2074" cy="2072"/>
                  </a:xfrm>
                </p:grpSpPr>
                <p:sp>
                  <p:nvSpPr>
                    <p:cNvPr id="109652" name="Oval 8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53" name="Freeform 8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4" name="Freeform 8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5" name="Freeform 8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6" name="Freeform 8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7" name="Oval 8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58" name="Line 9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9" name="Line 9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60" name="Line 9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61" name="Line 9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662" name="Text Box 94"/>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09663" name="Text Box 95"/>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09664" name="Text Box 96"/>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09665" name="Group 97"/>
            <p:cNvGrpSpPr>
              <a:grpSpLocks/>
            </p:cNvGrpSpPr>
            <p:nvPr/>
          </p:nvGrpSpPr>
          <p:grpSpPr bwMode="auto">
            <a:xfrm>
              <a:off x="1840" y="1224"/>
              <a:ext cx="1255" cy="896"/>
              <a:chOff x="1840" y="1224"/>
              <a:chExt cx="1255" cy="896"/>
            </a:xfrm>
          </p:grpSpPr>
          <p:sp>
            <p:nvSpPr>
              <p:cNvPr id="109666" name="Line 98"/>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667" name="Group 99"/>
              <p:cNvGrpSpPr>
                <a:grpSpLocks/>
              </p:cNvGrpSpPr>
              <p:nvPr/>
            </p:nvGrpSpPr>
            <p:grpSpPr bwMode="auto">
              <a:xfrm>
                <a:off x="2198" y="1224"/>
                <a:ext cx="897" cy="896"/>
                <a:chOff x="1842" y="1776"/>
                <a:chExt cx="2074" cy="2072"/>
              </a:xfrm>
            </p:grpSpPr>
            <p:sp>
              <p:nvSpPr>
                <p:cNvPr id="109668" name="Oval 10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69" name="Freeform 10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0" name="Freeform 10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1" name="Freeform 10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2" name="Freeform 10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3" name="Oval 10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74" name="Line 10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5" name="Line 10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6" name="Line 10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7" name="Line 10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678" name="Text Box 110"/>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9679" name="Text Box 111"/>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9680" name="Text Box 112"/>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09681" name="Group 113"/>
            <p:cNvGrpSpPr>
              <a:grpSpLocks/>
            </p:cNvGrpSpPr>
            <p:nvPr/>
          </p:nvGrpSpPr>
          <p:grpSpPr bwMode="auto">
            <a:xfrm>
              <a:off x="972" y="2828"/>
              <a:ext cx="903" cy="972"/>
              <a:chOff x="972" y="2828"/>
              <a:chExt cx="903" cy="972"/>
            </a:xfrm>
          </p:grpSpPr>
          <p:sp>
            <p:nvSpPr>
              <p:cNvPr id="109682" name="Line 114"/>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683" name="Group 115"/>
              <p:cNvGrpSpPr>
                <a:grpSpLocks/>
              </p:cNvGrpSpPr>
              <p:nvPr/>
            </p:nvGrpSpPr>
            <p:grpSpPr bwMode="auto">
              <a:xfrm>
                <a:off x="978" y="2904"/>
                <a:ext cx="897" cy="896"/>
                <a:chOff x="978" y="2904"/>
                <a:chExt cx="897" cy="896"/>
              </a:xfrm>
            </p:grpSpPr>
            <p:grpSp>
              <p:nvGrpSpPr>
                <p:cNvPr id="109684" name="Group 116"/>
                <p:cNvGrpSpPr>
                  <a:grpSpLocks/>
                </p:cNvGrpSpPr>
                <p:nvPr/>
              </p:nvGrpSpPr>
              <p:grpSpPr bwMode="auto">
                <a:xfrm>
                  <a:off x="978" y="2904"/>
                  <a:ext cx="897" cy="896"/>
                  <a:chOff x="1842" y="1776"/>
                  <a:chExt cx="2074" cy="2072"/>
                </a:xfrm>
              </p:grpSpPr>
              <p:sp>
                <p:nvSpPr>
                  <p:cNvPr id="109685" name="Oval 11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86" name="Freeform 11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87" name="Freeform 11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88" name="Freeform 12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89" name="Freeform 12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90" name="Oval 12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91" name="Line 12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92" name="Line 12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93" name="Line 12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94" name="Line 12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695" name="Text Box 127"/>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9696" name="Text Box 128"/>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697" name="Text Box 129"/>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09698" name="Group 130"/>
            <p:cNvGrpSpPr>
              <a:grpSpLocks/>
            </p:cNvGrpSpPr>
            <p:nvPr/>
          </p:nvGrpSpPr>
          <p:grpSpPr bwMode="auto">
            <a:xfrm>
              <a:off x="274" y="1224"/>
              <a:ext cx="1601" cy="1736"/>
              <a:chOff x="274" y="1224"/>
              <a:chExt cx="1601" cy="1736"/>
            </a:xfrm>
          </p:grpSpPr>
          <p:grpSp>
            <p:nvGrpSpPr>
              <p:cNvPr id="109699" name="Group 131"/>
              <p:cNvGrpSpPr>
                <a:grpSpLocks/>
              </p:cNvGrpSpPr>
              <p:nvPr/>
            </p:nvGrpSpPr>
            <p:grpSpPr bwMode="auto">
              <a:xfrm>
                <a:off x="274" y="2064"/>
                <a:ext cx="897" cy="896"/>
                <a:chOff x="274" y="2064"/>
                <a:chExt cx="897" cy="896"/>
              </a:xfrm>
            </p:grpSpPr>
            <p:grpSp>
              <p:nvGrpSpPr>
                <p:cNvPr id="109700" name="Group 132"/>
                <p:cNvGrpSpPr>
                  <a:grpSpLocks/>
                </p:cNvGrpSpPr>
                <p:nvPr/>
              </p:nvGrpSpPr>
              <p:grpSpPr bwMode="auto">
                <a:xfrm>
                  <a:off x="274" y="2064"/>
                  <a:ext cx="897" cy="896"/>
                  <a:chOff x="1842" y="1776"/>
                  <a:chExt cx="2074" cy="2072"/>
                </a:xfrm>
              </p:grpSpPr>
              <p:sp>
                <p:nvSpPr>
                  <p:cNvPr id="109701" name="Oval 13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702" name="Freeform 13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3" name="Freeform 13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4" name="Freeform 13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5" name="Freeform 13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6" name="Oval 13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707" name="Line 13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8" name="Line 14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9" name="Line 14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10" name="Line 14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711" name="Text Box 143"/>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09712" name="Text Box 144"/>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713" name="Text Box 14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714" name="Text Box 146"/>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09715" name="Group 147"/>
              <p:cNvGrpSpPr>
                <a:grpSpLocks/>
              </p:cNvGrpSpPr>
              <p:nvPr/>
            </p:nvGrpSpPr>
            <p:grpSpPr bwMode="auto">
              <a:xfrm>
                <a:off x="978" y="1224"/>
                <a:ext cx="897" cy="896"/>
                <a:chOff x="978" y="1224"/>
                <a:chExt cx="897" cy="896"/>
              </a:xfrm>
            </p:grpSpPr>
            <p:grpSp>
              <p:nvGrpSpPr>
                <p:cNvPr id="109716" name="Group 148"/>
                <p:cNvGrpSpPr>
                  <a:grpSpLocks/>
                </p:cNvGrpSpPr>
                <p:nvPr/>
              </p:nvGrpSpPr>
              <p:grpSpPr bwMode="auto">
                <a:xfrm>
                  <a:off x="978" y="1224"/>
                  <a:ext cx="897" cy="896"/>
                  <a:chOff x="1842" y="1776"/>
                  <a:chExt cx="2074" cy="2072"/>
                </a:xfrm>
              </p:grpSpPr>
              <p:sp>
                <p:nvSpPr>
                  <p:cNvPr id="109717" name="Oval 14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718" name="Freeform 15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19" name="Freeform 15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0" name="Freeform 15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1" name="Freeform 15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2" name="Oval 15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723" name="Line 15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4" name="Line 15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5" name="Line 15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6" name="Line 15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727" name="Text Box 159"/>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09728" name="Text Box 160"/>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9729" name="Text Box 161"/>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09730" name="Line 162"/>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731" name="Text Box 163"/>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732" name="Text Box 164"/>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9733" name="Text Box 165"/>
            <p:cNvSpPr txBox="1">
              <a:spLocks noChangeArrowheads="1"/>
            </p:cNvSpPr>
            <p:nvPr/>
          </p:nvSpPr>
          <p:spPr bwMode="auto">
            <a:xfrm>
              <a:off x="2838"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9734" name="Text Box 166"/>
            <p:cNvSpPr txBox="1">
              <a:spLocks noChangeArrowheads="1"/>
            </p:cNvSpPr>
            <p:nvPr/>
          </p:nvSpPr>
          <p:spPr bwMode="auto">
            <a:xfrm>
              <a:off x="2280"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735" name="Text Box 167"/>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9736" name="Text Box 168"/>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737" name="Text Box 169"/>
            <p:cNvSpPr txBox="1">
              <a:spLocks noChangeArrowheads="1"/>
            </p:cNvSpPr>
            <p:nvPr/>
          </p:nvSpPr>
          <p:spPr bwMode="auto">
            <a:xfrm>
              <a:off x="1614"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738" name="Text Box 170"/>
            <p:cNvSpPr txBox="1">
              <a:spLocks noChangeArrowheads="1"/>
            </p:cNvSpPr>
            <p:nvPr/>
          </p:nvSpPr>
          <p:spPr bwMode="auto">
            <a:xfrm>
              <a:off x="1056"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a:t>
              </a:r>
            </a:p>
          </p:txBody>
        </p:sp>
        <p:sp>
          <p:nvSpPr>
            <p:cNvPr id="109739" name="Text Box 171"/>
            <p:cNvSpPr txBox="1">
              <a:spLocks noChangeArrowheads="1"/>
            </p:cNvSpPr>
            <p:nvPr/>
          </p:nvSpPr>
          <p:spPr bwMode="auto">
            <a:xfrm>
              <a:off x="89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740" name="Text Box 172"/>
            <p:cNvSpPr txBox="1">
              <a:spLocks noChangeArrowheads="1"/>
            </p:cNvSpPr>
            <p:nvPr/>
          </p:nvSpPr>
          <p:spPr bwMode="auto">
            <a:xfrm>
              <a:off x="336"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Tree>
    <p:extLst>
      <p:ext uri="{BB962C8B-B14F-4D97-AF65-F5344CB8AC3E}">
        <p14:creationId xmlns:p14="http://schemas.microsoft.com/office/powerpoint/2010/main" val="833221771"/>
      </p:ext>
    </p:extLst>
  </p:cSld>
  <p:clrMapOvr>
    <a:masterClrMapping/>
  </p:clrMapOvr>
  <p:transition spd="med">
    <p:strips/>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Slack Time</a:t>
            </a:r>
          </a:p>
        </p:txBody>
      </p:sp>
      <p:sp>
        <p:nvSpPr>
          <p:cNvPr id="111619" name="Text Box 3"/>
          <p:cNvSpPr txBox="1">
            <a:spLocks noChangeArrowheads="1"/>
          </p:cNvSpPr>
          <p:nvPr/>
        </p:nvSpPr>
        <p:spPr bwMode="auto">
          <a:xfrm>
            <a:off x="695325" y="1728788"/>
            <a:ext cx="7926388"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en-US" altLang="en-US" sz="2800" b="1" i="1">
                <a:solidFill>
                  <a:srgbClr val="000000"/>
                </a:solidFill>
                <a:effectLst>
                  <a:outerShdw blurRad="38100" dist="38100" dir="2700000" algn="tl">
                    <a:srgbClr val="C0C0C0"/>
                  </a:outerShdw>
                </a:effectLst>
              </a:rPr>
              <a:t>After computing the ES, EF, LS, and LF times for all activities, compute the slack or free time for each activity</a:t>
            </a:r>
            <a:endParaRPr lang="en-AU" altLang="en-US" sz="2800" b="1" i="1">
              <a:solidFill>
                <a:srgbClr val="000000"/>
              </a:solidFill>
              <a:effectLst>
                <a:outerShdw blurRad="38100" dist="38100" dir="2700000" algn="tl">
                  <a:srgbClr val="C0C0C0"/>
                </a:outerShdw>
              </a:effectLst>
            </a:endParaRPr>
          </a:p>
        </p:txBody>
      </p:sp>
      <p:sp>
        <p:nvSpPr>
          <p:cNvPr id="111620" name="Text Box 4"/>
          <p:cNvSpPr txBox="1">
            <a:spLocks noChangeArrowheads="1"/>
          </p:cNvSpPr>
          <p:nvPr/>
        </p:nvSpPr>
        <p:spPr bwMode="auto">
          <a:xfrm>
            <a:off x="1065213" y="3367088"/>
            <a:ext cx="6961187"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a:defRPr>
                <a:solidFill>
                  <a:schemeClr val="tx1"/>
                </a:solidFill>
                <a:latin typeface="Arial" charset="0"/>
              </a:defRPr>
            </a:lvl1pPr>
            <a:lvl2pPr marL="623888">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l">
              <a:lnSpc>
                <a:spcPct val="85000"/>
              </a:lnSpc>
              <a:spcBef>
                <a:spcPct val="40000"/>
              </a:spcBef>
              <a:buFont typeface="Wingdings" pitchFamily="2" charset="2"/>
              <a:buChar char="þ"/>
            </a:pPr>
            <a:r>
              <a:rPr lang="en-AU" altLang="en-US" sz="2400" b="1" i="1">
                <a:solidFill>
                  <a:srgbClr val="000000"/>
                </a:solidFill>
              </a:rPr>
              <a:t>Slack is the length of time an activity can be delayed without delaying the entire project</a:t>
            </a:r>
          </a:p>
        </p:txBody>
      </p:sp>
      <p:sp>
        <p:nvSpPr>
          <p:cNvPr id="111621" name="Text Box 5"/>
          <p:cNvSpPr txBox="1">
            <a:spLocks noChangeArrowheads="1"/>
          </p:cNvSpPr>
          <p:nvPr/>
        </p:nvSpPr>
        <p:spPr bwMode="auto">
          <a:xfrm>
            <a:off x="1555750" y="4916488"/>
            <a:ext cx="601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Slack = LS </a:t>
            </a:r>
            <a:r>
              <a:rPr lang="en-AU" altLang="en-US" sz="2400" b="1" i="1">
                <a:solidFill>
                  <a:srgbClr val="000000"/>
                </a:solidFill>
                <a:cs typeface="Arial" charset="0"/>
              </a:rPr>
              <a:t>–</a:t>
            </a:r>
            <a:r>
              <a:rPr lang="en-AU" altLang="en-US" sz="2400" b="1" i="1">
                <a:solidFill>
                  <a:srgbClr val="000000"/>
                </a:solidFill>
              </a:rPr>
              <a:t> ES      or      Slack = LF </a:t>
            </a:r>
            <a:r>
              <a:rPr lang="en-AU" altLang="en-US" sz="2400" b="1" i="1">
                <a:solidFill>
                  <a:srgbClr val="000000"/>
                </a:solidFill>
                <a:cs typeface="Arial" charset="0"/>
              </a:rPr>
              <a:t>–</a:t>
            </a:r>
            <a:r>
              <a:rPr lang="en-AU" altLang="en-US" sz="2400" b="1" i="1">
                <a:solidFill>
                  <a:srgbClr val="000000"/>
                </a:solidFill>
              </a:rPr>
              <a:t> EF</a:t>
            </a:r>
          </a:p>
        </p:txBody>
      </p:sp>
    </p:spTree>
    <p:extLst>
      <p:ext uri="{BB962C8B-B14F-4D97-AF65-F5344CB8AC3E}">
        <p14:creationId xmlns:p14="http://schemas.microsoft.com/office/powerpoint/2010/main" val="297822805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1619"/>
                                        </p:tgtEl>
                                        <p:attrNameLst>
                                          <p:attrName>style.visibility</p:attrName>
                                        </p:attrNameLst>
                                      </p:cBhvr>
                                      <p:to>
                                        <p:strVal val="visible"/>
                                      </p:to>
                                    </p:set>
                                    <p:animEffect transition="in" filter="strips(downRight)">
                                      <p:cBhvr>
                                        <p:cTn id="7" dur="1000"/>
                                        <p:tgtEl>
                                          <p:spTgt spid="111619"/>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11620"/>
                                        </p:tgtEl>
                                        <p:attrNameLst>
                                          <p:attrName>style.visibility</p:attrName>
                                        </p:attrNameLst>
                                      </p:cBhvr>
                                      <p:to>
                                        <p:strVal val="visible"/>
                                      </p:to>
                                    </p:set>
                                    <p:animEffect transition="in" filter="strips(downRight)">
                                      <p:cBhvr>
                                        <p:cTn id="11" dur="1000"/>
                                        <p:tgtEl>
                                          <p:spTgt spid="111620"/>
                                        </p:tgtEl>
                                      </p:cBhvr>
                                    </p:animEffect>
                                  </p:childTnLst>
                                </p:cTn>
                              </p:par>
                            </p:childTnLst>
                          </p:cTn>
                        </p:par>
                        <p:par>
                          <p:cTn id="12" fill="hold" nodeType="afterGroup">
                            <p:stCondLst>
                              <p:cond delay="4000"/>
                            </p:stCondLst>
                            <p:childTnLst>
                              <p:par>
                                <p:cTn id="13" presetID="18" presetClass="entr" presetSubtype="6" fill="hold" grpId="0" nodeType="afterEffect">
                                  <p:stCondLst>
                                    <p:cond delay="1000"/>
                                  </p:stCondLst>
                                  <p:childTnLst>
                                    <p:set>
                                      <p:cBhvr>
                                        <p:cTn id="14" dur="1" fill="hold">
                                          <p:stCondLst>
                                            <p:cond delay="0"/>
                                          </p:stCondLst>
                                        </p:cTn>
                                        <p:tgtEl>
                                          <p:spTgt spid="111621"/>
                                        </p:tgtEl>
                                        <p:attrNameLst>
                                          <p:attrName>style.visibility</p:attrName>
                                        </p:attrNameLst>
                                      </p:cBhvr>
                                      <p:to>
                                        <p:strVal val="visible"/>
                                      </p:to>
                                    </p:set>
                                    <p:animEffect transition="in" filter="strips(downRight)">
                                      <p:cBhvr>
                                        <p:cTn id="15" dur="10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620" grpId="0"/>
      <p:bldP spid="111621"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762000" y="2540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Slack Time</a:t>
            </a:r>
          </a:p>
        </p:txBody>
      </p:sp>
      <p:grpSp>
        <p:nvGrpSpPr>
          <p:cNvPr id="113667" name="Group 3"/>
          <p:cNvGrpSpPr>
            <a:grpSpLocks/>
          </p:cNvGrpSpPr>
          <p:nvPr/>
        </p:nvGrpSpPr>
        <p:grpSpPr bwMode="auto">
          <a:xfrm>
            <a:off x="574675" y="1736725"/>
            <a:ext cx="8051800" cy="3970338"/>
            <a:chOff x="370" y="1302"/>
            <a:chExt cx="5072" cy="2501"/>
          </a:xfrm>
        </p:grpSpPr>
        <p:sp>
          <p:nvSpPr>
            <p:cNvPr id="113668" name="Text Box 4"/>
            <p:cNvSpPr txBox="1">
              <a:spLocks noChangeArrowheads="1"/>
            </p:cNvSpPr>
            <p:nvPr/>
          </p:nvSpPr>
          <p:spPr bwMode="auto">
            <a:xfrm>
              <a:off x="370" y="1302"/>
              <a:ext cx="5019"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524000" algn="ctr"/>
                  <a:tab pos="2692400" algn="ctr"/>
                  <a:tab pos="3860800" algn="ctr"/>
                  <a:tab pos="5029200" algn="ctr"/>
                  <a:tab pos="6184900" algn="ctr"/>
                  <a:tab pos="7353300" algn="ctr"/>
                </a:tabLst>
                <a:defRPr>
                  <a:solidFill>
                    <a:schemeClr val="tx1"/>
                  </a:solidFill>
                  <a:latin typeface="Arial" charset="0"/>
                </a:defRPr>
              </a:lvl1pPr>
              <a:lvl2pPr>
                <a:tabLst>
                  <a:tab pos="444500" algn="ctr"/>
                  <a:tab pos="1524000" algn="ctr"/>
                  <a:tab pos="2692400" algn="ctr"/>
                  <a:tab pos="3860800" algn="ctr"/>
                  <a:tab pos="5029200" algn="ctr"/>
                  <a:tab pos="6184900" algn="ctr"/>
                  <a:tab pos="7353300" algn="ctr"/>
                </a:tabLst>
                <a:defRPr>
                  <a:solidFill>
                    <a:schemeClr val="tx1"/>
                  </a:solidFill>
                  <a:latin typeface="Arial" charset="0"/>
                </a:defRPr>
              </a:lvl2pPr>
              <a:lvl3pPr>
                <a:tabLst>
                  <a:tab pos="444500" algn="ctr"/>
                  <a:tab pos="1524000" algn="ctr"/>
                  <a:tab pos="2692400" algn="ctr"/>
                  <a:tab pos="3860800" algn="ctr"/>
                  <a:tab pos="5029200" algn="ctr"/>
                  <a:tab pos="6184900" algn="ctr"/>
                  <a:tab pos="7353300" algn="ctr"/>
                </a:tabLst>
                <a:defRPr>
                  <a:solidFill>
                    <a:schemeClr val="tx1"/>
                  </a:solidFill>
                  <a:latin typeface="Arial" charset="0"/>
                </a:defRPr>
              </a:lvl3pPr>
              <a:lvl4pPr>
                <a:tabLst>
                  <a:tab pos="444500" algn="ctr"/>
                  <a:tab pos="1524000" algn="ctr"/>
                  <a:tab pos="2692400" algn="ctr"/>
                  <a:tab pos="3860800" algn="ctr"/>
                  <a:tab pos="5029200" algn="ctr"/>
                  <a:tab pos="6184900" algn="ctr"/>
                  <a:tab pos="7353300" algn="ctr"/>
                </a:tabLst>
                <a:defRPr>
                  <a:solidFill>
                    <a:schemeClr val="tx1"/>
                  </a:solidFill>
                  <a:latin typeface="Arial" charset="0"/>
                </a:defRPr>
              </a:lvl4pPr>
              <a:lvl5pPr>
                <a:tabLst>
                  <a:tab pos="444500" algn="ctr"/>
                  <a:tab pos="1524000" algn="ctr"/>
                  <a:tab pos="2692400" algn="ctr"/>
                  <a:tab pos="3860800" algn="ctr"/>
                  <a:tab pos="5029200" algn="ctr"/>
                  <a:tab pos="6184900" algn="ctr"/>
                  <a:tab pos="7353300" algn="ctr"/>
                </a:tabLst>
                <a:defRPr>
                  <a:solidFill>
                    <a:schemeClr val="tx1"/>
                  </a:solidFill>
                  <a:latin typeface="Arial" charset="0"/>
                </a:defRPr>
              </a:lvl5pPr>
              <a:lvl6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6pPr>
              <a:lvl7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7pPr>
              <a:lvl8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8pPr>
              <a:lvl9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9pPr>
            </a:lstStyle>
            <a:p>
              <a:pPr algn="l">
                <a:lnSpc>
                  <a:spcPct val="85000"/>
                </a:lnSpc>
                <a:spcBef>
                  <a:spcPct val="25000"/>
                </a:spcBef>
              </a:pPr>
              <a:r>
                <a:rPr lang="en-AU" altLang="en-US" sz="2000" b="1" i="1">
                  <a:solidFill>
                    <a:srgbClr val="000000"/>
                  </a:solidFill>
                </a:rPr>
                <a:t>		Earliest	Earliest	Latest	Latest		On</a:t>
              </a:r>
              <a:br>
                <a:rPr lang="en-AU" altLang="en-US" sz="2000" b="1" i="1">
                  <a:solidFill>
                    <a:srgbClr val="000000"/>
                  </a:solidFill>
                </a:rPr>
              </a:br>
              <a:r>
                <a:rPr lang="en-AU" altLang="en-US" sz="2000" b="1" i="1">
                  <a:solidFill>
                    <a:srgbClr val="000000"/>
                  </a:solidFill>
                </a:rPr>
                <a:t>		Start	Finish	Start	Finish	Slack	Critical</a:t>
              </a:r>
              <a:br>
                <a:rPr lang="en-AU" altLang="en-US" sz="2000" b="1" i="1">
                  <a:solidFill>
                    <a:srgbClr val="000000"/>
                  </a:solidFill>
                </a:rPr>
              </a:br>
              <a:r>
                <a:rPr lang="en-AU" altLang="en-US" sz="2000" b="1" i="1">
                  <a:solidFill>
                    <a:srgbClr val="000000"/>
                  </a:solidFill>
                </a:rPr>
                <a:t>	Activity	ES	EF	LS	LF	LS – ES	Path</a:t>
              </a:r>
            </a:p>
          </p:txBody>
        </p:sp>
        <p:sp>
          <p:nvSpPr>
            <p:cNvPr id="113669" name="Text Box 5"/>
            <p:cNvSpPr txBox="1">
              <a:spLocks noChangeArrowheads="1"/>
            </p:cNvSpPr>
            <p:nvPr/>
          </p:nvSpPr>
          <p:spPr bwMode="auto">
            <a:xfrm>
              <a:off x="494" y="1905"/>
              <a:ext cx="494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524000" algn="r"/>
                  <a:tab pos="2603500" algn="r"/>
                  <a:tab pos="3771900" algn="r"/>
                  <a:tab pos="4927600" algn="r"/>
                  <a:tab pos="6096000" algn="r"/>
                  <a:tab pos="7442200" algn="r"/>
                </a:tabLst>
                <a:defRPr>
                  <a:solidFill>
                    <a:schemeClr val="tx1"/>
                  </a:solidFill>
                  <a:latin typeface="Arial" charset="0"/>
                </a:defRPr>
              </a:lvl1pPr>
              <a:lvl2pPr>
                <a:tabLst>
                  <a:tab pos="355600" algn="r"/>
                  <a:tab pos="1524000" algn="r"/>
                  <a:tab pos="2603500" algn="r"/>
                  <a:tab pos="3771900" algn="r"/>
                  <a:tab pos="4927600" algn="r"/>
                  <a:tab pos="6096000" algn="r"/>
                  <a:tab pos="7442200" algn="r"/>
                </a:tabLst>
                <a:defRPr>
                  <a:solidFill>
                    <a:schemeClr val="tx1"/>
                  </a:solidFill>
                  <a:latin typeface="Arial" charset="0"/>
                </a:defRPr>
              </a:lvl2pPr>
              <a:lvl3pPr>
                <a:tabLst>
                  <a:tab pos="355600" algn="r"/>
                  <a:tab pos="1524000" algn="r"/>
                  <a:tab pos="2603500" algn="r"/>
                  <a:tab pos="3771900" algn="r"/>
                  <a:tab pos="4927600" algn="r"/>
                  <a:tab pos="6096000" algn="r"/>
                  <a:tab pos="7442200" algn="r"/>
                </a:tabLst>
                <a:defRPr>
                  <a:solidFill>
                    <a:schemeClr val="tx1"/>
                  </a:solidFill>
                  <a:latin typeface="Arial" charset="0"/>
                </a:defRPr>
              </a:lvl3pPr>
              <a:lvl4pPr>
                <a:tabLst>
                  <a:tab pos="355600" algn="r"/>
                  <a:tab pos="1524000" algn="r"/>
                  <a:tab pos="2603500" algn="r"/>
                  <a:tab pos="3771900" algn="r"/>
                  <a:tab pos="4927600" algn="r"/>
                  <a:tab pos="6096000" algn="r"/>
                  <a:tab pos="7442200" algn="r"/>
                </a:tabLst>
                <a:defRPr>
                  <a:solidFill>
                    <a:schemeClr val="tx1"/>
                  </a:solidFill>
                  <a:latin typeface="Arial" charset="0"/>
                </a:defRPr>
              </a:lvl4pPr>
              <a:lvl5pPr>
                <a:tabLst>
                  <a:tab pos="355600" algn="r"/>
                  <a:tab pos="1524000" algn="r"/>
                  <a:tab pos="2603500" algn="r"/>
                  <a:tab pos="3771900" algn="r"/>
                  <a:tab pos="4927600" algn="r"/>
                  <a:tab pos="6096000" algn="r"/>
                  <a:tab pos="7442200" algn="r"/>
                </a:tabLst>
                <a:defRPr>
                  <a:solidFill>
                    <a:schemeClr val="tx1"/>
                  </a:solidFill>
                  <a:latin typeface="Arial" charset="0"/>
                </a:defRPr>
              </a:lvl5pPr>
              <a:lvl6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6pPr>
              <a:lvl7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7pPr>
              <a:lvl8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8pPr>
              <a:lvl9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9pPr>
            </a:lstStyle>
            <a:p>
              <a:pPr algn="l"/>
              <a:r>
                <a:rPr lang="en-AU" altLang="en-US" sz="2400" b="1" i="1">
                  <a:solidFill>
                    <a:srgbClr val="000000"/>
                  </a:solidFill>
                </a:rPr>
                <a:t>	</a:t>
              </a:r>
              <a:r>
                <a:rPr lang="en-AU" altLang="en-US" sz="2400" b="1" i="1">
                  <a:solidFill>
                    <a:srgbClr val="CC0000"/>
                  </a:solidFill>
                </a:rPr>
                <a:t>A</a:t>
              </a:r>
              <a:r>
                <a:rPr lang="en-AU" altLang="en-US" sz="2400" b="1">
                  <a:solidFill>
                    <a:srgbClr val="000000"/>
                  </a:solidFill>
                </a:rPr>
                <a:t>	0	2	0	2	</a:t>
              </a:r>
              <a:r>
                <a:rPr lang="en-AU" altLang="en-US" sz="2400" b="1">
                  <a:solidFill>
                    <a:srgbClr val="CC0000"/>
                  </a:solidFill>
                </a:rPr>
                <a:t>0</a:t>
              </a:r>
              <a:r>
                <a:rPr lang="en-AU" altLang="en-US" sz="2400" b="1" i="1">
                  <a:solidFill>
                    <a:srgbClr val="CC0000"/>
                  </a:solidFill>
                </a:rPr>
                <a:t>	Yes</a:t>
              </a:r>
            </a:p>
            <a:p>
              <a:pPr algn="l"/>
              <a:r>
                <a:rPr lang="en-AU" altLang="en-US" sz="2400" b="1" i="1">
                  <a:solidFill>
                    <a:srgbClr val="000000"/>
                  </a:solidFill>
                </a:rPr>
                <a:t>	B</a:t>
              </a:r>
              <a:r>
                <a:rPr lang="en-AU" altLang="en-US" sz="2400" b="1">
                  <a:solidFill>
                    <a:srgbClr val="000000"/>
                  </a:solidFill>
                </a:rPr>
                <a:t>	0	3	1	4	1</a:t>
              </a:r>
              <a:r>
                <a:rPr lang="en-AU" altLang="en-US" sz="2400" b="1" i="1">
                  <a:solidFill>
                    <a:srgbClr val="000000"/>
                  </a:solidFill>
                </a:rPr>
                <a:t>	No</a:t>
              </a:r>
            </a:p>
            <a:p>
              <a:pPr algn="l"/>
              <a:r>
                <a:rPr lang="en-AU" altLang="en-US" sz="2400" b="1" i="1">
                  <a:solidFill>
                    <a:srgbClr val="000000"/>
                  </a:solidFill>
                </a:rPr>
                <a:t>	</a:t>
              </a:r>
              <a:r>
                <a:rPr lang="en-AU" altLang="en-US" sz="2400" b="1" i="1">
                  <a:solidFill>
                    <a:srgbClr val="CC0000"/>
                  </a:solidFill>
                </a:rPr>
                <a:t>C</a:t>
              </a:r>
              <a:r>
                <a:rPr lang="en-AU" altLang="en-US" sz="2400" b="1">
                  <a:solidFill>
                    <a:srgbClr val="000000"/>
                  </a:solidFill>
                </a:rPr>
                <a:t>	2	4	2	4	</a:t>
              </a:r>
              <a:r>
                <a:rPr lang="en-AU" altLang="en-US" sz="2400" b="1">
                  <a:solidFill>
                    <a:srgbClr val="CC0000"/>
                  </a:solidFill>
                </a:rPr>
                <a:t>0</a:t>
              </a:r>
              <a:r>
                <a:rPr lang="en-AU" altLang="en-US" sz="2400" b="1" i="1">
                  <a:solidFill>
                    <a:srgbClr val="CC0000"/>
                  </a:solidFill>
                </a:rPr>
                <a:t>	Yes</a:t>
              </a:r>
            </a:p>
            <a:p>
              <a:pPr algn="l"/>
              <a:r>
                <a:rPr lang="en-AU" altLang="en-US" sz="2400" b="1" i="1">
                  <a:solidFill>
                    <a:srgbClr val="000000"/>
                  </a:solidFill>
                </a:rPr>
                <a:t>	D</a:t>
              </a:r>
              <a:r>
                <a:rPr lang="en-AU" altLang="en-US" sz="2400" b="1">
                  <a:solidFill>
                    <a:srgbClr val="000000"/>
                  </a:solidFill>
                </a:rPr>
                <a:t>	3	7	4	8	1</a:t>
              </a:r>
              <a:r>
                <a:rPr lang="en-AU" altLang="en-US" sz="2400" b="1" i="1">
                  <a:solidFill>
                    <a:srgbClr val="000000"/>
                  </a:solidFill>
                </a:rPr>
                <a:t>	No</a:t>
              </a:r>
            </a:p>
            <a:p>
              <a:pPr algn="l"/>
              <a:r>
                <a:rPr lang="en-AU" altLang="en-US" sz="2400" b="1" i="1">
                  <a:solidFill>
                    <a:srgbClr val="000000"/>
                  </a:solidFill>
                </a:rPr>
                <a:t>	</a:t>
              </a:r>
              <a:r>
                <a:rPr lang="en-AU" altLang="en-US" sz="2400" b="1" i="1">
                  <a:solidFill>
                    <a:srgbClr val="CC0000"/>
                  </a:solidFill>
                </a:rPr>
                <a:t>E</a:t>
              </a:r>
              <a:r>
                <a:rPr lang="en-AU" altLang="en-US" sz="2400" b="1">
                  <a:solidFill>
                    <a:srgbClr val="000000"/>
                  </a:solidFill>
                </a:rPr>
                <a:t>	4	8	4	8	</a:t>
              </a:r>
              <a:r>
                <a:rPr lang="en-AU" altLang="en-US" sz="2400" b="1">
                  <a:solidFill>
                    <a:srgbClr val="CC0000"/>
                  </a:solidFill>
                </a:rPr>
                <a:t>0</a:t>
              </a:r>
              <a:r>
                <a:rPr lang="en-AU" altLang="en-US" sz="2400" b="1" i="1">
                  <a:solidFill>
                    <a:srgbClr val="CC0000"/>
                  </a:solidFill>
                </a:rPr>
                <a:t>	Yes</a:t>
              </a:r>
            </a:p>
            <a:p>
              <a:pPr algn="l"/>
              <a:r>
                <a:rPr lang="en-AU" altLang="en-US" sz="2400" b="1" i="1">
                  <a:solidFill>
                    <a:srgbClr val="000000"/>
                  </a:solidFill>
                </a:rPr>
                <a:t>	F</a:t>
              </a:r>
              <a:r>
                <a:rPr lang="en-AU" altLang="en-US" sz="2400" b="1">
                  <a:solidFill>
                    <a:srgbClr val="000000"/>
                  </a:solidFill>
                </a:rPr>
                <a:t>	4	7	10	13	6</a:t>
              </a:r>
              <a:r>
                <a:rPr lang="en-AU" altLang="en-US" sz="2400" b="1" i="1">
                  <a:solidFill>
                    <a:srgbClr val="000000"/>
                  </a:solidFill>
                </a:rPr>
                <a:t>	No</a:t>
              </a:r>
            </a:p>
            <a:p>
              <a:pPr algn="l"/>
              <a:r>
                <a:rPr lang="en-AU" altLang="en-US" sz="2400" b="1" i="1">
                  <a:solidFill>
                    <a:srgbClr val="000000"/>
                  </a:solidFill>
                </a:rPr>
                <a:t>	</a:t>
              </a:r>
              <a:r>
                <a:rPr lang="en-AU" altLang="en-US" sz="2400" b="1" i="1">
                  <a:solidFill>
                    <a:srgbClr val="CC0000"/>
                  </a:solidFill>
                </a:rPr>
                <a:t>G</a:t>
              </a:r>
              <a:r>
                <a:rPr lang="en-AU" altLang="en-US" sz="2400" b="1">
                  <a:solidFill>
                    <a:srgbClr val="000000"/>
                  </a:solidFill>
                </a:rPr>
                <a:t>	8	13	8	13	</a:t>
              </a:r>
              <a:r>
                <a:rPr lang="en-AU" altLang="en-US" sz="2400" b="1">
                  <a:solidFill>
                    <a:srgbClr val="CC0000"/>
                  </a:solidFill>
                </a:rPr>
                <a:t>0</a:t>
              </a:r>
              <a:r>
                <a:rPr lang="en-AU" altLang="en-US" sz="2400" b="1" i="1">
                  <a:solidFill>
                    <a:srgbClr val="CC0000"/>
                  </a:solidFill>
                </a:rPr>
                <a:t>	Yes</a:t>
              </a:r>
            </a:p>
            <a:p>
              <a:pPr algn="l"/>
              <a:r>
                <a:rPr lang="en-AU" altLang="en-US" sz="2400" b="1" i="1">
                  <a:solidFill>
                    <a:srgbClr val="000000"/>
                  </a:solidFill>
                </a:rPr>
                <a:t>	</a:t>
              </a:r>
              <a:r>
                <a:rPr lang="en-AU" altLang="en-US" sz="2400" b="1" i="1">
                  <a:solidFill>
                    <a:srgbClr val="CC0000"/>
                  </a:solidFill>
                </a:rPr>
                <a:t>H</a:t>
              </a:r>
              <a:r>
                <a:rPr lang="en-AU" altLang="en-US" sz="2400" b="1">
                  <a:solidFill>
                    <a:srgbClr val="000000"/>
                  </a:solidFill>
                </a:rPr>
                <a:t>	13	15	13	15	</a:t>
              </a:r>
              <a:r>
                <a:rPr lang="en-AU" altLang="en-US" sz="2400" b="1">
                  <a:solidFill>
                    <a:srgbClr val="CC0000"/>
                  </a:solidFill>
                </a:rPr>
                <a:t>0</a:t>
              </a:r>
              <a:r>
                <a:rPr lang="en-AU" altLang="en-US" sz="2400" b="1" i="1">
                  <a:solidFill>
                    <a:srgbClr val="CC0000"/>
                  </a:solidFill>
                </a:rPr>
                <a:t>	Yes</a:t>
              </a:r>
            </a:p>
          </p:txBody>
        </p:sp>
        <p:sp>
          <p:nvSpPr>
            <p:cNvPr id="113670" name="Line 6"/>
            <p:cNvSpPr>
              <a:spLocks noChangeShapeType="1"/>
            </p:cNvSpPr>
            <p:nvPr/>
          </p:nvSpPr>
          <p:spPr bwMode="auto">
            <a:xfrm>
              <a:off x="408" y="1888"/>
              <a:ext cx="49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3006528438"/>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13667"/>
                                        </p:tgtEl>
                                        <p:attrNameLst>
                                          <p:attrName>style.visibility</p:attrName>
                                        </p:attrNameLst>
                                      </p:cBhvr>
                                      <p:to>
                                        <p:strVal val="visible"/>
                                      </p:to>
                                    </p:set>
                                    <p:animEffect transition="in" filter="strips(downRight)">
                                      <p:cBhvr>
                                        <p:cTn id="7" dur="1000"/>
                                        <p:tgtEl>
                                          <p:spTgt spid="11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Critical Path for </a:t>
            </a:r>
            <a:br>
              <a:rPr lang="en-US" altLang="en-US"/>
            </a:br>
            <a:r>
              <a:rPr lang="en-US" altLang="en-US"/>
              <a:t>Milwaukee Paper</a:t>
            </a:r>
            <a:endParaRPr lang="en-US" altLang="en-US" sz="3200">
              <a:solidFill>
                <a:srgbClr val="33CC33"/>
              </a:solidFill>
            </a:endParaRPr>
          </a:p>
        </p:txBody>
      </p:sp>
      <p:grpSp>
        <p:nvGrpSpPr>
          <p:cNvPr id="115716" name="Group 4"/>
          <p:cNvGrpSpPr>
            <a:grpSpLocks/>
          </p:cNvGrpSpPr>
          <p:nvPr/>
        </p:nvGrpSpPr>
        <p:grpSpPr bwMode="auto">
          <a:xfrm>
            <a:off x="434975" y="1943100"/>
            <a:ext cx="8370888" cy="4089400"/>
            <a:chOff x="274" y="1224"/>
            <a:chExt cx="5273" cy="2576"/>
          </a:xfrm>
        </p:grpSpPr>
        <p:grpSp>
          <p:nvGrpSpPr>
            <p:cNvPr id="115717" name="Group 5"/>
            <p:cNvGrpSpPr>
              <a:grpSpLocks/>
            </p:cNvGrpSpPr>
            <p:nvPr/>
          </p:nvGrpSpPr>
          <p:grpSpPr bwMode="auto">
            <a:xfrm>
              <a:off x="2898" y="1224"/>
              <a:ext cx="2649" cy="2576"/>
              <a:chOff x="2898" y="1224"/>
              <a:chExt cx="2649" cy="2576"/>
            </a:xfrm>
          </p:grpSpPr>
          <p:grpSp>
            <p:nvGrpSpPr>
              <p:cNvPr id="115718" name="Group 6"/>
              <p:cNvGrpSpPr>
                <a:grpSpLocks/>
              </p:cNvGrpSpPr>
              <p:nvPr/>
            </p:nvGrpSpPr>
            <p:grpSpPr bwMode="auto">
              <a:xfrm>
                <a:off x="2898" y="1224"/>
                <a:ext cx="2649" cy="2576"/>
                <a:chOff x="2898" y="1224"/>
                <a:chExt cx="2649" cy="2576"/>
              </a:xfrm>
            </p:grpSpPr>
            <p:grpSp>
              <p:nvGrpSpPr>
                <p:cNvPr id="115719" name="Group 7"/>
                <p:cNvGrpSpPr>
                  <a:grpSpLocks/>
                </p:cNvGrpSpPr>
                <p:nvPr/>
              </p:nvGrpSpPr>
              <p:grpSpPr bwMode="auto">
                <a:xfrm>
                  <a:off x="2898" y="1224"/>
                  <a:ext cx="2649" cy="2576"/>
                  <a:chOff x="2898" y="1224"/>
                  <a:chExt cx="2649" cy="2576"/>
                </a:xfrm>
              </p:grpSpPr>
              <p:sp>
                <p:nvSpPr>
                  <p:cNvPr id="115720" name="Line 8"/>
                  <p:cNvSpPr>
                    <a:spLocks noChangeShapeType="1"/>
                  </p:cNvSpPr>
                  <p:nvPr/>
                </p:nvSpPr>
                <p:spPr bwMode="auto">
                  <a:xfrm>
                    <a:off x="3064" y="1672"/>
                    <a:ext cx="6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1" name="Line 9"/>
                  <p:cNvSpPr>
                    <a:spLocks noChangeShapeType="1"/>
                  </p:cNvSpPr>
                  <p:nvPr/>
                </p:nvSpPr>
                <p:spPr bwMode="auto">
                  <a:xfrm>
                    <a:off x="2912" y="1992"/>
                    <a:ext cx="144" cy="160"/>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2" name="Line 10"/>
                  <p:cNvSpPr>
                    <a:spLocks noChangeShapeType="1"/>
                  </p:cNvSpPr>
                  <p:nvPr/>
                </p:nvSpPr>
                <p:spPr bwMode="auto">
                  <a:xfrm>
                    <a:off x="3632" y="2808"/>
                    <a:ext cx="256" cy="224"/>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3" name="Line 11"/>
                  <p:cNvSpPr>
                    <a:spLocks noChangeShapeType="1"/>
                  </p:cNvSpPr>
                  <p:nvPr/>
                </p:nvSpPr>
                <p:spPr bwMode="auto">
                  <a:xfrm>
                    <a:off x="3056" y="3344"/>
                    <a:ext cx="7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4" name="Line 12"/>
                  <p:cNvSpPr>
                    <a:spLocks noChangeShapeType="1"/>
                  </p:cNvSpPr>
                  <p:nvPr/>
                </p:nvSpPr>
                <p:spPr bwMode="auto">
                  <a:xfrm flipV="1">
                    <a:off x="4528" y="2840"/>
                    <a:ext cx="248" cy="232"/>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5" name="Line 13"/>
                  <p:cNvSpPr>
                    <a:spLocks noChangeShapeType="1"/>
                  </p:cNvSpPr>
                  <p:nvPr/>
                </p:nvSpPr>
                <p:spPr bwMode="auto">
                  <a:xfrm>
                    <a:off x="4496" y="1928"/>
                    <a:ext cx="272" cy="25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726" name="Group 14"/>
                  <p:cNvGrpSpPr>
                    <a:grpSpLocks/>
                  </p:cNvGrpSpPr>
                  <p:nvPr/>
                </p:nvGrpSpPr>
                <p:grpSpPr bwMode="auto">
                  <a:xfrm>
                    <a:off x="2898" y="1224"/>
                    <a:ext cx="2649" cy="2576"/>
                    <a:chOff x="2898" y="1224"/>
                    <a:chExt cx="2649" cy="2576"/>
                  </a:xfrm>
                </p:grpSpPr>
                <p:grpSp>
                  <p:nvGrpSpPr>
                    <p:cNvPr id="115727" name="Group 15"/>
                    <p:cNvGrpSpPr>
                      <a:grpSpLocks/>
                    </p:cNvGrpSpPr>
                    <p:nvPr/>
                  </p:nvGrpSpPr>
                  <p:grpSpPr bwMode="auto">
                    <a:xfrm>
                      <a:off x="3766" y="2904"/>
                      <a:ext cx="897" cy="896"/>
                      <a:chOff x="1842" y="1776"/>
                      <a:chExt cx="2074" cy="2072"/>
                    </a:xfrm>
                  </p:grpSpPr>
                  <p:sp>
                    <p:nvSpPr>
                      <p:cNvPr id="115728" name="Oval 1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29" name="Freeform 1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0" name="Freeform 1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1" name="Freeform 1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2" name="Freeform 2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3" name="Oval 2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34" name="Line 2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5" name="Line 2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6" name="Line 2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7" name="Line 2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15738" name="Group 26"/>
                    <p:cNvGrpSpPr>
                      <a:grpSpLocks/>
                    </p:cNvGrpSpPr>
                    <p:nvPr/>
                  </p:nvGrpSpPr>
                  <p:grpSpPr bwMode="auto">
                    <a:xfrm>
                      <a:off x="3766" y="1224"/>
                      <a:ext cx="897" cy="896"/>
                      <a:chOff x="1842" y="1776"/>
                      <a:chExt cx="2074" cy="2072"/>
                    </a:xfrm>
                  </p:grpSpPr>
                  <p:sp>
                    <p:nvSpPr>
                      <p:cNvPr id="115739" name="Oval 2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40" name="Freeform 2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1" name="Freeform 2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2" name="Freeform 3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3" name="Freeform 3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4" name="Oval 3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45" name="Line 3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6" name="Line 3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7" name="Line 3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8" name="Line 3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15749" name="Group 37"/>
                    <p:cNvGrpSpPr>
                      <a:grpSpLocks/>
                    </p:cNvGrpSpPr>
                    <p:nvPr/>
                  </p:nvGrpSpPr>
                  <p:grpSpPr bwMode="auto">
                    <a:xfrm>
                      <a:off x="2898" y="2064"/>
                      <a:ext cx="897" cy="896"/>
                      <a:chOff x="1842" y="1776"/>
                      <a:chExt cx="2074" cy="2072"/>
                    </a:xfrm>
                  </p:grpSpPr>
                  <p:sp>
                    <p:nvSpPr>
                      <p:cNvPr id="115750" name="Oval 3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51" name="Freeform 3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2" name="Freeform 4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3" name="Freeform 4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4" name="Freeform 4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5" name="Oval 4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56" name="Line 4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7" name="Line 4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8" name="Line 4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9" name="Line 4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15760" name="Group 48"/>
                    <p:cNvGrpSpPr>
                      <a:grpSpLocks/>
                    </p:cNvGrpSpPr>
                    <p:nvPr/>
                  </p:nvGrpSpPr>
                  <p:grpSpPr bwMode="auto">
                    <a:xfrm>
                      <a:off x="4650" y="2064"/>
                      <a:ext cx="897" cy="896"/>
                      <a:chOff x="1842" y="1776"/>
                      <a:chExt cx="2074" cy="2072"/>
                    </a:xfrm>
                  </p:grpSpPr>
                  <p:sp>
                    <p:nvSpPr>
                      <p:cNvPr id="115761" name="Oval 4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62" name="Freeform 5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3" name="Freeform 5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4" name="Freeform 5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5" name="Freeform 5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6" name="Oval 5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67" name="Line 5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8" name="Line 5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9" name="Line 5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70" name="Line 5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771" name="Text Box 59"/>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15772" name="Text Box 60"/>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15773" name="Text Box 61"/>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15774" name="Text Box 62"/>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15775" name="Text Box 63"/>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776" name="Text Box 64"/>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15777" name="Text Box 65"/>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15778" name="Text Box 66"/>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15779" name="Text Box 67"/>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780" name="Text Box 68"/>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15781" name="Text Box 69"/>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15782" name="Text Box 70"/>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sp>
              <p:nvSpPr>
                <p:cNvPr id="115783" name="Text Box 71"/>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15784" name="Text Box 72"/>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15785" name="Text Box 73"/>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10</a:t>
                  </a:r>
                </a:p>
              </p:txBody>
            </p:sp>
            <p:sp>
              <p:nvSpPr>
                <p:cNvPr id="115786" name="Text Box 74"/>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15787" name="Text Box 75"/>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15788" name="Text Box 76"/>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grpSp>
          <p:sp>
            <p:nvSpPr>
              <p:cNvPr id="115789" name="Text Box 77"/>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790" name="Text Box 78"/>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grpSp>
          <p:nvGrpSpPr>
            <p:cNvPr id="115791" name="Group 79"/>
            <p:cNvGrpSpPr>
              <a:grpSpLocks/>
            </p:cNvGrpSpPr>
            <p:nvPr/>
          </p:nvGrpSpPr>
          <p:grpSpPr bwMode="auto">
            <a:xfrm>
              <a:off x="1640" y="1976"/>
              <a:ext cx="1455" cy="1824"/>
              <a:chOff x="1640" y="1976"/>
              <a:chExt cx="1455" cy="1824"/>
            </a:xfrm>
          </p:grpSpPr>
          <p:sp>
            <p:nvSpPr>
              <p:cNvPr id="115792" name="Line 80"/>
              <p:cNvSpPr>
                <a:spLocks noChangeShapeType="1"/>
              </p:cNvSpPr>
              <p:nvPr/>
            </p:nvSpPr>
            <p:spPr bwMode="auto">
              <a:xfrm>
                <a:off x="1640" y="1976"/>
                <a:ext cx="744" cy="9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793" name="Group 81"/>
              <p:cNvGrpSpPr>
                <a:grpSpLocks/>
              </p:cNvGrpSpPr>
              <p:nvPr/>
            </p:nvGrpSpPr>
            <p:grpSpPr bwMode="auto">
              <a:xfrm>
                <a:off x="1848" y="2904"/>
                <a:ext cx="1247" cy="896"/>
                <a:chOff x="1848" y="2904"/>
                <a:chExt cx="1247" cy="896"/>
              </a:xfrm>
            </p:grpSpPr>
            <p:sp>
              <p:nvSpPr>
                <p:cNvPr id="115794" name="Line 82"/>
                <p:cNvSpPr>
                  <a:spLocks noChangeShapeType="1"/>
                </p:cNvSpPr>
                <p:nvPr/>
              </p:nvSpPr>
              <p:spPr bwMode="auto">
                <a:xfrm>
                  <a:off x="1848" y="3352"/>
                  <a:ext cx="3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795" name="Group 83"/>
                <p:cNvGrpSpPr>
                  <a:grpSpLocks/>
                </p:cNvGrpSpPr>
                <p:nvPr/>
              </p:nvGrpSpPr>
              <p:grpSpPr bwMode="auto">
                <a:xfrm>
                  <a:off x="2198" y="2904"/>
                  <a:ext cx="897" cy="896"/>
                  <a:chOff x="2198" y="2904"/>
                  <a:chExt cx="897" cy="896"/>
                </a:xfrm>
              </p:grpSpPr>
              <p:grpSp>
                <p:nvGrpSpPr>
                  <p:cNvPr id="115796" name="Group 84"/>
                  <p:cNvGrpSpPr>
                    <a:grpSpLocks/>
                  </p:cNvGrpSpPr>
                  <p:nvPr/>
                </p:nvGrpSpPr>
                <p:grpSpPr bwMode="auto">
                  <a:xfrm>
                    <a:off x="2198" y="2904"/>
                    <a:ext cx="897" cy="896"/>
                    <a:chOff x="1842" y="1776"/>
                    <a:chExt cx="2074" cy="2072"/>
                  </a:xfrm>
                </p:grpSpPr>
                <p:sp>
                  <p:nvSpPr>
                    <p:cNvPr id="115797" name="Oval 8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98" name="Freeform 8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99" name="Freeform 8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0" name="Freeform 8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1" name="Freeform 8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2" name="Oval 9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03" name="Line 9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4" name="Line 9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5" name="Line 9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6" name="Line 9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07" name="Text Box 95"/>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15808" name="Text Box 96"/>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15809" name="Text Box 97"/>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15810" name="Group 98"/>
            <p:cNvGrpSpPr>
              <a:grpSpLocks/>
            </p:cNvGrpSpPr>
            <p:nvPr/>
          </p:nvGrpSpPr>
          <p:grpSpPr bwMode="auto">
            <a:xfrm>
              <a:off x="1840" y="1224"/>
              <a:ext cx="1255" cy="896"/>
              <a:chOff x="1840" y="1224"/>
              <a:chExt cx="1255" cy="896"/>
            </a:xfrm>
          </p:grpSpPr>
          <p:sp>
            <p:nvSpPr>
              <p:cNvPr id="115811" name="Line 99"/>
              <p:cNvSpPr>
                <a:spLocks noChangeShapeType="1"/>
              </p:cNvSpPr>
              <p:nvPr/>
            </p:nvSpPr>
            <p:spPr bwMode="auto">
              <a:xfrm>
                <a:off x="1840" y="1672"/>
                <a:ext cx="344" cy="0"/>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812" name="Group 100"/>
              <p:cNvGrpSpPr>
                <a:grpSpLocks/>
              </p:cNvGrpSpPr>
              <p:nvPr/>
            </p:nvGrpSpPr>
            <p:grpSpPr bwMode="auto">
              <a:xfrm>
                <a:off x="2198" y="1224"/>
                <a:ext cx="897" cy="896"/>
                <a:chOff x="1842" y="1776"/>
                <a:chExt cx="2074" cy="2072"/>
              </a:xfrm>
            </p:grpSpPr>
            <p:sp>
              <p:nvSpPr>
                <p:cNvPr id="115813" name="Oval 10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14" name="Freeform 10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15" name="Freeform 10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16" name="Freeform 10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17" name="Freeform 10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18" name="Oval 10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19" name="Line 10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20" name="Line 10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21" name="Line 10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22" name="Line 11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23" name="Text Box 111"/>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15824" name="Text Box 112"/>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15825" name="Text Box 113"/>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15826" name="Group 114"/>
            <p:cNvGrpSpPr>
              <a:grpSpLocks/>
            </p:cNvGrpSpPr>
            <p:nvPr/>
          </p:nvGrpSpPr>
          <p:grpSpPr bwMode="auto">
            <a:xfrm>
              <a:off x="972" y="2828"/>
              <a:ext cx="903" cy="972"/>
              <a:chOff x="972" y="2828"/>
              <a:chExt cx="903" cy="972"/>
            </a:xfrm>
          </p:grpSpPr>
          <p:sp>
            <p:nvSpPr>
              <p:cNvPr id="115827" name="Line 115"/>
              <p:cNvSpPr>
                <a:spLocks noChangeShapeType="1"/>
              </p:cNvSpPr>
              <p:nvPr/>
            </p:nvSpPr>
            <p:spPr bwMode="auto">
              <a:xfrm rot="5400000" flipV="1">
                <a:off x="964" y="2836"/>
                <a:ext cx="176" cy="1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828" name="Group 116"/>
              <p:cNvGrpSpPr>
                <a:grpSpLocks/>
              </p:cNvGrpSpPr>
              <p:nvPr/>
            </p:nvGrpSpPr>
            <p:grpSpPr bwMode="auto">
              <a:xfrm>
                <a:off x="978" y="2904"/>
                <a:ext cx="897" cy="896"/>
                <a:chOff x="978" y="2904"/>
                <a:chExt cx="897" cy="896"/>
              </a:xfrm>
            </p:grpSpPr>
            <p:grpSp>
              <p:nvGrpSpPr>
                <p:cNvPr id="115829" name="Group 117"/>
                <p:cNvGrpSpPr>
                  <a:grpSpLocks/>
                </p:cNvGrpSpPr>
                <p:nvPr/>
              </p:nvGrpSpPr>
              <p:grpSpPr bwMode="auto">
                <a:xfrm>
                  <a:off x="978" y="2904"/>
                  <a:ext cx="897" cy="896"/>
                  <a:chOff x="1842" y="1776"/>
                  <a:chExt cx="2074" cy="2072"/>
                </a:xfrm>
              </p:grpSpPr>
              <p:sp>
                <p:nvSpPr>
                  <p:cNvPr id="115830" name="Oval 11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31" name="Freeform 11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2" name="Freeform 12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3" name="Freeform 12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4" name="Freeform 12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5" name="Oval 12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36" name="Line 12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7" name="Line 12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8" name="Line 12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9" name="Line 12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40" name="Text Box 128"/>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15841" name="Text Box 129"/>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42" name="Text Box 130"/>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15843" name="Group 131"/>
            <p:cNvGrpSpPr>
              <a:grpSpLocks/>
            </p:cNvGrpSpPr>
            <p:nvPr/>
          </p:nvGrpSpPr>
          <p:grpSpPr bwMode="auto">
            <a:xfrm>
              <a:off x="274" y="1224"/>
              <a:ext cx="1601" cy="1736"/>
              <a:chOff x="274" y="1224"/>
              <a:chExt cx="1601" cy="1736"/>
            </a:xfrm>
          </p:grpSpPr>
          <p:grpSp>
            <p:nvGrpSpPr>
              <p:cNvPr id="115844" name="Group 132"/>
              <p:cNvGrpSpPr>
                <a:grpSpLocks/>
              </p:cNvGrpSpPr>
              <p:nvPr/>
            </p:nvGrpSpPr>
            <p:grpSpPr bwMode="auto">
              <a:xfrm>
                <a:off x="274" y="2064"/>
                <a:ext cx="897" cy="896"/>
                <a:chOff x="274" y="2064"/>
                <a:chExt cx="897" cy="896"/>
              </a:xfrm>
            </p:grpSpPr>
            <p:grpSp>
              <p:nvGrpSpPr>
                <p:cNvPr id="115845" name="Group 133"/>
                <p:cNvGrpSpPr>
                  <a:grpSpLocks/>
                </p:cNvGrpSpPr>
                <p:nvPr/>
              </p:nvGrpSpPr>
              <p:grpSpPr bwMode="auto">
                <a:xfrm>
                  <a:off x="274" y="2064"/>
                  <a:ext cx="897" cy="896"/>
                  <a:chOff x="1842" y="1776"/>
                  <a:chExt cx="2074" cy="2072"/>
                </a:xfrm>
              </p:grpSpPr>
              <p:sp>
                <p:nvSpPr>
                  <p:cNvPr id="115846" name="Oval 13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47" name="Freeform 13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48" name="Freeform 13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49" name="Freeform 13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0" name="Freeform 13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1" name="Oval 13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52" name="Line 14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3" name="Line 14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4" name="Line 14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5" name="Line 14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56" name="Text Box 144"/>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15857" name="Text Box 145"/>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58" name="Text Box 146"/>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59" name="Text Box 147"/>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15860" name="Group 148"/>
              <p:cNvGrpSpPr>
                <a:grpSpLocks/>
              </p:cNvGrpSpPr>
              <p:nvPr/>
            </p:nvGrpSpPr>
            <p:grpSpPr bwMode="auto">
              <a:xfrm>
                <a:off x="978" y="1224"/>
                <a:ext cx="897" cy="896"/>
                <a:chOff x="978" y="1224"/>
                <a:chExt cx="897" cy="896"/>
              </a:xfrm>
            </p:grpSpPr>
            <p:grpSp>
              <p:nvGrpSpPr>
                <p:cNvPr id="115861" name="Group 149"/>
                <p:cNvGrpSpPr>
                  <a:grpSpLocks/>
                </p:cNvGrpSpPr>
                <p:nvPr/>
              </p:nvGrpSpPr>
              <p:grpSpPr bwMode="auto">
                <a:xfrm>
                  <a:off x="978" y="1224"/>
                  <a:ext cx="897" cy="896"/>
                  <a:chOff x="1842" y="1776"/>
                  <a:chExt cx="2074" cy="2072"/>
                </a:xfrm>
              </p:grpSpPr>
              <p:sp>
                <p:nvSpPr>
                  <p:cNvPr id="115862" name="Oval 15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63" name="Freeform 15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4" name="Freeform 15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5" name="Freeform 15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6" name="Freeform 15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7" name="Oval 15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68" name="Line 15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9" name="Line 15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70" name="Line 15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71" name="Line 15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72" name="Text Box 160"/>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15873" name="Text Box 161"/>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15874" name="Text Box 162"/>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15875" name="Line 163"/>
              <p:cNvSpPr>
                <a:spLocks noChangeShapeType="1"/>
              </p:cNvSpPr>
              <p:nvPr/>
            </p:nvSpPr>
            <p:spPr bwMode="auto">
              <a:xfrm flipV="1">
                <a:off x="984" y="2000"/>
                <a:ext cx="128" cy="136"/>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76" name="Text Box 164"/>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877" name="Text Box 165"/>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15878" name="Text Box 166"/>
            <p:cNvSpPr txBox="1">
              <a:spLocks noChangeArrowheads="1"/>
            </p:cNvSpPr>
            <p:nvPr/>
          </p:nvSpPr>
          <p:spPr bwMode="auto">
            <a:xfrm>
              <a:off x="2838"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15879" name="Text Box 167"/>
            <p:cNvSpPr txBox="1">
              <a:spLocks noChangeArrowheads="1"/>
            </p:cNvSpPr>
            <p:nvPr/>
          </p:nvSpPr>
          <p:spPr bwMode="auto">
            <a:xfrm>
              <a:off x="2280"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880" name="Text Box 168"/>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15881" name="Text Box 169"/>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82" name="Text Box 170"/>
            <p:cNvSpPr txBox="1">
              <a:spLocks noChangeArrowheads="1"/>
            </p:cNvSpPr>
            <p:nvPr/>
          </p:nvSpPr>
          <p:spPr bwMode="auto">
            <a:xfrm>
              <a:off x="1614"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883" name="Text Box 171"/>
            <p:cNvSpPr txBox="1">
              <a:spLocks noChangeArrowheads="1"/>
            </p:cNvSpPr>
            <p:nvPr/>
          </p:nvSpPr>
          <p:spPr bwMode="auto">
            <a:xfrm>
              <a:off x="1056"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a:t>
              </a:r>
            </a:p>
          </p:txBody>
        </p:sp>
        <p:sp>
          <p:nvSpPr>
            <p:cNvPr id="115884" name="Text Box 172"/>
            <p:cNvSpPr txBox="1">
              <a:spLocks noChangeArrowheads="1"/>
            </p:cNvSpPr>
            <p:nvPr/>
          </p:nvSpPr>
          <p:spPr bwMode="auto">
            <a:xfrm>
              <a:off x="89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85" name="Text Box 173"/>
            <p:cNvSpPr txBox="1">
              <a:spLocks noChangeArrowheads="1"/>
            </p:cNvSpPr>
            <p:nvPr/>
          </p:nvSpPr>
          <p:spPr bwMode="auto">
            <a:xfrm>
              <a:off x="336"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Tree>
    <p:extLst>
      <p:ext uri="{BB962C8B-B14F-4D97-AF65-F5344CB8AC3E}">
        <p14:creationId xmlns:p14="http://schemas.microsoft.com/office/powerpoint/2010/main" val="1689913018"/>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15716"/>
                                        </p:tgtEl>
                                        <p:attrNameLst>
                                          <p:attrName>style.visibility</p:attrName>
                                        </p:attrNameLst>
                                      </p:cBhvr>
                                      <p:to>
                                        <p:strVal val="visible"/>
                                      </p:to>
                                    </p:set>
                                    <p:animEffect transition="in" filter="wipe(left)">
                                      <p:cBhvr>
                                        <p:cTn id="7" dur="10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Line 2"/>
          <p:cNvSpPr>
            <a:spLocks noChangeShapeType="1"/>
          </p:cNvSpPr>
          <p:nvPr/>
        </p:nvSpPr>
        <p:spPr bwMode="auto">
          <a:xfrm>
            <a:off x="1374775" y="3333750"/>
            <a:ext cx="0" cy="2674938"/>
          </a:xfrm>
          <a:prstGeom prst="line">
            <a:avLst/>
          </a:prstGeom>
          <a:noFill/>
          <a:ln>
            <a:noFill/>
          </a:ln>
          <a:effectLst>
            <a:outerShdw dist="35921"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Lst>
        </p:spPr>
        <p:txBody>
          <a:bodyPr wrap="none" anchor="ctr"/>
          <a:lstStyle/>
          <a:p>
            <a:pPr algn="l"/>
            <a:endParaRPr lang="en-US" sz="1800">
              <a:solidFill>
                <a:srgbClr val="000000"/>
              </a:solidFill>
            </a:endParaRPr>
          </a:p>
        </p:txBody>
      </p:sp>
      <p:sp>
        <p:nvSpPr>
          <p:cNvPr id="117763" name="Rectangle 3"/>
          <p:cNvSpPr>
            <a:spLocks noGrp="1" noChangeArrowheads="1"/>
          </p:cNvSpPr>
          <p:nvPr>
            <p:ph type="title"/>
          </p:nvPr>
        </p:nvSpPr>
        <p:spPr>
          <a:xfrm>
            <a:off x="685800" y="457200"/>
            <a:ext cx="7772400" cy="12954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ES – EF Gantt Chart</a:t>
            </a:r>
            <a:br>
              <a:rPr lang="en-US" altLang="en-US"/>
            </a:br>
            <a:r>
              <a:rPr lang="en-US" altLang="en-US"/>
              <a:t>for Milwaukee Paper</a:t>
            </a:r>
          </a:p>
        </p:txBody>
      </p:sp>
      <p:grpSp>
        <p:nvGrpSpPr>
          <p:cNvPr id="117764" name="Group 4"/>
          <p:cNvGrpSpPr>
            <a:grpSpLocks/>
          </p:cNvGrpSpPr>
          <p:nvPr/>
        </p:nvGrpSpPr>
        <p:grpSpPr bwMode="auto">
          <a:xfrm>
            <a:off x="431800" y="1941513"/>
            <a:ext cx="8394700" cy="4327525"/>
            <a:chOff x="200" y="1183"/>
            <a:chExt cx="5288" cy="2726"/>
          </a:xfrm>
        </p:grpSpPr>
        <p:sp>
          <p:nvSpPr>
            <p:cNvPr id="117765" name="Line 5"/>
            <p:cNvSpPr>
              <a:spLocks noChangeShapeType="1"/>
            </p:cNvSpPr>
            <p:nvPr/>
          </p:nvSpPr>
          <p:spPr bwMode="auto">
            <a:xfrm>
              <a:off x="185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66" name="Text Box 6"/>
            <p:cNvSpPr txBox="1">
              <a:spLocks noChangeArrowheads="1"/>
            </p:cNvSpPr>
            <p:nvPr/>
          </p:nvSpPr>
          <p:spPr bwMode="auto">
            <a:xfrm>
              <a:off x="200" y="1458"/>
              <a:ext cx="1688" cy="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marL="266700" indent="-266700"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lnSpc>
                  <a:spcPct val="90000"/>
                </a:lnSpc>
                <a:spcBef>
                  <a:spcPct val="40000"/>
                </a:spcBef>
              </a:pPr>
              <a:r>
                <a:rPr lang="en-US" altLang="en-US" sz="1600" b="1" i="1">
                  <a:solidFill>
                    <a:srgbClr val="000000"/>
                  </a:solidFill>
                  <a:effectLst>
                    <a:outerShdw blurRad="38100" dist="38100" dir="2700000" algn="tl">
                      <a:srgbClr val="C0C0C0"/>
                    </a:outerShdw>
                  </a:effectLst>
                </a:rPr>
                <a:t>A	Build internal components</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B	Modify roof and floor</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C	Construct collection stack</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D	Pour concrete and install frame</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E	Build high-temperature burner</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F	Install pollution control system</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G	Install air pollution device</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H	Inspect and test</a:t>
              </a:r>
            </a:p>
          </p:txBody>
        </p:sp>
        <p:sp>
          <p:nvSpPr>
            <p:cNvPr id="117767" name="Line 7"/>
            <p:cNvSpPr>
              <a:spLocks noChangeShapeType="1"/>
            </p:cNvSpPr>
            <p:nvPr/>
          </p:nvSpPr>
          <p:spPr bwMode="auto">
            <a:xfrm>
              <a:off x="208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68" name="Line 8"/>
            <p:cNvSpPr>
              <a:spLocks noChangeShapeType="1"/>
            </p:cNvSpPr>
            <p:nvPr/>
          </p:nvSpPr>
          <p:spPr bwMode="auto">
            <a:xfrm>
              <a:off x="230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69" name="Line 9"/>
            <p:cNvSpPr>
              <a:spLocks noChangeShapeType="1"/>
            </p:cNvSpPr>
            <p:nvPr/>
          </p:nvSpPr>
          <p:spPr bwMode="auto">
            <a:xfrm>
              <a:off x="252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0" name="Line 10"/>
            <p:cNvSpPr>
              <a:spLocks noChangeShapeType="1"/>
            </p:cNvSpPr>
            <p:nvPr/>
          </p:nvSpPr>
          <p:spPr bwMode="auto">
            <a:xfrm>
              <a:off x="275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1" name="Line 11"/>
            <p:cNvSpPr>
              <a:spLocks noChangeShapeType="1"/>
            </p:cNvSpPr>
            <p:nvPr/>
          </p:nvSpPr>
          <p:spPr bwMode="auto">
            <a:xfrm>
              <a:off x="297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2" name="Line 12"/>
            <p:cNvSpPr>
              <a:spLocks noChangeShapeType="1"/>
            </p:cNvSpPr>
            <p:nvPr/>
          </p:nvSpPr>
          <p:spPr bwMode="auto">
            <a:xfrm>
              <a:off x="320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3" name="Line 13"/>
            <p:cNvSpPr>
              <a:spLocks noChangeShapeType="1"/>
            </p:cNvSpPr>
            <p:nvPr/>
          </p:nvSpPr>
          <p:spPr bwMode="auto">
            <a:xfrm>
              <a:off x="342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4" name="Line 14"/>
            <p:cNvSpPr>
              <a:spLocks noChangeShapeType="1"/>
            </p:cNvSpPr>
            <p:nvPr/>
          </p:nvSpPr>
          <p:spPr bwMode="auto">
            <a:xfrm>
              <a:off x="364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5" name="Line 15"/>
            <p:cNvSpPr>
              <a:spLocks noChangeShapeType="1"/>
            </p:cNvSpPr>
            <p:nvPr/>
          </p:nvSpPr>
          <p:spPr bwMode="auto">
            <a:xfrm>
              <a:off x="387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6" name="Line 16"/>
            <p:cNvSpPr>
              <a:spLocks noChangeShapeType="1"/>
            </p:cNvSpPr>
            <p:nvPr/>
          </p:nvSpPr>
          <p:spPr bwMode="auto">
            <a:xfrm>
              <a:off x="409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7" name="Line 17"/>
            <p:cNvSpPr>
              <a:spLocks noChangeShapeType="1"/>
            </p:cNvSpPr>
            <p:nvPr/>
          </p:nvSpPr>
          <p:spPr bwMode="auto">
            <a:xfrm>
              <a:off x="432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8" name="Line 18"/>
            <p:cNvSpPr>
              <a:spLocks noChangeShapeType="1"/>
            </p:cNvSpPr>
            <p:nvPr/>
          </p:nvSpPr>
          <p:spPr bwMode="auto">
            <a:xfrm>
              <a:off x="454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9" name="Line 19"/>
            <p:cNvSpPr>
              <a:spLocks noChangeShapeType="1"/>
            </p:cNvSpPr>
            <p:nvPr/>
          </p:nvSpPr>
          <p:spPr bwMode="auto">
            <a:xfrm>
              <a:off x="476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0" name="Line 20"/>
            <p:cNvSpPr>
              <a:spLocks noChangeShapeType="1"/>
            </p:cNvSpPr>
            <p:nvPr/>
          </p:nvSpPr>
          <p:spPr bwMode="auto">
            <a:xfrm>
              <a:off x="499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1" name="Line 21"/>
            <p:cNvSpPr>
              <a:spLocks noChangeShapeType="1"/>
            </p:cNvSpPr>
            <p:nvPr/>
          </p:nvSpPr>
          <p:spPr bwMode="auto">
            <a:xfrm>
              <a:off x="521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2" name="Line 22"/>
            <p:cNvSpPr>
              <a:spLocks noChangeShapeType="1"/>
            </p:cNvSpPr>
            <p:nvPr/>
          </p:nvSpPr>
          <p:spPr bwMode="auto">
            <a:xfrm>
              <a:off x="544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3" name="Line 23"/>
            <p:cNvSpPr>
              <a:spLocks noChangeShapeType="1"/>
            </p:cNvSpPr>
            <p:nvPr/>
          </p:nvSpPr>
          <p:spPr bwMode="auto">
            <a:xfrm>
              <a:off x="219" y="1424"/>
              <a:ext cx="52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4" name="Text Box 24"/>
            <p:cNvSpPr txBox="1">
              <a:spLocks noChangeArrowheads="1"/>
            </p:cNvSpPr>
            <p:nvPr/>
          </p:nvSpPr>
          <p:spPr bwMode="auto">
            <a:xfrm>
              <a:off x="1755" y="1191"/>
              <a:ext cx="373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1pPr>
              <a:lvl2pPr marL="500063"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2pPr>
              <a:lvl3pPr marL="1000125"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3pPr>
              <a:lvl4pPr marL="1500188"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4pPr>
              <a:lvl5pPr marL="2000250"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5pPr>
              <a:lvl6pPr marL="24574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6pPr>
              <a:lvl7pPr marL="29146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7pPr>
              <a:lvl8pPr marL="33718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8pPr>
              <a:lvl9pPr marL="38290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9pPr>
            </a:lstStyle>
            <a:p>
              <a:pPr algn="l">
                <a:spcBef>
                  <a:spcPct val="50000"/>
                </a:spcBef>
              </a:pPr>
              <a:r>
                <a:rPr lang="en-US" altLang="en-US" sz="1400" b="1" i="1">
                  <a:solidFill>
                    <a:srgbClr val="000000"/>
                  </a:solidFill>
                  <a:effectLst>
                    <a:outerShdw blurRad="38100" dist="38100" dir="2700000" algn="tl">
                      <a:srgbClr val="C0C0C0"/>
                    </a:outerShdw>
                  </a:effectLst>
                </a:rPr>
                <a:t>	1	2	3	4	5	6	7	8	9	10	11	12	13	14	15	16</a:t>
              </a:r>
            </a:p>
          </p:txBody>
        </p:sp>
      </p:grpSp>
      <p:sp>
        <p:nvSpPr>
          <p:cNvPr id="117785" name="Rectangle 25"/>
          <p:cNvSpPr>
            <a:spLocks noChangeArrowheads="1"/>
          </p:cNvSpPr>
          <p:nvPr/>
        </p:nvSpPr>
        <p:spPr bwMode="auto">
          <a:xfrm>
            <a:off x="3065463" y="2432050"/>
            <a:ext cx="711200"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h-TH" altLang="en-US" sz="2400" b="1" i="1">
              <a:solidFill>
                <a:srgbClr val="CC0000"/>
              </a:solidFill>
            </a:endParaRPr>
          </a:p>
        </p:txBody>
      </p:sp>
      <p:sp>
        <p:nvSpPr>
          <p:cNvPr id="117786" name="Rectangle 26"/>
          <p:cNvSpPr>
            <a:spLocks noChangeArrowheads="1"/>
          </p:cNvSpPr>
          <p:nvPr/>
        </p:nvSpPr>
        <p:spPr bwMode="auto">
          <a:xfrm>
            <a:off x="3065463" y="2967038"/>
            <a:ext cx="1062037"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87" name="Rectangle 27"/>
          <p:cNvSpPr>
            <a:spLocks noChangeArrowheads="1"/>
          </p:cNvSpPr>
          <p:nvPr/>
        </p:nvSpPr>
        <p:spPr bwMode="auto">
          <a:xfrm>
            <a:off x="3771900" y="3286125"/>
            <a:ext cx="709613"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88" name="Rectangle 28"/>
          <p:cNvSpPr>
            <a:spLocks noChangeArrowheads="1"/>
          </p:cNvSpPr>
          <p:nvPr/>
        </p:nvSpPr>
        <p:spPr bwMode="auto">
          <a:xfrm>
            <a:off x="4127500" y="3808413"/>
            <a:ext cx="1419225"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89" name="Rectangle 29"/>
          <p:cNvSpPr>
            <a:spLocks noChangeArrowheads="1"/>
          </p:cNvSpPr>
          <p:nvPr/>
        </p:nvSpPr>
        <p:spPr bwMode="auto">
          <a:xfrm>
            <a:off x="4486275" y="4341813"/>
            <a:ext cx="1417638"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90" name="Rectangle 30"/>
          <p:cNvSpPr>
            <a:spLocks noChangeArrowheads="1"/>
          </p:cNvSpPr>
          <p:nvPr/>
        </p:nvSpPr>
        <p:spPr bwMode="auto">
          <a:xfrm>
            <a:off x="4486275" y="4881563"/>
            <a:ext cx="1054100"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91" name="Rectangle 31"/>
          <p:cNvSpPr>
            <a:spLocks noChangeArrowheads="1"/>
          </p:cNvSpPr>
          <p:nvPr/>
        </p:nvSpPr>
        <p:spPr bwMode="auto">
          <a:xfrm>
            <a:off x="5910263" y="5419725"/>
            <a:ext cx="1770062"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92" name="Rectangle 32"/>
          <p:cNvSpPr>
            <a:spLocks noChangeArrowheads="1"/>
          </p:cNvSpPr>
          <p:nvPr/>
        </p:nvSpPr>
        <p:spPr bwMode="auto">
          <a:xfrm>
            <a:off x="7680325" y="5980113"/>
            <a:ext cx="720725" cy="246062"/>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Tree>
    <p:extLst>
      <p:ext uri="{BB962C8B-B14F-4D97-AF65-F5344CB8AC3E}">
        <p14:creationId xmlns:p14="http://schemas.microsoft.com/office/powerpoint/2010/main" val="2621681604"/>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17764"/>
                                        </p:tgtEl>
                                        <p:attrNameLst>
                                          <p:attrName>style.visibility</p:attrName>
                                        </p:attrNameLst>
                                      </p:cBhvr>
                                      <p:to>
                                        <p:strVal val="visible"/>
                                      </p:to>
                                    </p:set>
                                    <p:animEffect transition="in" filter="strips(downRight)">
                                      <p:cBhvr>
                                        <p:cTn id="7" dur="10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8EF34FA8-F3D8-4552-B747-CC0E712BAF15}" type="datetime8">
              <a:rPr lang="en-US" smtClean="0"/>
              <a:pPr/>
              <a:t>2/25/2021 11:43 AM</a:t>
            </a:fld>
            <a:endParaRPr lang="en-US"/>
          </a:p>
        </p:txBody>
      </p:sp>
      <p:sp>
        <p:nvSpPr>
          <p:cNvPr id="21507" name="Slide Number Placeholder 4"/>
          <p:cNvSpPr>
            <a:spLocks noGrp="1"/>
          </p:cNvSpPr>
          <p:nvPr>
            <p:ph type="sldNum" sz="quarter" idx="11"/>
          </p:nvPr>
        </p:nvSpPr>
        <p:spPr>
          <a:noFill/>
        </p:spPr>
        <p:txBody>
          <a:bodyPr/>
          <a:lstStyle/>
          <a:p>
            <a:fld id="{C32F4105-0E82-4D98-B117-6C291B8B3B6B}" type="slidenum">
              <a:rPr lang="ar-SA" smtClean="0"/>
              <a:pPr/>
              <a:t>8</a:t>
            </a:fld>
            <a:endParaRPr lang="en-US"/>
          </a:p>
        </p:txBody>
      </p:sp>
      <p:sp>
        <p:nvSpPr>
          <p:cNvPr id="588802" name="Rectangle 2"/>
          <p:cNvSpPr>
            <a:spLocks noGrp="1" noChangeArrowheads="1"/>
          </p:cNvSpPr>
          <p:nvPr>
            <p:ph type="body" idx="1"/>
          </p:nvPr>
        </p:nvSpPr>
        <p:spPr>
          <a:xfrm>
            <a:off x="838200" y="1066800"/>
            <a:ext cx="8077200" cy="4881563"/>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a:defRPr/>
            </a:pPr>
            <a:r>
              <a:rPr lang="en-US" sz="2000" dirty="0"/>
              <a:t>The network (the graphical representation of a project plan)  must have </a:t>
            </a:r>
            <a:r>
              <a:rPr lang="en-US" sz="2000" b="1" dirty="0">
                <a:solidFill>
                  <a:schemeClr val="accent2"/>
                </a:solidFill>
                <a:effectLst>
                  <a:outerShdw blurRad="38100" dist="38100" dir="2700000" algn="tl">
                    <a:srgbClr val="000000">
                      <a:alpha val="43137"/>
                    </a:srgbClr>
                  </a:outerShdw>
                </a:effectLst>
              </a:rPr>
              <a:t>definite points of beginning and finish</a:t>
            </a:r>
            <a:r>
              <a:rPr lang="en-US" sz="2000" dirty="0"/>
              <a:t>.</a:t>
            </a:r>
          </a:p>
          <a:p>
            <a:pPr marL="369888" indent="-6350" algn="just">
              <a:lnSpc>
                <a:spcPct val="130000"/>
              </a:lnSpc>
              <a:buClr>
                <a:srgbClr val="CC3300"/>
              </a:buClr>
              <a:buSzPct val="100000"/>
              <a:buFontTx/>
              <a:buNone/>
              <a:defRPr/>
            </a:pPr>
            <a:r>
              <a:rPr lang="en-US" sz="2000" i="1" dirty="0"/>
              <a:t>(The accuracy and usefulness of a network is dependent mainly upon intimate knowledge of the project itself, and upon the general qualities of judgment and skill of the planning personnel.)</a:t>
            </a:r>
          </a:p>
          <a:p>
            <a:pPr marL="369888" indent="-304800" algn="just">
              <a:lnSpc>
                <a:spcPct val="130000"/>
              </a:lnSpc>
              <a:buClr>
                <a:srgbClr val="CC3300"/>
              </a:buClr>
              <a:buSzPct val="100000"/>
              <a:buFont typeface="Wingdings" pitchFamily="2" charset="2"/>
              <a:buAutoNum type="arabicParenR"/>
              <a:defRPr/>
            </a:pPr>
            <a:endParaRPr lang="en-US" sz="800" dirty="0"/>
          </a:p>
          <a:p>
            <a:pPr marL="369888" indent="-304800" algn="just">
              <a:lnSpc>
                <a:spcPct val="130000"/>
              </a:lnSpc>
              <a:buClr>
                <a:srgbClr val="CC3300"/>
              </a:buClr>
              <a:buSzPct val="100000"/>
              <a:buFontTx/>
              <a:buAutoNum type="arabicParenR" startAt="2"/>
              <a:defRPr/>
            </a:pPr>
            <a:r>
              <a:rPr lang="en-US" sz="2000" dirty="0"/>
              <a:t>The arrows originate at the </a:t>
            </a:r>
            <a:r>
              <a:rPr lang="en-US" sz="2000" b="1" u="sng" dirty="0">
                <a:solidFill>
                  <a:srgbClr val="FF0000"/>
                </a:solidFill>
                <a:effectLst>
                  <a:outerShdw blurRad="38100" dist="38100" dir="2700000" algn="tl">
                    <a:srgbClr val="C0C0C0"/>
                  </a:outerShdw>
                </a:effectLst>
              </a:rPr>
              <a:t>right side </a:t>
            </a:r>
            <a:r>
              <a:rPr lang="en-US" sz="2000" dirty="0"/>
              <a:t>of a node and terminate at the </a:t>
            </a:r>
            <a:r>
              <a:rPr lang="en-US" sz="2000" b="1" u="sng" dirty="0">
                <a:solidFill>
                  <a:srgbClr val="FF0000"/>
                </a:solidFill>
                <a:effectLst>
                  <a:outerShdw blurRad="38100" dist="38100" dir="2700000" algn="tl">
                    <a:srgbClr val="C0C0C0"/>
                  </a:outerShdw>
                </a:effectLst>
              </a:rPr>
              <a:t>left side</a:t>
            </a:r>
            <a:r>
              <a:rPr lang="en-US" sz="2000" b="1" u="sng" dirty="0">
                <a:solidFill>
                  <a:srgbClr val="FF0000"/>
                </a:solidFill>
              </a:rPr>
              <a:t> </a:t>
            </a:r>
            <a:r>
              <a:rPr lang="en-US" sz="2000" dirty="0"/>
              <a:t>of a node.</a:t>
            </a:r>
          </a:p>
          <a:p>
            <a:pPr marL="369888" indent="-304800" algn="just">
              <a:lnSpc>
                <a:spcPct val="130000"/>
              </a:lnSpc>
              <a:buClr>
                <a:srgbClr val="CC3300"/>
              </a:buClr>
              <a:buSzPct val="100000"/>
              <a:buFontTx/>
              <a:buAutoNum type="arabicParenR" startAt="2"/>
              <a:defRPr/>
            </a:pPr>
            <a:endParaRPr lang="en-US" sz="800" dirty="0"/>
          </a:p>
          <a:p>
            <a:pPr marL="369888" indent="-304800" algn="just">
              <a:lnSpc>
                <a:spcPct val="130000"/>
              </a:lnSpc>
              <a:buClr>
                <a:srgbClr val="CC3300"/>
              </a:buClr>
              <a:buSzPct val="100000"/>
              <a:buFontTx/>
              <a:buAutoNum type="arabicParenR" startAt="2"/>
              <a:defRPr/>
            </a:pPr>
            <a:r>
              <a:rPr lang="en-US" sz="2000" dirty="0"/>
              <a:t>Any two events may be directly connected by </a:t>
            </a:r>
            <a:r>
              <a:rPr lang="en-US" sz="2000" b="1" u="sng" dirty="0">
                <a:solidFill>
                  <a:srgbClr val="FF0000"/>
                </a:solidFill>
                <a:effectLst>
                  <a:outerShdw blurRad="38100" dist="38100" dir="2700000" algn="tl">
                    <a:srgbClr val="000000">
                      <a:alpha val="43137"/>
                    </a:srgbClr>
                  </a:outerShdw>
                </a:effectLst>
              </a:rPr>
              <a:t>no</a:t>
            </a:r>
            <a:r>
              <a:rPr lang="en-US" sz="2000" dirty="0"/>
              <a:t> more than </a:t>
            </a:r>
            <a:r>
              <a:rPr lang="en-US" sz="2000" b="1" u="sng" dirty="0">
                <a:solidFill>
                  <a:srgbClr val="FF0000"/>
                </a:solidFill>
                <a:effectLst>
                  <a:outerShdw blurRad="38100" dist="38100" dir="2700000" algn="tl">
                    <a:srgbClr val="000000">
                      <a:alpha val="43137"/>
                    </a:srgbClr>
                  </a:outerShdw>
                </a:effectLst>
              </a:rPr>
              <a:t>one</a:t>
            </a:r>
            <a:r>
              <a:rPr lang="en-US" sz="2000" dirty="0"/>
              <a:t> </a:t>
            </a:r>
            <a:r>
              <a:rPr lang="en-US" sz="2000" b="1" u="sng" dirty="0">
                <a:solidFill>
                  <a:srgbClr val="FF0000"/>
                </a:solidFill>
                <a:effectLst>
                  <a:outerShdw blurRad="38100" dist="38100" dir="2700000" algn="tl">
                    <a:srgbClr val="000000">
                      <a:alpha val="43137"/>
                    </a:srgbClr>
                  </a:outerShdw>
                </a:effectLst>
              </a:rPr>
              <a:t>activity</a:t>
            </a:r>
            <a:r>
              <a:rPr lang="en-US" sz="2000" dirty="0"/>
              <a:t>.</a:t>
            </a:r>
          </a:p>
          <a:p>
            <a:pPr marL="369888" indent="-304800" algn="just">
              <a:lnSpc>
                <a:spcPct val="130000"/>
              </a:lnSpc>
              <a:buClr>
                <a:srgbClr val="CC3300"/>
              </a:buClr>
              <a:buSzPct val="100000"/>
              <a:buFontTx/>
              <a:buAutoNum type="arabicParenR" startAt="2"/>
              <a:defRPr/>
            </a:pPr>
            <a:endParaRPr lang="en-US" sz="800" dirty="0"/>
          </a:p>
          <a:p>
            <a:pPr marL="369888" indent="-304800" algn="just">
              <a:lnSpc>
                <a:spcPct val="130000"/>
              </a:lnSpc>
              <a:buClr>
                <a:srgbClr val="CC3300"/>
              </a:buClr>
              <a:buSzPct val="100000"/>
              <a:buFontTx/>
              <a:buAutoNum type="arabicParenR" startAt="2"/>
              <a:defRPr/>
            </a:pPr>
            <a:r>
              <a:rPr lang="en-US" sz="2000" dirty="0"/>
              <a:t>Use symbols to indicate crossovers to avoid misunderstanding.</a:t>
            </a:r>
          </a:p>
        </p:txBody>
      </p:sp>
      <p:sp>
        <p:nvSpPr>
          <p:cNvPr id="588803"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dirty="0"/>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1374775" y="3333750"/>
            <a:ext cx="0" cy="2674938"/>
          </a:xfrm>
          <a:prstGeom prst="line">
            <a:avLst/>
          </a:prstGeom>
          <a:noFill/>
          <a:ln>
            <a:noFill/>
          </a:ln>
          <a:effectLst>
            <a:outerShdw dist="35921"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Lst>
        </p:spPr>
        <p:txBody>
          <a:bodyPr wrap="none" anchor="ctr"/>
          <a:lstStyle/>
          <a:p>
            <a:pPr algn="l"/>
            <a:endParaRPr lang="en-US" sz="1800">
              <a:solidFill>
                <a:srgbClr val="000000"/>
              </a:solidFill>
            </a:endParaRPr>
          </a:p>
        </p:txBody>
      </p:sp>
      <p:sp>
        <p:nvSpPr>
          <p:cNvPr id="119811" name="Rectangle 3"/>
          <p:cNvSpPr>
            <a:spLocks noGrp="1" noChangeArrowheads="1"/>
          </p:cNvSpPr>
          <p:nvPr>
            <p:ph type="title"/>
          </p:nvPr>
        </p:nvSpPr>
        <p:spPr>
          <a:xfrm>
            <a:off x="685800" y="457200"/>
            <a:ext cx="7772400" cy="12954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LS – LF Gantt Chart</a:t>
            </a:r>
            <a:br>
              <a:rPr lang="en-US" altLang="en-US"/>
            </a:br>
            <a:r>
              <a:rPr lang="en-US" altLang="en-US"/>
              <a:t>for Milwaukee Paper</a:t>
            </a:r>
          </a:p>
        </p:txBody>
      </p:sp>
      <p:grpSp>
        <p:nvGrpSpPr>
          <p:cNvPr id="119812" name="Group 4"/>
          <p:cNvGrpSpPr>
            <a:grpSpLocks/>
          </p:cNvGrpSpPr>
          <p:nvPr/>
        </p:nvGrpSpPr>
        <p:grpSpPr bwMode="auto">
          <a:xfrm>
            <a:off x="431800" y="1941513"/>
            <a:ext cx="8394700" cy="4327525"/>
            <a:chOff x="200" y="1183"/>
            <a:chExt cx="5288" cy="2726"/>
          </a:xfrm>
        </p:grpSpPr>
        <p:sp>
          <p:nvSpPr>
            <p:cNvPr id="119813" name="Line 5"/>
            <p:cNvSpPr>
              <a:spLocks noChangeShapeType="1"/>
            </p:cNvSpPr>
            <p:nvPr/>
          </p:nvSpPr>
          <p:spPr bwMode="auto">
            <a:xfrm>
              <a:off x="185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4" name="Text Box 6"/>
            <p:cNvSpPr txBox="1">
              <a:spLocks noChangeArrowheads="1"/>
            </p:cNvSpPr>
            <p:nvPr/>
          </p:nvSpPr>
          <p:spPr bwMode="auto">
            <a:xfrm>
              <a:off x="200" y="1458"/>
              <a:ext cx="1688" cy="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marL="266700" indent="-266700"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lnSpc>
                  <a:spcPct val="90000"/>
                </a:lnSpc>
                <a:spcBef>
                  <a:spcPct val="40000"/>
                </a:spcBef>
              </a:pPr>
              <a:r>
                <a:rPr lang="en-US" altLang="en-US" sz="1600" b="1" i="1">
                  <a:solidFill>
                    <a:srgbClr val="000000"/>
                  </a:solidFill>
                  <a:effectLst>
                    <a:outerShdw blurRad="38100" dist="38100" dir="2700000" algn="tl">
                      <a:srgbClr val="C0C0C0"/>
                    </a:outerShdw>
                  </a:effectLst>
                </a:rPr>
                <a:t>A	Build internal components</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B	Modify roof and floor</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C	Construct collection stack</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D	Pour concrete and install frame</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E	Build high-temperature burner</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F	Install pollution control system</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G	Install air pollution device</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H	Inspect and test</a:t>
              </a:r>
            </a:p>
          </p:txBody>
        </p:sp>
        <p:sp>
          <p:nvSpPr>
            <p:cNvPr id="119815" name="Line 7"/>
            <p:cNvSpPr>
              <a:spLocks noChangeShapeType="1"/>
            </p:cNvSpPr>
            <p:nvPr/>
          </p:nvSpPr>
          <p:spPr bwMode="auto">
            <a:xfrm>
              <a:off x="208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6" name="Line 8"/>
            <p:cNvSpPr>
              <a:spLocks noChangeShapeType="1"/>
            </p:cNvSpPr>
            <p:nvPr/>
          </p:nvSpPr>
          <p:spPr bwMode="auto">
            <a:xfrm>
              <a:off x="230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7" name="Line 9"/>
            <p:cNvSpPr>
              <a:spLocks noChangeShapeType="1"/>
            </p:cNvSpPr>
            <p:nvPr/>
          </p:nvSpPr>
          <p:spPr bwMode="auto">
            <a:xfrm>
              <a:off x="252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8" name="Line 10"/>
            <p:cNvSpPr>
              <a:spLocks noChangeShapeType="1"/>
            </p:cNvSpPr>
            <p:nvPr/>
          </p:nvSpPr>
          <p:spPr bwMode="auto">
            <a:xfrm>
              <a:off x="275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9" name="Line 11"/>
            <p:cNvSpPr>
              <a:spLocks noChangeShapeType="1"/>
            </p:cNvSpPr>
            <p:nvPr/>
          </p:nvSpPr>
          <p:spPr bwMode="auto">
            <a:xfrm>
              <a:off x="297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0" name="Line 12"/>
            <p:cNvSpPr>
              <a:spLocks noChangeShapeType="1"/>
            </p:cNvSpPr>
            <p:nvPr/>
          </p:nvSpPr>
          <p:spPr bwMode="auto">
            <a:xfrm>
              <a:off x="320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1" name="Line 13"/>
            <p:cNvSpPr>
              <a:spLocks noChangeShapeType="1"/>
            </p:cNvSpPr>
            <p:nvPr/>
          </p:nvSpPr>
          <p:spPr bwMode="auto">
            <a:xfrm>
              <a:off x="342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2" name="Line 14"/>
            <p:cNvSpPr>
              <a:spLocks noChangeShapeType="1"/>
            </p:cNvSpPr>
            <p:nvPr/>
          </p:nvSpPr>
          <p:spPr bwMode="auto">
            <a:xfrm>
              <a:off x="364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3" name="Line 15"/>
            <p:cNvSpPr>
              <a:spLocks noChangeShapeType="1"/>
            </p:cNvSpPr>
            <p:nvPr/>
          </p:nvSpPr>
          <p:spPr bwMode="auto">
            <a:xfrm>
              <a:off x="387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4" name="Line 16"/>
            <p:cNvSpPr>
              <a:spLocks noChangeShapeType="1"/>
            </p:cNvSpPr>
            <p:nvPr/>
          </p:nvSpPr>
          <p:spPr bwMode="auto">
            <a:xfrm>
              <a:off x="409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5" name="Line 17"/>
            <p:cNvSpPr>
              <a:spLocks noChangeShapeType="1"/>
            </p:cNvSpPr>
            <p:nvPr/>
          </p:nvSpPr>
          <p:spPr bwMode="auto">
            <a:xfrm>
              <a:off x="432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6" name="Line 18"/>
            <p:cNvSpPr>
              <a:spLocks noChangeShapeType="1"/>
            </p:cNvSpPr>
            <p:nvPr/>
          </p:nvSpPr>
          <p:spPr bwMode="auto">
            <a:xfrm>
              <a:off x="454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7" name="Line 19"/>
            <p:cNvSpPr>
              <a:spLocks noChangeShapeType="1"/>
            </p:cNvSpPr>
            <p:nvPr/>
          </p:nvSpPr>
          <p:spPr bwMode="auto">
            <a:xfrm>
              <a:off x="476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8" name="Line 20"/>
            <p:cNvSpPr>
              <a:spLocks noChangeShapeType="1"/>
            </p:cNvSpPr>
            <p:nvPr/>
          </p:nvSpPr>
          <p:spPr bwMode="auto">
            <a:xfrm>
              <a:off x="499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9" name="Line 21"/>
            <p:cNvSpPr>
              <a:spLocks noChangeShapeType="1"/>
            </p:cNvSpPr>
            <p:nvPr/>
          </p:nvSpPr>
          <p:spPr bwMode="auto">
            <a:xfrm>
              <a:off x="521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30" name="Line 22"/>
            <p:cNvSpPr>
              <a:spLocks noChangeShapeType="1"/>
            </p:cNvSpPr>
            <p:nvPr/>
          </p:nvSpPr>
          <p:spPr bwMode="auto">
            <a:xfrm>
              <a:off x="544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31" name="Line 23"/>
            <p:cNvSpPr>
              <a:spLocks noChangeShapeType="1"/>
            </p:cNvSpPr>
            <p:nvPr/>
          </p:nvSpPr>
          <p:spPr bwMode="auto">
            <a:xfrm>
              <a:off x="219" y="1424"/>
              <a:ext cx="52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32" name="Text Box 24"/>
            <p:cNvSpPr txBox="1">
              <a:spLocks noChangeArrowheads="1"/>
            </p:cNvSpPr>
            <p:nvPr/>
          </p:nvSpPr>
          <p:spPr bwMode="auto">
            <a:xfrm>
              <a:off x="1755" y="1191"/>
              <a:ext cx="373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1pPr>
              <a:lvl2pPr marL="500063"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2pPr>
              <a:lvl3pPr marL="1000125"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3pPr>
              <a:lvl4pPr marL="1500188"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4pPr>
              <a:lvl5pPr marL="2000250"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5pPr>
              <a:lvl6pPr marL="24574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6pPr>
              <a:lvl7pPr marL="29146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7pPr>
              <a:lvl8pPr marL="33718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8pPr>
              <a:lvl9pPr marL="38290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9pPr>
            </a:lstStyle>
            <a:p>
              <a:pPr algn="l">
                <a:spcBef>
                  <a:spcPct val="50000"/>
                </a:spcBef>
              </a:pPr>
              <a:r>
                <a:rPr lang="en-US" altLang="en-US" sz="1400" b="1" i="1">
                  <a:solidFill>
                    <a:srgbClr val="000000"/>
                  </a:solidFill>
                  <a:effectLst>
                    <a:outerShdw blurRad="38100" dist="38100" dir="2700000" algn="tl">
                      <a:srgbClr val="C0C0C0"/>
                    </a:outerShdw>
                  </a:effectLst>
                </a:rPr>
                <a:t>	1	2	3	4	5	6	7	8	9	10	11	12	13	14	15	16</a:t>
              </a:r>
            </a:p>
          </p:txBody>
        </p:sp>
      </p:grpSp>
      <p:sp>
        <p:nvSpPr>
          <p:cNvPr id="119833" name="Rectangle 25"/>
          <p:cNvSpPr>
            <a:spLocks noChangeArrowheads="1"/>
          </p:cNvSpPr>
          <p:nvPr/>
        </p:nvSpPr>
        <p:spPr bwMode="auto">
          <a:xfrm>
            <a:off x="3065463" y="2432050"/>
            <a:ext cx="711200"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4" name="Rectangle 26"/>
          <p:cNvSpPr>
            <a:spLocks noChangeArrowheads="1"/>
          </p:cNvSpPr>
          <p:nvPr/>
        </p:nvSpPr>
        <p:spPr bwMode="auto">
          <a:xfrm>
            <a:off x="3408363" y="2967038"/>
            <a:ext cx="1062037"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5" name="Rectangle 27"/>
          <p:cNvSpPr>
            <a:spLocks noChangeArrowheads="1"/>
          </p:cNvSpPr>
          <p:nvPr/>
        </p:nvSpPr>
        <p:spPr bwMode="auto">
          <a:xfrm>
            <a:off x="3771900" y="3286125"/>
            <a:ext cx="709613"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6" name="Rectangle 28"/>
          <p:cNvSpPr>
            <a:spLocks noChangeArrowheads="1"/>
          </p:cNvSpPr>
          <p:nvPr/>
        </p:nvSpPr>
        <p:spPr bwMode="auto">
          <a:xfrm>
            <a:off x="4483100" y="3808413"/>
            <a:ext cx="1419225"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7" name="Rectangle 29"/>
          <p:cNvSpPr>
            <a:spLocks noChangeArrowheads="1"/>
          </p:cNvSpPr>
          <p:nvPr/>
        </p:nvSpPr>
        <p:spPr bwMode="auto">
          <a:xfrm>
            <a:off x="4486275" y="4341813"/>
            <a:ext cx="1417638"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8" name="Rectangle 30"/>
          <p:cNvSpPr>
            <a:spLocks noChangeArrowheads="1"/>
          </p:cNvSpPr>
          <p:nvPr/>
        </p:nvSpPr>
        <p:spPr bwMode="auto">
          <a:xfrm>
            <a:off x="6619875" y="4881563"/>
            <a:ext cx="1054100"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9" name="Rectangle 31"/>
          <p:cNvSpPr>
            <a:spLocks noChangeArrowheads="1"/>
          </p:cNvSpPr>
          <p:nvPr/>
        </p:nvSpPr>
        <p:spPr bwMode="auto">
          <a:xfrm>
            <a:off x="5910263" y="5419725"/>
            <a:ext cx="1770062"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40" name="Rectangle 32"/>
          <p:cNvSpPr>
            <a:spLocks noChangeArrowheads="1"/>
          </p:cNvSpPr>
          <p:nvPr/>
        </p:nvSpPr>
        <p:spPr bwMode="auto">
          <a:xfrm>
            <a:off x="7680325" y="5980113"/>
            <a:ext cx="720725" cy="246062"/>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Tree>
    <p:extLst>
      <p:ext uri="{BB962C8B-B14F-4D97-AF65-F5344CB8AC3E}">
        <p14:creationId xmlns:p14="http://schemas.microsoft.com/office/powerpoint/2010/main" val="4005145331"/>
      </p:ext>
    </p:extLst>
  </p:cSld>
  <p:clrMapOvr>
    <a:masterClrMapping/>
  </p:clrMapOvr>
  <p:transition spd="slow">
    <p:dissolve/>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762000" y="3048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a:t>Critical Path Example</a:t>
            </a:r>
          </a:p>
        </p:txBody>
      </p:sp>
      <p:sp>
        <p:nvSpPr>
          <p:cNvPr id="121859"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9999"/>
                </a:solidFill>
                <a:effectLst>
                  <a:outerShdw blurRad="38100" dist="38100" dir="2700000" algn="tl">
                    <a:srgbClr val="C0C0C0"/>
                  </a:outerShdw>
                </a:effectLst>
              </a:rPr>
              <a:t>Perform a Critical Path Analysis</a:t>
            </a:r>
          </a:p>
        </p:txBody>
      </p:sp>
      <p:grpSp>
        <p:nvGrpSpPr>
          <p:cNvPr id="121860" name="Group 4"/>
          <p:cNvGrpSpPr>
            <a:grpSpLocks/>
          </p:cNvGrpSpPr>
          <p:nvPr/>
        </p:nvGrpSpPr>
        <p:grpSpPr bwMode="auto">
          <a:xfrm>
            <a:off x="1030288" y="2627313"/>
            <a:ext cx="7077075" cy="3524250"/>
            <a:chOff x="649" y="1655"/>
            <a:chExt cx="4458" cy="2220"/>
          </a:xfrm>
        </p:grpSpPr>
        <p:sp>
          <p:nvSpPr>
            <p:cNvPr id="121861" name="Text Box 5"/>
            <p:cNvSpPr txBox="1">
              <a:spLocks noChangeArrowheads="1"/>
            </p:cNvSpPr>
            <p:nvPr/>
          </p:nvSpPr>
          <p:spPr bwMode="auto">
            <a:xfrm>
              <a:off x="649" y="1655"/>
              <a:ext cx="445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257300" algn="l"/>
                  <a:tab pos="6096000" algn="ctr"/>
                </a:tabLst>
                <a:defRPr>
                  <a:solidFill>
                    <a:schemeClr val="tx1"/>
                  </a:solidFill>
                  <a:latin typeface="Arial" charset="0"/>
                </a:defRPr>
              </a:lvl1pPr>
              <a:lvl2pPr>
                <a:tabLst>
                  <a:tab pos="444500" algn="ctr"/>
                  <a:tab pos="1257300" algn="l"/>
                  <a:tab pos="6096000" algn="ctr"/>
                </a:tabLst>
                <a:defRPr>
                  <a:solidFill>
                    <a:schemeClr val="tx1"/>
                  </a:solidFill>
                  <a:latin typeface="Arial" charset="0"/>
                </a:defRPr>
              </a:lvl2pPr>
              <a:lvl3pPr>
                <a:tabLst>
                  <a:tab pos="444500" algn="ctr"/>
                  <a:tab pos="1257300" algn="l"/>
                  <a:tab pos="6096000" algn="ctr"/>
                </a:tabLst>
                <a:defRPr>
                  <a:solidFill>
                    <a:schemeClr val="tx1"/>
                  </a:solidFill>
                  <a:latin typeface="Arial" charset="0"/>
                </a:defRPr>
              </a:lvl3pPr>
              <a:lvl4pPr>
                <a:tabLst>
                  <a:tab pos="444500" algn="ctr"/>
                  <a:tab pos="1257300" algn="l"/>
                  <a:tab pos="6096000" algn="ctr"/>
                </a:tabLst>
                <a:defRPr>
                  <a:solidFill>
                    <a:schemeClr val="tx1"/>
                  </a:solidFill>
                  <a:latin typeface="Arial" charset="0"/>
                </a:defRPr>
              </a:lvl4pPr>
              <a:lvl5pPr>
                <a:tabLst>
                  <a:tab pos="444500" algn="ctr"/>
                  <a:tab pos="1257300" algn="l"/>
                  <a:tab pos="6096000" algn="ctr"/>
                </a:tabLst>
                <a:defRPr>
                  <a:solidFill>
                    <a:schemeClr val="tx1"/>
                  </a:solidFill>
                  <a:latin typeface="Arial" charset="0"/>
                </a:defRPr>
              </a:lvl5pPr>
              <a:lvl6pPr fontAlgn="base">
                <a:spcBef>
                  <a:spcPct val="0"/>
                </a:spcBef>
                <a:spcAft>
                  <a:spcPct val="0"/>
                </a:spcAft>
                <a:tabLst>
                  <a:tab pos="444500" algn="ctr"/>
                  <a:tab pos="1257300" algn="l"/>
                  <a:tab pos="6096000" algn="ctr"/>
                </a:tabLst>
                <a:defRPr>
                  <a:solidFill>
                    <a:schemeClr val="tx1"/>
                  </a:solidFill>
                  <a:latin typeface="Arial" charset="0"/>
                </a:defRPr>
              </a:lvl6pPr>
              <a:lvl7pPr fontAlgn="base">
                <a:spcBef>
                  <a:spcPct val="0"/>
                </a:spcBef>
                <a:spcAft>
                  <a:spcPct val="0"/>
                </a:spcAft>
                <a:tabLst>
                  <a:tab pos="444500" algn="ctr"/>
                  <a:tab pos="1257300" algn="l"/>
                  <a:tab pos="6096000" algn="ctr"/>
                </a:tabLst>
                <a:defRPr>
                  <a:solidFill>
                    <a:schemeClr val="tx1"/>
                  </a:solidFill>
                  <a:latin typeface="Arial" charset="0"/>
                </a:defRPr>
              </a:lvl7pPr>
              <a:lvl8pPr fontAlgn="base">
                <a:spcBef>
                  <a:spcPct val="0"/>
                </a:spcBef>
                <a:spcAft>
                  <a:spcPct val="0"/>
                </a:spcAft>
                <a:tabLst>
                  <a:tab pos="444500" algn="ctr"/>
                  <a:tab pos="1257300" algn="l"/>
                  <a:tab pos="6096000" algn="ctr"/>
                </a:tabLst>
                <a:defRPr>
                  <a:solidFill>
                    <a:schemeClr val="tx1"/>
                  </a:solidFill>
                  <a:latin typeface="Arial" charset="0"/>
                </a:defRPr>
              </a:lvl8pPr>
              <a:lvl9pPr fontAlgn="base">
                <a:spcBef>
                  <a:spcPct val="0"/>
                </a:spcBef>
                <a:spcAft>
                  <a:spcPct val="0"/>
                </a:spcAft>
                <a:tabLst>
                  <a:tab pos="444500" algn="ctr"/>
                  <a:tab pos="1257300" algn="l"/>
                  <a:tab pos="6096000" algn="ctr"/>
                </a:tabLst>
                <a:defRPr>
                  <a:solidFill>
                    <a:schemeClr val="tx1"/>
                  </a:solidFill>
                  <a:latin typeface="Arial" charset="0"/>
                </a:defRPr>
              </a:lvl9pPr>
            </a:lstStyle>
            <a:p>
              <a:pPr algn="l">
                <a:lnSpc>
                  <a:spcPct val="90000"/>
                </a:lnSpc>
                <a:spcBef>
                  <a:spcPct val="25000"/>
                </a:spcBef>
              </a:pPr>
              <a:r>
                <a:rPr lang="en-AU" altLang="en-US" sz="2000" b="1" i="1">
                  <a:solidFill>
                    <a:srgbClr val="000000"/>
                  </a:solidFill>
                </a:rPr>
                <a:t>	Activity	Immediate Predecessors	Time (weeks)</a:t>
              </a:r>
            </a:p>
            <a:p>
              <a:pPr algn="l">
                <a:lnSpc>
                  <a:spcPct val="90000"/>
                </a:lnSpc>
                <a:spcBef>
                  <a:spcPct val="25000"/>
                </a:spcBef>
              </a:pPr>
              <a:r>
                <a:rPr lang="en-AU" altLang="en-US" sz="2000" b="1" i="1">
                  <a:solidFill>
                    <a:srgbClr val="000000"/>
                  </a:solidFill>
                </a:rPr>
                <a:t>	A	                  -	</a:t>
              </a:r>
              <a:r>
                <a:rPr lang="en-AU" altLang="en-US" sz="2000" b="1">
                  <a:solidFill>
                    <a:srgbClr val="000000"/>
                  </a:solidFill>
                </a:rPr>
                <a:t>6</a:t>
              </a:r>
            </a:p>
            <a:p>
              <a:pPr algn="l">
                <a:lnSpc>
                  <a:spcPct val="90000"/>
                </a:lnSpc>
                <a:spcBef>
                  <a:spcPct val="25000"/>
                </a:spcBef>
              </a:pPr>
              <a:r>
                <a:rPr lang="en-AU" altLang="en-US" sz="2000" b="1" i="1">
                  <a:solidFill>
                    <a:srgbClr val="000000"/>
                  </a:solidFill>
                </a:rPr>
                <a:t>	B	                  -	</a:t>
              </a:r>
              <a:r>
                <a:rPr lang="en-AU" altLang="en-US" sz="2000" b="1">
                  <a:solidFill>
                    <a:srgbClr val="000000"/>
                  </a:solidFill>
                </a:rPr>
                <a:t>7</a:t>
              </a:r>
            </a:p>
            <a:p>
              <a:pPr algn="l">
                <a:lnSpc>
                  <a:spcPct val="90000"/>
                </a:lnSpc>
                <a:spcBef>
                  <a:spcPct val="25000"/>
                </a:spcBef>
              </a:pPr>
              <a:r>
                <a:rPr lang="en-AU" altLang="en-US" sz="2000" b="1" i="1">
                  <a:solidFill>
                    <a:srgbClr val="000000"/>
                  </a:solidFill>
                </a:rPr>
                <a:t>	C	                 A	</a:t>
              </a:r>
              <a:r>
                <a:rPr lang="en-AU" altLang="en-US" sz="2000" b="1">
                  <a:solidFill>
                    <a:srgbClr val="000000"/>
                  </a:solidFill>
                </a:rPr>
                <a:t>3</a:t>
              </a:r>
            </a:p>
            <a:p>
              <a:pPr algn="l">
                <a:lnSpc>
                  <a:spcPct val="90000"/>
                </a:lnSpc>
                <a:spcBef>
                  <a:spcPct val="25000"/>
                </a:spcBef>
              </a:pPr>
              <a:r>
                <a:rPr lang="en-AU" altLang="en-US" sz="2000" b="1" i="1">
                  <a:solidFill>
                    <a:srgbClr val="000000"/>
                  </a:solidFill>
                </a:rPr>
                <a:t>	D	                 A	</a:t>
              </a:r>
              <a:r>
                <a:rPr lang="en-AU" altLang="en-US" sz="2000" b="1">
                  <a:solidFill>
                    <a:srgbClr val="000000"/>
                  </a:solidFill>
                </a:rPr>
                <a:t>2</a:t>
              </a:r>
            </a:p>
            <a:p>
              <a:pPr algn="l">
                <a:lnSpc>
                  <a:spcPct val="90000"/>
                </a:lnSpc>
                <a:spcBef>
                  <a:spcPct val="25000"/>
                </a:spcBef>
              </a:pPr>
              <a:r>
                <a:rPr lang="en-AU" altLang="en-US" sz="2000" b="1" i="1">
                  <a:solidFill>
                    <a:srgbClr val="000000"/>
                  </a:solidFill>
                </a:rPr>
                <a:t>	E	                 B	</a:t>
              </a:r>
              <a:r>
                <a:rPr lang="en-AU" altLang="en-US" sz="2000" b="1">
                  <a:solidFill>
                    <a:srgbClr val="000000"/>
                  </a:solidFill>
                </a:rPr>
                <a:t>4</a:t>
              </a:r>
            </a:p>
            <a:p>
              <a:pPr algn="l">
                <a:lnSpc>
                  <a:spcPct val="90000"/>
                </a:lnSpc>
                <a:spcBef>
                  <a:spcPct val="25000"/>
                </a:spcBef>
              </a:pPr>
              <a:r>
                <a:rPr lang="en-AU" altLang="en-US" sz="2000" b="1" i="1">
                  <a:solidFill>
                    <a:srgbClr val="000000"/>
                  </a:solidFill>
                </a:rPr>
                <a:t>	F	                 B 	</a:t>
              </a:r>
              <a:r>
                <a:rPr lang="en-AU" altLang="en-US" sz="2000" b="1">
                  <a:solidFill>
                    <a:srgbClr val="000000"/>
                  </a:solidFill>
                </a:rPr>
                <a:t>6</a:t>
              </a:r>
            </a:p>
            <a:p>
              <a:pPr algn="l">
                <a:lnSpc>
                  <a:spcPct val="90000"/>
                </a:lnSpc>
                <a:spcBef>
                  <a:spcPct val="25000"/>
                </a:spcBef>
              </a:pPr>
              <a:r>
                <a:rPr lang="en-AU" altLang="en-US" sz="2000" b="1" i="1">
                  <a:solidFill>
                    <a:srgbClr val="000000"/>
                  </a:solidFill>
                </a:rPr>
                <a:t>	G	              C, E	</a:t>
              </a:r>
              <a:r>
                <a:rPr lang="en-AU" altLang="en-US" sz="2000" b="1">
                  <a:solidFill>
                    <a:srgbClr val="000000"/>
                  </a:solidFill>
                </a:rPr>
                <a:t>10</a:t>
              </a:r>
            </a:p>
            <a:p>
              <a:pPr algn="l">
                <a:lnSpc>
                  <a:spcPct val="90000"/>
                </a:lnSpc>
                <a:spcBef>
                  <a:spcPct val="25000"/>
                </a:spcBef>
              </a:pPr>
              <a:r>
                <a:rPr lang="en-AU" altLang="en-US" sz="2000" b="1" i="1">
                  <a:solidFill>
                    <a:srgbClr val="000000"/>
                  </a:solidFill>
                </a:rPr>
                <a:t>	H	              D, F	</a:t>
              </a:r>
              <a:r>
                <a:rPr lang="en-AU" altLang="en-US" sz="2000" b="1">
                  <a:solidFill>
                    <a:srgbClr val="000000"/>
                  </a:solidFill>
                </a:rPr>
                <a:t>7</a:t>
              </a:r>
            </a:p>
            <a:p>
              <a:pPr algn="l">
                <a:lnSpc>
                  <a:spcPct val="90000"/>
                </a:lnSpc>
                <a:spcBef>
                  <a:spcPct val="25000"/>
                </a:spcBef>
              </a:pPr>
              <a:r>
                <a:rPr lang="en-AU" altLang="en-US" sz="2000" b="1" i="1">
                  <a:solidFill>
                    <a:srgbClr val="000000"/>
                  </a:solidFill>
                </a:rPr>
                <a:t>		</a:t>
              </a:r>
              <a:endParaRPr lang="en-AU" altLang="en-US" sz="2000" b="1">
                <a:solidFill>
                  <a:srgbClr val="000000"/>
                </a:solidFill>
              </a:endParaRPr>
            </a:p>
          </p:txBody>
        </p:sp>
        <p:sp>
          <p:nvSpPr>
            <p:cNvPr id="121862" name="Line 6"/>
            <p:cNvSpPr>
              <a:spLocks noChangeShapeType="1"/>
            </p:cNvSpPr>
            <p:nvPr/>
          </p:nvSpPr>
          <p:spPr bwMode="auto">
            <a:xfrm>
              <a:off x="664" y="1888"/>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1863" name="Line 7"/>
            <p:cNvSpPr>
              <a:spLocks noChangeShapeType="1"/>
            </p:cNvSpPr>
            <p:nvPr/>
          </p:nvSpPr>
          <p:spPr bwMode="auto">
            <a:xfrm>
              <a:off x="664" y="3656"/>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5639869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21860"/>
                                        </p:tgtEl>
                                        <p:attrNameLst>
                                          <p:attrName>style.visibility</p:attrName>
                                        </p:attrNameLst>
                                      </p:cBhvr>
                                      <p:to>
                                        <p:strVal val="visible"/>
                                      </p:to>
                                    </p:set>
                                    <p:animEffect transition="in" filter="strips(downRight)">
                                      <p:cBhvr>
                                        <p:cTn id="7" dur="1000"/>
                                        <p:tgtEl>
                                          <p:spTgt spid="12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3906" name="Group 2"/>
          <p:cNvGrpSpPr>
            <a:grpSpLocks/>
          </p:cNvGrpSpPr>
          <p:nvPr/>
        </p:nvGrpSpPr>
        <p:grpSpPr bwMode="auto">
          <a:xfrm>
            <a:off x="6040438" y="4343400"/>
            <a:ext cx="1423987" cy="1422400"/>
            <a:chOff x="4650" y="2064"/>
            <a:chExt cx="897" cy="896"/>
          </a:xfrm>
        </p:grpSpPr>
        <p:grpSp>
          <p:nvGrpSpPr>
            <p:cNvPr id="123907" name="Group 3"/>
            <p:cNvGrpSpPr>
              <a:grpSpLocks/>
            </p:cNvGrpSpPr>
            <p:nvPr/>
          </p:nvGrpSpPr>
          <p:grpSpPr bwMode="auto">
            <a:xfrm>
              <a:off x="4650" y="2064"/>
              <a:ext cx="897" cy="896"/>
              <a:chOff x="1842" y="1776"/>
              <a:chExt cx="2074" cy="2072"/>
            </a:xfrm>
          </p:grpSpPr>
          <p:sp>
            <p:nvSpPr>
              <p:cNvPr id="123908" name="Oval 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09" name="Freeform 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0" name="Freeform 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1" name="Freeform 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2" name="Freeform 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3" name="Oval 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14" name="Line 1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5" name="Line 1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6" name="Line 1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7" name="Line 1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18" name="Text Box 14"/>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7</a:t>
              </a:r>
            </a:p>
          </p:txBody>
        </p:sp>
        <p:sp>
          <p:nvSpPr>
            <p:cNvPr id="123919" name="Text Box 15"/>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23920" name="Text Box 16"/>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20</a:t>
              </a:r>
            </a:p>
          </p:txBody>
        </p:sp>
        <p:sp>
          <p:nvSpPr>
            <p:cNvPr id="123921" name="Text Box 17"/>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14</a:t>
              </a:r>
            </a:p>
          </p:txBody>
        </p:sp>
        <p:sp>
          <p:nvSpPr>
            <p:cNvPr id="123922" name="Text Box 18"/>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grpSp>
      <p:grpSp>
        <p:nvGrpSpPr>
          <p:cNvPr id="123923" name="Group 19"/>
          <p:cNvGrpSpPr>
            <a:grpSpLocks/>
          </p:cNvGrpSpPr>
          <p:nvPr/>
        </p:nvGrpSpPr>
        <p:grpSpPr bwMode="auto">
          <a:xfrm>
            <a:off x="3979863" y="5126038"/>
            <a:ext cx="1423987" cy="1422400"/>
            <a:chOff x="3766" y="1224"/>
            <a:chExt cx="897" cy="896"/>
          </a:xfrm>
        </p:grpSpPr>
        <p:grpSp>
          <p:nvGrpSpPr>
            <p:cNvPr id="123924" name="Group 20"/>
            <p:cNvGrpSpPr>
              <a:grpSpLocks/>
            </p:cNvGrpSpPr>
            <p:nvPr/>
          </p:nvGrpSpPr>
          <p:grpSpPr bwMode="auto">
            <a:xfrm>
              <a:off x="3766" y="1224"/>
              <a:ext cx="897" cy="896"/>
              <a:chOff x="1842" y="1776"/>
              <a:chExt cx="2074" cy="2072"/>
            </a:xfrm>
          </p:grpSpPr>
          <p:sp>
            <p:nvSpPr>
              <p:cNvPr id="123925" name="Oval 2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26" name="Freeform 2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27" name="Freeform 2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28" name="Freeform 2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29" name="Freeform 2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30" name="Oval 2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31" name="Line 2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32" name="Line 2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33" name="Line 2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34" name="Line 3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35" name="Text Box 31"/>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6</a:t>
              </a:r>
            </a:p>
          </p:txBody>
        </p:sp>
        <p:sp>
          <p:nvSpPr>
            <p:cNvPr id="123936" name="Text Box 32"/>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sp>
          <p:nvSpPr>
            <p:cNvPr id="123937" name="Text Box 33"/>
            <p:cNvSpPr txBox="1">
              <a:spLocks noChangeArrowheads="1"/>
            </p:cNvSpPr>
            <p:nvPr/>
          </p:nvSpPr>
          <p:spPr bwMode="auto">
            <a:xfrm>
              <a:off x="4382" y="1399"/>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23938" name="Text Box 34"/>
            <p:cNvSpPr txBox="1">
              <a:spLocks noChangeArrowheads="1"/>
            </p:cNvSpPr>
            <p:nvPr/>
          </p:nvSpPr>
          <p:spPr bwMode="auto">
            <a:xfrm>
              <a:off x="3782" y="1704"/>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 8</a:t>
              </a:r>
            </a:p>
          </p:txBody>
        </p:sp>
        <p:sp>
          <p:nvSpPr>
            <p:cNvPr id="123939" name="Text Box 35"/>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14</a:t>
              </a:r>
            </a:p>
          </p:txBody>
        </p:sp>
      </p:grpSp>
      <p:grpSp>
        <p:nvGrpSpPr>
          <p:cNvPr id="123940" name="Group 36"/>
          <p:cNvGrpSpPr>
            <a:grpSpLocks/>
          </p:cNvGrpSpPr>
          <p:nvPr/>
        </p:nvGrpSpPr>
        <p:grpSpPr bwMode="auto">
          <a:xfrm>
            <a:off x="6005513" y="1087438"/>
            <a:ext cx="1423987" cy="1422400"/>
            <a:chOff x="3766" y="2904"/>
            <a:chExt cx="897" cy="896"/>
          </a:xfrm>
        </p:grpSpPr>
        <p:grpSp>
          <p:nvGrpSpPr>
            <p:cNvPr id="123941" name="Group 37"/>
            <p:cNvGrpSpPr>
              <a:grpSpLocks/>
            </p:cNvGrpSpPr>
            <p:nvPr/>
          </p:nvGrpSpPr>
          <p:grpSpPr bwMode="auto">
            <a:xfrm>
              <a:off x="3766" y="2904"/>
              <a:ext cx="897" cy="896"/>
              <a:chOff x="1842" y="1776"/>
              <a:chExt cx="2074" cy="2072"/>
            </a:xfrm>
          </p:grpSpPr>
          <p:sp>
            <p:nvSpPr>
              <p:cNvPr id="123942" name="Oval 3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43" name="Freeform 3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4" name="Freeform 4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5" name="Freeform 4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6" name="Freeform 4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7" name="Oval 4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48" name="Line 4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9" name="Line 4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50" name="Line 4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51" name="Line 4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52" name="Text Box 48"/>
            <p:cNvSpPr txBox="1">
              <a:spLocks noChangeArrowheads="1"/>
            </p:cNvSpPr>
            <p:nvPr/>
          </p:nvSpPr>
          <p:spPr bwMode="auto">
            <a:xfrm>
              <a:off x="4102" y="2975"/>
              <a:ext cx="276"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10</a:t>
              </a:r>
            </a:p>
          </p:txBody>
        </p:sp>
        <p:sp>
          <p:nvSpPr>
            <p:cNvPr id="123953" name="Text Box 49"/>
            <p:cNvSpPr txBox="1">
              <a:spLocks noChangeArrowheads="1"/>
            </p:cNvSpPr>
            <p:nvPr/>
          </p:nvSpPr>
          <p:spPr bwMode="auto">
            <a:xfrm>
              <a:off x="383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sp>
          <p:nvSpPr>
            <p:cNvPr id="123954" name="Text Box 50"/>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sp>
          <p:nvSpPr>
            <p:cNvPr id="123955" name="Text Box 51"/>
            <p:cNvSpPr txBox="1">
              <a:spLocks noChangeArrowheads="1"/>
            </p:cNvSpPr>
            <p:nvPr/>
          </p:nvSpPr>
          <p:spPr bwMode="auto">
            <a:xfrm>
              <a:off x="383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sp>
          <p:nvSpPr>
            <p:cNvPr id="123956" name="Text Box 52"/>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grpSp>
      <p:grpSp>
        <p:nvGrpSpPr>
          <p:cNvPr id="123957" name="Group 53"/>
          <p:cNvGrpSpPr>
            <a:grpSpLocks/>
          </p:cNvGrpSpPr>
          <p:nvPr/>
        </p:nvGrpSpPr>
        <p:grpSpPr bwMode="auto">
          <a:xfrm>
            <a:off x="3965575" y="3535363"/>
            <a:ext cx="1423988" cy="1422400"/>
            <a:chOff x="2898" y="2064"/>
            <a:chExt cx="897" cy="896"/>
          </a:xfrm>
        </p:grpSpPr>
        <p:grpSp>
          <p:nvGrpSpPr>
            <p:cNvPr id="123958" name="Group 54"/>
            <p:cNvGrpSpPr>
              <a:grpSpLocks/>
            </p:cNvGrpSpPr>
            <p:nvPr/>
          </p:nvGrpSpPr>
          <p:grpSpPr bwMode="auto">
            <a:xfrm>
              <a:off x="2898" y="2064"/>
              <a:ext cx="897" cy="896"/>
              <a:chOff x="1842" y="1776"/>
              <a:chExt cx="2074" cy="2072"/>
            </a:xfrm>
          </p:grpSpPr>
          <p:sp>
            <p:nvSpPr>
              <p:cNvPr id="123959" name="Oval 5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60" name="Freeform 5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1" name="Freeform 5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2" name="Freeform 5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3" name="Freeform 5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4" name="Oval 6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65" name="Line 6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6" name="Line 6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7" name="Line 6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8" name="Line 6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69" name="Text Box 65"/>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23970" name="Text Box 66"/>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sp>
          <p:nvSpPr>
            <p:cNvPr id="123971" name="Text Box 67"/>
            <p:cNvSpPr txBox="1">
              <a:spLocks noChangeArrowheads="1"/>
            </p:cNvSpPr>
            <p:nvPr/>
          </p:nvSpPr>
          <p:spPr bwMode="auto">
            <a:xfrm>
              <a:off x="3518"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sp>
          <p:nvSpPr>
            <p:cNvPr id="123972" name="Text Box 68"/>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sp>
          <p:nvSpPr>
            <p:cNvPr id="123973" name="Text Box 69"/>
            <p:cNvSpPr txBox="1">
              <a:spLocks noChangeArrowheads="1"/>
            </p:cNvSpPr>
            <p:nvPr/>
          </p:nvSpPr>
          <p:spPr bwMode="auto">
            <a:xfrm>
              <a:off x="3518" y="255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grpSp>
      <p:grpSp>
        <p:nvGrpSpPr>
          <p:cNvPr id="123974" name="Group 70"/>
          <p:cNvGrpSpPr>
            <a:grpSpLocks/>
          </p:cNvGrpSpPr>
          <p:nvPr/>
        </p:nvGrpSpPr>
        <p:grpSpPr bwMode="auto">
          <a:xfrm>
            <a:off x="3956050" y="200025"/>
            <a:ext cx="1441450" cy="1422400"/>
            <a:chOff x="2198" y="1224"/>
            <a:chExt cx="908" cy="896"/>
          </a:xfrm>
        </p:grpSpPr>
        <p:grpSp>
          <p:nvGrpSpPr>
            <p:cNvPr id="123975" name="Group 71"/>
            <p:cNvGrpSpPr>
              <a:grpSpLocks/>
            </p:cNvGrpSpPr>
            <p:nvPr/>
          </p:nvGrpSpPr>
          <p:grpSpPr bwMode="auto">
            <a:xfrm>
              <a:off x="2198" y="1224"/>
              <a:ext cx="897" cy="896"/>
              <a:chOff x="1842" y="1776"/>
              <a:chExt cx="2074" cy="2072"/>
            </a:xfrm>
          </p:grpSpPr>
          <p:sp>
            <p:nvSpPr>
              <p:cNvPr id="123976" name="Oval 7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77" name="Freeform 7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78" name="Freeform 7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79" name="Freeform 7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0" name="Freeform 7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1" name="Oval 7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82" name="Line 7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3" name="Line 7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4" name="Line 8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5" name="Line 8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86" name="Text Box 82"/>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23987" name="Text Box 83"/>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6</a:t>
              </a:r>
            </a:p>
          </p:txBody>
        </p:sp>
        <p:sp>
          <p:nvSpPr>
            <p:cNvPr id="123988" name="Text Box 84"/>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9</a:t>
              </a:r>
            </a:p>
          </p:txBody>
        </p:sp>
        <p:sp>
          <p:nvSpPr>
            <p:cNvPr id="123989" name="Text Box 85"/>
            <p:cNvSpPr txBox="1">
              <a:spLocks noChangeArrowheads="1"/>
            </p:cNvSpPr>
            <p:nvPr/>
          </p:nvSpPr>
          <p:spPr bwMode="auto">
            <a:xfrm>
              <a:off x="2830" y="170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sp>
          <p:nvSpPr>
            <p:cNvPr id="123990" name="Text Box 86"/>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grpSp>
        <p:nvGrpSpPr>
          <p:cNvPr id="123991" name="Group 87"/>
          <p:cNvGrpSpPr>
            <a:grpSpLocks/>
          </p:cNvGrpSpPr>
          <p:nvPr/>
        </p:nvGrpSpPr>
        <p:grpSpPr bwMode="auto">
          <a:xfrm>
            <a:off x="3929063" y="1839913"/>
            <a:ext cx="1423987" cy="1422400"/>
            <a:chOff x="2475" y="1159"/>
            <a:chExt cx="897" cy="896"/>
          </a:xfrm>
        </p:grpSpPr>
        <p:grpSp>
          <p:nvGrpSpPr>
            <p:cNvPr id="123992" name="Group 88"/>
            <p:cNvGrpSpPr>
              <a:grpSpLocks/>
            </p:cNvGrpSpPr>
            <p:nvPr/>
          </p:nvGrpSpPr>
          <p:grpSpPr bwMode="auto">
            <a:xfrm>
              <a:off x="2475" y="1159"/>
              <a:ext cx="897" cy="896"/>
              <a:chOff x="2198" y="2904"/>
              <a:chExt cx="897" cy="896"/>
            </a:xfrm>
          </p:grpSpPr>
          <p:grpSp>
            <p:nvGrpSpPr>
              <p:cNvPr id="123993" name="Group 89"/>
              <p:cNvGrpSpPr>
                <a:grpSpLocks/>
              </p:cNvGrpSpPr>
              <p:nvPr/>
            </p:nvGrpSpPr>
            <p:grpSpPr bwMode="auto">
              <a:xfrm>
                <a:off x="2198" y="2904"/>
                <a:ext cx="897" cy="896"/>
                <a:chOff x="1842" y="1776"/>
                <a:chExt cx="2074" cy="2072"/>
              </a:xfrm>
            </p:grpSpPr>
            <p:sp>
              <p:nvSpPr>
                <p:cNvPr id="123994" name="Oval 9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95" name="Freeform 9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96" name="Freeform 9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97" name="Freeform 9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98" name="Freeform 9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99" name="Oval 9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00" name="Line 9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01" name="Line 9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02" name="Line 9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03" name="Line 9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04" name="Text Box 100"/>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2</a:t>
                </a:r>
              </a:p>
            </p:txBody>
          </p:sp>
          <p:sp>
            <p:nvSpPr>
              <p:cNvPr id="124005" name="Text Box 101"/>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6</a:t>
                </a:r>
              </a:p>
            </p:txBody>
          </p:sp>
          <p:sp>
            <p:nvSpPr>
              <p:cNvPr id="124006" name="Text Box 102"/>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sp>
          <p:nvSpPr>
            <p:cNvPr id="124007" name="Text Box 103"/>
            <p:cNvSpPr txBox="1">
              <a:spLocks noChangeArrowheads="1"/>
            </p:cNvSpPr>
            <p:nvPr/>
          </p:nvSpPr>
          <p:spPr bwMode="auto">
            <a:xfrm>
              <a:off x="3061" y="1630"/>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14</a:t>
              </a:r>
            </a:p>
          </p:txBody>
        </p:sp>
        <p:sp>
          <p:nvSpPr>
            <p:cNvPr id="124008" name="Text Box 104"/>
            <p:cNvSpPr txBox="1">
              <a:spLocks noChangeArrowheads="1"/>
            </p:cNvSpPr>
            <p:nvPr/>
          </p:nvSpPr>
          <p:spPr bwMode="auto">
            <a:xfrm>
              <a:off x="2503" y="1630"/>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12</a:t>
              </a:r>
            </a:p>
          </p:txBody>
        </p:sp>
      </p:grpSp>
      <p:grpSp>
        <p:nvGrpSpPr>
          <p:cNvPr id="124009" name="Group 105"/>
          <p:cNvGrpSpPr>
            <a:grpSpLocks/>
          </p:cNvGrpSpPr>
          <p:nvPr/>
        </p:nvGrpSpPr>
        <p:grpSpPr bwMode="auto">
          <a:xfrm>
            <a:off x="1997075" y="1116013"/>
            <a:ext cx="1423988" cy="1422400"/>
            <a:chOff x="978" y="1224"/>
            <a:chExt cx="897" cy="896"/>
          </a:xfrm>
        </p:grpSpPr>
        <p:grpSp>
          <p:nvGrpSpPr>
            <p:cNvPr id="124010" name="Group 106"/>
            <p:cNvGrpSpPr>
              <a:grpSpLocks/>
            </p:cNvGrpSpPr>
            <p:nvPr/>
          </p:nvGrpSpPr>
          <p:grpSpPr bwMode="auto">
            <a:xfrm>
              <a:off x="978" y="1224"/>
              <a:ext cx="897" cy="896"/>
              <a:chOff x="978" y="1224"/>
              <a:chExt cx="897" cy="896"/>
            </a:xfrm>
          </p:grpSpPr>
          <p:grpSp>
            <p:nvGrpSpPr>
              <p:cNvPr id="124011" name="Group 107"/>
              <p:cNvGrpSpPr>
                <a:grpSpLocks/>
              </p:cNvGrpSpPr>
              <p:nvPr/>
            </p:nvGrpSpPr>
            <p:grpSpPr bwMode="auto">
              <a:xfrm>
                <a:off x="978" y="1224"/>
                <a:ext cx="897" cy="896"/>
                <a:chOff x="1842" y="1776"/>
                <a:chExt cx="2074" cy="2072"/>
              </a:xfrm>
            </p:grpSpPr>
            <p:sp>
              <p:nvSpPr>
                <p:cNvPr id="124012" name="Oval 10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13" name="Freeform 10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4" name="Freeform 11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5" name="Freeform 11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6" name="Freeform 11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7" name="Oval 11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18" name="Line 11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9" name="Line 11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20" name="Line 11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21" name="Line 11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22" name="Text Box 118"/>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6</a:t>
                </a:r>
              </a:p>
            </p:txBody>
          </p:sp>
          <p:sp>
            <p:nvSpPr>
              <p:cNvPr id="124023" name="Text Box 119"/>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6</a:t>
                </a:r>
              </a:p>
            </p:txBody>
          </p:sp>
          <p:sp>
            <p:nvSpPr>
              <p:cNvPr id="124024" name="Text Box 120"/>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24025" name="Text Box 121"/>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24026" name="Text Box 122"/>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grpSp>
      <p:grpSp>
        <p:nvGrpSpPr>
          <p:cNvPr id="124027" name="Group 123"/>
          <p:cNvGrpSpPr>
            <a:grpSpLocks/>
          </p:cNvGrpSpPr>
          <p:nvPr/>
        </p:nvGrpSpPr>
        <p:grpSpPr bwMode="auto">
          <a:xfrm>
            <a:off x="1928813" y="4240213"/>
            <a:ext cx="1423987" cy="1422400"/>
            <a:chOff x="462" y="2802"/>
            <a:chExt cx="897" cy="896"/>
          </a:xfrm>
        </p:grpSpPr>
        <p:grpSp>
          <p:nvGrpSpPr>
            <p:cNvPr id="124028" name="Group 124"/>
            <p:cNvGrpSpPr>
              <a:grpSpLocks/>
            </p:cNvGrpSpPr>
            <p:nvPr/>
          </p:nvGrpSpPr>
          <p:grpSpPr bwMode="auto">
            <a:xfrm>
              <a:off x="462" y="2802"/>
              <a:ext cx="897" cy="896"/>
              <a:chOff x="978" y="2904"/>
              <a:chExt cx="897" cy="896"/>
            </a:xfrm>
          </p:grpSpPr>
          <p:grpSp>
            <p:nvGrpSpPr>
              <p:cNvPr id="124029" name="Group 125"/>
              <p:cNvGrpSpPr>
                <a:grpSpLocks/>
              </p:cNvGrpSpPr>
              <p:nvPr/>
            </p:nvGrpSpPr>
            <p:grpSpPr bwMode="auto">
              <a:xfrm>
                <a:off x="978" y="2904"/>
                <a:ext cx="897" cy="896"/>
                <a:chOff x="1842" y="1776"/>
                <a:chExt cx="2074" cy="2072"/>
              </a:xfrm>
            </p:grpSpPr>
            <p:sp>
              <p:nvSpPr>
                <p:cNvPr id="124030" name="Oval 1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31" name="Freeform 1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2" name="Freeform 1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3" name="Freeform 1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4" name="Freeform 1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5" name="Oval 1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36" name="Line 1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7" name="Line 1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8" name="Line 1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9" name="Line 1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40" name="Text Box 136"/>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7</a:t>
                </a:r>
              </a:p>
            </p:txBody>
          </p:sp>
          <p:sp>
            <p:nvSpPr>
              <p:cNvPr id="124041" name="Text Box 137"/>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42" name="Text Box 138"/>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sp>
          <p:nvSpPr>
            <p:cNvPr id="124043" name="Text Box 139"/>
            <p:cNvSpPr txBox="1">
              <a:spLocks noChangeArrowheads="1"/>
            </p:cNvSpPr>
            <p:nvPr/>
          </p:nvSpPr>
          <p:spPr bwMode="auto">
            <a:xfrm>
              <a:off x="534" y="33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44" name="Text Box 140"/>
            <p:cNvSpPr txBox="1">
              <a:spLocks noChangeArrowheads="1"/>
            </p:cNvSpPr>
            <p:nvPr/>
          </p:nvSpPr>
          <p:spPr bwMode="auto">
            <a:xfrm>
              <a:off x="1086" y="33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nvGrpSpPr>
          <p:cNvPr id="124045" name="Group 141"/>
          <p:cNvGrpSpPr>
            <a:grpSpLocks/>
          </p:cNvGrpSpPr>
          <p:nvPr/>
        </p:nvGrpSpPr>
        <p:grpSpPr bwMode="auto">
          <a:xfrm>
            <a:off x="244475" y="2819400"/>
            <a:ext cx="1423988" cy="1422400"/>
            <a:chOff x="202" y="336"/>
            <a:chExt cx="897" cy="896"/>
          </a:xfrm>
        </p:grpSpPr>
        <p:grpSp>
          <p:nvGrpSpPr>
            <p:cNvPr id="124046" name="Group 142"/>
            <p:cNvGrpSpPr>
              <a:grpSpLocks/>
            </p:cNvGrpSpPr>
            <p:nvPr/>
          </p:nvGrpSpPr>
          <p:grpSpPr bwMode="auto">
            <a:xfrm>
              <a:off x="202" y="336"/>
              <a:ext cx="897" cy="896"/>
              <a:chOff x="274" y="2064"/>
              <a:chExt cx="897" cy="896"/>
            </a:xfrm>
          </p:grpSpPr>
          <p:grpSp>
            <p:nvGrpSpPr>
              <p:cNvPr id="124047" name="Group 143"/>
              <p:cNvGrpSpPr>
                <a:grpSpLocks/>
              </p:cNvGrpSpPr>
              <p:nvPr/>
            </p:nvGrpSpPr>
            <p:grpSpPr bwMode="auto">
              <a:xfrm>
                <a:off x="274" y="2064"/>
                <a:ext cx="897" cy="896"/>
                <a:chOff x="1842" y="1776"/>
                <a:chExt cx="2074" cy="2072"/>
              </a:xfrm>
            </p:grpSpPr>
            <p:sp>
              <p:nvSpPr>
                <p:cNvPr id="124048" name="Oval 14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49" name="Freeform 14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0" name="Freeform 14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1" name="Freeform 14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2" name="Freeform 14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3" name="Oval 14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54" name="Line 15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5" name="Line 15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6" name="Line 15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7" name="Line 15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58" name="Text Box 154"/>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24059" name="Text Box 155"/>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60" name="Text Box 156"/>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61" name="Text Box 157"/>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24062" name="Text Box 158"/>
            <p:cNvSpPr txBox="1">
              <a:spLocks noChangeArrowheads="1"/>
            </p:cNvSpPr>
            <p:nvPr/>
          </p:nvSpPr>
          <p:spPr bwMode="auto">
            <a:xfrm>
              <a:off x="804" y="8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63" name="Text Box 159"/>
            <p:cNvSpPr txBox="1">
              <a:spLocks noChangeArrowheads="1"/>
            </p:cNvSpPr>
            <p:nvPr/>
          </p:nvSpPr>
          <p:spPr bwMode="auto">
            <a:xfrm>
              <a:off x="246" y="8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24064" name="Group 160"/>
          <p:cNvGrpSpPr>
            <a:grpSpLocks/>
          </p:cNvGrpSpPr>
          <p:nvPr/>
        </p:nvGrpSpPr>
        <p:grpSpPr bwMode="auto">
          <a:xfrm>
            <a:off x="7470775" y="2894013"/>
            <a:ext cx="1423988" cy="1422400"/>
            <a:chOff x="202" y="336"/>
            <a:chExt cx="897" cy="896"/>
          </a:xfrm>
        </p:grpSpPr>
        <p:grpSp>
          <p:nvGrpSpPr>
            <p:cNvPr id="124065" name="Group 161"/>
            <p:cNvGrpSpPr>
              <a:grpSpLocks/>
            </p:cNvGrpSpPr>
            <p:nvPr/>
          </p:nvGrpSpPr>
          <p:grpSpPr bwMode="auto">
            <a:xfrm>
              <a:off x="202" y="336"/>
              <a:ext cx="897" cy="896"/>
              <a:chOff x="274" y="2064"/>
              <a:chExt cx="897" cy="896"/>
            </a:xfrm>
          </p:grpSpPr>
          <p:grpSp>
            <p:nvGrpSpPr>
              <p:cNvPr id="124066" name="Group 162"/>
              <p:cNvGrpSpPr>
                <a:grpSpLocks/>
              </p:cNvGrpSpPr>
              <p:nvPr/>
            </p:nvGrpSpPr>
            <p:grpSpPr bwMode="auto">
              <a:xfrm>
                <a:off x="274" y="2064"/>
                <a:ext cx="897" cy="896"/>
                <a:chOff x="1842" y="1776"/>
                <a:chExt cx="2074" cy="2072"/>
              </a:xfrm>
            </p:grpSpPr>
            <p:sp>
              <p:nvSpPr>
                <p:cNvPr id="124067" name="Oval 16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68" name="Freeform 16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69" name="Freeform 16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0" name="Freeform 16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1" name="Freeform 16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2" name="Oval 16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73" name="Line 16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4" name="Line 17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5" name="Line 17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6" name="Line 17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77" name="Text Box 173"/>
              <p:cNvSpPr txBox="1">
                <a:spLocks noChangeArrowheads="1"/>
              </p:cNvSpPr>
              <p:nvPr/>
            </p:nvSpPr>
            <p:spPr bwMode="auto">
              <a:xfrm>
                <a:off x="542" y="2149"/>
                <a:ext cx="3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 End</a:t>
                </a:r>
              </a:p>
            </p:txBody>
          </p:sp>
          <p:sp>
            <p:nvSpPr>
              <p:cNvPr id="124078" name="Text Box 174"/>
              <p:cNvSpPr txBox="1">
                <a:spLocks noChangeArrowheads="1"/>
              </p:cNvSpPr>
              <p:nvPr/>
            </p:nvSpPr>
            <p:spPr bwMode="auto">
              <a:xfrm>
                <a:off x="334" y="222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sp>
            <p:nvSpPr>
              <p:cNvPr id="124079" name="Text Box 17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80" name="Text Box 176"/>
              <p:cNvSpPr txBox="1">
                <a:spLocks noChangeArrowheads="1"/>
              </p:cNvSpPr>
              <p:nvPr/>
            </p:nvSpPr>
            <p:spPr bwMode="auto">
              <a:xfrm>
                <a:off x="894" y="2215"/>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grpSp>
        <p:sp>
          <p:nvSpPr>
            <p:cNvPr id="124081" name="Text Box 177"/>
            <p:cNvSpPr txBox="1">
              <a:spLocks noChangeArrowheads="1"/>
            </p:cNvSpPr>
            <p:nvPr/>
          </p:nvSpPr>
          <p:spPr bwMode="auto">
            <a:xfrm>
              <a:off x="804" y="8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sp>
          <p:nvSpPr>
            <p:cNvPr id="124082" name="Text Box 178"/>
            <p:cNvSpPr txBox="1">
              <a:spLocks noChangeArrowheads="1"/>
            </p:cNvSpPr>
            <p:nvPr/>
          </p:nvSpPr>
          <p:spPr bwMode="auto">
            <a:xfrm>
              <a:off x="246" y="8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grpSp>
      <p:sp>
        <p:nvSpPr>
          <p:cNvPr id="124083" name="Line 179"/>
          <p:cNvSpPr>
            <a:spLocks noChangeShapeType="1"/>
          </p:cNvSpPr>
          <p:nvPr/>
        </p:nvSpPr>
        <p:spPr bwMode="auto">
          <a:xfrm flipV="1">
            <a:off x="1533525" y="2397125"/>
            <a:ext cx="746125" cy="68897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4" name="Line 180"/>
          <p:cNvSpPr>
            <a:spLocks noChangeShapeType="1"/>
          </p:cNvSpPr>
          <p:nvPr/>
        </p:nvSpPr>
        <p:spPr bwMode="auto">
          <a:xfrm flipV="1">
            <a:off x="3432175" y="1255713"/>
            <a:ext cx="631825" cy="3429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5" name="Line 181"/>
          <p:cNvSpPr>
            <a:spLocks noChangeShapeType="1"/>
          </p:cNvSpPr>
          <p:nvPr/>
        </p:nvSpPr>
        <p:spPr bwMode="auto">
          <a:xfrm>
            <a:off x="3400425" y="2103438"/>
            <a:ext cx="571500" cy="279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6" name="Line 182"/>
          <p:cNvSpPr>
            <a:spLocks noChangeShapeType="1"/>
          </p:cNvSpPr>
          <p:nvPr/>
        </p:nvSpPr>
        <p:spPr bwMode="auto">
          <a:xfrm>
            <a:off x="1487488" y="4025900"/>
            <a:ext cx="547687" cy="45085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7" name="Line 183"/>
          <p:cNvSpPr>
            <a:spLocks noChangeShapeType="1"/>
          </p:cNvSpPr>
          <p:nvPr/>
        </p:nvSpPr>
        <p:spPr bwMode="auto">
          <a:xfrm flipV="1">
            <a:off x="3343275" y="4489450"/>
            <a:ext cx="628650" cy="219075"/>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8" name="Line 184"/>
          <p:cNvSpPr>
            <a:spLocks noChangeShapeType="1"/>
          </p:cNvSpPr>
          <p:nvPr/>
        </p:nvSpPr>
        <p:spPr bwMode="auto">
          <a:xfrm flipV="1">
            <a:off x="5254625" y="2509838"/>
            <a:ext cx="1212850" cy="127000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9" name="Line 185"/>
          <p:cNvSpPr>
            <a:spLocks noChangeShapeType="1"/>
          </p:cNvSpPr>
          <p:nvPr/>
        </p:nvSpPr>
        <p:spPr bwMode="auto">
          <a:xfrm>
            <a:off x="7219950" y="2292350"/>
            <a:ext cx="587375" cy="695325"/>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0" name="Line 186"/>
          <p:cNvSpPr>
            <a:spLocks noChangeShapeType="1"/>
          </p:cNvSpPr>
          <p:nvPr/>
        </p:nvSpPr>
        <p:spPr bwMode="auto">
          <a:xfrm>
            <a:off x="5213350" y="2987675"/>
            <a:ext cx="231775" cy="27463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1" name="Line 187"/>
          <p:cNvSpPr>
            <a:spLocks noChangeShapeType="1"/>
          </p:cNvSpPr>
          <p:nvPr/>
        </p:nvSpPr>
        <p:spPr bwMode="auto">
          <a:xfrm>
            <a:off x="5691188" y="3616325"/>
            <a:ext cx="668337" cy="83343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2" name="Line 188"/>
          <p:cNvSpPr>
            <a:spLocks noChangeShapeType="1"/>
          </p:cNvSpPr>
          <p:nvPr/>
        </p:nvSpPr>
        <p:spPr bwMode="auto">
          <a:xfrm>
            <a:off x="3302000" y="5281613"/>
            <a:ext cx="696913" cy="300037"/>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3" name="Line 189"/>
          <p:cNvSpPr>
            <a:spLocks noChangeShapeType="1"/>
          </p:cNvSpPr>
          <p:nvPr/>
        </p:nvSpPr>
        <p:spPr bwMode="auto">
          <a:xfrm flipV="1">
            <a:off x="5403850" y="5349875"/>
            <a:ext cx="669925" cy="27305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4" name="Line 190"/>
          <p:cNvSpPr>
            <a:spLocks noChangeShapeType="1"/>
          </p:cNvSpPr>
          <p:nvPr/>
        </p:nvSpPr>
        <p:spPr bwMode="auto">
          <a:xfrm>
            <a:off x="5364163" y="1119188"/>
            <a:ext cx="695325" cy="32702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5" name="Line 191"/>
          <p:cNvSpPr>
            <a:spLocks noChangeShapeType="1"/>
          </p:cNvSpPr>
          <p:nvPr/>
        </p:nvSpPr>
        <p:spPr bwMode="auto">
          <a:xfrm flipV="1">
            <a:off x="7273925" y="4176713"/>
            <a:ext cx="382588" cy="35401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6" name="Freeform 192"/>
          <p:cNvSpPr>
            <a:spLocks/>
          </p:cNvSpPr>
          <p:nvPr/>
        </p:nvSpPr>
        <p:spPr bwMode="auto">
          <a:xfrm>
            <a:off x="5445125" y="3241675"/>
            <a:ext cx="341313" cy="388938"/>
          </a:xfrm>
          <a:custGeom>
            <a:avLst/>
            <a:gdLst>
              <a:gd name="T0" fmla="*/ 0 w 215"/>
              <a:gd name="T1" fmla="*/ 13 h 245"/>
              <a:gd name="T2" fmla="*/ 121 w 215"/>
              <a:gd name="T3" fmla="*/ 13 h 245"/>
              <a:gd name="T4" fmla="*/ 207 w 215"/>
              <a:gd name="T5" fmla="*/ 90 h 245"/>
              <a:gd name="T6" fmla="*/ 172 w 215"/>
              <a:gd name="T7" fmla="*/ 245 h 245"/>
            </a:gdLst>
            <a:ahLst/>
            <a:cxnLst>
              <a:cxn ang="0">
                <a:pos x="T0" y="T1"/>
              </a:cxn>
              <a:cxn ang="0">
                <a:pos x="T2" y="T3"/>
              </a:cxn>
              <a:cxn ang="0">
                <a:pos x="T4" y="T5"/>
              </a:cxn>
              <a:cxn ang="0">
                <a:pos x="T6" y="T7"/>
              </a:cxn>
            </a:cxnLst>
            <a:rect l="0" t="0" r="r" b="b"/>
            <a:pathLst>
              <a:path w="215" h="245">
                <a:moveTo>
                  <a:pt x="0" y="13"/>
                </a:moveTo>
                <a:cubicBezTo>
                  <a:pt x="43" y="6"/>
                  <a:pt x="87" y="0"/>
                  <a:pt x="121" y="13"/>
                </a:cubicBezTo>
                <a:cubicBezTo>
                  <a:pt x="155" y="26"/>
                  <a:pt x="199" y="51"/>
                  <a:pt x="207" y="90"/>
                </a:cubicBezTo>
                <a:cubicBezTo>
                  <a:pt x="215" y="129"/>
                  <a:pt x="193" y="187"/>
                  <a:pt x="172" y="245"/>
                </a:cubicBezTo>
              </a:path>
            </a:pathLst>
          </a:cu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Tree>
    <p:extLst>
      <p:ext uri="{BB962C8B-B14F-4D97-AF65-F5344CB8AC3E}">
        <p14:creationId xmlns:p14="http://schemas.microsoft.com/office/powerpoint/2010/main" val="4792615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Slack Time</a:t>
            </a:r>
          </a:p>
        </p:txBody>
      </p:sp>
      <p:grpSp>
        <p:nvGrpSpPr>
          <p:cNvPr id="124931" name="Group 3"/>
          <p:cNvGrpSpPr>
            <a:grpSpLocks/>
          </p:cNvGrpSpPr>
          <p:nvPr/>
        </p:nvGrpSpPr>
        <p:grpSpPr bwMode="auto">
          <a:xfrm>
            <a:off x="574675" y="1736725"/>
            <a:ext cx="8051800" cy="3970338"/>
            <a:chOff x="370" y="1302"/>
            <a:chExt cx="5072" cy="2501"/>
          </a:xfrm>
        </p:grpSpPr>
        <p:sp>
          <p:nvSpPr>
            <p:cNvPr id="124932" name="Text Box 4"/>
            <p:cNvSpPr txBox="1">
              <a:spLocks noChangeArrowheads="1"/>
            </p:cNvSpPr>
            <p:nvPr/>
          </p:nvSpPr>
          <p:spPr bwMode="auto">
            <a:xfrm>
              <a:off x="370" y="1302"/>
              <a:ext cx="5019"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524000" algn="ctr"/>
                  <a:tab pos="2692400" algn="ctr"/>
                  <a:tab pos="3860800" algn="ctr"/>
                  <a:tab pos="5029200" algn="ctr"/>
                  <a:tab pos="6184900" algn="ctr"/>
                  <a:tab pos="7353300" algn="ctr"/>
                </a:tabLst>
                <a:defRPr>
                  <a:solidFill>
                    <a:schemeClr val="tx1"/>
                  </a:solidFill>
                  <a:latin typeface="Arial" charset="0"/>
                </a:defRPr>
              </a:lvl1pPr>
              <a:lvl2pPr>
                <a:tabLst>
                  <a:tab pos="444500" algn="ctr"/>
                  <a:tab pos="1524000" algn="ctr"/>
                  <a:tab pos="2692400" algn="ctr"/>
                  <a:tab pos="3860800" algn="ctr"/>
                  <a:tab pos="5029200" algn="ctr"/>
                  <a:tab pos="6184900" algn="ctr"/>
                  <a:tab pos="7353300" algn="ctr"/>
                </a:tabLst>
                <a:defRPr>
                  <a:solidFill>
                    <a:schemeClr val="tx1"/>
                  </a:solidFill>
                  <a:latin typeface="Arial" charset="0"/>
                </a:defRPr>
              </a:lvl2pPr>
              <a:lvl3pPr>
                <a:tabLst>
                  <a:tab pos="444500" algn="ctr"/>
                  <a:tab pos="1524000" algn="ctr"/>
                  <a:tab pos="2692400" algn="ctr"/>
                  <a:tab pos="3860800" algn="ctr"/>
                  <a:tab pos="5029200" algn="ctr"/>
                  <a:tab pos="6184900" algn="ctr"/>
                  <a:tab pos="7353300" algn="ctr"/>
                </a:tabLst>
                <a:defRPr>
                  <a:solidFill>
                    <a:schemeClr val="tx1"/>
                  </a:solidFill>
                  <a:latin typeface="Arial" charset="0"/>
                </a:defRPr>
              </a:lvl3pPr>
              <a:lvl4pPr>
                <a:tabLst>
                  <a:tab pos="444500" algn="ctr"/>
                  <a:tab pos="1524000" algn="ctr"/>
                  <a:tab pos="2692400" algn="ctr"/>
                  <a:tab pos="3860800" algn="ctr"/>
                  <a:tab pos="5029200" algn="ctr"/>
                  <a:tab pos="6184900" algn="ctr"/>
                  <a:tab pos="7353300" algn="ctr"/>
                </a:tabLst>
                <a:defRPr>
                  <a:solidFill>
                    <a:schemeClr val="tx1"/>
                  </a:solidFill>
                  <a:latin typeface="Arial" charset="0"/>
                </a:defRPr>
              </a:lvl4pPr>
              <a:lvl5pPr>
                <a:tabLst>
                  <a:tab pos="444500" algn="ctr"/>
                  <a:tab pos="1524000" algn="ctr"/>
                  <a:tab pos="2692400" algn="ctr"/>
                  <a:tab pos="3860800" algn="ctr"/>
                  <a:tab pos="5029200" algn="ctr"/>
                  <a:tab pos="6184900" algn="ctr"/>
                  <a:tab pos="7353300" algn="ctr"/>
                </a:tabLst>
                <a:defRPr>
                  <a:solidFill>
                    <a:schemeClr val="tx1"/>
                  </a:solidFill>
                  <a:latin typeface="Arial" charset="0"/>
                </a:defRPr>
              </a:lvl5pPr>
              <a:lvl6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6pPr>
              <a:lvl7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7pPr>
              <a:lvl8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8pPr>
              <a:lvl9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9pPr>
            </a:lstStyle>
            <a:p>
              <a:pPr algn="l">
                <a:lnSpc>
                  <a:spcPct val="85000"/>
                </a:lnSpc>
                <a:spcBef>
                  <a:spcPct val="25000"/>
                </a:spcBef>
              </a:pPr>
              <a:r>
                <a:rPr lang="en-AU" altLang="en-US" sz="2000" b="1" i="1">
                  <a:solidFill>
                    <a:srgbClr val="000000"/>
                  </a:solidFill>
                </a:rPr>
                <a:t>		Earliest	Earliest	Latest	Latest		On</a:t>
              </a:r>
              <a:br>
                <a:rPr lang="en-AU" altLang="en-US" sz="2000" b="1" i="1">
                  <a:solidFill>
                    <a:srgbClr val="000000"/>
                  </a:solidFill>
                </a:rPr>
              </a:br>
              <a:r>
                <a:rPr lang="en-AU" altLang="en-US" sz="2000" b="1" i="1">
                  <a:solidFill>
                    <a:srgbClr val="000000"/>
                  </a:solidFill>
                </a:rPr>
                <a:t>		Start	Finish	Start	Finish	Slack	Critical</a:t>
              </a:r>
              <a:br>
                <a:rPr lang="en-AU" altLang="en-US" sz="2000" b="1" i="1">
                  <a:solidFill>
                    <a:srgbClr val="000000"/>
                  </a:solidFill>
                </a:rPr>
              </a:br>
              <a:r>
                <a:rPr lang="en-AU" altLang="en-US" sz="2000" b="1" i="1">
                  <a:solidFill>
                    <a:srgbClr val="000000"/>
                  </a:solidFill>
                </a:rPr>
                <a:t>	Activity	ES	EF	LS	LF	LS – ES	Path</a:t>
              </a:r>
            </a:p>
          </p:txBody>
        </p:sp>
        <p:sp>
          <p:nvSpPr>
            <p:cNvPr id="124933" name="Text Box 5"/>
            <p:cNvSpPr txBox="1">
              <a:spLocks noChangeArrowheads="1"/>
            </p:cNvSpPr>
            <p:nvPr/>
          </p:nvSpPr>
          <p:spPr bwMode="auto">
            <a:xfrm>
              <a:off x="494" y="1905"/>
              <a:ext cx="494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524000" algn="r"/>
                  <a:tab pos="2603500" algn="r"/>
                  <a:tab pos="3771900" algn="r"/>
                  <a:tab pos="4927600" algn="r"/>
                  <a:tab pos="6096000" algn="r"/>
                  <a:tab pos="7442200" algn="r"/>
                </a:tabLst>
                <a:defRPr>
                  <a:solidFill>
                    <a:schemeClr val="tx1"/>
                  </a:solidFill>
                  <a:latin typeface="Arial" charset="0"/>
                </a:defRPr>
              </a:lvl1pPr>
              <a:lvl2pPr>
                <a:tabLst>
                  <a:tab pos="355600" algn="r"/>
                  <a:tab pos="1524000" algn="r"/>
                  <a:tab pos="2603500" algn="r"/>
                  <a:tab pos="3771900" algn="r"/>
                  <a:tab pos="4927600" algn="r"/>
                  <a:tab pos="6096000" algn="r"/>
                  <a:tab pos="7442200" algn="r"/>
                </a:tabLst>
                <a:defRPr>
                  <a:solidFill>
                    <a:schemeClr val="tx1"/>
                  </a:solidFill>
                  <a:latin typeface="Arial" charset="0"/>
                </a:defRPr>
              </a:lvl2pPr>
              <a:lvl3pPr>
                <a:tabLst>
                  <a:tab pos="355600" algn="r"/>
                  <a:tab pos="1524000" algn="r"/>
                  <a:tab pos="2603500" algn="r"/>
                  <a:tab pos="3771900" algn="r"/>
                  <a:tab pos="4927600" algn="r"/>
                  <a:tab pos="6096000" algn="r"/>
                  <a:tab pos="7442200" algn="r"/>
                </a:tabLst>
                <a:defRPr>
                  <a:solidFill>
                    <a:schemeClr val="tx1"/>
                  </a:solidFill>
                  <a:latin typeface="Arial" charset="0"/>
                </a:defRPr>
              </a:lvl3pPr>
              <a:lvl4pPr>
                <a:tabLst>
                  <a:tab pos="355600" algn="r"/>
                  <a:tab pos="1524000" algn="r"/>
                  <a:tab pos="2603500" algn="r"/>
                  <a:tab pos="3771900" algn="r"/>
                  <a:tab pos="4927600" algn="r"/>
                  <a:tab pos="6096000" algn="r"/>
                  <a:tab pos="7442200" algn="r"/>
                </a:tabLst>
                <a:defRPr>
                  <a:solidFill>
                    <a:schemeClr val="tx1"/>
                  </a:solidFill>
                  <a:latin typeface="Arial" charset="0"/>
                </a:defRPr>
              </a:lvl4pPr>
              <a:lvl5pPr>
                <a:tabLst>
                  <a:tab pos="355600" algn="r"/>
                  <a:tab pos="1524000" algn="r"/>
                  <a:tab pos="2603500" algn="r"/>
                  <a:tab pos="3771900" algn="r"/>
                  <a:tab pos="4927600" algn="r"/>
                  <a:tab pos="6096000" algn="r"/>
                  <a:tab pos="7442200" algn="r"/>
                </a:tabLst>
                <a:defRPr>
                  <a:solidFill>
                    <a:schemeClr val="tx1"/>
                  </a:solidFill>
                  <a:latin typeface="Arial" charset="0"/>
                </a:defRPr>
              </a:lvl5pPr>
              <a:lvl6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6pPr>
              <a:lvl7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7pPr>
              <a:lvl8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8pPr>
              <a:lvl9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9pPr>
            </a:lstStyle>
            <a:p>
              <a:pPr algn="l"/>
              <a:r>
                <a:rPr lang="en-AU" altLang="en-US" sz="2400" b="1" i="1">
                  <a:solidFill>
                    <a:srgbClr val="000000"/>
                  </a:solidFill>
                </a:rPr>
                <a:t>	A</a:t>
              </a:r>
              <a:r>
                <a:rPr lang="en-AU" altLang="en-US" sz="2400" b="1">
                  <a:solidFill>
                    <a:srgbClr val="000000"/>
                  </a:solidFill>
                </a:rPr>
                <a:t>	0	6	2	8	2</a:t>
              </a:r>
              <a:r>
                <a:rPr lang="en-AU" altLang="en-US" sz="2400" b="1" i="1">
                  <a:solidFill>
                    <a:srgbClr val="000000"/>
                  </a:solidFill>
                </a:rPr>
                <a:t>	No</a:t>
              </a:r>
            </a:p>
            <a:p>
              <a:pPr algn="l"/>
              <a:r>
                <a:rPr lang="en-AU" altLang="en-US" sz="2400" b="1" i="1">
                  <a:solidFill>
                    <a:srgbClr val="000000"/>
                  </a:solidFill>
                </a:rPr>
                <a:t>	B</a:t>
              </a:r>
              <a:r>
                <a:rPr lang="en-AU" altLang="en-US" sz="2400" b="1">
                  <a:solidFill>
                    <a:srgbClr val="000000"/>
                  </a:solidFill>
                </a:rPr>
                <a:t>	0	7	0	7	0</a:t>
              </a:r>
              <a:r>
                <a:rPr lang="en-AU" altLang="en-US" sz="2400" b="1" i="1">
                  <a:solidFill>
                    <a:srgbClr val="000000"/>
                  </a:solidFill>
                </a:rPr>
                <a:t>	Yes</a:t>
              </a:r>
            </a:p>
            <a:p>
              <a:pPr algn="l"/>
              <a:r>
                <a:rPr lang="en-AU" altLang="en-US" sz="2400" b="1" i="1">
                  <a:solidFill>
                    <a:srgbClr val="000000"/>
                  </a:solidFill>
                </a:rPr>
                <a:t>	C</a:t>
              </a:r>
              <a:r>
                <a:rPr lang="en-AU" altLang="en-US" sz="2400" b="1">
                  <a:solidFill>
                    <a:srgbClr val="000000"/>
                  </a:solidFill>
                </a:rPr>
                <a:t>	6	9	8	11	2</a:t>
              </a:r>
              <a:r>
                <a:rPr lang="en-AU" altLang="en-US" sz="2400" b="1" i="1">
                  <a:solidFill>
                    <a:srgbClr val="000000"/>
                  </a:solidFill>
                </a:rPr>
                <a:t>	No</a:t>
              </a:r>
            </a:p>
            <a:p>
              <a:pPr algn="l"/>
              <a:r>
                <a:rPr lang="en-AU" altLang="en-US" sz="2400" b="1" i="1">
                  <a:solidFill>
                    <a:srgbClr val="000000"/>
                  </a:solidFill>
                </a:rPr>
                <a:t>	D</a:t>
              </a:r>
              <a:r>
                <a:rPr lang="en-AU" altLang="en-US" sz="2400" b="1">
                  <a:solidFill>
                    <a:srgbClr val="000000"/>
                  </a:solidFill>
                </a:rPr>
                <a:t>	6	8	12	14	6</a:t>
              </a:r>
              <a:r>
                <a:rPr lang="en-AU" altLang="en-US" sz="2400" b="1" i="1">
                  <a:solidFill>
                    <a:srgbClr val="000000"/>
                  </a:solidFill>
                </a:rPr>
                <a:t>	No</a:t>
              </a:r>
            </a:p>
            <a:p>
              <a:pPr algn="l"/>
              <a:r>
                <a:rPr lang="en-AU" altLang="en-US" sz="2400" b="1" i="1">
                  <a:solidFill>
                    <a:srgbClr val="000000"/>
                  </a:solidFill>
                </a:rPr>
                <a:t>	E</a:t>
              </a:r>
              <a:r>
                <a:rPr lang="en-AU" altLang="en-US" sz="2400" b="1">
                  <a:solidFill>
                    <a:srgbClr val="000000"/>
                  </a:solidFill>
                </a:rPr>
                <a:t>	7	11	7	11	0</a:t>
              </a:r>
              <a:r>
                <a:rPr lang="en-AU" altLang="en-US" sz="2400" b="1" i="1">
                  <a:solidFill>
                    <a:srgbClr val="000000"/>
                  </a:solidFill>
                </a:rPr>
                <a:t>	Yes</a:t>
              </a:r>
            </a:p>
            <a:p>
              <a:pPr algn="l"/>
              <a:r>
                <a:rPr lang="en-AU" altLang="en-US" sz="2400" b="1" i="1">
                  <a:solidFill>
                    <a:srgbClr val="000000"/>
                  </a:solidFill>
                </a:rPr>
                <a:t>	F</a:t>
              </a:r>
              <a:r>
                <a:rPr lang="en-AU" altLang="en-US" sz="2400" b="1">
                  <a:solidFill>
                    <a:srgbClr val="000000"/>
                  </a:solidFill>
                </a:rPr>
                <a:t>	7	13	8	14	1</a:t>
              </a:r>
              <a:r>
                <a:rPr lang="en-AU" altLang="en-US" sz="2400" b="1" i="1">
                  <a:solidFill>
                    <a:srgbClr val="000000"/>
                  </a:solidFill>
                </a:rPr>
                <a:t>	No</a:t>
              </a:r>
            </a:p>
            <a:p>
              <a:pPr algn="l"/>
              <a:r>
                <a:rPr lang="en-AU" altLang="en-US" sz="2400" b="1" i="1">
                  <a:solidFill>
                    <a:srgbClr val="000000"/>
                  </a:solidFill>
                </a:rPr>
                <a:t>	G</a:t>
              </a:r>
              <a:r>
                <a:rPr lang="en-AU" altLang="en-US" sz="2400" b="1">
                  <a:solidFill>
                    <a:srgbClr val="000000"/>
                  </a:solidFill>
                </a:rPr>
                <a:t>	11	21	11	21	0</a:t>
              </a:r>
              <a:r>
                <a:rPr lang="en-AU" altLang="en-US" sz="2400" b="1" i="1">
                  <a:solidFill>
                    <a:srgbClr val="000000"/>
                  </a:solidFill>
                </a:rPr>
                <a:t>	Yes</a:t>
              </a:r>
            </a:p>
            <a:p>
              <a:pPr algn="l"/>
              <a:r>
                <a:rPr lang="en-AU" altLang="en-US" sz="2400" b="1" i="1">
                  <a:solidFill>
                    <a:srgbClr val="000000"/>
                  </a:solidFill>
                </a:rPr>
                <a:t>	H</a:t>
              </a:r>
              <a:r>
                <a:rPr lang="en-AU" altLang="en-US" sz="2400" b="1">
                  <a:solidFill>
                    <a:srgbClr val="000000"/>
                  </a:solidFill>
                </a:rPr>
                <a:t>	13	20	14	21	1</a:t>
              </a:r>
              <a:r>
                <a:rPr lang="en-AU" altLang="en-US" sz="2400" b="1" i="1">
                  <a:solidFill>
                    <a:srgbClr val="000000"/>
                  </a:solidFill>
                </a:rPr>
                <a:t>	No</a:t>
              </a:r>
            </a:p>
          </p:txBody>
        </p:sp>
        <p:sp>
          <p:nvSpPr>
            <p:cNvPr id="124934" name="Line 6"/>
            <p:cNvSpPr>
              <a:spLocks noChangeShapeType="1"/>
            </p:cNvSpPr>
            <p:nvPr/>
          </p:nvSpPr>
          <p:spPr bwMode="auto">
            <a:xfrm>
              <a:off x="408" y="1888"/>
              <a:ext cx="49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49549535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24931"/>
                                        </p:tgtEl>
                                        <p:attrNameLst>
                                          <p:attrName>style.visibility</p:attrName>
                                        </p:attrNameLst>
                                      </p:cBhvr>
                                      <p:to>
                                        <p:strVal val="visible"/>
                                      </p:to>
                                    </p:set>
                                    <p:animEffect transition="in" filter="strips(downRight)">
                                      <p:cBhvr>
                                        <p:cTn id="7" dur="10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377825"/>
            <a:ext cx="9144000" cy="917575"/>
          </a:xfrm>
        </p:spPr>
        <p:txBody>
          <a:bodyPr/>
          <a:lstStyle/>
          <a:p>
            <a:pPr marL="0" indent="0" algn="ctr">
              <a:buNone/>
            </a:pPr>
            <a:r>
              <a:rPr lang="en-US" altLang="en-US" sz="5400" dirty="0"/>
              <a:t>Time Estimates</a:t>
            </a:r>
          </a:p>
        </p:txBody>
      </p:sp>
      <p:sp>
        <p:nvSpPr>
          <p:cNvPr id="31747" name="Rectangle 3"/>
          <p:cNvSpPr>
            <a:spLocks noGrp="1" noChangeArrowheads="1"/>
          </p:cNvSpPr>
          <p:nvPr>
            <p:ph type="body" idx="1"/>
          </p:nvPr>
        </p:nvSpPr>
        <p:spPr>
          <a:xfrm>
            <a:off x="785813" y="1249363"/>
            <a:ext cx="8129587" cy="3200876"/>
          </a:xfrm>
        </p:spPr>
        <p:txBody>
          <a:bodyPr/>
          <a:lstStyle/>
          <a:p>
            <a:pPr>
              <a:spcBef>
                <a:spcPct val="50000"/>
              </a:spcBef>
            </a:pPr>
            <a:r>
              <a:rPr lang="en-US" altLang="en-US" sz="3200" dirty="0"/>
              <a:t>Deterministic</a:t>
            </a:r>
          </a:p>
          <a:p>
            <a:pPr lvl="1">
              <a:spcBef>
                <a:spcPct val="50000"/>
              </a:spcBef>
            </a:pPr>
            <a:r>
              <a:rPr lang="en-US" altLang="en-US" sz="2400" dirty="0"/>
              <a:t>Time estimates that are fairly certain</a:t>
            </a:r>
          </a:p>
          <a:p>
            <a:pPr>
              <a:spcBef>
                <a:spcPct val="50000"/>
              </a:spcBef>
            </a:pPr>
            <a:r>
              <a:rPr lang="en-US" altLang="en-US" sz="3200" dirty="0"/>
              <a:t>Probabilistic</a:t>
            </a:r>
          </a:p>
          <a:p>
            <a:pPr lvl="1">
              <a:spcBef>
                <a:spcPct val="50000"/>
              </a:spcBef>
            </a:pPr>
            <a:r>
              <a:rPr lang="en-US" altLang="en-US" sz="2400" dirty="0"/>
              <a:t>Estimates of times that allow for variation</a:t>
            </a:r>
          </a:p>
          <a:p>
            <a:pPr lvl="1">
              <a:spcBef>
                <a:spcPct val="50000"/>
              </a:spcBef>
            </a:pPr>
            <a:endParaRPr lang="en-US" altLang="en-US" dirty="0"/>
          </a:p>
        </p:txBody>
      </p:sp>
    </p:spTree>
    <p:extLst>
      <p:ext uri="{BB962C8B-B14F-4D97-AF65-F5344CB8AC3E}">
        <p14:creationId xmlns:p14="http://schemas.microsoft.com/office/powerpoint/2010/main" val="2414112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1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E2FC2EC-DFFA-4DAD-806F-71BA7DC240B9}" type="datetime8">
              <a:rPr lang="en-US" smtClean="0"/>
              <a:pPr>
                <a:defRPr/>
              </a:pPr>
              <a:t>2/25/2021 11:43 AM</a:t>
            </a:fld>
            <a:endParaRPr lang="en-US"/>
          </a:p>
        </p:txBody>
      </p:sp>
      <p:sp>
        <p:nvSpPr>
          <p:cNvPr id="4" name="Slide Number Placeholder 3"/>
          <p:cNvSpPr>
            <a:spLocks noGrp="1"/>
          </p:cNvSpPr>
          <p:nvPr>
            <p:ph type="sldNum" sz="quarter" idx="11"/>
          </p:nvPr>
        </p:nvSpPr>
        <p:spPr/>
        <p:txBody>
          <a:bodyPr/>
          <a:lstStyle/>
          <a:p>
            <a:pPr>
              <a:defRPr/>
            </a:pPr>
            <a:fld id="{066CA7DD-63F0-4CEE-AE29-84036AA42B21}" type="slidenum">
              <a:rPr lang="ar-SA" smtClean="0"/>
              <a:pPr>
                <a:defRPr/>
              </a:pPr>
              <a:t>85</a:t>
            </a:fld>
            <a:endParaRPr lang="en-US"/>
          </a:p>
        </p:txBody>
      </p:sp>
      <p:sp>
        <p:nvSpPr>
          <p:cNvPr id="5" name="Rectangle 4"/>
          <p:cNvSpPr/>
          <p:nvPr/>
        </p:nvSpPr>
        <p:spPr>
          <a:xfrm>
            <a:off x="877770" y="2304669"/>
            <a:ext cx="7809030" cy="1089529"/>
          </a:xfrm>
          <a:prstGeom prst="rect">
            <a:avLst/>
          </a:prstGeom>
        </p:spPr>
        <p:txBody>
          <a:bodyPr wrap="square">
            <a:spAutoFit/>
          </a:bodyPr>
          <a:lstStyle/>
          <a:p>
            <a:pPr algn="l">
              <a:lnSpc>
                <a:spcPct val="90000"/>
              </a:lnSpc>
              <a:buFont typeface="Wingdings" pitchFamily="2" charset="2"/>
              <a:buNone/>
            </a:pPr>
            <a:r>
              <a:rPr lang="en-US" altLang="en-US" sz="3600" i="1" u="sng" dirty="0"/>
              <a:t>PERT</a:t>
            </a:r>
            <a:r>
              <a:rPr lang="en-US" altLang="en-US" sz="3600" dirty="0"/>
              <a:t>: 	</a:t>
            </a:r>
            <a:r>
              <a:rPr lang="en-US" altLang="en-US" sz="3600" u="sng" dirty="0"/>
              <a:t>P</a:t>
            </a:r>
            <a:r>
              <a:rPr lang="en-US" altLang="en-US" sz="3600" dirty="0"/>
              <a:t>rogram </a:t>
            </a:r>
            <a:r>
              <a:rPr lang="en-US" altLang="en-US" sz="3600" u="sng" dirty="0"/>
              <a:t>E</a:t>
            </a:r>
            <a:r>
              <a:rPr lang="en-US" altLang="en-US" sz="3600" dirty="0"/>
              <a:t>valuation and </a:t>
            </a:r>
            <a:br>
              <a:rPr lang="en-US" altLang="en-US" sz="3600" dirty="0"/>
            </a:br>
            <a:r>
              <a:rPr lang="en-US" altLang="en-US" sz="3600" dirty="0"/>
              <a:t>		</a:t>
            </a:r>
            <a:r>
              <a:rPr lang="en-US" altLang="en-US" sz="3600" u="sng" dirty="0"/>
              <a:t>R</a:t>
            </a:r>
            <a:r>
              <a:rPr lang="en-US" altLang="en-US" sz="3600" dirty="0"/>
              <a:t>eview </a:t>
            </a:r>
            <a:r>
              <a:rPr lang="en-US" altLang="en-US" sz="3600" u="sng" dirty="0"/>
              <a:t>T</a:t>
            </a:r>
            <a:r>
              <a:rPr lang="en-US" altLang="en-US" sz="3600" dirty="0"/>
              <a:t>echnique</a:t>
            </a:r>
          </a:p>
        </p:txBody>
      </p:sp>
    </p:spTree>
    <p:extLst>
      <p:ext uri="{BB962C8B-B14F-4D97-AF65-F5344CB8AC3E}">
        <p14:creationId xmlns:p14="http://schemas.microsoft.com/office/powerpoint/2010/main" val="156557853"/>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225425"/>
            <a:ext cx="9144000" cy="917575"/>
          </a:xfrm>
        </p:spPr>
        <p:txBody>
          <a:bodyPr/>
          <a:lstStyle/>
          <a:p>
            <a:pPr marL="0" indent="0" algn="ctr">
              <a:buNone/>
            </a:pPr>
            <a:r>
              <a:rPr lang="en-US" altLang="en-US" sz="3600" dirty="0"/>
              <a:t>Probabilistic Time Estimates</a:t>
            </a:r>
          </a:p>
        </p:txBody>
      </p:sp>
      <p:sp>
        <p:nvSpPr>
          <p:cNvPr id="35843" name="Rectangle 3"/>
          <p:cNvSpPr>
            <a:spLocks noGrp="1" noChangeArrowheads="1"/>
          </p:cNvSpPr>
          <p:nvPr>
            <p:ph type="body" idx="1"/>
          </p:nvPr>
        </p:nvSpPr>
        <p:spPr>
          <a:xfrm>
            <a:off x="785813" y="1249363"/>
            <a:ext cx="8053387" cy="3887218"/>
          </a:xfrm>
        </p:spPr>
        <p:txBody>
          <a:bodyPr/>
          <a:lstStyle/>
          <a:p>
            <a:pPr>
              <a:spcBef>
                <a:spcPct val="45000"/>
              </a:spcBef>
            </a:pPr>
            <a:r>
              <a:rPr lang="en-US" altLang="en-US" sz="2800" dirty="0"/>
              <a:t>Optimistic time</a:t>
            </a:r>
          </a:p>
          <a:p>
            <a:pPr lvl="1">
              <a:spcBef>
                <a:spcPct val="45000"/>
              </a:spcBef>
            </a:pPr>
            <a:r>
              <a:rPr lang="en-US" altLang="en-US" sz="2400" dirty="0"/>
              <a:t>Time required under optimal conditions</a:t>
            </a:r>
          </a:p>
          <a:p>
            <a:pPr>
              <a:spcBef>
                <a:spcPct val="45000"/>
              </a:spcBef>
            </a:pPr>
            <a:r>
              <a:rPr lang="en-US" altLang="en-US" sz="2800" dirty="0"/>
              <a:t>Pessimistic time</a:t>
            </a:r>
          </a:p>
          <a:p>
            <a:pPr lvl="1">
              <a:spcBef>
                <a:spcPct val="45000"/>
              </a:spcBef>
            </a:pPr>
            <a:r>
              <a:rPr lang="en-US" altLang="en-US" sz="2400" dirty="0"/>
              <a:t>Time required under worst conditions</a:t>
            </a:r>
          </a:p>
          <a:p>
            <a:pPr>
              <a:spcBef>
                <a:spcPct val="45000"/>
              </a:spcBef>
            </a:pPr>
            <a:r>
              <a:rPr lang="en-US" altLang="en-US" sz="2800" dirty="0"/>
              <a:t>Most likely time</a:t>
            </a:r>
          </a:p>
          <a:p>
            <a:pPr lvl="1">
              <a:spcBef>
                <a:spcPct val="45000"/>
              </a:spcBef>
            </a:pPr>
            <a:r>
              <a:rPr lang="en-US" altLang="en-US" sz="2400" dirty="0"/>
              <a:t>Most probable length of time that will be required</a:t>
            </a:r>
          </a:p>
        </p:txBody>
      </p:sp>
    </p:spTree>
    <p:extLst>
      <p:ext uri="{BB962C8B-B14F-4D97-AF65-F5344CB8AC3E}">
        <p14:creationId xmlns:p14="http://schemas.microsoft.com/office/powerpoint/2010/main" val="1686694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87</a:t>
            </a:fld>
            <a:endParaRPr lang="en-US"/>
          </a:p>
        </p:txBody>
      </p:sp>
      <p:sp>
        <p:nvSpPr>
          <p:cNvPr id="6" name="Rectangle 5"/>
          <p:cNvSpPr/>
          <p:nvPr/>
        </p:nvSpPr>
        <p:spPr>
          <a:xfrm>
            <a:off x="914400" y="685800"/>
            <a:ext cx="7848600" cy="4093428"/>
          </a:xfrm>
          <a:prstGeom prst="rect">
            <a:avLst/>
          </a:prstGeom>
        </p:spPr>
        <p:txBody>
          <a:bodyPr wrap="square">
            <a:spAutoFit/>
          </a:bodyPr>
          <a:lstStyle/>
          <a:p>
            <a:pPr algn="l"/>
            <a:r>
              <a:rPr lang="en-US" sz="2000" dirty="0"/>
              <a:t>3-Points is a technique that involves people that are professional in the task we are estimating by this technique. In three-point estimation, three figures are produced initially for every distribution that is required, based on prior experience or best-guesses:</a:t>
            </a:r>
          </a:p>
          <a:p>
            <a:pPr algn="l"/>
            <a:r>
              <a:rPr lang="en-US" sz="2000" dirty="0"/>
              <a:t>The first is a most likely (M)/best guess (BG) which is the average amount of work the task might take if the team member performed it 100 times. </a:t>
            </a:r>
          </a:p>
          <a:p>
            <a:pPr algn="l"/>
            <a:r>
              <a:rPr lang="en-US" sz="2000" dirty="0"/>
              <a:t>The second estimate is the pessimistic (P) estimate which is the amount of work the task might take if the negative factors they identified do occur. </a:t>
            </a:r>
          </a:p>
          <a:p>
            <a:pPr algn="l"/>
            <a:r>
              <a:rPr lang="en-US" sz="2000" dirty="0"/>
              <a:t>The third estimate is the optimistic (O) estimate which is the amount of work the task might take if the positive risks they identified do occur.</a:t>
            </a:r>
          </a:p>
        </p:txBody>
      </p:sp>
    </p:spTree>
    <p:extLst>
      <p:ext uri="{BB962C8B-B14F-4D97-AF65-F5344CB8AC3E}">
        <p14:creationId xmlns:p14="http://schemas.microsoft.com/office/powerpoint/2010/main" val="87650533"/>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2/25/2021 11:43 AM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88</a:t>
            </a:fld>
            <a:endParaRPr lang="en-US"/>
          </a:p>
        </p:txBody>
      </p:sp>
      <p:sp>
        <p:nvSpPr>
          <p:cNvPr id="6" name="Rectangle 5"/>
          <p:cNvSpPr/>
          <p:nvPr/>
        </p:nvSpPr>
        <p:spPr>
          <a:xfrm>
            <a:off x="838200" y="676870"/>
            <a:ext cx="4572000" cy="923330"/>
          </a:xfrm>
          <a:prstGeom prst="rect">
            <a:avLst/>
          </a:prstGeom>
        </p:spPr>
        <p:txBody>
          <a:bodyPr>
            <a:spAutoFit/>
          </a:bodyPr>
          <a:lstStyle/>
          <a:p>
            <a:pPr algn="l"/>
            <a:r>
              <a:rPr lang="en-US" sz="3200" b="1" dirty="0"/>
              <a:t>Application</a:t>
            </a:r>
          </a:p>
          <a:p>
            <a:pPr algn="l"/>
            <a:br>
              <a:rPr lang="en-US" dirty="0"/>
            </a:br>
            <a:endParaRPr lang="en-US" dirty="0"/>
          </a:p>
        </p:txBody>
      </p:sp>
      <p:sp>
        <p:nvSpPr>
          <p:cNvPr id="7" name="Rectangle 6"/>
          <p:cNvSpPr/>
          <p:nvPr/>
        </p:nvSpPr>
        <p:spPr>
          <a:xfrm>
            <a:off x="914400" y="1371600"/>
            <a:ext cx="8001000" cy="5170646"/>
          </a:xfrm>
          <a:prstGeom prst="rect">
            <a:avLst/>
          </a:prstGeom>
        </p:spPr>
        <p:txBody>
          <a:bodyPr wrap="square">
            <a:spAutoFit/>
          </a:bodyPr>
          <a:lstStyle/>
          <a:p>
            <a:pPr algn="l"/>
            <a:r>
              <a:rPr lang="en-US" sz="2400" dirty="0"/>
              <a:t>Two popular formula:</a:t>
            </a:r>
          </a:p>
          <a:p>
            <a:pPr algn="l"/>
            <a:endParaRPr lang="en-US" sz="1200" u="sng" dirty="0"/>
          </a:p>
          <a:p>
            <a:pPr algn="l"/>
            <a:r>
              <a:rPr lang="en-US" sz="2400" u="sng" dirty="0"/>
              <a:t>1. Triangular distribution:</a:t>
            </a:r>
          </a:p>
          <a:p>
            <a:pPr algn="l"/>
            <a:r>
              <a:rPr lang="en-US" sz="1800" dirty="0"/>
              <a:t>Triangular Distribution: E = (o + m + p ) / 3</a:t>
            </a:r>
          </a:p>
          <a:p>
            <a:pPr algn="l"/>
            <a:r>
              <a:rPr lang="en-US" sz="1800" dirty="0"/>
              <a:t>where E is Estimate; o = optimistic estimate; </a:t>
            </a:r>
          </a:p>
          <a:p>
            <a:pPr algn="l"/>
            <a:r>
              <a:rPr lang="en-US" sz="1800" dirty="0"/>
              <a:t>p = pessimistic estimate; m = most likely estimate</a:t>
            </a:r>
          </a:p>
          <a:p>
            <a:pPr algn="l"/>
            <a:endParaRPr lang="en-US" sz="1200" u="sng" dirty="0"/>
          </a:p>
          <a:p>
            <a:pPr algn="l"/>
            <a:r>
              <a:rPr lang="en-US" sz="2400" u="sng" dirty="0"/>
              <a:t>2. Beta (or PERT):</a:t>
            </a:r>
          </a:p>
          <a:p>
            <a:pPr algn="l"/>
            <a:r>
              <a:rPr lang="en-US" sz="1800" dirty="0"/>
              <a:t>Beta Distribution (PERT): E = (o + 4m + p ) / 6</a:t>
            </a:r>
          </a:p>
          <a:p>
            <a:pPr algn="l"/>
            <a:r>
              <a:rPr lang="en-US" sz="1800" dirty="0"/>
              <a:t>The beta distribution is a weighted average in which more weight is given to the most likely estimate. This alteration to the formula and placing more weight on the most likely estimate is made to increase the accuracy of the estimate by making it follow the Normal Distribution shape. Hence, in most of the cases, the Beta (PERT) distribution has been proven to be more accurate than the 3-Point triangular estimation.</a:t>
            </a:r>
          </a:p>
          <a:p>
            <a:pPr algn="l"/>
            <a:r>
              <a:rPr lang="en-US" sz="1800" dirty="0"/>
              <a:t>By using beta distribution you can determine the level of certainty of this prediction The variance is obtained by the difference between the pessimistic and the optimistic forecast divided by six squared</a:t>
            </a:r>
          </a:p>
        </p:txBody>
      </p:sp>
    </p:spTree>
    <p:extLst>
      <p:ext uri="{BB962C8B-B14F-4D97-AF65-F5344CB8AC3E}">
        <p14:creationId xmlns:p14="http://schemas.microsoft.com/office/powerpoint/2010/main" val="39832622"/>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80FCE0-CE24-44F6-A769-DCA42EC75F0C}" type="datetime8">
              <a:rPr lang="en-US" smtClean="0"/>
              <a:pPr>
                <a:defRPr/>
              </a:pPr>
              <a:t>2/25/2021 11:43 AM</a:t>
            </a:fld>
            <a:endParaRPr lang="en-US"/>
          </a:p>
        </p:txBody>
      </p:sp>
      <p:sp>
        <p:nvSpPr>
          <p:cNvPr id="4" name="Slide Number Placeholder 3"/>
          <p:cNvSpPr>
            <a:spLocks noGrp="1"/>
          </p:cNvSpPr>
          <p:nvPr>
            <p:ph type="sldNum" sz="quarter" idx="11"/>
          </p:nvPr>
        </p:nvSpPr>
        <p:spPr/>
        <p:txBody>
          <a:bodyPr/>
          <a:lstStyle/>
          <a:p>
            <a:pPr>
              <a:defRPr/>
            </a:pPr>
            <a:fld id="{A9C3FC00-B0C1-4A3D-9812-642A4ABC0B34}" type="slidenum">
              <a:rPr lang="ar-SA" smtClean="0"/>
              <a:pPr>
                <a:defRPr/>
              </a:pPr>
              <a:t>89</a:t>
            </a:fld>
            <a:endParaRPr lang="en-US"/>
          </a:p>
        </p:txBody>
      </p:sp>
      <p:sp>
        <p:nvSpPr>
          <p:cNvPr id="5" name="Rectangle 4"/>
          <p:cNvSpPr/>
          <p:nvPr/>
        </p:nvSpPr>
        <p:spPr>
          <a:xfrm>
            <a:off x="914400" y="685800"/>
            <a:ext cx="4572000" cy="800219"/>
          </a:xfrm>
          <a:prstGeom prst="rect">
            <a:avLst/>
          </a:prstGeom>
        </p:spPr>
        <p:txBody>
          <a:bodyPr>
            <a:spAutoFit/>
          </a:bodyPr>
          <a:lstStyle/>
          <a:p>
            <a:pPr algn="l"/>
            <a:r>
              <a:rPr lang="en-US" sz="2400" b="1" dirty="0"/>
              <a:t>Other Estimating Techniques</a:t>
            </a:r>
          </a:p>
          <a:p>
            <a:pPr algn="l"/>
            <a:br>
              <a:rPr lang="en-US" dirty="0"/>
            </a:br>
            <a:endParaRPr lang="en-US" dirty="0"/>
          </a:p>
        </p:txBody>
      </p:sp>
      <p:sp>
        <p:nvSpPr>
          <p:cNvPr id="8" name="TextBox 7"/>
          <p:cNvSpPr txBox="1"/>
          <p:nvPr/>
        </p:nvSpPr>
        <p:spPr>
          <a:xfrm>
            <a:off x="990600" y="1371600"/>
            <a:ext cx="3935363" cy="923330"/>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t>Bottom-Up estimate</a:t>
            </a:r>
          </a:p>
          <a:p>
            <a:pPr marL="285750" indent="-285750" algn="l">
              <a:buFont typeface="Arial" panose="020B0604020202020204" pitchFamily="34" charset="0"/>
              <a:buChar char="•"/>
            </a:pPr>
            <a:r>
              <a:rPr lang="en-US" sz="1800" dirty="0"/>
              <a:t>Parametric estimates</a:t>
            </a:r>
          </a:p>
          <a:p>
            <a:pPr marL="285750" indent="-285750" algn="l">
              <a:buFont typeface="Arial" panose="020B0604020202020204" pitchFamily="34" charset="0"/>
              <a:buChar char="•"/>
            </a:pPr>
            <a:r>
              <a:rPr lang="en-US" sz="1800" dirty="0"/>
              <a:t>Analogous estimates</a:t>
            </a:r>
          </a:p>
        </p:txBody>
      </p:sp>
    </p:spTree>
    <p:extLst>
      <p:ext uri="{BB962C8B-B14F-4D97-AF65-F5344CB8AC3E}">
        <p14:creationId xmlns:p14="http://schemas.microsoft.com/office/powerpoint/2010/main" val="131834850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398D0A0C-382B-4543-8E8A-ECE1AA6F2393}" type="datetime8">
              <a:rPr lang="en-US" smtClean="0"/>
              <a:pPr/>
              <a:t>2/25/2021 11:43 AM</a:t>
            </a:fld>
            <a:endParaRPr lang="en-US"/>
          </a:p>
        </p:txBody>
      </p:sp>
      <p:sp>
        <p:nvSpPr>
          <p:cNvPr id="22531" name="Slide Number Placeholder 4"/>
          <p:cNvSpPr>
            <a:spLocks noGrp="1"/>
          </p:cNvSpPr>
          <p:nvPr>
            <p:ph type="sldNum" sz="quarter" idx="11"/>
          </p:nvPr>
        </p:nvSpPr>
        <p:spPr>
          <a:noFill/>
        </p:spPr>
        <p:txBody>
          <a:bodyPr/>
          <a:lstStyle/>
          <a:p>
            <a:fld id="{0E23B896-DD77-499C-A7C2-338DEF9E7A0C}" type="slidenum">
              <a:rPr lang="ar-SA" smtClean="0"/>
              <a:pPr/>
              <a:t>9</a:t>
            </a:fld>
            <a:endParaRPr lang="en-US"/>
          </a:p>
        </p:txBody>
      </p:sp>
      <p:grpSp>
        <p:nvGrpSpPr>
          <p:cNvPr id="22532" name="Group 12"/>
          <p:cNvGrpSpPr>
            <a:grpSpLocks/>
          </p:cNvGrpSpPr>
          <p:nvPr/>
        </p:nvGrpSpPr>
        <p:grpSpPr bwMode="auto">
          <a:xfrm>
            <a:off x="1371600" y="1371600"/>
            <a:ext cx="7010400" cy="1219200"/>
            <a:chOff x="1066800" y="2590800"/>
            <a:chExt cx="7010400" cy="1219200"/>
          </a:xfrm>
        </p:grpSpPr>
        <p:sp>
          <p:nvSpPr>
            <p:cNvPr id="22537" name="Oval 2"/>
            <p:cNvSpPr>
              <a:spLocks noChangeArrowheads="1"/>
            </p:cNvSpPr>
            <p:nvPr/>
          </p:nvSpPr>
          <p:spPr bwMode="auto">
            <a:xfrm>
              <a:off x="38862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22538" name="Oval 3"/>
            <p:cNvSpPr>
              <a:spLocks noChangeArrowheads="1"/>
            </p:cNvSpPr>
            <p:nvPr/>
          </p:nvSpPr>
          <p:spPr bwMode="auto">
            <a:xfrm>
              <a:off x="10668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22539" name="Line 4"/>
            <p:cNvSpPr>
              <a:spLocks noChangeShapeType="1"/>
            </p:cNvSpPr>
            <p:nvPr/>
          </p:nvSpPr>
          <p:spPr bwMode="auto">
            <a:xfrm>
              <a:off x="2438400" y="32004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2540" name="Line 5"/>
            <p:cNvSpPr>
              <a:spLocks noChangeShapeType="1"/>
            </p:cNvSpPr>
            <p:nvPr/>
          </p:nvSpPr>
          <p:spPr bwMode="auto">
            <a:xfrm>
              <a:off x="5257800" y="32004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2541" name="Oval 6"/>
            <p:cNvSpPr>
              <a:spLocks noChangeArrowheads="1"/>
            </p:cNvSpPr>
            <p:nvPr/>
          </p:nvSpPr>
          <p:spPr bwMode="auto">
            <a:xfrm>
              <a:off x="67056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30</a:t>
              </a:r>
            </a:p>
          </p:txBody>
        </p:sp>
        <p:sp>
          <p:nvSpPr>
            <p:cNvPr id="22542" name="Text Box 8"/>
            <p:cNvSpPr txBox="1">
              <a:spLocks noChangeArrowheads="1"/>
            </p:cNvSpPr>
            <p:nvPr/>
          </p:nvSpPr>
          <p:spPr bwMode="auto">
            <a:xfrm>
              <a:off x="2743200" y="2620963"/>
              <a:ext cx="8382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rPr>
                <a:t>A</a:t>
              </a:r>
            </a:p>
          </p:txBody>
        </p:sp>
        <p:sp>
          <p:nvSpPr>
            <p:cNvPr id="22543" name="Text Box 9"/>
            <p:cNvSpPr txBox="1">
              <a:spLocks noChangeArrowheads="1"/>
            </p:cNvSpPr>
            <p:nvPr/>
          </p:nvSpPr>
          <p:spPr bwMode="auto">
            <a:xfrm>
              <a:off x="5638800" y="2620963"/>
              <a:ext cx="6858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a:solidFill>
                    <a:schemeClr val="bg1"/>
                  </a:solidFill>
                </a:rPr>
                <a:t>B</a:t>
              </a:r>
            </a:p>
          </p:txBody>
        </p:sp>
      </p:grpSp>
      <p:sp>
        <p:nvSpPr>
          <p:cNvPr id="570380" name="Rectangle 12"/>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sp>
        <p:nvSpPr>
          <p:cNvPr id="22536" name="TextBox 13"/>
          <p:cNvSpPr txBox="1">
            <a:spLocks noChangeArrowheads="1"/>
          </p:cNvSpPr>
          <p:nvPr/>
        </p:nvSpPr>
        <p:spPr bwMode="auto">
          <a:xfrm>
            <a:off x="914400" y="3124200"/>
            <a:ext cx="7848600" cy="2308225"/>
          </a:xfrm>
          <a:prstGeom prst="rect">
            <a:avLst/>
          </a:prstGeom>
          <a:solidFill>
            <a:srgbClr val="F8F9BD"/>
          </a:solidFill>
          <a:ln w="9525">
            <a:solidFill>
              <a:schemeClr val="tx1"/>
            </a:solidFill>
            <a:miter lim="800000"/>
            <a:headEnd/>
            <a:tailEnd/>
          </a:ln>
        </p:spPr>
        <p:txBody>
          <a:bodyPr>
            <a:spAutoFit/>
          </a:bodyPr>
          <a:lstStyle/>
          <a:p>
            <a:pPr marL="363538" indent="-363538" algn="just">
              <a:buClr>
                <a:srgbClr val="FF0000"/>
              </a:buClr>
              <a:buFont typeface="Wingdings" pitchFamily="2" charset="2"/>
              <a:buChar char="Ø"/>
            </a:pPr>
            <a:r>
              <a:rPr lang="en-US" sz="2400"/>
              <a:t>Node “20” is the j-node for activity “A” and it is also the i-node for activity “B” then activity “A” is a </a:t>
            </a:r>
            <a:r>
              <a:rPr lang="en-US" sz="2400" b="1">
                <a:solidFill>
                  <a:srgbClr val="FF0000"/>
                </a:solidFill>
              </a:rPr>
              <a:t>predecessor</a:t>
            </a:r>
            <a:r>
              <a:rPr lang="en-US" sz="2400"/>
              <a:t> to activity “B”.</a:t>
            </a:r>
          </a:p>
          <a:p>
            <a:pPr marL="363538" indent="-363538" algn="just">
              <a:buClr>
                <a:srgbClr val="FF0000"/>
              </a:buClr>
              <a:buFont typeface="Wingdings" pitchFamily="2" charset="2"/>
              <a:buChar char="Ø"/>
            </a:pPr>
            <a:r>
              <a:rPr lang="en-US" sz="2400"/>
              <a:t>In other words activity “B” is a </a:t>
            </a:r>
            <a:r>
              <a:rPr lang="en-US" sz="2400" b="1">
                <a:solidFill>
                  <a:srgbClr val="FF0000"/>
                </a:solidFill>
              </a:rPr>
              <a:t>successor</a:t>
            </a:r>
            <a:r>
              <a:rPr lang="en-US" sz="2400"/>
              <a:t> to activity “A”. </a:t>
            </a:r>
          </a:p>
          <a:p>
            <a:pPr marL="363538" indent="-363538" algn="just">
              <a:buClr>
                <a:srgbClr val="FF0000"/>
              </a:buClr>
              <a:buFont typeface="Wingdings" pitchFamily="2" charset="2"/>
              <a:buChar char="Ø"/>
            </a:pPr>
            <a:r>
              <a:rPr lang="en-US" sz="2400" b="1"/>
              <a:t>Activity B </a:t>
            </a:r>
            <a:r>
              <a:rPr lang="en-US" sz="2400" b="1">
                <a:solidFill>
                  <a:srgbClr val="FF0000"/>
                </a:solidFill>
              </a:rPr>
              <a:t>depends on </a:t>
            </a:r>
            <a:r>
              <a:rPr lang="en-US" sz="2400" b="1"/>
              <a:t>activity A.</a:t>
            </a:r>
            <a:endParaRPr lang="en-US" sz="2400"/>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211138"/>
            <a:ext cx="7772400" cy="74453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marL="0" indent="0" algn="ctr">
              <a:buNone/>
            </a:pPr>
            <a:r>
              <a:rPr lang="en-US" altLang="en-US" sz="3200" dirty="0"/>
              <a:t>Probabilistic Estimates</a:t>
            </a:r>
            <a:endParaRPr lang="en-US" altLang="en-US" sz="3200" b="1" dirty="0"/>
          </a:p>
        </p:txBody>
      </p:sp>
      <p:grpSp>
        <p:nvGrpSpPr>
          <p:cNvPr id="36867" name="Group 3"/>
          <p:cNvGrpSpPr>
            <a:grpSpLocks/>
          </p:cNvGrpSpPr>
          <p:nvPr/>
        </p:nvGrpSpPr>
        <p:grpSpPr bwMode="auto">
          <a:xfrm>
            <a:off x="642938" y="2057400"/>
            <a:ext cx="7358062" cy="2908300"/>
            <a:chOff x="577" y="1669"/>
            <a:chExt cx="4635" cy="1832"/>
          </a:xfrm>
        </p:grpSpPr>
        <p:sp>
          <p:nvSpPr>
            <p:cNvPr id="36868" name="Line 4"/>
            <p:cNvSpPr>
              <a:spLocks noChangeShapeType="1"/>
            </p:cNvSpPr>
            <p:nvPr/>
          </p:nvSpPr>
          <p:spPr bwMode="auto">
            <a:xfrm flipV="1">
              <a:off x="2503" y="2017"/>
              <a:ext cx="5" cy="57"/>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Line 5"/>
            <p:cNvSpPr>
              <a:spLocks noChangeShapeType="1"/>
            </p:cNvSpPr>
            <p:nvPr/>
          </p:nvSpPr>
          <p:spPr bwMode="auto">
            <a:xfrm>
              <a:off x="3469" y="2061"/>
              <a:ext cx="5" cy="9"/>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870" name="Group 6"/>
            <p:cNvGrpSpPr>
              <a:grpSpLocks/>
            </p:cNvGrpSpPr>
            <p:nvPr/>
          </p:nvGrpSpPr>
          <p:grpSpPr bwMode="auto">
            <a:xfrm>
              <a:off x="1896" y="1669"/>
              <a:ext cx="1565" cy="960"/>
              <a:chOff x="1896" y="1669"/>
              <a:chExt cx="1565" cy="960"/>
            </a:xfrm>
          </p:grpSpPr>
          <p:sp>
            <p:nvSpPr>
              <p:cNvPr id="36871" name="Freeform 7"/>
              <p:cNvSpPr>
                <a:spLocks/>
              </p:cNvSpPr>
              <p:nvPr/>
            </p:nvSpPr>
            <p:spPr bwMode="auto">
              <a:xfrm>
                <a:off x="2511" y="1669"/>
                <a:ext cx="950" cy="369"/>
              </a:xfrm>
              <a:custGeom>
                <a:avLst/>
                <a:gdLst>
                  <a:gd name="T0" fmla="*/ 0 w 950"/>
                  <a:gd name="T1" fmla="*/ 368 h 369"/>
                  <a:gd name="T2" fmla="*/ 16 w 950"/>
                  <a:gd name="T3" fmla="*/ 345 h 369"/>
                  <a:gd name="T4" fmla="*/ 31 w 950"/>
                  <a:gd name="T5" fmla="*/ 322 h 369"/>
                  <a:gd name="T6" fmla="*/ 46 w 950"/>
                  <a:gd name="T7" fmla="*/ 299 h 369"/>
                  <a:gd name="T8" fmla="*/ 62 w 950"/>
                  <a:gd name="T9" fmla="*/ 280 h 369"/>
                  <a:gd name="T10" fmla="*/ 77 w 950"/>
                  <a:gd name="T11" fmla="*/ 259 h 369"/>
                  <a:gd name="T12" fmla="*/ 92 w 950"/>
                  <a:gd name="T13" fmla="*/ 239 h 369"/>
                  <a:gd name="T14" fmla="*/ 108 w 950"/>
                  <a:gd name="T15" fmla="*/ 219 h 369"/>
                  <a:gd name="T16" fmla="*/ 123 w 950"/>
                  <a:gd name="T17" fmla="*/ 202 h 369"/>
                  <a:gd name="T18" fmla="*/ 138 w 950"/>
                  <a:gd name="T19" fmla="*/ 185 h 369"/>
                  <a:gd name="T20" fmla="*/ 153 w 950"/>
                  <a:gd name="T21" fmla="*/ 168 h 369"/>
                  <a:gd name="T22" fmla="*/ 169 w 950"/>
                  <a:gd name="T23" fmla="*/ 154 h 369"/>
                  <a:gd name="T24" fmla="*/ 184 w 950"/>
                  <a:gd name="T25" fmla="*/ 136 h 369"/>
                  <a:gd name="T26" fmla="*/ 199 w 950"/>
                  <a:gd name="T27" fmla="*/ 125 h 369"/>
                  <a:gd name="T28" fmla="*/ 215 w 950"/>
                  <a:gd name="T29" fmla="*/ 110 h 369"/>
                  <a:gd name="T30" fmla="*/ 230 w 950"/>
                  <a:gd name="T31" fmla="*/ 97 h 369"/>
                  <a:gd name="T32" fmla="*/ 245 w 950"/>
                  <a:gd name="T33" fmla="*/ 86 h 369"/>
                  <a:gd name="T34" fmla="*/ 261 w 950"/>
                  <a:gd name="T35" fmla="*/ 74 h 369"/>
                  <a:gd name="T36" fmla="*/ 276 w 950"/>
                  <a:gd name="T37" fmla="*/ 65 h 369"/>
                  <a:gd name="T38" fmla="*/ 291 w 950"/>
                  <a:gd name="T39" fmla="*/ 54 h 369"/>
                  <a:gd name="T40" fmla="*/ 307 w 950"/>
                  <a:gd name="T41" fmla="*/ 45 h 369"/>
                  <a:gd name="T42" fmla="*/ 322 w 950"/>
                  <a:gd name="T43" fmla="*/ 37 h 369"/>
                  <a:gd name="T44" fmla="*/ 337 w 950"/>
                  <a:gd name="T45" fmla="*/ 31 h 369"/>
                  <a:gd name="T46" fmla="*/ 352 w 950"/>
                  <a:gd name="T47" fmla="*/ 25 h 369"/>
                  <a:gd name="T48" fmla="*/ 368 w 950"/>
                  <a:gd name="T49" fmla="*/ 19 h 369"/>
                  <a:gd name="T50" fmla="*/ 383 w 950"/>
                  <a:gd name="T51" fmla="*/ 13 h 369"/>
                  <a:gd name="T52" fmla="*/ 398 w 950"/>
                  <a:gd name="T53" fmla="*/ 9 h 369"/>
                  <a:gd name="T54" fmla="*/ 413 w 950"/>
                  <a:gd name="T55" fmla="*/ 6 h 369"/>
                  <a:gd name="T56" fmla="*/ 429 w 950"/>
                  <a:gd name="T57" fmla="*/ 3 h 369"/>
                  <a:gd name="T58" fmla="*/ 444 w 950"/>
                  <a:gd name="T59" fmla="*/ 3 h 369"/>
                  <a:gd name="T60" fmla="*/ 459 w 950"/>
                  <a:gd name="T61" fmla="*/ 0 h 369"/>
                  <a:gd name="T62" fmla="*/ 475 w 950"/>
                  <a:gd name="T63" fmla="*/ 0 h 369"/>
                  <a:gd name="T64" fmla="*/ 490 w 950"/>
                  <a:gd name="T65" fmla="*/ 0 h 369"/>
                  <a:gd name="T66" fmla="*/ 505 w 950"/>
                  <a:gd name="T67" fmla="*/ 3 h 369"/>
                  <a:gd name="T68" fmla="*/ 520 w 950"/>
                  <a:gd name="T69" fmla="*/ 3 h 369"/>
                  <a:gd name="T70" fmla="*/ 536 w 950"/>
                  <a:gd name="T71" fmla="*/ 6 h 369"/>
                  <a:gd name="T72" fmla="*/ 551 w 950"/>
                  <a:gd name="T73" fmla="*/ 9 h 369"/>
                  <a:gd name="T74" fmla="*/ 566 w 950"/>
                  <a:gd name="T75" fmla="*/ 13 h 369"/>
                  <a:gd name="T76" fmla="*/ 581 w 950"/>
                  <a:gd name="T77" fmla="*/ 19 h 369"/>
                  <a:gd name="T78" fmla="*/ 597 w 950"/>
                  <a:gd name="T79" fmla="*/ 25 h 369"/>
                  <a:gd name="T80" fmla="*/ 612 w 950"/>
                  <a:gd name="T81" fmla="*/ 31 h 369"/>
                  <a:gd name="T82" fmla="*/ 627 w 950"/>
                  <a:gd name="T83" fmla="*/ 37 h 369"/>
                  <a:gd name="T84" fmla="*/ 643 w 950"/>
                  <a:gd name="T85" fmla="*/ 45 h 369"/>
                  <a:gd name="T86" fmla="*/ 658 w 950"/>
                  <a:gd name="T87" fmla="*/ 54 h 369"/>
                  <a:gd name="T88" fmla="*/ 673 w 950"/>
                  <a:gd name="T89" fmla="*/ 65 h 369"/>
                  <a:gd name="T90" fmla="*/ 689 w 950"/>
                  <a:gd name="T91" fmla="*/ 74 h 369"/>
                  <a:gd name="T92" fmla="*/ 704 w 950"/>
                  <a:gd name="T93" fmla="*/ 86 h 369"/>
                  <a:gd name="T94" fmla="*/ 719 w 950"/>
                  <a:gd name="T95" fmla="*/ 97 h 369"/>
                  <a:gd name="T96" fmla="*/ 735 w 950"/>
                  <a:gd name="T97" fmla="*/ 110 h 369"/>
                  <a:gd name="T98" fmla="*/ 750 w 950"/>
                  <a:gd name="T99" fmla="*/ 125 h 369"/>
                  <a:gd name="T100" fmla="*/ 765 w 950"/>
                  <a:gd name="T101" fmla="*/ 136 h 369"/>
                  <a:gd name="T102" fmla="*/ 781 w 950"/>
                  <a:gd name="T103" fmla="*/ 154 h 369"/>
                  <a:gd name="T104" fmla="*/ 796 w 950"/>
                  <a:gd name="T105" fmla="*/ 168 h 369"/>
                  <a:gd name="T106" fmla="*/ 811 w 950"/>
                  <a:gd name="T107" fmla="*/ 185 h 369"/>
                  <a:gd name="T108" fmla="*/ 827 w 950"/>
                  <a:gd name="T109" fmla="*/ 202 h 369"/>
                  <a:gd name="T110" fmla="*/ 842 w 950"/>
                  <a:gd name="T111" fmla="*/ 219 h 369"/>
                  <a:gd name="T112" fmla="*/ 857 w 950"/>
                  <a:gd name="T113" fmla="*/ 239 h 369"/>
                  <a:gd name="T114" fmla="*/ 873 w 950"/>
                  <a:gd name="T115" fmla="*/ 259 h 369"/>
                  <a:gd name="T116" fmla="*/ 888 w 950"/>
                  <a:gd name="T117" fmla="*/ 280 h 369"/>
                  <a:gd name="T118" fmla="*/ 903 w 950"/>
                  <a:gd name="T119" fmla="*/ 299 h 369"/>
                  <a:gd name="T120" fmla="*/ 919 w 950"/>
                  <a:gd name="T121" fmla="*/ 322 h 369"/>
                  <a:gd name="T122" fmla="*/ 934 w 950"/>
                  <a:gd name="T123" fmla="*/ 345 h 369"/>
                  <a:gd name="T124" fmla="*/ 949 w 950"/>
                  <a:gd name="T125" fmla="*/ 36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0" h="369">
                    <a:moveTo>
                      <a:pt x="0" y="368"/>
                    </a:moveTo>
                    <a:lnTo>
                      <a:pt x="16" y="345"/>
                    </a:lnTo>
                    <a:lnTo>
                      <a:pt x="31" y="322"/>
                    </a:lnTo>
                    <a:lnTo>
                      <a:pt x="46" y="299"/>
                    </a:lnTo>
                    <a:lnTo>
                      <a:pt x="62" y="280"/>
                    </a:lnTo>
                    <a:lnTo>
                      <a:pt x="77" y="259"/>
                    </a:lnTo>
                    <a:lnTo>
                      <a:pt x="92" y="239"/>
                    </a:lnTo>
                    <a:lnTo>
                      <a:pt x="108" y="219"/>
                    </a:lnTo>
                    <a:lnTo>
                      <a:pt x="123" y="202"/>
                    </a:lnTo>
                    <a:lnTo>
                      <a:pt x="138" y="185"/>
                    </a:lnTo>
                    <a:lnTo>
                      <a:pt x="153" y="168"/>
                    </a:lnTo>
                    <a:lnTo>
                      <a:pt x="169" y="154"/>
                    </a:lnTo>
                    <a:lnTo>
                      <a:pt x="184" y="136"/>
                    </a:lnTo>
                    <a:lnTo>
                      <a:pt x="199" y="125"/>
                    </a:lnTo>
                    <a:lnTo>
                      <a:pt x="215" y="110"/>
                    </a:lnTo>
                    <a:lnTo>
                      <a:pt x="230" y="97"/>
                    </a:lnTo>
                    <a:lnTo>
                      <a:pt x="245" y="86"/>
                    </a:lnTo>
                    <a:lnTo>
                      <a:pt x="261" y="74"/>
                    </a:lnTo>
                    <a:lnTo>
                      <a:pt x="276" y="65"/>
                    </a:lnTo>
                    <a:lnTo>
                      <a:pt x="291" y="54"/>
                    </a:lnTo>
                    <a:lnTo>
                      <a:pt x="307" y="45"/>
                    </a:lnTo>
                    <a:lnTo>
                      <a:pt x="322" y="37"/>
                    </a:lnTo>
                    <a:lnTo>
                      <a:pt x="337" y="31"/>
                    </a:lnTo>
                    <a:lnTo>
                      <a:pt x="352" y="25"/>
                    </a:lnTo>
                    <a:lnTo>
                      <a:pt x="368" y="19"/>
                    </a:lnTo>
                    <a:lnTo>
                      <a:pt x="383" y="13"/>
                    </a:lnTo>
                    <a:lnTo>
                      <a:pt x="398" y="9"/>
                    </a:lnTo>
                    <a:lnTo>
                      <a:pt x="413" y="6"/>
                    </a:lnTo>
                    <a:lnTo>
                      <a:pt x="429" y="3"/>
                    </a:lnTo>
                    <a:lnTo>
                      <a:pt x="444" y="3"/>
                    </a:lnTo>
                    <a:lnTo>
                      <a:pt x="459" y="0"/>
                    </a:lnTo>
                    <a:lnTo>
                      <a:pt x="475" y="0"/>
                    </a:lnTo>
                    <a:lnTo>
                      <a:pt x="490" y="0"/>
                    </a:lnTo>
                    <a:lnTo>
                      <a:pt x="505" y="3"/>
                    </a:lnTo>
                    <a:lnTo>
                      <a:pt x="520" y="3"/>
                    </a:lnTo>
                    <a:lnTo>
                      <a:pt x="536" y="6"/>
                    </a:lnTo>
                    <a:lnTo>
                      <a:pt x="551" y="9"/>
                    </a:lnTo>
                    <a:lnTo>
                      <a:pt x="566" y="13"/>
                    </a:lnTo>
                    <a:lnTo>
                      <a:pt x="581" y="19"/>
                    </a:lnTo>
                    <a:lnTo>
                      <a:pt x="597" y="25"/>
                    </a:lnTo>
                    <a:lnTo>
                      <a:pt x="612" y="31"/>
                    </a:lnTo>
                    <a:lnTo>
                      <a:pt x="627" y="37"/>
                    </a:lnTo>
                    <a:lnTo>
                      <a:pt x="643" y="45"/>
                    </a:lnTo>
                    <a:lnTo>
                      <a:pt x="658" y="54"/>
                    </a:lnTo>
                    <a:lnTo>
                      <a:pt x="673" y="65"/>
                    </a:lnTo>
                    <a:lnTo>
                      <a:pt x="689" y="74"/>
                    </a:lnTo>
                    <a:lnTo>
                      <a:pt x="704" y="86"/>
                    </a:lnTo>
                    <a:lnTo>
                      <a:pt x="719" y="97"/>
                    </a:lnTo>
                    <a:lnTo>
                      <a:pt x="735" y="110"/>
                    </a:lnTo>
                    <a:lnTo>
                      <a:pt x="750" y="125"/>
                    </a:lnTo>
                    <a:lnTo>
                      <a:pt x="765" y="136"/>
                    </a:lnTo>
                    <a:lnTo>
                      <a:pt x="781" y="154"/>
                    </a:lnTo>
                    <a:lnTo>
                      <a:pt x="796" y="168"/>
                    </a:lnTo>
                    <a:lnTo>
                      <a:pt x="811" y="185"/>
                    </a:lnTo>
                    <a:lnTo>
                      <a:pt x="827" y="202"/>
                    </a:lnTo>
                    <a:lnTo>
                      <a:pt x="842" y="219"/>
                    </a:lnTo>
                    <a:lnTo>
                      <a:pt x="857" y="239"/>
                    </a:lnTo>
                    <a:lnTo>
                      <a:pt x="873" y="259"/>
                    </a:lnTo>
                    <a:lnTo>
                      <a:pt x="888" y="280"/>
                    </a:lnTo>
                    <a:lnTo>
                      <a:pt x="903" y="299"/>
                    </a:lnTo>
                    <a:lnTo>
                      <a:pt x="919" y="322"/>
                    </a:lnTo>
                    <a:lnTo>
                      <a:pt x="934" y="345"/>
                    </a:lnTo>
                    <a:lnTo>
                      <a:pt x="949" y="368"/>
                    </a:lnTo>
                  </a:path>
                </a:pathLst>
              </a:custGeom>
              <a:noFill/>
              <a:ln w="25400" cap="rnd" cmpd="sng">
                <a:solidFill>
                  <a:srgbClr val="08080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Freeform 8"/>
              <p:cNvSpPr>
                <a:spLocks/>
              </p:cNvSpPr>
              <p:nvPr/>
            </p:nvSpPr>
            <p:spPr bwMode="auto">
              <a:xfrm>
                <a:off x="1896" y="2074"/>
                <a:ext cx="594" cy="555"/>
              </a:xfrm>
              <a:custGeom>
                <a:avLst/>
                <a:gdLst>
                  <a:gd name="T0" fmla="*/ 0 w 594"/>
                  <a:gd name="T1" fmla="*/ 554 h 555"/>
                  <a:gd name="T2" fmla="*/ 12 w 594"/>
                  <a:gd name="T3" fmla="*/ 549 h 555"/>
                  <a:gd name="T4" fmla="*/ 25 w 594"/>
                  <a:gd name="T5" fmla="*/ 541 h 555"/>
                  <a:gd name="T6" fmla="*/ 37 w 594"/>
                  <a:gd name="T7" fmla="*/ 535 h 555"/>
                  <a:gd name="T8" fmla="*/ 52 w 594"/>
                  <a:gd name="T9" fmla="*/ 529 h 555"/>
                  <a:gd name="T10" fmla="*/ 64 w 594"/>
                  <a:gd name="T11" fmla="*/ 523 h 555"/>
                  <a:gd name="T12" fmla="*/ 77 w 594"/>
                  <a:gd name="T13" fmla="*/ 517 h 555"/>
                  <a:gd name="T14" fmla="*/ 88 w 594"/>
                  <a:gd name="T15" fmla="*/ 512 h 555"/>
                  <a:gd name="T16" fmla="*/ 101 w 594"/>
                  <a:gd name="T17" fmla="*/ 503 h 555"/>
                  <a:gd name="T18" fmla="*/ 113 w 594"/>
                  <a:gd name="T19" fmla="*/ 497 h 555"/>
                  <a:gd name="T20" fmla="*/ 125 w 594"/>
                  <a:gd name="T21" fmla="*/ 491 h 555"/>
                  <a:gd name="T22" fmla="*/ 134 w 594"/>
                  <a:gd name="T23" fmla="*/ 483 h 555"/>
                  <a:gd name="T24" fmla="*/ 147 w 594"/>
                  <a:gd name="T25" fmla="*/ 477 h 555"/>
                  <a:gd name="T26" fmla="*/ 159 w 594"/>
                  <a:gd name="T27" fmla="*/ 471 h 555"/>
                  <a:gd name="T28" fmla="*/ 171 w 594"/>
                  <a:gd name="T29" fmla="*/ 463 h 555"/>
                  <a:gd name="T30" fmla="*/ 184 w 594"/>
                  <a:gd name="T31" fmla="*/ 457 h 555"/>
                  <a:gd name="T32" fmla="*/ 192 w 594"/>
                  <a:gd name="T33" fmla="*/ 449 h 555"/>
                  <a:gd name="T34" fmla="*/ 205 w 594"/>
                  <a:gd name="T35" fmla="*/ 441 h 555"/>
                  <a:gd name="T36" fmla="*/ 217 w 594"/>
                  <a:gd name="T37" fmla="*/ 435 h 555"/>
                  <a:gd name="T38" fmla="*/ 226 w 594"/>
                  <a:gd name="T39" fmla="*/ 426 h 555"/>
                  <a:gd name="T40" fmla="*/ 238 w 594"/>
                  <a:gd name="T41" fmla="*/ 417 h 555"/>
                  <a:gd name="T42" fmla="*/ 248 w 594"/>
                  <a:gd name="T43" fmla="*/ 412 h 555"/>
                  <a:gd name="T44" fmla="*/ 260 w 594"/>
                  <a:gd name="T45" fmla="*/ 403 h 555"/>
                  <a:gd name="T46" fmla="*/ 269 w 594"/>
                  <a:gd name="T47" fmla="*/ 394 h 555"/>
                  <a:gd name="T48" fmla="*/ 278 w 594"/>
                  <a:gd name="T49" fmla="*/ 386 h 555"/>
                  <a:gd name="T50" fmla="*/ 290 w 594"/>
                  <a:gd name="T51" fmla="*/ 377 h 555"/>
                  <a:gd name="T52" fmla="*/ 299 w 594"/>
                  <a:gd name="T53" fmla="*/ 368 h 555"/>
                  <a:gd name="T54" fmla="*/ 309 w 594"/>
                  <a:gd name="T55" fmla="*/ 361 h 555"/>
                  <a:gd name="T56" fmla="*/ 321 w 594"/>
                  <a:gd name="T57" fmla="*/ 352 h 555"/>
                  <a:gd name="T58" fmla="*/ 330 w 594"/>
                  <a:gd name="T59" fmla="*/ 343 h 555"/>
                  <a:gd name="T60" fmla="*/ 340 w 594"/>
                  <a:gd name="T61" fmla="*/ 335 h 555"/>
                  <a:gd name="T62" fmla="*/ 349 w 594"/>
                  <a:gd name="T63" fmla="*/ 326 h 555"/>
                  <a:gd name="T64" fmla="*/ 357 w 594"/>
                  <a:gd name="T65" fmla="*/ 317 h 555"/>
                  <a:gd name="T66" fmla="*/ 367 w 594"/>
                  <a:gd name="T67" fmla="*/ 309 h 555"/>
                  <a:gd name="T68" fmla="*/ 376 w 594"/>
                  <a:gd name="T69" fmla="*/ 300 h 555"/>
                  <a:gd name="T70" fmla="*/ 385 w 594"/>
                  <a:gd name="T71" fmla="*/ 289 h 555"/>
                  <a:gd name="T72" fmla="*/ 394 w 594"/>
                  <a:gd name="T73" fmla="*/ 280 h 555"/>
                  <a:gd name="T74" fmla="*/ 403 w 594"/>
                  <a:gd name="T75" fmla="*/ 271 h 555"/>
                  <a:gd name="T76" fmla="*/ 413 w 594"/>
                  <a:gd name="T77" fmla="*/ 261 h 555"/>
                  <a:gd name="T78" fmla="*/ 422 w 594"/>
                  <a:gd name="T79" fmla="*/ 252 h 555"/>
                  <a:gd name="T80" fmla="*/ 431 w 594"/>
                  <a:gd name="T81" fmla="*/ 243 h 555"/>
                  <a:gd name="T82" fmla="*/ 440 w 594"/>
                  <a:gd name="T83" fmla="*/ 232 h 555"/>
                  <a:gd name="T84" fmla="*/ 446 w 594"/>
                  <a:gd name="T85" fmla="*/ 223 h 555"/>
                  <a:gd name="T86" fmla="*/ 455 w 594"/>
                  <a:gd name="T87" fmla="*/ 212 h 555"/>
                  <a:gd name="T88" fmla="*/ 465 w 594"/>
                  <a:gd name="T89" fmla="*/ 203 h 555"/>
                  <a:gd name="T90" fmla="*/ 470 w 594"/>
                  <a:gd name="T91" fmla="*/ 191 h 555"/>
                  <a:gd name="T92" fmla="*/ 480 w 594"/>
                  <a:gd name="T93" fmla="*/ 180 h 555"/>
                  <a:gd name="T94" fmla="*/ 489 w 594"/>
                  <a:gd name="T95" fmla="*/ 172 h 555"/>
                  <a:gd name="T96" fmla="*/ 495 w 594"/>
                  <a:gd name="T97" fmla="*/ 161 h 555"/>
                  <a:gd name="T98" fmla="*/ 505 w 594"/>
                  <a:gd name="T99" fmla="*/ 149 h 555"/>
                  <a:gd name="T100" fmla="*/ 510 w 594"/>
                  <a:gd name="T101" fmla="*/ 138 h 555"/>
                  <a:gd name="T102" fmla="*/ 516 w 594"/>
                  <a:gd name="T103" fmla="*/ 126 h 555"/>
                  <a:gd name="T104" fmla="*/ 526 w 594"/>
                  <a:gd name="T105" fmla="*/ 117 h 555"/>
                  <a:gd name="T106" fmla="*/ 532 w 594"/>
                  <a:gd name="T107" fmla="*/ 106 h 555"/>
                  <a:gd name="T108" fmla="*/ 538 w 594"/>
                  <a:gd name="T109" fmla="*/ 94 h 555"/>
                  <a:gd name="T110" fmla="*/ 547 w 594"/>
                  <a:gd name="T111" fmla="*/ 83 h 555"/>
                  <a:gd name="T112" fmla="*/ 553 w 594"/>
                  <a:gd name="T113" fmla="*/ 72 h 555"/>
                  <a:gd name="T114" fmla="*/ 559 w 594"/>
                  <a:gd name="T115" fmla="*/ 61 h 555"/>
                  <a:gd name="T116" fmla="*/ 566 w 594"/>
                  <a:gd name="T117" fmla="*/ 49 h 555"/>
                  <a:gd name="T118" fmla="*/ 572 w 594"/>
                  <a:gd name="T119" fmla="*/ 35 h 555"/>
                  <a:gd name="T120" fmla="*/ 578 w 594"/>
                  <a:gd name="T121" fmla="*/ 23 h 555"/>
                  <a:gd name="T122" fmla="*/ 587 w 594"/>
                  <a:gd name="T123" fmla="*/ 12 h 555"/>
                  <a:gd name="T124" fmla="*/ 593 w 594"/>
                  <a:gd name="T125"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 h="555">
                    <a:moveTo>
                      <a:pt x="0" y="554"/>
                    </a:moveTo>
                    <a:lnTo>
                      <a:pt x="12" y="549"/>
                    </a:lnTo>
                    <a:lnTo>
                      <a:pt x="25" y="541"/>
                    </a:lnTo>
                    <a:lnTo>
                      <a:pt x="37" y="535"/>
                    </a:lnTo>
                    <a:lnTo>
                      <a:pt x="52" y="529"/>
                    </a:lnTo>
                    <a:lnTo>
                      <a:pt x="64" y="523"/>
                    </a:lnTo>
                    <a:lnTo>
                      <a:pt x="77" y="517"/>
                    </a:lnTo>
                    <a:lnTo>
                      <a:pt x="88" y="512"/>
                    </a:lnTo>
                    <a:lnTo>
                      <a:pt x="101" y="503"/>
                    </a:lnTo>
                    <a:lnTo>
                      <a:pt x="113" y="497"/>
                    </a:lnTo>
                    <a:lnTo>
                      <a:pt x="125" y="491"/>
                    </a:lnTo>
                    <a:lnTo>
                      <a:pt x="134" y="483"/>
                    </a:lnTo>
                    <a:lnTo>
                      <a:pt x="147" y="477"/>
                    </a:lnTo>
                    <a:lnTo>
                      <a:pt x="159" y="471"/>
                    </a:lnTo>
                    <a:lnTo>
                      <a:pt x="171" y="463"/>
                    </a:lnTo>
                    <a:lnTo>
                      <a:pt x="184" y="457"/>
                    </a:lnTo>
                    <a:lnTo>
                      <a:pt x="192" y="449"/>
                    </a:lnTo>
                    <a:lnTo>
                      <a:pt x="205" y="441"/>
                    </a:lnTo>
                    <a:lnTo>
                      <a:pt x="217" y="435"/>
                    </a:lnTo>
                    <a:lnTo>
                      <a:pt x="226" y="426"/>
                    </a:lnTo>
                    <a:lnTo>
                      <a:pt x="238" y="417"/>
                    </a:lnTo>
                    <a:lnTo>
                      <a:pt x="248" y="412"/>
                    </a:lnTo>
                    <a:lnTo>
                      <a:pt x="260" y="403"/>
                    </a:lnTo>
                    <a:lnTo>
                      <a:pt x="269" y="394"/>
                    </a:lnTo>
                    <a:lnTo>
                      <a:pt x="278" y="386"/>
                    </a:lnTo>
                    <a:lnTo>
                      <a:pt x="290" y="377"/>
                    </a:lnTo>
                    <a:lnTo>
                      <a:pt x="299" y="368"/>
                    </a:lnTo>
                    <a:lnTo>
                      <a:pt x="309" y="361"/>
                    </a:lnTo>
                    <a:lnTo>
                      <a:pt x="321" y="352"/>
                    </a:lnTo>
                    <a:lnTo>
                      <a:pt x="330" y="343"/>
                    </a:lnTo>
                    <a:lnTo>
                      <a:pt x="340" y="335"/>
                    </a:lnTo>
                    <a:lnTo>
                      <a:pt x="349" y="326"/>
                    </a:lnTo>
                    <a:lnTo>
                      <a:pt x="357" y="317"/>
                    </a:lnTo>
                    <a:lnTo>
                      <a:pt x="367" y="309"/>
                    </a:lnTo>
                    <a:lnTo>
                      <a:pt x="376" y="300"/>
                    </a:lnTo>
                    <a:lnTo>
                      <a:pt x="385" y="289"/>
                    </a:lnTo>
                    <a:lnTo>
                      <a:pt x="394" y="280"/>
                    </a:lnTo>
                    <a:lnTo>
                      <a:pt x="403" y="271"/>
                    </a:lnTo>
                    <a:lnTo>
                      <a:pt x="413" y="261"/>
                    </a:lnTo>
                    <a:lnTo>
                      <a:pt x="422" y="252"/>
                    </a:lnTo>
                    <a:lnTo>
                      <a:pt x="431" y="243"/>
                    </a:lnTo>
                    <a:lnTo>
                      <a:pt x="440" y="232"/>
                    </a:lnTo>
                    <a:lnTo>
                      <a:pt x="446" y="223"/>
                    </a:lnTo>
                    <a:lnTo>
                      <a:pt x="455" y="212"/>
                    </a:lnTo>
                    <a:lnTo>
                      <a:pt x="465" y="203"/>
                    </a:lnTo>
                    <a:lnTo>
                      <a:pt x="470" y="191"/>
                    </a:lnTo>
                    <a:lnTo>
                      <a:pt x="480" y="180"/>
                    </a:lnTo>
                    <a:lnTo>
                      <a:pt x="489" y="172"/>
                    </a:lnTo>
                    <a:lnTo>
                      <a:pt x="495" y="161"/>
                    </a:lnTo>
                    <a:lnTo>
                      <a:pt x="505" y="149"/>
                    </a:lnTo>
                    <a:lnTo>
                      <a:pt x="510" y="138"/>
                    </a:lnTo>
                    <a:lnTo>
                      <a:pt x="516" y="126"/>
                    </a:lnTo>
                    <a:lnTo>
                      <a:pt x="526" y="117"/>
                    </a:lnTo>
                    <a:lnTo>
                      <a:pt x="532" y="106"/>
                    </a:lnTo>
                    <a:lnTo>
                      <a:pt x="538" y="94"/>
                    </a:lnTo>
                    <a:lnTo>
                      <a:pt x="547" y="83"/>
                    </a:lnTo>
                    <a:lnTo>
                      <a:pt x="553" y="72"/>
                    </a:lnTo>
                    <a:lnTo>
                      <a:pt x="559" y="61"/>
                    </a:lnTo>
                    <a:lnTo>
                      <a:pt x="566" y="49"/>
                    </a:lnTo>
                    <a:lnTo>
                      <a:pt x="572" y="35"/>
                    </a:lnTo>
                    <a:lnTo>
                      <a:pt x="578" y="23"/>
                    </a:lnTo>
                    <a:lnTo>
                      <a:pt x="587" y="12"/>
                    </a:lnTo>
                    <a:lnTo>
                      <a:pt x="593" y="0"/>
                    </a:lnTo>
                  </a:path>
                </a:pathLst>
              </a:custGeom>
              <a:noFill/>
              <a:ln w="25400" cap="rnd" cmpd="sng">
                <a:solidFill>
                  <a:srgbClr val="08080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73" name="Line 9"/>
            <p:cNvSpPr>
              <a:spLocks noChangeShapeType="1"/>
            </p:cNvSpPr>
            <p:nvPr/>
          </p:nvSpPr>
          <p:spPr bwMode="auto">
            <a:xfrm flipV="1">
              <a:off x="2493" y="2035"/>
              <a:ext cx="8" cy="43"/>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Freeform 10"/>
            <p:cNvSpPr>
              <a:spLocks/>
            </p:cNvSpPr>
            <p:nvPr/>
          </p:nvSpPr>
          <p:spPr bwMode="auto">
            <a:xfrm>
              <a:off x="3491" y="2090"/>
              <a:ext cx="1042" cy="577"/>
            </a:xfrm>
            <a:custGeom>
              <a:avLst/>
              <a:gdLst>
                <a:gd name="T0" fmla="*/ 0 w 1042"/>
                <a:gd name="T1" fmla="*/ 0 h 577"/>
                <a:gd name="T2" fmla="*/ 14 w 1042"/>
                <a:gd name="T3" fmla="*/ 12 h 577"/>
                <a:gd name="T4" fmla="*/ 27 w 1042"/>
                <a:gd name="T5" fmla="*/ 27 h 577"/>
                <a:gd name="T6" fmla="*/ 41 w 1042"/>
                <a:gd name="T7" fmla="*/ 39 h 577"/>
                <a:gd name="T8" fmla="*/ 50 w 1042"/>
                <a:gd name="T9" fmla="*/ 51 h 577"/>
                <a:gd name="T10" fmla="*/ 63 w 1042"/>
                <a:gd name="T11" fmla="*/ 63 h 577"/>
                <a:gd name="T12" fmla="*/ 76 w 1042"/>
                <a:gd name="T13" fmla="*/ 75 h 577"/>
                <a:gd name="T14" fmla="*/ 90 w 1042"/>
                <a:gd name="T15" fmla="*/ 89 h 577"/>
                <a:gd name="T16" fmla="*/ 103 w 1042"/>
                <a:gd name="T17" fmla="*/ 101 h 577"/>
                <a:gd name="T18" fmla="*/ 116 w 1042"/>
                <a:gd name="T19" fmla="*/ 113 h 577"/>
                <a:gd name="T20" fmla="*/ 130 w 1042"/>
                <a:gd name="T21" fmla="*/ 125 h 577"/>
                <a:gd name="T22" fmla="*/ 143 w 1042"/>
                <a:gd name="T23" fmla="*/ 137 h 577"/>
                <a:gd name="T24" fmla="*/ 157 w 1042"/>
                <a:gd name="T25" fmla="*/ 149 h 577"/>
                <a:gd name="T26" fmla="*/ 170 w 1042"/>
                <a:gd name="T27" fmla="*/ 158 h 577"/>
                <a:gd name="T28" fmla="*/ 188 w 1042"/>
                <a:gd name="T29" fmla="*/ 170 h 577"/>
                <a:gd name="T30" fmla="*/ 201 w 1042"/>
                <a:gd name="T31" fmla="*/ 181 h 577"/>
                <a:gd name="T32" fmla="*/ 215 w 1042"/>
                <a:gd name="T33" fmla="*/ 193 h 577"/>
                <a:gd name="T34" fmla="*/ 228 w 1042"/>
                <a:gd name="T35" fmla="*/ 205 h 577"/>
                <a:gd name="T36" fmla="*/ 246 w 1042"/>
                <a:gd name="T37" fmla="*/ 214 h 577"/>
                <a:gd name="T38" fmla="*/ 259 w 1042"/>
                <a:gd name="T39" fmla="*/ 226 h 577"/>
                <a:gd name="T40" fmla="*/ 273 w 1042"/>
                <a:gd name="T41" fmla="*/ 235 h 577"/>
                <a:gd name="T42" fmla="*/ 291 w 1042"/>
                <a:gd name="T43" fmla="*/ 247 h 577"/>
                <a:gd name="T44" fmla="*/ 304 w 1042"/>
                <a:gd name="T45" fmla="*/ 256 h 577"/>
                <a:gd name="T46" fmla="*/ 322 w 1042"/>
                <a:gd name="T47" fmla="*/ 268 h 577"/>
                <a:gd name="T48" fmla="*/ 335 w 1042"/>
                <a:gd name="T49" fmla="*/ 277 h 577"/>
                <a:gd name="T50" fmla="*/ 353 w 1042"/>
                <a:gd name="T51" fmla="*/ 288 h 577"/>
                <a:gd name="T52" fmla="*/ 366 w 1042"/>
                <a:gd name="T53" fmla="*/ 297 h 577"/>
                <a:gd name="T54" fmla="*/ 384 w 1042"/>
                <a:gd name="T55" fmla="*/ 306 h 577"/>
                <a:gd name="T56" fmla="*/ 398 w 1042"/>
                <a:gd name="T57" fmla="*/ 318 h 577"/>
                <a:gd name="T58" fmla="*/ 416 w 1042"/>
                <a:gd name="T59" fmla="*/ 327 h 577"/>
                <a:gd name="T60" fmla="*/ 433 w 1042"/>
                <a:gd name="T61" fmla="*/ 336 h 577"/>
                <a:gd name="T62" fmla="*/ 451 w 1042"/>
                <a:gd name="T63" fmla="*/ 345 h 577"/>
                <a:gd name="T64" fmla="*/ 465 w 1042"/>
                <a:gd name="T65" fmla="*/ 354 h 577"/>
                <a:gd name="T66" fmla="*/ 483 w 1042"/>
                <a:gd name="T67" fmla="*/ 363 h 577"/>
                <a:gd name="T68" fmla="*/ 500 w 1042"/>
                <a:gd name="T69" fmla="*/ 372 h 577"/>
                <a:gd name="T70" fmla="*/ 518 w 1042"/>
                <a:gd name="T71" fmla="*/ 380 h 577"/>
                <a:gd name="T72" fmla="*/ 536 w 1042"/>
                <a:gd name="T73" fmla="*/ 389 h 577"/>
                <a:gd name="T74" fmla="*/ 554 w 1042"/>
                <a:gd name="T75" fmla="*/ 398 h 577"/>
                <a:gd name="T76" fmla="*/ 572 w 1042"/>
                <a:gd name="T77" fmla="*/ 407 h 577"/>
                <a:gd name="T78" fmla="*/ 590 w 1042"/>
                <a:gd name="T79" fmla="*/ 416 h 577"/>
                <a:gd name="T80" fmla="*/ 608 w 1042"/>
                <a:gd name="T81" fmla="*/ 425 h 577"/>
                <a:gd name="T82" fmla="*/ 625 w 1042"/>
                <a:gd name="T83" fmla="*/ 431 h 577"/>
                <a:gd name="T84" fmla="*/ 643 w 1042"/>
                <a:gd name="T85" fmla="*/ 440 h 577"/>
                <a:gd name="T86" fmla="*/ 661 w 1042"/>
                <a:gd name="T87" fmla="*/ 449 h 577"/>
                <a:gd name="T88" fmla="*/ 679 w 1042"/>
                <a:gd name="T89" fmla="*/ 455 h 577"/>
                <a:gd name="T90" fmla="*/ 697 w 1042"/>
                <a:gd name="T91" fmla="*/ 464 h 577"/>
                <a:gd name="T92" fmla="*/ 715 w 1042"/>
                <a:gd name="T93" fmla="*/ 473 h 577"/>
                <a:gd name="T94" fmla="*/ 737 w 1042"/>
                <a:gd name="T95" fmla="*/ 478 h 577"/>
                <a:gd name="T96" fmla="*/ 755 w 1042"/>
                <a:gd name="T97" fmla="*/ 487 h 577"/>
                <a:gd name="T98" fmla="*/ 773 w 1042"/>
                <a:gd name="T99" fmla="*/ 493 h 577"/>
                <a:gd name="T100" fmla="*/ 795 w 1042"/>
                <a:gd name="T101" fmla="*/ 499 h 577"/>
                <a:gd name="T102" fmla="*/ 813 w 1042"/>
                <a:gd name="T103" fmla="*/ 508 h 577"/>
                <a:gd name="T104" fmla="*/ 835 w 1042"/>
                <a:gd name="T105" fmla="*/ 514 h 577"/>
                <a:gd name="T106" fmla="*/ 853 w 1042"/>
                <a:gd name="T107" fmla="*/ 520 h 577"/>
                <a:gd name="T108" fmla="*/ 875 w 1042"/>
                <a:gd name="T109" fmla="*/ 526 h 577"/>
                <a:gd name="T110" fmla="*/ 893 w 1042"/>
                <a:gd name="T111" fmla="*/ 535 h 577"/>
                <a:gd name="T112" fmla="*/ 916 w 1042"/>
                <a:gd name="T113" fmla="*/ 541 h 577"/>
                <a:gd name="T114" fmla="*/ 933 w 1042"/>
                <a:gd name="T115" fmla="*/ 547 h 577"/>
                <a:gd name="T116" fmla="*/ 956 w 1042"/>
                <a:gd name="T117" fmla="*/ 553 h 577"/>
                <a:gd name="T118" fmla="*/ 978 w 1042"/>
                <a:gd name="T119" fmla="*/ 559 h 577"/>
                <a:gd name="T120" fmla="*/ 996 w 1042"/>
                <a:gd name="T121" fmla="*/ 565 h 577"/>
                <a:gd name="T122" fmla="*/ 1018 w 1042"/>
                <a:gd name="T123" fmla="*/ 571 h 577"/>
                <a:gd name="T124" fmla="*/ 1041 w 1042"/>
                <a:gd name="T125" fmla="*/ 5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42" h="577">
                  <a:moveTo>
                    <a:pt x="0" y="0"/>
                  </a:moveTo>
                  <a:lnTo>
                    <a:pt x="14" y="12"/>
                  </a:lnTo>
                  <a:lnTo>
                    <a:pt x="27" y="27"/>
                  </a:lnTo>
                  <a:lnTo>
                    <a:pt x="41" y="39"/>
                  </a:lnTo>
                  <a:lnTo>
                    <a:pt x="50" y="51"/>
                  </a:lnTo>
                  <a:lnTo>
                    <a:pt x="63" y="63"/>
                  </a:lnTo>
                  <a:lnTo>
                    <a:pt x="76" y="75"/>
                  </a:lnTo>
                  <a:lnTo>
                    <a:pt x="90" y="89"/>
                  </a:lnTo>
                  <a:lnTo>
                    <a:pt x="103" y="101"/>
                  </a:lnTo>
                  <a:lnTo>
                    <a:pt x="116" y="113"/>
                  </a:lnTo>
                  <a:lnTo>
                    <a:pt x="130" y="125"/>
                  </a:lnTo>
                  <a:lnTo>
                    <a:pt x="143" y="137"/>
                  </a:lnTo>
                  <a:lnTo>
                    <a:pt x="157" y="149"/>
                  </a:lnTo>
                  <a:lnTo>
                    <a:pt x="170" y="158"/>
                  </a:lnTo>
                  <a:lnTo>
                    <a:pt x="188" y="170"/>
                  </a:lnTo>
                  <a:lnTo>
                    <a:pt x="201" y="181"/>
                  </a:lnTo>
                  <a:lnTo>
                    <a:pt x="215" y="193"/>
                  </a:lnTo>
                  <a:lnTo>
                    <a:pt x="228" y="205"/>
                  </a:lnTo>
                  <a:lnTo>
                    <a:pt x="246" y="214"/>
                  </a:lnTo>
                  <a:lnTo>
                    <a:pt x="259" y="226"/>
                  </a:lnTo>
                  <a:lnTo>
                    <a:pt x="273" y="235"/>
                  </a:lnTo>
                  <a:lnTo>
                    <a:pt x="291" y="247"/>
                  </a:lnTo>
                  <a:lnTo>
                    <a:pt x="304" y="256"/>
                  </a:lnTo>
                  <a:lnTo>
                    <a:pt x="322" y="268"/>
                  </a:lnTo>
                  <a:lnTo>
                    <a:pt x="335" y="277"/>
                  </a:lnTo>
                  <a:lnTo>
                    <a:pt x="353" y="288"/>
                  </a:lnTo>
                  <a:lnTo>
                    <a:pt x="366" y="297"/>
                  </a:lnTo>
                  <a:lnTo>
                    <a:pt x="384" y="306"/>
                  </a:lnTo>
                  <a:lnTo>
                    <a:pt x="398" y="318"/>
                  </a:lnTo>
                  <a:lnTo>
                    <a:pt x="416" y="327"/>
                  </a:lnTo>
                  <a:lnTo>
                    <a:pt x="433" y="336"/>
                  </a:lnTo>
                  <a:lnTo>
                    <a:pt x="451" y="345"/>
                  </a:lnTo>
                  <a:lnTo>
                    <a:pt x="465" y="354"/>
                  </a:lnTo>
                  <a:lnTo>
                    <a:pt x="483" y="363"/>
                  </a:lnTo>
                  <a:lnTo>
                    <a:pt x="500" y="372"/>
                  </a:lnTo>
                  <a:lnTo>
                    <a:pt x="518" y="380"/>
                  </a:lnTo>
                  <a:lnTo>
                    <a:pt x="536" y="389"/>
                  </a:lnTo>
                  <a:lnTo>
                    <a:pt x="554" y="398"/>
                  </a:lnTo>
                  <a:lnTo>
                    <a:pt x="572" y="407"/>
                  </a:lnTo>
                  <a:lnTo>
                    <a:pt x="590" y="416"/>
                  </a:lnTo>
                  <a:lnTo>
                    <a:pt x="608" y="425"/>
                  </a:lnTo>
                  <a:lnTo>
                    <a:pt x="625" y="431"/>
                  </a:lnTo>
                  <a:lnTo>
                    <a:pt x="643" y="440"/>
                  </a:lnTo>
                  <a:lnTo>
                    <a:pt x="661" y="449"/>
                  </a:lnTo>
                  <a:lnTo>
                    <a:pt x="679" y="455"/>
                  </a:lnTo>
                  <a:lnTo>
                    <a:pt x="697" y="464"/>
                  </a:lnTo>
                  <a:lnTo>
                    <a:pt x="715" y="473"/>
                  </a:lnTo>
                  <a:lnTo>
                    <a:pt x="737" y="478"/>
                  </a:lnTo>
                  <a:lnTo>
                    <a:pt x="755" y="487"/>
                  </a:lnTo>
                  <a:lnTo>
                    <a:pt x="773" y="493"/>
                  </a:lnTo>
                  <a:lnTo>
                    <a:pt x="795" y="499"/>
                  </a:lnTo>
                  <a:lnTo>
                    <a:pt x="813" y="508"/>
                  </a:lnTo>
                  <a:lnTo>
                    <a:pt x="835" y="514"/>
                  </a:lnTo>
                  <a:lnTo>
                    <a:pt x="853" y="520"/>
                  </a:lnTo>
                  <a:lnTo>
                    <a:pt x="875" y="526"/>
                  </a:lnTo>
                  <a:lnTo>
                    <a:pt x="893" y="535"/>
                  </a:lnTo>
                  <a:lnTo>
                    <a:pt x="916" y="541"/>
                  </a:lnTo>
                  <a:lnTo>
                    <a:pt x="933" y="547"/>
                  </a:lnTo>
                  <a:lnTo>
                    <a:pt x="956" y="553"/>
                  </a:lnTo>
                  <a:lnTo>
                    <a:pt x="978" y="559"/>
                  </a:lnTo>
                  <a:lnTo>
                    <a:pt x="996" y="565"/>
                  </a:lnTo>
                  <a:lnTo>
                    <a:pt x="1018" y="571"/>
                  </a:lnTo>
                  <a:lnTo>
                    <a:pt x="1041" y="576"/>
                  </a:lnTo>
                </a:path>
              </a:pathLst>
            </a:custGeom>
            <a:noFill/>
            <a:ln w="25400" cap="rnd" cmpd="sng">
              <a:solidFill>
                <a:srgbClr val="08080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1"/>
            <p:cNvSpPr>
              <a:spLocks noChangeShapeType="1"/>
            </p:cNvSpPr>
            <p:nvPr/>
          </p:nvSpPr>
          <p:spPr bwMode="auto">
            <a:xfrm>
              <a:off x="3483" y="2079"/>
              <a:ext cx="8" cy="11"/>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Line 12"/>
            <p:cNvSpPr>
              <a:spLocks noChangeShapeType="1"/>
            </p:cNvSpPr>
            <p:nvPr/>
          </p:nvSpPr>
          <p:spPr bwMode="auto">
            <a:xfrm>
              <a:off x="4541" y="2667"/>
              <a:ext cx="5" cy="5"/>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Line 13"/>
            <p:cNvSpPr>
              <a:spLocks noChangeShapeType="1"/>
            </p:cNvSpPr>
            <p:nvPr/>
          </p:nvSpPr>
          <p:spPr bwMode="auto">
            <a:xfrm>
              <a:off x="849" y="2724"/>
              <a:ext cx="4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8" name="Rectangle 14"/>
            <p:cNvSpPr>
              <a:spLocks noChangeArrowheads="1"/>
            </p:cNvSpPr>
            <p:nvPr/>
          </p:nvSpPr>
          <p:spPr bwMode="auto">
            <a:xfrm>
              <a:off x="577" y="3061"/>
              <a:ext cx="691"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Activity</a:t>
              </a:r>
            </a:p>
            <a:p>
              <a:r>
                <a:rPr lang="en-US" altLang="en-US" sz="2000" b="1">
                  <a:solidFill>
                    <a:srgbClr val="CE2700"/>
                  </a:solidFill>
                </a:rPr>
                <a:t>start</a:t>
              </a:r>
              <a:endParaRPr lang="en-US" altLang="en-US" b="1">
                <a:solidFill>
                  <a:srgbClr val="CE2700"/>
                </a:solidFill>
              </a:endParaRPr>
            </a:p>
          </p:txBody>
        </p:sp>
        <p:sp>
          <p:nvSpPr>
            <p:cNvPr id="36879" name="Rectangle 15"/>
            <p:cNvSpPr>
              <a:spLocks noChangeArrowheads="1"/>
            </p:cNvSpPr>
            <p:nvPr/>
          </p:nvSpPr>
          <p:spPr bwMode="auto">
            <a:xfrm>
              <a:off x="1467" y="3061"/>
              <a:ext cx="894"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Optimistic</a:t>
              </a:r>
              <a:br>
                <a:rPr lang="en-US" altLang="en-US" sz="2000" b="1">
                  <a:solidFill>
                    <a:srgbClr val="CE2700"/>
                  </a:solidFill>
                </a:rPr>
              </a:br>
              <a:r>
                <a:rPr lang="en-US" altLang="en-US" sz="2000" b="1">
                  <a:solidFill>
                    <a:srgbClr val="CE2700"/>
                  </a:solidFill>
                </a:rPr>
                <a:t>time</a:t>
              </a:r>
              <a:endParaRPr lang="en-US" altLang="en-US" b="1">
                <a:solidFill>
                  <a:srgbClr val="CE2700"/>
                </a:solidFill>
              </a:endParaRPr>
            </a:p>
          </p:txBody>
        </p:sp>
        <p:sp>
          <p:nvSpPr>
            <p:cNvPr id="36880" name="Rectangle 16"/>
            <p:cNvSpPr>
              <a:spLocks noChangeArrowheads="1"/>
            </p:cNvSpPr>
            <p:nvPr/>
          </p:nvSpPr>
          <p:spPr bwMode="auto">
            <a:xfrm>
              <a:off x="2655" y="3061"/>
              <a:ext cx="1019"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Most likely</a:t>
              </a:r>
            </a:p>
            <a:p>
              <a:r>
                <a:rPr lang="en-US" altLang="en-US" sz="2000" b="1">
                  <a:solidFill>
                    <a:srgbClr val="CE2700"/>
                  </a:solidFill>
                </a:rPr>
                <a:t>time (mode)</a:t>
              </a:r>
            </a:p>
          </p:txBody>
        </p:sp>
        <p:sp>
          <p:nvSpPr>
            <p:cNvPr id="36881" name="Rectangle 17"/>
            <p:cNvSpPr>
              <a:spLocks noChangeArrowheads="1"/>
            </p:cNvSpPr>
            <p:nvPr/>
          </p:nvSpPr>
          <p:spPr bwMode="auto">
            <a:xfrm>
              <a:off x="4179" y="3061"/>
              <a:ext cx="993"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Pessimistic</a:t>
              </a:r>
            </a:p>
            <a:p>
              <a:r>
                <a:rPr lang="en-US" altLang="en-US" sz="2000" b="1">
                  <a:solidFill>
                    <a:srgbClr val="CE2700"/>
                  </a:solidFill>
                </a:rPr>
                <a:t>time</a:t>
              </a:r>
            </a:p>
          </p:txBody>
        </p:sp>
        <p:sp>
          <p:nvSpPr>
            <p:cNvPr id="36882" name="Line 18"/>
            <p:cNvSpPr>
              <a:spLocks noChangeShapeType="1"/>
            </p:cNvSpPr>
            <p:nvPr/>
          </p:nvSpPr>
          <p:spPr bwMode="auto">
            <a:xfrm>
              <a:off x="2976" y="1689"/>
              <a:ext cx="0" cy="10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3" name="Line 19"/>
            <p:cNvSpPr>
              <a:spLocks noChangeShapeType="1"/>
            </p:cNvSpPr>
            <p:nvPr/>
          </p:nvSpPr>
          <p:spPr bwMode="auto">
            <a:xfrm>
              <a:off x="3300" y="1821"/>
              <a:ext cx="0" cy="8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4" name="Rectangle 20"/>
            <p:cNvSpPr>
              <a:spLocks noChangeArrowheads="1"/>
            </p:cNvSpPr>
            <p:nvPr/>
          </p:nvSpPr>
          <p:spPr bwMode="auto">
            <a:xfrm>
              <a:off x="1743" y="2722"/>
              <a:ext cx="23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o</a:t>
              </a:r>
            </a:p>
          </p:txBody>
        </p:sp>
        <p:sp>
          <p:nvSpPr>
            <p:cNvPr id="36885" name="Rectangle 21"/>
            <p:cNvSpPr>
              <a:spLocks noChangeArrowheads="1"/>
            </p:cNvSpPr>
            <p:nvPr/>
          </p:nvSpPr>
          <p:spPr bwMode="auto">
            <a:xfrm>
              <a:off x="4467" y="2722"/>
              <a:ext cx="23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p</a:t>
              </a:r>
            </a:p>
          </p:txBody>
        </p:sp>
        <p:sp>
          <p:nvSpPr>
            <p:cNvPr id="36886" name="Rectangle 22"/>
            <p:cNvSpPr>
              <a:spLocks noChangeArrowheads="1"/>
            </p:cNvSpPr>
            <p:nvPr/>
          </p:nvSpPr>
          <p:spPr bwMode="auto">
            <a:xfrm>
              <a:off x="2859" y="2722"/>
              <a:ext cx="25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m</a:t>
              </a:r>
            </a:p>
          </p:txBody>
        </p:sp>
        <p:sp>
          <p:nvSpPr>
            <p:cNvPr id="36887" name="Rectangle 23"/>
            <p:cNvSpPr>
              <a:spLocks noChangeArrowheads="1"/>
            </p:cNvSpPr>
            <p:nvPr/>
          </p:nvSpPr>
          <p:spPr bwMode="auto">
            <a:xfrm>
              <a:off x="3183" y="2722"/>
              <a:ext cx="22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e</a:t>
              </a:r>
            </a:p>
          </p:txBody>
        </p:sp>
      </p:grpSp>
      <p:sp>
        <p:nvSpPr>
          <p:cNvPr id="36889" name="Text Box 25"/>
          <p:cNvSpPr txBox="1">
            <a:spLocks noChangeArrowheads="1"/>
          </p:cNvSpPr>
          <p:nvPr/>
        </p:nvSpPr>
        <p:spPr bwMode="auto">
          <a:xfrm>
            <a:off x="593725" y="1563688"/>
            <a:ext cx="242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Beta Distribution</a:t>
            </a:r>
          </a:p>
        </p:txBody>
      </p:sp>
    </p:spTree>
    <p:extLst>
      <p:ext uri="{BB962C8B-B14F-4D97-AF65-F5344CB8AC3E}">
        <p14:creationId xmlns:p14="http://schemas.microsoft.com/office/powerpoint/2010/main" val="3100133503"/>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454025"/>
            <a:ext cx="9144000" cy="917575"/>
          </a:xfrm>
        </p:spPr>
        <p:txBody>
          <a:bodyPr/>
          <a:lstStyle/>
          <a:p>
            <a:pPr marL="0" indent="0" algn="ctr">
              <a:buNone/>
            </a:pPr>
            <a:r>
              <a:rPr lang="en-US" altLang="en-US" sz="3600" dirty="0"/>
              <a:t>Expected Time</a:t>
            </a:r>
          </a:p>
        </p:txBody>
      </p:sp>
      <p:grpSp>
        <p:nvGrpSpPr>
          <p:cNvPr id="37891" name="Group 3"/>
          <p:cNvGrpSpPr>
            <a:grpSpLocks/>
          </p:cNvGrpSpPr>
          <p:nvPr/>
        </p:nvGrpSpPr>
        <p:grpSpPr bwMode="auto">
          <a:xfrm>
            <a:off x="2438400" y="1652588"/>
            <a:ext cx="3543300" cy="1311275"/>
            <a:chOff x="1872" y="1473"/>
            <a:chExt cx="2232" cy="826"/>
          </a:xfrm>
        </p:grpSpPr>
        <p:sp>
          <p:nvSpPr>
            <p:cNvPr id="37892" name="Text Box 4"/>
            <p:cNvSpPr txBox="1">
              <a:spLocks noChangeArrowheads="1"/>
            </p:cNvSpPr>
            <p:nvPr/>
          </p:nvSpPr>
          <p:spPr bwMode="auto">
            <a:xfrm>
              <a:off x="1872" y="1627"/>
              <a:ext cx="337" cy="44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latin typeface="Arial Narrow" panose="020B0606020202030204" pitchFamily="34" charset="0"/>
                </a:rPr>
                <a:t>t</a:t>
              </a:r>
              <a:r>
                <a:rPr lang="en-US" altLang="en-US" sz="4000" baseline="-25000">
                  <a:latin typeface="Arial Narrow" panose="020B0606020202030204" pitchFamily="34" charset="0"/>
                </a:rPr>
                <a:t>e </a:t>
              </a:r>
            </a:p>
          </p:txBody>
        </p:sp>
        <p:sp>
          <p:nvSpPr>
            <p:cNvPr id="37893" name="Text Box 5"/>
            <p:cNvSpPr txBox="1">
              <a:spLocks noChangeArrowheads="1"/>
            </p:cNvSpPr>
            <p:nvPr/>
          </p:nvSpPr>
          <p:spPr bwMode="auto">
            <a:xfrm>
              <a:off x="2400" y="1627"/>
              <a:ext cx="269" cy="44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latin typeface="Arial Narrow" panose="020B0606020202030204" pitchFamily="34" charset="0"/>
                </a:rPr>
                <a:t>=</a:t>
              </a:r>
            </a:p>
          </p:txBody>
        </p:sp>
        <p:grpSp>
          <p:nvGrpSpPr>
            <p:cNvPr id="37894" name="Group 6"/>
            <p:cNvGrpSpPr>
              <a:grpSpLocks/>
            </p:cNvGrpSpPr>
            <p:nvPr/>
          </p:nvGrpSpPr>
          <p:grpSpPr bwMode="auto">
            <a:xfrm>
              <a:off x="2752" y="1473"/>
              <a:ext cx="1352" cy="826"/>
              <a:chOff x="1407" y="2154"/>
              <a:chExt cx="1352" cy="826"/>
            </a:xfrm>
          </p:grpSpPr>
          <p:sp>
            <p:nvSpPr>
              <p:cNvPr id="37895" name="Text Box 7"/>
              <p:cNvSpPr txBox="1">
                <a:spLocks noChangeArrowheads="1"/>
              </p:cNvSpPr>
              <p:nvPr/>
            </p:nvSpPr>
            <p:spPr bwMode="auto">
              <a:xfrm>
                <a:off x="1407" y="2154"/>
                <a:ext cx="1352" cy="826"/>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000">
                    <a:latin typeface="Arial Narrow" panose="020B0606020202030204" pitchFamily="34" charset="0"/>
                  </a:rPr>
                  <a:t>t</a:t>
                </a:r>
                <a:r>
                  <a:rPr lang="en-US" altLang="en-US" sz="4000" baseline="-25000">
                    <a:latin typeface="Arial Narrow" panose="020B0606020202030204" pitchFamily="34" charset="0"/>
                  </a:rPr>
                  <a:t>o</a:t>
                </a:r>
                <a:r>
                  <a:rPr lang="en-US" altLang="en-US" sz="4000">
                    <a:latin typeface="Arial Narrow" panose="020B0606020202030204" pitchFamily="34" charset="0"/>
                  </a:rPr>
                  <a:t> + 4t</a:t>
                </a:r>
                <a:r>
                  <a:rPr lang="en-US" altLang="en-US" sz="4000" baseline="-25000">
                    <a:latin typeface="Arial Narrow" panose="020B0606020202030204" pitchFamily="34" charset="0"/>
                  </a:rPr>
                  <a:t>m</a:t>
                </a:r>
                <a:r>
                  <a:rPr lang="en-US" altLang="en-US" sz="4000">
                    <a:latin typeface="Arial Narrow" panose="020B0606020202030204" pitchFamily="34" charset="0"/>
                  </a:rPr>
                  <a:t> +t</a:t>
                </a:r>
                <a:r>
                  <a:rPr lang="en-US" altLang="en-US" sz="4000" baseline="-25000">
                    <a:latin typeface="Arial Narrow" panose="020B0606020202030204" pitchFamily="34" charset="0"/>
                  </a:rPr>
                  <a:t>p</a:t>
                </a:r>
                <a:br>
                  <a:rPr lang="en-US" altLang="en-US" sz="4000">
                    <a:latin typeface="Arial Narrow" panose="020B0606020202030204" pitchFamily="34" charset="0"/>
                  </a:rPr>
                </a:br>
                <a:r>
                  <a:rPr lang="en-US" altLang="en-US" sz="4000">
                    <a:latin typeface="Arial Narrow" panose="020B0606020202030204" pitchFamily="34" charset="0"/>
                  </a:rPr>
                  <a:t>6</a:t>
                </a:r>
              </a:p>
            </p:txBody>
          </p:sp>
          <p:sp>
            <p:nvSpPr>
              <p:cNvPr id="37896" name="Line 8"/>
              <p:cNvSpPr>
                <a:spLocks noChangeShapeType="1"/>
              </p:cNvSpPr>
              <p:nvPr/>
            </p:nvSpPr>
            <p:spPr bwMode="auto">
              <a:xfrm>
                <a:off x="1536" y="2592"/>
                <a:ext cx="10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897" name="Text Box 9"/>
          <p:cNvSpPr txBox="1">
            <a:spLocks noChangeArrowheads="1"/>
          </p:cNvSpPr>
          <p:nvPr/>
        </p:nvSpPr>
        <p:spPr bwMode="auto">
          <a:xfrm>
            <a:off x="3200400" y="3330575"/>
            <a:ext cx="3132138" cy="204152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Arial Narrow" panose="020B0606020202030204" pitchFamily="34" charset="0"/>
              </a:rPr>
              <a:t>t</a:t>
            </a:r>
            <a:r>
              <a:rPr lang="en-US" altLang="en-US" sz="3200" baseline="-25000">
                <a:latin typeface="Arial Narrow" panose="020B0606020202030204" pitchFamily="34" charset="0"/>
              </a:rPr>
              <a:t>e</a:t>
            </a:r>
            <a:r>
              <a:rPr lang="en-US" altLang="en-US" sz="3200">
                <a:latin typeface="Arial Narrow" panose="020B0606020202030204" pitchFamily="34" charset="0"/>
              </a:rPr>
              <a:t> = expected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o</a:t>
            </a:r>
            <a:r>
              <a:rPr lang="en-US" altLang="en-US" sz="3200">
                <a:latin typeface="Arial Narrow" panose="020B0606020202030204" pitchFamily="34" charset="0"/>
              </a:rPr>
              <a:t> = optimistic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m</a:t>
            </a:r>
            <a:r>
              <a:rPr lang="en-US" altLang="en-US" sz="3200">
                <a:latin typeface="Arial Narrow" panose="020B0606020202030204" pitchFamily="34" charset="0"/>
              </a:rPr>
              <a:t> = most likely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p</a:t>
            </a:r>
            <a:r>
              <a:rPr lang="en-US" altLang="en-US" sz="3200">
                <a:latin typeface="Arial Narrow" panose="020B0606020202030204" pitchFamily="34" charset="0"/>
              </a:rPr>
              <a:t> = pessimistic time</a:t>
            </a:r>
          </a:p>
        </p:txBody>
      </p:sp>
    </p:spTree>
    <p:extLst>
      <p:ext uri="{BB962C8B-B14F-4D97-AF65-F5344CB8AC3E}">
        <p14:creationId xmlns:p14="http://schemas.microsoft.com/office/powerpoint/2010/main" val="194666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7"/>
                                        </p:tgtEl>
                                        <p:attrNameLst>
                                          <p:attrName>style.visibility</p:attrName>
                                        </p:attrNameLst>
                                      </p:cBhvr>
                                      <p:to>
                                        <p:strVal val="visible"/>
                                      </p:to>
                                    </p:set>
                                    <p:anim calcmode="lin" valueType="num">
                                      <p:cBhvr additive="base">
                                        <p:cTn id="7" dur="500" fill="hold"/>
                                        <p:tgtEl>
                                          <p:spTgt spid="37897"/>
                                        </p:tgtEl>
                                        <p:attrNameLst>
                                          <p:attrName>ppt_x</p:attrName>
                                        </p:attrNameLst>
                                      </p:cBhvr>
                                      <p:tavLst>
                                        <p:tav tm="0">
                                          <p:val>
                                            <p:strVal val="0-#ppt_w/2"/>
                                          </p:val>
                                        </p:tav>
                                        <p:tav tm="100000">
                                          <p:val>
                                            <p:strVal val="#ppt_x"/>
                                          </p:val>
                                        </p:tav>
                                      </p:tavLst>
                                    </p:anim>
                                    <p:anim calcmode="lin" valueType="num">
                                      <p:cBhvr additive="base">
                                        <p:cTn id="8" dur="500" fill="hold"/>
                                        <p:tgtEl>
                                          <p:spTgt spid="378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7"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454025"/>
            <a:ext cx="9144000" cy="917575"/>
          </a:xfrm>
        </p:spPr>
        <p:txBody>
          <a:bodyPr/>
          <a:lstStyle/>
          <a:p>
            <a:pPr marL="0" indent="0" algn="ctr">
              <a:buNone/>
            </a:pPr>
            <a:r>
              <a:rPr lang="en-US" altLang="en-US" sz="3600" dirty="0"/>
              <a:t>Variance</a:t>
            </a:r>
          </a:p>
        </p:txBody>
      </p:sp>
      <p:grpSp>
        <p:nvGrpSpPr>
          <p:cNvPr id="38915" name="Group 3"/>
          <p:cNvGrpSpPr>
            <a:grpSpLocks/>
          </p:cNvGrpSpPr>
          <p:nvPr/>
        </p:nvGrpSpPr>
        <p:grpSpPr bwMode="auto">
          <a:xfrm>
            <a:off x="2876550" y="1576388"/>
            <a:ext cx="3294063" cy="1311275"/>
            <a:chOff x="1296" y="1338"/>
            <a:chExt cx="2075" cy="826"/>
          </a:xfrm>
        </p:grpSpPr>
        <p:sp>
          <p:nvSpPr>
            <p:cNvPr id="38916" name="Text Box 4"/>
            <p:cNvSpPr txBox="1">
              <a:spLocks noChangeArrowheads="1"/>
            </p:cNvSpPr>
            <p:nvPr/>
          </p:nvSpPr>
          <p:spPr bwMode="auto">
            <a:xfrm>
              <a:off x="1296" y="1492"/>
              <a:ext cx="913" cy="44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latin typeface="Symbol" panose="05050102010706020507" pitchFamily="18" charset="2"/>
                  <a:sym typeface="Symbol" panose="05050102010706020507" pitchFamily="18" charset="2"/>
                </a:rPr>
                <a:t></a:t>
              </a:r>
              <a:r>
                <a:rPr lang="en-US" altLang="en-US" sz="4000" baseline="30000">
                  <a:latin typeface="Symbol" panose="05050102010706020507" pitchFamily="18" charset="2"/>
                  <a:sym typeface="Symbol" panose="05050102010706020507" pitchFamily="18" charset="2"/>
                </a:rPr>
                <a:t>2</a:t>
              </a:r>
              <a:r>
                <a:rPr lang="en-US" altLang="en-US" sz="4000">
                  <a:latin typeface="Symbol" panose="05050102010706020507" pitchFamily="18" charset="2"/>
                  <a:sym typeface="Symbol" panose="05050102010706020507" pitchFamily="18" charset="2"/>
                </a:rPr>
                <a:t>    =</a:t>
              </a:r>
              <a:endParaRPr lang="en-US" altLang="en-US" sz="4000">
                <a:latin typeface="Arial Narrow" panose="020B0606020202030204" pitchFamily="34" charset="0"/>
              </a:endParaRPr>
            </a:p>
          </p:txBody>
        </p:sp>
        <p:grpSp>
          <p:nvGrpSpPr>
            <p:cNvPr id="38917" name="Group 5"/>
            <p:cNvGrpSpPr>
              <a:grpSpLocks/>
            </p:cNvGrpSpPr>
            <p:nvPr/>
          </p:nvGrpSpPr>
          <p:grpSpPr bwMode="auto">
            <a:xfrm>
              <a:off x="2346" y="1338"/>
              <a:ext cx="1025" cy="826"/>
              <a:chOff x="2346" y="1338"/>
              <a:chExt cx="1025" cy="826"/>
            </a:xfrm>
          </p:grpSpPr>
          <p:sp>
            <p:nvSpPr>
              <p:cNvPr id="38918" name="Text Box 6"/>
              <p:cNvSpPr txBox="1">
                <a:spLocks noChangeArrowheads="1"/>
              </p:cNvSpPr>
              <p:nvPr/>
            </p:nvSpPr>
            <p:spPr bwMode="auto">
              <a:xfrm>
                <a:off x="2346" y="1338"/>
                <a:ext cx="1025" cy="826"/>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000">
                    <a:latin typeface="Arial Narrow" panose="020B0606020202030204" pitchFamily="34" charset="0"/>
                  </a:rPr>
                  <a:t>(t</a:t>
                </a:r>
                <a:r>
                  <a:rPr lang="en-US" altLang="en-US" sz="4000" baseline="-25000">
                    <a:latin typeface="Arial Narrow" panose="020B0606020202030204" pitchFamily="34" charset="0"/>
                  </a:rPr>
                  <a:t>p</a:t>
                </a:r>
                <a:r>
                  <a:rPr lang="en-US" altLang="en-US" sz="4000">
                    <a:latin typeface="Arial Narrow" panose="020B0606020202030204" pitchFamily="34" charset="0"/>
                  </a:rPr>
                  <a:t> – t</a:t>
                </a:r>
                <a:r>
                  <a:rPr lang="en-US" altLang="en-US" sz="4000" baseline="-25000">
                    <a:latin typeface="Arial Narrow" panose="020B0606020202030204" pitchFamily="34" charset="0"/>
                  </a:rPr>
                  <a:t>o</a:t>
                </a:r>
                <a:r>
                  <a:rPr lang="en-US" altLang="en-US" sz="4000">
                    <a:latin typeface="Arial Narrow" panose="020B0606020202030204" pitchFamily="34" charset="0"/>
                  </a:rPr>
                  <a:t>)</a:t>
                </a:r>
                <a:r>
                  <a:rPr lang="en-US" altLang="en-US" sz="4000" baseline="30000">
                    <a:latin typeface="Arial Narrow" panose="020B0606020202030204" pitchFamily="34" charset="0"/>
                  </a:rPr>
                  <a:t>2</a:t>
                </a:r>
              </a:p>
              <a:p>
                <a:pPr algn="ctr"/>
                <a:r>
                  <a:rPr lang="en-US" altLang="en-US" sz="4000">
                    <a:latin typeface="Arial Narrow" panose="020B0606020202030204" pitchFamily="34" charset="0"/>
                  </a:rPr>
                  <a:t>36</a:t>
                </a:r>
              </a:p>
            </p:txBody>
          </p:sp>
          <p:sp>
            <p:nvSpPr>
              <p:cNvPr id="38919" name="Line 7"/>
              <p:cNvSpPr>
                <a:spLocks noChangeShapeType="1"/>
              </p:cNvSpPr>
              <p:nvPr/>
            </p:nvSpPr>
            <p:spPr bwMode="auto">
              <a:xfrm>
                <a:off x="2448" y="1776"/>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8920" name="Text Box 8"/>
          <p:cNvSpPr txBox="1">
            <a:spLocks noChangeArrowheads="1"/>
          </p:cNvSpPr>
          <p:nvPr/>
        </p:nvSpPr>
        <p:spPr bwMode="auto">
          <a:xfrm>
            <a:off x="3181350" y="3403600"/>
            <a:ext cx="3132138" cy="1554163"/>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Symbol" panose="05050102010706020507" pitchFamily="18" charset="2"/>
                <a:sym typeface="Symbol" panose="05050102010706020507" pitchFamily="18" charset="2"/>
              </a:rPr>
              <a:t></a:t>
            </a:r>
            <a:r>
              <a:rPr lang="en-US" altLang="en-US" sz="3200" baseline="30000">
                <a:latin typeface="Symbol" panose="05050102010706020507" pitchFamily="18" charset="2"/>
                <a:sym typeface="Symbol" panose="05050102010706020507" pitchFamily="18" charset="2"/>
              </a:rPr>
              <a:t>2</a:t>
            </a:r>
            <a:r>
              <a:rPr lang="en-US" altLang="en-US" sz="3200">
                <a:latin typeface="Symbol" panose="05050102010706020507" pitchFamily="18" charset="2"/>
                <a:sym typeface="Symbol" panose="05050102010706020507" pitchFamily="18" charset="2"/>
              </a:rPr>
              <a:t> </a:t>
            </a:r>
            <a:r>
              <a:rPr lang="en-US" altLang="en-US" sz="3200">
                <a:latin typeface="Arial Narrow" panose="020B0606020202030204" pitchFamily="34" charset="0"/>
              </a:rPr>
              <a:t>= variance</a:t>
            </a:r>
          </a:p>
          <a:p>
            <a:r>
              <a:rPr lang="en-US" altLang="en-US" sz="3200">
                <a:latin typeface="Arial Narrow" panose="020B0606020202030204" pitchFamily="34" charset="0"/>
              </a:rPr>
              <a:t>t</a:t>
            </a:r>
            <a:r>
              <a:rPr lang="en-US" altLang="en-US" sz="3200" baseline="-25000">
                <a:latin typeface="Arial Narrow" panose="020B0606020202030204" pitchFamily="34" charset="0"/>
              </a:rPr>
              <a:t>o</a:t>
            </a:r>
            <a:r>
              <a:rPr lang="en-US" altLang="en-US" sz="3200">
                <a:latin typeface="Arial Narrow" panose="020B0606020202030204" pitchFamily="34" charset="0"/>
              </a:rPr>
              <a:t> = optimistic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p</a:t>
            </a:r>
            <a:r>
              <a:rPr lang="en-US" altLang="en-US" sz="3200">
                <a:latin typeface="Arial Narrow" panose="020B0606020202030204" pitchFamily="34" charset="0"/>
              </a:rPr>
              <a:t> = pessimistic time</a:t>
            </a:r>
          </a:p>
        </p:txBody>
      </p:sp>
    </p:spTree>
    <p:extLst>
      <p:ext uri="{BB962C8B-B14F-4D97-AF65-F5344CB8AC3E}">
        <p14:creationId xmlns:p14="http://schemas.microsoft.com/office/powerpoint/2010/main" val="2285122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500" fill="hold"/>
                                        <p:tgtEl>
                                          <p:spTgt spid="38920"/>
                                        </p:tgtEl>
                                        <p:attrNameLst>
                                          <p:attrName>ppt_x</p:attrName>
                                        </p:attrNameLst>
                                      </p:cBhvr>
                                      <p:tavLst>
                                        <p:tav tm="0">
                                          <p:val>
                                            <p:strVal val="0-#ppt_w/2"/>
                                          </p:val>
                                        </p:tav>
                                        <p:tav tm="100000">
                                          <p:val>
                                            <p:strVal val="#ppt_x"/>
                                          </p:val>
                                        </p:tav>
                                      </p:tavLst>
                                    </p:anim>
                                    <p:anim calcmode="lin" valueType="num">
                                      <p:cBhvr additive="base">
                                        <p:cTn id="8"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pPr marL="0" indent="0" algn="ctr">
              <a:buNone/>
            </a:pPr>
            <a:r>
              <a:rPr lang="en-US" altLang="en-US" sz="3600" dirty="0"/>
              <a:t>Computing Variance</a:t>
            </a:r>
          </a:p>
        </p:txBody>
      </p:sp>
      <p:grpSp>
        <p:nvGrpSpPr>
          <p:cNvPr id="126979" name="Group 3"/>
          <p:cNvGrpSpPr>
            <a:grpSpLocks/>
          </p:cNvGrpSpPr>
          <p:nvPr/>
        </p:nvGrpSpPr>
        <p:grpSpPr bwMode="auto">
          <a:xfrm>
            <a:off x="346075" y="1736725"/>
            <a:ext cx="8423275" cy="3970338"/>
            <a:chOff x="218" y="1094"/>
            <a:chExt cx="5306" cy="2501"/>
          </a:xfrm>
        </p:grpSpPr>
        <p:sp>
          <p:nvSpPr>
            <p:cNvPr id="126980" name="Text Box 4"/>
            <p:cNvSpPr txBox="1">
              <a:spLocks noChangeArrowheads="1"/>
            </p:cNvSpPr>
            <p:nvPr/>
          </p:nvSpPr>
          <p:spPr bwMode="auto">
            <a:xfrm>
              <a:off x="218" y="1094"/>
              <a:ext cx="5306"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1pPr>
              <a:lvl2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2pPr>
              <a:lvl3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3pPr>
              <a:lvl4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4pPr>
              <a:lvl5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5pPr>
              <a:lvl6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6pPr>
              <a:lvl7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7pPr>
              <a:lvl8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8pPr>
              <a:lvl9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Most		Expected</a:t>
              </a:r>
              <a:br>
                <a:rPr lang="en-AU" altLang="en-US" sz="2000" b="1" i="1"/>
              </a:br>
              <a:r>
                <a:rPr lang="en-AU" altLang="en-US" sz="2000" b="1" i="1"/>
                <a:t>		Optimistic	Likely	Pessimistic	Time	Variance</a:t>
              </a:r>
              <a:br>
                <a:rPr lang="en-AU" altLang="en-US" sz="2000" b="1" i="1"/>
              </a:br>
              <a:r>
                <a:rPr lang="en-AU" altLang="en-US" sz="2000" b="1" i="1"/>
                <a:t>	Activity	</a:t>
              </a:r>
              <a:r>
                <a:rPr lang="en-AU" altLang="en-US" sz="1600" b="1" i="1"/>
                <a:t>a	m	b	t </a:t>
              </a:r>
              <a:r>
                <a:rPr lang="en-AU" altLang="en-US" sz="1600" b="1"/>
                <a:t>= (</a:t>
              </a:r>
              <a:r>
                <a:rPr lang="en-AU" altLang="en-US" sz="1600" b="1" i="1"/>
                <a:t>a </a:t>
              </a:r>
              <a:r>
                <a:rPr lang="en-AU" altLang="en-US" sz="1600" b="1"/>
                <a:t>+ 4</a:t>
              </a:r>
              <a:r>
                <a:rPr lang="en-AU" altLang="en-US" sz="1600" b="1" i="1"/>
                <a:t>m + b</a:t>
              </a:r>
              <a:r>
                <a:rPr lang="en-AU" altLang="en-US" sz="1600" b="1"/>
                <a:t>)/6	[(b – a)/6]</a:t>
              </a:r>
              <a:r>
                <a:rPr lang="en-AU" altLang="en-US" sz="1600" b="1" baseline="30000"/>
                <a:t>2</a:t>
              </a:r>
              <a:endParaRPr lang="en-AU" altLang="en-US" sz="1600" b="1" i="1"/>
            </a:p>
          </p:txBody>
        </p:sp>
        <p:sp>
          <p:nvSpPr>
            <p:cNvPr id="126981" name="Text Box 5"/>
            <p:cNvSpPr txBox="1">
              <a:spLocks noChangeArrowheads="1"/>
            </p:cNvSpPr>
            <p:nvPr/>
          </p:nvSpPr>
          <p:spPr bwMode="auto">
            <a:xfrm>
              <a:off x="342" y="1697"/>
              <a:ext cx="5140"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1pPr>
              <a:lvl2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2pPr>
              <a:lvl3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3pPr>
              <a:lvl4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4pPr>
              <a:lvl5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5pPr>
              <a:lvl6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6pPr>
              <a:lvl7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7pPr>
              <a:lvl8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8pPr>
              <a:lvl9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9pPr>
            </a:lstStyle>
            <a:p>
              <a:r>
                <a:rPr lang="en-AU" altLang="en-US" sz="2400" b="1" i="1"/>
                <a:t>	</a:t>
              </a:r>
              <a:r>
                <a:rPr lang="en-AU" altLang="en-US" sz="2400" b="1" i="1">
                  <a:solidFill>
                    <a:srgbClr val="CC0000"/>
                  </a:solidFill>
                </a:rPr>
                <a:t>A</a:t>
              </a:r>
              <a:r>
                <a:rPr lang="en-AU" altLang="en-US" sz="2400" b="1"/>
                <a:t>	1	2	3	2	</a:t>
              </a:r>
              <a:r>
                <a:rPr lang="en-AU" altLang="en-US" sz="2400" b="1">
                  <a:solidFill>
                    <a:srgbClr val="CC0000"/>
                  </a:solidFill>
                </a:rPr>
                <a:t>.11</a:t>
              </a:r>
              <a:endParaRPr lang="en-AU" altLang="en-US" sz="2400" b="1" i="1">
                <a:solidFill>
                  <a:srgbClr val="CC0000"/>
                </a:solidFill>
              </a:endParaRPr>
            </a:p>
            <a:p>
              <a:r>
                <a:rPr lang="en-AU" altLang="en-US" sz="2400" b="1" i="1"/>
                <a:t>	B</a:t>
              </a:r>
              <a:r>
                <a:rPr lang="en-AU" altLang="en-US" sz="2400" b="1"/>
                <a:t>	2	3	4	3	.11</a:t>
              </a:r>
              <a:endParaRPr lang="en-AU" altLang="en-US" sz="2400" b="1" i="1"/>
            </a:p>
            <a:p>
              <a:r>
                <a:rPr lang="en-AU" altLang="en-US" sz="2400" b="1" i="1"/>
                <a:t>	</a:t>
              </a:r>
              <a:r>
                <a:rPr lang="en-AU" altLang="en-US" sz="2400" b="1" i="1">
                  <a:solidFill>
                    <a:srgbClr val="CC0000"/>
                  </a:solidFill>
                </a:rPr>
                <a:t>C</a:t>
              </a:r>
              <a:r>
                <a:rPr lang="en-AU" altLang="en-US" sz="2400" b="1"/>
                <a:t>	1	2	3	2	</a:t>
              </a:r>
              <a:r>
                <a:rPr lang="en-AU" altLang="en-US" sz="2400" b="1">
                  <a:solidFill>
                    <a:srgbClr val="CC0000"/>
                  </a:solidFill>
                </a:rPr>
                <a:t>.11</a:t>
              </a:r>
              <a:endParaRPr lang="en-AU" altLang="en-US" sz="2400" b="1" i="1">
                <a:solidFill>
                  <a:srgbClr val="CC0000"/>
                </a:solidFill>
              </a:endParaRPr>
            </a:p>
            <a:p>
              <a:r>
                <a:rPr lang="en-AU" altLang="en-US" sz="2400" b="1" i="1"/>
                <a:t>	D</a:t>
              </a:r>
              <a:r>
                <a:rPr lang="en-AU" altLang="en-US" sz="2400" b="1"/>
                <a:t>	2	4	6	4	.44</a:t>
              </a:r>
              <a:endParaRPr lang="en-AU" altLang="en-US" sz="2400" b="1" i="1"/>
            </a:p>
            <a:p>
              <a:r>
                <a:rPr lang="en-AU" altLang="en-US" sz="2400" b="1" i="1"/>
                <a:t>	</a:t>
              </a:r>
              <a:r>
                <a:rPr lang="en-AU" altLang="en-US" sz="2400" b="1" i="1">
                  <a:solidFill>
                    <a:srgbClr val="CC0000"/>
                  </a:solidFill>
                </a:rPr>
                <a:t>E</a:t>
              </a:r>
              <a:r>
                <a:rPr lang="en-AU" altLang="en-US" sz="2400" b="1"/>
                <a:t>	1	4	7	4	</a:t>
              </a:r>
              <a:r>
                <a:rPr lang="en-AU" altLang="en-US" sz="2400" b="1">
                  <a:solidFill>
                    <a:srgbClr val="CC0000"/>
                  </a:solidFill>
                </a:rPr>
                <a:t>1.00</a:t>
              </a:r>
              <a:endParaRPr lang="en-AU" altLang="en-US" sz="2400" b="1" i="1">
                <a:solidFill>
                  <a:srgbClr val="CC0000"/>
                </a:solidFill>
              </a:endParaRPr>
            </a:p>
            <a:p>
              <a:r>
                <a:rPr lang="en-AU" altLang="en-US" sz="2400" b="1" i="1"/>
                <a:t>	F</a:t>
              </a:r>
              <a:r>
                <a:rPr lang="en-AU" altLang="en-US" sz="2400" b="1"/>
                <a:t>	1	2	9	3	1.78</a:t>
              </a:r>
              <a:endParaRPr lang="en-AU" altLang="en-US" sz="2400" b="1" i="1"/>
            </a:p>
            <a:p>
              <a:r>
                <a:rPr lang="en-AU" altLang="en-US" sz="2400" b="1" i="1"/>
                <a:t>	</a:t>
              </a:r>
              <a:r>
                <a:rPr lang="en-AU" altLang="en-US" sz="2400" b="1" i="1">
                  <a:solidFill>
                    <a:srgbClr val="CC0000"/>
                  </a:solidFill>
                </a:rPr>
                <a:t>G</a:t>
              </a:r>
              <a:r>
                <a:rPr lang="en-AU" altLang="en-US" sz="2400" b="1"/>
                <a:t>	3	4	11	5	</a:t>
              </a:r>
              <a:r>
                <a:rPr lang="en-AU" altLang="en-US" sz="2400" b="1">
                  <a:solidFill>
                    <a:srgbClr val="CC0000"/>
                  </a:solidFill>
                </a:rPr>
                <a:t>1.78</a:t>
              </a:r>
              <a:endParaRPr lang="en-AU" altLang="en-US" sz="2400" b="1" i="1">
                <a:solidFill>
                  <a:srgbClr val="CC0000"/>
                </a:solidFill>
              </a:endParaRPr>
            </a:p>
            <a:p>
              <a:r>
                <a:rPr lang="en-AU" altLang="en-US" sz="2400" b="1" i="1"/>
                <a:t>	</a:t>
              </a:r>
              <a:r>
                <a:rPr lang="en-AU" altLang="en-US" sz="2400" b="1" i="1">
                  <a:solidFill>
                    <a:srgbClr val="CC0000"/>
                  </a:solidFill>
                </a:rPr>
                <a:t>H</a:t>
              </a:r>
              <a:r>
                <a:rPr lang="en-AU" altLang="en-US" sz="2400" b="1"/>
                <a:t>	1	2	3	2	</a:t>
              </a:r>
              <a:r>
                <a:rPr lang="en-AU" altLang="en-US" sz="2400" b="1">
                  <a:solidFill>
                    <a:srgbClr val="CC0000"/>
                  </a:solidFill>
                </a:rPr>
                <a:t>.11</a:t>
              </a:r>
              <a:endParaRPr lang="en-AU" altLang="en-US" sz="2400" b="1" i="1">
                <a:solidFill>
                  <a:srgbClr val="CC0000"/>
                </a:solidFill>
              </a:endParaRPr>
            </a:p>
          </p:txBody>
        </p:sp>
        <p:sp>
          <p:nvSpPr>
            <p:cNvPr id="126982" name="Line 6"/>
            <p:cNvSpPr>
              <a:spLocks noChangeShapeType="1"/>
            </p:cNvSpPr>
            <p:nvPr/>
          </p:nvSpPr>
          <p:spPr bwMode="auto">
            <a:xfrm>
              <a:off x="264" y="1680"/>
              <a:ext cx="52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029160516"/>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26979"/>
                                        </p:tgtEl>
                                        <p:attrNameLst>
                                          <p:attrName>style.visibility</p:attrName>
                                        </p:attrNameLst>
                                      </p:cBhvr>
                                      <p:to>
                                        <p:strVal val="visible"/>
                                      </p:to>
                                    </p:set>
                                    <p:animEffect transition="in" filter="strips(downRight)">
                                      <p:cBhvr>
                                        <p:cTn id="7" dur="10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lgn="ctr">
              <a:buNone/>
            </a:pPr>
            <a:r>
              <a:rPr lang="en-US" altLang="en-US" sz="3600" dirty="0"/>
              <a:t>Probability of Project Completion</a:t>
            </a:r>
          </a:p>
        </p:txBody>
      </p:sp>
      <p:sp>
        <p:nvSpPr>
          <p:cNvPr id="129027" name="Text Box 3"/>
          <p:cNvSpPr txBox="1">
            <a:spLocks noChangeArrowheads="1"/>
          </p:cNvSpPr>
          <p:nvPr/>
        </p:nvSpPr>
        <p:spPr bwMode="auto">
          <a:xfrm>
            <a:off x="1127124" y="1944688"/>
            <a:ext cx="7254875"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AU" altLang="en-US" sz="3200" b="1" i="1" dirty="0">
                <a:solidFill>
                  <a:schemeClr val="hlink"/>
                </a:solidFill>
                <a:effectLst>
                  <a:outerShdw blurRad="38100" dist="38100" dir="2700000" algn="tl">
                    <a:srgbClr val="C0C0C0"/>
                  </a:outerShdw>
                </a:effectLst>
              </a:rPr>
              <a:t>Project variance is computed by summing the variances of critical activities</a:t>
            </a:r>
          </a:p>
        </p:txBody>
      </p:sp>
      <p:grpSp>
        <p:nvGrpSpPr>
          <p:cNvPr id="129028" name="Group 4"/>
          <p:cNvGrpSpPr>
            <a:grpSpLocks/>
          </p:cNvGrpSpPr>
          <p:nvPr/>
        </p:nvGrpSpPr>
        <p:grpSpPr bwMode="auto">
          <a:xfrm>
            <a:off x="1993900" y="3429000"/>
            <a:ext cx="5199063" cy="1565275"/>
            <a:chOff x="489" y="2404"/>
            <a:chExt cx="3275" cy="986"/>
          </a:xfrm>
        </p:grpSpPr>
        <p:sp>
          <p:nvSpPr>
            <p:cNvPr id="129029" name="Text Box 5"/>
            <p:cNvSpPr txBox="1">
              <a:spLocks noChangeArrowheads="1"/>
            </p:cNvSpPr>
            <p:nvPr/>
          </p:nvSpPr>
          <p:spPr bwMode="auto">
            <a:xfrm>
              <a:off x="489" y="2404"/>
              <a:ext cx="3275" cy="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tabLst>
                  <a:tab pos="1168400" algn="l"/>
                </a:tabLst>
                <a:defRPr>
                  <a:solidFill>
                    <a:schemeClr val="tx1"/>
                  </a:solidFill>
                  <a:latin typeface="Arial" panose="020B0604020202020204" pitchFamily="34" charset="0"/>
                </a:defRPr>
              </a:lvl1pPr>
              <a:lvl2pPr marL="712788">
                <a:tabLst>
                  <a:tab pos="1168400" algn="l"/>
                </a:tabLst>
                <a:defRPr>
                  <a:solidFill>
                    <a:schemeClr val="tx1"/>
                  </a:solidFill>
                  <a:latin typeface="Arial" panose="020B0604020202020204" pitchFamily="34" charset="0"/>
                </a:defRPr>
              </a:lvl2pPr>
              <a:lvl3pPr>
                <a:tabLst>
                  <a:tab pos="1168400" algn="l"/>
                </a:tabLst>
                <a:defRPr>
                  <a:solidFill>
                    <a:schemeClr val="tx1"/>
                  </a:solidFill>
                  <a:latin typeface="Arial" panose="020B0604020202020204" pitchFamily="34" charset="0"/>
                </a:defRPr>
              </a:lvl3pPr>
              <a:lvl4pPr>
                <a:tabLst>
                  <a:tab pos="1168400" algn="l"/>
                </a:tabLst>
                <a:defRPr>
                  <a:solidFill>
                    <a:schemeClr val="tx1"/>
                  </a:solidFill>
                  <a:latin typeface="Arial" panose="020B0604020202020204" pitchFamily="34" charset="0"/>
                </a:defRPr>
              </a:lvl4pPr>
              <a:lvl5pPr>
                <a:tabLst>
                  <a:tab pos="1168400" algn="l"/>
                </a:tabLst>
                <a:defRPr>
                  <a:solidFill>
                    <a:schemeClr val="tx1"/>
                  </a:solidFill>
                  <a:latin typeface="Arial" panose="020B0604020202020204" pitchFamily="34" charset="0"/>
                </a:defRPr>
              </a:lvl5pPr>
              <a:lvl6pPr fontAlgn="base">
                <a:spcBef>
                  <a:spcPct val="0"/>
                </a:spcBef>
                <a:spcAft>
                  <a:spcPct val="0"/>
                </a:spcAft>
                <a:tabLst>
                  <a:tab pos="1168400" algn="l"/>
                </a:tabLst>
                <a:defRPr>
                  <a:solidFill>
                    <a:schemeClr val="tx1"/>
                  </a:solidFill>
                  <a:latin typeface="Arial" panose="020B0604020202020204" pitchFamily="34" charset="0"/>
                </a:defRPr>
              </a:lvl6pPr>
              <a:lvl7pPr fontAlgn="base">
                <a:spcBef>
                  <a:spcPct val="0"/>
                </a:spcBef>
                <a:spcAft>
                  <a:spcPct val="0"/>
                </a:spcAft>
                <a:tabLst>
                  <a:tab pos="1168400" algn="l"/>
                </a:tabLst>
                <a:defRPr>
                  <a:solidFill>
                    <a:schemeClr val="tx1"/>
                  </a:solidFill>
                  <a:latin typeface="Arial" panose="020B0604020202020204" pitchFamily="34" charset="0"/>
                </a:defRPr>
              </a:lvl7pPr>
              <a:lvl8pPr fontAlgn="base">
                <a:spcBef>
                  <a:spcPct val="0"/>
                </a:spcBef>
                <a:spcAft>
                  <a:spcPct val="0"/>
                </a:spcAft>
                <a:tabLst>
                  <a:tab pos="1168400" algn="l"/>
                </a:tabLst>
                <a:defRPr>
                  <a:solidFill>
                    <a:schemeClr val="tx1"/>
                  </a:solidFill>
                  <a:latin typeface="Arial" panose="020B0604020202020204" pitchFamily="34" charset="0"/>
                </a:defRPr>
              </a:lvl8pPr>
              <a:lvl9pPr fontAlgn="base">
                <a:spcBef>
                  <a:spcPct val="0"/>
                </a:spcBef>
                <a:spcAft>
                  <a:spcPct val="0"/>
                </a:spcAft>
                <a:tabLst>
                  <a:tab pos="1168400" algn="l"/>
                </a:tabLst>
                <a:defRPr>
                  <a:solidFill>
                    <a:schemeClr val="tx1"/>
                  </a:solidFill>
                  <a:latin typeface="Arial" panose="020B0604020202020204" pitchFamily="34" charset="0"/>
                </a:defRPr>
              </a:lvl9pPr>
            </a:lstStyle>
            <a:p>
              <a:pPr algn="l">
                <a:lnSpc>
                  <a:spcPct val="90000"/>
                </a:lnSpc>
                <a:spcBef>
                  <a:spcPct val="75000"/>
                </a:spcBef>
              </a:pPr>
              <a:r>
                <a:rPr lang="en-AU" altLang="en-US" sz="2800" b="1" dirty="0">
                  <a:effectLst>
                    <a:outerShdw blurRad="38100" dist="38100" dir="2700000" algn="tl">
                      <a:srgbClr val="C0C0C0"/>
                    </a:outerShdw>
                  </a:effectLst>
                  <a:latin typeface="Symbol" panose="05050102010706020507" pitchFamily="18" charset="2"/>
                </a:rPr>
                <a:t>s</a:t>
              </a:r>
              <a:r>
                <a:rPr lang="en-AU" altLang="en-US" sz="2800" b="1" baseline="30000" dirty="0">
                  <a:effectLst>
                    <a:outerShdw blurRad="38100" dist="38100" dir="2700000" algn="tl">
                      <a:srgbClr val="C0C0C0"/>
                    </a:outerShdw>
                  </a:effectLst>
                </a:rPr>
                <a:t>2</a:t>
              </a:r>
              <a:r>
                <a:rPr lang="en-AU" altLang="en-US" sz="2800" b="1" i="1" dirty="0">
                  <a:effectLst>
                    <a:outerShdw blurRad="38100" dist="38100" dir="2700000" algn="tl">
                      <a:srgbClr val="C0C0C0"/>
                    </a:outerShdw>
                  </a:effectLst>
                </a:rPr>
                <a:t> 	= Project variance </a:t>
              </a:r>
            </a:p>
            <a:p>
              <a:pPr>
                <a:lnSpc>
                  <a:spcPct val="90000"/>
                </a:lnSpc>
                <a:spcBef>
                  <a:spcPct val="75000"/>
                </a:spcBef>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latin typeface="Symbol" panose="05050102010706020507" pitchFamily="18" charset="2"/>
                  <a:sym typeface="Symbol" panose="05050102010706020507" pitchFamily="18" charset="2"/>
                </a:rPr>
                <a:t></a:t>
              </a:r>
              <a:r>
                <a:rPr lang="en-AU" altLang="en-US" sz="2800" b="1" dirty="0">
                  <a:effectLst>
                    <a:outerShdw blurRad="38100" dist="38100" dir="2700000" algn="tl">
                      <a:srgbClr val="C0C0C0"/>
                    </a:outerShdw>
                  </a:effectLst>
                </a:rPr>
                <a:t>(</a:t>
              </a:r>
              <a:r>
                <a:rPr lang="en-AU" altLang="en-US" sz="2800" b="1" i="1" dirty="0">
                  <a:effectLst>
                    <a:outerShdw blurRad="38100" dist="38100" dir="2700000" algn="tl">
                      <a:srgbClr val="C0C0C0"/>
                    </a:outerShdw>
                  </a:effectLst>
                </a:rPr>
                <a:t>variances of activities </a:t>
              </a:r>
              <a:br>
                <a:rPr lang="en-AU" altLang="en-US" sz="2800" b="1" i="1" dirty="0">
                  <a:effectLst>
                    <a:outerShdw blurRad="38100" dist="38100" dir="2700000" algn="tl">
                      <a:srgbClr val="C0C0C0"/>
                    </a:outerShdw>
                  </a:effectLst>
                </a:rPr>
              </a:br>
              <a:r>
                <a:rPr lang="en-AU" altLang="en-US" sz="2800" b="1" i="1" dirty="0">
                  <a:effectLst>
                    <a:outerShdw blurRad="38100" dist="38100" dir="2700000" algn="tl">
                      <a:srgbClr val="C0C0C0"/>
                    </a:outerShdw>
                  </a:effectLst>
                </a:rPr>
                <a:t>	on critical path</a:t>
              </a:r>
              <a:r>
                <a:rPr lang="en-AU" altLang="en-US" sz="2800" b="1" dirty="0">
                  <a:effectLst>
                    <a:outerShdw blurRad="38100" dist="38100" dir="2700000" algn="tl">
                      <a:srgbClr val="C0C0C0"/>
                    </a:outerShdw>
                  </a:effectLst>
                </a:rPr>
                <a:t>)</a:t>
              </a:r>
            </a:p>
          </p:txBody>
        </p:sp>
        <p:sp>
          <p:nvSpPr>
            <p:cNvPr id="129030" name="Text Box 6"/>
            <p:cNvSpPr txBox="1">
              <a:spLocks noChangeArrowheads="1"/>
            </p:cNvSpPr>
            <p:nvPr/>
          </p:nvSpPr>
          <p:spPr bwMode="auto">
            <a:xfrm>
              <a:off x="622" y="2503"/>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p</a:t>
              </a:r>
            </a:p>
          </p:txBody>
        </p:sp>
      </p:grpSp>
    </p:spTree>
    <p:extLst>
      <p:ext uri="{BB962C8B-B14F-4D97-AF65-F5344CB8AC3E}">
        <p14:creationId xmlns:p14="http://schemas.microsoft.com/office/powerpoint/2010/main" val="236105335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29027"/>
                                        </p:tgtEl>
                                        <p:attrNameLst>
                                          <p:attrName>style.visibility</p:attrName>
                                        </p:attrNameLst>
                                      </p:cBhvr>
                                      <p:to>
                                        <p:strVal val="visible"/>
                                      </p:to>
                                    </p:set>
                                    <p:animEffect transition="in" filter="strips(downRight)">
                                      <p:cBhvr>
                                        <p:cTn id="7" dur="1000"/>
                                        <p:tgtEl>
                                          <p:spTgt spid="129027"/>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29028"/>
                                        </p:tgtEl>
                                        <p:attrNameLst>
                                          <p:attrName>style.visibility</p:attrName>
                                        </p:attrNameLst>
                                      </p:cBhvr>
                                      <p:to>
                                        <p:strVal val="visible"/>
                                      </p:to>
                                    </p:set>
                                    <p:animEffect transition="in" filter="strips(downRight)">
                                      <p:cBhvr>
                                        <p:cTn id="11" dur="10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1524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lgn="ctr">
              <a:buNone/>
            </a:pPr>
            <a:r>
              <a:rPr lang="en-US" altLang="en-US" sz="3600" dirty="0"/>
              <a:t>Probability of Project Completion</a:t>
            </a:r>
          </a:p>
        </p:txBody>
      </p:sp>
      <p:sp>
        <p:nvSpPr>
          <p:cNvPr id="131075" name="Text Box 3"/>
          <p:cNvSpPr txBox="1">
            <a:spLocks noChangeArrowheads="1"/>
          </p:cNvSpPr>
          <p:nvPr/>
        </p:nvSpPr>
        <p:spPr bwMode="auto">
          <a:xfrm>
            <a:off x="533400" y="1600200"/>
            <a:ext cx="8458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5000"/>
              </a:lnSpc>
            </a:pPr>
            <a:r>
              <a:rPr lang="en-AU" altLang="en-US" sz="3200" b="1" i="1" dirty="0">
                <a:solidFill>
                  <a:schemeClr val="hlink"/>
                </a:solidFill>
                <a:effectLst>
                  <a:outerShdw blurRad="38100" dist="38100" dir="2700000" algn="tl">
                    <a:srgbClr val="C0C0C0"/>
                  </a:outerShdw>
                </a:effectLst>
              </a:rPr>
              <a:t>Project variance is computed by summing the variances of critical activities</a:t>
            </a:r>
          </a:p>
        </p:txBody>
      </p:sp>
      <p:grpSp>
        <p:nvGrpSpPr>
          <p:cNvPr id="11" name="Group 10"/>
          <p:cNvGrpSpPr>
            <a:grpSpLocks/>
          </p:cNvGrpSpPr>
          <p:nvPr/>
        </p:nvGrpSpPr>
        <p:grpSpPr bwMode="auto">
          <a:xfrm>
            <a:off x="609600" y="2921000"/>
            <a:ext cx="8382000" cy="3784600"/>
            <a:chOff x="616" y="1552"/>
            <a:chExt cx="4528" cy="2384"/>
          </a:xfrm>
        </p:grpSpPr>
        <p:sp>
          <p:nvSpPr>
            <p:cNvPr id="12" name="Rectangle 11"/>
            <p:cNvSpPr>
              <a:spLocks noChangeArrowheads="1"/>
            </p:cNvSpPr>
            <p:nvPr/>
          </p:nvSpPr>
          <p:spPr bwMode="auto">
            <a:xfrm>
              <a:off x="616" y="1552"/>
              <a:ext cx="4528" cy="238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Text Box 6"/>
            <p:cNvSpPr txBox="1">
              <a:spLocks noChangeArrowheads="1"/>
            </p:cNvSpPr>
            <p:nvPr/>
          </p:nvSpPr>
          <p:spPr bwMode="auto">
            <a:xfrm>
              <a:off x="837" y="1687"/>
              <a:ext cx="4167" cy="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90000"/>
                </a:lnSpc>
                <a:spcBef>
                  <a:spcPct val="40000"/>
                </a:spcBef>
              </a:pPr>
              <a:r>
                <a:rPr lang="en-AU" altLang="en-US" sz="2800" b="1" i="1" dirty="0"/>
                <a:t>Project variance</a:t>
              </a:r>
            </a:p>
            <a:p>
              <a:pPr>
                <a:lnSpc>
                  <a:spcPct val="90000"/>
                </a:lnSpc>
                <a:spcBef>
                  <a:spcPct val="40000"/>
                </a:spcBef>
              </a:pPr>
              <a:r>
                <a:rPr lang="en-AU" altLang="en-US" sz="2800" b="1" dirty="0">
                  <a:latin typeface="Symbol" panose="05050102010706020507" pitchFamily="18" charset="2"/>
                </a:rPr>
                <a:t>s</a:t>
              </a:r>
              <a:r>
                <a:rPr lang="en-AU" altLang="en-US" sz="2800" b="1" baseline="30000" dirty="0"/>
                <a:t>2</a:t>
              </a:r>
              <a:r>
                <a:rPr lang="en-AU" altLang="en-US" sz="2800" b="1" dirty="0"/>
                <a:t> 	= .11 + .11 + 1.00 + 1.78 + .11 = 3.11</a:t>
              </a:r>
            </a:p>
            <a:p>
              <a:pPr>
                <a:lnSpc>
                  <a:spcPct val="90000"/>
                </a:lnSpc>
                <a:spcBef>
                  <a:spcPct val="40000"/>
                </a:spcBef>
              </a:pPr>
              <a:endParaRPr lang="en-AU" altLang="en-US" sz="2800" b="1" dirty="0"/>
            </a:p>
            <a:p>
              <a:pPr>
                <a:lnSpc>
                  <a:spcPct val="90000"/>
                </a:lnSpc>
                <a:spcBef>
                  <a:spcPct val="40000"/>
                </a:spcBef>
              </a:pPr>
              <a:r>
                <a:rPr lang="en-AU" altLang="en-US" sz="2800" b="1" dirty="0"/>
                <a:t>Project standard deviation</a:t>
              </a:r>
            </a:p>
            <a:p>
              <a:pPr>
                <a:lnSpc>
                  <a:spcPct val="90000"/>
                </a:lnSpc>
                <a:spcBef>
                  <a:spcPct val="40000"/>
                </a:spcBef>
                <a:spcAft>
                  <a:spcPct val="25000"/>
                </a:spcAft>
              </a:pPr>
              <a:r>
                <a:rPr lang="en-AU" altLang="en-US" sz="2800" b="1" dirty="0" err="1">
                  <a:latin typeface="Symbol" panose="05050102010706020507" pitchFamily="18" charset="2"/>
                </a:rPr>
                <a:t>s</a:t>
              </a:r>
              <a:r>
                <a:rPr lang="en-AU" altLang="en-US" sz="2800" b="1" i="1" baseline="-25000" dirty="0" err="1"/>
                <a:t>p</a:t>
              </a:r>
              <a:r>
                <a:rPr lang="en-AU" altLang="en-US" sz="2800" b="1" dirty="0"/>
                <a:t> 	=    Project variance </a:t>
              </a:r>
            </a:p>
            <a:p>
              <a:pPr>
                <a:lnSpc>
                  <a:spcPct val="90000"/>
                </a:lnSpc>
                <a:spcBef>
                  <a:spcPct val="40000"/>
                </a:spcBef>
                <a:spcAft>
                  <a:spcPct val="25000"/>
                </a:spcAft>
              </a:pPr>
              <a:r>
                <a:rPr lang="en-AU" altLang="en-US" sz="2800" b="1" dirty="0"/>
                <a:t>	=    3.11 = 1.76 weeks</a:t>
              </a:r>
            </a:p>
          </p:txBody>
        </p:sp>
        <p:sp>
          <p:nvSpPr>
            <p:cNvPr id="14" name="Text Box 7"/>
            <p:cNvSpPr txBox="1">
              <a:spLocks noChangeArrowheads="1"/>
            </p:cNvSpPr>
            <p:nvPr/>
          </p:nvSpPr>
          <p:spPr bwMode="auto">
            <a:xfrm>
              <a:off x="973" y="2151"/>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000" b="1" i="1"/>
                <a:t>p</a:t>
              </a:r>
            </a:p>
          </p:txBody>
        </p:sp>
        <p:sp>
          <p:nvSpPr>
            <p:cNvPr id="15" name="Freeform 14"/>
            <p:cNvSpPr>
              <a:spLocks/>
            </p:cNvSpPr>
            <p:nvPr/>
          </p:nvSpPr>
          <p:spPr bwMode="auto">
            <a:xfrm>
              <a:off x="1432" y="3112"/>
              <a:ext cx="1920" cy="272"/>
            </a:xfrm>
            <a:custGeom>
              <a:avLst/>
              <a:gdLst>
                <a:gd name="T0" fmla="*/ 0 w 1920"/>
                <a:gd name="T1" fmla="*/ 208 h 272"/>
                <a:gd name="T2" fmla="*/ 48 w 1920"/>
                <a:gd name="T3" fmla="*/ 168 h 272"/>
                <a:gd name="T4" fmla="*/ 80 w 1920"/>
                <a:gd name="T5" fmla="*/ 272 h 272"/>
                <a:gd name="T6" fmla="*/ 160 w 1920"/>
                <a:gd name="T7" fmla="*/ 0 h 272"/>
                <a:gd name="T8" fmla="*/ 1920 w 1920"/>
                <a:gd name="T9" fmla="*/ 0 h 272"/>
              </a:gdLst>
              <a:ahLst/>
              <a:cxnLst>
                <a:cxn ang="0">
                  <a:pos x="T0" y="T1"/>
                </a:cxn>
                <a:cxn ang="0">
                  <a:pos x="T2" y="T3"/>
                </a:cxn>
                <a:cxn ang="0">
                  <a:pos x="T4" y="T5"/>
                </a:cxn>
                <a:cxn ang="0">
                  <a:pos x="T6" y="T7"/>
                </a:cxn>
                <a:cxn ang="0">
                  <a:pos x="T8" y="T9"/>
                </a:cxn>
              </a:cxnLst>
              <a:rect l="0" t="0" r="r" b="b"/>
              <a:pathLst>
                <a:path w="1920" h="272">
                  <a:moveTo>
                    <a:pt x="0" y="208"/>
                  </a:moveTo>
                  <a:lnTo>
                    <a:pt x="48" y="168"/>
                  </a:lnTo>
                  <a:lnTo>
                    <a:pt x="80" y="272"/>
                  </a:lnTo>
                  <a:lnTo>
                    <a:pt x="160" y="0"/>
                  </a:lnTo>
                  <a:lnTo>
                    <a:pt x="1920" y="0"/>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1432" y="3488"/>
              <a:ext cx="620" cy="272"/>
            </a:xfrm>
            <a:custGeom>
              <a:avLst/>
              <a:gdLst>
                <a:gd name="T0" fmla="*/ 0 w 620"/>
                <a:gd name="T1" fmla="*/ 208 h 272"/>
                <a:gd name="T2" fmla="*/ 48 w 620"/>
                <a:gd name="T3" fmla="*/ 168 h 272"/>
                <a:gd name="T4" fmla="*/ 80 w 620"/>
                <a:gd name="T5" fmla="*/ 272 h 272"/>
                <a:gd name="T6" fmla="*/ 160 w 620"/>
                <a:gd name="T7" fmla="*/ 0 h 272"/>
                <a:gd name="T8" fmla="*/ 620 w 620"/>
                <a:gd name="T9" fmla="*/ 1 h 272"/>
              </a:gdLst>
              <a:ahLst/>
              <a:cxnLst>
                <a:cxn ang="0">
                  <a:pos x="T0" y="T1"/>
                </a:cxn>
                <a:cxn ang="0">
                  <a:pos x="T2" y="T3"/>
                </a:cxn>
                <a:cxn ang="0">
                  <a:pos x="T4" y="T5"/>
                </a:cxn>
                <a:cxn ang="0">
                  <a:pos x="T6" y="T7"/>
                </a:cxn>
                <a:cxn ang="0">
                  <a:pos x="T8" y="T9"/>
                </a:cxn>
              </a:cxnLst>
              <a:rect l="0" t="0" r="r" b="b"/>
              <a:pathLst>
                <a:path w="620" h="272">
                  <a:moveTo>
                    <a:pt x="0" y="208"/>
                  </a:moveTo>
                  <a:lnTo>
                    <a:pt x="48" y="168"/>
                  </a:lnTo>
                  <a:lnTo>
                    <a:pt x="80" y="272"/>
                  </a:lnTo>
                  <a:lnTo>
                    <a:pt x="160" y="0"/>
                  </a:lnTo>
                  <a:lnTo>
                    <a:pt x="620" y="1"/>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Tree>
    <p:extLst>
      <p:ext uri="{BB962C8B-B14F-4D97-AF65-F5344CB8AC3E}">
        <p14:creationId xmlns:p14="http://schemas.microsoft.com/office/powerpoint/2010/main" val="1588931764"/>
      </p:ext>
    </p:extLst>
  </p:cSld>
  <p:clrMapOvr>
    <a:masterClrMapping/>
  </p:clrMapOvr>
  <p:transition>
    <p:strips dir="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lgn="ctr">
              <a:buNone/>
            </a:pPr>
            <a:r>
              <a:rPr lang="en-US" altLang="en-US" sz="3600" dirty="0"/>
              <a:t>Probability of Project Completion</a:t>
            </a:r>
          </a:p>
        </p:txBody>
      </p:sp>
      <p:sp>
        <p:nvSpPr>
          <p:cNvPr id="133123" name="Text Box 3"/>
          <p:cNvSpPr txBox="1">
            <a:spLocks noChangeArrowheads="1"/>
          </p:cNvSpPr>
          <p:nvPr/>
        </p:nvSpPr>
        <p:spPr bwMode="auto">
          <a:xfrm>
            <a:off x="873125" y="2160588"/>
            <a:ext cx="735965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sz="3200" b="1" i="1">
                <a:solidFill>
                  <a:schemeClr val="hlink"/>
                </a:solidFill>
                <a:effectLst>
                  <a:outerShdw blurRad="38100" dist="38100" dir="2700000" algn="tl">
                    <a:srgbClr val="C0C0C0"/>
                  </a:outerShdw>
                </a:effectLst>
              </a:rPr>
              <a:t>PERT makes two more assumptions:</a:t>
            </a:r>
          </a:p>
        </p:txBody>
      </p:sp>
      <p:sp>
        <p:nvSpPr>
          <p:cNvPr id="133124" name="Text Box 4"/>
          <p:cNvSpPr txBox="1">
            <a:spLocks noChangeArrowheads="1"/>
          </p:cNvSpPr>
          <p:nvPr/>
        </p:nvSpPr>
        <p:spPr bwMode="auto">
          <a:xfrm>
            <a:off x="911225" y="3138488"/>
            <a:ext cx="72913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a:defRPr>
                <a:solidFill>
                  <a:schemeClr val="tx1"/>
                </a:solidFill>
                <a:latin typeface="Arial" panose="020B0604020202020204" pitchFamily="34" charset="0"/>
              </a:defRPr>
            </a:lvl1pPr>
            <a:lvl2pPr marL="623888">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l">
              <a:lnSpc>
                <a:spcPct val="90000"/>
              </a:lnSpc>
              <a:spcBef>
                <a:spcPct val="40000"/>
              </a:spcBef>
              <a:buFont typeface="Wingdings" panose="05000000000000000000" pitchFamily="2" charset="2"/>
              <a:buChar char="þ"/>
            </a:pPr>
            <a:r>
              <a:rPr lang="en-AU" altLang="en-US" sz="2800" b="1" i="1" dirty="0">
                <a:effectLst>
                  <a:outerShdw blurRad="38100" dist="38100" dir="2700000" algn="tl">
                    <a:srgbClr val="C0C0C0"/>
                  </a:outerShdw>
                </a:effectLst>
              </a:rPr>
              <a:t>Total project completion times follow a normal probability distribution</a:t>
            </a:r>
          </a:p>
          <a:p>
            <a:pPr algn="l">
              <a:lnSpc>
                <a:spcPct val="90000"/>
              </a:lnSpc>
              <a:spcBef>
                <a:spcPct val="40000"/>
              </a:spcBef>
              <a:buFont typeface="Wingdings" panose="05000000000000000000" pitchFamily="2" charset="2"/>
              <a:buChar char="þ"/>
            </a:pPr>
            <a:r>
              <a:rPr lang="en-AU" altLang="en-US" sz="2800" b="1" i="1" dirty="0">
                <a:effectLst>
                  <a:outerShdw blurRad="38100" dist="38100" dir="2700000" algn="tl">
                    <a:srgbClr val="C0C0C0"/>
                  </a:outerShdw>
                </a:effectLst>
              </a:rPr>
              <a:t>Activity times are statistically independent</a:t>
            </a:r>
          </a:p>
        </p:txBody>
      </p:sp>
      <p:sp>
        <p:nvSpPr>
          <p:cNvPr id="2" name="TextBox 1"/>
          <p:cNvSpPr txBox="1"/>
          <p:nvPr/>
        </p:nvSpPr>
        <p:spPr>
          <a:xfrm>
            <a:off x="1046075" y="5715000"/>
            <a:ext cx="5964325" cy="400110"/>
          </a:xfrm>
          <a:prstGeom prst="rect">
            <a:avLst/>
          </a:prstGeom>
          <a:noFill/>
        </p:spPr>
        <p:txBody>
          <a:bodyPr wrap="none" rtlCol="0">
            <a:spAutoFit/>
          </a:bodyPr>
          <a:lstStyle/>
          <a:p>
            <a:r>
              <a:rPr lang="en-US" sz="2000" dirty="0"/>
              <a:t> *Project Evaluation and Review Technique [PERT]</a:t>
            </a:r>
          </a:p>
        </p:txBody>
      </p:sp>
    </p:spTree>
    <p:extLst>
      <p:ext uri="{BB962C8B-B14F-4D97-AF65-F5344CB8AC3E}">
        <p14:creationId xmlns:p14="http://schemas.microsoft.com/office/powerpoint/2010/main" val="124789970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3123"/>
                                        </p:tgtEl>
                                        <p:attrNameLst>
                                          <p:attrName>style.visibility</p:attrName>
                                        </p:attrNameLst>
                                      </p:cBhvr>
                                      <p:to>
                                        <p:strVal val="visible"/>
                                      </p:to>
                                    </p:set>
                                    <p:animEffect transition="in" filter="strips(downRight)">
                                      <p:cBhvr>
                                        <p:cTn id="7" dur="1000"/>
                                        <p:tgtEl>
                                          <p:spTgt spid="133123"/>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33124"/>
                                        </p:tgtEl>
                                        <p:attrNameLst>
                                          <p:attrName>style.visibility</p:attrName>
                                        </p:attrNameLst>
                                      </p:cBhvr>
                                      <p:to>
                                        <p:strVal val="visible"/>
                                      </p:to>
                                    </p:set>
                                    <p:animEffect transition="in" filter="strips(downRight)">
                                      <p:cBhvr>
                                        <p:cTn id="11" dur="10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p:bldP spid="13312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Probability of Project Completion</a:t>
            </a:r>
          </a:p>
        </p:txBody>
      </p:sp>
      <p:sp>
        <p:nvSpPr>
          <p:cNvPr id="135171" name="Rectangle 3"/>
          <p:cNvSpPr>
            <a:spLocks noChangeArrowheads="1"/>
          </p:cNvSpPr>
          <p:nvPr/>
        </p:nvSpPr>
        <p:spPr bwMode="auto">
          <a:xfrm>
            <a:off x="717550" y="1854200"/>
            <a:ext cx="7708900" cy="469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5172" name="Text Box 4"/>
          <p:cNvSpPr txBox="1">
            <a:spLocks noChangeArrowheads="1"/>
          </p:cNvSpPr>
          <p:nvPr/>
        </p:nvSpPr>
        <p:spPr bwMode="auto">
          <a:xfrm>
            <a:off x="3260725" y="2236788"/>
            <a:ext cx="486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Standard deviation</a:t>
            </a:r>
            <a:r>
              <a:rPr lang="en-AU" altLang="en-US" sz="2400" b="1"/>
              <a:t> = 1.76 </a:t>
            </a:r>
            <a:r>
              <a:rPr lang="en-AU" altLang="en-US" sz="2400" b="1" i="1"/>
              <a:t>weeks</a:t>
            </a:r>
          </a:p>
        </p:txBody>
      </p:sp>
      <p:grpSp>
        <p:nvGrpSpPr>
          <p:cNvPr id="135173" name="Group 5"/>
          <p:cNvGrpSpPr>
            <a:grpSpLocks/>
          </p:cNvGrpSpPr>
          <p:nvPr/>
        </p:nvGrpSpPr>
        <p:grpSpPr bwMode="auto">
          <a:xfrm>
            <a:off x="2765425" y="5384800"/>
            <a:ext cx="3611563" cy="879475"/>
            <a:chOff x="1742" y="3455"/>
            <a:chExt cx="2275" cy="554"/>
          </a:xfrm>
        </p:grpSpPr>
        <p:sp>
          <p:nvSpPr>
            <p:cNvPr id="135174" name="Text Box 6"/>
            <p:cNvSpPr txBox="1">
              <a:spLocks noChangeArrowheads="1"/>
            </p:cNvSpPr>
            <p:nvPr/>
          </p:nvSpPr>
          <p:spPr bwMode="auto">
            <a:xfrm>
              <a:off x="2457" y="3455"/>
              <a:ext cx="8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15 Weeks</a:t>
              </a:r>
            </a:p>
          </p:txBody>
        </p:sp>
        <p:sp>
          <p:nvSpPr>
            <p:cNvPr id="135175" name="Text Box 7"/>
            <p:cNvSpPr txBox="1">
              <a:spLocks noChangeArrowheads="1"/>
            </p:cNvSpPr>
            <p:nvPr/>
          </p:nvSpPr>
          <p:spPr bwMode="auto">
            <a:xfrm>
              <a:off x="1742" y="3759"/>
              <a:ext cx="2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(Expected Completion Time)</a:t>
              </a:r>
            </a:p>
          </p:txBody>
        </p:sp>
      </p:grpSp>
      <p:grpSp>
        <p:nvGrpSpPr>
          <p:cNvPr id="135176" name="Group 8"/>
          <p:cNvGrpSpPr>
            <a:grpSpLocks/>
          </p:cNvGrpSpPr>
          <p:nvPr/>
        </p:nvGrpSpPr>
        <p:grpSpPr bwMode="auto">
          <a:xfrm>
            <a:off x="1993900" y="2960688"/>
            <a:ext cx="5140325" cy="2309812"/>
            <a:chOff x="1256" y="1865"/>
            <a:chExt cx="3238" cy="1455"/>
          </a:xfrm>
        </p:grpSpPr>
        <p:grpSp>
          <p:nvGrpSpPr>
            <p:cNvPr id="135177" name="Group 9"/>
            <p:cNvGrpSpPr>
              <a:grpSpLocks/>
            </p:cNvGrpSpPr>
            <p:nvPr/>
          </p:nvGrpSpPr>
          <p:grpSpPr bwMode="auto">
            <a:xfrm>
              <a:off x="1256" y="1865"/>
              <a:ext cx="3238" cy="1449"/>
              <a:chOff x="1496" y="1457"/>
              <a:chExt cx="2902" cy="1449"/>
            </a:xfrm>
          </p:grpSpPr>
          <p:sp>
            <p:nvSpPr>
              <p:cNvPr id="135178" name="Freeform 10"/>
              <p:cNvSpPr>
                <a:spLocks/>
              </p:cNvSpPr>
              <p:nvPr/>
            </p:nvSpPr>
            <p:spPr bwMode="auto">
              <a:xfrm>
                <a:off x="1496" y="1457"/>
                <a:ext cx="2902" cy="1449"/>
              </a:xfrm>
              <a:custGeom>
                <a:avLst/>
                <a:gdLst>
                  <a:gd name="T0" fmla="*/ 13 w 2902"/>
                  <a:gd name="T1" fmla="*/ 1380 h 1449"/>
                  <a:gd name="T2" fmla="*/ 96 w 2902"/>
                  <a:gd name="T3" fmla="*/ 1367 h 1449"/>
                  <a:gd name="T4" fmla="*/ 242 w 2902"/>
                  <a:gd name="T5" fmla="*/ 1289 h 1449"/>
                  <a:gd name="T6" fmla="*/ 434 w 2902"/>
                  <a:gd name="T7" fmla="*/ 1097 h 1449"/>
                  <a:gd name="T8" fmla="*/ 685 w 2902"/>
                  <a:gd name="T9" fmla="*/ 749 h 1449"/>
                  <a:gd name="T10" fmla="*/ 918 w 2902"/>
                  <a:gd name="T11" fmla="*/ 384 h 1449"/>
                  <a:gd name="T12" fmla="*/ 1106 w 2902"/>
                  <a:gd name="T13" fmla="*/ 187 h 1449"/>
                  <a:gd name="T14" fmla="*/ 1307 w 2902"/>
                  <a:gd name="T15" fmla="*/ 45 h 1449"/>
                  <a:gd name="T16" fmla="*/ 1449 w 2902"/>
                  <a:gd name="T17" fmla="*/ 0 h 1449"/>
                  <a:gd name="T18" fmla="*/ 1645 w 2902"/>
                  <a:gd name="T19" fmla="*/ 59 h 1449"/>
                  <a:gd name="T20" fmla="*/ 1874 w 2902"/>
                  <a:gd name="T21" fmla="*/ 269 h 1449"/>
                  <a:gd name="T22" fmla="*/ 2034 w 2902"/>
                  <a:gd name="T23" fmla="*/ 498 h 1449"/>
                  <a:gd name="T24" fmla="*/ 2230 w 2902"/>
                  <a:gd name="T25" fmla="*/ 777 h 1449"/>
                  <a:gd name="T26" fmla="*/ 2477 w 2902"/>
                  <a:gd name="T27" fmla="*/ 1124 h 1449"/>
                  <a:gd name="T28" fmla="*/ 2619 w 2902"/>
                  <a:gd name="T29" fmla="*/ 1261 h 1449"/>
                  <a:gd name="T30" fmla="*/ 2747 w 2902"/>
                  <a:gd name="T31" fmla="*/ 1344 h 1449"/>
                  <a:gd name="T32" fmla="*/ 2825 w 2902"/>
                  <a:gd name="T33" fmla="*/ 1371 h 1449"/>
                  <a:gd name="T34" fmla="*/ 2902 w 2902"/>
                  <a:gd name="T35" fmla="*/ 1380 h 1449"/>
                  <a:gd name="T36" fmla="*/ 2898 w 2902"/>
                  <a:gd name="T37" fmla="*/ 1449 h 1449"/>
                  <a:gd name="T38" fmla="*/ 0 w 2902"/>
                  <a:gd name="T39" fmla="*/ 1449 h 1449"/>
                  <a:gd name="T40" fmla="*/ 13 w 2902"/>
                  <a:gd name="T41" fmla="*/ 1380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02" h="1449">
                    <a:moveTo>
                      <a:pt x="13" y="1380"/>
                    </a:moveTo>
                    <a:lnTo>
                      <a:pt x="96" y="1367"/>
                    </a:lnTo>
                    <a:lnTo>
                      <a:pt x="242" y="1289"/>
                    </a:lnTo>
                    <a:lnTo>
                      <a:pt x="434" y="1097"/>
                    </a:lnTo>
                    <a:lnTo>
                      <a:pt x="685" y="749"/>
                    </a:lnTo>
                    <a:lnTo>
                      <a:pt x="918" y="384"/>
                    </a:lnTo>
                    <a:lnTo>
                      <a:pt x="1106" y="187"/>
                    </a:lnTo>
                    <a:lnTo>
                      <a:pt x="1307" y="45"/>
                    </a:lnTo>
                    <a:lnTo>
                      <a:pt x="1449" y="0"/>
                    </a:lnTo>
                    <a:lnTo>
                      <a:pt x="1645" y="59"/>
                    </a:lnTo>
                    <a:lnTo>
                      <a:pt x="1874" y="269"/>
                    </a:lnTo>
                    <a:lnTo>
                      <a:pt x="2034" y="498"/>
                    </a:lnTo>
                    <a:lnTo>
                      <a:pt x="2230" y="777"/>
                    </a:lnTo>
                    <a:lnTo>
                      <a:pt x="2477" y="1124"/>
                    </a:lnTo>
                    <a:lnTo>
                      <a:pt x="2619" y="1261"/>
                    </a:lnTo>
                    <a:lnTo>
                      <a:pt x="2747" y="1344"/>
                    </a:lnTo>
                    <a:lnTo>
                      <a:pt x="2825" y="1371"/>
                    </a:lnTo>
                    <a:lnTo>
                      <a:pt x="2902" y="1380"/>
                    </a:lnTo>
                    <a:lnTo>
                      <a:pt x="2898" y="1449"/>
                    </a:lnTo>
                    <a:lnTo>
                      <a:pt x="0" y="1449"/>
                    </a:lnTo>
                    <a:lnTo>
                      <a:pt x="13" y="138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9" name="Freeform 11"/>
              <p:cNvSpPr>
                <a:spLocks/>
              </p:cNvSpPr>
              <p:nvPr/>
            </p:nvSpPr>
            <p:spPr bwMode="auto">
              <a:xfrm>
                <a:off x="1507" y="1463"/>
                <a:ext cx="2888" cy="1380"/>
              </a:xfrm>
              <a:custGeom>
                <a:avLst/>
                <a:gdLst>
                  <a:gd name="T0" fmla="*/ 0 w 2888"/>
                  <a:gd name="T1" fmla="*/ 1376 h 1380"/>
                  <a:gd name="T2" fmla="*/ 96 w 2888"/>
                  <a:gd name="T3" fmla="*/ 1360 h 1380"/>
                  <a:gd name="T4" fmla="*/ 228 w 2888"/>
                  <a:gd name="T5" fmla="*/ 1284 h 1380"/>
                  <a:gd name="T6" fmla="*/ 384 w 2888"/>
                  <a:gd name="T7" fmla="*/ 1136 h 1380"/>
                  <a:gd name="T8" fmla="*/ 652 w 2888"/>
                  <a:gd name="T9" fmla="*/ 776 h 1380"/>
                  <a:gd name="T10" fmla="*/ 940 w 2888"/>
                  <a:gd name="T11" fmla="*/ 352 h 1380"/>
                  <a:gd name="T12" fmla="*/ 1164 w 2888"/>
                  <a:gd name="T13" fmla="*/ 124 h 1380"/>
                  <a:gd name="T14" fmla="*/ 1324 w 2888"/>
                  <a:gd name="T15" fmla="*/ 24 h 1380"/>
                  <a:gd name="T16" fmla="*/ 1436 w 2888"/>
                  <a:gd name="T17" fmla="*/ 0 h 1380"/>
                  <a:gd name="T18" fmla="*/ 1560 w 2888"/>
                  <a:gd name="T19" fmla="*/ 24 h 1380"/>
                  <a:gd name="T20" fmla="*/ 1708 w 2888"/>
                  <a:gd name="T21" fmla="*/ 124 h 1380"/>
                  <a:gd name="T22" fmla="*/ 1916 w 2888"/>
                  <a:gd name="T23" fmla="*/ 340 h 1380"/>
                  <a:gd name="T24" fmla="*/ 2228 w 2888"/>
                  <a:gd name="T25" fmla="*/ 780 h 1380"/>
                  <a:gd name="T26" fmla="*/ 2512 w 2888"/>
                  <a:gd name="T27" fmla="*/ 1164 h 1380"/>
                  <a:gd name="T28" fmla="*/ 2668 w 2888"/>
                  <a:gd name="T29" fmla="*/ 1296 h 1380"/>
                  <a:gd name="T30" fmla="*/ 2792 w 2888"/>
                  <a:gd name="T31" fmla="*/ 1364 h 1380"/>
                  <a:gd name="T32" fmla="*/ 2888 w 2888"/>
                  <a:gd name="T33" fmla="*/ 1380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8" h="1380">
                    <a:moveTo>
                      <a:pt x="0" y="1376"/>
                    </a:moveTo>
                    <a:cubicBezTo>
                      <a:pt x="15" y="1373"/>
                      <a:pt x="58" y="1375"/>
                      <a:pt x="96" y="1360"/>
                    </a:cubicBezTo>
                    <a:cubicBezTo>
                      <a:pt x="134" y="1345"/>
                      <a:pt x="180" y="1321"/>
                      <a:pt x="228" y="1284"/>
                    </a:cubicBezTo>
                    <a:cubicBezTo>
                      <a:pt x="276" y="1247"/>
                      <a:pt x="313" y="1221"/>
                      <a:pt x="384" y="1136"/>
                    </a:cubicBezTo>
                    <a:cubicBezTo>
                      <a:pt x="455" y="1051"/>
                      <a:pt x="559" y="907"/>
                      <a:pt x="652" y="776"/>
                    </a:cubicBezTo>
                    <a:cubicBezTo>
                      <a:pt x="745" y="645"/>
                      <a:pt x="855" y="461"/>
                      <a:pt x="940" y="352"/>
                    </a:cubicBezTo>
                    <a:cubicBezTo>
                      <a:pt x="1025" y="243"/>
                      <a:pt x="1100" y="179"/>
                      <a:pt x="1164" y="124"/>
                    </a:cubicBezTo>
                    <a:cubicBezTo>
                      <a:pt x="1228" y="69"/>
                      <a:pt x="1279" y="45"/>
                      <a:pt x="1324" y="24"/>
                    </a:cubicBezTo>
                    <a:cubicBezTo>
                      <a:pt x="1369" y="3"/>
                      <a:pt x="1397" y="0"/>
                      <a:pt x="1436" y="0"/>
                    </a:cubicBezTo>
                    <a:cubicBezTo>
                      <a:pt x="1475" y="0"/>
                      <a:pt x="1515" y="3"/>
                      <a:pt x="1560" y="24"/>
                    </a:cubicBezTo>
                    <a:cubicBezTo>
                      <a:pt x="1605" y="45"/>
                      <a:pt x="1649" y="71"/>
                      <a:pt x="1708" y="124"/>
                    </a:cubicBezTo>
                    <a:cubicBezTo>
                      <a:pt x="1767" y="177"/>
                      <a:pt x="1829" y="231"/>
                      <a:pt x="1916" y="340"/>
                    </a:cubicBezTo>
                    <a:cubicBezTo>
                      <a:pt x="2003" y="449"/>
                      <a:pt x="2129" y="643"/>
                      <a:pt x="2228" y="780"/>
                    </a:cubicBezTo>
                    <a:cubicBezTo>
                      <a:pt x="2327" y="917"/>
                      <a:pt x="2439" y="1078"/>
                      <a:pt x="2512" y="1164"/>
                    </a:cubicBezTo>
                    <a:cubicBezTo>
                      <a:pt x="2585" y="1250"/>
                      <a:pt x="2621" y="1263"/>
                      <a:pt x="2668" y="1296"/>
                    </a:cubicBezTo>
                    <a:cubicBezTo>
                      <a:pt x="2715" y="1329"/>
                      <a:pt x="2755" y="1350"/>
                      <a:pt x="2792" y="1364"/>
                    </a:cubicBezTo>
                    <a:cubicBezTo>
                      <a:pt x="2829" y="1378"/>
                      <a:pt x="2868" y="1377"/>
                      <a:pt x="2888" y="1380"/>
                    </a:cubicBezTo>
                  </a:path>
                </a:pathLst>
              </a:custGeom>
              <a:noFill/>
              <a:ln w="1016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5180" name="Line 12"/>
            <p:cNvSpPr>
              <a:spLocks noChangeShapeType="1"/>
            </p:cNvSpPr>
            <p:nvPr/>
          </p:nvSpPr>
          <p:spPr bwMode="auto">
            <a:xfrm>
              <a:off x="2872" y="1912"/>
              <a:ext cx="0" cy="140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5181" name="Line 13"/>
          <p:cNvSpPr>
            <a:spLocks noChangeShapeType="1"/>
          </p:cNvSpPr>
          <p:nvPr/>
        </p:nvSpPr>
        <p:spPr bwMode="auto">
          <a:xfrm>
            <a:off x="1231900" y="5283200"/>
            <a:ext cx="6667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685800" y="1447800"/>
            <a:ext cx="2762295" cy="313932"/>
          </a:xfrm>
          <a:prstGeom prst="rect">
            <a:avLst/>
          </a:prstGeom>
        </p:spPr>
        <p:txBody>
          <a:bodyPr wrap="none">
            <a:spAutoFit/>
          </a:bodyPr>
          <a:lstStyle/>
          <a:p>
            <a:pPr>
              <a:lnSpc>
                <a:spcPct val="90000"/>
              </a:lnSpc>
              <a:spcBef>
                <a:spcPct val="40000"/>
              </a:spcBef>
            </a:pPr>
            <a:r>
              <a:rPr lang="en-AU" altLang="en-US" sz="1600" b="1" dirty="0"/>
              <a:t>Project standard deviation</a:t>
            </a:r>
          </a:p>
        </p:txBody>
      </p:sp>
      <p:sp>
        <p:nvSpPr>
          <p:cNvPr id="3" name="Rectangle 2"/>
          <p:cNvSpPr/>
          <p:nvPr/>
        </p:nvSpPr>
        <p:spPr>
          <a:xfrm>
            <a:off x="668364" y="1143000"/>
            <a:ext cx="1770036" cy="313932"/>
          </a:xfrm>
          <a:prstGeom prst="rect">
            <a:avLst/>
          </a:prstGeom>
        </p:spPr>
        <p:txBody>
          <a:bodyPr wrap="none">
            <a:spAutoFit/>
          </a:bodyPr>
          <a:lstStyle/>
          <a:p>
            <a:pPr>
              <a:lnSpc>
                <a:spcPct val="90000"/>
              </a:lnSpc>
              <a:spcBef>
                <a:spcPct val="40000"/>
              </a:spcBef>
            </a:pPr>
            <a:r>
              <a:rPr lang="en-AU" altLang="en-US" sz="1600" b="1" dirty="0"/>
              <a:t>Project</a:t>
            </a:r>
            <a:r>
              <a:rPr lang="en-AU" altLang="en-US" sz="1600" b="1" i="1" dirty="0"/>
              <a:t> variance</a:t>
            </a:r>
          </a:p>
        </p:txBody>
      </p:sp>
      <p:sp>
        <p:nvSpPr>
          <p:cNvPr id="4" name="Rectangle 3"/>
          <p:cNvSpPr/>
          <p:nvPr/>
        </p:nvSpPr>
        <p:spPr>
          <a:xfrm>
            <a:off x="3387804" y="1143000"/>
            <a:ext cx="1107996" cy="338554"/>
          </a:xfrm>
          <a:prstGeom prst="rect">
            <a:avLst/>
          </a:prstGeom>
        </p:spPr>
        <p:txBody>
          <a:bodyPr wrap="none">
            <a:spAutoFit/>
          </a:bodyPr>
          <a:lstStyle/>
          <a:p>
            <a:r>
              <a:rPr lang="en-AU" altLang="en-US" sz="1600" b="1" dirty="0">
                <a:latin typeface="Symbol" panose="05050102010706020507" pitchFamily="18" charset="2"/>
              </a:rPr>
              <a:t>=s</a:t>
            </a:r>
            <a:r>
              <a:rPr lang="en-AU" altLang="en-US" sz="1600" b="1" baseline="30000" dirty="0"/>
              <a:t>2</a:t>
            </a:r>
            <a:r>
              <a:rPr lang="en-AU" altLang="en-US" b="1" dirty="0"/>
              <a:t> </a:t>
            </a:r>
            <a:r>
              <a:rPr lang="en-AU" altLang="en-US" sz="800" b="1" dirty="0"/>
              <a:t>P</a:t>
            </a:r>
            <a:r>
              <a:rPr lang="en-AU" altLang="en-US" b="1" dirty="0"/>
              <a:t>	</a:t>
            </a:r>
            <a:endParaRPr lang="en-US" dirty="0"/>
          </a:p>
        </p:txBody>
      </p:sp>
      <p:sp>
        <p:nvSpPr>
          <p:cNvPr id="17" name="Rectangle 16"/>
          <p:cNvSpPr/>
          <p:nvPr/>
        </p:nvSpPr>
        <p:spPr>
          <a:xfrm>
            <a:off x="3429000" y="1414046"/>
            <a:ext cx="1107996" cy="338554"/>
          </a:xfrm>
          <a:prstGeom prst="rect">
            <a:avLst/>
          </a:prstGeom>
        </p:spPr>
        <p:txBody>
          <a:bodyPr wrap="none">
            <a:spAutoFit/>
          </a:bodyPr>
          <a:lstStyle/>
          <a:p>
            <a:r>
              <a:rPr lang="en-AU" altLang="en-US" sz="1600" b="1" dirty="0">
                <a:latin typeface="Symbol" panose="05050102010706020507" pitchFamily="18" charset="2"/>
              </a:rPr>
              <a:t>=s</a:t>
            </a:r>
            <a:r>
              <a:rPr lang="en-AU" altLang="en-US" sz="800" b="1" dirty="0"/>
              <a:t>P</a:t>
            </a:r>
            <a:r>
              <a:rPr lang="en-AU" altLang="en-US" b="1" dirty="0"/>
              <a:t>	</a:t>
            </a:r>
            <a:endParaRPr lang="en-US" dirty="0"/>
          </a:p>
        </p:txBody>
      </p:sp>
    </p:spTree>
    <p:extLst>
      <p:ext uri="{BB962C8B-B14F-4D97-AF65-F5344CB8AC3E}">
        <p14:creationId xmlns:p14="http://schemas.microsoft.com/office/powerpoint/2010/main" val="60328143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35181"/>
                                        </p:tgtEl>
                                        <p:attrNameLst>
                                          <p:attrName>style.visibility</p:attrName>
                                        </p:attrNameLst>
                                      </p:cBhvr>
                                      <p:to>
                                        <p:strVal val="visible"/>
                                      </p:to>
                                    </p:set>
                                    <p:animEffect transition="in" filter="wipe(left)">
                                      <p:cBhvr>
                                        <p:cTn id="7" dur="1000"/>
                                        <p:tgtEl>
                                          <p:spTgt spid="135181"/>
                                        </p:tgtEl>
                                      </p:cBhvr>
                                    </p:animEffect>
                                  </p:childTnLst>
                                </p:cTn>
                              </p:par>
                            </p:childTnLst>
                          </p:cTn>
                        </p:par>
                        <p:par>
                          <p:cTn id="8" fill="hold" nodeType="afterGroup">
                            <p:stCondLst>
                              <p:cond delay="2000"/>
                            </p:stCondLst>
                            <p:childTnLst>
                              <p:par>
                                <p:cTn id="9" presetID="16" presetClass="entr" presetSubtype="37" fill="hold" nodeType="afterEffect">
                                  <p:stCondLst>
                                    <p:cond delay="1000"/>
                                  </p:stCondLst>
                                  <p:childTnLst>
                                    <p:set>
                                      <p:cBhvr>
                                        <p:cTn id="10" dur="1" fill="hold">
                                          <p:stCondLst>
                                            <p:cond delay="0"/>
                                          </p:stCondLst>
                                        </p:cTn>
                                        <p:tgtEl>
                                          <p:spTgt spid="135176"/>
                                        </p:tgtEl>
                                        <p:attrNameLst>
                                          <p:attrName>style.visibility</p:attrName>
                                        </p:attrNameLst>
                                      </p:cBhvr>
                                      <p:to>
                                        <p:strVal val="visible"/>
                                      </p:to>
                                    </p:set>
                                    <p:animEffect transition="in" filter="barn(outVertical)">
                                      <p:cBhvr>
                                        <p:cTn id="11" dur="1000"/>
                                        <p:tgtEl>
                                          <p:spTgt spid="135176"/>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135173"/>
                                        </p:tgtEl>
                                        <p:attrNameLst>
                                          <p:attrName>style.visibility</p:attrName>
                                        </p:attrNameLst>
                                      </p:cBhvr>
                                      <p:to>
                                        <p:strVal val="visible"/>
                                      </p:to>
                                    </p:set>
                                    <p:animEffect transition="in" filter="wipe(left)">
                                      <p:cBhvr>
                                        <p:cTn id="15" dur="1000"/>
                                        <p:tgtEl>
                                          <p:spTgt spid="135173"/>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135172"/>
                                        </p:tgtEl>
                                        <p:attrNameLst>
                                          <p:attrName>style.visibility</p:attrName>
                                        </p:attrNameLst>
                                      </p:cBhvr>
                                      <p:to>
                                        <p:strVal val="visible"/>
                                      </p:to>
                                    </p:set>
                                    <p:animEffect transition="in" filter="wipe(left)">
                                      <p:cBhvr>
                                        <p:cTn id="18" dur="10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p:bldP spid="13518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Probability of Project Completion</a:t>
            </a:r>
          </a:p>
        </p:txBody>
      </p:sp>
      <p:sp>
        <p:nvSpPr>
          <p:cNvPr id="137219" name="Text Box 3"/>
          <p:cNvSpPr txBox="1">
            <a:spLocks noChangeArrowheads="1"/>
          </p:cNvSpPr>
          <p:nvPr/>
        </p:nvSpPr>
        <p:spPr bwMode="auto">
          <a:xfrm>
            <a:off x="466725" y="1371600"/>
            <a:ext cx="8301038" cy="11905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34000" tIns="226800" rIns="234000" bIns="226800">
            <a:spAutoFit/>
          </a:bodyPr>
          <a:lstStyle/>
          <a:p>
            <a:pPr algn="l">
              <a:lnSpc>
                <a:spcPct val="85000"/>
              </a:lnSpc>
            </a:pPr>
            <a:r>
              <a:rPr lang="en-AU" altLang="en-US" sz="2800" b="1" i="1" dirty="0">
                <a:solidFill>
                  <a:schemeClr val="hlink"/>
                </a:solidFill>
                <a:effectLst>
                  <a:outerShdw blurRad="38100" dist="38100" dir="2700000" algn="tl">
                    <a:srgbClr val="C0C0C0"/>
                  </a:outerShdw>
                </a:effectLst>
              </a:rPr>
              <a:t>What is the probability this project can be completed on or before the </a:t>
            </a:r>
            <a:r>
              <a:rPr lang="en-AU" altLang="en-US" sz="2800" b="1" dirty="0">
                <a:solidFill>
                  <a:srgbClr val="CC0000"/>
                </a:solidFill>
                <a:effectLst>
                  <a:outerShdw blurRad="38100" dist="38100" dir="2700000" algn="tl">
                    <a:srgbClr val="C0C0C0"/>
                  </a:outerShdw>
                </a:effectLst>
              </a:rPr>
              <a:t>16</a:t>
            </a:r>
            <a:r>
              <a:rPr lang="en-AU" altLang="en-US" sz="2800" b="1" i="1" dirty="0">
                <a:solidFill>
                  <a:schemeClr val="hlink"/>
                </a:solidFill>
                <a:effectLst>
                  <a:outerShdw blurRad="38100" dist="38100" dir="2700000" algn="tl">
                    <a:srgbClr val="C0C0C0"/>
                  </a:outerShdw>
                </a:effectLst>
              </a:rPr>
              <a:t> week deadline?</a:t>
            </a:r>
          </a:p>
        </p:txBody>
      </p:sp>
      <p:grpSp>
        <p:nvGrpSpPr>
          <p:cNvPr id="137220" name="Group 4"/>
          <p:cNvGrpSpPr>
            <a:grpSpLocks/>
          </p:cNvGrpSpPr>
          <p:nvPr/>
        </p:nvGrpSpPr>
        <p:grpSpPr bwMode="auto">
          <a:xfrm>
            <a:off x="2409825" y="2667000"/>
            <a:ext cx="4594225" cy="2335213"/>
            <a:chOff x="1518" y="2040"/>
            <a:chExt cx="2894" cy="1471"/>
          </a:xfrm>
        </p:grpSpPr>
        <p:sp>
          <p:nvSpPr>
            <p:cNvPr id="137221" name="Text Box 5"/>
            <p:cNvSpPr txBox="1">
              <a:spLocks noChangeArrowheads="1"/>
            </p:cNvSpPr>
            <p:nvPr/>
          </p:nvSpPr>
          <p:spPr bwMode="auto">
            <a:xfrm>
              <a:off x="1518" y="2040"/>
              <a:ext cx="2894" cy="1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266700" algn="l"/>
                  <a:tab pos="1346200" algn="l"/>
                  <a:tab pos="3949700" algn="l"/>
                </a:tabLst>
                <a:defRPr>
                  <a:solidFill>
                    <a:schemeClr val="tx1"/>
                  </a:solidFill>
                  <a:latin typeface="Arial" panose="020B0604020202020204" pitchFamily="34" charset="0"/>
                </a:defRPr>
              </a:lvl1pPr>
              <a:lvl2pPr>
                <a:tabLst>
                  <a:tab pos="266700" algn="l"/>
                  <a:tab pos="1346200" algn="l"/>
                  <a:tab pos="3949700" algn="l"/>
                </a:tabLst>
                <a:defRPr>
                  <a:solidFill>
                    <a:schemeClr val="tx1"/>
                  </a:solidFill>
                  <a:latin typeface="Arial" panose="020B0604020202020204" pitchFamily="34" charset="0"/>
                </a:defRPr>
              </a:lvl2pPr>
              <a:lvl3pPr>
                <a:tabLst>
                  <a:tab pos="266700" algn="l"/>
                  <a:tab pos="1346200" algn="l"/>
                  <a:tab pos="3949700" algn="l"/>
                </a:tabLst>
                <a:defRPr>
                  <a:solidFill>
                    <a:schemeClr val="tx1"/>
                  </a:solidFill>
                  <a:latin typeface="Arial" panose="020B0604020202020204" pitchFamily="34" charset="0"/>
                </a:defRPr>
              </a:lvl3pPr>
              <a:lvl4pPr>
                <a:tabLst>
                  <a:tab pos="266700" algn="l"/>
                  <a:tab pos="1346200" algn="l"/>
                  <a:tab pos="3949700" algn="l"/>
                </a:tabLst>
                <a:defRPr>
                  <a:solidFill>
                    <a:schemeClr val="tx1"/>
                  </a:solidFill>
                  <a:latin typeface="Arial" panose="020B0604020202020204" pitchFamily="34" charset="0"/>
                </a:defRPr>
              </a:lvl4pPr>
              <a:lvl5pPr>
                <a:tabLst>
                  <a:tab pos="266700" algn="l"/>
                  <a:tab pos="1346200" algn="l"/>
                  <a:tab pos="3949700" algn="l"/>
                </a:tabLst>
                <a:defRPr>
                  <a:solidFill>
                    <a:schemeClr val="tx1"/>
                  </a:solidFill>
                  <a:latin typeface="Arial" panose="020B0604020202020204" pitchFamily="34" charset="0"/>
                </a:defRPr>
              </a:lvl5pPr>
              <a:lvl6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6pPr>
              <a:lvl7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7pPr>
              <a:lvl8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8pPr>
              <a:lvl9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9pPr>
            </a:lstStyle>
            <a:p>
              <a:pPr>
                <a:lnSpc>
                  <a:spcPct val="175000"/>
                </a:lnSpc>
              </a:pPr>
              <a:r>
                <a:rPr lang="en-AU" altLang="en-US" sz="2800" b="1" i="1" dirty="0">
                  <a:effectLst>
                    <a:outerShdw blurRad="38100" dist="38100" dir="2700000" algn="tl">
                      <a:srgbClr val="C0C0C0"/>
                    </a:outerShdw>
                  </a:effectLst>
                </a:rPr>
                <a:t>Z	=	</a:t>
              </a:r>
              <a:r>
                <a:rPr lang="en-AU" altLang="en-US" sz="2800" b="1" i="1" dirty="0">
                  <a:effectLst>
                    <a:outerShdw blurRad="38100" dist="38100" dir="2700000" algn="tl">
                      <a:srgbClr val="C0C0C0"/>
                    </a:outerShdw>
                  </a:effectLst>
                  <a:cs typeface="Arial" panose="020B0604020202020204" pitchFamily="34" charset="0"/>
                </a:rPr>
                <a:t>–</a:t>
              </a:r>
              <a:r>
                <a:rPr lang="en-AU" altLang="en-US" sz="2800" b="1" i="1" dirty="0">
                  <a:effectLst>
                    <a:outerShdw blurRad="38100" dist="38100" dir="2700000" algn="tl">
                      <a:srgbClr val="C0C0C0"/>
                    </a:outerShdw>
                  </a:effectLst>
                </a:rPr>
                <a:t>	/</a:t>
              </a:r>
              <a:r>
                <a:rPr lang="en-AU" altLang="en-US" sz="2800" b="1" dirty="0" err="1">
                  <a:effectLst>
                    <a:outerShdw blurRad="38100" dist="38100" dir="2700000" algn="tl">
                      <a:srgbClr val="C0C0C0"/>
                    </a:outerShdw>
                  </a:effectLst>
                  <a:latin typeface="Symbol" panose="05050102010706020507" pitchFamily="18" charset="2"/>
                </a:rPr>
                <a:t>s</a:t>
              </a:r>
              <a:r>
                <a:rPr lang="en-AU" altLang="en-US" sz="2800" b="1" i="1" baseline="-25000" dirty="0" err="1">
                  <a:effectLst>
                    <a:outerShdw blurRad="38100" dist="38100" dir="2700000" algn="tl">
                      <a:srgbClr val="C0C0C0"/>
                    </a:outerShdw>
                  </a:effectLst>
                </a:rPr>
                <a:t>p</a:t>
              </a:r>
              <a:endParaRPr lang="en-AU" altLang="en-US" sz="2800" b="1" i="1" dirty="0">
                <a:effectLst>
                  <a:outerShdw blurRad="38100" dist="38100" dir="2700000" algn="tl">
                    <a:srgbClr val="C0C0C0"/>
                  </a:outerShdw>
                </a:effectLst>
              </a:endParaRPr>
            </a:p>
            <a:p>
              <a:pPr>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a:t>
              </a:r>
              <a:r>
                <a:rPr lang="en-AU" altLang="en-US" sz="2800" b="1" dirty="0">
                  <a:solidFill>
                    <a:srgbClr val="CC0000"/>
                  </a:solidFill>
                  <a:effectLst>
                    <a:outerShdw blurRad="38100" dist="38100" dir="2700000" algn="tl">
                      <a:srgbClr val="C0C0C0"/>
                    </a:outerShdw>
                  </a:effectLst>
                </a:rPr>
                <a:t>16</a:t>
              </a:r>
              <a:r>
                <a:rPr lang="en-AU" altLang="en-US" sz="2800" b="1" dirty="0">
                  <a:effectLst>
                    <a:outerShdw blurRad="38100" dist="38100" dir="2700000" algn="tl">
                      <a:srgbClr val="C0C0C0"/>
                    </a:outerShdw>
                  </a:effectLst>
                </a:rPr>
                <a:t>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 </a:t>
              </a:r>
              <a:r>
                <a:rPr lang="en-AU" altLang="en-US" sz="2800" b="1" dirty="0">
                  <a:effectLst>
                    <a:outerShdw blurRad="38100" dist="38100" dir="2700000" algn="tl">
                      <a:srgbClr val="C0C0C0"/>
                    </a:outerShdw>
                  </a:effectLst>
                  <a:cs typeface="Arial" panose="020B0604020202020204" pitchFamily="34" charset="0"/>
                </a:rPr>
                <a:t>–</a:t>
              </a:r>
              <a:r>
                <a:rPr lang="en-AU" altLang="en-US" sz="2800" b="1" dirty="0">
                  <a:effectLst>
                    <a:outerShdw blurRad="38100" dist="38100" dir="2700000" algn="tl">
                      <a:srgbClr val="C0C0C0"/>
                    </a:outerShdw>
                  </a:effectLst>
                </a:rPr>
                <a:t> 15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)/1.76</a:t>
              </a:r>
            </a:p>
            <a:p>
              <a:pPr algn="l">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0.57</a:t>
              </a:r>
            </a:p>
          </p:txBody>
        </p:sp>
        <p:sp>
          <p:nvSpPr>
            <p:cNvPr id="137222" name="Text Box 6"/>
            <p:cNvSpPr txBox="1">
              <a:spLocks noChangeArrowheads="1"/>
            </p:cNvSpPr>
            <p:nvPr/>
          </p:nvSpPr>
          <p:spPr bwMode="auto">
            <a:xfrm>
              <a:off x="1894" y="2167"/>
              <a:ext cx="2117"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355600" algn="ctr"/>
                  <a:tab pos="2159000" algn="ctr"/>
                </a:tabLst>
                <a:defRPr>
                  <a:solidFill>
                    <a:schemeClr val="tx1"/>
                  </a:solidFill>
                  <a:latin typeface="Arial" panose="020B0604020202020204" pitchFamily="34" charset="0"/>
                </a:defRPr>
              </a:lvl1pPr>
              <a:lvl2pPr>
                <a:tabLst>
                  <a:tab pos="355600" algn="ctr"/>
                  <a:tab pos="2159000" algn="ctr"/>
                </a:tabLst>
                <a:defRPr>
                  <a:solidFill>
                    <a:schemeClr val="tx1"/>
                  </a:solidFill>
                  <a:latin typeface="Arial" panose="020B0604020202020204" pitchFamily="34" charset="0"/>
                </a:defRPr>
              </a:lvl2pPr>
              <a:lvl3pPr>
                <a:tabLst>
                  <a:tab pos="355600" algn="ctr"/>
                  <a:tab pos="2159000" algn="ctr"/>
                </a:tabLst>
                <a:defRPr>
                  <a:solidFill>
                    <a:schemeClr val="tx1"/>
                  </a:solidFill>
                  <a:latin typeface="Arial" panose="020B0604020202020204" pitchFamily="34" charset="0"/>
                </a:defRPr>
              </a:lvl3pPr>
              <a:lvl4pPr>
                <a:tabLst>
                  <a:tab pos="355600" algn="ctr"/>
                  <a:tab pos="2159000" algn="ctr"/>
                </a:tabLst>
                <a:defRPr>
                  <a:solidFill>
                    <a:schemeClr val="tx1"/>
                  </a:solidFill>
                  <a:latin typeface="Arial" panose="020B0604020202020204" pitchFamily="34" charset="0"/>
                </a:defRPr>
              </a:lvl4pPr>
              <a:lvl5pPr>
                <a:tabLst>
                  <a:tab pos="355600" algn="ctr"/>
                  <a:tab pos="2159000" algn="ctr"/>
                </a:tabLst>
                <a:defRPr>
                  <a:solidFill>
                    <a:schemeClr val="tx1"/>
                  </a:solidFill>
                  <a:latin typeface="Arial" panose="020B0604020202020204" pitchFamily="34" charset="0"/>
                </a:defRPr>
              </a:lvl5pPr>
              <a:lvl6pPr fontAlgn="base">
                <a:spcBef>
                  <a:spcPct val="0"/>
                </a:spcBef>
                <a:spcAft>
                  <a:spcPct val="0"/>
                </a:spcAft>
                <a:tabLst>
                  <a:tab pos="355600" algn="ctr"/>
                  <a:tab pos="2159000" algn="ctr"/>
                </a:tabLst>
                <a:defRPr>
                  <a:solidFill>
                    <a:schemeClr val="tx1"/>
                  </a:solidFill>
                  <a:latin typeface="Arial" panose="020B0604020202020204" pitchFamily="34" charset="0"/>
                </a:defRPr>
              </a:lvl6pPr>
              <a:lvl7pPr fontAlgn="base">
                <a:spcBef>
                  <a:spcPct val="0"/>
                </a:spcBef>
                <a:spcAft>
                  <a:spcPct val="0"/>
                </a:spcAft>
                <a:tabLst>
                  <a:tab pos="355600" algn="ctr"/>
                  <a:tab pos="2159000" algn="ctr"/>
                </a:tabLst>
                <a:defRPr>
                  <a:solidFill>
                    <a:schemeClr val="tx1"/>
                  </a:solidFill>
                  <a:latin typeface="Arial" panose="020B0604020202020204" pitchFamily="34" charset="0"/>
                </a:defRPr>
              </a:lvl7pPr>
              <a:lvl8pPr fontAlgn="base">
                <a:spcBef>
                  <a:spcPct val="0"/>
                </a:spcBef>
                <a:spcAft>
                  <a:spcPct val="0"/>
                </a:spcAft>
                <a:tabLst>
                  <a:tab pos="355600" algn="ctr"/>
                  <a:tab pos="2159000" algn="ctr"/>
                </a:tabLst>
                <a:defRPr>
                  <a:solidFill>
                    <a:schemeClr val="tx1"/>
                  </a:solidFill>
                  <a:latin typeface="Arial" panose="020B0604020202020204" pitchFamily="34" charset="0"/>
                </a:defRPr>
              </a:lvl8pPr>
              <a:lvl9pPr fontAlgn="base">
                <a:spcBef>
                  <a:spcPct val="0"/>
                </a:spcBef>
                <a:spcAft>
                  <a:spcPct val="0"/>
                </a:spcAft>
                <a:tabLst>
                  <a:tab pos="355600" algn="ctr"/>
                  <a:tab pos="2159000" algn="ctr"/>
                </a:tabLst>
                <a:defRPr>
                  <a:solidFill>
                    <a:schemeClr val="tx1"/>
                  </a:solidFill>
                  <a:latin typeface="Arial" panose="020B0604020202020204" pitchFamily="34" charset="0"/>
                </a:defRPr>
              </a:lvl9pPr>
            </a:lstStyle>
            <a:p>
              <a:pPr>
                <a:lnSpc>
                  <a:spcPct val="85000"/>
                </a:lnSpc>
              </a:pPr>
              <a:r>
                <a:rPr lang="en-AU" altLang="en-US" sz="2400" b="1" i="1" dirty="0">
                  <a:effectLst>
                    <a:outerShdw blurRad="38100" dist="38100" dir="2700000" algn="tl">
                      <a:srgbClr val="C0C0C0"/>
                    </a:outerShdw>
                  </a:effectLst>
                </a:rPr>
                <a:t>	due	expected date</a:t>
              </a:r>
              <a:br>
                <a:rPr lang="en-AU" altLang="en-US" sz="2400" b="1" i="1" dirty="0">
                  <a:effectLst>
                    <a:outerShdw blurRad="38100" dist="38100" dir="2700000" algn="tl">
                      <a:srgbClr val="C0C0C0"/>
                    </a:outerShdw>
                  </a:effectLst>
                </a:rPr>
              </a:br>
              <a:r>
                <a:rPr lang="en-AU" altLang="en-US" sz="2400" b="1" i="1" dirty="0">
                  <a:effectLst>
                    <a:outerShdw blurRad="38100" dist="38100" dir="2700000" algn="tl">
                      <a:srgbClr val="C0C0C0"/>
                    </a:outerShdw>
                  </a:effectLst>
                </a:rPr>
                <a:t>	date	of completion</a:t>
              </a:r>
              <a:endParaRPr lang="en-AU" altLang="en-US" sz="2400" b="1" i="1" baseline="-25000" dirty="0">
                <a:effectLst>
                  <a:outerShdw blurRad="38100" dist="38100" dir="2700000" algn="tl">
                    <a:srgbClr val="C0C0C0"/>
                  </a:outerShdw>
                </a:effectLst>
              </a:endParaRPr>
            </a:p>
          </p:txBody>
        </p:sp>
        <p:sp>
          <p:nvSpPr>
            <p:cNvPr id="137223" name="AutoShape 7"/>
            <p:cNvSpPr>
              <a:spLocks noChangeArrowheads="1"/>
            </p:cNvSpPr>
            <p:nvPr/>
          </p:nvSpPr>
          <p:spPr bwMode="auto">
            <a:xfrm>
              <a:off x="1912" y="2184"/>
              <a:ext cx="2104" cy="424"/>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grpSp>
      <p:sp>
        <p:nvSpPr>
          <p:cNvPr id="137224" name="Text Box 8"/>
          <p:cNvSpPr txBox="1">
            <a:spLocks noChangeArrowheads="1"/>
          </p:cNvSpPr>
          <p:nvPr/>
        </p:nvSpPr>
        <p:spPr bwMode="auto">
          <a:xfrm>
            <a:off x="4086225" y="5005388"/>
            <a:ext cx="4681538" cy="132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190800" rIns="198000" bIns="190800">
            <a:spAutoFit/>
          </a:bodyPr>
          <a:lstStyle/>
          <a:p>
            <a:pPr algn="ctr">
              <a:lnSpc>
                <a:spcPct val="85000"/>
              </a:lnSpc>
            </a:pPr>
            <a:r>
              <a:rPr lang="en-AU" altLang="en-US" sz="2400" b="1" i="1"/>
              <a:t>Where Z is the number of standard deviations the due date lies from the mean</a:t>
            </a:r>
          </a:p>
        </p:txBody>
      </p:sp>
    </p:spTree>
    <p:extLst>
      <p:ext uri="{BB962C8B-B14F-4D97-AF65-F5344CB8AC3E}">
        <p14:creationId xmlns:p14="http://schemas.microsoft.com/office/powerpoint/2010/main" val="2646503343"/>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7219"/>
                                        </p:tgtEl>
                                        <p:attrNameLst>
                                          <p:attrName>style.visibility</p:attrName>
                                        </p:attrNameLst>
                                      </p:cBhvr>
                                      <p:to>
                                        <p:strVal val="visible"/>
                                      </p:to>
                                    </p:set>
                                    <p:animEffect transition="in" filter="strips(downRight)">
                                      <p:cBhvr>
                                        <p:cTn id="7" dur="1000"/>
                                        <p:tgtEl>
                                          <p:spTgt spid="137219"/>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37220"/>
                                        </p:tgtEl>
                                        <p:attrNameLst>
                                          <p:attrName>style.visibility</p:attrName>
                                        </p:attrNameLst>
                                      </p:cBhvr>
                                      <p:to>
                                        <p:strVal val="visible"/>
                                      </p:to>
                                    </p:set>
                                    <p:animEffect transition="in" filter="strips(downRight)">
                                      <p:cBhvr>
                                        <p:cTn id="11" dur="1000"/>
                                        <p:tgtEl>
                                          <p:spTgt spid="137220"/>
                                        </p:tgtEl>
                                      </p:cBhvr>
                                    </p:animEffect>
                                  </p:childTnLst>
                                </p:cTn>
                              </p:par>
                            </p:childTnLst>
                          </p:cTn>
                        </p:par>
                        <p:par>
                          <p:cTn id="12" fill="hold" nodeType="afterGroup">
                            <p:stCondLst>
                              <p:cond delay="4000"/>
                            </p:stCondLst>
                            <p:childTnLst>
                              <p:par>
                                <p:cTn id="13" presetID="18" presetClass="entr" presetSubtype="6" fill="hold" grpId="0" nodeType="afterEffect">
                                  <p:stCondLst>
                                    <p:cond delay="2000"/>
                                  </p:stCondLst>
                                  <p:childTnLst>
                                    <p:set>
                                      <p:cBhvr>
                                        <p:cTn id="14" dur="1" fill="hold">
                                          <p:stCondLst>
                                            <p:cond delay="0"/>
                                          </p:stCondLst>
                                        </p:cTn>
                                        <p:tgtEl>
                                          <p:spTgt spid="137224"/>
                                        </p:tgtEl>
                                        <p:attrNameLst>
                                          <p:attrName>style.visibility</p:attrName>
                                        </p:attrNameLst>
                                      </p:cBhvr>
                                      <p:to>
                                        <p:strVal val="visible"/>
                                      </p:to>
                                    </p:set>
                                    <p:animEffect transition="in" filter="strips(downRight)">
                                      <p:cBhvr>
                                        <p:cTn id="15" dur="10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Probability of Project Completion</a:t>
            </a:r>
          </a:p>
        </p:txBody>
      </p:sp>
      <p:grpSp>
        <p:nvGrpSpPr>
          <p:cNvPr id="139268" name="Group 4"/>
          <p:cNvGrpSpPr>
            <a:grpSpLocks/>
          </p:cNvGrpSpPr>
          <p:nvPr/>
        </p:nvGrpSpPr>
        <p:grpSpPr bwMode="auto">
          <a:xfrm>
            <a:off x="2409825" y="3238500"/>
            <a:ext cx="4594225" cy="2335213"/>
            <a:chOff x="1518" y="2040"/>
            <a:chExt cx="2894" cy="1471"/>
          </a:xfrm>
        </p:grpSpPr>
        <p:sp>
          <p:nvSpPr>
            <p:cNvPr id="139269" name="Text Box 5"/>
            <p:cNvSpPr txBox="1">
              <a:spLocks noChangeArrowheads="1"/>
            </p:cNvSpPr>
            <p:nvPr/>
          </p:nvSpPr>
          <p:spPr bwMode="auto">
            <a:xfrm>
              <a:off x="1518" y="2040"/>
              <a:ext cx="2894" cy="1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266700" algn="l"/>
                  <a:tab pos="1346200" algn="l"/>
                  <a:tab pos="3949700" algn="l"/>
                </a:tabLst>
                <a:defRPr>
                  <a:solidFill>
                    <a:schemeClr val="tx1"/>
                  </a:solidFill>
                  <a:latin typeface="Arial" panose="020B0604020202020204" pitchFamily="34" charset="0"/>
                </a:defRPr>
              </a:lvl1pPr>
              <a:lvl2pPr>
                <a:tabLst>
                  <a:tab pos="266700" algn="l"/>
                  <a:tab pos="1346200" algn="l"/>
                  <a:tab pos="3949700" algn="l"/>
                </a:tabLst>
                <a:defRPr>
                  <a:solidFill>
                    <a:schemeClr val="tx1"/>
                  </a:solidFill>
                  <a:latin typeface="Arial" panose="020B0604020202020204" pitchFamily="34" charset="0"/>
                </a:defRPr>
              </a:lvl2pPr>
              <a:lvl3pPr>
                <a:tabLst>
                  <a:tab pos="266700" algn="l"/>
                  <a:tab pos="1346200" algn="l"/>
                  <a:tab pos="3949700" algn="l"/>
                </a:tabLst>
                <a:defRPr>
                  <a:solidFill>
                    <a:schemeClr val="tx1"/>
                  </a:solidFill>
                  <a:latin typeface="Arial" panose="020B0604020202020204" pitchFamily="34" charset="0"/>
                </a:defRPr>
              </a:lvl3pPr>
              <a:lvl4pPr>
                <a:tabLst>
                  <a:tab pos="266700" algn="l"/>
                  <a:tab pos="1346200" algn="l"/>
                  <a:tab pos="3949700" algn="l"/>
                </a:tabLst>
                <a:defRPr>
                  <a:solidFill>
                    <a:schemeClr val="tx1"/>
                  </a:solidFill>
                  <a:latin typeface="Arial" panose="020B0604020202020204" pitchFamily="34" charset="0"/>
                </a:defRPr>
              </a:lvl4pPr>
              <a:lvl5pPr>
                <a:tabLst>
                  <a:tab pos="266700" algn="l"/>
                  <a:tab pos="1346200" algn="l"/>
                  <a:tab pos="3949700" algn="l"/>
                </a:tabLst>
                <a:defRPr>
                  <a:solidFill>
                    <a:schemeClr val="tx1"/>
                  </a:solidFill>
                  <a:latin typeface="Arial" panose="020B0604020202020204" pitchFamily="34" charset="0"/>
                </a:defRPr>
              </a:lvl5pPr>
              <a:lvl6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6pPr>
              <a:lvl7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7pPr>
              <a:lvl8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8pPr>
              <a:lvl9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9pPr>
            </a:lstStyle>
            <a:p>
              <a:pPr>
                <a:lnSpc>
                  <a:spcPct val="175000"/>
                </a:lnSpc>
              </a:pPr>
              <a:r>
                <a:rPr lang="en-AU" altLang="en-US" sz="2800" b="1" i="1" dirty="0">
                  <a:effectLst>
                    <a:outerShdw blurRad="38100" dist="38100" dir="2700000" algn="tl">
                      <a:srgbClr val="C0C0C0"/>
                    </a:outerShdw>
                  </a:effectLst>
                </a:rPr>
                <a:t>Z	=	</a:t>
              </a:r>
              <a:r>
                <a:rPr lang="en-AU" altLang="en-US" sz="2800" b="1" i="1" dirty="0">
                  <a:effectLst>
                    <a:outerShdw blurRad="38100" dist="38100" dir="2700000" algn="tl">
                      <a:srgbClr val="C0C0C0"/>
                    </a:outerShdw>
                  </a:effectLst>
                  <a:cs typeface="Arial" panose="020B0604020202020204" pitchFamily="34" charset="0"/>
                </a:rPr>
                <a:t>−</a:t>
              </a:r>
              <a:r>
                <a:rPr lang="en-AU" altLang="en-US" sz="2800" b="1" i="1" dirty="0">
                  <a:effectLst>
                    <a:outerShdw blurRad="38100" dist="38100" dir="2700000" algn="tl">
                      <a:srgbClr val="C0C0C0"/>
                    </a:outerShdw>
                  </a:effectLst>
                </a:rPr>
                <a:t>	/</a:t>
              </a:r>
              <a:r>
                <a:rPr lang="en-AU" altLang="en-US" sz="2800" b="1" dirty="0" err="1">
                  <a:effectLst>
                    <a:outerShdw blurRad="38100" dist="38100" dir="2700000" algn="tl">
                      <a:srgbClr val="C0C0C0"/>
                    </a:outerShdw>
                  </a:effectLst>
                  <a:latin typeface="Symbol" panose="05050102010706020507" pitchFamily="18" charset="2"/>
                </a:rPr>
                <a:t>s</a:t>
              </a:r>
              <a:r>
                <a:rPr lang="en-AU" altLang="en-US" sz="2800" b="1" i="1" baseline="-25000" dirty="0" err="1">
                  <a:effectLst>
                    <a:outerShdw blurRad="38100" dist="38100" dir="2700000" algn="tl">
                      <a:srgbClr val="C0C0C0"/>
                    </a:outerShdw>
                  </a:effectLst>
                </a:rPr>
                <a:t>p</a:t>
              </a:r>
              <a:endParaRPr lang="en-AU" altLang="en-US" sz="2800" b="1" i="1" dirty="0">
                <a:effectLst>
                  <a:outerShdw blurRad="38100" dist="38100" dir="2700000" algn="tl">
                    <a:srgbClr val="C0C0C0"/>
                  </a:outerShdw>
                </a:effectLst>
              </a:endParaRPr>
            </a:p>
            <a:p>
              <a:pPr>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(16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 </a:t>
              </a:r>
              <a:r>
                <a:rPr lang="en-AU" altLang="en-US" sz="2800" b="1" dirty="0">
                  <a:effectLst>
                    <a:outerShdw blurRad="38100" dist="38100" dir="2700000" algn="tl">
                      <a:srgbClr val="C0C0C0"/>
                    </a:outerShdw>
                  </a:effectLst>
                  <a:cs typeface="Arial" panose="020B0604020202020204" pitchFamily="34" charset="0"/>
                </a:rPr>
                <a:t>−</a:t>
              </a:r>
              <a:r>
                <a:rPr lang="en-AU" altLang="en-US" sz="2800" b="1" dirty="0">
                  <a:effectLst>
                    <a:outerShdw blurRad="38100" dist="38100" dir="2700000" algn="tl">
                      <a:srgbClr val="C0C0C0"/>
                    </a:outerShdw>
                  </a:effectLst>
                </a:rPr>
                <a:t> 15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)/1.76</a:t>
              </a:r>
            </a:p>
            <a:p>
              <a:pPr>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0.57</a:t>
              </a:r>
            </a:p>
          </p:txBody>
        </p:sp>
        <p:sp>
          <p:nvSpPr>
            <p:cNvPr id="139270" name="Text Box 6"/>
            <p:cNvSpPr txBox="1">
              <a:spLocks noChangeArrowheads="1"/>
            </p:cNvSpPr>
            <p:nvPr/>
          </p:nvSpPr>
          <p:spPr bwMode="auto">
            <a:xfrm>
              <a:off x="1894" y="2167"/>
              <a:ext cx="2117"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355600" algn="ctr"/>
                  <a:tab pos="2159000" algn="ctr"/>
                </a:tabLst>
                <a:defRPr>
                  <a:solidFill>
                    <a:schemeClr val="tx1"/>
                  </a:solidFill>
                  <a:latin typeface="Arial" panose="020B0604020202020204" pitchFamily="34" charset="0"/>
                </a:defRPr>
              </a:lvl1pPr>
              <a:lvl2pPr>
                <a:tabLst>
                  <a:tab pos="355600" algn="ctr"/>
                  <a:tab pos="2159000" algn="ctr"/>
                </a:tabLst>
                <a:defRPr>
                  <a:solidFill>
                    <a:schemeClr val="tx1"/>
                  </a:solidFill>
                  <a:latin typeface="Arial" panose="020B0604020202020204" pitchFamily="34" charset="0"/>
                </a:defRPr>
              </a:lvl2pPr>
              <a:lvl3pPr>
                <a:tabLst>
                  <a:tab pos="355600" algn="ctr"/>
                  <a:tab pos="2159000" algn="ctr"/>
                </a:tabLst>
                <a:defRPr>
                  <a:solidFill>
                    <a:schemeClr val="tx1"/>
                  </a:solidFill>
                  <a:latin typeface="Arial" panose="020B0604020202020204" pitchFamily="34" charset="0"/>
                </a:defRPr>
              </a:lvl3pPr>
              <a:lvl4pPr>
                <a:tabLst>
                  <a:tab pos="355600" algn="ctr"/>
                  <a:tab pos="2159000" algn="ctr"/>
                </a:tabLst>
                <a:defRPr>
                  <a:solidFill>
                    <a:schemeClr val="tx1"/>
                  </a:solidFill>
                  <a:latin typeface="Arial" panose="020B0604020202020204" pitchFamily="34" charset="0"/>
                </a:defRPr>
              </a:lvl4pPr>
              <a:lvl5pPr>
                <a:tabLst>
                  <a:tab pos="355600" algn="ctr"/>
                  <a:tab pos="2159000" algn="ctr"/>
                </a:tabLst>
                <a:defRPr>
                  <a:solidFill>
                    <a:schemeClr val="tx1"/>
                  </a:solidFill>
                  <a:latin typeface="Arial" panose="020B0604020202020204" pitchFamily="34" charset="0"/>
                </a:defRPr>
              </a:lvl5pPr>
              <a:lvl6pPr fontAlgn="base">
                <a:spcBef>
                  <a:spcPct val="0"/>
                </a:spcBef>
                <a:spcAft>
                  <a:spcPct val="0"/>
                </a:spcAft>
                <a:tabLst>
                  <a:tab pos="355600" algn="ctr"/>
                  <a:tab pos="2159000" algn="ctr"/>
                </a:tabLst>
                <a:defRPr>
                  <a:solidFill>
                    <a:schemeClr val="tx1"/>
                  </a:solidFill>
                  <a:latin typeface="Arial" panose="020B0604020202020204" pitchFamily="34" charset="0"/>
                </a:defRPr>
              </a:lvl6pPr>
              <a:lvl7pPr fontAlgn="base">
                <a:spcBef>
                  <a:spcPct val="0"/>
                </a:spcBef>
                <a:spcAft>
                  <a:spcPct val="0"/>
                </a:spcAft>
                <a:tabLst>
                  <a:tab pos="355600" algn="ctr"/>
                  <a:tab pos="2159000" algn="ctr"/>
                </a:tabLst>
                <a:defRPr>
                  <a:solidFill>
                    <a:schemeClr val="tx1"/>
                  </a:solidFill>
                  <a:latin typeface="Arial" panose="020B0604020202020204" pitchFamily="34" charset="0"/>
                </a:defRPr>
              </a:lvl7pPr>
              <a:lvl8pPr fontAlgn="base">
                <a:spcBef>
                  <a:spcPct val="0"/>
                </a:spcBef>
                <a:spcAft>
                  <a:spcPct val="0"/>
                </a:spcAft>
                <a:tabLst>
                  <a:tab pos="355600" algn="ctr"/>
                  <a:tab pos="2159000" algn="ctr"/>
                </a:tabLst>
                <a:defRPr>
                  <a:solidFill>
                    <a:schemeClr val="tx1"/>
                  </a:solidFill>
                  <a:latin typeface="Arial" panose="020B0604020202020204" pitchFamily="34" charset="0"/>
                </a:defRPr>
              </a:lvl8pPr>
              <a:lvl9pPr fontAlgn="base">
                <a:spcBef>
                  <a:spcPct val="0"/>
                </a:spcBef>
                <a:spcAft>
                  <a:spcPct val="0"/>
                </a:spcAft>
                <a:tabLst>
                  <a:tab pos="355600" algn="ctr"/>
                  <a:tab pos="2159000" algn="ctr"/>
                </a:tabLst>
                <a:defRPr>
                  <a:solidFill>
                    <a:schemeClr val="tx1"/>
                  </a:solidFill>
                  <a:latin typeface="Arial" panose="020B0604020202020204" pitchFamily="34" charset="0"/>
                </a:defRPr>
              </a:lvl9pPr>
            </a:lstStyle>
            <a:p>
              <a:pPr>
                <a:lnSpc>
                  <a:spcPct val="85000"/>
                </a:lnSpc>
              </a:pPr>
              <a:r>
                <a:rPr lang="en-AU" altLang="en-US" sz="2400" b="1" i="1"/>
                <a:t>	due	expected date</a:t>
              </a:r>
              <a:br>
                <a:rPr lang="en-AU" altLang="en-US" sz="2400" b="1" i="1"/>
              </a:br>
              <a:r>
                <a:rPr lang="en-AU" altLang="en-US" sz="2400" b="1" i="1"/>
                <a:t>	date	of completion</a:t>
              </a:r>
              <a:endParaRPr lang="en-AU" altLang="en-US" sz="2400" b="1" i="1" baseline="-25000"/>
            </a:p>
          </p:txBody>
        </p:sp>
        <p:sp>
          <p:nvSpPr>
            <p:cNvPr id="139271" name="AutoShape 7"/>
            <p:cNvSpPr>
              <a:spLocks noChangeArrowheads="1"/>
            </p:cNvSpPr>
            <p:nvPr/>
          </p:nvSpPr>
          <p:spPr bwMode="auto">
            <a:xfrm>
              <a:off x="1912" y="2184"/>
              <a:ext cx="2104" cy="424"/>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grpSp>
      <p:sp>
        <p:nvSpPr>
          <p:cNvPr id="139272" name="Text Box 8"/>
          <p:cNvSpPr txBox="1">
            <a:spLocks noChangeArrowheads="1"/>
          </p:cNvSpPr>
          <p:nvPr/>
        </p:nvSpPr>
        <p:spPr bwMode="auto">
          <a:xfrm>
            <a:off x="4086225" y="5005388"/>
            <a:ext cx="4681538" cy="132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190800" rIns="198000" bIns="190800">
            <a:spAutoFit/>
          </a:bodyPr>
          <a:lstStyle/>
          <a:p>
            <a:pPr algn="ctr">
              <a:lnSpc>
                <a:spcPct val="85000"/>
              </a:lnSpc>
            </a:pPr>
            <a:r>
              <a:rPr lang="en-AU" altLang="en-US" sz="2400" b="1" i="1"/>
              <a:t>Where Z is the number of standard deviations the due date lies from the mean</a:t>
            </a:r>
          </a:p>
        </p:txBody>
      </p:sp>
      <p:sp>
        <p:nvSpPr>
          <p:cNvPr id="139273" name="Rectangle 9"/>
          <p:cNvSpPr>
            <a:spLocks noChangeArrowheads="1"/>
          </p:cNvSpPr>
          <p:nvPr/>
        </p:nvSpPr>
        <p:spPr bwMode="auto">
          <a:xfrm>
            <a:off x="1524000" y="1422400"/>
            <a:ext cx="6261100" cy="3352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4" name="Rectangle 10"/>
          <p:cNvSpPr>
            <a:spLocks noChangeArrowheads="1"/>
          </p:cNvSpPr>
          <p:nvPr/>
        </p:nvSpPr>
        <p:spPr bwMode="auto">
          <a:xfrm>
            <a:off x="5156200" y="3556000"/>
            <a:ext cx="1295400" cy="495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9275" name="Group 11"/>
          <p:cNvGrpSpPr>
            <a:grpSpLocks/>
          </p:cNvGrpSpPr>
          <p:nvPr/>
        </p:nvGrpSpPr>
        <p:grpSpPr bwMode="auto">
          <a:xfrm>
            <a:off x="1841500" y="3568700"/>
            <a:ext cx="4622800" cy="1485900"/>
            <a:chOff x="1160" y="2248"/>
            <a:chExt cx="2912" cy="936"/>
          </a:xfrm>
        </p:grpSpPr>
        <p:sp>
          <p:nvSpPr>
            <p:cNvPr id="139276" name="Rectangle 12"/>
            <p:cNvSpPr>
              <a:spLocks noChangeArrowheads="1"/>
            </p:cNvSpPr>
            <p:nvPr/>
          </p:nvSpPr>
          <p:spPr bwMode="auto">
            <a:xfrm>
              <a:off x="1160" y="2248"/>
              <a:ext cx="2912" cy="30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7" name="Freeform 13"/>
            <p:cNvSpPr>
              <a:spLocks/>
            </p:cNvSpPr>
            <p:nvPr/>
          </p:nvSpPr>
          <p:spPr bwMode="auto">
            <a:xfrm>
              <a:off x="1456" y="2560"/>
              <a:ext cx="576" cy="624"/>
            </a:xfrm>
            <a:custGeom>
              <a:avLst/>
              <a:gdLst>
                <a:gd name="T0" fmla="*/ 576 w 576"/>
                <a:gd name="T1" fmla="*/ 624 h 624"/>
                <a:gd name="T2" fmla="*/ 160 w 576"/>
                <a:gd name="T3" fmla="*/ 424 h 624"/>
                <a:gd name="T4" fmla="*/ 0 w 576"/>
                <a:gd name="T5" fmla="*/ 0 h 624"/>
              </a:gdLst>
              <a:ahLst/>
              <a:cxnLst>
                <a:cxn ang="0">
                  <a:pos x="T0" y="T1"/>
                </a:cxn>
                <a:cxn ang="0">
                  <a:pos x="T2" y="T3"/>
                </a:cxn>
                <a:cxn ang="0">
                  <a:pos x="T4" y="T5"/>
                </a:cxn>
              </a:cxnLst>
              <a:rect l="0" t="0" r="r" b="b"/>
              <a:pathLst>
                <a:path w="576" h="624">
                  <a:moveTo>
                    <a:pt x="576" y="624"/>
                  </a:moveTo>
                  <a:cubicBezTo>
                    <a:pt x="508" y="591"/>
                    <a:pt x="256" y="528"/>
                    <a:pt x="160" y="424"/>
                  </a:cubicBezTo>
                  <a:cubicBezTo>
                    <a:pt x="8" y="288"/>
                    <a:pt x="33" y="88"/>
                    <a:pt x="0"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9278" name="Group 14"/>
          <p:cNvGrpSpPr>
            <a:grpSpLocks/>
          </p:cNvGrpSpPr>
          <p:nvPr/>
        </p:nvGrpSpPr>
        <p:grpSpPr bwMode="auto">
          <a:xfrm>
            <a:off x="3898900" y="1943100"/>
            <a:ext cx="3689350" cy="3302000"/>
            <a:chOff x="2456" y="1224"/>
            <a:chExt cx="2324" cy="2080"/>
          </a:xfrm>
        </p:grpSpPr>
        <p:sp>
          <p:nvSpPr>
            <p:cNvPr id="139279" name="Rectangle 15"/>
            <p:cNvSpPr>
              <a:spLocks noChangeArrowheads="1"/>
            </p:cNvSpPr>
            <p:nvPr/>
          </p:nvSpPr>
          <p:spPr bwMode="auto">
            <a:xfrm>
              <a:off x="3256" y="1224"/>
              <a:ext cx="816" cy="1328"/>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0" name="Freeform 16"/>
            <p:cNvSpPr>
              <a:spLocks/>
            </p:cNvSpPr>
            <p:nvPr/>
          </p:nvSpPr>
          <p:spPr bwMode="auto">
            <a:xfrm>
              <a:off x="2456" y="1464"/>
              <a:ext cx="2324" cy="1840"/>
            </a:xfrm>
            <a:custGeom>
              <a:avLst/>
              <a:gdLst>
                <a:gd name="T0" fmla="*/ 0 w 2324"/>
                <a:gd name="T1" fmla="*/ 1840 h 1840"/>
                <a:gd name="T2" fmla="*/ 1688 w 2324"/>
                <a:gd name="T3" fmla="*/ 1472 h 1840"/>
                <a:gd name="T4" fmla="*/ 2272 w 2324"/>
                <a:gd name="T5" fmla="*/ 784 h 1840"/>
                <a:gd name="T6" fmla="*/ 2000 w 2324"/>
                <a:gd name="T7" fmla="*/ 176 h 1840"/>
                <a:gd name="T8" fmla="*/ 1432 w 2324"/>
                <a:gd name="T9" fmla="*/ 0 h 1840"/>
              </a:gdLst>
              <a:ahLst/>
              <a:cxnLst>
                <a:cxn ang="0">
                  <a:pos x="T0" y="T1"/>
                </a:cxn>
                <a:cxn ang="0">
                  <a:pos x="T2" y="T3"/>
                </a:cxn>
                <a:cxn ang="0">
                  <a:pos x="T4" y="T5"/>
                </a:cxn>
                <a:cxn ang="0">
                  <a:pos x="T6" y="T7"/>
                </a:cxn>
                <a:cxn ang="0">
                  <a:pos x="T8" y="T9"/>
                </a:cxn>
              </a:cxnLst>
              <a:rect l="0" t="0" r="r" b="b"/>
              <a:pathLst>
                <a:path w="2324" h="1840">
                  <a:moveTo>
                    <a:pt x="0" y="1840"/>
                  </a:moveTo>
                  <a:cubicBezTo>
                    <a:pt x="661" y="1750"/>
                    <a:pt x="1309" y="1648"/>
                    <a:pt x="1688" y="1472"/>
                  </a:cubicBezTo>
                  <a:cubicBezTo>
                    <a:pt x="2067" y="1296"/>
                    <a:pt x="2220" y="1000"/>
                    <a:pt x="2272" y="784"/>
                  </a:cubicBezTo>
                  <a:cubicBezTo>
                    <a:pt x="2324" y="568"/>
                    <a:pt x="2152" y="288"/>
                    <a:pt x="2000" y="176"/>
                  </a:cubicBezTo>
                  <a:cubicBezTo>
                    <a:pt x="1848" y="64"/>
                    <a:pt x="1550" y="37"/>
                    <a:pt x="1432" y="0"/>
                  </a:cubicBezTo>
                </a:path>
              </a:pathLst>
            </a:custGeom>
            <a:noFill/>
            <a:ln w="571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9281" name="Group 17"/>
          <p:cNvGrpSpPr>
            <a:grpSpLocks/>
          </p:cNvGrpSpPr>
          <p:nvPr/>
        </p:nvGrpSpPr>
        <p:grpSpPr bwMode="auto">
          <a:xfrm>
            <a:off x="1609725" y="1497013"/>
            <a:ext cx="5729288" cy="2911475"/>
            <a:chOff x="1014" y="943"/>
            <a:chExt cx="3609" cy="1834"/>
          </a:xfrm>
        </p:grpSpPr>
        <p:sp>
          <p:nvSpPr>
            <p:cNvPr id="139282" name="Freeform 18"/>
            <p:cNvSpPr>
              <a:spLocks/>
            </p:cNvSpPr>
            <p:nvPr/>
          </p:nvSpPr>
          <p:spPr bwMode="auto">
            <a:xfrm>
              <a:off x="1333" y="2075"/>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3" name="Freeform 19"/>
            <p:cNvSpPr>
              <a:spLocks/>
            </p:cNvSpPr>
            <p:nvPr/>
          </p:nvSpPr>
          <p:spPr bwMode="auto">
            <a:xfrm>
              <a:off x="1337" y="2149"/>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4" name="Freeform 20"/>
            <p:cNvSpPr>
              <a:spLocks/>
            </p:cNvSpPr>
            <p:nvPr/>
          </p:nvSpPr>
          <p:spPr bwMode="auto">
            <a:xfrm rot="-5400000">
              <a:off x="2939" y="1529"/>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5" name="Freeform 21"/>
            <p:cNvSpPr>
              <a:spLocks/>
            </p:cNvSpPr>
            <p:nvPr/>
          </p:nvSpPr>
          <p:spPr bwMode="auto">
            <a:xfrm rot="-5400000">
              <a:off x="3033" y="1529"/>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9286" name="Group 22"/>
            <p:cNvGrpSpPr>
              <a:grpSpLocks/>
            </p:cNvGrpSpPr>
            <p:nvPr/>
          </p:nvGrpSpPr>
          <p:grpSpPr bwMode="auto">
            <a:xfrm>
              <a:off x="1014" y="943"/>
              <a:ext cx="3609" cy="1834"/>
              <a:chOff x="1014" y="943"/>
              <a:chExt cx="3609" cy="1834"/>
            </a:xfrm>
          </p:grpSpPr>
          <p:grpSp>
            <p:nvGrpSpPr>
              <p:cNvPr id="139287" name="Group 23"/>
              <p:cNvGrpSpPr>
                <a:grpSpLocks/>
              </p:cNvGrpSpPr>
              <p:nvPr/>
            </p:nvGrpSpPr>
            <p:grpSpPr bwMode="auto">
              <a:xfrm>
                <a:off x="1014" y="943"/>
                <a:ext cx="3609" cy="1834"/>
                <a:chOff x="1014" y="943"/>
                <a:chExt cx="3609" cy="1834"/>
              </a:xfrm>
            </p:grpSpPr>
            <p:sp>
              <p:nvSpPr>
                <p:cNvPr id="139288" name="Text Box 24"/>
                <p:cNvSpPr txBox="1">
                  <a:spLocks noChangeArrowheads="1"/>
                </p:cNvSpPr>
                <p:nvPr/>
              </p:nvSpPr>
              <p:spPr bwMode="auto">
                <a:xfrm>
                  <a:off x="1214" y="1327"/>
                  <a:ext cx="3409" cy="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1pPr>
                  <a:lvl2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2pPr>
                  <a:lvl3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3pPr>
                  <a:lvl4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4pPr>
                  <a:lvl5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5pPr>
                  <a:lvl6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6pPr>
                  <a:lvl7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7pPr>
                  <a:lvl8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8pPr>
                  <a:lvl9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9pPr>
                </a:lstStyle>
                <a:p>
                  <a:pPr>
                    <a:spcBef>
                      <a:spcPct val="25000"/>
                    </a:spcBef>
                  </a:pPr>
                  <a:r>
                    <a:rPr lang="en-AU" altLang="en-US" sz="2000" b="1"/>
                    <a:t>		.00	.01		.07	.08</a:t>
                  </a:r>
                </a:p>
                <a:p>
                  <a:pPr>
                    <a:spcBef>
                      <a:spcPct val="25000"/>
                    </a:spcBef>
                  </a:pPr>
                  <a:r>
                    <a:rPr lang="en-AU" altLang="en-US" sz="2000" b="1"/>
                    <a:t>	.1	.50000	.50399		.52790	.53188</a:t>
                  </a:r>
                </a:p>
                <a:p>
                  <a:pPr>
                    <a:spcBef>
                      <a:spcPct val="25000"/>
                    </a:spcBef>
                  </a:pPr>
                  <a:r>
                    <a:rPr lang="en-AU" altLang="en-US" sz="2000" b="1"/>
                    <a:t>	.2	.53983	.54380		.56749	.57142</a:t>
                  </a:r>
                </a:p>
                <a:p>
                  <a:pPr>
                    <a:spcBef>
                      <a:spcPct val="25000"/>
                    </a:spcBef>
                  </a:pPr>
                  <a:r>
                    <a:rPr lang="en-AU" altLang="en-US" sz="2000" b="1"/>
                    <a:t>	</a:t>
                  </a:r>
                </a:p>
                <a:p>
                  <a:pPr>
                    <a:spcBef>
                      <a:spcPct val="25000"/>
                    </a:spcBef>
                  </a:pPr>
                  <a:r>
                    <a:rPr lang="en-AU" altLang="en-US" sz="2000" b="1"/>
                    <a:t>	.5	.69146	.69497		.71566	.71904</a:t>
                  </a:r>
                </a:p>
                <a:p>
                  <a:pPr>
                    <a:spcBef>
                      <a:spcPct val="25000"/>
                    </a:spcBef>
                  </a:pPr>
                  <a:r>
                    <a:rPr lang="en-AU" altLang="en-US" sz="2000" b="1"/>
                    <a:t>	.6	.72575	.72907		.74857	.75175</a:t>
                  </a:r>
                </a:p>
              </p:txBody>
            </p:sp>
            <p:sp>
              <p:nvSpPr>
                <p:cNvPr id="139289" name="Line 25"/>
                <p:cNvSpPr>
                  <a:spLocks noChangeShapeType="1"/>
                </p:cNvSpPr>
                <p:nvPr/>
              </p:nvSpPr>
              <p:spPr bwMode="auto">
                <a:xfrm>
                  <a:off x="3136" y="1560"/>
                  <a:ext cx="14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90" name="Text Box 26"/>
                <p:cNvSpPr txBox="1">
                  <a:spLocks noChangeArrowheads="1"/>
                </p:cNvSpPr>
                <p:nvPr/>
              </p:nvSpPr>
              <p:spPr bwMode="auto">
                <a:xfrm>
                  <a:off x="1014" y="943"/>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altLang="en-US" sz="2000" b="1" i="1"/>
                </a:p>
              </p:txBody>
            </p:sp>
          </p:grpSp>
          <p:sp>
            <p:nvSpPr>
              <p:cNvPr id="139291" name="Line 27"/>
              <p:cNvSpPr>
                <a:spLocks noChangeShapeType="1"/>
              </p:cNvSpPr>
              <p:nvPr/>
            </p:nvSpPr>
            <p:spPr bwMode="auto">
              <a:xfrm>
                <a:off x="1336" y="1560"/>
                <a:ext cx="17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79011411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39281"/>
                                        </p:tgtEl>
                                        <p:attrNameLst>
                                          <p:attrName>style.visibility</p:attrName>
                                        </p:attrNameLst>
                                      </p:cBhvr>
                                      <p:to>
                                        <p:strVal val="visible"/>
                                      </p:to>
                                    </p:set>
                                    <p:animEffect transition="in" filter="strips(downRight)">
                                      <p:cBhvr>
                                        <p:cTn id="7" dur="1000"/>
                                        <p:tgtEl>
                                          <p:spTgt spid="1392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39275"/>
                                        </p:tgtEl>
                                        <p:attrNameLst>
                                          <p:attrName>style.visibility</p:attrName>
                                        </p:attrNameLst>
                                      </p:cBhvr>
                                      <p:to>
                                        <p:strVal val="visible"/>
                                      </p:to>
                                    </p:set>
                                    <p:animEffect transition="in" filter="strips(upRight)">
                                      <p:cBhvr>
                                        <p:cTn id="12" dur="1000"/>
                                        <p:tgtEl>
                                          <p:spTgt spid="139275"/>
                                        </p:tgtEl>
                                      </p:cBhvr>
                                    </p:animEffect>
                                  </p:childTnLst>
                                </p:cTn>
                              </p:par>
                            </p:childTnLst>
                          </p:cTn>
                        </p:par>
                        <p:par>
                          <p:cTn id="13" fill="hold" nodeType="afterGroup">
                            <p:stCondLst>
                              <p:cond delay="1000"/>
                            </p:stCondLst>
                            <p:childTnLst>
                              <p:par>
                                <p:cTn id="14" presetID="18" presetClass="entr" presetSubtype="3" fill="hold" nodeType="afterEffect">
                                  <p:stCondLst>
                                    <p:cond delay="2000"/>
                                  </p:stCondLst>
                                  <p:childTnLst>
                                    <p:set>
                                      <p:cBhvr>
                                        <p:cTn id="15" dur="1" fill="hold">
                                          <p:stCondLst>
                                            <p:cond delay="0"/>
                                          </p:stCondLst>
                                        </p:cTn>
                                        <p:tgtEl>
                                          <p:spTgt spid="139278"/>
                                        </p:tgtEl>
                                        <p:attrNameLst>
                                          <p:attrName>style.visibility</p:attrName>
                                        </p:attrNameLst>
                                      </p:cBhvr>
                                      <p:to>
                                        <p:strVal val="visible"/>
                                      </p:to>
                                    </p:set>
                                    <p:animEffect transition="in" filter="strips(upRight)">
                                      <p:cBhvr>
                                        <p:cTn id="16" dur="1000"/>
                                        <p:tgtEl>
                                          <p:spTgt spid="139278"/>
                                        </p:tgtEl>
                                      </p:cBhvr>
                                    </p:animEffect>
                                  </p:childTnLst>
                                </p:cTn>
                              </p:par>
                            </p:childTnLst>
                          </p:cTn>
                        </p:par>
                        <p:par>
                          <p:cTn id="17" fill="hold" nodeType="afterGroup">
                            <p:stCondLst>
                              <p:cond delay="4000"/>
                            </p:stCondLst>
                            <p:childTnLst>
                              <p:par>
                                <p:cTn id="18" presetID="9" presetClass="entr" presetSubtype="0" fill="hold" grpId="0" nodeType="afterEffect">
                                  <p:stCondLst>
                                    <p:cond delay="0"/>
                                  </p:stCondLst>
                                  <p:childTnLst>
                                    <p:set>
                                      <p:cBhvr>
                                        <p:cTn id="19" dur="1" fill="hold">
                                          <p:stCondLst>
                                            <p:cond delay="0"/>
                                          </p:stCondLst>
                                        </p:cTn>
                                        <p:tgtEl>
                                          <p:spTgt spid="139274"/>
                                        </p:tgtEl>
                                        <p:attrNameLst>
                                          <p:attrName>style.visibility</p:attrName>
                                        </p:attrNameLst>
                                      </p:cBhvr>
                                      <p:to>
                                        <p:strVal val="visible"/>
                                      </p:to>
                                    </p:set>
                                    <p:animEffect transition="in" filter="dissolve">
                                      <p:cBhvr>
                                        <p:cTn id="20" dur="10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animBg="1"/>
    </p:bldLst>
  </p:timing>
</p:sld>
</file>

<file path=ppt/theme/theme1.xml><?xml version="1.0" encoding="utf-8"?>
<a:theme xmlns:a="http://schemas.openxmlformats.org/drawingml/2006/main" name="TUV_PP_0 (1)">
  <a:themeElements>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UV_PP_0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lnDef>
  </a:objectDefaults>
  <a:extraClrSchemeLst>
    <a:extraClrScheme>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V_PP_0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V_PP_0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V_PP_0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V_PP_0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V_PP_0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V_PP_0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C6AFAA8FF56A41B6F7985082DACDE3" ma:contentTypeVersion="0" ma:contentTypeDescription="Create a new document." ma:contentTypeScope="" ma:versionID="9b1f4640cad317e95c1e02ad964294e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BF00C95-3B6E-4BA3-B751-97C301B20A8C}">
  <ds:schemaRefs>
    <ds:schemaRef ds:uri="http://schemas.microsoft.com/sharepoint/v3/contenttype/forms"/>
  </ds:schemaRefs>
</ds:datastoreItem>
</file>

<file path=customXml/itemProps2.xml><?xml version="1.0" encoding="utf-8"?>
<ds:datastoreItem xmlns:ds="http://schemas.openxmlformats.org/officeDocument/2006/customXml" ds:itemID="{E37C84EE-DEE3-4D3B-9AEE-1DE1315CE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75EB4DC-6F8C-42BE-AF6E-F8EFEB88F58F}">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TUV_PP_0 (1)</Template>
  <TotalTime>3383</TotalTime>
  <Words>6886</Words>
  <Application>Microsoft Office PowerPoint</Application>
  <PresentationFormat>On-screen Show (4:3)</PresentationFormat>
  <Paragraphs>2346</Paragraphs>
  <Slides>112</Slides>
  <Notes>40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112</vt:i4>
      </vt:variant>
    </vt:vector>
  </HeadingPairs>
  <TitlesOfParts>
    <vt:vector size="123" baseType="lpstr">
      <vt:lpstr>Albertus Extra Bold</vt:lpstr>
      <vt:lpstr>Arial</vt:lpstr>
      <vt:lpstr>Arial Narrow</vt:lpstr>
      <vt:lpstr>Book Antiqua</vt:lpstr>
      <vt:lpstr>Symbol</vt:lpstr>
      <vt:lpstr>Times New Roman</vt:lpstr>
      <vt:lpstr>Webdings</vt:lpstr>
      <vt:lpstr>Wingdings</vt:lpstr>
      <vt:lpstr>TUV_PP_0 (1)</vt:lpstr>
      <vt:lpstr>Default Design</vt:lpstr>
      <vt:lpstr>Clip</vt:lpstr>
      <vt:lpstr> Time Planning and Control  Activity on Arrow  (Arrow Diagramming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Computing Algorithm</vt:lpstr>
      <vt:lpstr>Determining the Project Schedule</vt:lpstr>
      <vt:lpstr>AON Example </vt:lpstr>
      <vt:lpstr>AON Network for Milwaukee Paper</vt:lpstr>
      <vt:lpstr>AON Network for Milwaukee Paper</vt:lpstr>
      <vt:lpstr>AON Network for Milwaukee Paper</vt:lpstr>
      <vt:lpstr>AOA Network for Milwaukee Paper</vt:lpstr>
      <vt:lpstr>Determining the Project Schedule</vt:lpstr>
      <vt:lpstr>Determining the Project Schedule</vt:lpstr>
      <vt:lpstr>ES/EF Network for Milwaukee Paper (Forward pass)</vt:lpstr>
      <vt:lpstr>ES/EF Network for Milwaukee Paper</vt:lpstr>
      <vt:lpstr>ES/EF Network for Milwaukee Paper</vt:lpstr>
      <vt:lpstr>ES/EF Network for Milwaukee Paper</vt:lpstr>
      <vt:lpstr>ES/EF Network for Milwaukee Paper</vt:lpstr>
      <vt:lpstr>ES/EF Network for Milwaukee Paper</vt:lpstr>
      <vt:lpstr>ES/EF Network for Milwaukee Paper</vt:lpstr>
      <vt:lpstr>LS/LF Times for Milwaukee Paper (Backward pass)</vt:lpstr>
      <vt:lpstr>LS/LF Times for  Milwaukee Paper</vt:lpstr>
      <vt:lpstr>LS/LF Times for  Milwaukee Paper</vt:lpstr>
      <vt:lpstr>LS/LF Times for  Milwaukee Paper</vt:lpstr>
      <vt:lpstr>Computing Slack Time</vt:lpstr>
      <vt:lpstr>Computing Slack Time</vt:lpstr>
      <vt:lpstr>Critical Path for  Milwaukee Paper</vt:lpstr>
      <vt:lpstr>ES – EF Gantt Chart for Milwaukee Paper</vt:lpstr>
      <vt:lpstr>LS – LF Gantt Chart for Milwaukee Paper</vt:lpstr>
      <vt:lpstr>Critical Path Example</vt:lpstr>
      <vt:lpstr>PowerPoint Presentation</vt:lpstr>
      <vt:lpstr>Computing Slack Time</vt:lpstr>
      <vt:lpstr>Time Estimates</vt:lpstr>
      <vt:lpstr>PowerPoint Presentation</vt:lpstr>
      <vt:lpstr>Probabilistic Time Estimates</vt:lpstr>
      <vt:lpstr>PowerPoint Presentation</vt:lpstr>
      <vt:lpstr>PowerPoint Presentation</vt:lpstr>
      <vt:lpstr>PowerPoint Presentation</vt:lpstr>
      <vt:lpstr>Probabilistic Estimates</vt:lpstr>
      <vt:lpstr>Expected Time</vt:lpstr>
      <vt:lpstr>Variance</vt:lpstr>
      <vt:lpstr>Computing Variance</vt:lpstr>
      <vt:lpstr>Probability of Project Completion</vt:lpstr>
      <vt:lpstr>Probability of Project Completion</vt:lpstr>
      <vt:lpstr>Probability of Project Completion</vt:lpstr>
      <vt:lpstr>Probability of Project Completion</vt:lpstr>
      <vt:lpstr>Probability of Project Completion</vt:lpstr>
      <vt:lpstr>Probability of Project Completion</vt:lpstr>
      <vt:lpstr>Probability of Project Completion</vt:lpstr>
      <vt:lpstr>Determining Project Completion Time</vt:lpstr>
      <vt:lpstr>PERT Example</vt:lpstr>
      <vt:lpstr>Time-cost Trade-offs: Crashing</vt:lpstr>
      <vt:lpstr>Crashing The Project</vt:lpstr>
      <vt:lpstr>Crash and Normal Times and Costs for Activity B</vt:lpstr>
      <vt:lpstr>Advantages of PERT</vt:lpstr>
      <vt:lpstr>Limitations of PERT</vt:lpstr>
      <vt:lpstr>PowerPoint Presentation</vt:lpstr>
      <vt:lpstr>PowerPoint Presentation</vt:lpstr>
      <vt:lpstr>PowerPoint Presentation</vt:lpstr>
      <vt:lpstr>PowerPoint Presentation</vt:lpstr>
      <vt:lpstr>PowerPoint Presentation</vt:lpstr>
    </vt:vector>
  </TitlesOfParts>
  <Company>Tuv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Auswertung</dc:subject>
  <dc:creator>TUV</dc:creator>
  <cp:lastModifiedBy>Amran</cp:lastModifiedBy>
  <cp:revision>523</cp:revision>
  <cp:lastPrinted>2003-07-29T11:52:19Z</cp:lastPrinted>
  <dcterms:created xsi:type="dcterms:W3CDTF">2004-06-30T10:09:52Z</dcterms:created>
  <dcterms:modified xsi:type="dcterms:W3CDTF">2021-02-25T09:17:52Z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0x01010019C6AFAA8FF56A41B6F7985082DACDE3</vt:lpwstr>
  </property>
</Properties>
</file>