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99" r:id="rId6"/>
    <p:sldId id="284" r:id="rId7"/>
    <p:sldId id="294" r:id="rId8"/>
    <p:sldId id="303" r:id="rId9"/>
    <p:sldId id="302" r:id="rId10"/>
    <p:sldId id="336" r:id="rId11"/>
    <p:sldId id="295" r:id="rId12"/>
    <p:sldId id="305" r:id="rId13"/>
    <p:sldId id="306" r:id="rId14"/>
    <p:sldId id="310" r:id="rId15"/>
    <p:sldId id="333" r:id="rId16"/>
    <p:sldId id="311" r:id="rId17"/>
    <p:sldId id="307" r:id="rId18"/>
    <p:sldId id="312" r:id="rId19"/>
    <p:sldId id="334" r:id="rId20"/>
    <p:sldId id="335" r:id="rId21"/>
    <p:sldId id="300" r:id="rId22"/>
    <p:sldId id="301" r:id="rId23"/>
    <p:sldId id="329" r:id="rId24"/>
    <p:sldId id="330" r:id="rId25"/>
    <p:sldId id="331" r:id="rId26"/>
    <p:sldId id="304" r:id="rId27"/>
    <p:sldId id="332" r:id="rId28"/>
    <p:sldId id="337" r:id="rId29"/>
  </p:sldIdLst>
  <p:sldSz cx="9144000" cy="6858000" type="screen4x3"/>
  <p:notesSz cx="6797675" cy="987266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F3DF"/>
    <a:srgbClr val="FCE0E1"/>
    <a:srgbClr val="FDE7E8"/>
    <a:srgbClr val="F8F9BD"/>
    <a:srgbClr val="E2E2E2"/>
    <a:srgbClr val="DDDDDD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62" autoAdjust="0"/>
    <p:restoredTop sz="99526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40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7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10700"/>
            <a:ext cx="29781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5BAB777-240D-40F1-8A7E-F76613910559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0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l"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2F241BF-ED63-48BA-A267-E24B5D5881B7}" type="slidenum">
              <a:rPr lang="ar-SA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2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.tuv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farbd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763" y="6519863"/>
            <a:ext cx="166052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52">
            <a:hlinkClick r:id="rId3"/>
          </p:cNvPr>
          <p:cNvSpPr txBox="1">
            <a:spLocks noChangeArrowheads="1"/>
          </p:cNvSpPr>
          <p:nvPr/>
        </p:nvSpPr>
        <p:spPr bwMode="auto">
          <a:xfrm rot="21599485">
            <a:off x="536575" y="6327775"/>
            <a:ext cx="16573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08000" rIns="0" bIns="0" anchor="b"/>
          <a:lstStyle/>
          <a:p>
            <a:pPr algn="l">
              <a:spcBef>
                <a:spcPct val="50000"/>
              </a:spcBef>
              <a:tabLst>
                <a:tab pos="1905000" algn="l"/>
              </a:tabLst>
              <a:defRPr/>
            </a:pPr>
            <a:r>
              <a:rPr lang="de-DE" sz="1000">
                <a:solidFill>
                  <a:schemeClr val="bg2"/>
                </a:solidFill>
              </a:rPr>
              <a:t>w w w . t u v . c o m</a:t>
            </a:r>
            <a:endParaRPr lang="de-DE" sz="1000" b="0">
              <a:solidFill>
                <a:schemeClr val="bg2"/>
              </a:solidFill>
            </a:endParaRPr>
          </a:p>
        </p:txBody>
      </p:sp>
      <p:pic>
        <p:nvPicPr>
          <p:cNvPr id="6" name="Picture 154" descr="TUV_Logo2110ve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0" y="5930900"/>
            <a:ext cx="20907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322263"/>
            <a:ext cx="6769100" cy="74453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8838" y="1108075"/>
            <a:ext cx="6303962" cy="1752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383338"/>
            <a:ext cx="812800" cy="176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AB96A-4374-4290-AE4D-F1BC603078EC}" type="datetime1">
              <a:rPr lang="de-DE"/>
              <a:pPr>
                <a:defRPr/>
              </a:pPr>
              <a:t>03.04.2017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93925" y="6369050"/>
            <a:ext cx="358775" cy="190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7FB6-4536-4910-B347-6B4BA1AE8E8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552700" y="6362700"/>
            <a:ext cx="1866900" cy="269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20000"/>
              </a:lnSpc>
              <a:defRPr sz="800" b="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ar-SA"/>
              <a:t>TÜV Rheinland Product Safety GmbH Alfredo Elsner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3E9F-DCB9-48CE-A562-13CD00A960A5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839B4-1D8E-49AF-A4F6-A9E04B6054F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9713" y="322263"/>
            <a:ext cx="1614487" cy="258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2263"/>
            <a:ext cx="4695825" cy="258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C02C-7014-4F34-8FA2-C4B0BBB050DA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4A95-D92D-4959-A0EF-B6DA0B76CEC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6462712" cy="51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49313" y="1130300"/>
            <a:ext cx="6084887" cy="177958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3C2B4-2B79-4222-87E8-65512EE42C5A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5A41-2A12-4032-A8EE-3DD33739876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1675-3F32-41E5-A0F9-EC3331412003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27812-DDEB-45A5-9029-A8E6120E0E71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751AC-1145-481F-8F16-31A49348A4EB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10BC-C14E-4499-B6B7-6874C57A961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313" y="1130300"/>
            <a:ext cx="2965450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63" y="1130300"/>
            <a:ext cx="2967037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F00B-B751-4018-9AA3-7A7CF7B38893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02CBB-3F08-4CB6-993E-0C4C1CF30409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CAF58-960C-4AE5-A3F3-7A5F7358F203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1FF36-7C9F-4811-BDC1-393195E0ED5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063D7-AB9A-4578-A488-1CAAA4A94521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D480-C110-4EFA-9416-C10C38989645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FBDFB-50CF-45C4-9CA3-357E51AE21D1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CA849-6BCA-421E-826A-815F66C61E6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61A0C-6391-4E1C-B1C7-7390C11FD875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F565B-BD58-4EBF-A720-BAA39BC0E0B7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D5F1-D3E9-4F60-BA7D-88136E536F34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7A4AE-47AB-418E-8B7B-022DEB543466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22263"/>
            <a:ext cx="646271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  <a:br>
              <a:rPr lang="en-US" smtClean="0"/>
            </a:b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1130300"/>
            <a:ext cx="6084887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14800" y="6324600"/>
            <a:ext cx="14541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920393D-9425-4B33-B41E-9F35C1435E3E}" type="datetime8">
              <a:rPr lang="en-US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2338" y="6369050"/>
            <a:ext cx="3603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fld id="{30DC87C7-2287-41B4-BA2E-D4AD816C3698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395" descr="farbdot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763" y="6519863"/>
            <a:ext cx="166052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9" name="Line 545"/>
          <p:cNvSpPr>
            <a:spLocks noChangeShapeType="1"/>
          </p:cNvSpPr>
          <p:nvPr userDrawn="1"/>
        </p:nvSpPr>
        <p:spPr bwMode="auto">
          <a:xfrm>
            <a:off x="609600" y="6096000"/>
            <a:ext cx="5943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7" name="Line 553"/>
          <p:cNvSpPr>
            <a:spLocks noChangeShapeType="1"/>
          </p:cNvSpPr>
          <p:nvPr userDrawn="1"/>
        </p:nvSpPr>
        <p:spPr bwMode="auto">
          <a:xfrm flipV="1">
            <a:off x="609600" y="990600"/>
            <a:ext cx="0" cy="5105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78" name="Line 554"/>
          <p:cNvSpPr>
            <a:spLocks noChangeShapeType="1"/>
          </p:cNvSpPr>
          <p:nvPr userDrawn="1"/>
        </p:nvSpPr>
        <p:spPr bwMode="auto">
          <a:xfrm>
            <a:off x="609600" y="990600"/>
            <a:ext cx="6324600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dirty="0"/>
          </a:p>
        </p:txBody>
      </p:sp>
      <p:sp>
        <p:nvSpPr>
          <p:cNvPr id="1580" name="Text Box 556"/>
          <p:cNvSpPr txBox="1">
            <a:spLocks noChangeArrowheads="1"/>
          </p:cNvSpPr>
          <p:nvPr userDrawn="1"/>
        </p:nvSpPr>
        <p:spPr bwMode="auto">
          <a:xfrm>
            <a:off x="7315200" y="0"/>
            <a:ext cx="18288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Dr. Hany Abd Elshakour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transition spd="slow"/>
  <p:hf hdr="0" ftr="0"/>
  <p:txStyles>
    <p:title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2pPr>
      <a:lvl3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3pPr>
      <a:lvl4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4pPr>
      <a:lvl5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5pPr>
      <a:lvl6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6pPr>
      <a:lvl7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7pPr>
      <a:lvl8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8pPr>
      <a:lvl9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8891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952500" indent="-18732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3pPr>
      <a:lvl4pPr marL="1325563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4pPr>
      <a:lvl5pPr marL="16986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5pPr>
      <a:lvl6pPr marL="21558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6130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0702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5274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2F8375D-525C-4924-A2DC-15255FBA4C4D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137EF-858A-4930-99BB-11F126F909C2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1981200" y="2057400"/>
            <a:ext cx="6553200" cy="213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2438400"/>
            <a:ext cx="6172200" cy="1524000"/>
          </a:xfrm>
          <a:noFill/>
        </p:spPr>
        <p:txBody>
          <a:bodyPr/>
          <a:lstStyle/>
          <a:p>
            <a:pPr algn="ctr">
              <a:buFont typeface="Webdings" pitchFamily="18" charset="2"/>
              <a:buNone/>
            </a:pPr>
            <a:r>
              <a:rPr lang="en-US" sz="4000" smtClean="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  <a:t>Time-Cost Trade-Off</a:t>
            </a:r>
            <a:br>
              <a:rPr lang="en-US" sz="4000" smtClean="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</a:br>
            <a:r>
              <a:rPr lang="en-US" sz="2400" smtClean="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  <a:t>(Time Reduction = Time Compression = Time Shortening)</a:t>
            </a:r>
            <a:r>
              <a:rPr lang="en-US" sz="2400" smtClean="0">
                <a:latin typeface="Albertus Extra Bold" pitchFamily="34" charset="0"/>
                <a:cs typeface="Aharoni" pitchFamily="2" charset="-79"/>
              </a:rPr>
              <a:t> </a:t>
            </a:r>
            <a:r>
              <a:rPr lang="de-DE" sz="4000" smtClean="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  <a:t/>
            </a:r>
            <a:br>
              <a:rPr lang="de-DE" sz="4000" smtClean="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</a:br>
            <a:r>
              <a:rPr lang="de-DE" sz="4000" smtClean="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  <a:t/>
            </a:r>
            <a:br>
              <a:rPr lang="de-DE" sz="4000" smtClean="0">
                <a:solidFill>
                  <a:schemeClr val="bg1"/>
                </a:solidFill>
                <a:latin typeface="Albertus Extra Bold" pitchFamily="34" charset="0"/>
                <a:cs typeface="Aharoni" pitchFamily="2" charset="-79"/>
              </a:rPr>
            </a:br>
            <a:endParaRPr lang="de-DE" sz="4000" smtClean="0">
              <a:solidFill>
                <a:schemeClr val="bg1"/>
              </a:solidFill>
              <a:latin typeface="Albertus Extra Bold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6ADCF8-4479-4362-88CB-DF54D0E03C0A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8470D7-2F5E-4A1B-9F0E-F2EAEA29265F}" type="slidenum">
              <a:rPr lang="ar-SA" smtClean="0"/>
              <a:pPr/>
              <a:t>10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18700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1800" dirty="0" smtClean="0"/>
              <a:t>The relationship between the activity direct cost and activity time may be straight line, continuous curve, discrete values, or point.</a:t>
            </a:r>
          </a:p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1800" dirty="0" smtClean="0"/>
              <a:t>The direct cost tends to increase if less time is available for activity.</a:t>
            </a:r>
          </a:p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1800" dirty="0" smtClean="0"/>
              <a:t>Time reduction approach (learned here) will be based on simple linear time-cost trade-off curves for each activity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681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Direct Cost / Time Relationship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52" name="Group 6"/>
          <p:cNvGrpSpPr>
            <a:grpSpLocks/>
          </p:cNvGrpSpPr>
          <p:nvPr/>
        </p:nvGrpSpPr>
        <p:grpSpPr bwMode="auto">
          <a:xfrm>
            <a:off x="1219200" y="3121025"/>
            <a:ext cx="6858000" cy="2898775"/>
            <a:chOff x="990600" y="1219200"/>
            <a:chExt cx="7620000" cy="4652076"/>
          </a:xfrm>
        </p:grpSpPr>
        <p:pic>
          <p:nvPicPr>
            <p:cNvPr id="31753" name="Picture 8" descr="F8-2"/>
            <p:cNvPicPr>
              <a:picLocks noChangeAspect="1" noChangeArrowheads="1"/>
            </p:cNvPicPr>
            <p:nvPr/>
          </p:nvPicPr>
          <p:blipFill>
            <a:blip r:embed="rId2" cstate="print"/>
            <a:srcRect l="20386" t="12207" r="5127" b="41699"/>
            <a:stretch>
              <a:fillRect/>
            </a:stretch>
          </p:blipFill>
          <p:spPr bwMode="auto">
            <a:xfrm>
              <a:off x="990600" y="1219200"/>
              <a:ext cx="7620000" cy="46520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1754" name="TextBox 8"/>
            <p:cNvSpPr txBox="1">
              <a:spLocks noChangeArrowheads="1"/>
            </p:cNvSpPr>
            <p:nvPr/>
          </p:nvSpPr>
          <p:spPr bwMode="auto">
            <a:xfrm>
              <a:off x="1676400" y="5453390"/>
              <a:ext cx="60960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0"/>
                <a:t>Activity time-cost trade-off input for the CPM procedure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11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90625"/>
            <a:ext cx="8229600" cy="3393237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Cost slope (</a:t>
            </a:r>
            <a:r>
              <a:rPr lang="en-US" sz="1800" b="1" i="1" dirty="0" err="1" smtClean="0">
                <a:solidFill>
                  <a:schemeClr val="accent2"/>
                </a:solidFill>
              </a:rPr>
              <a:t>C</a:t>
            </a:r>
            <a:r>
              <a:rPr lang="en-US" sz="1800" b="1" i="1" baseline="-25000" dirty="0" err="1" smtClean="0">
                <a:solidFill>
                  <a:schemeClr val="accent2"/>
                </a:solidFill>
              </a:rPr>
              <a:t>ij</a:t>
            </a:r>
            <a:r>
              <a:rPr lang="en-US" sz="1800" b="1" dirty="0" smtClean="0">
                <a:solidFill>
                  <a:schemeClr val="accent2"/>
                </a:solidFill>
              </a:rPr>
              <a:t>) = </a:t>
            </a:r>
            <a:r>
              <a:rPr lang="en-US" sz="1800" b="1" u="sng" dirty="0" smtClean="0">
                <a:solidFill>
                  <a:schemeClr val="accent2"/>
                </a:solidFill>
              </a:rPr>
              <a:t>Crash cost (</a:t>
            </a:r>
            <a:r>
              <a:rPr lang="en-US" sz="1800" b="1" i="1" u="sng" dirty="0" err="1" smtClean="0">
                <a:solidFill>
                  <a:schemeClr val="accent2"/>
                </a:solidFill>
              </a:rPr>
              <a:t>C</a:t>
            </a:r>
            <a:r>
              <a:rPr lang="en-US" sz="1800" b="1" i="1" u="sng" baseline="-25000" dirty="0" err="1" smtClean="0">
                <a:solidFill>
                  <a:schemeClr val="accent2"/>
                </a:solidFill>
              </a:rPr>
              <a:t>d</a:t>
            </a:r>
            <a:r>
              <a:rPr lang="en-US" sz="1800" b="1" u="sng" dirty="0" smtClean="0">
                <a:solidFill>
                  <a:schemeClr val="accent2"/>
                </a:solidFill>
              </a:rPr>
              <a:t>) - Normal cost(</a:t>
            </a:r>
            <a:r>
              <a:rPr lang="en-US" sz="1800" b="1" i="1" u="sng" dirty="0" smtClean="0">
                <a:solidFill>
                  <a:schemeClr val="accent2"/>
                </a:solidFill>
              </a:rPr>
              <a:t>C</a:t>
            </a:r>
            <a:r>
              <a:rPr lang="en-US" sz="1800" b="1" i="1" u="sng" baseline="-25000" dirty="0" smtClean="0">
                <a:solidFill>
                  <a:schemeClr val="accent2"/>
                </a:solidFill>
              </a:rPr>
              <a:t>D</a:t>
            </a:r>
            <a:r>
              <a:rPr lang="en-US" sz="1800" b="1" u="sng" dirty="0" smtClean="0">
                <a:solidFill>
                  <a:schemeClr val="accent2"/>
                </a:solidFill>
              </a:rPr>
              <a:t>)              . 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                              Normal duration (</a:t>
            </a:r>
            <a:r>
              <a:rPr lang="en-US" sz="1800" b="1" i="1" dirty="0" smtClean="0">
                <a:solidFill>
                  <a:schemeClr val="accent2"/>
                </a:solidFill>
              </a:rPr>
              <a:t>D</a:t>
            </a:r>
            <a:r>
              <a:rPr lang="en-US" sz="1800" b="1" dirty="0" smtClean="0">
                <a:solidFill>
                  <a:schemeClr val="accent2"/>
                </a:solidFill>
              </a:rPr>
              <a:t>)- Crash duration(</a:t>
            </a:r>
            <a:r>
              <a:rPr lang="en-US" sz="1800" b="1" i="1" dirty="0" smtClean="0">
                <a:solidFill>
                  <a:schemeClr val="accent2"/>
                </a:solidFill>
              </a:rPr>
              <a:t>d</a:t>
            </a:r>
            <a:r>
              <a:rPr lang="en-US" sz="1800" b="1" dirty="0" smtClean="0">
                <a:solidFill>
                  <a:schemeClr val="accent2"/>
                </a:solidFill>
              </a:rPr>
              <a:t>)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Time Available (</a:t>
            </a:r>
            <a:r>
              <a:rPr lang="en-US" sz="1800" b="1" i="1" dirty="0" err="1" smtClean="0">
                <a:solidFill>
                  <a:schemeClr val="accent2"/>
                </a:solidFill>
              </a:rPr>
              <a:t>TA</a:t>
            </a:r>
            <a:r>
              <a:rPr lang="en-US" sz="1800" b="1" i="1" baseline="-25000" dirty="0" err="1" smtClean="0">
                <a:solidFill>
                  <a:schemeClr val="accent2"/>
                </a:solidFill>
              </a:rPr>
              <a:t>ij</a:t>
            </a:r>
            <a:r>
              <a:rPr lang="en-US" sz="1800" b="1" dirty="0" smtClean="0">
                <a:solidFill>
                  <a:schemeClr val="accent2"/>
                </a:solidFill>
              </a:rPr>
              <a:t>) = [Normal duration (</a:t>
            </a:r>
            <a:r>
              <a:rPr lang="en-US" sz="1800" b="1" i="1" dirty="0" smtClean="0">
                <a:solidFill>
                  <a:schemeClr val="accent2"/>
                </a:solidFill>
              </a:rPr>
              <a:t>D </a:t>
            </a:r>
            <a:r>
              <a:rPr lang="en-US" sz="1800" b="1" dirty="0" smtClean="0">
                <a:solidFill>
                  <a:schemeClr val="accent2"/>
                </a:solidFill>
              </a:rPr>
              <a:t>)</a:t>
            </a:r>
            <a:r>
              <a:rPr lang="en-US" sz="1800" b="1" i="1" dirty="0" smtClean="0">
                <a:solidFill>
                  <a:schemeClr val="accent2"/>
                </a:solidFill>
              </a:rPr>
              <a:t> - </a:t>
            </a:r>
            <a:r>
              <a:rPr lang="en-US" sz="1800" b="1" dirty="0" smtClean="0">
                <a:solidFill>
                  <a:schemeClr val="accent2"/>
                </a:solidFill>
              </a:rPr>
              <a:t>Crash duration(</a:t>
            </a:r>
            <a:r>
              <a:rPr lang="en-US" sz="1800" b="1" i="1" dirty="0" smtClean="0">
                <a:solidFill>
                  <a:schemeClr val="accent2"/>
                </a:solidFill>
              </a:rPr>
              <a:t>d</a:t>
            </a:r>
            <a:r>
              <a:rPr lang="en-US" sz="1800" b="1" dirty="0" smtClean="0">
                <a:solidFill>
                  <a:schemeClr val="accent2"/>
                </a:solidFill>
              </a:rPr>
              <a:t>)]</a:t>
            </a:r>
            <a:r>
              <a:rPr lang="en-US" sz="1800" b="1" i="1" baseline="-25000" dirty="0" err="1" smtClean="0">
                <a:solidFill>
                  <a:schemeClr val="accent2"/>
                </a:solidFill>
              </a:rPr>
              <a:t>ij</a:t>
            </a:r>
            <a:endParaRPr lang="en-US" sz="1800" b="1" i="1" baseline="-25000" dirty="0" smtClean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Effective Cost Slope (</a:t>
            </a:r>
            <a:r>
              <a:rPr lang="en-US" sz="1800" b="1" i="1" dirty="0" err="1" smtClean="0">
                <a:solidFill>
                  <a:schemeClr val="accent2"/>
                </a:solidFill>
              </a:rPr>
              <a:t>EC</a:t>
            </a:r>
            <a:r>
              <a:rPr lang="en-US" sz="1800" b="1" i="1" baseline="-25000" dirty="0" err="1" smtClean="0">
                <a:solidFill>
                  <a:schemeClr val="accent2"/>
                </a:solidFill>
              </a:rPr>
              <a:t>ij</a:t>
            </a:r>
            <a:r>
              <a:rPr lang="en-US" sz="1800" b="1" dirty="0" smtClean="0">
                <a:solidFill>
                  <a:schemeClr val="accent2"/>
                </a:solidFill>
              </a:rPr>
              <a:t>) = </a:t>
            </a:r>
            <a:r>
              <a:rPr lang="en-US" sz="1800" b="1" u="sng" dirty="0" smtClean="0">
                <a:solidFill>
                  <a:schemeClr val="accent2"/>
                </a:solidFill>
              </a:rPr>
              <a:t>Cost slope (</a:t>
            </a:r>
            <a:r>
              <a:rPr lang="en-US" sz="1800" b="1" i="1" u="sng" dirty="0" err="1" smtClean="0">
                <a:solidFill>
                  <a:schemeClr val="accent2"/>
                </a:solidFill>
              </a:rPr>
              <a:t>C</a:t>
            </a:r>
            <a:r>
              <a:rPr lang="en-US" sz="1800" b="1" i="1" u="sng" baseline="-25000" dirty="0" err="1" smtClean="0">
                <a:solidFill>
                  <a:schemeClr val="accent2"/>
                </a:solidFill>
              </a:rPr>
              <a:t>ij</a:t>
            </a:r>
            <a:r>
              <a:rPr lang="en-US" sz="1800" b="1" u="sng" dirty="0" smtClean="0">
                <a:solidFill>
                  <a:schemeClr val="accent2"/>
                </a:solidFill>
              </a:rPr>
              <a:t>)                                                   .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b="1" dirty="0" smtClean="0">
                <a:solidFill>
                  <a:schemeClr val="accent2"/>
                </a:solidFill>
              </a:rPr>
              <a:t>                                                 Number of inadequately shortened paths (</a:t>
            </a:r>
            <a:r>
              <a:rPr lang="en-US" sz="1800" b="1" i="1" dirty="0" err="1" smtClean="0">
                <a:solidFill>
                  <a:schemeClr val="accent2"/>
                </a:solidFill>
              </a:rPr>
              <a:t>N</a:t>
            </a:r>
            <a:r>
              <a:rPr lang="en-US" sz="1800" b="1" i="1" baseline="-25000" dirty="0" err="1" smtClean="0">
                <a:solidFill>
                  <a:schemeClr val="accent2"/>
                </a:solidFill>
              </a:rPr>
              <a:t>ij</a:t>
            </a:r>
            <a:r>
              <a:rPr lang="en-US" sz="1800" b="1" dirty="0" smtClean="0">
                <a:solidFill>
                  <a:schemeClr val="accent2"/>
                </a:solidFill>
              </a:rPr>
              <a:t>)</a:t>
            </a: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pPr marL="363538" indent="-363538">
              <a:lnSpc>
                <a:spcPct val="100000"/>
              </a:lnSpc>
              <a:buClr>
                <a:srgbClr val="FF0000"/>
              </a:buClr>
              <a:buSzPct val="100000"/>
              <a:buFontTx/>
              <a:buNone/>
              <a:defRPr/>
            </a:pPr>
            <a:endParaRPr lang="en-US" sz="1800" b="1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B5B08F-EFBD-4B46-8654-C91CB31EF4A8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B043CF-62FE-4E64-8038-38670E0ACE81}" type="slidenum">
              <a:rPr lang="ar-SA" smtClean="0"/>
              <a:pPr/>
              <a:t>12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658813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1800" dirty="0" smtClean="0"/>
              <a:t>The indirect cost tends to increase if more time is consumed for the project. The indirect cost is generally vary approximately linearly with the time.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60817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 Cost / Time Relationship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1219200" y="2209800"/>
            <a:ext cx="6858000" cy="3424238"/>
            <a:chOff x="1219200" y="2209800"/>
            <a:chExt cx="6858000" cy="3423699"/>
          </a:xfrm>
        </p:grpSpPr>
        <p:grpSp>
          <p:nvGrpSpPr>
            <p:cNvPr id="32777" name="Group 9"/>
            <p:cNvGrpSpPr>
              <a:grpSpLocks/>
            </p:cNvGrpSpPr>
            <p:nvPr/>
          </p:nvGrpSpPr>
          <p:grpSpPr bwMode="auto">
            <a:xfrm>
              <a:off x="1219200" y="2209800"/>
              <a:ext cx="6858000" cy="3423699"/>
              <a:chOff x="1066800" y="1600200"/>
              <a:chExt cx="7620000" cy="4191464"/>
            </a:xfrm>
          </p:grpSpPr>
          <p:pic>
            <p:nvPicPr>
              <p:cNvPr id="11" name="Picture 2" descr="F8-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7540" t="10345" r="25856" b="57133"/>
              <a:stretch>
                <a:fillRect/>
              </a:stretch>
            </p:blipFill>
            <p:spPr bwMode="auto">
              <a:xfrm>
                <a:off x="1066800" y="1600200"/>
                <a:ext cx="7620000" cy="415999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2784" name="TextBox 11"/>
              <p:cNvSpPr txBox="1">
                <a:spLocks noChangeArrowheads="1"/>
              </p:cNvSpPr>
              <p:nvPr/>
            </p:nvSpPr>
            <p:spPr bwMode="auto">
              <a:xfrm>
                <a:off x="1143000" y="5377189"/>
                <a:ext cx="7467600" cy="41447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828800" y="2362200"/>
              <a:ext cx="6019800" cy="1447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6019800" y="4114800"/>
              <a:ext cx="1676400" cy="6858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32780" name="Straight Arrow Connector 13"/>
            <p:cNvCxnSpPr>
              <a:cxnSpLocks noChangeShapeType="1"/>
            </p:cNvCxnSpPr>
            <p:nvPr/>
          </p:nvCxnSpPr>
          <p:spPr bwMode="auto">
            <a:xfrm rot="10800000" flipV="1">
              <a:off x="5334001" y="4457699"/>
              <a:ext cx="685800" cy="495300"/>
            </a:xfrm>
            <a:prstGeom prst="straightConnector1">
              <a:avLst/>
            </a:prstGeom>
            <a:noFill/>
            <a:ln w="5715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traight Connector 15"/>
            <p:cNvCxnSpPr>
              <a:cxnSpLocks noChangeShapeType="1"/>
            </p:cNvCxnSpPr>
            <p:nvPr/>
          </p:nvCxnSpPr>
          <p:spPr bwMode="auto">
            <a:xfrm rot="5400000">
              <a:off x="5106194" y="3962400"/>
              <a:ext cx="304800" cy="1588"/>
            </a:xfrm>
            <a:prstGeom prst="lin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32782" name="Straight Connector 17"/>
            <p:cNvCxnSpPr>
              <a:cxnSpLocks noChangeShapeType="1"/>
            </p:cNvCxnSpPr>
            <p:nvPr/>
          </p:nvCxnSpPr>
          <p:spPr bwMode="auto">
            <a:xfrm rot="16200000" flipH="1">
              <a:off x="4914900" y="4533900"/>
              <a:ext cx="762000" cy="76200"/>
            </a:xfrm>
            <a:prstGeom prst="line">
              <a:avLst/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C00E2B7-58B0-4BEC-ACD0-4F1A0C93D1AB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F52401-CD5E-48E5-863F-DC4E243FB0C7}" type="slidenum">
              <a:rPr lang="ar-SA" smtClean="0"/>
              <a:pPr/>
              <a:t>13</a:t>
            </a:fld>
            <a:endParaRPr lang="en-US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5395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Optimum Contract Duration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200" y="1147763"/>
            <a:ext cx="8001000" cy="307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spAutoFit/>
          </a:bodyPr>
          <a:lstStyle/>
          <a:p>
            <a:pPr algn="l"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000" b="0" kern="0" dirty="0">
                <a:solidFill>
                  <a:schemeClr val="bg1"/>
                </a:solidFill>
                <a:latin typeface="+mn-lt"/>
              </a:rPr>
              <a:t>Optimum contract duration = project schedule for minimum total cost</a:t>
            </a:r>
          </a:p>
        </p:txBody>
      </p:sp>
      <p:grpSp>
        <p:nvGrpSpPr>
          <p:cNvPr id="33800" name="Group 9"/>
          <p:cNvGrpSpPr>
            <a:grpSpLocks/>
          </p:cNvGrpSpPr>
          <p:nvPr/>
        </p:nvGrpSpPr>
        <p:grpSpPr bwMode="auto">
          <a:xfrm>
            <a:off x="1066800" y="1676400"/>
            <a:ext cx="7620000" cy="4159250"/>
            <a:chOff x="1066800" y="1600200"/>
            <a:chExt cx="7620000" cy="4159990"/>
          </a:xfrm>
        </p:grpSpPr>
        <p:pic>
          <p:nvPicPr>
            <p:cNvPr id="39938" name="Picture 2" descr="F8-7"/>
            <p:cNvPicPr>
              <a:picLocks noChangeAspect="1" noChangeArrowheads="1"/>
            </p:cNvPicPr>
            <p:nvPr/>
          </p:nvPicPr>
          <p:blipFill>
            <a:blip r:embed="rId2" cstate="print"/>
            <a:srcRect l="17540" t="10345" r="25856" b="57133"/>
            <a:stretch>
              <a:fillRect/>
            </a:stretch>
          </p:blipFill>
          <p:spPr bwMode="auto">
            <a:xfrm>
              <a:off x="1066800" y="1600200"/>
              <a:ext cx="7620000" cy="41599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3802" name="TextBox 8"/>
            <p:cNvSpPr txBox="1">
              <a:spLocks noChangeArrowheads="1"/>
            </p:cNvSpPr>
            <p:nvPr/>
          </p:nvSpPr>
          <p:spPr bwMode="auto">
            <a:xfrm>
              <a:off x="1143000" y="5377190"/>
              <a:ext cx="74676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Determining project schedule for minimum total cost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14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90625"/>
            <a:ext cx="7772400" cy="4385816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 smtClean="0"/>
              <a:t>Prepare the project Network and time estimates, and list in columns all paths through the network whose expected lengths are greater than the desired (schedule) project duration,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. The length of a path in question. Also, note at the bottom of each path column (row marked iteration 0), the time reduction that is required, i.e. expected path length minus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s</a:t>
            </a:r>
            <a:r>
              <a:rPr lang="en-US" sz="2000" dirty="0" smtClean="0"/>
              <a:t>.</a:t>
            </a:r>
          </a:p>
          <a:p>
            <a:pPr marL="363538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 smtClean="0"/>
              <a:t>List (in row) all activities present in at least one of the listed paths noting for each activity its cost slope, </a:t>
            </a:r>
            <a:r>
              <a:rPr lang="en-US" sz="2000" i="1" dirty="0" err="1" smtClean="0"/>
              <a:t>C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 , and time reduction available, </a:t>
            </a:r>
            <a:r>
              <a:rPr lang="en-US" sz="2000" i="1" dirty="0" err="1" smtClean="0"/>
              <a:t>TA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.</a:t>
            </a:r>
          </a:p>
          <a:p>
            <a:pPr marL="363538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 smtClean="0"/>
              <a:t>Compute the effective cost slopes, </a:t>
            </a:r>
            <a:r>
              <a:rPr lang="en-US" sz="2000" i="1" dirty="0" err="1" smtClean="0"/>
              <a:t>EC</a:t>
            </a:r>
            <a:r>
              <a:rPr lang="en-US" sz="2000" i="1" baseline="-25000" dirty="0" err="1" smtClean="0"/>
              <a:t>ij</a:t>
            </a:r>
            <a:r>
              <a:rPr lang="en-US" sz="2000" dirty="0" smtClean="0"/>
              <a:t>, and record them in the column headed iteration 1.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for Shortening Project Time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15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90625"/>
            <a:ext cx="7924800" cy="5463034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4"/>
              <a:defRPr/>
            </a:pPr>
            <a:r>
              <a:rPr lang="en-US" sz="2000" dirty="0" smtClean="0"/>
              <a:t>For the path(s) with the most remaining time reduction required, select the activity with the lowest effective cost slope. Break ties by considering the following ordered list:</a:t>
            </a:r>
          </a:p>
          <a:p>
            <a:pPr marL="742950" lvl="1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 smtClean="0"/>
              <a:t>Give preference to the activity which lies on the greatest number of inadequately shortened paths.</a:t>
            </a:r>
          </a:p>
          <a:p>
            <a:pPr marL="742950" lvl="1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 smtClean="0"/>
              <a:t>Give preference to the activity which permits the greatest amount of shortening.</a:t>
            </a:r>
          </a:p>
          <a:p>
            <a:pPr marL="742950" lvl="1" indent="-363538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000" dirty="0" smtClean="0"/>
              <a:t>Choose an activity at random.</a:t>
            </a:r>
          </a:p>
          <a:p>
            <a:pPr marL="363538" indent="-363538">
              <a:buClr>
                <a:srgbClr val="FF0000"/>
              </a:buClr>
              <a:buSzPct val="100000"/>
              <a:buFontTx/>
              <a:buAutoNum type="arabicPeriod" startAt="4"/>
              <a:defRPr/>
            </a:pPr>
            <a:r>
              <a:rPr lang="en-US" sz="2000" dirty="0" smtClean="0"/>
              <a:t>Shorten the selected activity (</a:t>
            </a:r>
            <a:r>
              <a:rPr lang="en-US" sz="2000" dirty="0" err="1" smtClean="0"/>
              <a:t>i</a:t>
            </a:r>
            <a:r>
              <a:rPr lang="en-US" sz="2000" dirty="0" smtClean="0"/>
              <a:t>-j) as much as possible, which will be equal to the minimum of the following: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 smtClean="0"/>
              <a:t>The unallocated time remaining for the selected activity (</a:t>
            </a:r>
            <a:r>
              <a:rPr lang="en-US" sz="2000" dirty="0" err="1" smtClean="0"/>
              <a:t>i</a:t>
            </a:r>
            <a:r>
              <a:rPr lang="en-US" sz="2000" dirty="0" smtClean="0"/>
              <a:t>-j), or 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 smtClean="0"/>
              <a:t>The smallest demand of those inadequately shortened paths containing the activity (</a:t>
            </a:r>
            <a:r>
              <a:rPr lang="en-US" sz="2000" dirty="0" err="1" smtClean="0"/>
              <a:t>i</a:t>
            </a:r>
            <a:r>
              <a:rPr lang="en-US" sz="2000" dirty="0" smtClean="0"/>
              <a:t>-j).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for Shortening Project Time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BEA0F3-5CE3-464C-84DE-1564A909DC3B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B3F29D-3D3B-4745-B510-79868CB30168}" type="slidenum">
              <a:rPr lang="ar-SA" smtClean="0"/>
              <a:pPr/>
              <a:t>16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90625"/>
            <a:ext cx="7924800" cy="49244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6"/>
              <a:defRPr/>
            </a:pPr>
            <a:r>
              <a:rPr lang="en-US" sz="2000" dirty="0" smtClean="0"/>
              <a:t>Sell back, or </a:t>
            </a:r>
            <a:r>
              <a:rPr lang="en-US" sz="2000" dirty="0" err="1" smtClean="0"/>
              <a:t>deshorten</a:t>
            </a:r>
            <a:r>
              <a:rPr lang="en-US" sz="2000" dirty="0" smtClean="0"/>
              <a:t>, as much time possible on paths that have been overcut, as long as this action does not cause any new paths to become inadequately shortened.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6"/>
              <a:defRPr/>
            </a:pPr>
            <a:r>
              <a:rPr lang="en-US" sz="2000" dirty="0" smtClean="0"/>
              <a:t>Stop of all paths have been adequately shortened. If not, recalculate those effective cost-slopes where any of the following have occurred: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 smtClean="0"/>
              <a:t>A path which was inadequately shortened prior to this iteration, has been adequately shortened, or</a:t>
            </a:r>
          </a:p>
          <a:p>
            <a:pPr marL="836612" lvl="1" indent="-457200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 smtClean="0"/>
              <a:t>All unallocated time for the activity just shortened has been consumed and there are one or more additional cost-slope/supply pairs for this activity.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eriod" startAt="6"/>
              <a:defRPr/>
            </a:pPr>
            <a:r>
              <a:rPr lang="en-US" sz="2000" dirty="0" smtClean="0"/>
              <a:t>Return to Step 4.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73009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for Shortening Project Time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CAB975-F2F3-4C69-B359-994F1816A581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0416FA-A6A6-453B-AF92-8CDDF2518EEE}" type="slidenum">
              <a:rPr lang="ar-SA" smtClean="0"/>
              <a:pPr/>
              <a:t>17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9239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dirty="0" smtClean="0"/>
              <a:t>The below network shows the activities of a small engineering project. Data of the project is given in the below table. The indirect cost is estimated to be SR100/day. Draw the contract total cost/time curve and determine the optimum contract duration.</a:t>
            </a:r>
            <a:endParaRPr lang="en-US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25958"/>
              </p:ext>
            </p:extLst>
          </p:nvPr>
        </p:nvGraphicFramePr>
        <p:xfrm>
          <a:off x="1752600" y="2286000"/>
          <a:ext cx="6096000" cy="332994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Activity code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Time (day)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Cost (SR)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</a:rPr>
                        <a:t>normal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</a:rPr>
                        <a:t>crash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Times New Roman"/>
                          <a:ea typeface="Times New Roman"/>
                        </a:rPr>
                        <a:t>normal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Times New Roman"/>
                          <a:ea typeface="Times New Roman"/>
                        </a:rPr>
                        <a:t>Crash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210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280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400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560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500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600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540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600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500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1,100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150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240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G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150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150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600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Times New Roman"/>
                          <a:ea typeface="Times New Roman"/>
                        </a:rPr>
                        <a:t>750</a:t>
                      </a:r>
                      <a:endParaRPr lang="en-US" sz="19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ounded Rectangle 11"/>
          <p:cNvSpPr>
            <a:spLocks noChangeArrowheads="1"/>
          </p:cNvSpPr>
          <p:nvPr/>
        </p:nvSpPr>
        <p:spPr bwMode="auto">
          <a:xfrm>
            <a:off x="838200" y="1752600"/>
            <a:ext cx="7467600" cy="411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4E4E5A-7300-40A9-AB18-5D061736C630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EA6B55-EC55-4896-8FA7-4069E039D655}" type="slidenum">
              <a:rPr lang="ar-SA" smtClean="0"/>
              <a:pPr/>
              <a:t>18</a:t>
            </a:fld>
            <a:endParaRPr lang="en-US" smtClean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119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38200" y="1143000"/>
            <a:ext cx="2057400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spAutoFit/>
          </a:bodyPr>
          <a:lstStyle/>
          <a:p>
            <a:pPr algn="just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en-US" sz="2000" b="0" kern="0" dirty="0"/>
              <a:t>Project </a:t>
            </a:r>
            <a:r>
              <a:rPr lang="en-US" sz="2000" b="0" kern="0" dirty="0">
                <a:latin typeface="+mn-lt"/>
              </a:rPr>
              <a:t>Network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43091"/>
            <a:ext cx="7162800" cy="293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85800" y="5317123"/>
            <a:ext cx="381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** This Activity can not be expected.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0" y="914400"/>
          <a:ext cx="1160737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4" imgW="6218581" imgH="2286082" progId="Word.Document.12">
                  <p:embed/>
                </p:oleObj>
              </mc:Choice>
              <mc:Fallback>
                <p:oleObj name="Document" r:id="rId4" imgW="6218581" imgH="22860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1160737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8515A12-72E9-44D1-950F-4FEF5B915400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F037C5-D577-4C72-8ECE-D5422EB44100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211263"/>
            <a:ext cx="7913687" cy="5170646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meet the customer contractually required time.</a:t>
            </a:r>
          </a:p>
          <a:p>
            <a:pPr marL="363538" indent="-363538" algn="just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recover time of delays, that occur in the early stages of the project, to avoid paying liquidated damages, or avoid damaging the company relationship with the customer. 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complete a project early, free key resources and move on to another project.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avoid adverse weather.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receive an early-completion bonus. (By the Contract)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realize incentive pay. (catch a business season)</a:t>
            </a:r>
          </a:p>
          <a:p>
            <a:pPr marL="363538" indent="-363538" algn="just"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meet a client’s desire for expediting the project.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3888" y="322263"/>
            <a:ext cx="5548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Project Time Reduction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project time from 22 to 17 day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27629" y="1143000"/>
          <a:ext cx="944977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Document" r:id="rId4" imgW="6181521" imgH="3488885" progId="Word.Document.12">
                  <p:embed/>
                </p:oleObj>
              </mc:Choice>
              <mc:Fallback>
                <p:oleObj name="Document" r:id="rId4" imgW="6181521" imgH="348888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29" y="1143000"/>
                        <a:ext cx="944977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project time from 22 to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066800"/>
            <a:ext cx="820229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A9B159C-3457-4CB7-8B0F-24EE669F8E0B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B818E-9723-4DF0-A35C-701E7BAFA311}" type="slidenum">
              <a:rPr lang="ar-SA" smtClean="0"/>
              <a:pPr/>
              <a:t>22</a:t>
            </a:fld>
            <a:endParaRPr lang="en-US" smtClean="0"/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457200" y="322263"/>
            <a:ext cx="83677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Accelerating the Critical and Noncritical path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 descr="F8-6"/>
          <p:cNvPicPr>
            <a:picLocks noChangeAspect="1" noChangeArrowheads="1"/>
          </p:cNvPicPr>
          <p:nvPr/>
        </p:nvPicPr>
        <p:blipFill>
          <a:blip r:embed="rId2" cstate="print"/>
          <a:srcRect l="17540" t="12292" r="13100" b="55748"/>
          <a:stretch>
            <a:fillRect/>
          </a:stretch>
        </p:blipFill>
        <p:spPr bwMode="auto">
          <a:xfrm>
            <a:off x="654050" y="1508125"/>
            <a:ext cx="79883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Project Duration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D1675-3F32-41E5-A0F9-EC3331412003}" type="datetime8">
              <a:rPr lang="en-US" smtClean="0"/>
              <a:pPr>
                <a:defRPr/>
              </a:pPr>
              <a:t>4/3/2017 6:16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627812-DDEB-45A5-9029-A8E6120E0E71}" type="slidenum">
              <a:rPr lang="ar-SA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882" b="13507"/>
          <a:stretch>
            <a:fillRect/>
          </a:stretch>
        </p:blipFill>
        <p:spPr bwMode="auto">
          <a:xfrm>
            <a:off x="761999" y="1143000"/>
            <a:ext cx="8153401" cy="110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 l="2724" t="18724" b="5263"/>
          <a:stretch>
            <a:fillRect/>
          </a:stretch>
        </p:blipFill>
        <p:spPr bwMode="auto">
          <a:xfrm>
            <a:off x="761999" y="2286000"/>
            <a:ext cx="783711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5791200" y="2743200"/>
            <a:ext cx="0" cy="24765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CAB975-F2F3-4C69-B359-994F1816A581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0416FA-A6A6-453B-AF92-8CDDF2518EEE}" type="slidenum">
              <a:rPr lang="ar-SA" smtClean="0"/>
              <a:pPr/>
              <a:t>24</a:t>
            </a:fld>
            <a:endParaRPr lang="en-US" smtClean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623888" y="322263"/>
            <a:ext cx="29575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work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 t="6505" r="1730"/>
          <a:stretch>
            <a:fillRect/>
          </a:stretch>
        </p:blipFill>
        <p:spPr bwMode="auto">
          <a:xfrm>
            <a:off x="152400" y="1063249"/>
            <a:ext cx="8805134" cy="495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33E27A-D395-496D-AD8C-60C8BCFE4628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FABF59-0D3A-46D8-A249-59EC62AA5F7D}" type="slidenum">
              <a:rPr lang="ar-SA" smtClean="0"/>
              <a:pPr/>
              <a:t>3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84288"/>
            <a:ext cx="8001000" cy="2678112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CC3300"/>
              </a:buClr>
              <a:buSzPct val="100000"/>
              <a:buFontTx/>
              <a:buAutoNum type="arabicPeriod"/>
              <a:defRPr/>
            </a:pPr>
            <a:r>
              <a:rPr 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Free Time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smtClean="0"/>
              <a:t>Reviewing the job logic (critical activities in parallel).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smtClean="0"/>
              <a:t>Reviewing duration of critical activities.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smtClean="0"/>
              <a:t>Use overlap.</a:t>
            </a:r>
          </a:p>
          <a:p>
            <a:pPr marL="457200" indent="-457200" algn="just">
              <a:buClr>
                <a:srgbClr val="CC33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400" smtClean="0"/>
              <a:t>Use subcontractor.</a:t>
            </a: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5472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to Shorten Project Time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D88D24-7A20-4588-9018-490B1E538627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36A3B1-1594-4F36-890A-DAF139B510A3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31900"/>
            <a:ext cx="8153400" cy="4483100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Tx/>
              <a:buAutoNum type="arabicPeriod" startAt="2"/>
              <a:defRPr/>
            </a:pPr>
            <a:r>
              <a:rPr lang="en-US" sz="24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Buy Time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Have the existing crew work overtime.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Bring in additional workers (resources) up to practical limit.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Work on multiple shifts.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Achieve more output by offering incentive payments.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Use better/more advanced equipment.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Use more quickly installed materials.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 Use subcontractors.</a:t>
            </a:r>
          </a:p>
          <a:p>
            <a:pPr marL="457200" indent="-457200">
              <a:buClr>
                <a:srgbClr val="FF0000"/>
              </a:buClr>
              <a:buSzPct val="100000"/>
              <a:buFont typeface="Wingdings" pitchFamily="2" charset="2"/>
              <a:buChar char="q"/>
              <a:defRPr/>
            </a:pPr>
            <a:r>
              <a:rPr lang="en-US" sz="2200" smtClean="0"/>
              <a:t>Change construction method.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5472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to Shorten Project Time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B088646-629B-40DC-AE51-D16055134B4D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C6D249-6354-4F40-991B-79187CFF86B2}" type="slidenum">
              <a:rPr lang="ar-SA" smtClean="0"/>
              <a:pPr/>
              <a:t>5</a:t>
            </a:fld>
            <a:endParaRPr lang="en-US" smtClean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87450"/>
            <a:ext cx="8001000" cy="3232150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lvl="1" indent="0" algn="just">
              <a:buClr>
                <a:srgbClr val="FF0000"/>
              </a:buClr>
              <a:buFontTx/>
              <a:buNone/>
              <a:defRPr/>
            </a:pPr>
            <a:r>
              <a:rPr lang="en-US" sz="2800" dirty="0" smtClean="0">
                <a:latin typeface="+mj-lt"/>
              </a:rPr>
              <a:t>The main purpose of this topic is to demonstrate a procedure to determine activity schedules to reduce the project duration time with a minimum increase in the project direct costs, by buying time along the critical path (s) where it can be obtained at least cost.</a:t>
            </a:r>
            <a:endParaRPr lang="en-US" sz="2800" u="sng" dirty="0">
              <a:latin typeface="+mj-lt"/>
            </a:endParaRPr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70723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CC33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Purpose of Time Reduction Technique</a:t>
            </a:r>
            <a:endParaRPr lang="de-DE" sz="28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A9B159C-3457-4CB7-8B0F-24EE669F8E0B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B818E-9723-4DF0-A35C-701E7BAFA311}" type="slidenum">
              <a:rPr lang="ar-SA" smtClean="0"/>
              <a:pPr/>
              <a:t>6</a:t>
            </a:fld>
            <a:endParaRPr lang="en-US" smtClean="0"/>
          </a:p>
        </p:txBody>
      </p:sp>
      <p:sp>
        <p:nvSpPr>
          <p:cNvPr id="537603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1219200"/>
            <a:ext cx="7620000" cy="4651375"/>
            <a:chOff x="990600" y="1219200"/>
            <a:chExt cx="7620000" cy="4652076"/>
          </a:xfrm>
        </p:grpSpPr>
        <p:pic>
          <p:nvPicPr>
            <p:cNvPr id="27656" name="Picture 8" descr="F8-2"/>
            <p:cNvPicPr>
              <a:picLocks noChangeAspect="1" noChangeArrowheads="1"/>
            </p:cNvPicPr>
            <p:nvPr/>
          </p:nvPicPr>
          <p:blipFill>
            <a:blip r:embed="rId2" cstate="print"/>
            <a:srcRect l="20386" t="12207" r="5127" b="41699"/>
            <a:stretch>
              <a:fillRect/>
            </a:stretch>
          </p:blipFill>
          <p:spPr bwMode="auto">
            <a:xfrm>
              <a:off x="990600" y="1219200"/>
              <a:ext cx="7620000" cy="46520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7657" name="TextBox 7"/>
            <p:cNvSpPr txBox="1">
              <a:spLocks noChangeArrowheads="1"/>
            </p:cNvSpPr>
            <p:nvPr/>
          </p:nvSpPr>
          <p:spPr bwMode="auto">
            <a:xfrm>
              <a:off x="1676400" y="5453390"/>
              <a:ext cx="60960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0"/>
                <a:t>Activity time-cost trade-off input for the CPM procedure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C3F68F-9027-4ABA-A57E-99C564BACDD5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43D482-112F-463D-80FA-F3EC1EC0C80F}" type="slidenum">
              <a:rPr lang="ar-SA" smtClean="0"/>
              <a:pPr/>
              <a:t>7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147763"/>
            <a:ext cx="8001000" cy="435927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Activity Direct Costs</a:t>
            </a:r>
            <a:r>
              <a:rPr lang="en-US" sz="2200" smtClean="0"/>
              <a:t>: include the cost of the material, equipment, and direct labor required to perform the activity in question. If the activity is being performed in its entirety by a subcontract, plus any fee that may be added.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/>
              <a:defRPr/>
            </a:pPr>
            <a:endParaRPr lang="en-US" sz="2200" smtClean="0"/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/>
              <a:defRPr/>
            </a:pPr>
            <a:r>
              <a:rPr lang="en-US" sz="2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Project indirect costs</a:t>
            </a:r>
            <a:r>
              <a:rPr lang="en-US" sz="2200" i="1" smtClean="0"/>
              <a:t>: </a:t>
            </a:r>
            <a:r>
              <a:rPr lang="en-US" sz="2200" smtClean="0"/>
              <a:t>may include, supervision and other customary overhead costs, the interest charges on the cumulative project investment, penalty costs for completing the project after a specified date, and bonuses for early project completion.</a:t>
            </a:r>
            <a:endParaRPr lang="en-US" sz="240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301548-DFF3-4925-B4E5-E76E1DDA6B9F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C09602-7B0D-495F-AE72-92C4E5A74BFF}" type="slidenum">
              <a:rPr lang="ar-SA" smtClean="0"/>
              <a:pPr/>
              <a:t>8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43013"/>
            <a:ext cx="7772400" cy="4632325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2200" b="1" i="1" u="sng" dirty="0" smtClean="0">
                <a:solidFill>
                  <a:srgbClr val="262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Activity Time-cost Point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3"/>
              <a:defRPr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Activity Time (</a:t>
            </a:r>
            <a:r>
              <a:rPr lang="en-US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200" dirty="0" smtClean="0"/>
              <a:t>It is the normal time that is used in the basic critical path planning and scheduling based on the normal level of resource.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3"/>
              <a:defRPr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Activity Cost (</a:t>
            </a:r>
            <a:r>
              <a:rPr lang="en-US" sz="2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200" b="1" i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200" dirty="0" smtClean="0"/>
              <a:t>The normal activity cost is equal to the minimum of direct costs required to perform the activity, and the corresponding activity duration is called the normal time. 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endParaRPr lang="en-US" sz="1000" dirty="0" smtClean="0"/>
          </a:p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2000" i="1" dirty="0" smtClean="0"/>
              <a:t>The normal time is actually the shortest time required to perform the activity under the minimum direct cost constraint.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903D2AA-2CD8-4F49-A763-5D32479D653E}" type="datetime8">
              <a:rPr lang="en-US" smtClean="0"/>
              <a:pPr/>
              <a:t>4/3/2017 6:16 PM</a:t>
            </a:fld>
            <a:endParaRPr lang="en-US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0B1BF3-AA11-4088-9C8E-BDF4A83F40F9}" type="slidenum">
              <a:rPr lang="ar-SA" smtClean="0"/>
              <a:pPr/>
              <a:t>9</a:t>
            </a:fld>
            <a:endParaRPr lang="en-US" smtClean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0013"/>
            <a:ext cx="7772400" cy="3647152"/>
          </a:xfrm>
          <a:solidFill>
            <a:schemeClr val="bg1"/>
          </a:solidFill>
          <a:ln>
            <a:solidFill>
              <a:schemeClr val="tx2"/>
            </a:solidFill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r>
              <a:rPr lang="en-US" sz="2400" b="1" i="1" u="sng" dirty="0" smtClean="0">
                <a:solidFill>
                  <a:srgbClr val="262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Crash Activity Time-cost Point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None/>
              <a:defRPr/>
            </a:pPr>
            <a:endParaRPr lang="en-US" sz="1000" b="1" i="1" u="sng" dirty="0" smtClean="0">
              <a:solidFill>
                <a:srgbClr val="262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5"/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Crash Activity Time (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400" dirty="0" smtClean="0"/>
              <a:t>is fully expedited or minimum activity duration time that is technically possible.</a:t>
            </a:r>
          </a:p>
          <a:p>
            <a:pPr marL="457200" indent="-457200" algn="just">
              <a:buClr>
                <a:srgbClr val="FF0000"/>
              </a:buClr>
              <a:buSzPct val="100000"/>
              <a:buFontTx/>
              <a:buAutoNum type="arabicPeriod" startAt="5"/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Crash Cost (</a:t>
            </a: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400" b="1" i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 </a:t>
            </a:r>
            <a:r>
              <a:rPr lang="en-US" sz="2400" dirty="0" smtClean="0"/>
              <a:t>is assumed to be the minimum direct cost required to achieve the crash performance time.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888" y="322263"/>
            <a:ext cx="2424112" cy="515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0" tIns="0" rIns="0" bIns="0"/>
          <a:lstStyle/>
          <a:p>
            <a:pPr marL="381000" indent="-381000" algn="l">
              <a:spcBef>
                <a:spcPct val="20000"/>
              </a:spcBef>
              <a:buClr>
                <a:srgbClr val="FF0000"/>
              </a:buClr>
              <a:buSzPct val="120000"/>
              <a:buFont typeface="Webdings" pitchFamily="18" charset="2"/>
              <a:buChar char="&lt;"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de-DE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V_PP_0 (1)">
  <a:themeElements>
    <a:clrScheme name="TUV_PP_0 (1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V_PP_0 (1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UV_PP_0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V_PP_0 (1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V_PP_0 (1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6AFAA8FF56A41B6F7985082DACDE3" ma:contentTypeVersion="0" ma:contentTypeDescription="Create a new document." ma:contentTypeScope="" ma:versionID="9b1f4640cad317e95c1e02ad964294e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551567-22D6-4059-9F9C-06106C488D7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27319F0-67C9-49D4-A343-8ADB94B0276C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B972ABC-F9FD-41DA-8DDA-79F6F4E6D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3666E1DB-EF24-425F-ABE3-71F1930BAF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1460</TotalTime>
  <Words>1202</Words>
  <Application>Microsoft Office PowerPoint</Application>
  <PresentationFormat>On-screen Show (4:3)</PresentationFormat>
  <Paragraphs>187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Albertus Extra Bold</vt:lpstr>
      <vt:lpstr>Arial</vt:lpstr>
      <vt:lpstr>Times New Roman</vt:lpstr>
      <vt:lpstr>Webdings</vt:lpstr>
      <vt:lpstr>Wingdings</vt:lpstr>
      <vt:lpstr>TUV_PP_0 (1)</vt:lpstr>
      <vt:lpstr>Document</vt:lpstr>
      <vt:lpstr>Time-Cost Trade-Off (Time Reduction = Time Compression = Time Shortening)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Reduction project time from 22 to 17 day</vt:lpstr>
      <vt:lpstr>Reduction project time from 22 to</vt:lpstr>
      <vt:lpstr>PowerPoint Presentation</vt:lpstr>
      <vt:lpstr>Optimal Project Duration</vt:lpstr>
      <vt:lpstr>PowerPoint Presentation</vt:lpstr>
    </vt:vector>
  </TitlesOfParts>
  <Company>Tuv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Auswertung</dc:subject>
  <dc:creator>TUV</dc:creator>
  <cp:lastModifiedBy>iit</cp:lastModifiedBy>
  <cp:revision>251</cp:revision>
  <cp:lastPrinted>2003-07-29T11:52:19Z</cp:lastPrinted>
  <dcterms:created xsi:type="dcterms:W3CDTF">2004-06-30T10:09:52Z</dcterms:created>
  <dcterms:modified xsi:type="dcterms:W3CDTF">2017-04-03T12:36:10Z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0x01010019C6AFAA8FF56A41B6F7985082DACDE3</vt:lpwstr>
  </property>
</Properties>
</file>