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510" r:id="rId2"/>
    <p:sldId id="521" r:id="rId3"/>
    <p:sldId id="522" r:id="rId4"/>
    <p:sldId id="523" r:id="rId5"/>
    <p:sldId id="514" r:id="rId6"/>
    <p:sldId id="515" r:id="rId7"/>
    <p:sldId id="516" r:id="rId8"/>
    <p:sldId id="517" r:id="rId9"/>
    <p:sldId id="519" r:id="rId10"/>
    <p:sldId id="518" r:id="rId11"/>
    <p:sldId id="52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74FA9-5D71-4EC4-9096-D8D7E0A7CBE6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94BBB-FE40-4F38-B707-E01ED950F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0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>
            <a:extLst>
              <a:ext uri="{FF2B5EF4-FFF2-40B4-BE49-F238E27FC236}">
                <a16:creationId xmlns:a16="http://schemas.microsoft.com/office/drawing/2014/main" id="{A6AB2AAA-553A-4933-8147-07F8EB7EB2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EC9BC203-53D3-47EB-9286-41D1CFC94194}" type="slidenum">
              <a:rPr lang="zh-TW" altLang="en-US" sz="1000">
                <a:latin typeface="Times New Roman" panose="02020603050405020304" pitchFamily="18" charset="0"/>
              </a:rPr>
              <a:pPr/>
              <a:t>1</a:t>
            </a:fld>
            <a:endParaRPr lang="zh-TW" altLang="en-US" sz="1000">
              <a:latin typeface="Times New Roman" panose="02020603050405020304" pitchFamily="18" charset="0"/>
            </a:endParaRPr>
          </a:p>
        </p:txBody>
      </p:sp>
      <p:sp>
        <p:nvSpPr>
          <p:cNvPr id="177155" name="Rectangle 2">
            <a:extLst>
              <a:ext uri="{FF2B5EF4-FFF2-40B4-BE49-F238E27FC236}">
                <a16:creationId xmlns:a16="http://schemas.microsoft.com/office/drawing/2014/main" id="{DC8C4AED-4E69-4FAC-A047-C1B81BA166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noFill/>
          <a:ln cap="flat"/>
        </p:spPr>
      </p:sp>
      <p:sp>
        <p:nvSpPr>
          <p:cNvPr id="177156" name="Rectangle 3">
            <a:extLst>
              <a:ext uri="{FF2B5EF4-FFF2-40B4-BE49-F238E27FC236}">
                <a16:creationId xmlns:a16="http://schemas.microsoft.com/office/drawing/2014/main" id="{36D12782-CB48-4733-83E3-106F793592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>
            <a:extLst>
              <a:ext uri="{FF2B5EF4-FFF2-40B4-BE49-F238E27FC236}">
                <a16:creationId xmlns:a16="http://schemas.microsoft.com/office/drawing/2014/main" id="{5867F725-593E-45EF-9B57-4ADF1D49B2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D2779ABB-265A-43F4-99AE-D7B0BB831E26}" type="slidenum">
              <a:rPr lang="zh-TW" altLang="en-US" sz="1000">
                <a:latin typeface="Times New Roman" panose="02020603050405020304" pitchFamily="18" charset="0"/>
              </a:rPr>
              <a:pPr/>
              <a:t>5</a:t>
            </a:fld>
            <a:endParaRPr lang="zh-TW" altLang="en-US" sz="1000">
              <a:latin typeface="Times New Roman" panose="02020603050405020304" pitchFamily="18" charset="0"/>
            </a:endParaRPr>
          </a:p>
        </p:txBody>
      </p:sp>
      <p:sp>
        <p:nvSpPr>
          <p:cNvPr id="184323" name="Rectangle 2">
            <a:extLst>
              <a:ext uri="{FF2B5EF4-FFF2-40B4-BE49-F238E27FC236}">
                <a16:creationId xmlns:a16="http://schemas.microsoft.com/office/drawing/2014/main" id="{2A4FCC8B-C916-4F90-8890-73EE697C69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noFill/>
          <a:ln cap="flat"/>
        </p:spPr>
      </p:sp>
      <p:sp>
        <p:nvSpPr>
          <p:cNvPr id="184324" name="Rectangle 3">
            <a:extLst>
              <a:ext uri="{FF2B5EF4-FFF2-40B4-BE49-F238E27FC236}">
                <a16:creationId xmlns:a16="http://schemas.microsoft.com/office/drawing/2014/main" id="{08D6FB68-BD4B-49B4-AA3E-7BED0F9BB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>
            <a:extLst>
              <a:ext uri="{FF2B5EF4-FFF2-40B4-BE49-F238E27FC236}">
                <a16:creationId xmlns:a16="http://schemas.microsoft.com/office/drawing/2014/main" id="{67F4C39F-65AF-4B6D-A0BE-9700BBD362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E585C282-B127-4EF5-ABF6-4065B2C0A54A}" type="slidenum">
              <a:rPr lang="zh-TW" altLang="en-US" sz="1000">
                <a:latin typeface="Times New Roman" panose="02020603050405020304" pitchFamily="18" charset="0"/>
              </a:rPr>
              <a:pPr/>
              <a:t>6</a:t>
            </a:fld>
            <a:endParaRPr lang="zh-TW" altLang="en-US" sz="1000">
              <a:latin typeface="Times New Roman" panose="02020603050405020304" pitchFamily="18" charset="0"/>
            </a:endParaRPr>
          </a:p>
        </p:txBody>
      </p:sp>
      <p:sp>
        <p:nvSpPr>
          <p:cNvPr id="186371" name="Rectangle 2">
            <a:extLst>
              <a:ext uri="{FF2B5EF4-FFF2-40B4-BE49-F238E27FC236}">
                <a16:creationId xmlns:a16="http://schemas.microsoft.com/office/drawing/2014/main" id="{84BA4A18-3063-4BD5-9015-4E1BC27CB8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noFill/>
          <a:ln cap="flat"/>
        </p:spPr>
      </p:sp>
      <p:sp>
        <p:nvSpPr>
          <p:cNvPr id="186372" name="Rectangle 3">
            <a:extLst>
              <a:ext uri="{FF2B5EF4-FFF2-40B4-BE49-F238E27FC236}">
                <a16:creationId xmlns:a16="http://schemas.microsoft.com/office/drawing/2014/main" id="{38D23D33-46A6-44F5-8863-D1F588991A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>
            <a:extLst>
              <a:ext uri="{FF2B5EF4-FFF2-40B4-BE49-F238E27FC236}">
                <a16:creationId xmlns:a16="http://schemas.microsoft.com/office/drawing/2014/main" id="{53C734F7-5769-4830-828A-4A4BEE1454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7D2445D4-D87D-4F75-BB25-D8745461D92C}" type="slidenum">
              <a:rPr lang="zh-TW" altLang="en-US" sz="1000">
                <a:latin typeface="Times New Roman" panose="02020603050405020304" pitchFamily="18" charset="0"/>
              </a:rPr>
              <a:pPr/>
              <a:t>7</a:t>
            </a:fld>
            <a:endParaRPr lang="zh-TW" altLang="en-US" sz="1000">
              <a:latin typeface="Times New Roman" panose="02020603050405020304" pitchFamily="18" charset="0"/>
            </a:endParaRPr>
          </a:p>
        </p:txBody>
      </p:sp>
      <p:sp>
        <p:nvSpPr>
          <p:cNvPr id="188419" name="Rectangle 2">
            <a:extLst>
              <a:ext uri="{FF2B5EF4-FFF2-40B4-BE49-F238E27FC236}">
                <a16:creationId xmlns:a16="http://schemas.microsoft.com/office/drawing/2014/main" id="{5EEAC697-605C-400E-893F-80CD26FF6E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noFill/>
          <a:ln cap="flat"/>
        </p:spPr>
      </p:sp>
      <p:sp>
        <p:nvSpPr>
          <p:cNvPr id="188420" name="Rectangle 3">
            <a:extLst>
              <a:ext uri="{FF2B5EF4-FFF2-40B4-BE49-F238E27FC236}">
                <a16:creationId xmlns:a16="http://schemas.microsoft.com/office/drawing/2014/main" id="{24BBE8D0-F390-4B72-BB4F-B1A83398E7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>
            <a:extLst>
              <a:ext uri="{FF2B5EF4-FFF2-40B4-BE49-F238E27FC236}">
                <a16:creationId xmlns:a16="http://schemas.microsoft.com/office/drawing/2014/main" id="{5C0D57CB-B450-45F2-9AD9-ADA775F4E4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3C775F0D-5991-4BCA-B1B5-F2C103AA90E5}" type="slidenum">
              <a:rPr lang="zh-TW" altLang="en-US" sz="1000">
                <a:latin typeface="Times New Roman" panose="02020603050405020304" pitchFamily="18" charset="0"/>
              </a:rPr>
              <a:pPr/>
              <a:t>8</a:t>
            </a:fld>
            <a:endParaRPr lang="zh-TW" altLang="en-US" sz="1000">
              <a:latin typeface="Times New Roman" panose="02020603050405020304" pitchFamily="18" charset="0"/>
            </a:endParaRPr>
          </a:p>
        </p:txBody>
      </p:sp>
      <p:sp>
        <p:nvSpPr>
          <p:cNvPr id="190467" name="Rectangle 2">
            <a:extLst>
              <a:ext uri="{FF2B5EF4-FFF2-40B4-BE49-F238E27FC236}">
                <a16:creationId xmlns:a16="http://schemas.microsoft.com/office/drawing/2014/main" id="{CC82B776-4844-4D09-8D3D-1BD4C8CB4F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noFill/>
          <a:ln cap="flat"/>
        </p:spPr>
      </p:sp>
      <p:sp>
        <p:nvSpPr>
          <p:cNvPr id="190468" name="Rectangle 3">
            <a:extLst>
              <a:ext uri="{FF2B5EF4-FFF2-40B4-BE49-F238E27FC236}">
                <a16:creationId xmlns:a16="http://schemas.microsoft.com/office/drawing/2014/main" id="{A8B6D966-2C20-4D34-9D15-4885097DEC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>
            <a:extLst>
              <a:ext uri="{FF2B5EF4-FFF2-40B4-BE49-F238E27FC236}">
                <a16:creationId xmlns:a16="http://schemas.microsoft.com/office/drawing/2014/main" id="{B033712C-1FEB-46D0-A41E-08AA8FA039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DA7700C3-971D-4AED-B7DE-8C0FE9BFCFF2}" type="slidenum">
              <a:rPr lang="zh-TW" altLang="en-US" sz="1000">
                <a:latin typeface="Times New Roman" panose="02020603050405020304" pitchFamily="18" charset="0"/>
              </a:rPr>
              <a:pPr/>
              <a:t>9</a:t>
            </a:fld>
            <a:endParaRPr lang="zh-TW" altLang="en-US" sz="1000">
              <a:latin typeface="Times New Roman" panose="02020603050405020304" pitchFamily="18" charset="0"/>
            </a:endParaRPr>
          </a:p>
        </p:txBody>
      </p:sp>
      <p:sp>
        <p:nvSpPr>
          <p:cNvPr id="194563" name="Rectangle 2">
            <a:extLst>
              <a:ext uri="{FF2B5EF4-FFF2-40B4-BE49-F238E27FC236}">
                <a16:creationId xmlns:a16="http://schemas.microsoft.com/office/drawing/2014/main" id="{A93EB002-9B5F-4369-A918-DA09B7A658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solidFill>
            <a:srgbClr val="FFFFFF"/>
          </a:solidFill>
          <a:ln/>
        </p:spPr>
      </p:sp>
      <p:sp>
        <p:nvSpPr>
          <p:cNvPr id="194564" name="Rectangle 3">
            <a:extLst>
              <a:ext uri="{FF2B5EF4-FFF2-40B4-BE49-F238E27FC236}">
                <a16:creationId xmlns:a16="http://schemas.microsoft.com/office/drawing/2014/main" id="{3A2DA532-19A8-4EC0-8E8C-A56F7307C4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>
            <a:extLst>
              <a:ext uri="{FF2B5EF4-FFF2-40B4-BE49-F238E27FC236}">
                <a16:creationId xmlns:a16="http://schemas.microsoft.com/office/drawing/2014/main" id="{3FFA244E-1871-49AC-9D23-65FFA24A46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21D2137E-4FB6-446C-A4FE-14D013EB03C6}" type="slidenum">
              <a:rPr lang="zh-TW" altLang="en-US" sz="1000">
                <a:latin typeface="Times New Roman" panose="02020603050405020304" pitchFamily="18" charset="0"/>
              </a:rPr>
              <a:pPr/>
              <a:t>10</a:t>
            </a:fld>
            <a:endParaRPr lang="zh-TW" altLang="en-US" sz="1000">
              <a:latin typeface="Times New Roman" panose="02020603050405020304" pitchFamily="18" charset="0"/>
            </a:endParaRPr>
          </a:p>
        </p:txBody>
      </p:sp>
      <p:sp>
        <p:nvSpPr>
          <p:cNvPr id="192515" name="Rectangle 2">
            <a:extLst>
              <a:ext uri="{FF2B5EF4-FFF2-40B4-BE49-F238E27FC236}">
                <a16:creationId xmlns:a16="http://schemas.microsoft.com/office/drawing/2014/main" id="{F0B53881-3A60-4190-A48F-73582CBB57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noFill/>
          <a:ln cap="flat"/>
        </p:spPr>
      </p:sp>
      <p:sp>
        <p:nvSpPr>
          <p:cNvPr id="192516" name="Rectangle 3">
            <a:extLst>
              <a:ext uri="{FF2B5EF4-FFF2-40B4-BE49-F238E27FC236}">
                <a16:creationId xmlns:a16="http://schemas.microsoft.com/office/drawing/2014/main" id="{3695923D-71B1-4757-8859-19FB4726D9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56017-9DCF-49BD-BC4B-A877994A1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E3A2B-6EA6-4997-8CCB-F01273EFA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64AEA-78BE-4E73-ADEA-3E9DDB69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F048-3071-4791-9097-01ADF006B65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50CC1-0A1A-4014-AE82-5E0F9F9B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0565B-EB49-45F0-81B3-7910007C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0522-DF0D-4452-8D1C-E1BBC0EBC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4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E2D4-9157-42A2-B95D-D2D3D7C72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5593A-3A92-43E1-884B-B3953872C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4D31A-AF61-4B9F-B427-6D86A1CA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F048-3071-4791-9097-01ADF006B65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684FB-CEC0-4B37-93B4-E18B14F4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29363-295E-42C8-9BE7-2F5152EF3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0522-DF0D-4452-8D1C-E1BBC0EBC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3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F20C78-CF1C-43BF-B119-DD2970840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8E970-DDE0-403E-8533-69AE8FE22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6E7ED-6601-412A-823F-8924C5625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F048-3071-4791-9097-01ADF006B65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05A76-31CB-431A-8E78-469F1F84C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207B9-389A-4056-AA35-585FC7F9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0522-DF0D-4452-8D1C-E1BBC0EBC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8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F2055-B000-43A8-BF11-51D3F7DB1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03B91-58D8-4974-816F-CDF7D9774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55F91-9B68-4258-B647-0932457A5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F048-3071-4791-9097-01ADF006B65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5A4B9-CAD2-4A65-8E50-358009F93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C3255-98F6-459F-9B92-B9F517A1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0522-DF0D-4452-8D1C-E1BBC0EBC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9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4E2A-448F-43C9-924F-E9690C97E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082B6-B3BF-4923-9829-B4C3E36D0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5030E-9B00-4E65-8511-586603E42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F048-3071-4791-9097-01ADF006B65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2D345-5194-49A5-84F2-42F06F6F9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1CDC2-4F79-4119-86A0-57F1092E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0522-DF0D-4452-8D1C-E1BBC0EBC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0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F503-F1F3-4541-BA27-C5AA0A8D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FE502-3066-4CA2-B1BA-3620760E3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44465-E5A0-41CA-9880-F669855F1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DA508-6F55-4930-B0D6-F5E7B552B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F048-3071-4791-9097-01ADF006B65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DEBA9-6F0E-4D9F-A522-61E12D59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06365-1D02-45F0-B380-C5C20E82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0522-DF0D-4452-8D1C-E1BBC0EBC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8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99C2-1481-48C0-AA0C-126FCF1FD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FC8FD-FFC8-4754-89CC-957569E09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94C57-1BB1-4ED6-86DE-287AC31DD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FC74C-AEB8-41F7-9FBB-00D95234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62B8F-CFDC-48BB-818D-A297965EF3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07565-6685-421A-835C-1B8451BF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F048-3071-4791-9097-01ADF006B65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2BBA93-9916-4554-817C-B5C6798A4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E3F234-411A-4900-87D2-A4C6B128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0522-DF0D-4452-8D1C-E1BBC0EBC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5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A6402-72CF-45A1-B3C5-FBA441C5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EBC824-1210-4F6B-97E0-A961CB1A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F048-3071-4791-9097-01ADF006B65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EF69A-D44D-4373-B328-6AB2741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3F9CE-ABCD-4068-9BD5-3D7F6FAD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0522-DF0D-4452-8D1C-E1BBC0EBC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2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C9BF98-6673-4744-B4B6-B5830BA4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F048-3071-4791-9097-01ADF006B65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48636-C4B5-481E-9D80-72B0081B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4E7A5-F369-4A5E-BEB3-ADD36F88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0522-DF0D-4452-8D1C-E1BBC0EBC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64557-8940-4096-B322-8AED41A16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79B70-3DF6-4242-974D-E0A4200ED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5CE7D-9FD7-490F-9CBC-55C8C8077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E5D16-4203-480A-A3DC-3409A58F3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F048-3071-4791-9097-01ADF006B65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50D5F-614F-42F8-AABE-3453F260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0693E-DD92-42EA-B172-9FC4B329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0522-DF0D-4452-8D1C-E1BBC0EBC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4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5B75-BC7C-4FC4-84F4-05E409997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7A7AF7-4D12-4586-9808-A38EB915E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C7F97-0526-419E-A76F-CE7961CF1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7A40B-06BF-458F-91A3-C7CA24A7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F048-3071-4791-9097-01ADF006B65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72F59-E65D-4E92-BFE2-C5E93EBF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5739A-0CF4-43BC-AF43-E72F30CF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0522-DF0D-4452-8D1C-E1BBC0EBC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1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DF9C5-7CC1-413B-8B18-8504C0F8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BA784-7E3F-437B-A63E-F036621AA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8FAE6-B5AC-45F7-B0C7-3239A4BF5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EF048-3071-4791-9097-01ADF006B65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471C0-53C8-4053-8A7A-2886B61D2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04AB1-4EEC-4530-B9AB-5551CB3BD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00522-DF0D-4452-8D1C-E1BBC0EBC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8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Number Placeholder 5">
            <a:extLst>
              <a:ext uri="{FF2B5EF4-FFF2-40B4-BE49-F238E27FC236}">
                <a16:creationId xmlns:a16="http://schemas.microsoft.com/office/drawing/2014/main" id="{BD7378BE-3835-4AD5-810F-6E600BB7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13775E90-FF00-450A-9DFA-C9A9B55C88A7}" type="slidenum">
              <a:rPr lang="zh-TW" altLang="en-US" sz="140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1</a:t>
            </a:fld>
            <a:endParaRPr lang="zh-TW" altLang="en-US" sz="1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10626" name="Rectangle 2">
            <a:extLst>
              <a:ext uri="{FF2B5EF4-FFF2-40B4-BE49-F238E27FC236}">
                <a16:creationId xmlns:a16="http://schemas.microsoft.com/office/drawing/2014/main" id="{14B82227-B55B-412B-AC8C-3F990650F8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6858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zh-TW" altLang="en-US" sz="4000">
                <a:ea typeface="新細明體" panose="020B0604030504040204" pitchFamily="18" charset="-120"/>
              </a:rPr>
              <a:t>7.11  </a:t>
            </a:r>
            <a:r>
              <a:rPr lang="en-US" altLang="zh-TW" sz="4000">
                <a:ea typeface="新細明體" panose="020B0604030504040204" pitchFamily="18" charset="-120"/>
              </a:rPr>
              <a:t>PERT</a:t>
            </a:r>
            <a:r>
              <a:rPr lang="en-US" altLang="zh-TW">
                <a:ea typeface="新細明體" panose="020B0604030504040204" pitchFamily="18" charset="-120"/>
              </a:rPr>
              <a:t>/</a:t>
            </a:r>
            <a:r>
              <a:rPr lang="en-US" altLang="zh-TW" sz="4000">
                <a:ea typeface="新細明體" panose="020B0604030504040204" pitchFamily="18" charset="-120"/>
              </a:rPr>
              <a:t>COST</a:t>
            </a:r>
          </a:p>
        </p:txBody>
      </p:sp>
      <p:sp>
        <p:nvSpPr>
          <p:cNvPr id="410627" name="Rectangle 3">
            <a:extLst>
              <a:ext uri="{FF2B5EF4-FFF2-40B4-BE49-F238E27FC236}">
                <a16:creationId xmlns:a16="http://schemas.microsoft.com/office/drawing/2014/main" id="{F13C9B64-80A7-4B17-81D8-3D860AC24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981200"/>
            <a:ext cx="8001000" cy="44958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a typeface="新細明體" panose="020B0604030504040204" pitchFamily="18" charset="-120"/>
              </a:rPr>
              <a:t>PERT/Cost helps management gauge progress [measurement/</a:t>
            </a:r>
            <a:r>
              <a:rPr lang="en-US" altLang="zh-TW">
                <a:ea typeface="新細明體" panose="020B0604030504040204" pitchFamily="18" charset="-120"/>
              </a:rPr>
              <a:t>test progress] </a:t>
            </a:r>
            <a:r>
              <a:rPr lang="en-US" altLang="zh-TW" dirty="0">
                <a:ea typeface="新細明體" panose="020B0604030504040204" pitchFamily="18" charset="-120"/>
              </a:rPr>
              <a:t>against scheduled time and cost estimates.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TW" dirty="0">
                <a:ea typeface="新細明體" panose="020B0604030504040204" pitchFamily="18" charset="-120"/>
              </a:rPr>
              <a:t>PERT/Cost is based on analyzing a segmented project. Each segment is a collection of work packages.</a:t>
            </a:r>
          </a:p>
        </p:txBody>
      </p:sp>
      <p:grpSp>
        <p:nvGrpSpPr>
          <p:cNvPr id="410628" name="Group 4">
            <a:extLst>
              <a:ext uri="{FF2B5EF4-FFF2-40B4-BE49-F238E27FC236}">
                <a16:creationId xmlns:a16="http://schemas.microsoft.com/office/drawing/2014/main" id="{5FAC6D94-EB65-4CA4-97DC-0B6AC5793B81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495800"/>
            <a:ext cx="6629400" cy="2057400"/>
            <a:chOff x="1152" y="2832"/>
            <a:chExt cx="4176" cy="1296"/>
          </a:xfrm>
        </p:grpSpPr>
        <p:sp>
          <p:nvSpPr>
            <p:cNvPr id="176134" name="Oval 5">
              <a:extLst>
                <a:ext uri="{FF2B5EF4-FFF2-40B4-BE49-F238E27FC236}">
                  <a16:creationId xmlns:a16="http://schemas.microsoft.com/office/drawing/2014/main" id="{7F8938DC-6921-4F06-9550-9039FA8DC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832"/>
              <a:ext cx="912" cy="336"/>
            </a:xfrm>
            <a:prstGeom prst="ellipse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56796" dir="1593903" algn="ctr" rotWithShape="0">
                <a:srgbClr val="FF9999"/>
              </a:outerShdw>
            </a:effec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panose="02020500000000000000" pitchFamily="18" charset="-120"/>
                </a:rPr>
                <a:t>PROJECT</a:t>
              </a:r>
            </a:p>
          </p:txBody>
        </p:sp>
        <p:cxnSp>
          <p:nvCxnSpPr>
            <p:cNvPr id="176135" name="AutoShape 6">
              <a:extLst>
                <a:ext uri="{FF2B5EF4-FFF2-40B4-BE49-F238E27FC236}">
                  <a16:creationId xmlns:a16="http://schemas.microsoft.com/office/drawing/2014/main" id="{A4312EB3-BA89-439D-8BA4-1F32B9D66A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079" y="3026"/>
              <a:ext cx="609" cy="23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136" name="AutoShape 7">
              <a:extLst>
                <a:ext uri="{FF2B5EF4-FFF2-40B4-BE49-F238E27FC236}">
                  <a16:creationId xmlns:a16="http://schemas.microsoft.com/office/drawing/2014/main" id="{6B1BB427-8354-4852-B75D-42C96CB201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51" y="3174"/>
              <a:ext cx="7" cy="35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137" name="AutoShape 8">
              <a:extLst>
                <a:ext uri="{FF2B5EF4-FFF2-40B4-BE49-F238E27FC236}">
                  <a16:creationId xmlns:a16="http://schemas.microsoft.com/office/drawing/2014/main" id="{2E0F4797-5498-477B-8F5B-E7332D3D051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17" y="3002"/>
              <a:ext cx="683" cy="23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6138" name="AutoShape 9">
              <a:extLst>
                <a:ext uri="{FF2B5EF4-FFF2-40B4-BE49-F238E27FC236}">
                  <a16:creationId xmlns:a16="http://schemas.microsoft.com/office/drawing/2014/main" id="{DB772CBE-87B8-4674-A2C0-9D276DA87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216"/>
              <a:ext cx="1104" cy="72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zh-TW" u="sng">
                  <a:ea typeface="新細明體" panose="02020500000000000000" pitchFamily="18" charset="-120"/>
                </a:rPr>
                <a:t>Work Package 1</a:t>
              </a:r>
              <a:endParaRPr lang="en-US" altLang="zh-TW">
                <a:ea typeface="新細明體" panose="02020500000000000000" pitchFamily="18" charset="-120"/>
              </a:endParaRPr>
            </a:p>
            <a:p>
              <a:pPr algn="ctr" eaLnBrk="1" hangingPunct="1"/>
              <a:r>
                <a:rPr lang="en-US" altLang="zh-TW" sz="1800">
                  <a:ea typeface="新細明體" panose="02020500000000000000" pitchFamily="18" charset="-120"/>
                </a:rPr>
                <a:t>Activity 1</a:t>
              </a:r>
            </a:p>
            <a:p>
              <a:pPr algn="ctr" eaLnBrk="1" hangingPunct="1"/>
              <a:r>
                <a:rPr lang="en-US" altLang="zh-TW" sz="1800">
                  <a:ea typeface="新細明體" panose="02020500000000000000" pitchFamily="18" charset="-120"/>
                </a:rPr>
                <a:t>Activity 2</a:t>
              </a:r>
            </a:p>
          </p:txBody>
        </p:sp>
        <p:sp>
          <p:nvSpPr>
            <p:cNvPr id="176139" name="AutoShape 10">
              <a:extLst>
                <a:ext uri="{FF2B5EF4-FFF2-40B4-BE49-F238E27FC236}">
                  <a16:creationId xmlns:a16="http://schemas.microsoft.com/office/drawing/2014/main" id="{E2EAED34-DA4E-4E7B-AF3B-B8DF9006F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408"/>
              <a:ext cx="1104" cy="720"/>
            </a:xfrm>
            <a:prstGeom prst="roundRect">
              <a:avLst>
                <a:gd name="adj" fmla="val 16667"/>
              </a:avLst>
            </a:prstGeom>
            <a:solidFill>
              <a:srgbClr val="00FF99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/>
              <a:r>
                <a:rPr lang="en-US" altLang="zh-TW" u="sng">
                  <a:ea typeface="新細明體" panose="02020500000000000000" pitchFamily="18" charset="-120"/>
                </a:rPr>
                <a:t>Work Package 2</a:t>
              </a:r>
              <a:endParaRPr lang="en-US" altLang="zh-TW">
                <a:ea typeface="新細明體" panose="02020500000000000000" pitchFamily="18" charset="-120"/>
              </a:endParaRPr>
            </a:p>
            <a:p>
              <a:pPr algn="ctr" eaLnBrk="1" hangingPunct="1"/>
              <a:r>
                <a:rPr lang="en-US" altLang="zh-TW" sz="1800">
                  <a:ea typeface="新細明體" panose="02020500000000000000" pitchFamily="18" charset="-120"/>
                </a:rPr>
                <a:t>Activity 3</a:t>
              </a:r>
            </a:p>
            <a:p>
              <a:pPr algn="ctr" eaLnBrk="1" hangingPunct="1"/>
              <a:r>
                <a:rPr lang="en-US" altLang="zh-TW" sz="1800">
                  <a:ea typeface="新細明體" panose="02020500000000000000" pitchFamily="18" charset="-120"/>
                </a:rPr>
                <a:t>Activity 5</a:t>
              </a:r>
            </a:p>
          </p:txBody>
        </p:sp>
        <p:sp>
          <p:nvSpPr>
            <p:cNvPr id="176140" name="AutoShape 11">
              <a:extLst>
                <a:ext uri="{FF2B5EF4-FFF2-40B4-BE49-F238E27FC236}">
                  <a16:creationId xmlns:a16="http://schemas.microsoft.com/office/drawing/2014/main" id="{C769B179-55F4-4C63-AB29-CFD92CC6F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216"/>
              <a:ext cx="1104" cy="72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/>
              <a:r>
                <a:rPr lang="en-US" altLang="zh-TW" u="sng">
                  <a:ea typeface="新細明體" panose="02020500000000000000" pitchFamily="18" charset="-120"/>
                </a:rPr>
                <a:t>Work Package 3</a:t>
              </a:r>
              <a:endParaRPr lang="en-US" altLang="zh-TW">
                <a:ea typeface="新細明體" panose="02020500000000000000" pitchFamily="18" charset="-120"/>
              </a:endParaRPr>
            </a:p>
            <a:p>
              <a:pPr algn="ctr" eaLnBrk="1" hangingPunct="1"/>
              <a:r>
                <a:rPr lang="en-US" altLang="zh-TW" sz="1800">
                  <a:ea typeface="新細明體" panose="02020500000000000000" pitchFamily="18" charset="-120"/>
                </a:rPr>
                <a:t>Activity 4</a:t>
              </a:r>
            </a:p>
            <a:p>
              <a:pPr algn="ctr" eaLnBrk="1" hangingPunct="1"/>
              <a:r>
                <a:rPr lang="en-US" altLang="zh-TW" sz="1800">
                  <a:ea typeface="新細明體" panose="02020500000000000000" pitchFamily="18" charset="-120"/>
                </a:rPr>
                <a:t>Activity 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7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lide Number Placeholder 5">
            <a:extLst>
              <a:ext uri="{FF2B5EF4-FFF2-40B4-BE49-F238E27FC236}">
                <a16:creationId xmlns:a16="http://schemas.microsoft.com/office/drawing/2014/main" id="{F4399DBE-FA45-435B-9778-154FE1CA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9169D29F-A7C5-469B-901A-0F4266430A54}" type="slidenum">
              <a:rPr lang="zh-TW" altLang="en-US" sz="140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10</a:t>
            </a:fld>
            <a:endParaRPr lang="zh-TW" altLang="en-US" sz="1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25986" name="Rectangle 2">
            <a:extLst>
              <a:ext uri="{FF2B5EF4-FFF2-40B4-BE49-F238E27FC236}">
                <a16:creationId xmlns:a16="http://schemas.microsoft.com/office/drawing/2014/main" id="{2DEE813B-5FB4-442B-95E7-61A32D5231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905000"/>
            <a:ext cx="8915400" cy="4876800"/>
          </a:xfrm>
        </p:spPr>
        <p:txBody>
          <a:bodyPr/>
          <a:lstStyle/>
          <a:p>
            <a:pPr lvl="1">
              <a:defRPr/>
            </a:pPr>
            <a:r>
              <a:rPr lang="en-US" altLang="zh-TW">
                <a:ea typeface="新細明體" panose="020B0604030504040204" pitchFamily="18" charset="-120"/>
              </a:rPr>
              <a:t>The remaining network at the end of week 20.</a:t>
            </a:r>
          </a:p>
        </p:txBody>
      </p:sp>
      <p:sp>
        <p:nvSpPr>
          <p:cNvPr id="191492" name="Oval 3">
            <a:extLst>
              <a:ext uri="{FF2B5EF4-FFF2-40B4-BE49-F238E27FC236}">
                <a16:creationId xmlns:a16="http://schemas.microsoft.com/office/drawing/2014/main" id="{756FF320-4089-4752-A7C1-72E93F5B7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150" y="4305300"/>
            <a:ext cx="909638" cy="901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I</a:t>
            </a:r>
          </a:p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191493" name="Oval 4">
            <a:extLst>
              <a:ext uri="{FF2B5EF4-FFF2-40B4-BE49-F238E27FC236}">
                <a16:creationId xmlns:a16="http://schemas.microsoft.com/office/drawing/2014/main" id="{9E25A614-C81A-4DCF-BA2D-F22525976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441700"/>
            <a:ext cx="1130300" cy="673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Finish</a:t>
            </a:r>
          </a:p>
        </p:txBody>
      </p:sp>
      <p:sp>
        <p:nvSpPr>
          <p:cNvPr id="191494" name="Oval 5">
            <a:extLst>
              <a:ext uri="{FF2B5EF4-FFF2-40B4-BE49-F238E27FC236}">
                <a16:creationId xmlns:a16="http://schemas.microsoft.com/office/drawing/2014/main" id="{B6587AAD-F831-4766-B29E-19DCB8C21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0" y="4533900"/>
            <a:ext cx="909638" cy="901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F</a:t>
            </a:r>
          </a:p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7.8</a:t>
            </a:r>
          </a:p>
        </p:txBody>
      </p:sp>
      <p:sp>
        <p:nvSpPr>
          <p:cNvPr id="191495" name="Oval 6">
            <a:extLst>
              <a:ext uri="{FF2B5EF4-FFF2-40B4-BE49-F238E27FC236}">
                <a16:creationId xmlns:a16="http://schemas.microsoft.com/office/drawing/2014/main" id="{8BA8F812-04E0-49BF-A62A-0845C27EB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0" y="2552700"/>
            <a:ext cx="909638" cy="901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H</a:t>
            </a:r>
          </a:p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15</a:t>
            </a:r>
          </a:p>
        </p:txBody>
      </p:sp>
      <p:sp>
        <p:nvSpPr>
          <p:cNvPr id="191496" name="Line 7">
            <a:extLst>
              <a:ext uri="{FF2B5EF4-FFF2-40B4-BE49-F238E27FC236}">
                <a16:creationId xmlns:a16="http://schemas.microsoft.com/office/drawing/2014/main" id="{0063638F-AFE0-4EDA-94DE-9FF93EE9E0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3150" y="2901950"/>
            <a:ext cx="2965450" cy="603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1497" name="Line 8">
            <a:extLst>
              <a:ext uri="{FF2B5EF4-FFF2-40B4-BE49-F238E27FC236}">
                <a16:creationId xmlns:a16="http://schemas.microsoft.com/office/drawing/2014/main" id="{F8BFEAB8-B119-4AF8-86B2-B97F0982E1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6975" y="4835525"/>
            <a:ext cx="2279650" cy="146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1498" name="Line 9">
            <a:extLst>
              <a:ext uri="{FF2B5EF4-FFF2-40B4-BE49-F238E27FC236}">
                <a16:creationId xmlns:a16="http://schemas.microsoft.com/office/drawing/2014/main" id="{348B2998-5FEC-4B3E-94AF-F1AB6B703F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7375" y="3997325"/>
            <a:ext cx="984250" cy="679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4" name="Rectangle 10">
            <a:extLst>
              <a:ext uri="{FF2B5EF4-FFF2-40B4-BE49-F238E27FC236}">
                <a16:creationId xmlns:a16="http://schemas.microsoft.com/office/drawing/2014/main" id="{4E5A4D1D-0563-440D-B1D4-92C6CE302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963" y="3733800"/>
            <a:ext cx="5483874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zh-TW" altLang="en-US">
                <a:solidFill>
                  <a:srgbClr val="990000"/>
                </a:solidFill>
                <a:ea typeface="新細明體" panose="02020500000000000000" pitchFamily="18" charset="-120"/>
              </a:rPr>
              <a:t>(1-</a:t>
            </a:r>
            <a:r>
              <a:rPr lang="en-US" altLang="zh-TW">
                <a:solidFill>
                  <a:srgbClr val="990000"/>
                </a:solidFill>
                <a:ea typeface="新細明體" panose="02020500000000000000" pitchFamily="18" charset="-120"/>
              </a:rPr>
              <a:t>p)(original expected completion time)=(1-0.25)(20)=15</a:t>
            </a:r>
          </a:p>
        </p:txBody>
      </p:sp>
      <p:sp>
        <p:nvSpPr>
          <p:cNvPr id="425995" name="Rectangle 11">
            <a:extLst>
              <a:ext uri="{FF2B5EF4-FFF2-40B4-BE49-F238E27FC236}">
                <a16:creationId xmlns:a16="http://schemas.microsoft.com/office/drawing/2014/main" id="{B1E0AD70-C1E5-49B0-9B6F-11872825E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1925" y="2970213"/>
            <a:ext cx="1134926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zh-TW" altLang="en-US">
                <a:ea typeface="新細明體" panose="02020500000000000000" pitchFamily="18" charset="-120"/>
              </a:rPr>
              <a:t>20+15=35</a:t>
            </a:r>
          </a:p>
        </p:txBody>
      </p:sp>
      <p:sp>
        <p:nvSpPr>
          <p:cNvPr id="425996" name="Rectangle 12">
            <a:extLst>
              <a:ext uri="{FF2B5EF4-FFF2-40B4-BE49-F238E27FC236}">
                <a16:creationId xmlns:a16="http://schemas.microsoft.com/office/drawing/2014/main" id="{834C2597-2D53-41A5-91D1-D6199FA9E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325" y="5243513"/>
            <a:ext cx="1367362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zh-TW" altLang="en-US">
                <a:ea typeface="新細明體" panose="02020500000000000000" pitchFamily="18" charset="-120"/>
              </a:rPr>
              <a:t>20+7.8=27.8</a:t>
            </a:r>
          </a:p>
        </p:txBody>
      </p:sp>
      <p:sp>
        <p:nvSpPr>
          <p:cNvPr id="425997" name="Rectangle 13">
            <a:extLst>
              <a:ext uri="{FF2B5EF4-FFF2-40B4-BE49-F238E27FC236}">
                <a16:creationId xmlns:a16="http://schemas.microsoft.com/office/drawing/2014/main" id="{DF486C94-F7C0-4FC5-B585-94356EE97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351" y="4130676"/>
            <a:ext cx="167994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zh-TW" altLang="en-US" sz="2400">
                <a:ea typeface="新細明體" panose="02020500000000000000" pitchFamily="18" charset="-120"/>
              </a:rPr>
              <a:t>27.8+9=36.</a:t>
            </a:r>
            <a:r>
              <a:rPr lang="zh-TW" altLang="en-US" sz="2400">
                <a:solidFill>
                  <a:schemeClr val="tx2"/>
                </a:solidFill>
                <a:ea typeface="新細明體" panose="02020500000000000000" pitchFamily="18" charset="-120"/>
              </a:rPr>
              <a:t>8</a:t>
            </a:r>
            <a:r>
              <a:rPr lang="zh-TW" altLang="en-US" sz="2400">
                <a:ea typeface="新細明體" panose="02020500000000000000" pitchFamily="18" charset="-120"/>
              </a:rPr>
              <a:t> </a:t>
            </a:r>
          </a:p>
        </p:txBody>
      </p:sp>
      <p:grpSp>
        <p:nvGrpSpPr>
          <p:cNvPr id="425998" name="Group 14">
            <a:extLst>
              <a:ext uri="{FF2B5EF4-FFF2-40B4-BE49-F238E27FC236}">
                <a16:creationId xmlns:a16="http://schemas.microsoft.com/office/drawing/2014/main" id="{B8E168E0-BA6B-4E1F-91A7-3F33631602FE}"/>
              </a:ext>
            </a:extLst>
          </p:cNvPr>
          <p:cNvGrpSpPr>
            <a:grpSpLocks/>
          </p:cNvGrpSpPr>
          <p:nvPr/>
        </p:nvGrpSpPr>
        <p:grpSpPr bwMode="auto">
          <a:xfrm>
            <a:off x="7927976" y="2898776"/>
            <a:ext cx="911225" cy="530225"/>
            <a:chOff x="4034" y="1490"/>
            <a:chExt cx="574" cy="334"/>
          </a:xfrm>
        </p:grpSpPr>
        <p:sp>
          <p:nvSpPr>
            <p:cNvPr id="191510" name="Line 15">
              <a:extLst>
                <a:ext uri="{FF2B5EF4-FFF2-40B4-BE49-F238E27FC236}">
                  <a16:creationId xmlns:a16="http://schemas.microsoft.com/office/drawing/2014/main" id="{8B65F22E-5945-49E5-9E66-0E9CD508B9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6" y="1492"/>
              <a:ext cx="572" cy="33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511" name="Line 16">
              <a:extLst>
                <a:ext uri="{FF2B5EF4-FFF2-40B4-BE49-F238E27FC236}">
                  <a16:creationId xmlns:a16="http://schemas.microsoft.com/office/drawing/2014/main" id="{F80A97BE-69EC-479A-9244-B1F1187086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4" y="1490"/>
              <a:ext cx="524" cy="33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001" name="Rectangle 17">
            <a:extLst>
              <a:ext uri="{FF2B5EF4-FFF2-40B4-BE49-F238E27FC236}">
                <a16:creationId xmlns:a16="http://schemas.microsoft.com/office/drawing/2014/main" id="{DB08DD1A-4C74-4EFB-8C13-44843CD40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9529" y="4148139"/>
            <a:ext cx="397545" cy="462307"/>
          </a:xfrm>
          <a:prstGeom prst="rect">
            <a:avLst/>
          </a:prstGeom>
          <a:solidFill>
            <a:srgbClr val="5550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/>
            <a:r>
              <a:rPr lang="zh-TW" altLang="en-US" sz="2400" b="1">
                <a:solidFill>
                  <a:srgbClr val="990000"/>
                </a:solidFill>
                <a:ea typeface="新細明體" panose="02020500000000000000" pitchFamily="18" charset="-120"/>
              </a:rPr>
              <a:t>.8</a:t>
            </a:r>
          </a:p>
        </p:txBody>
      </p:sp>
      <p:sp>
        <p:nvSpPr>
          <p:cNvPr id="426002" name="Arc 18">
            <a:extLst>
              <a:ext uri="{FF2B5EF4-FFF2-40B4-BE49-F238E27FC236}">
                <a16:creationId xmlns:a16="http://schemas.microsoft.com/office/drawing/2014/main" id="{ECB59DDF-D7E7-478C-9AFD-3106D29C58F0}"/>
              </a:ext>
            </a:extLst>
          </p:cNvPr>
          <p:cNvSpPr>
            <a:spLocks/>
          </p:cNvSpPr>
          <p:nvPr/>
        </p:nvSpPr>
        <p:spPr bwMode="auto">
          <a:xfrm rot="19920000">
            <a:off x="8153401" y="4800600"/>
            <a:ext cx="1381125" cy="914400"/>
          </a:xfrm>
          <a:custGeom>
            <a:avLst/>
            <a:gdLst>
              <a:gd name="T0" fmla="*/ 1381125 w 21725"/>
              <a:gd name="T1" fmla="*/ 0 h 21600"/>
              <a:gd name="T2" fmla="*/ 0 w 21725"/>
              <a:gd name="T3" fmla="*/ 914400 h 21600"/>
              <a:gd name="T4" fmla="*/ 7947 w 21725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25" h="21600" fill="none" extrusionOk="0">
                <a:moveTo>
                  <a:pt x="21725" y="0"/>
                </a:moveTo>
                <a:cubicBezTo>
                  <a:pt x="21725" y="11929"/>
                  <a:pt x="12054" y="21600"/>
                  <a:pt x="125" y="21600"/>
                </a:cubicBezTo>
                <a:cubicBezTo>
                  <a:pt x="83" y="21599"/>
                  <a:pt x="41" y="21599"/>
                  <a:pt x="0" y="21599"/>
                </a:cubicBezTo>
              </a:path>
              <a:path w="21725" h="21600" stroke="0" extrusionOk="0">
                <a:moveTo>
                  <a:pt x="21725" y="0"/>
                </a:moveTo>
                <a:cubicBezTo>
                  <a:pt x="21725" y="11929"/>
                  <a:pt x="12054" y="21600"/>
                  <a:pt x="125" y="21600"/>
                </a:cubicBezTo>
                <a:cubicBezTo>
                  <a:pt x="83" y="21599"/>
                  <a:pt x="41" y="21599"/>
                  <a:pt x="0" y="21599"/>
                </a:cubicBezTo>
                <a:lnTo>
                  <a:pt x="125" y="0"/>
                </a:lnTo>
                <a:lnTo>
                  <a:pt x="21725" y="0"/>
                </a:lnTo>
                <a:close/>
              </a:path>
            </a:pathLst>
          </a:custGeom>
          <a:noFill/>
          <a:ln w="25400" cap="rnd">
            <a:solidFill>
              <a:srgbClr val="990000"/>
            </a:solidFill>
            <a:prstDash val="sysDot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3" name="Rectangle 19">
            <a:extLst>
              <a:ext uri="{FF2B5EF4-FFF2-40B4-BE49-F238E27FC236}">
                <a16:creationId xmlns:a16="http://schemas.microsoft.com/office/drawing/2014/main" id="{03D24443-CC6D-4741-88C5-CEBD48EFC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5883276"/>
            <a:ext cx="5612114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zh-TW" sz="2400">
                <a:solidFill>
                  <a:srgbClr val="990000"/>
                </a:solidFill>
                <a:ea typeface="新細明體" panose="02020500000000000000" pitchFamily="18" charset="-120"/>
              </a:rPr>
              <a:t>The remaining activities are expected to take </a:t>
            </a:r>
          </a:p>
          <a:p>
            <a:r>
              <a:rPr lang="en-US" altLang="zh-TW" sz="2400">
                <a:solidFill>
                  <a:srgbClr val="990000"/>
                </a:solidFill>
                <a:ea typeface="新細明體" panose="02020500000000000000" pitchFamily="18" charset="-120"/>
              </a:rPr>
              <a:t>0.8 weeks longer than the deadline of 36 weeks.</a:t>
            </a:r>
          </a:p>
        </p:txBody>
      </p:sp>
      <p:sp>
        <p:nvSpPr>
          <p:cNvPr id="426004" name="Freeform 20">
            <a:extLst>
              <a:ext uri="{FF2B5EF4-FFF2-40B4-BE49-F238E27FC236}">
                <a16:creationId xmlns:a16="http://schemas.microsoft.com/office/drawing/2014/main" id="{18131AFE-37A6-4EFE-BFB0-298F3949CBB1}"/>
              </a:ext>
            </a:extLst>
          </p:cNvPr>
          <p:cNvSpPr>
            <a:spLocks/>
          </p:cNvSpPr>
          <p:nvPr/>
        </p:nvSpPr>
        <p:spPr bwMode="auto">
          <a:xfrm>
            <a:off x="7543800" y="2286000"/>
            <a:ext cx="457200" cy="838200"/>
          </a:xfrm>
          <a:custGeom>
            <a:avLst/>
            <a:gdLst>
              <a:gd name="T0" fmla="*/ 228600 w 288"/>
              <a:gd name="T1" fmla="*/ 838200 h 720"/>
              <a:gd name="T2" fmla="*/ 0 w 288"/>
              <a:gd name="T3" fmla="*/ 838200 h 720"/>
              <a:gd name="T4" fmla="*/ 0 w 288"/>
              <a:gd name="T5" fmla="*/ 279400 h 720"/>
              <a:gd name="T6" fmla="*/ 457200 w 288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720">
                <a:moveTo>
                  <a:pt x="144" y="720"/>
                </a:moveTo>
                <a:lnTo>
                  <a:pt x="0" y="720"/>
                </a:lnTo>
                <a:lnTo>
                  <a:pt x="0" y="240"/>
                </a:lnTo>
                <a:lnTo>
                  <a:pt x="288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005" name="Freeform 21">
            <a:extLst>
              <a:ext uri="{FF2B5EF4-FFF2-40B4-BE49-F238E27FC236}">
                <a16:creationId xmlns:a16="http://schemas.microsoft.com/office/drawing/2014/main" id="{F6B30266-4BC4-46F8-B3D6-2BEE38A78BA8}"/>
              </a:ext>
            </a:extLst>
          </p:cNvPr>
          <p:cNvSpPr>
            <a:spLocks/>
          </p:cNvSpPr>
          <p:nvPr/>
        </p:nvSpPr>
        <p:spPr bwMode="auto">
          <a:xfrm>
            <a:off x="4419600" y="3276600"/>
            <a:ext cx="2514600" cy="457200"/>
          </a:xfrm>
          <a:custGeom>
            <a:avLst/>
            <a:gdLst>
              <a:gd name="T0" fmla="*/ 2514600 w 1584"/>
              <a:gd name="T1" fmla="*/ 457200 h 288"/>
              <a:gd name="T2" fmla="*/ 2514600 w 1584"/>
              <a:gd name="T3" fmla="*/ 304800 h 288"/>
              <a:gd name="T4" fmla="*/ 0 w 1584"/>
              <a:gd name="T5" fmla="*/ 304800 h 288"/>
              <a:gd name="T6" fmla="*/ 0 w 1584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84" h="288">
                <a:moveTo>
                  <a:pt x="1584" y="288"/>
                </a:moveTo>
                <a:lnTo>
                  <a:pt x="1584" y="192"/>
                </a:lnTo>
                <a:lnTo>
                  <a:pt x="0" y="192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CC33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006" name="Rectangle 22">
            <a:extLst>
              <a:ext uri="{FF2B5EF4-FFF2-40B4-BE49-F238E27FC236}">
                <a16:creationId xmlns:a16="http://schemas.microsoft.com/office/drawing/2014/main" id="{FFBD9391-C36A-41E2-AEFB-5DF01BCA6A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4000">
                <a:ea typeface="新細明體" panose="020B0604030504040204" pitchFamily="18" charset="-120"/>
              </a:rPr>
              <a:t>MAYORAL CAMPAIGN –</a:t>
            </a:r>
            <a:br>
              <a:rPr lang="en-US" altLang="zh-TW" sz="4000">
                <a:ea typeface="新細明體" panose="020B0604030504040204" pitchFamily="18" charset="-120"/>
              </a:rPr>
            </a:br>
            <a:r>
              <a:rPr lang="en-US" altLang="zh-TW" sz="4000">
                <a:ea typeface="新細明體" panose="020B0604030504040204" pitchFamily="18" charset="-120"/>
              </a:rPr>
              <a:t> </a:t>
            </a:r>
            <a:r>
              <a:rPr lang="en-US" altLang="zh-TW" sz="3600">
                <a:ea typeface="新細明體" panose="020B0604030504040204" pitchFamily="18" charset="-120"/>
              </a:rPr>
              <a:t>Completion Time Analysis</a:t>
            </a:r>
            <a:r>
              <a:rPr lang="en-US" altLang="zh-TW" sz="4000">
                <a:ea typeface="新細明體" panose="020B0604030504040204" pitchFamily="18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42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42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25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425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26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2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2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94" grpId="0" autoUpdateAnimBg="0"/>
      <p:bldP spid="425995" grpId="0" autoUpdateAnimBg="0"/>
      <p:bldP spid="425996" grpId="0" autoUpdateAnimBg="0"/>
      <p:bldP spid="425997" grpId="0" autoUpdateAnimBg="0"/>
      <p:bldP spid="426001" grpId="0" animBg="1" autoUpdateAnimBg="0"/>
      <p:bldP spid="42600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Number Placeholder 5">
            <a:extLst>
              <a:ext uri="{FF2B5EF4-FFF2-40B4-BE49-F238E27FC236}">
                <a16:creationId xmlns:a16="http://schemas.microsoft.com/office/drawing/2014/main" id="{9FCFE69C-D89D-4F3E-B7AD-8511440A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99D3CCB8-2EAB-4C04-86A5-0E441B8850A8}" type="slidenum">
              <a:rPr lang="zh-TW" altLang="en-US" sz="140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11</a:t>
            </a:fld>
            <a:endParaRPr lang="zh-TW" altLang="en-US" sz="1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30082" name="Rectangle 2">
            <a:extLst>
              <a:ext uri="{FF2B5EF4-FFF2-40B4-BE49-F238E27FC236}">
                <a16:creationId xmlns:a16="http://schemas.microsoft.com/office/drawing/2014/main" id="{7218A810-4B1E-4148-AC2E-9622526295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>
                <a:ea typeface="新細明體" panose="020B0604030504040204" pitchFamily="18" charset="-120"/>
              </a:rPr>
              <a:t>MAYORAL CAMPAIGN –</a:t>
            </a:r>
            <a:br>
              <a:rPr lang="en-US" altLang="zh-TW" sz="4000">
                <a:ea typeface="新細明體" panose="020B0604030504040204" pitchFamily="18" charset="-120"/>
              </a:rPr>
            </a:br>
            <a:r>
              <a:rPr lang="en-US" altLang="zh-TW" sz="3600">
                <a:ea typeface="新細明體" panose="020B0604030504040204" pitchFamily="18" charset="-120"/>
              </a:rPr>
              <a:t>Results Summary</a:t>
            </a:r>
          </a:p>
        </p:txBody>
      </p:sp>
      <p:sp>
        <p:nvSpPr>
          <p:cNvPr id="430083" name="Rectangle 3">
            <a:extLst>
              <a:ext uri="{FF2B5EF4-FFF2-40B4-BE49-F238E27FC236}">
                <a16:creationId xmlns:a16="http://schemas.microsoft.com/office/drawing/2014/main" id="{FDAF2D2C-A5F2-4C99-B25B-7417574B58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05000"/>
            <a:ext cx="7772400" cy="4343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>
                <a:ea typeface="新細明體" panose="020B0604030504040204" pitchFamily="18" charset="-120"/>
              </a:rPr>
              <a:t>The project is currently .8 weeks behind schedule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>
                <a:ea typeface="新細明體" panose="020B0604030504040204" pitchFamily="18" charset="-120"/>
              </a:rPr>
              <a:t>There is a cost over-run of $3900.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>
                <a:ea typeface="新細明體" panose="020B0604030504040204" pitchFamily="18" charset="-120"/>
              </a:rPr>
              <a:t>The remaining completion time for uncompleted work packages is: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>
                <a:ea typeface="新細明體" panose="020B0604030504040204" pitchFamily="18" charset="-120"/>
              </a:rPr>
              <a:t>Work package F: 7.8 weeks,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>
                <a:ea typeface="新細明體" panose="020B0604030504040204" pitchFamily="18" charset="-120"/>
              </a:rPr>
              <a:t>Work package H: 15 weeks,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>
                <a:ea typeface="新細明體" panose="020B0604030504040204" pitchFamily="18" charset="-120"/>
              </a:rPr>
              <a:t>Work package I:    9 weeks.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>
                <a:ea typeface="新細明體" panose="020B0604030504040204" pitchFamily="18" charset="-120"/>
              </a:rPr>
              <a:t>Cost over-run is observed in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>
                <a:ea typeface="新細明體" panose="020B0604030504040204" pitchFamily="18" charset="-120"/>
              </a:rPr>
              <a:t>Work package F:  $400,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>
                <a:ea typeface="新細明體" panose="020B0604030504040204" pitchFamily="18" charset="-120"/>
              </a:rPr>
              <a:t>Work package H:  $500.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E3E9-9E4E-45DE-A5EB-A2B28840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u="none" strike="noStrike" dirty="0">
                <a:solidFill>
                  <a:srgbClr val="1A9988"/>
                </a:solidFill>
                <a:effectLst/>
                <a:latin typeface="Calibri" panose="020F0502020204030204" pitchFamily="34" charset="0"/>
              </a:rPr>
              <a:t>Work Package - Assumptions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F0426-B9D8-47D5-8B8F-B097DAB86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1A9988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dirty="0">
              <a:effectLst/>
            </a:endParaRPr>
          </a:p>
          <a:p>
            <a:pPr marL="228600"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1A9988"/>
                </a:solidFill>
                <a:effectLst/>
                <a:latin typeface="Calibri" panose="020F0502020204030204" pitchFamily="34" charset="0"/>
              </a:rPr>
              <a:t>Once started, a work package is performed  </a:t>
            </a:r>
            <a:endParaRPr lang="en-US" sz="1800" b="0" i="0" u="none" strike="noStrike" dirty="0">
              <a:solidFill>
                <a:srgbClr val="1A9988"/>
              </a:solidFill>
              <a:effectLst/>
              <a:latin typeface="Arial" panose="020B0604020202020204" pitchFamily="34" charset="0"/>
            </a:endParaRPr>
          </a:p>
          <a:p>
            <a:pPr marL="171450" indent="0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1A9988"/>
                </a:solidFill>
                <a:effectLst/>
                <a:latin typeface="Calibri" panose="020F0502020204030204" pitchFamily="34" charset="0"/>
              </a:rPr>
              <a:t>     continuously until it is finished.</a:t>
            </a:r>
            <a:endParaRPr lang="en-US" b="0" dirty="0">
              <a:effectLst/>
            </a:endParaRPr>
          </a:p>
          <a:p>
            <a:pPr marL="171450" indent="0" rtl="0">
              <a:spcBef>
                <a:spcPts val="300"/>
              </a:spcBef>
              <a:spcAft>
                <a:spcPts val="0"/>
              </a:spcAft>
              <a:buNone/>
            </a:pPr>
            <a:endParaRPr lang="en-US" b="0" dirty="0">
              <a:effectLst/>
            </a:endParaRPr>
          </a:p>
          <a:p>
            <a:pPr marL="228600"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1A9988"/>
                </a:solidFill>
                <a:effectLst/>
                <a:latin typeface="Calibri" panose="020F0502020204030204" pitchFamily="34" charset="0"/>
              </a:rPr>
              <a:t>The costs associated with a work package are spread</a:t>
            </a:r>
            <a:endParaRPr lang="en-US" sz="1800" b="0" i="0" u="none" strike="noStrike" dirty="0">
              <a:solidFill>
                <a:srgbClr val="1A9988"/>
              </a:solidFill>
              <a:effectLst/>
              <a:latin typeface="Arial" panose="020B0604020202020204" pitchFamily="34" charset="0"/>
            </a:endParaRPr>
          </a:p>
          <a:p>
            <a:pPr marL="171450" indent="0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1A9988"/>
                </a:solidFill>
                <a:effectLst/>
                <a:latin typeface="Calibri" panose="020F0502020204030204" pitchFamily="34" charset="0"/>
              </a:rPr>
              <a:t>  evenly throughout its duration.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85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11496A-BF60-4636-91F1-0CB933AA5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854"/>
            <a:ext cx="10515600" cy="1083847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3100" b="0" i="0" u="none" strike="noStrike" dirty="0">
                <a:solidFill>
                  <a:srgbClr val="1A9988"/>
                </a:solidFill>
                <a:effectLst/>
                <a:latin typeface="Calibri" panose="020F0502020204030204" pitchFamily="34" charset="0"/>
              </a:rPr>
            </a:br>
            <a:br>
              <a:rPr lang="en-US" sz="3100" b="0" i="0" u="none" strike="noStrike" dirty="0">
                <a:solidFill>
                  <a:srgbClr val="1A9988"/>
                </a:solidFill>
                <a:effectLst/>
                <a:latin typeface="Calibri" panose="020F0502020204030204" pitchFamily="34" charset="0"/>
              </a:rPr>
            </a:br>
            <a:br>
              <a:rPr lang="en-US" sz="3100" b="0" i="0" u="none" strike="noStrike" dirty="0">
                <a:solidFill>
                  <a:srgbClr val="1A9988"/>
                </a:solidFill>
                <a:effectLst/>
                <a:latin typeface="Calibri" panose="020F0502020204030204" pitchFamily="34" charset="0"/>
              </a:rPr>
            </a:br>
            <a:r>
              <a:rPr lang="en-US" sz="3100" b="0" i="0" u="none" strike="noStrike" dirty="0">
                <a:solidFill>
                  <a:srgbClr val="1A9988"/>
                </a:solidFill>
                <a:effectLst/>
                <a:latin typeface="Calibri" panose="020F0502020204030204" pitchFamily="34" charset="0"/>
              </a:rPr>
              <a:t>Monitoring Project progress</a:t>
            </a:r>
            <a:br>
              <a:rPr lang="en-US" b="0" dirty="0">
                <a:effectLst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981515-5FFB-4523-B1F1-1AB3AA8C5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1A9988"/>
                </a:solidFill>
                <a:effectLst/>
                <a:latin typeface="Calibri" panose="020F0502020204030204" pitchFamily="34" charset="0"/>
              </a:rPr>
              <a:t>For each work package determine:</a:t>
            </a:r>
            <a:endParaRPr lang="en-US" sz="2800" b="0" i="0" u="none" strike="noStrike" dirty="0">
              <a:solidFill>
                <a:srgbClr val="1A9988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1A9988"/>
                </a:solidFill>
                <a:effectLst/>
                <a:latin typeface="Calibri" panose="020F0502020204030204" pitchFamily="34" charset="0"/>
              </a:rPr>
              <a:t>Work Package Forecasted Weekly cost</a:t>
            </a:r>
            <a:r>
              <a:rPr lang="en-US" sz="2400" b="0" i="0" u="none" strike="noStrike" dirty="0">
                <a:solidFill>
                  <a:srgbClr val="1A9988"/>
                </a:solidFill>
                <a:effectLst/>
                <a:latin typeface="Calibri" panose="020F0502020204030204" pitchFamily="34" charset="0"/>
              </a:rPr>
              <a:t> =</a:t>
            </a:r>
            <a:r>
              <a:rPr lang="en-US" sz="2400" b="0" i="0" u="none" strike="noStrike" dirty="0">
                <a:solidFill>
                  <a:srgbClr val="FF0066"/>
                </a:solidFill>
                <a:effectLst/>
                <a:latin typeface="Calibri" panose="020F0502020204030204" pitchFamily="34" charset="0"/>
              </a:rPr>
              <a:t>   </a:t>
            </a:r>
            <a:br>
              <a:rPr lang="en-US" sz="2400" b="0" i="0" u="none" strike="noStrike" dirty="0">
                <a:solidFill>
                  <a:srgbClr val="FF0066"/>
                </a:solidFill>
                <a:effectLst/>
                <a:latin typeface="Calibri" panose="020F0502020204030204" pitchFamily="34" charset="0"/>
              </a:rPr>
            </a:br>
            <a:r>
              <a:rPr lang="en-US" sz="2400" b="0" i="0" u="none" strike="noStrike" dirty="0">
                <a:solidFill>
                  <a:srgbClr val="1A9988"/>
                </a:solidFill>
                <a:effectLst/>
                <a:latin typeface="Calibri" panose="020F0502020204030204" pitchFamily="34" charset="0"/>
              </a:rPr>
              <a:t>Budgeted Total Cost for Work Package</a:t>
            </a:r>
            <a:endParaRPr lang="en-US" sz="2400" b="1" i="0" u="none" strike="noStrike" dirty="0">
              <a:solidFill>
                <a:srgbClr val="1A9988"/>
              </a:solidFill>
              <a:effectLst/>
              <a:latin typeface="Arial" panose="020B0604020202020204" pitchFamily="34" charset="0"/>
            </a:endParaRPr>
          </a:p>
          <a:p>
            <a:pPr marL="5715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rgbClr val="1A9988"/>
                </a:solidFill>
                <a:effectLst/>
                <a:latin typeface="Calibri" panose="020F0502020204030204" pitchFamily="34" charset="0"/>
              </a:rPr>
              <a:t>      Expected Completion Time for Work Package (weeks)</a:t>
            </a:r>
            <a:br>
              <a:rPr lang="en-US" sz="2400" b="0" i="0" u="none" strike="noStrike" dirty="0">
                <a:solidFill>
                  <a:srgbClr val="1A9988"/>
                </a:solidFill>
                <a:effectLst/>
                <a:latin typeface="Calibri" panose="020F0502020204030204" pitchFamily="34" charset="0"/>
              </a:rPr>
            </a:br>
            <a:br>
              <a:rPr lang="en-US" sz="2400" b="0" i="0" u="none" strike="noStrike" dirty="0">
                <a:solidFill>
                  <a:srgbClr val="1A9988"/>
                </a:solidFill>
                <a:effectLst/>
                <a:latin typeface="Calibri" panose="020F0502020204030204" pitchFamily="34" charset="0"/>
              </a:rPr>
            </a:br>
            <a:endParaRPr lang="en-US" b="0" dirty="0">
              <a:effectLst/>
            </a:endParaRPr>
          </a:p>
          <a:p>
            <a:pPr marL="2667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1A9988"/>
                </a:solidFill>
                <a:effectLst/>
                <a:latin typeface="Calibri" panose="020F0502020204030204" pitchFamily="34" charset="0"/>
              </a:rPr>
              <a:t>Value of Work to date</a:t>
            </a:r>
            <a:r>
              <a:rPr lang="en-US" sz="2400" b="0" i="0" u="none" strike="noStrike" dirty="0">
                <a:solidFill>
                  <a:srgbClr val="FF0066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400" b="0" i="0" u="none" strike="noStrike" dirty="0">
                <a:solidFill>
                  <a:srgbClr val="1A9988"/>
                </a:solidFill>
                <a:effectLst/>
                <a:latin typeface="Calibri" panose="020F0502020204030204" pitchFamily="34" charset="0"/>
              </a:rPr>
              <a:t>= p(Budget for the work package)</a:t>
            </a:r>
            <a:br>
              <a:rPr lang="en-US" sz="2400" b="0" i="0" u="none" strike="noStrike" dirty="0">
                <a:solidFill>
                  <a:srgbClr val="1A9988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1A9988"/>
                </a:solidFill>
                <a:effectLst/>
                <a:latin typeface="Calibri" panose="020F0502020204030204" pitchFamily="34" charset="0"/>
              </a:rPr>
              <a:t>where p is the estimated percentage of the work package completed.</a:t>
            </a:r>
            <a:br>
              <a:rPr lang="en-US" sz="1800" b="0" i="0" u="none" strike="noStrike" dirty="0">
                <a:solidFill>
                  <a:srgbClr val="1A9988"/>
                </a:solidFill>
                <a:effectLst/>
                <a:latin typeface="Calibri" panose="020F0502020204030204" pitchFamily="34" charset="0"/>
              </a:rPr>
            </a:br>
            <a:br>
              <a:rPr lang="en-US" sz="1800" b="0" i="0" u="none" strike="noStrike" dirty="0">
                <a:solidFill>
                  <a:srgbClr val="1A9988"/>
                </a:solidFill>
                <a:effectLst/>
                <a:latin typeface="Calibri" panose="020F0502020204030204" pitchFamily="34" charset="0"/>
              </a:rPr>
            </a:br>
            <a:endParaRPr lang="en-US" sz="2400" b="1" i="0" u="none" strike="noStrike" dirty="0">
              <a:solidFill>
                <a:srgbClr val="1A9988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400" b="1" i="0" u="none" strike="noStrike" dirty="0">
                <a:solidFill>
                  <a:srgbClr val="1A9988"/>
                </a:solidFill>
                <a:effectLst/>
                <a:latin typeface="Calibri" panose="020F0502020204030204" pitchFamily="34" charset="0"/>
              </a:rPr>
              <a:t>Expected remaining completion time</a:t>
            </a:r>
            <a:r>
              <a:rPr lang="en-US" sz="2400" b="0" i="0" u="none" strike="noStrike" dirty="0">
                <a:solidFill>
                  <a:srgbClr val="FF0066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400" b="0" i="0" u="none" strike="noStrike" dirty="0">
                <a:solidFill>
                  <a:srgbClr val="1A9988"/>
                </a:solidFill>
                <a:effectLst/>
                <a:latin typeface="Calibri" panose="020F0502020204030204" pitchFamily="34" charset="0"/>
              </a:rPr>
              <a:t>= </a:t>
            </a:r>
            <a:br>
              <a:rPr lang="en-US" sz="2400" b="0" i="0" u="none" strike="noStrike" dirty="0">
                <a:solidFill>
                  <a:srgbClr val="1A9988"/>
                </a:solidFill>
                <a:effectLst/>
                <a:latin typeface="Calibri" panose="020F0502020204030204" pitchFamily="34" charset="0"/>
              </a:rPr>
            </a:br>
            <a:r>
              <a:rPr lang="en-US" sz="2400" b="0" i="0" u="none" strike="noStrike" dirty="0">
                <a:solidFill>
                  <a:srgbClr val="1A9988"/>
                </a:solidFill>
                <a:effectLst/>
                <a:latin typeface="Calibri" panose="020F0502020204030204" pitchFamily="34" charset="0"/>
              </a:rPr>
              <a:t>(1 – p)(Original Expected Completion Time)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A5674F-08CF-41C1-8B5E-3402EA4BF2ED}"/>
              </a:ext>
            </a:extLst>
          </p:cNvPr>
          <p:cNvCxnSpPr>
            <a:cxnSpLocks/>
          </p:cNvCxnSpPr>
          <p:nvPr/>
        </p:nvCxnSpPr>
        <p:spPr>
          <a:xfrm>
            <a:off x="1463040" y="2909472"/>
            <a:ext cx="678062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31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C04B-F4FF-486B-8BAF-7D268338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u="none" strike="noStrike" dirty="0">
                <a:solidFill>
                  <a:srgbClr val="1A9988"/>
                </a:solidFill>
                <a:effectLst/>
                <a:latin typeface="Calibri" panose="020F0502020204030204" pitchFamily="34" charset="0"/>
              </a:rPr>
              <a:t>Monitoring Project progress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1B0C8-AE7F-4FFA-83CB-3C3010B92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3399"/>
                </a:solidFill>
                <a:effectLst/>
                <a:latin typeface="Arial Narrow" panose="020B0606020202030204" pitchFamily="34" charset="0"/>
              </a:rPr>
              <a:t>Completion Time Analysis</a:t>
            </a:r>
            <a:endParaRPr lang="en-US" sz="1800" b="0" i="0" u="none" strike="noStrike" dirty="0">
              <a:solidFill>
                <a:srgbClr val="003399"/>
              </a:solidFill>
              <a:effectLst/>
              <a:latin typeface="Arial Narrow" panose="020B0606020202030204" pitchFamily="34" charset="0"/>
            </a:endParaRPr>
          </a:p>
          <a:p>
            <a:pPr marL="354013" rtl="0">
              <a:spcBef>
                <a:spcPts val="56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3399"/>
                </a:solidFill>
                <a:effectLst/>
                <a:latin typeface="Arial Narrow" panose="020B0606020202030204" pitchFamily="34" charset="0"/>
              </a:rPr>
              <a:t>Use the expected remaining completion time estimates, </a:t>
            </a:r>
            <a:endParaRPr lang="en-US" b="0" dirty="0">
              <a:effectLst/>
            </a:endParaRPr>
          </a:p>
          <a:p>
            <a:pPr marL="125413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3399"/>
                </a:solidFill>
                <a:effectLst/>
                <a:latin typeface="Arial Narrow" panose="020B0606020202030204" pitchFamily="34" charset="0"/>
              </a:rPr>
              <a:t>to revise the project completion time.</a:t>
            </a:r>
            <a:endParaRPr lang="en-US" b="0" dirty="0">
              <a:effectLst/>
            </a:endParaRPr>
          </a:p>
          <a:p>
            <a:pPr marL="0" indent="0">
              <a:buNone/>
            </a:pPr>
            <a:r>
              <a:rPr lang="en-US" sz="1800" b="1" i="0" u="none" strike="noStrike" dirty="0">
                <a:solidFill>
                  <a:srgbClr val="003399"/>
                </a:solidFill>
                <a:effectLst/>
                <a:latin typeface="Arial Narrow" panose="020B0606020202030204" pitchFamily="34" charset="0"/>
              </a:rPr>
              <a:t>Cost Overrun</a:t>
            </a:r>
            <a:r>
              <a:rPr lang="en-US" sz="1800" b="1" i="0" u="none" strike="noStrike" dirty="0">
                <a:solidFill>
                  <a:srgbClr val="003399"/>
                </a:solidFill>
                <a:effectLst/>
                <a:latin typeface="Algerian" panose="04020705040A02060702" pitchFamily="82" charset="0"/>
              </a:rPr>
              <a:t>/</a:t>
            </a:r>
            <a:r>
              <a:rPr lang="en-US" sz="1800" b="1" i="0" u="none" strike="noStrike" dirty="0">
                <a:solidFill>
                  <a:srgbClr val="003399"/>
                </a:solidFill>
                <a:effectLst/>
                <a:latin typeface="Arial Narrow" panose="020B0606020202030204" pitchFamily="34" charset="0"/>
              </a:rPr>
              <a:t>Underrun Analysis</a:t>
            </a:r>
            <a:br>
              <a:rPr lang="en-US" sz="1800" b="0" i="0" u="none" strike="noStrike" dirty="0">
                <a:solidFill>
                  <a:srgbClr val="003399"/>
                </a:solidFill>
                <a:effectLst/>
                <a:latin typeface="Arial Narrow" panose="020B0606020202030204" pitchFamily="34" charset="0"/>
              </a:rPr>
            </a:br>
            <a:r>
              <a:rPr lang="en-US" sz="1800" b="0" i="0" u="none" strike="noStrike" dirty="0">
                <a:solidFill>
                  <a:srgbClr val="003399"/>
                </a:solidFill>
                <a:effectLst/>
                <a:latin typeface="Arial Narrow" panose="020B0606020202030204" pitchFamily="34" charset="0"/>
              </a:rPr>
              <a:t>For each work package (completed or in progress) calculate</a:t>
            </a:r>
            <a:br>
              <a:rPr lang="en-US" sz="1800" b="0" i="0" u="none" strike="noStrike" dirty="0">
                <a:solidFill>
                  <a:srgbClr val="003399"/>
                </a:solidFill>
                <a:effectLst/>
                <a:latin typeface="Arial Narrow" panose="020B0606020202030204" pitchFamily="34" charset="0"/>
              </a:rPr>
            </a:br>
            <a:br>
              <a:rPr lang="en-US" sz="1800" b="0" i="0" u="none" strike="noStrike" dirty="0">
                <a:solidFill>
                  <a:srgbClr val="003399"/>
                </a:solidFill>
                <a:effectLst/>
                <a:latin typeface="Arial Narrow" panose="020B0606020202030204" pitchFamily="34" charset="0"/>
              </a:rPr>
            </a:br>
            <a:r>
              <a:rPr lang="en-US" sz="1800" b="1" i="0" u="none" strike="noStrike" dirty="0">
                <a:solidFill>
                  <a:srgbClr val="003399"/>
                </a:solidFill>
                <a:effectLst/>
                <a:latin typeface="Arial Narrow" panose="020B0606020202030204" pitchFamily="34" charset="0"/>
              </a:rPr>
              <a:t>Cost overrun =</a:t>
            </a:r>
            <a:r>
              <a:rPr lang="en-US" sz="1800" b="0" i="0" u="none" strike="noStrike" dirty="0">
                <a:solidFill>
                  <a:srgbClr val="003399"/>
                </a:solidFill>
                <a:effectLst/>
                <a:latin typeface="Arial Narrow" panose="020B0606020202030204" pitchFamily="34" charset="0"/>
              </a:rPr>
              <a:t> </a:t>
            </a:r>
            <a:br>
              <a:rPr lang="en-US" sz="1800" b="0" i="0" u="none" strike="noStrike" dirty="0">
                <a:solidFill>
                  <a:srgbClr val="003399"/>
                </a:solidFill>
                <a:effectLst/>
                <a:latin typeface="Arial Narrow" panose="020B0606020202030204" pitchFamily="34" charset="0"/>
              </a:rPr>
            </a:br>
            <a:r>
              <a:rPr lang="en-US" sz="1800" b="0" i="0" u="none" strike="noStrike" dirty="0">
                <a:solidFill>
                  <a:srgbClr val="003399"/>
                </a:solidFill>
                <a:effectLst/>
                <a:latin typeface="Arial Narrow" panose="020B0606020202030204" pitchFamily="34" charset="0"/>
              </a:rPr>
              <a:t>[Actual Expenditures to Date] - [Value of Work to 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0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Number Placeholder 5">
            <a:extLst>
              <a:ext uri="{FF2B5EF4-FFF2-40B4-BE49-F238E27FC236}">
                <a16:creationId xmlns:a16="http://schemas.microsoft.com/office/drawing/2014/main" id="{BD1F4DAF-2ABF-418B-AB34-BE9F2351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0CCCA1AF-0EFD-4C47-AF47-A4DE82586FF7}" type="slidenum">
              <a:rPr lang="zh-TW" altLang="en-US" sz="140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5</a:t>
            </a:fld>
            <a:endParaRPr lang="zh-TW" altLang="en-US" sz="1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17794" name="Rectangle 2">
            <a:extLst>
              <a:ext uri="{FF2B5EF4-FFF2-40B4-BE49-F238E27FC236}">
                <a16:creationId xmlns:a16="http://schemas.microsoft.com/office/drawing/2014/main" id="{07332BC3-F299-4AB4-BD48-6CD989EB5E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2133600"/>
            <a:ext cx="8458200" cy="40386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panose="020B0604030504040204" pitchFamily="18" charset="-120"/>
              </a:rPr>
              <a:t>A project may be found to be behind schedule, and or experiencing cost overruns. </a:t>
            </a:r>
          </a:p>
          <a:p>
            <a:pPr>
              <a:defRPr/>
            </a:pPr>
            <a:r>
              <a:rPr lang="en-US" altLang="zh-TW">
                <a:ea typeface="新細明體" panose="020B0604030504040204" pitchFamily="18" charset="-120"/>
              </a:rPr>
              <a:t>Management seeks out causes such as: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zh-TW">
                <a:ea typeface="新細明體" panose="020B0604030504040204" pitchFamily="18" charset="-120"/>
              </a:rPr>
              <a:t>Mistaken project completion time and cost estimates.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zh-TW">
                <a:ea typeface="新細明體" panose="020B0604030504040204" pitchFamily="18" charset="-120"/>
              </a:rPr>
              <a:t>Mistaken work package completion times estimates and cost estimates.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zh-TW">
                <a:ea typeface="新細明體" panose="020B0604030504040204" pitchFamily="18" charset="-120"/>
              </a:rPr>
              <a:t>Problematic departments or contractors that cause delays.</a:t>
            </a:r>
          </a:p>
        </p:txBody>
      </p:sp>
      <p:sp>
        <p:nvSpPr>
          <p:cNvPr id="417795" name="Rectangle 3">
            <a:extLst>
              <a:ext uri="{FF2B5EF4-FFF2-40B4-BE49-F238E27FC236}">
                <a16:creationId xmlns:a16="http://schemas.microsoft.com/office/drawing/2014/main" id="{A103E12E-8100-4F31-B5D1-FF70BE2F19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4000">
                <a:ea typeface="新細明體" panose="020B0604030504040204" pitchFamily="18" charset="-120"/>
              </a:rPr>
              <a:t>Monitoring Project Progress – </a:t>
            </a:r>
            <a:br>
              <a:rPr lang="en-US" altLang="zh-TW" sz="4000">
                <a:ea typeface="新細明體" panose="020B0604030504040204" pitchFamily="18" charset="-120"/>
              </a:rPr>
            </a:br>
            <a:r>
              <a:rPr lang="en-US" altLang="zh-TW" sz="3600">
                <a:ea typeface="新細明體" panose="020B0604030504040204" pitchFamily="18" charset="-120"/>
              </a:rPr>
              <a:t>Corrective Actions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Number Placeholder 5">
            <a:extLst>
              <a:ext uri="{FF2B5EF4-FFF2-40B4-BE49-F238E27FC236}">
                <a16:creationId xmlns:a16="http://schemas.microsoft.com/office/drawing/2014/main" id="{295F27E9-D05A-40BD-A4F7-AB5A1383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E794CD4E-2A3B-480D-B894-CA305018B74B}" type="slidenum">
              <a:rPr lang="zh-TW" altLang="en-US" sz="140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6</a:t>
            </a:fld>
            <a:endParaRPr lang="zh-TW" altLang="en-US" sz="1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19842" name="Rectangle 2">
            <a:extLst>
              <a:ext uri="{FF2B5EF4-FFF2-40B4-BE49-F238E27FC236}">
                <a16:creationId xmlns:a16="http://schemas.microsoft.com/office/drawing/2014/main" id="{A2DE67BF-71DC-4F5D-9DBC-38ECC5C1AE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362200"/>
            <a:ext cx="8153400" cy="39624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>
                <a:ea typeface="新細明體" panose="020B0604030504040204" pitchFamily="18" charset="-120"/>
              </a:rPr>
              <a:t>Possible Corrective actions, to be taken whenever needed. </a:t>
            </a:r>
          </a:p>
          <a:p>
            <a:pPr lvl="1">
              <a:lnSpc>
                <a:spcPct val="170000"/>
              </a:lnSpc>
              <a:defRPr/>
            </a:pPr>
            <a:r>
              <a:rPr lang="en-US" altLang="zh-TW">
                <a:ea typeface="新細明體" panose="020B0604030504040204" pitchFamily="18" charset="-120"/>
              </a:rPr>
              <a:t>Focus on uncompleted activities.</a:t>
            </a:r>
          </a:p>
          <a:p>
            <a:pPr lvl="1">
              <a:lnSpc>
                <a:spcPct val="170000"/>
              </a:lnSpc>
              <a:defRPr/>
            </a:pPr>
            <a:r>
              <a:rPr lang="en-US" altLang="zh-TW">
                <a:ea typeface="新細明體" panose="020B0604030504040204" pitchFamily="18" charset="-120"/>
              </a:rPr>
              <a:t>Determine whether crashing activities is desirable.</a:t>
            </a:r>
          </a:p>
          <a:p>
            <a:pPr lvl="1">
              <a:lnSpc>
                <a:spcPct val="170000"/>
              </a:lnSpc>
              <a:defRPr/>
            </a:pPr>
            <a:r>
              <a:rPr lang="en-US" altLang="zh-TW">
                <a:ea typeface="新細明體" panose="020B0604030504040204" pitchFamily="18" charset="-120"/>
              </a:rPr>
              <a:t>In the case of cost underrun, channel more resources to problem activities.</a:t>
            </a:r>
          </a:p>
          <a:p>
            <a:pPr lvl="1">
              <a:lnSpc>
                <a:spcPct val="170000"/>
              </a:lnSpc>
              <a:defRPr/>
            </a:pPr>
            <a:r>
              <a:rPr lang="en-US" altLang="zh-TW">
                <a:ea typeface="新細明體" panose="020B0604030504040204" pitchFamily="18" charset="-120"/>
              </a:rPr>
              <a:t>Reduce resource allocation to non-critical activities.</a:t>
            </a:r>
          </a:p>
        </p:txBody>
      </p:sp>
      <p:sp>
        <p:nvSpPr>
          <p:cNvPr id="419843" name="Rectangle 3">
            <a:extLst>
              <a:ext uri="{FF2B5EF4-FFF2-40B4-BE49-F238E27FC236}">
                <a16:creationId xmlns:a16="http://schemas.microsoft.com/office/drawing/2014/main" id="{2CC95905-8CE7-4D03-80C7-DB8A58BF31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4000">
                <a:ea typeface="新細明體" panose="020B0604030504040204" pitchFamily="18" charset="-120"/>
              </a:rPr>
              <a:t>Monitoring Project Progress – </a:t>
            </a:r>
            <a:br>
              <a:rPr lang="en-US" altLang="zh-TW" sz="4000">
                <a:ea typeface="新細明體" panose="020B0604030504040204" pitchFamily="18" charset="-120"/>
              </a:rPr>
            </a:br>
            <a:r>
              <a:rPr lang="en-US" altLang="zh-TW" sz="3600">
                <a:ea typeface="新細明體" panose="020B0604030504040204" pitchFamily="18" charset="-120"/>
              </a:rPr>
              <a:t>Corrective Actions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Number Placeholder 5">
            <a:extLst>
              <a:ext uri="{FF2B5EF4-FFF2-40B4-BE49-F238E27FC236}">
                <a16:creationId xmlns:a16="http://schemas.microsoft.com/office/drawing/2014/main" id="{F1F50602-749C-4081-A1AD-A7600A10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3BB8EFCD-042F-46F5-A1F0-6AF10DAC0037}" type="slidenum">
              <a:rPr lang="zh-TW" altLang="en-US" sz="140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7</a:t>
            </a:fld>
            <a:endParaRPr lang="zh-TW" altLang="en-US" sz="1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21890" name="Rectangle 2">
            <a:extLst>
              <a:ext uri="{FF2B5EF4-FFF2-40B4-BE49-F238E27FC236}">
                <a16:creationId xmlns:a16="http://schemas.microsoft.com/office/drawing/2014/main" id="{D5182A42-954B-490A-B40B-562FE684D9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79613" y="1828800"/>
            <a:ext cx="8686800" cy="4419600"/>
          </a:xfrm>
        </p:spPr>
        <p:txBody>
          <a:bodyPr/>
          <a:lstStyle/>
          <a:p>
            <a:pPr>
              <a:lnSpc>
                <a:spcPct val="20000"/>
              </a:lnSpc>
              <a:buFontTx/>
              <a:buNone/>
              <a:defRPr/>
            </a:pPr>
            <a:endParaRPr lang="zh-TW" altLang="en-US">
              <a:ea typeface="新細明體" panose="020B0604030504040204" pitchFamily="18" charset="-120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TW">
                <a:ea typeface="新細明體" panose="020B0604030504040204" pitchFamily="18" charset="-120"/>
              </a:rPr>
              <a:t>Tom Larkin is running for Mayor.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TW">
                <a:ea typeface="新細明體" panose="020B0604030504040204" pitchFamily="18" charset="-120"/>
              </a:rPr>
              <a:t>Twenty weeks before the election the campaign remaining activities need to be assessed.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TW">
                <a:ea typeface="新細明體" panose="020B0604030504040204" pitchFamily="18" charset="-120"/>
              </a:rPr>
              <a:t>If the campaign is not on target or not within budget, recommendations for corrective actions are required.</a:t>
            </a:r>
          </a:p>
        </p:txBody>
      </p:sp>
      <p:sp>
        <p:nvSpPr>
          <p:cNvPr id="421891" name="Rectangle 3">
            <a:extLst>
              <a:ext uri="{FF2B5EF4-FFF2-40B4-BE49-F238E27FC236}">
                <a16:creationId xmlns:a16="http://schemas.microsoft.com/office/drawing/2014/main" id="{F57A6B7F-B40E-4288-84A6-1FD23F40C0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TW" sz="4000">
                <a:ea typeface="新細明體" panose="020B0604030504040204" pitchFamily="18" charset="-120"/>
              </a:rPr>
              <a:t>TOM LARKIN’s MAYORAL CAMPAIGN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Number Placeholder 5">
            <a:extLst>
              <a:ext uri="{FF2B5EF4-FFF2-40B4-BE49-F238E27FC236}">
                <a16:creationId xmlns:a16="http://schemas.microsoft.com/office/drawing/2014/main" id="{0845242C-9F94-4D5E-AE47-6894C4E4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0A400590-F157-4BDA-9558-22C96EB57E21}" type="slidenum">
              <a:rPr lang="zh-TW" altLang="en-US" sz="140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8</a:t>
            </a:fld>
            <a:endParaRPr lang="zh-TW" altLang="en-US" sz="1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23938" name="Rectangle 2">
            <a:extLst>
              <a:ext uri="{FF2B5EF4-FFF2-40B4-BE49-F238E27FC236}">
                <a16:creationId xmlns:a16="http://schemas.microsoft.com/office/drawing/2014/main" id="{656C7737-5968-4292-B102-F260E7AEC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228600"/>
            <a:ext cx="8763000" cy="64770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TW" altLang="en-US" sz="2400">
                <a:ea typeface="新細明體" panose="020B0604030504040204" pitchFamily="18" charset="-120"/>
              </a:rPr>
              <a:t>			</a:t>
            </a:r>
          </a:p>
        </p:txBody>
      </p:sp>
      <p:sp>
        <p:nvSpPr>
          <p:cNvPr id="189444" name="Rectangle 3">
            <a:extLst>
              <a:ext uri="{FF2B5EF4-FFF2-40B4-BE49-F238E27FC236}">
                <a16:creationId xmlns:a16="http://schemas.microsoft.com/office/drawing/2014/main" id="{DBF1EF6A-82D7-4652-B7C9-27AC15600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6003926"/>
            <a:ext cx="3466526" cy="462307"/>
          </a:xfrm>
          <a:prstGeom prst="rect">
            <a:avLst/>
          </a:prstGeom>
          <a:solidFill>
            <a:srgbClr val="CBCB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zh-TW" sz="2400" b="1" i="1">
                <a:solidFill>
                  <a:srgbClr val="000099"/>
                </a:solidFill>
                <a:ea typeface="新細明體" panose="02020500000000000000" pitchFamily="18" charset="-120"/>
              </a:rPr>
              <a:t>Work packages to focus on</a:t>
            </a:r>
          </a:p>
        </p:txBody>
      </p:sp>
      <p:graphicFrame>
        <p:nvGraphicFramePr>
          <p:cNvPr id="189445" name="Object 4">
            <a:extLst>
              <a:ext uri="{FF2B5EF4-FFF2-40B4-BE49-F238E27FC236}">
                <a16:creationId xmlns:a16="http://schemas.microsoft.com/office/drawing/2014/main" id="{2BDA501D-421D-45C2-A175-8B1099C5F6A2}"/>
              </a:ext>
            </a:extLst>
          </p:cNvPr>
          <p:cNvGraphicFramePr>
            <a:graphicFrameLocks/>
          </p:cNvGraphicFramePr>
          <p:nvPr/>
        </p:nvGraphicFramePr>
        <p:xfrm>
          <a:off x="2230439" y="2000250"/>
          <a:ext cx="7894637" cy="379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458075" imgH="3590925" progId="Excel.Sheet.8">
                  <p:embed/>
                </p:oleObj>
              </mc:Choice>
              <mc:Fallback>
                <p:oleObj name="Worksheet" r:id="rId3" imgW="7458075" imgH="3590925" progId="Excel.Sheet.8">
                  <p:embed/>
                  <p:pic>
                    <p:nvPicPr>
                      <p:cNvPr id="189445" name="Object 4">
                        <a:extLst>
                          <a:ext uri="{FF2B5EF4-FFF2-40B4-BE49-F238E27FC236}">
                            <a16:creationId xmlns:a16="http://schemas.microsoft.com/office/drawing/2014/main" id="{2BDA501D-421D-45C2-A175-8B1099C5F6A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9" y="2000250"/>
                        <a:ext cx="7894637" cy="379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46" name="Arc 5">
            <a:extLst>
              <a:ext uri="{FF2B5EF4-FFF2-40B4-BE49-F238E27FC236}">
                <a16:creationId xmlns:a16="http://schemas.microsoft.com/office/drawing/2014/main" id="{B0F96E16-B424-4660-B67F-F02A33F93A47}"/>
              </a:ext>
            </a:extLst>
          </p:cNvPr>
          <p:cNvSpPr>
            <a:spLocks/>
          </p:cNvSpPr>
          <p:nvPr/>
        </p:nvSpPr>
        <p:spPr bwMode="auto">
          <a:xfrm>
            <a:off x="7246938" y="4573588"/>
            <a:ext cx="990600" cy="1606550"/>
          </a:xfrm>
          <a:custGeom>
            <a:avLst/>
            <a:gdLst>
              <a:gd name="T0" fmla="*/ 0 w 21600"/>
              <a:gd name="T1" fmla="*/ 1597030 h 21600"/>
              <a:gd name="T2" fmla="*/ 988995 w 21600"/>
              <a:gd name="T3" fmla="*/ 0 h 21600"/>
              <a:gd name="T4" fmla="*/ 990600 w 21600"/>
              <a:gd name="T5" fmla="*/ 16065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472"/>
                </a:moveTo>
                <a:cubicBezTo>
                  <a:pt x="70" y="9606"/>
                  <a:pt x="9699" y="19"/>
                  <a:pt x="21565" y="0"/>
                </a:cubicBezTo>
              </a:path>
              <a:path w="21600" h="21600" stroke="0" extrusionOk="0">
                <a:moveTo>
                  <a:pt x="0" y="21472"/>
                </a:moveTo>
                <a:cubicBezTo>
                  <a:pt x="70" y="9606"/>
                  <a:pt x="9699" y="19"/>
                  <a:pt x="21565" y="0"/>
                </a:cubicBezTo>
                <a:lnTo>
                  <a:pt x="21600" y="21600"/>
                </a:lnTo>
                <a:lnTo>
                  <a:pt x="0" y="21472"/>
                </a:lnTo>
                <a:close/>
              </a:path>
            </a:pathLst>
          </a:custGeom>
          <a:noFill/>
          <a:ln w="12700" cap="rnd">
            <a:solidFill>
              <a:srgbClr val="000099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47" name="Arc 6">
            <a:extLst>
              <a:ext uri="{FF2B5EF4-FFF2-40B4-BE49-F238E27FC236}">
                <a16:creationId xmlns:a16="http://schemas.microsoft.com/office/drawing/2014/main" id="{23D55FC2-8D5C-4DFC-BA5A-5C15DDEBFA4D}"/>
              </a:ext>
            </a:extLst>
          </p:cNvPr>
          <p:cNvSpPr>
            <a:spLocks/>
          </p:cNvSpPr>
          <p:nvPr/>
        </p:nvSpPr>
        <p:spPr bwMode="auto">
          <a:xfrm>
            <a:off x="7627938" y="5259388"/>
            <a:ext cx="527050" cy="920750"/>
          </a:xfrm>
          <a:custGeom>
            <a:avLst/>
            <a:gdLst>
              <a:gd name="T0" fmla="*/ 0 w 21599"/>
              <a:gd name="T1" fmla="*/ 914399 h 21600"/>
              <a:gd name="T2" fmla="*/ 525464 w 21599"/>
              <a:gd name="T3" fmla="*/ 0 h 21600"/>
              <a:gd name="T4" fmla="*/ 527050 w 21599"/>
              <a:gd name="T5" fmla="*/ 9207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99" h="21600" fill="none" extrusionOk="0">
                <a:moveTo>
                  <a:pt x="-1" y="21450"/>
                </a:moveTo>
                <a:cubicBezTo>
                  <a:pt x="81" y="9605"/>
                  <a:pt x="9688" y="35"/>
                  <a:pt x="21534" y="0"/>
                </a:cubicBezTo>
              </a:path>
              <a:path w="21599" h="21600" stroke="0" extrusionOk="0">
                <a:moveTo>
                  <a:pt x="-1" y="21450"/>
                </a:moveTo>
                <a:cubicBezTo>
                  <a:pt x="81" y="9605"/>
                  <a:pt x="9688" y="35"/>
                  <a:pt x="21534" y="0"/>
                </a:cubicBezTo>
                <a:lnTo>
                  <a:pt x="21599" y="21600"/>
                </a:lnTo>
                <a:lnTo>
                  <a:pt x="-1" y="21450"/>
                </a:lnTo>
                <a:close/>
              </a:path>
            </a:pathLst>
          </a:custGeom>
          <a:noFill/>
          <a:ln w="12700" cap="rnd">
            <a:solidFill>
              <a:srgbClr val="000099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48" name="Arc 7">
            <a:extLst>
              <a:ext uri="{FF2B5EF4-FFF2-40B4-BE49-F238E27FC236}">
                <a16:creationId xmlns:a16="http://schemas.microsoft.com/office/drawing/2014/main" id="{861F504A-05B7-43D5-85E1-9991A7C284E7}"/>
              </a:ext>
            </a:extLst>
          </p:cNvPr>
          <p:cNvSpPr>
            <a:spLocks/>
          </p:cNvSpPr>
          <p:nvPr/>
        </p:nvSpPr>
        <p:spPr bwMode="auto">
          <a:xfrm>
            <a:off x="7850188" y="5640388"/>
            <a:ext cx="311150" cy="539750"/>
          </a:xfrm>
          <a:custGeom>
            <a:avLst/>
            <a:gdLst>
              <a:gd name="T0" fmla="*/ 0 w 21599"/>
              <a:gd name="T1" fmla="*/ 534977 h 21599"/>
              <a:gd name="T2" fmla="*/ 307981 w 21599"/>
              <a:gd name="T3" fmla="*/ 0 h 21599"/>
              <a:gd name="T4" fmla="*/ 311150 w 21599"/>
              <a:gd name="T5" fmla="*/ 539750 h 215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99" h="21599" fill="none" extrusionOk="0">
                <a:moveTo>
                  <a:pt x="-1" y="21407"/>
                </a:moveTo>
                <a:cubicBezTo>
                  <a:pt x="103" y="9639"/>
                  <a:pt x="9610" y="119"/>
                  <a:pt x="21379" y="0"/>
                </a:cubicBezTo>
              </a:path>
              <a:path w="21599" h="21599" stroke="0" extrusionOk="0">
                <a:moveTo>
                  <a:pt x="-1" y="21407"/>
                </a:moveTo>
                <a:cubicBezTo>
                  <a:pt x="103" y="9639"/>
                  <a:pt x="9610" y="119"/>
                  <a:pt x="21379" y="0"/>
                </a:cubicBezTo>
                <a:lnTo>
                  <a:pt x="21599" y="21599"/>
                </a:lnTo>
                <a:lnTo>
                  <a:pt x="-1" y="21407"/>
                </a:lnTo>
                <a:close/>
              </a:path>
            </a:pathLst>
          </a:custGeom>
          <a:noFill/>
          <a:ln w="12700" cap="rnd">
            <a:solidFill>
              <a:srgbClr val="000099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4" name="Rectangle 8">
            <a:extLst>
              <a:ext uri="{FF2B5EF4-FFF2-40B4-BE49-F238E27FC236}">
                <a16:creationId xmlns:a16="http://schemas.microsoft.com/office/drawing/2014/main" id="{9720ECEE-F5F1-4729-B2C8-047B73B13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4000">
                <a:ea typeface="新細明體" panose="020B0604030504040204" pitchFamily="18" charset="-120"/>
              </a:rPr>
              <a:t>MAYORAL CAMPAIGN –</a:t>
            </a:r>
            <a:br>
              <a:rPr lang="en-US" altLang="zh-TW" sz="3600">
                <a:ea typeface="新細明體" panose="020B0604030504040204" pitchFamily="18" charset="-120"/>
              </a:rPr>
            </a:br>
            <a:r>
              <a:rPr lang="en-US" altLang="zh-TW" sz="3600">
                <a:ea typeface="新細明體" panose="020B0604030504040204" pitchFamily="18" charset="-120"/>
              </a:rPr>
              <a:t> Status Report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Number Placeholder 5">
            <a:extLst>
              <a:ext uri="{FF2B5EF4-FFF2-40B4-BE49-F238E27FC236}">
                <a16:creationId xmlns:a16="http://schemas.microsoft.com/office/drawing/2014/main" id="{B17D5660-6010-4266-89F0-50BA613D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156B2A35-B617-4487-9C33-834D1996908F}" type="slidenum">
              <a:rPr lang="zh-TW" altLang="en-US" sz="140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9</a:t>
            </a:fld>
            <a:endParaRPr lang="zh-TW" altLang="en-US" sz="1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193539" name="Object 2">
            <a:extLst>
              <a:ext uri="{FF2B5EF4-FFF2-40B4-BE49-F238E27FC236}">
                <a16:creationId xmlns:a16="http://schemas.microsoft.com/office/drawing/2014/main" id="{AE5B7A21-CC2C-4E59-B0EC-9298F7D325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0747564"/>
              </p:ext>
            </p:extLst>
          </p:nvPr>
        </p:nvGraphicFramePr>
        <p:xfrm>
          <a:off x="1809750" y="2127251"/>
          <a:ext cx="8629650" cy="457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8458382" imgH="4572000" progId="Excel.Sheet.8">
                  <p:embed/>
                </p:oleObj>
              </mc:Choice>
              <mc:Fallback>
                <p:oleObj name="Worksheet" r:id="rId3" imgW="8458382" imgH="4572000" progId="Excel.Sheet.8">
                  <p:embed/>
                  <p:pic>
                    <p:nvPicPr>
                      <p:cNvPr id="193539" name="Object 2">
                        <a:extLst>
                          <a:ext uri="{FF2B5EF4-FFF2-40B4-BE49-F238E27FC236}">
                            <a16:creationId xmlns:a16="http://schemas.microsoft.com/office/drawing/2014/main" id="{AE5B7A21-CC2C-4E59-B0EC-9298F7D3257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2127251"/>
                        <a:ext cx="8629650" cy="457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8035" name="Group 3">
            <a:extLst>
              <a:ext uri="{FF2B5EF4-FFF2-40B4-BE49-F238E27FC236}">
                <a16:creationId xmlns:a16="http://schemas.microsoft.com/office/drawing/2014/main" id="{368E60E2-2989-4E81-BFCA-1DAB645FCBC1}"/>
              </a:ext>
            </a:extLst>
          </p:cNvPr>
          <p:cNvGrpSpPr>
            <a:grpSpLocks/>
          </p:cNvGrpSpPr>
          <p:nvPr/>
        </p:nvGrpSpPr>
        <p:grpSpPr bwMode="auto">
          <a:xfrm>
            <a:off x="1454150" y="2600327"/>
            <a:ext cx="6845300" cy="871538"/>
            <a:chOff x="-44" y="1638"/>
            <a:chExt cx="4312" cy="549"/>
          </a:xfrm>
        </p:grpSpPr>
        <p:sp>
          <p:nvSpPr>
            <p:cNvPr id="193549" name="AutoShape 4">
              <a:extLst>
                <a:ext uri="{FF2B5EF4-FFF2-40B4-BE49-F238E27FC236}">
                  <a16:creationId xmlns:a16="http://schemas.microsoft.com/office/drawing/2014/main" id="{0EBCF259-F673-488C-8EBB-ECF3253223F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20000">
              <a:off x="-44" y="1907"/>
              <a:ext cx="4312" cy="280"/>
            </a:xfrm>
            <a:prstGeom prst="homePlate">
              <a:avLst>
                <a:gd name="adj" fmla="val 357979"/>
              </a:avLst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3550" name="Rectangle 5">
              <a:extLst>
                <a:ext uri="{FF2B5EF4-FFF2-40B4-BE49-F238E27FC236}">
                  <a16:creationId xmlns:a16="http://schemas.microsoft.com/office/drawing/2014/main" id="{790D001B-C4AF-48CC-8521-9A13CC6251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20000">
              <a:off x="-5" y="1638"/>
              <a:ext cx="334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zh-TW" b="1">
                  <a:solidFill>
                    <a:schemeClr val="accent2"/>
                  </a:solidFill>
                  <a:ea typeface="新細明體" panose="02020500000000000000" pitchFamily="18" charset="-120"/>
                </a:rPr>
                <a:t>Estimated work value to date=(13,000)(0.40)=$5,200</a:t>
              </a:r>
            </a:p>
          </p:txBody>
        </p:sp>
      </p:grpSp>
      <p:sp>
        <p:nvSpPr>
          <p:cNvPr id="428038" name="Arc 6">
            <a:extLst>
              <a:ext uri="{FF2B5EF4-FFF2-40B4-BE49-F238E27FC236}">
                <a16:creationId xmlns:a16="http://schemas.microsoft.com/office/drawing/2014/main" id="{77A5DE32-6DB1-4B16-A1A9-259137CE082B}"/>
              </a:ext>
            </a:extLst>
          </p:cNvPr>
          <p:cNvSpPr>
            <a:spLocks/>
          </p:cNvSpPr>
          <p:nvPr/>
        </p:nvSpPr>
        <p:spPr bwMode="auto">
          <a:xfrm rot="17940000">
            <a:off x="4337845" y="3702845"/>
            <a:ext cx="1249363" cy="1063625"/>
          </a:xfrm>
          <a:custGeom>
            <a:avLst/>
            <a:gdLst>
              <a:gd name="T0" fmla="*/ 0 w 27383"/>
              <a:gd name="T1" fmla="*/ 895562 h 21600"/>
              <a:gd name="T2" fmla="*/ 1249363 w 27383"/>
              <a:gd name="T3" fmla="*/ 42643 h 21600"/>
              <a:gd name="T4" fmla="*/ 973146 w 27383"/>
              <a:gd name="T5" fmla="*/ 106362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83" h="21600" fill="none" extrusionOk="0">
                <a:moveTo>
                  <a:pt x="0" y="18187"/>
                </a:moveTo>
                <a:cubicBezTo>
                  <a:pt x="1677" y="7708"/>
                  <a:pt x="10717" y="0"/>
                  <a:pt x="21329" y="0"/>
                </a:cubicBezTo>
                <a:cubicBezTo>
                  <a:pt x="23377" y="0"/>
                  <a:pt x="25416" y="291"/>
                  <a:pt x="27383" y="865"/>
                </a:cubicBezTo>
              </a:path>
              <a:path w="27383" h="21600" stroke="0" extrusionOk="0">
                <a:moveTo>
                  <a:pt x="0" y="18187"/>
                </a:moveTo>
                <a:cubicBezTo>
                  <a:pt x="1677" y="7708"/>
                  <a:pt x="10717" y="0"/>
                  <a:pt x="21329" y="0"/>
                </a:cubicBezTo>
                <a:cubicBezTo>
                  <a:pt x="23377" y="0"/>
                  <a:pt x="25416" y="291"/>
                  <a:pt x="27383" y="865"/>
                </a:cubicBezTo>
                <a:lnTo>
                  <a:pt x="21329" y="21600"/>
                </a:lnTo>
                <a:lnTo>
                  <a:pt x="0" y="18187"/>
                </a:lnTo>
                <a:close/>
              </a:path>
            </a:pathLst>
          </a:custGeom>
          <a:noFill/>
          <a:ln w="12700" cap="rnd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9" name="Arc 7">
            <a:extLst>
              <a:ext uri="{FF2B5EF4-FFF2-40B4-BE49-F238E27FC236}">
                <a16:creationId xmlns:a16="http://schemas.microsoft.com/office/drawing/2014/main" id="{0D0EF74E-FA14-4BF5-86F3-96499AAB2CF9}"/>
              </a:ext>
            </a:extLst>
          </p:cNvPr>
          <p:cNvSpPr>
            <a:spLocks/>
          </p:cNvSpPr>
          <p:nvPr/>
        </p:nvSpPr>
        <p:spPr bwMode="auto">
          <a:xfrm rot="17940000">
            <a:off x="5872163" y="3951288"/>
            <a:ext cx="639763" cy="1176338"/>
          </a:xfrm>
          <a:custGeom>
            <a:avLst/>
            <a:gdLst>
              <a:gd name="T0" fmla="*/ 25200 w 27621"/>
              <a:gd name="T1" fmla="*/ 1176338 h 28370"/>
              <a:gd name="T2" fmla="*/ 639763 w 27621"/>
              <a:gd name="T3" fmla="*/ 35493 h 28370"/>
              <a:gd name="T4" fmla="*/ 500303 w 27621"/>
              <a:gd name="T5" fmla="*/ 895626 h 2837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621" h="28370" fill="none" extrusionOk="0">
                <a:moveTo>
                  <a:pt x="1088" y="28369"/>
                </a:moveTo>
                <a:cubicBezTo>
                  <a:pt x="367" y="26185"/>
                  <a:pt x="0" y="23900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3637" y="0"/>
                  <a:pt x="25664" y="288"/>
                  <a:pt x="27620" y="856"/>
                </a:cubicBezTo>
              </a:path>
              <a:path w="27621" h="28370" stroke="0" extrusionOk="0">
                <a:moveTo>
                  <a:pt x="1088" y="28369"/>
                </a:moveTo>
                <a:cubicBezTo>
                  <a:pt x="367" y="26185"/>
                  <a:pt x="0" y="23900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3637" y="0"/>
                  <a:pt x="25664" y="288"/>
                  <a:pt x="27620" y="856"/>
                </a:cubicBezTo>
                <a:lnTo>
                  <a:pt x="21600" y="21600"/>
                </a:lnTo>
                <a:lnTo>
                  <a:pt x="1088" y="28369"/>
                </a:lnTo>
                <a:close/>
              </a:path>
            </a:pathLst>
          </a:custGeom>
          <a:noFill/>
          <a:ln w="12700" cap="rnd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8040" name="Group 8">
            <a:extLst>
              <a:ext uri="{FF2B5EF4-FFF2-40B4-BE49-F238E27FC236}">
                <a16:creationId xmlns:a16="http://schemas.microsoft.com/office/drawing/2014/main" id="{579AEB99-D0BE-44AC-B87A-E366EF14794E}"/>
              </a:ext>
            </a:extLst>
          </p:cNvPr>
          <p:cNvGrpSpPr>
            <a:grpSpLocks/>
          </p:cNvGrpSpPr>
          <p:nvPr/>
        </p:nvGrpSpPr>
        <p:grpSpPr bwMode="auto">
          <a:xfrm>
            <a:off x="5862639" y="3346453"/>
            <a:ext cx="4408487" cy="636588"/>
            <a:chOff x="2733" y="2108"/>
            <a:chExt cx="2777" cy="401"/>
          </a:xfrm>
        </p:grpSpPr>
        <p:sp>
          <p:nvSpPr>
            <p:cNvPr id="193547" name="AutoShape 9">
              <a:extLst>
                <a:ext uri="{FF2B5EF4-FFF2-40B4-BE49-F238E27FC236}">
                  <a16:creationId xmlns:a16="http://schemas.microsoft.com/office/drawing/2014/main" id="{61FF26B1-0CA0-412C-BC50-F2023CF2BB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40000">
              <a:off x="2733" y="2229"/>
              <a:ext cx="2777" cy="280"/>
            </a:xfrm>
            <a:prstGeom prst="homePlate">
              <a:avLst>
                <a:gd name="adj" fmla="val 330595"/>
              </a:avLst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3548" name="Rectangle 10">
              <a:extLst>
                <a:ext uri="{FF2B5EF4-FFF2-40B4-BE49-F238E27FC236}">
                  <a16:creationId xmlns:a16="http://schemas.microsoft.com/office/drawing/2014/main" id="{FBADD679-3BE8-4D30-9933-DFF9C4B69D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40000">
              <a:off x="2840" y="2108"/>
              <a:ext cx="2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/>
              <a:r>
                <a:rPr lang="en-US" altLang="zh-TW" b="1">
                  <a:solidFill>
                    <a:schemeClr val="accent2"/>
                  </a:solidFill>
                  <a:ea typeface="新細明體" panose="02020500000000000000" pitchFamily="18" charset="-120"/>
                </a:rPr>
                <a:t>Cost overrun = 5600 - 5200 = 400</a:t>
              </a:r>
            </a:p>
          </p:txBody>
        </p:sp>
      </p:grpSp>
      <p:sp>
        <p:nvSpPr>
          <p:cNvPr id="428043" name="Line 11">
            <a:extLst>
              <a:ext uri="{FF2B5EF4-FFF2-40B4-BE49-F238E27FC236}">
                <a16:creationId xmlns:a16="http://schemas.microsoft.com/office/drawing/2014/main" id="{E0B345F1-230E-4208-B901-D00E1F6D066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27976" y="3813176"/>
            <a:ext cx="606425" cy="121602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4" name="Line 12">
            <a:extLst>
              <a:ext uri="{FF2B5EF4-FFF2-40B4-BE49-F238E27FC236}">
                <a16:creationId xmlns:a16="http://schemas.microsoft.com/office/drawing/2014/main" id="{083F55EB-6C50-4FEA-9975-4924D2588D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56576" y="4114801"/>
            <a:ext cx="225425" cy="83502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5" name="Rectangle 13">
            <a:extLst>
              <a:ext uri="{FF2B5EF4-FFF2-40B4-BE49-F238E27FC236}">
                <a16:creationId xmlns:a16="http://schemas.microsoft.com/office/drawing/2014/main" id="{DF69E11F-C456-4197-8E4F-3FBEFE05A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4000" dirty="0">
                <a:ea typeface="新細明體" panose="020B0604030504040204" pitchFamily="18" charset="-120"/>
              </a:rPr>
              <a:t>MAYORAL CAMPAIGN –</a:t>
            </a:r>
            <a:br>
              <a:rPr lang="en-US" altLang="zh-TW" sz="4000" dirty="0">
                <a:ea typeface="新細明體" panose="020B0604030504040204" pitchFamily="18" charset="-120"/>
              </a:rPr>
            </a:br>
            <a:r>
              <a:rPr lang="en-US" altLang="zh-TW" sz="3600" dirty="0">
                <a:ea typeface="新細明體" panose="020B0604030504040204" pitchFamily="18" charset="-120"/>
              </a:rPr>
              <a:t>Project Cost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2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2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28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428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2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28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621</Words>
  <Application>Microsoft Office PowerPoint</Application>
  <PresentationFormat>Widescreen</PresentationFormat>
  <Paragraphs>96</Paragraphs>
  <Slides>11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Algerian</vt:lpstr>
      <vt:lpstr>Arial</vt:lpstr>
      <vt:lpstr>Arial Narrow</vt:lpstr>
      <vt:lpstr>Calibri</vt:lpstr>
      <vt:lpstr>Calibri Light</vt:lpstr>
      <vt:lpstr>Times New Roman</vt:lpstr>
      <vt:lpstr>Office Theme</vt:lpstr>
      <vt:lpstr>Worksheet</vt:lpstr>
      <vt:lpstr>7.11  PERT/COST</vt:lpstr>
      <vt:lpstr>Work Package - Assumptions</vt:lpstr>
      <vt:lpstr>   Monitoring Project progress  </vt:lpstr>
      <vt:lpstr>Monitoring Project progress</vt:lpstr>
      <vt:lpstr>Monitoring Project Progress –  Corrective Actions</vt:lpstr>
      <vt:lpstr>Monitoring Project Progress –  Corrective Actions</vt:lpstr>
      <vt:lpstr>TOM LARKIN’s MAYORAL CAMPAIGN</vt:lpstr>
      <vt:lpstr>MAYORAL CAMPAIGN –  Status Report</vt:lpstr>
      <vt:lpstr>MAYORAL CAMPAIGN – Project Cost Control</vt:lpstr>
      <vt:lpstr>MAYORAL CAMPAIGN –  Completion Time Analysis </vt:lpstr>
      <vt:lpstr>MAYORAL CAMPAIGN – Results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Baja Burrito Restaurants – Operating within a fixed budget</dc:title>
  <dc:creator>Amran</dc:creator>
  <cp:lastModifiedBy>Amran</cp:lastModifiedBy>
  <cp:revision>15</cp:revision>
  <dcterms:created xsi:type="dcterms:W3CDTF">2021-02-10T18:48:17Z</dcterms:created>
  <dcterms:modified xsi:type="dcterms:W3CDTF">2021-02-11T04:30:07Z</dcterms:modified>
</cp:coreProperties>
</file>