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8" r:id="rId3"/>
    <p:sldId id="256" r:id="rId4"/>
    <p:sldId id="259" r:id="rId5"/>
    <p:sldId id="261" r:id="rId6"/>
    <p:sldId id="260" r:id="rId7"/>
    <p:sldId id="272" r:id="rId9"/>
    <p:sldId id="262" r:id="rId10"/>
    <p:sldId id="263" r:id="rId11"/>
    <p:sldId id="264" r:id="rId12"/>
    <p:sldId id="265" r:id="rId13"/>
    <p:sldId id="266" r:id="rId14"/>
    <p:sldId id="285" r:id="rId15"/>
    <p:sldId id="267" r:id="rId16"/>
    <p:sldId id="286" r:id="rId17"/>
    <p:sldId id="270" r:id="rId18"/>
    <p:sldId id="287" r:id="rId19"/>
    <p:sldId id="268" r:id="rId20"/>
    <p:sldId id="271" r:id="rId21"/>
    <p:sldId id="277" r:id="rId22"/>
    <p:sldId id="27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0" d="100"/>
          <a:sy n="80" d="100"/>
        </p:scale>
        <p:origin x="9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0709-2E9C-44DD-B577-743FBCE87262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778B5-F454-4B0D-B048-4E00548F883E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CCA19-564E-448F-A04B-ED018D139B56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0D35BC-910A-4216-871A-A6A0F6B2B6F8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8CCA19-564E-448F-A04B-ED018D139B56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498764"/>
            <a:ext cx="9601196" cy="872835"/>
          </a:xfrm>
        </p:spPr>
        <p:txBody>
          <a:bodyPr>
            <a:normAutofit/>
          </a:bodyPr>
          <a:lstStyle/>
          <a:p>
            <a:r>
              <a:rPr lang="fr-FR" sz="2000" dirty="0" err="1" smtClean="0"/>
              <a:t>Higher</a:t>
            </a:r>
            <a:r>
              <a:rPr lang="fr-FR" sz="2000" dirty="0" smtClean="0"/>
              <a:t> National </a:t>
            </a:r>
            <a:r>
              <a:rPr lang="fr-FR" sz="2000" dirty="0" err="1" smtClean="0"/>
              <a:t>School</a:t>
            </a:r>
            <a:r>
              <a:rPr lang="fr-FR" sz="2000" dirty="0" smtClean="0"/>
              <a:t> of </a:t>
            </a:r>
            <a:r>
              <a:rPr lang="fr-FR" sz="2000" dirty="0" err="1" smtClean="0"/>
              <a:t>Renewable</a:t>
            </a:r>
            <a:r>
              <a:rPr lang="fr-FR" sz="2000" dirty="0" smtClean="0"/>
              <a:t> </a:t>
            </a:r>
            <a:r>
              <a:rPr lang="fr-FR" sz="2000" dirty="0" err="1" smtClean="0"/>
              <a:t>Energy</a:t>
            </a:r>
            <a:r>
              <a:rPr lang="fr-FR" sz="2000" dirty="0" smtClean="0"/>
              <a:t>, </a:t>
            </a:r>
            <a:r>
              <a:rPr lang="fr-FR" sz="2000" dirty="0" err="1" smtClean="0"/>
              <a:t>Enviroment</a:t>
            </a:r>
            <a:r>
              <a:rPr lang="fr-FR" sz="2000" dirty="0" smtClean="0"/>
              <a:t> and </a:t>
            </a:r>
            <a:r>
              <a:rPr lang="fr-FR" sz="2000" dirty="0" err="1" smtClean="0"/>
              <a:t>Sustainable</a:t>
            </a:r>
            <a:r>
              <a:rPr lang="fr-FR" sz="2000" dirty="0" smtClean="0"/>
              <a:t> </a:t>
            </a:r>
            <a:r>
              <a:rPr lang="fr-FR" sz="2000" dirty="0" err="1" smtClean="0"/>
              <a:t>Devolopment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1" y="2363190"/>
            <a:ext cx="9601196" cy="351267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fr-FR" sz="4800" dirty="0"/>
              <a:t>SVM</a:t>
            </a:r>
            <a:r>
              <a:rPr lang="fr-FR" dirty="0"/>
              <a:t>: Support </a:t>
            </a:r>
            <a:r>
              <a:rPr lang="fr-FR" dirty="0" err="1"/>
              <a:t>Vector</a:t>
            </a:r>
            <a:r>
              <a:rPr lang="fr-FR" dirty="0"/>
              <a:t> </a:t>
            </a:r>
            <a:r>
              <a:rPr lang="fr-FR" dirty="0" smtClean="0"/>
              <a:t>Machine</a:t>
            </a: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students</a:t>
            </a:r>
            <a:r>
              <a:rPr lang="fr-FR" dirty="0" smtClean="0"/>
              <a:t>: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BOUREBBOU </a:t>
            </a:r>
            <a:r>
              <a:rPr lang="fr-FR" dirty="0" err="1" smtClean="0"/>
              <a:t>Fetima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ALLOUI Zineb </a:t>
            </a:r>
            <a:r>
              <a:rPr lang="fr-FR" dirty="0" err="1" smtClean="0"/>
              <a:t>Nedjla</a:t>
            </a:r>
            <a:r>
              <a:rPr lang="fr-FR" dirty="0" smtClean="0"/>
              <a:t> </a:t>
            </a:r>
            <a:endParaRPr lang="fr-FR" dirty="0" smtClean="0"/>
          </a:p>
          <a:p>
            <a:pPr marL="0" indent="0" algn="ctr">
              <a:buNone/>
            </a:pPr>
            <a:r>
              <a:rPr lang="fr-FR" dirty="0" smtClean="0"/>
              <a:t>2023-2024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/>
              <a:t>Training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3195" y="2705735"/>
            <a:ext cx="9601200" cy="12077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# Model Training</a:t>
            </a:r>
            <a:br>
              <a:rPr lang="en-US" sz="2800" dirty="0"/>
            </a:br>
            <a:r>
              <a:rPr lang="en-US" sz="2800" dirty="0" err="1"/>
              <a:t>svm</a:t>
            </a:r>
            <a:r>
              <a:rPr lang="en-US" sz="2800" dirty="0"/>
              <a:t> = SVC(kernel='poly')</a:t>
            </a:r>
            <a:br>
              <a:rPr lang="en-US" sz="2800" dirty="0"/>
            </a:br>
            <a:r>
              <a:rPr lang="en-US" sz="2800" dirty="0" err="1"/>
              <a:t>svm.fit</a:t>
            </a:r>
            <a:r>
              <a:rPr lang="en-US" sz="2800" dirty="0"/>
              <a:t>(</a:t>
            </a:r>
            <a:r>
              <a:rPr lang="en-US" sz="2800" dirty="0" err="1"/>
              <a:t>X_train</a:t>
            </a:r>
            <a:r>
              <a:rPr lang="en-US" sz="2800" dirty="0"/>
              <a:t>, </a:t>
            </a:r>
            <a:r>
              <a:rPr lang="en-US" sz="2800" dirty="0" err="1"/>
              <a:t>y_train</a:t>
            </a:r>
            <a:r>
              <a:rPr lang="en-US" sz="2800" dirty="0"/>
              <a:t>)</a:t>
            </a:r>
            <a:endParaRPr lang="en-US" sz="2800" dirty="0"/>
          </a:p>
        </p:txBody>
      </p:sp>
      <p:sp>
        <p:nvSpPr>
          <p:cNvPr id="6" name="Text Box 5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9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4390" y="2486025"/>
            <a:ext cx="10930255" cy="23749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Model Evaluation</a:t>
            </a:r>
            <a:br>
              <a:rPr lang="en-US" dirty="0"/>
            </a:b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svm.predict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print("Classification Report:\n", </a:t>
            </a:r>
            <a:r>
              <a:rPr lang="en-US" dirty="0" err="1"/>
              <a:t>classification_report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  <a:br>
              <a:rPr lang="en-US" dirty="0"/>
            </a:br>
            <a:r>
              <a:rPr lang="en-US" dirty="0"/>
              <a:t>print("Confusion Matrix:\n",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))</a:t>
            </a:r>
            <a:endParaRPr lang="fr-FR" dirty="0"/>
          </a:p>
        </p:txBody>
      </p:sp>
      <p:sp>
        <p:nvSpPr>
          <p:cNvPr id="6" name="Text Box 5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10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2" y="51477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Model Evaluation Result</a:t>
            </a:r>
            <a:endParaRPr lang="en-US" alt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82825" y="1597025"/>
            <a:ext cx="7202805" cy="4677410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400" dirty="0"/>
            </a:br>
            <a:r>
              <a:rPr lang="en-US" sz="1400"/>
              <a:t>Classification Report: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       precision    recall  f1-score   support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    high       0.98      0.94      0.96      1395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      low       0.97      0.99      0.98      3004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    accuracy                           0.97      4399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  macro avg       0.97      0.96      0.97      4399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weighted avg       0.97      0.97      0.97      4399</a:t>
            </a: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Confusion Matrix: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[[1305   90]</a:t>
            </a:r>
            <a:endParaRPr lang="en-US" sz="1400"/>
          </a:p>
          <a:p>
            <a:pPr marL="0" indent="0">
              <a:buNone/>
            </a:pPr>
            <a:r>
              <a:rPr lang="en-US" sz="1400"/>
              <a:t> [  29 2975]]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6" name="Text Box 5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11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  <a:br>
              <a:rPr lang="en-US" dirty="0"/>
            </a:br>
            <a:endParaRPr lang="fr-FR" dirty="0"/>
          </a:p>
        </p:txBody>
      </p:sp>
      <p:sp>
        <p:nvSpPr>
          <p:cNvPr id="6" name="Text Box 5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12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1872615" y="2352675"/>
            <a:ext cx="76447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+mn-ea"/>
              </a:rPr>
              <a:t># Hyperparameter Tuning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ym typeface="+mn-ea"/>
              </a:rPr>
              <a:t>param_grid</a:t>
            </a:r>
            <a:r>
              <a:rPr lang="en-US" dirty="0" smtClean="0">
                <a:sym typeface="+mn-ea"/>
              </a:rPr>
              <a:t> </a:t>
            </a:r>
            <a:r>
              <a:rPr lang="en-US" dirty="0">
                <a:sym typeface="+mn-ea"/>
              </a:rPr>
              <a:t>= {'C': [10, 100],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              'gamma': [1, 0.1],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              'kernel': ['</a:t>
            </a:r>
            <a:r>
              <a:rPr lang="en-US" dirty="0" err="1">
                <a:sym typeface="+mn-ea"/>
              </a:rPr>
              <a:t>rbf</a:t>
            </a:r>
            <a:r>
              <a:rPr lang="en-US" dirty="0">
                <a:sym typeface="+mn-ea"/>
              </a:rPr>
              <a:t>', 'poly', 'linear']}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grid = </a:t>
            </a:r>
            <a:r>
              <a:rPr lang="en-US" dirty="0" err="1">
                <a:sym typeface="+mn-ea"/>
              </a:rPr>
              <a:t>GridSearchCV</a:t>
            </a:r>
            <a:r>
              <a:rPr lang="en-US" dirty="0">
                <a:sym typeface="+mn-ea"/>
              </a:rPr>
              <a:t>(SVC(), </a:t>
            </a:r>
            <a:r>
              <a:rPr lang="en-US" dirty="0" err="1">
                <a:sym typeface="+mn-ea"/>
              </a:rPr>
              <a:t>param_grid</a:t>
            </a:r>
            <a:r>
              <a:rPr lang="en-US" dirty="0">
                <a:sym typeface="+mn-ea"/>
              </a:rPr>
              <a:t>, refit=True, verbose=3,cv=2)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grid.fit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X_train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y_train</a:t>
            </a:r>
            <a:r>
              <a:rPr lang="en-US" dirty="0">
                <a:sym typeface="+mn-ea"/>
              </a:rPr>
              <a:t>)</a:t>
            </a:r>
            <a:br>
              <a:rPr lang="en-US" dirty="0">
                <a:sym typeface="+mn-ea"/>
              </a:rPr>
            </a:b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print("Best parameters found:", </a:t>
            </a:r>
            <a:r>
              <a:rPr lang="en-US" dirty="0" err="1">
                <a:sym typeface="+mn-ea"/>
              </a:rPr>
              <a:t>grid.best_params</a:t>
            </a:r>
            <a:r>
              <a:rPr lang="en-US" dirty="0">
                <a:sym typeface="+mn-ea"/>
              </a:rPr>
              <a:t>_)</a:t>
            </a: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print("Best estimator found:", </a:t>
            </a:r>
            <a:r>
              <a:rPr lang="en-US" dirty="0" err="1">
                <a:sym typeface="+mn-ea"/>
              </a:rPr>
              <a:t>grid.best_estimator</a:t>
            </a:r>
            <a:r>
              <a:rPr lang="en-US" dirty="0" smtClean="0">
                <a:sym typeface="+mn-ea"/>
              </a:rPr>
              <a:t>_)</a:t>
            </a:r>
            <a:endParaRPr 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Hyperparameter</a:t>
            </a:r>
            <a:r>
              <a:rPr lang="en-US" dirty="0"/>
              <a:t> Tuning Result</a:t>
            </a:r>
            <a:br>
              <a:rPr lang="en-US" dirty="0"/>
            </a:br>
            <a:endParaRPr lang="fr-FR" dirty="0"/>
          </a:p>
        </p:txBody>
      </p:sp>
      <p:sp>
        <p:nvSpPr>
          <p:cNvPr id="6" name="Text Box 5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13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1220470" y="2054225"/>
            <a:ext cx="99396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Fitting 2 folds for each of 12 candidates, totalling 24 fits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[CV 1/2] END .........C=10, gamma=1, kernel=rbf;, score=0.989 total time=   0.7s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[CV 2/2] END .........C=10, gamma=1, kernel=rbf;, score=0.987 total time=   0.7s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[CV 1/2] END ........C=10, gamma=1, kernel=poly;, score=0.991 total time=   0.5s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[CV 2/2] END ........C=10, gamma=1, kernel=poly;, score=0.986 total time=   0.6s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sym typeface="+mn-ea"/>
              </a:rPr>
              <a:t>[CV 1/2] END ......C=10, gamma=1, kernel=linear;, score=0.994 total time=   0.1s </a:t>
            </a:r>
            <a:endParaRPr lang="en-US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tx1"/>
                </a:solidFill>
                <a:sym typeface="+mn-ea"/>
              </a:rPr>
              <a:t>...........ect</a:t>
            </a:r>
            <a:endParaRPr lang="en-US" b="1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08480" y="4135120"/>
            <a:ext cx="79952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Best parameters found: {'C': 100, 'gamma': 1, 'kernel': 'linear'}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sym typeface="+mn-ea"/>
              </a:rPr>
              <a:t>Best estimator found: SVC(C=100, gamma=1, kernel='linear')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4" grpId="1"/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retrain the model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80770" y="2945130"/>
            <a:ext cx="10438765" cy="191071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# Model Evaluation with tuned parameters</a:t>
            </a:r>
            <a:br>
              <a:rPr lang="en-US" sz="1800" dirty="0"/>
            </a:br>
            <a:r>
              <a:rPr lang="en-US" sz="1800" dirty="0" err="1"/>
              <a:t>y_pred</a:t>
            </a:r>
            <a:r>
              <a:rPr lang="en-US" sz="1800" dirty="0"/>
              <a:t> = </a:t>
            </a:r>
            <a:r>
              <a:rPr lang="en-US" sz="1800" dirty="0" err="1"/>
              <a:t>svm.predict</a:t>
            </a:r>
            <a:r>
              <a:rPr lang="en-US" sz="1800" dirty="0"/>
              <a:t>(</a:t>
            </a:r>
            <a:r>
              <a:rPr lang="en-US" sz="1800" dirty="0" err="1"/>
              <a:t>X_test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print("Classification Report (After </a:t>
            </a:r>
            <a:r>
              <a:rPr lang="en-US" sz="1800" dirty="0" err="1"/>
              <a:t>Hyperparameter</a:t>
            </a:r>
            <a:r>
              <a:rPr lang="en-US" sz="1800" dirty="0"/>
              <a:t> Tuning):\n", </a:t>
            </a:r>
            <a:r>
              <a:rPr lang="en-US" sz="1800" dirty="0" err="1"/>
              <a:t>classification_report</a:t>
            </a:r>
            <a:r>
              <a:rPr lang="en-US" sz="1800" dirty="0"/>
              <a:t>(</a:t>
            </a:r>
            <a:r>
              <a:rPr lang="en-US" sz="1800" dirty="0" err="1"/>
              <a:t>y_test</a:t>
            </a:r>
            <a:r>
              <a:rPr lang="en-US" sz="1800" dirty="0"/>
              <a:t>, </a:t>
            </a:r>
            <a:r>
              <a:rPr lang="en-US" sz="1800" dirty="0" err="1"/>
              <a:t>y_pred</a:t>
            </a:r>
            <a:r>
              <a:rPr lang="en-US" sz="1800" dirty="0"/>
              <a:t>))</a:t>
            </a:r>
            <a:br>
              <a:rPr lang="en-US" sz="1800" dirty="0"/>
            </a:br>
            <a:r>
              <a:rPr lang="en-US" sz="1800" dirty="0"/>
              <a:t>print("Confusion Matrix (After </a:t>
            </a:r>
            <a:r>
              <a:rPr lang="en-US" sz="1800" dirty="0" err="1"/>
              <a:t>Hyperparameter</a:t>
            </a:r>
            <a:r>
              <a:rPr lang="en-US" sz="1800" dirty="0"/>
              <a:t> Tuning):\n", </a:t>
            </a:r>
            <a:r>
              <a:rPr lang="en-US" sz="1800" dirty="0" err="1"/>
              <a:t>confusion_matrix</a:t>
            </a:r>
            <a:r>
              <a:rPr lang="en-US" sz="1800" dirty="0"/>
              <a:t>(</a:t>
            </a:r>
            <a:r>
              <a:rPr lang="en-US" sz="1800" dirty="0" err="1"/>
              <a:t>y_test</a:t>
            </a:r>
            <a:r>
              <a:rPr lang="en-US" sz="1800" dirty="0"/>
              <a:t>, </a:t>
            </a:r>
            <a:r>
              <a:rPr lang="en-US" sz="1800" dirty="0" err="1"/>
              <a:t>y_pred</a:t>
            </a:r>
            <a:r>
              <a:rPr lang="en-US" sz="1800" dirty="0"/>
              <a:t>))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 Box 4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14</a:t>
            </a:r>
            <a:endParaRPr lang="en-US" sz="3200"/>
          </a:p>
        </p:txBody>
      </p:sp>
      <p:sp>
        <p:nvSpPr>
          <p:cNvPr id="7" name="Espace réservé du contenu 2"/>
          <p:cNvSpPr>
            <a:spLocks noGrp="1"/>
          </p:cNvSpPr>
          <p:nvPr/>
        </p:nvSpPr>
        <p:spPr>
          <a:xfrm>
            <a:off x="1109980" y="2102485"/>
            <a:ext cx="9601200" cy="1052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# Re-train the model with the best parameters</a:t>
            </a:r>
            <a:br>
              <a:rPr lang="en-US" sz="1800" dirty="0"/>
            </a:br>
            <a:r>
              <a:rPr lang="en-US" sz="1800" dirty="0" err="1"/>
              <a:t>svm</a:t>
            </a:r>
            <a:r>
              <a:rPr lang="en-US" sz="1800" dirty="0"/>
              <a:t> = </a:t>
            </a:r>
            <a:r>
              <a:rPr lang="en-US" sz="1800" dirty="0" err="1"/>
              <a:t>grid.best_estimator</a:t>
            </a:r>
            <a:r>
              <a:rPr lang="en-US" sz="1800" dirty="0"/>
              <a:t>_</a:t>
            </a:r>
            <a:br>
              <a:rPr lang="en-US" sz="1800" dirty="0"/>
            </a:br>
            <a:r>
              <a:rPr lang="en-US" sz="1800" dirty="0" err="1"/>
              <a:t>svm.fit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 smtClean="0"/>
              <a:t>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7" grpId="0" build="p"/>
      <p:bldP spid="7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Hyperparameter</a:t>
            </a:r>
            <a:r>
              <a:rPr lang="en-US" dirty="0"/>
              <a:t> Tuning</a:t>
            </a:r>
            <a:br>
              <a:rPr lang="en-US" dirty="0"/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retrain the model</a:t>
            </a:r>
            <a:br>
              <a:rPr lang="en-US" dirty="0"/>
            </a:br>
            <a:endParaRPr lang="fr-FR" dirty="0"/>
          </a:p>
        </p:txBody>
      </p:sp>
      <p:sp>
        <p:nvSpPr>
          <p:cNvPr id="5" name="Text Box 4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15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2190115" y="2070100"/>
            <a:ext cx="721995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Classification Report (After Hyperparameter Tuning):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/>
              <a:t>               precision    recall  f1-score   support</a:t>
            </a:r>
            <a:endParaRPr lang="en-US"/>
          </a:p>
          <a:p>
            <a:endParaRPr lang="en-US"/>
          </a:p>
          <a:p>
            <a:r>
              <a:rPr lang="en-US"/>
              <a:t>        high       1.00      0.98      0.99      1395</a:t>
            </a:r>
            <a:endParaRPr lang="en-US"/>
          </a:p>
          <a:p>
            <a:r>
              <a:rPr lang="en-US"/>
              <a:t>         low       0.99      1.00      1.00      3004</a:t>
            </a:r>
            <a:endParaRPr lang="en-US"/>
          </a:p>
          <a:p>
            <a:endParaRPr lang="en-US"/>
          </a:p>
          <a:p>
            <a:r>
              <a:rPr lang="en-US"/>
              <a:t>    accuracy                           0.99      4399</a:t>
            </a:r>
            <a:endParaRPr lang="en-US"/>
          </a:p>
          <a:p>
            <a:r>
              <a:rPr lang="en-US"/>
              <a:t>   macro avg       0.99      0.99      0.99      4399</a:t>
            </a:r>
            <a:endParaRPr lang="en-US"/>
          </a:p>
          <a:p>
            <a:r>
              <a:rPr lang="en-US"/>
              <a:t>weighted avg       0.99      0.99      0.99      4399</a:t>
            </a:r>
            <a:endParaRPr lang="en-US"/>
          </a:p>
          <a:p>
            <a:endParaRPr lang="en-US"/>
          </a:p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Confusion Matrix (After Hyperparameter Tuning):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/>
              <a:t> [[1373   22]</a:t>
            </a:r>
            <a:endParaRPr lang="en-US"/>
          </a:p>
          <a:p>
            <a:r>
              <a:rPr lang="en-US"/>
              <a:t> [   5 2999]]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7132" y="578907"/>
            <a:ext cx="9601196" cy="130386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Visualize feature importance</a:t>
            </a:r>
            <a:endParaRPr lang="fr-FR" dirty="0"/>
          </a:p>
        </p:txBody>
      </p:sp>
      <p:sp>
        <p:nvSpPr>
          <p:cNvPr id="6" name="Text Box 5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16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1167130" y="2120265"/>
            <a:ext cx="997839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# Analyze the importance of different features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feature_importance</a:t>
            </a:r>
            <a:r>
              <a:rPr lang="en-US" dirty="0">
                <a:sym typeface="+mn-ea"/>
              </a:rPr>
              <a:t> = </a:t>
            </a:r>
            <a:r>
              <a:rPr lang="en-US" dirty="0" err="1">
                <a:sym typeface="+mn-ea"/>
              </a:rPr>
              <a:t>np.abs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svm.coef</a:t>
            </a:r>
            <a:r>
              <a:rPr lang="en-US" dirty="0">
                <a:sym typeface="+mn-ea"/>
              </a:rPr>
              <a:t>_[0])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feature_importance</a:t>
            </a:r>
            <a:r>
              <a:rPr lang="en-US" dirty="0">
                <a:sym typeface="+mn-ea"/>
              </a:rPr>
              <a:t> = 100.0 * (</a:t>
            </a:r>
            <a:r>
              <a:rPr lang="en-US" dirty="0" err="1">
                <a:sym typeface="+mn-ea"/>
              </a:rPr>
              <a:t>feature_importance</a:t>
            </a:r>
            <a:r>
              <a:rPr lang="en-US" dirty="0">
                <a:sym typeface="+mn-ea"/>
              </a:rPr>
              <a:t> / </a:t>
            </a:r>
            <a:r>
              <a:rPr lang="en-US" dirty="0" err="1">
                <a:sym typeface="+mn-ea"/>
              </a:rPr>
              <a:t>feature_importance.max</a:t>
            </a:r>
            <a:r>
              <a:rPr lang="en-US" dirty="0">
                <a:sym typeface="+mn-ea"/>
              </a:rPr>
              <a:t>())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sorted_idx</a:t>
            </a:r>
            <a:r>
              <a:rPr lang="en-US" dirty="0">
                <a:sym typeface="+mn-ea"/>
              </a:rPr>
              <a:t> = </a:t>
            </a:r>
            <a:r>
              <a:rPr lang="en-US" dirty="0" err="1">
                <a:sym typeface="+mn-ea"/>
              </a:rPr>
              <a:t>np.argsort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feature_importance</a:t>
            </a:r>
            <a:r>
              <a:rPr lang="en-US" dirty="0">
                <a:sym typeface="+mn-ea"/>
              </a:rPr>
              <a:t>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pos</a:t>
            </a:r>
            <a:r>
              <a:rPr lang="en-US" dirty="0">
                <a:sym typeface="+mn-ea"/>
              </a:rPr>
              <a:t> = </a:t>
            </a:r>
            <a:r>
              <a:rPr lang="en-US" dirty="0" err="1">
                <a:sym typeface="+mn-ea"/>
              </a:rPr>
              <a:t>np.arange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sorted_idx.shape</a:t>
            </a:r>
            <a:r>
              <a:rPr lang="en-US" dirty="0">
                <a:sym typeface="+mn-ea"/>
              </a:rPr>
              <a:t>[0]) + .</a:t>
            </a:r>
            <a:r>
              <a:rPr lang="en-US" dirty="0" smtClean="0">
                <a:sym typeface="+mn-ea"/>
              </a:rPr>
              <a:t>5</a:t>
            </a:r>
            <a:endParaRPr lang="en-US" dirty="0" smtClean="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63955" y="3484880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# Visualize feature importance</a:t>
            </a:r>
            <a:endParaRPr lang="en-US" sz="1800" dirty="0" err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ym typeface="+mn-ea"/>
              </a:rPr>
              <a:t>plt.figure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figsize</a:t>
            </a:r>
            <a:r>
              <a:rPr lang="en-US" dirty="0">
                <a:sym typeface="+mn-ea"/>
              </a:rPr>
              <a:t>=(10, 8))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plt.barh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pos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feature_importance</a:t>
            </a:r>
            <a:r>
              <a:rPr lang="en-US" dirty="0">
                <a:sym typeface="+mn-ea"/>
              </a:rPr>
              <a:t>[</a:t>
            </a:r>
            <a:r>
              <a:rPr lang="en-US" dirty="0" err="1">
                <a:sym typeface="+mn-ea"/>
              </a:rPr>
              <a:t>sorted_idx</a:t>
            </a:r>
            <a:r>
              <a:rPr lang="en-US" dirty="0">
                <a:sym typeface="+mn-ea"/>
              </a:rPr>
              <a:t>], align='center')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plt.yticks</a:t>
            </a:r>
            <a:r>
              <a:rPr lang="en-US" dirty="0">
                <a:sym typeface="+mn-ea"/>
              </a:rPr>
              <a:t>(</a:t>
            </a:r>
            <a:r>
              <a:rPr lang="en-US" dirty="0" err="1">
                <a:sym typeface="+mn-ea"/>
              </a:rPr>
              <a:t>pos</a:t>
            </a:r>
            <a:r>
              <a:rPr lang="en-US" dirty="0">
                <a:sym typeface="+mn-ea"/>
              </a:rPr>
              <a:t>, </a:t>
            </a:r>
            <a:r>
              <a:rPr lang="en-US" dirty="0" err="1">
                <a:sym typeface="+mn-ea"/>
              </a:rPr>
              <a:t>X.columns</a:t>
            </a:r>
            <a:r>
              <a:rPr lang="en-US" dirty="0">
                <a:sym typeface="+mn-ea"/>
              </a:rPr>
              <a:t>[</a:t>
            </a:r>
            <a:r>
              <a:rPr lang="en-US" dirty="0" err="1">
                <a:sym typeface="+mn-ea"/>
              </a:rPr>
              <a:t>sorted_idx</a:t>
            </a:r>
            <a:r>
              <a:rPr lang="en-US" dirty="0">
                <a:sym typeface="+mn-ea"/>
              </a:rPr>
              <a:t>])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plt.xlabel</a:t>
            </a:r>
            <a:r>
              <a:rPr lang="en-US" dirty="0">
                <a:sym typeface="+mn-ea"/>
              </a:rPr>
              <a:t>('Relative Importance')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plt.title</a:t>
            </a:r>
            <a:r>
              <a:rPr lang="en-US" dirty="0">
                <a:sym typeface="+mn-ea"/>
              </a:rPr>
              <a:t>('Variable Importance')</a:t>
            </a:r>
            <a:br>
              <a:rPr lang="en-US" dirty="0">
                <a:sym typeface="+mn-ea"/>
              </a:rPr>
            </a:br>
            <a:r>
              <a:rPr lang="en-US" dirty="0" err="1">
                <a:sym typeface="+mn-ea"/>
              </a:rPr>
              <a:t>plt.show</a:t>
            </a:r>
            <a:r>
              <a:rPr lang="en-US" dirty="0">
                <a:sym typeface="+mn-ea"/>
              </a:rPr>
              <a:t>()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/>
      <p:bldP spid="4" grpId="1"/>
      <p:bldP spid="5" grpId="0"/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6972" y="381422"/>
            <a:ext cx="9601196" cy="1303867"/>
          </a:xfrm>
        </p:spPr>
        <p:txBody>
          <a:bodyPr/>
          <a:lstStyle/>
          <a:p>
            <a:r>
              <a:rPr lang="en-US" dirty="0"/>
              <a:t>Plot</a:t>
            </a:r>
            <a:endParaRPr lang="fr-FR" dirty="0"/>
          </a:p>
        </p:txBody>
      </p:sp>
      <p:sp>
        <p:nvSpPr>
          <p:cNvPr id="6" name="Text Box 5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17</a:t>
            </a:r>
            <a:endParaRPr lang="en-US" sz="3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890" y="1334770"/>
            <a:ext cx="6562725" cy="41884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315210" y="5523230"/>
            <a:ext cx="7559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dirty="0" smtClean="0">
                <a:sym typeface="+mn-ea"/>
              </a:rPr>
              <a:t>We can that the most importent variable in this SVM model is</a:t>
            </a:r>
            <a:endParaRPr lang="en-US" dirty="0" smtClean="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30370" y="5779135"/>
            <a:ext cx="322008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  <a:sym typeface="+mn-ea"/>
              </a:rPr>
              <a:t>Global_active_power</a:t>
            </a:r>
            <a:endParaRPr lang="en-US" sz="2000" b="1" dirty="0" smtClean="0">
              <a:solidFill>
                <a:schemeClr val="accent4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/>
      <p:bldP spid="7" grpId="1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692398" y="1608661"/>
            <a:ext cx="6815669" cy="890650"/>
          </a:xfrm>
        </p:spPr>
        <p:txBody>
          <a:bodyPr/>
          <a:lstStyle/>
          <a:p>
            <a:br>
              <a:rPr lang="fr-FR" dirty="0" smtClean="0"/>
            </a:br>
            <a:br>
              <a:rPr lang="fr-FR" dirty="0"/>
            </a:br>
            <a:br>
              <a:rPr lang="fr-FR" dirty="0" smtClean="0"/>
            </a:br>
            <a:br>
              <a:rPr lang="fr-FR" dirty="0"/>
            </a:br>
            <a:br>
              <a:rPr lang="fr-FR" dirty="0" smtClean="0"/>
            </a:br>
            <a:br>
              <a:rPr lang="fr-FR" dirty="0"/>
            </a:br>
            <a:br>
              <a:rPr lang="fr-FR" dirty="0" smtClean="0"/>
            </a:br>
            <a:br>
              <a:rPr lang="fr-FR" dirty="0" smtClean="0"/>
            </a:br>
            <a:r>
              <a:rPr lang="fr-FR" dirty="0" err="1"/>
              <a:t>Concl</a:t>
            </a:r>
            <a:r>
              <a:rPr lang="en-US" altLang="fr-FR" dirty="0" err="1"/>
              <a:t>u</a:t>
            </a:r>
            <a:r>
              <a:rPr lang="fr-FR" dirty="0" err="1"/>
              <a:t>sion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685415" y="2393315"/>
            <a:ext cx="6815455" cy="2722245"/>
          </a:xfrm>
        </p:spPr>
        <p:txBody>
          <a:bodyPr>
            <a:noAutofit/>
          </a:bodyPr>
          <a:lstStyle/>
          <a:p>
            <a:r>
              <a:rPr lang="fr-FR" sz="2000" dirty="0"/>
              <a:t>After analyzing the SVM model trained on the dataset, we observed a significant improvement in performance following hyperparameter tuning. Feature importance analysis revealed that </a:t>
            </a:r>
            <a:r>
              <a:rPr lang="fr-FR" sz="2000" b="1" dirty="0">
                <a:solidFill>
                  <a:schemeClr val="accent1">
                    <a:lumMod val="75000"/>
                  </a:schemeClr>
                </a:solidFill>
              </a:rPr>
              <a:t>"Global_active_power"</a:t>
            </a:r>
            <a:r>
              <a:rPr lang="en-US" altLang="fr-FR" sz="2000" dirty="0"/>
              <a:t> is</a:t>
            </a:r>
            <a:r>
              <a:rPr lang="fr-FR" sz="2000" dirty="0"/>
              <a:t> the most critical features in predicting intensity levels</a:t>
            </a:r>
            <a:r>
              <a:rPr lang="en-US" altLang="fr-FR" sz="2000" dirty="0"/>
              <a:t>.</a:t>
            </a:r>
            <a:r>
              <a:rPr lang="fr-FR" sz="2000" dirty="0"/>
              <a:t> the tuned SVM model accurately predicts intensity levels based on input features</a:t>
            </a:r>
            <a:r>
              <a:rPr lang="en-US" altLang="fr-FR" sz="2000" dirty="0"/>
              <a:t> with a decent performance .</a:t>
            </a:r>
            <a:endParaRPr lang="en-US" altLang="fr-FR" sz="2000" dirty="0"/>
          </a:p>
        </p:txBody>
      </p:sp>
      <p:sp>
        <p:nvSpPr>
          <p:cNvPr id="6" name="Text Box 5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18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02393" y="804579"/>
            <a:ext cx="6815669" cy="1515533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en-CA" sz="3600" dirty="0" smtClean="0"/>
              <a:t>Introduction</a:t>
            </a:r>
            <a:endParaRPr lang="en-CA" sz="3600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02393" y="2204241"/>
            <a:ext cx="4444674" cy="2601137"/>
          </a:xfrm>
        </p:spPr>
        <p:txBody>
          <a:bodyPr>
            <a:normAutofit/>
          </a:bodyPr>
          <a:lstStyle/>
          <a:p>
            <a:pPr algn="just"/>
            <a:r>
              <a:rPr lang="en-CA" sz="2000" dirty="0"/>
              <a:t>Support Vector Machine (SVM) is a supervised machine learning algorithm used for classification tasks. In which, we try to find the best  </a:t>
            </a:r>
            <a:r>
              <a:rPr lang="en-CA" sz="2000" dirty="0" smtClean="0"/>
              <a:t>hyper plane  </a:t>
            </a:r>
            <a:r>
              <a:rPr lang="en-CA" sz="2000" dirty="0"/>
              <a:t>separates the two classes. When we maximizes the margin between the classes (maximizes the distance between the nearest data points of each class).</a:t>
            </a:r>
            <a:endParaRPr lang="fr-FR" sz="2000" dirty="0"/>
          </a:p>
        </p:txBody>
      </p:sp>
      <p:pic>
        <p:nvPicPr>
          <p:cNvPr id="4" name="Image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067" y="2377262"/>
            <a:ext cx="2885702" cy="22541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00279" y="4631377"/>
            <a:ext cx="157927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 algorithm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THANK YOU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 smtClean="0"/>
              <a:t>bourebbou.fetima@hns-re2sd.dz</a:t>
            </a:r>
            <a:endParaRPr lang="fr-FR" dirty="0" smtClean="0"/>
          </a:p>
          <a:p>
            <a:pPr algn="l"/>
            <a:r>
              <a:rPr lang="en-US" altLang="fr-FR" dirty="0"/>
              <a:t>alloui.zineb.nedjla@hns-re2sd.dz</a:t>
            </a:r>
            <a:endParaRPr lang="en-US" altLang="fr-FR" dirty="0"/>
          </a:p>
        </p:txBody>
      </p:sp>
      <p:sp>
        <p:nvSpPr>
          <p:cNvPr id="6" name="Text Box 5"/>
          <p:cNvSpPr txBox="1"/>
          <p:nvPr/>
        </p:nvSpPr>
        <p:spPr>
          <a:xfrm>
            <a:off x="11356340" y="6274435"/>
            <a:ext cx="869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19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3182" y="878774"/>
            <a:ext cx="8764589" cy="693828"/>
          </a:xfrm>
        </p:spPr>
        <p:txBody>
          <a:bodyPr>
            <a:noAutofit/>
          </a:bodyPr>
          <a:lstStyle/>
          <a:p>
            <a:r>
              <a:rPr lang="en-CA" sz="3600" dirty="0"/>
              <a:t>K</a:t>
            </a:r>
            <a:r>
              <a:rPr lang="en-CA" sz="3600" dirty="0" smtClean="0"/>
              <a:t>ernel </a:t>
            </a:r>
            <a:r>
              <a:rPr lang="en-CA" sz="3600" dirty="0"/>
              <a:t>F</a:t>
            </a:r>
            <a:r>
              <a:rPr lang="en-CA" sz="3600" dirty="0" smtClean="0"/>
              <a:t>unctions</a:t>
            </a:r>
            <a:endParaRPr lang="en-CA" sz="360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1312" y="3126067"/>
            <a:ext cx="3718455" cy="2438404"/>
          </a:xfrm>
        </p:spPr>
        <p:txBody>
          <a:bodyPr/>
          <a:lstStyle/>
          <a:p>
            <a:pPr algn="just"/>
            <a:r>
              <a:rPr lang="en-CA" dirty="0"/>
              <a:t>S</a:t>
            </a:r>
            <a:r>
              <a:rPr lang="en-CA" sz="2000" dirty="0"/>
              <a:t>VM can handle linear and non-linear data by using different kernel functions to map </a:t>
            </a:r>
            <a:r>
              <a:rPr lang="en-CA" sz="2000" dirty="0" smtClean="0"/>
              <a:t>the</a:t>
            </a:r>
            <a:r>
              <a:rPr lang="fr-FR" sz="2000" dirty="0"/>
              <a:t> </a:t>
            </a:r>
            <a:r>
              <a:rPr lang="en-CA" sz="2000" dirty="0" smtClean="0"/>
              <a:t>data </a:t>
            </a:r>
            <a:r>
              <a:rPr lang="en-CA" sz="2000" dirty="0"/>
              <a:t>into a higher-dimensional space where it can be separated by a </a:t>
            </a:r>
            <a:r>
              <a:rPr lang="en-CA" sz="2000" dirty="0" smtClean="0"/>
              <a:t>hyper plane</a:t>
            </a:r>
            <a:r>
              <a:rPr lang="en-CA" sz="2000" dirty="0"/>
              <a:t>.</a:t>
            </a:r>
            <a:endParaRPr lang="fr-FR" sz="2000" dirty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1"/>
          <a:srcRect l="25132" t="48011" r="41689" b="27885"/>
          <a:stretch>
            <a:fillRect/>
          </a:stretch>
        </p:blipFill>
        <p:spPr>
          <a:xfrm>
            <a:off x="5626100" y="2046605"/>
            <a:ext cx="5616575" cy="2914015"/>
          </a:xfrm>
          <a:prstGeom prst="rect">
            <a:avLst/>
          </a:prstGeom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6512720" y="4960858"/>
            <a:ext cx="3844066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dirty="0" smtClean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SVM algorithm with kernel function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2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3182" y="878774"/>
            <a:ext cx="8764589" cy="693828"/>
          </a:xfrm>
        </p:spPr>
        <p:txBody>
          <a:bodyPr>
            <a:noAutofit/>
          </a:bodyPr>
          <a:lstStyle/>
          <a:p>
            <a:r>
              <a:rPr lang="en-CA" sz="3600" dirty="0"/>
              <a:t>K</a:t>
            </a:r>
            <a:r>
              <a:rPr lang="en-CA" sz="3600" dirty="0" smtClean="0"/>
              <a:t>ernel </a:t>
            </a:r>
            <a:r>
              <a:rPr lang="en-CA" sz="3600" dirty="0"/>
              <a:t>F</a:t>
            </a:r>
            <a:r>
              <a:rPr lang="en-CA" sz="3600" dirty="0" smtClean="0"/>
              <a:t>unctions</a:t>
            </a:r>
            <a:endParaRPr lang="en-CA" sz="3600" dirty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1312" y="3126066"/>
            <a:ext cx="3718455" cy="2704717"/>
          </a:xfrm>
        </p:spPr>
        <p:txBody>
          <a:bodyPr>
            <a:normAutofit fontScale="72500" lnSpcReduction="20000"/>
          </a:bodyPr>
          <a:lstStyle/>
          <a:p>
            <a:pPr algn="just"/>
            <a:r>
              <a:rPr lang="en-CA" sz="3200" dirty="0"/>
              <a:t>• Linear kernel </a:t>
            </a:r>
            <a:endParaRPr lang="fr-FR" sz="3200" dirty="0"/>
          </a:p>
          <a:p>
            <a:pPr algn="just"/>
            <a:r>
              <a:rPr lang="en-CA" sz="3200" dirty="0"/>
              <a:t>• Polynomial Kernel </a:t>
            </a:r>
            <a:endParaRPr lang="fr-FR" sz="3200" dirty="0"/>
          </a:p>
          <a:p>
            <a:pPr algn="just"/>
            <a:r>
              <a:rPr lang="en-CA" sz="3200" dirty="0"/>
              <a:t>• Sigmoid Kernel</a:t>
            </a:r>
            <a:r>
              <a:rPr lang="fr-FR" sz="3200" dirty="0"/>
              <a:t>                                                                                                 </a:t>
            </a:r>
            <a:endParaRPr lang="fr-FR" sz="3200" dirty="0"/>
          </a:p>
          <a:p>
            <a:pPr algn="just"/>
            <a:r>
              <a:rPr lang="en-CA" sz="3200" dirty="0"/>
              <a:t> • Radial Basis Function - RBF Kernel </a:t>
            </a:r>
            <a:endParaRPr lang="fr-FR" sz="3200" dirty="0"/>
          </a:p>
          <a:p>
            <a:pPr algn="just"/>
            <a:r>
              <a:rPr lang="en-CA" sz="3200" dirty="0"/>
              <a:t>… etc.</a:t>
            </a:r>
            <a:endParaRPr lang="fr-FR" sz="3200" dirty="0"/>
          </a:p>
          <a:p>
            <a:pPr algn="just"/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035487" y="4928473"/>
            <a:ext cx="326571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CA" dirty="0" smtClean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Arial" panose="020B0604020202020204" pitchFamily="34" charset="0"/>
              </a:rPr>
              <a:t>kernel functions </a:t>
            </a:r>
            <a:endParaRPr lang="fr-FR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Espace réservé du contenu 14"/>
          <p:cNvPicPr>
            <a:picLocks noGrp="1"/>
          </p:cNvPicPr>
          <p:nvPr>
            <p:ph idx="1"/>
          </p:nvPr>
        </p:nvPicPr>
        <p:blipFill>
          <a:blip r:embed="rId1"/>
          <a:srcRect l="44092" t="32530" r="32539" b="43562"/>
          <a:stretch>
            <a:fillRect/>
          </a:stretch>
        </p:blipFill>
        <p:spPr>
          <a:xfrm>
            <a:off x="6341745" y="2073275"/>
            <a:ext cx="4653915" cy="2649855"/>
          </a:xfrm>
          <a:prstGeom prst="rect">
            <a:avLst/>
          </a:prstGeom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1093470" y="2263775"/>
            <a:ext cx="45123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CA" sz="2400" dirty="0">
                <a:sym typeface="+mn-ea"/>
              </a:rPr>
              <a:t>Most used </a:t>
            </a:r>
            <a:r>
              <a:rPr lang="en-CA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sym typeface="+mn-ea"/>
              </a:rPr>
              <a:t>Kernel </a:t>
            </a:r>
            <a:r>
              <a:rPr lang="en-CA" sz="2400" dirty="0">
                <a:sym typeface="+mn-ea"/>
              </a:rPr>
              <a:t>functions:</a:t>
            </a:r>
            <a:endParaRPr lang="en-CA" sz="2400" dirty="0"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3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 uiExpand="1" build="p"/>
      <p:bldP spid="4" grpId="1" build="p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00" y="429260"/>
            <a:ext cx="9601200" cy="1123950"/>
          </a:xfrm>
        </p:spPr>
        <p:txBody>
          <a:bodyPr/>
          <a:lstStyle/>
          <a:p>
            <a:r>
              <a:rPr lang="fr-FR" dirty="0" smtClean="0"/>
              <a:t>DATA </a:t>
            </a:r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101" t="24614" r="56949" b="42014"/>
          <a:stretch>
            <a:fillRect/>
          </a:stretch>
        </p:blipFill>
        <p:spPr>
          <a:xfrm>
            <a:off x="3100070" y="2316480"/>
            <a:ext cx="5991225" cy="27463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369695" y="1553210"/>
            <a:ext cx="98031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CA" sz="2400" dirty="0">
                <a:sym typeface="+mn-ea"/>
              </a:rPr>
              <a:t>Our DATA represent the Measurements of electric power consumption in one household</a:t>
            </a:r>
            <a:endParaRPr lang="en-US" altLang="en-CA" sz="2400" dirty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049145" y="5062855"/>
            <a:ext cx="80943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CA" sz="2400" dirty="0">
                <a:sym typeface="+mn-ea"/>
              </a:rPr>
              <a:t>it contains 21996 measurements ,and 6 feutures</a:t>
            </a:r>
            <a:endParaRPr lang="en-US" altLang="en-CA" sz="2400" dirty="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4</a:t>
            </a:r>
            <a:endParaRPr lang="en-US" sz="3200"/>
          </a:p>
        </p:txBody>
      </p:sp>
      <p:sp>
        <p:nvSpPr>
          <p:cNvPr id="10" name="Text Box 9"/>
          <p:cNvSpPr txBox="1"/>
          <p:nvPr/>
        </p:nvSpPr>
        <p:spPr>
          <a:xfrm>
            <a:off x="3517900" y="5523230"/>
            <a:ext cx="51555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CA" sz="2400" dirty="0">
                <a:sym typeface="+mn-ea"/>
              </a:rPr>
              <a:t>The target is </a:t>
            </a:r>
            <a:r>
              <a:rPr lang="en-US" altLang="en-CA" sz="2400" b="1" dirty="0">
                <a:solidFill>
                  <a:schemeClr val="accent4"/>
                </a:solidFill>
                <a:sym typeface="+mn-ea"/>
              </a:rPr>
              <a:t>“Global_intensety”</a:t>
            </a:r>
            <a:endParaRPr lang="en-US" altLang="en-CA" sz="2400" b="1" dirty="0">
              <a:solidFill>
                <a:schemeClr val="accent4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5" grpId="0" animBg="1"/>
      <p:bldP spid="5" grpId="1" animBg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sz="11500" dirty="0" smtClean="0"/>
              <a:t>SVM</a:t>
            </a:r>
            <a:endParaRPr lang="fr-FR" sz="11500" dirty="0"/>
          </a:p>
        </p:txBody>
      </p:sp>
      <p:pic>
        <p:nvPicPr>
          <p:cNvPr id="5" name="Graphic 6" descr="Lights On with solid fil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724915" y="906963"/>
            <a:ext cx="2750634" cy="2750634"/>
          </a:xfrm>
          <a:prstGeom prst="rect">
            <a:avLst/>
          </a:prstGeom>
          <a:effectLst>
            <a:outerShdw blurRad="1778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 Box 5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5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99187" y="600497"/>
            <a:ext cx="9601196" cy="1303867"/>
          </a:xfrm>
        </p:spPr>
        <p:txBody>
          <a:bodyPr/>
          <a:lstStyle/>
          <a:p>
            <a:r>
              <a:rPr lang="en-US" dirty="0"/>
              <a:t>Data Preparation </a:t>
            </a:r>
            <a:endParaRPr lang="fr-FR" dirty="0"/>
          </a:p>
        </p:txBody>
      </p:sp>
      <p:sp>
        <p:nvSpPr>
          <p:cNvPr id="2" name="Text Box 1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6</a:t>
            </a:r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1647190" y="1428750"/>
            <a:ext cx="6096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dirty="0">
                <a:sym typeface="+mn-ea"/>
              </a:rPr>
              <a:t>import pandas as </a:t>
            </a:r>
            <a:r>
              <a:rPr lang="en-US" sz="1400" dirty="0" err="1">
                <a:sym typeface="+mn-ea"/>
              </a:rPr>
              <a:t>pd</a:t>
            </a:r>
            <a:br>
              <a:rPr lang="en-US" sz="1400" dirty="0">
                <a:sym typeface="+mn-ea"/>
              </a:rPr>
            </a:br>
            <a:r>
              <a:rPr lang="en-US" sz="1400" dirty="0">
                <a:sym typeface="+mn-ea"/>
              </a:rPr>
              <a:t>from </a:t>
            </a:r>
            <a:r>
              <a:rPr lang="en-US" sz="1400" dirty="0" err="1">
                <a:sym typeface="+mn-ea"/>
              </a:rPr>
              <a:t>sklearn.model_selection</a:t>
            </a:r>
            <a:r>
              <a:rPr lang="en-US" sz="1400" dirty="0">
                <a:sym typeface="+mn-ea"/>
              </a:rPr>
              <a:t> import </a:t>
            </a:r>
            <a:r>
              <a:rPr lang="en-US" sz="1400" dirty="0" err="1">
                <a:sym typeface="+mn-ea"/>
              </a:rPr>
              <a:t>train_test_split</a:t>
            </a:r>
            <a:r>
              <a:rPr lang="en-US" sz="1400" dirty="0">
                <a:sym typeface="+mn-ea"/>
              </a:rPr>
              <a:t>, </a:t>
            </a:r>
            <a:r>
              <a:rPr lang="en-US" sz="1400" dirty="0" err="1">
                <a:sym typeface="+mn-ea"/>
              </a:rPr>
              <a:t>GridSearchCV</a:t>
            </a:r>
            <a:br>
              <a:rPr lang="en-US" sz="1400" dirty="0">
                <a:sym typeface="+mn-ea"/>
              </a:rPr>
            </a:br>
            <a:r>
              <a:rPr lang="en-US" sz="1400" dirty="0">
                <a:sym typeface="+mn-ea"/>
              </a:rPr>
              <a:t>from </a:t>
            </a:r>
            <a:r>
              <a:rPr lang="en-US" sz="1400" dirty="0" err="1">
                <a:sym typeface="+mn-ea"/>
              </a:rPr>
              <a:t>sklearn.svm</a:t>
            </a:r>
            <a:r>
              <a:rPr lang="en-US" sz="1400" dirty="0">
                <a:sym typeface="+mn-ea"/>
              </a:rPr>
              <a:t> import SVC</a:t>
            </a:r>
            <a:br>
              <a:rPr lang="en-US" sz="1400" dirty="0">
                <a:sym typeface="+mn-ea"/>
              </a:rPr>
            </a:br>
            <a:r>
              <a:rPr lang="en-US" sz="1400" dirty="0">
                <a:sym typeface="+mn-ea"/>
              </a:rPr>
              <a:t>from </a:t>
            </a:r>
            <a:r>
              <a:rPr lang="en-US" sz="1400" dirty="0" err="1">
                <a:sym typeface="+mn-ea"/>
              </a:rPr>
              <a:t>sklearn.preprocessing</a:t>
            </a:r>
            <a:r>
              <a:rPr lang="en-US" sz="1400" dirty="0">
                <a:sym typeface="+mn-ea"/>
              </a:rPr>
              <a:t> import </a:t>
            </a:r>
            <a:r>
              <a:rPr lang="en-US" sz="1400" dirty="0" err="1">
                <a:sym typeface="+mn-ea"/>
              </a:rPr>
              <a:t>StandardScaler</a:t>
            </a:r>
            <a:br>
              <a:rPr lang="en-US" sz="1400" dirty="0">
                <a:sym typeface="+mn-ea"/>
              </a:rPr>
            </a:br>
            <a:r>
              <a:rPr lang="en-US" sz="1400" dirty="0">
                <a:sym typeface="+mn-ea"/>
              </a:rPr>
              <a:t>from </a:t>
            </a:r>
            <a:r>
              <a:rPr lang="en-US" sz="1400" dirty="0" err="1">
                <a:sym typeface="+mn-ea"/>
              </a:rPr>
              <a:t>sklearn.metrics</a:t>
            </a:r>
            <a:r>
              <a:rPr lang="en-US" sz="1400" dirty="0">
                <a:sym typeface="+mn-ea"/>
              </a:rPr>
              <a:t> import </a:t>
            </a:r>
            <a:r>
              <a:rPr lang="en-US" sz="1400" dirty="0" err="1">
                <a:sym typeface="+mn-ea"/>
              </a:rPr>
              <a:t>classification_report</a:t>
            </a:r>
            <a:r>
              <a:rPr lang="en-US" sz="1400" dirty="0">
                <a:sym typeface="+mn-ea"/>
              </a:rPr>
              <a:t>, </a:t>
            </a:r>
            <a:r>
              <a:rPr lang="en-US" sz="1400" dirty="0" err="1">
                <a:sym typeface="+mn-ea"/>
              </a:rPr>
              <a:t>confusion_matrix</a:t>
            </a:r>
            <a:endParaRPr lang="en-US" sz="1400" dirty="0" err="1">
              <a:sym typeface="+mn-ea"/>
            </a:endParaRPr>
          </a:p>
          <a:p>
            <a:r>
              <a:rPr lang="en-US" sz="1400" dirty="0">
                <a:sym typeface="+mn-ea"/>
              </a:rPr>
              <a:t>import </a:t>
            </a:r>
            <a:r>
              <a:rPr lang="en-US" sz="1400" dirty="0" err="1">
                <a:sym typeface="+mn-ea"/>
              </a:rPr>
              <a:t>numpy</a:t>
            </a:r>
            <a:r>
              <a:rPr lang="en-US" sz="1400" dirty="0">
                <a:sym typeface="+mn-ea"/>
              </a:rPr>
              <a:t> as </a:t>
            </a:r>
            <a:r>
              <a:rPr lang="en-US" sz="1400" dirty="0" err="1">
                <a:sym typeface="+mn-ea"/>
              </a:rPr>
              <a:t>np</a:t>
            </a:r>
            <a:br>
              <a:rPr lang="en-US" sz="1400" dirty="0">
                <a:sym typeface="+mn-ea"/>
              </a:rPr>
            </a:br>
            <a:r>
              <a:rPr lang="en-US" sz="1400" dirty="0">
                <a:sym typeface="+mn-ea"/>
              </a:rPr>
              <a:t>import </a:t>
            </a:r>
            <a:r>
              <a:rPr lang="en-US" sz="1400" dirty="0" err="1">
                <a:sym typeface="+mn-ea"/>
              </a:rPr>
              <a:t>matplotlib.pyplot</a:t>
            </a:r>
            <a:r>
              <a:rPr lang="en-US" sz="1400" dirty="0">
                <a:sym typeface="+mn-ea"/>
              </a:rPr>
              <a:t> as </a:t>
            </a:r>
            <a:r>
              <a:rPr lang="en-US" sz="1400" dirty="0" err="1">
                <a:sym typeface="+mn-ea"/>
              </a:rPr>
              <a:t>plt</a:t>
            </a:r>
            <a:br>
              <a:rPr lang="en-US" sz="1400" dirty="0">
                <a:sym typeface="+mn-ea"/>
              </a:rPr>
            </a:br>
            <a:endParaRPr lang="en-US" sz="1400" dirty="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47190" y="337058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# Read the data from the CSV file</a:t>
            </a:r>
            <a:br>
              <a:rPr lang="en-US" sz="1400" dirty="0">
                <a:sym typeface="+mn-ea"/>
              </a:rPr>
            </a:br>
            <a:r>
              <a:rPr lang="en-US" sz="1400" dirty="0" err="1">
                <a:sym typeface="+mn-ea"/>
              </a:rPr>
              <a:t>df</a:t>
            </a:r>
            <a:r>
              <a:rPr lang="en-US" sz="1400" dirty="0">
                <a:sym typeface="+mn-ea"/>
              </a:rPr>
              <a:t> = </a:t>
            </a:r>
            <a:r>
              <a:rPr lang="en-US" sz="1400" dirty="0" err="1">
                <a:sym typeface="+mn-ea"/>
              </a:rPr>
              <a:t>pd.read_csv</a:t>
            </a:r>
            <a:r>
              <a:rPr lang="en-US" sz="1400" dirty="0">
                <a:sym typeface="+mn-ea"/>
              </a:rPr>
              <a:t>("SVM.csv")</a:t>
            </a:r>
            <a:endParaRPr lang="en-US" sz="1400" dirty="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40840" y="4549140"/>
            <a:ext cx="69126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# Convert the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Global_intensity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' column to numeric, coerce errors</a:t>
            </a:r>
            <a:br>
              <a:rPr lang="en-US" sz="1400" dirty="0">
                <a:sym typeface="+mn-ea"/>
              </a:rPr>
            </a:br>
            <a:r>
              <a:rPr lang="en-US" sz="1400" dirty="0" err="1">
                <a:sym typeface="+mn-ea"/>
              </a:rPr>
              <a:t>df</a:t>
            </a:r>
            <a:r>
              <a:rPr lang="en-US" sz="1400" dirty="0">
                <a:sym typeface="+mn-ea"/>
              </a:rPr>
              <a:t>['</a:t>
            </a:r>
            <a:r>
              <a:rPr lang="en-US" sz="1400" dirty="0" err="1">
                <a:sym typeface="+mn-ea"/>
              </a:rPr>
              <a:t>Global_intensity</a:t>
            </a:r>
            <a:r>
              <a:rPr lang="en-US" sz="1400" dirty="0">
                <a:sym typeface="+mn-ea"/>
              </a:rPr>
              <a:t>'] = </a:t>
            </a:r>
            <a:r>
              <a:rPr lang="en-US" sz="1400" dirty="0" err="1">
                <a:sym typeface="+mn-ea"/>
              </a:rPr>
              <a:t>pd.to_numeric</a:t>
            </a:r>
            <a:r>
              <a:rPr lang="en-US" sz="1400" dirty="0">
                <a:sym typeface="+mn-ea"/>
              </a:rPr>
              <a:t>(</a:t>
            </a:r>
            <a:r>
              <a:rPr lang="en-US" sz="1400" dirty="0" err="1">
                <a:sym typeface="+mn-ea"/>
              </a:rPr>
              <a:t>df</a:t>
            </a:r>
            <a:r>
              <a:rPr lang="en-US" sz="1400" dirty="0">
                <a:sym typeface="+mn-ea"/>
              </a:rPr>
              <a:t>['</a:t>
            </a:r>
            <a:r>
              <a:rPr lang="en-US" sz="1400" dirty="0" err="1">
                <a:sym typeface="+mn-ea"/>
              </a:rPr>
              <a:t>Global_intensity</a:t>
            </a:r>
            <a:r>
              <a:rPr lang="en-US" sz="1400" dirty="0">
                <a:sym typeface="+mn-ea"/>
              </a:rPr>
              <a:t>'], errors='coerce')</a:t>
            </a:r>
            <a:br>
              <a:rPr lang="en-US" sz="1400" dirty="0">
                <a:sym typeface="+mn-ea"/>
              </a:rPr>
            </a:br>
            <a:endParaRPr lang="en-US" sz="1400" dirty="0"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38935" y="5058410"/>
            <a:ext cx="83312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# Drop rows where '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Global_intensity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' column contains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NaN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values</a:t>
            </a:r>
            <a:br>
              <a:rPr lang="en-US" sz="1400" dirty="0">
                <a:sym typeface="+mn-ea"/>
              </a:rPr>
            </a:br>
            <a:r>
              <a:rPr lang="en-US" sz="1400" dirty="0" err="1">
                <a:sym typeface="+mn-ea"/>
              </a:rPr>
              <a:t>df.dropna</a:t>
            </a:r>
            <a:r>
              <a:rPr lang="en-US" sz="1400" dirty="0">
                <a:sym typeface="+mn-ea"/>
              </a:rPr>
              <a:t>(subset=['</a:t>
            </a:r>
            <a:r>
              <a:rPr lang="en-US" sz="1400" dirty="0" err="1">
                <a:sym typeface="+mn-ea"/>
              </a:rPr>
              <a:t>Global_intensity</a:t>
            </a:r>
            <a:r>
              <a:rPr lang="en-US" sz="1400" dirty="0">
                <a:sym typeface="+mn-ea"/>
              </a:rPr>
              <a:t>'], </a:t>
            </a:r>
            <a:r>
              <a:rPr lang="en-US" sz="1400" dirty="0" err="1">
                <a:sym typeface="+mn-ea"/>
              </a:rPr>
              <a:t>inplace</a:t>
            </a:r>
            <a:r>
              <a:rPr lang="en-US" sz="1400" dirty="0">
                <a:sym typeface="+mn-ea"/>
              </a:rPr>
              <a:t>=True)</a:t>
            </a:r>
            <a:br>
              <a:rPr lang="en-US" sz="1400" dirty="0">
                <a:sym typeface="+mn-ea"/>
              </a:rPr>
            </a:br>
            <a:endParaRPr lang="en-US" sz="1400" dirty="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638935" y="5590540"/>
            <a:ext cx="10294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# Defining the target variable: If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  <a:sym typeface="+mn-ea"/>
              </a:rPr>
              <a:t>Global_intensity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is greater than 10, we label it as high, otherwise low</a:t>
            </a:r>
            <a:br>
              <a:rPr lang="en-US" sz="1400" dirty="0">
                <a:sym typeface="+mn-ea"/>
              </a:rPr>
            </a:br>
            <a:r>
              <a:rPr lang="en-US" sz="1400" dirty="0" err="1">
                <a:sym typeface="+mn-ea"/>
              </a:rPr>
              <a:t>df</a:t>
            </a:r>
            <a:r>
              <a:rPr lang="en-US" sz="1400" dirty="0">
                <a:sym typeface="+mn-ea"/>
              </a:rPr>
              <a:t>['</a:t>
            </a:r>
            <a:r>
              <a:rPr lang="en-US" sz="1400" dirty="0" err="1">
                <a:sym typeface="+mn-ea"/>
              </a:rPr>
              <a:t>intensity_level</a:t>
            </a:r>
            <a:r>
              <a:rPr lang="en-US" sz="1400" dirty="0">
                <a:sym typeface="+mn-ea"/>
              </a:rPr>
              <a:t>'] = </a:t>
            </a:r>
            <a:r>
              <a:rPr lang="en-US" sz="1400" dirty="0" err="1">
                <a:sym typeface="+mn-ea"/>
              </a:rPr>
              <a:t>df</a:t>
            </a:r>
            <a:r>
              <a:rPr lang="en-US" sz="1400" dirty="0">
                <a:sym typeface="+mn-ea"/>
              </a:rPr>
              <a:t>['</a:t>
            </a:r>
            <a:r>
              <a:rPr lang="en-US" sz="1400" dirty="0" err="1">
                <a:sym typeface="+mn-ea"/>
              </a:rPr>
              <a:t>Global_intensity</a:t>
            </a:r>
            <a:r>
              <a:rPr lang="en-US" sz="1400" dirty="0">
                <a:sym typeface="+mn-ea"/>
              </a:rPr>
              <a:t>'].apply(lambda x: 'high' if x &gt; 10 else 'low')</a:t>
            </a:r>
            <a:endParaRPr lang="en-US" sz="1400" dirty="0">
              <a:sym typeface="+mn-ea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638935" y="385508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sym typeface="+mn-ea"/>
              </a:rPr>
              <a:t># Preprocessing</a:t>
            </a:r>
            <a:br>
              <a:rPr lang="en-US" sz="1400" dirty="0">
                <a:sym typeface="+mn-ea"/>
              </a:rPr>
            </a:br>
            <a:r>
              <a:rPr lang="en-US" sz="1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# Drop the rows with missing values</a:t>
            </a:r>
            <a:br>
              <a:rPr lang="en-US" sz="1400" dirty="0">
                <a:sym typeface="+mn-ea"/>
              </a:rPr>
            </a:br>
            <a:r>
              <a:rPr lang="en-US" sz="1400" dirty="0" err="1">
                <a:sym typeface="+mn-ea"/>
              </a:rPr>
              <a:t>df.dropna</a:t>
            </a:r>
            <a:r>
              <a:rPr lang="en-US" sz="1400" dirty="0">
                <a:sym typeface="+mn-ea"/>
              </a:rPr>
              <a:t>(</a:t>
            </a:r>
            <a:r>
              <a:rPr lang="en-US" sz="1400" dirty="0" err="1">
                <a:sym typeface="+mn-ea"/>
              </a:rPr>
              <a:t>inplace</a:t>
            </a:r>
            <a:r>
              <a:rPr lang="en-US" sz="1400" dirty="0">
                <a:sym typeface="+mn-ea"/>
              </a:rPr>
              <a:t>=True)</a:t>
            </a:r>
            <a:endParaRPr lang="en-US" sz="1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/>
      <p:bldP spid="3" grpId="1"/>
      <p:bldP spid="4" grpId="0"/>
      <p:bldP spid="4" grpId="1"/>
      <p:bldP spid="5" grpId="0"/>
      <p:bldP spid="5" grpId="1"/>
      <p:bldP spid="8" grpId="0"/>
      <p:bldP spid="8" grpId="1"/>
      <p:bldP spid="9" grpId="0"/>
      <p:bldP spid="9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Splitting the </a:t>
            </a:r>
            <a:r>
              <a:rPr lang="en-US" dirty="0" smtClean="0"/>
              <a:t>dataset</a:t>
            </a:r>
            <a:endParaRPr lang="fr-FR" dirty="0"/>
          </a:p>
        </p:txBody>
      </p:sp>
      <p:sp>
        <p:nvSpPr>
          <p:cNvPr id="6" name="Text Box 5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7</a:t>
            </a:r>
            <a:endParaRPr lang="en-US" sz="3200"/>
          </a:p>
        </p:txBody>
      </p:sp>
      <p:sp>
        <p:nvSpPr>
          <p:cNvPr id="4" name="Text Box 3"/>
          <p:cNvSpPr txBox="1"/>
          <p:nvPr/>
        </p:nvSpPr>
        <p:spPr>
          <a:xfrm>
            <a:off x="1647825" y="2397760"/>
            <a:ext cx="9108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# Splitting the dataset into features and target variable</a:t>
            </a:r>
            <a:br>
              <a:rPr lang="en-US" sz="2400" dirty="0">
                <a:sym typeface="+mn-ea"/>
              </a:rPr>
            </a:br>
            <a:r>
              <a:rPr lang="en-US" sz="2400" dirty="0">
                <a:sym typeface="+mn-ea"/>
              </a:rPr>
              <a:t>X = </a:t>
            </a:r>
            <a:r>
              <a:rPr lang="en-US" sz="2400" dirty="0" err="1">
                <a:sym typeface="+mn-ea"/>
              </a:rPr>
              <a:t>df.drop</a:t>
            </a:r>
            <a:r>
              <a:rPr lang="en-US" sz="2400" dirty="0">
                <a:sym typeface="+mn-ea"/>
              </a:rPr>
              <a:t>(["</a:t>
            </a:r>
            <a:r>
              <a:rPr lang="en-US" sz="2400" dirty="0" err="1">
                <a:sym typeface="+mn-ea"/>
              </a:rPr>
              <a:t>Global_intensity</a:t>
            </a:r>
            <a:r>
              <a:rPr lang="en-US" sz="2400" dirty="0">
                <a:sym typeface="+mn-ea"/>
              </a:rPr>
              <a:t>", "</a:t>
            </a:r>
            <a:r>
              <a:rPr lang="en-US" sz="2400" dirty="0" err="1">
                <a:sym typeface="+mn-ea"/>
              </a:rPr>
              <a:t>intensity_level</a:t>
            </a:r>
            <a:r>
              <a:rPr lang="en-US" sz="2400" dirty="0">
                <a:sym typeface="+mn-ea"/>
              </a:rPr>
              <a:t>"], axis=1)</a:t>
            </a:r>
            <a:br>
              <a:rPr lang="en-US" sz="2400" dirty="0">
                <a:sym typeface="+mn-ea"/>
              </a:rPr>
            </a:br>
            <a:r>
              <a:rPr lang="en-US" sz="2400" dirty="0">
                <a:sym typeface="+mn-ea"/>
              </a:rPr>
              <a:t>y = </a:t>
            </a:r>
            <a:r>
              <a:rPr lang="en-US" sz="2400" dirty="0" err="1">
                <a:sym typeface="+mn-ea"/>
              </a:rPr>
              <a:t>df</a:t>
            </a:r>
            <a:r>
              <a:rPr lang="en-US" sz="2400" dirty="0">
                <a:sym typeface="+mn-ea"/>
              </a:rPr>
              <a:t>["</a:t>
            </a:r>
            <a:r>
              <a:rPr lang="en-US" sz="2400" dirty="0" err="1">
                <a:sym typeface="+mn-ea"/>
              </a:rPr>
              <a:t>intensity_level</a:t>
            </a:r>
            <a:r>
              <a:rPr lang="en-US" sz="2400" dirty="0">
                <a:sym typeface="+mn-ea"/>
              </a:rPr>
              <a:t>"]</a:t>
            </a:r>
            <a:endParaRPr lang="en-US" sz="2400" dirty="0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31315" y="3637280"/>
            <a:ext cx="91255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# Splitting the dataset into the Training set and Test set</a:t>
            </a:r>
            <a:br>
              <a:rPr lang="en-US" sz="2400" dirty="0">
                <a:sym typeface="+mn-ea"/>
              </a:rPr>
            </a:br>
            <a:r>
              <a:rPr lang="en-US" sz="2400" dirty="0" err="1">
                <a:sym typeface="+mn-ea"/>
              </a:rPr>
              <a:t>X_train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X_test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y_train</a:t>
            </a:r>
            <a:r>
              <a:rPr lang="en-US" sz="2400" dirty="0">
                <a:sym typeface="+mn-ea"/>
              </a:rPr>
              <a:t>, </a:t>
            </a:r>
            <a:r>
              <a:rPr lang="en-US" sz="2400" dirty="0" err="1">
                <a:sym typeface="+mn-ea"/>
              </a:rPr>
              <a:t>y_test</a:t>
            </a:r>
            <a:r>
              <a:rPr lang="en-US" sz="2400" dirty="0">
                <a:sym typeface="+mn-ea"/>
              </a:rPr>
              <a:t> = </a:t>
            </a:r>
            <a:r>
              <a:rPr lang="en-US" sz="2400" dirty="0" err="1">
                <a:sym typeface="+mn-ea"/>
              </a:rPr>
              <a:t>train_test_split</a:t>
            </a:r>
            <a:r>
              <a:rPr lang="en-US" sz="2400" dirty="0">
                <a:sym typeface="+mn-ea"/>
              </a:rPr>
              <a:t>(X, y, </a:t>
            </a:r>
            <a:r>
              <a:rPr lang="en-US" sz="2400" dirty="0" err="1">
                <a:sym typeface="+mn-ea"/>
              </a:rPr>
              <a:t>test_size</a:t>
            </a:r>
            <a:r>
              <a:rPr lang="en-US" sz="2400" dirty="0">
                <a:sym typeface="+mn-ea"/>
              </a:rPr>
              <a:t>=0.2, </a:t>
            </a:r>
            <a:r>
              <a:rPr lang="en-US" sz="2400" dirty="0" err="1">
                <a:sym typeface="+mn-ea"/>
              </a:rPr>
              <a:t>random_state</a:t>
            </a:r>
            <a:r>
              <a:rPr lang="en-US" sz="2400" dirty="0">
                <a:sym typeface="+mn-ea"/>
              </a:rPr>
              <a:t>=42)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95400" y="2557145"/>
            <a:ext cx="9601200" cy="1771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# Feature Scaling </a:t>
            </a:r>
            <a:br>
              <a:rPr lang="en-US" sz="2800" dirty="0"/>
            </a:br>
            <a:r>
              <a:rPr lang="en-US" sz="2800" dirty="0" err="1"/>
              <a:t>scaler</a:t>
            </a:r>
            <a:r>
              <a:rPr lang="en-US" sz="2800" dirty="0"/>
              <a:t> = </a:t>
            </a:r>
            <a:r>
              <a:rPr lang="en-US" sz="2800" dirty="0" err="1"/>
              <a:t>StandardScaler</a:t>
            </a:r>
            <a:r>
              <a:rPr lang="en-US" sz="2800" dirty="0"/>
              <a:t>()</a:t>
            </a:r>
            <a:br>
              <a:rPr lang="en-US" sz="2800" dirty="0"/>
            </a:br>
            <a:r>
              <a:rPr lang="en-US" sz="2800" dirty="0" err="1"/>
              <a:t>X_train</a:t>
            </a:r>
            <a:r>
              <a:rPr lang="en-US" sz="2800" dirty="0"/>
              <a:t> = </a:t>
            </a:r>
            <a:r>
              <a:rPr lang="en-US" sz="2800" dirty="0" err="1"/>
              <a:t>scaler.fit_transform</a:t>
            </a:r>
            <a:r>
              <a:rPr lang="en-US" sz="2800" dirty="0"/>
              <a:t>(</a:t>
            </a:r>
            <a:r>
              <a:rPr lang="en-US" sz="2800" dirty="0" err="1"/>
              <a:t>X_train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 err="1"/>
              <a:t>X_test</a:t>
            </a:r>
            <a:r>
              <a:rPr lang="en-US" sz="2800" dirty="0"/>
              <a:t> = </a:t>
            </a:r>
            <a:r>
              <a:rPr lang="en-US" sz="2800" dirty="0" err="1"/>
              <a:t>scaler.transform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6" name="Text Box 5"/>
          <p:cNvSpPr txBox="1"/>
          <p:nvPr/>
        </p:nvSpPr>
        <p:spPr>
          <a:xfrm>
            <a:off x="11610975" y="6177915"/>
            <a:ext cx="5943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8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que">
  <a:themeElements>
    <a:clrScheme name="Organique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que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qu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6124</Words>
  <Application>WPS Presentation</Application>
  <PresentationFormat>Grand écran</PresentationFormat>
  <Paragraphs>198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Arial</vt:lpstr>
      <vt:lpstr>Calibri</vt:lpstr>
      <vt:lpstr>Segoe UI</vt:lpstr>
      <vt:lpstr>Garamond</vt:lpstr>
      <vt:lpstr>Segoe Print</vt:lpstr>
      <vt:lpstr>Microsoft YaHei</vt:lpstr>
      <vt:lpstr>Arial Unicode MS</vt:lpstr>
      <vt:lpstr>Organique</vt:lpstr>
      <vt:lpstr>Higher National School of Renewable Energy, Enviroment and Sustainable Devolopment </vt:lpstr>
      <vt:lpstr>Introduction</vt:lpstr>
      <vt:lpstr>Kernel Functions</vt:lpstr>
      <vt:lpstr>Kernel Functions</vt:lpstr>
      <vt:lpstr>DATA </vt:lpstr>
      <vt:lpstr> </vt:lpstr>
      <vt:lpstr>Data Preparation </vt:lpstr>
      <vt:lpstr>Splitting the dataset</vt:lpstr>
      <vt:lpstr>Feature Scaling</vt:lpstr>
      <vt:lpstr>Model Training</vt:lpstr>
      <vt:lpstr>Model Evaluation</vt:lpstr>
      <vt:lpstr>Model Evaluation Result</vt:lpstr>
      <vt:lpstr>Hyperparameter Tuning </vt:lpstr>
      <vt:lpstr>Hyperparameter Tuning Result </vt:lpstr>
      <vt:lpstr>Hyperparameter Tuning retrain the model </vt:lpstr>
      <vt:lpstr>Hyperparameter Tuning retrain the model </vt:lpstr>
      <vt:lpstr> Visualize feature importance</vt:lpstr>
      <vt:lpstr>Plot</vt:lpstr>
      <vt:lpstr>        Conclusion</vt:lpstr>
      <vt:lpstr>THANK YOU </vt:lpstr>
    </vt:vector>
  </TitlesOfParts>
  <Company>Made By Zaxo7....www.damasgate.com/vb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Higher National School of Renewable E</dc:title>
  <dc:creator>ZAXO7</dc:creator>
  <cp:lastModifiedBy>ALL</cp:lastModifiedBy>
  <cp:revision>14</cp:revision>
  <dcterms:created xsi:type="dcterms:W3CDTF">2024-05-08T20:59:00Z</dcterms:created>
  <dcterms:modified xsi:type="dcterms:W3CDTF">2024-05-09T06:43:24Z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6C8F6B0A31D04D5CAC1DB541DE4C7077_12</vt:lpwstr>
  </property>
  <property fmtid="{D5CDD505-2E9C-101B-9397-08002B2CF9AE}" pid="3" name="KSOProductBuildVer">
    <vt:lpwstr>1033-12.2.0.16731</vt:lpwstr>
  </property>
</Properties>
</file>