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77" r:id="rId4"/>
    <p:sldId id="260" r:id="rId5"/>
    <p:sldId id="261" r:id="rId6"/>
    <p:sldId id="269" r:id="rId7"/>
    <p:sldId id="279" r:id="rId8"/>
    <p:sldId id="270" r:id="rId9"/>
    <p:sldId id="280" r:id="rId10"/>
    <p:sldId id="281" r:id="rId11"/>
    <p:sldId id="282" r:id="rId12"/>
    <p:sldId id="272" r:id="rId13"/>
    <p:sldId id="283" r:id="rId14"/>
    <p:sldId id="276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9" autoAdjust="0"/>
  </p:normalViewPr>
  <p:slideViewPr>
    <p:cSldViewPr>
      <p:cViewPr>
        <p:scale>
          <a:sx n="70" d="100"/>
          <a:sy n="70" d="100"/>
        </p:scale>
        <p:origin x="-11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4ABCA-7D8C-48AA-86F9-14CB64B45BEB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A7113-51E5-4338-B985-98E92E9BE0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606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A7113-51E5-4338-B985-98E92E9BE0FE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67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7A7113-51E5-4338-B985-98E92E9BE0F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02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necteur droit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necteur droit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necteur droit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necteur droit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necteur droit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ce réservé du contenu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1" name="Espace réservé de la date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necteur droit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necteur droit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necteur droit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necteur droit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24/05/2024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necteur droit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9;p32"/>
          <p:cNvSpPr txBox="1">
            <a:spLocks noGrp="1"/>
          </p:cNvSpPr>
          <p:nvPr>
            <p:ph type="subTitle" idx="1"/>
          </p:nvPr>
        </p:nvSpPr>
        <p:spPr>
          <a:xfrm>
            <a:off x="395536" y="260648"/>
            <a:ext cx="8155989" cy="3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Higher National School of Renewable Energies, Environment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&amp; </a:t>
            </a:r>
            <a:r>
              <a:rPr lang="en-US" kern="0" dirty="0">
                <a:solidFill>
                  <a:sysClr val="windowText" lastClr="000000"/>
                </a:solidFill>
              </a:rPr>
              <a:t>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Sustainable Development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Google Shape;199;p32"/>
          <p:cNvSpPr txBox="1">
            <a:spLocks/>
          </p:cNvSpPr>
          <p:nvPr/>
        </p:nvSpPr>
        <p:spPr>
          <a:xfrm>
            <a:off x="2019286" y="5128132"/>
            <a:ext cx="3312368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Hanken Grotesk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Hanken Grotesk"/>
                <a:sym typeface="Hanken Grotesk"/>
              </a:rPr>
              <a:t>Presented by : MAHMOUDI Isra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rgbClr val="191919"/>
              </a:solidFill>
              <a:effectLst/>
              <a:uLnTx/>
              <a:uFillTx/>
              <a:latin typeface="Hanken Grotesk"/>
              <a:sym typeface="Hanken Grotesk"/>
            </a:endParaRPr>
          </a:p>
        </p:txBody>
      </p:sp>
      <p:sp>
        <p:nvSpPr>
          <p:cNvPr id="19" name="Sous-titre 2"/>
          <p:cNvSpPr txBox="1">
            <a:spLocks/>
          </p:cNvSpPr>
          <p:nvPr/>
        </p:nvSpPr>
        <p:spPr>
          <a:xfrm>
            <a:off x="1331640" y="2011946"/>
            <a:ext cx="5868540" cy="552958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Palatino Linotype" pitchFamily="18" charset="0"/>
                <a:ea typeface="Poppins ExtraBold"/>
                <a:cs typeface="Poppins ExtraBold"/>
              </a:rPr>
              <a:t>Principal Component Analysis 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Palatino Linotype" pitchFamily="18" charset="0"/>
              <a:ea typeface="Poppins ExtraBold"/>
              <a:cs typeface="Poppins ExtraBold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195736" y="1414517"/>
            <a:ext cx="39898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000" b="1" dirty="0">
                <a:solidFill>
                  <a:srgbClr val="0E5086"/>
                </a:solidFill>
                <a:latin typeface="Poppins ExtraBold"/>
                <a:ea typeface="Poppins ExtraBold"/>
                <a:cs typeface="Poppins ExtraBold"/>
              </a:rPr>
              <a:t>PCA</a:t>
            </a:r>
            <a:endParaRPr lang="en-US" sz="4400" b="1" dirty="0">
              <a:solidFill>
                <a:srgbClr val="0E5086"/>
              </a:solidFill>
              <a:latin typeface="Poppins ExtraBold"/>
              <a:ea typeface="Poppins ExtraBold"/>
              <a:cs typeface="Poppins ExtraBol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62282" y="5713385"/>
            <a:ext cx="17379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191919"/>
              </a:buClr>
              <a:buSzPts val="1200"/>
              <a:defRPr/>
            </a:pPr>
            <a:r>
              <a:rPr lang="en-US" sz="1600" b="1" kern="0" dirty="0">
                <a:solidFill>
                  <a:srgbClr val="191919"/>
                </a:solidFill>
                <a:latin typeface="Hanken Grotesk"/>
                <a:sym typeface="Hanken Grotesk"/>
              </a:rPr>
              <a:t>Specialty : IRIIA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44008" y="6040869"/>
            <a:ext cx="44413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" sz="1600" b="1" kern="0" dirty="0" smtClean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Module :</a:t>
            </a:r>
            <a:r>
              <a:rPr lang="en-US" sz="1600" b="1" kern="0" dirty="0" smtClean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Industrial </a:t>
            </a:r>
            <a:r>
              <a:rPr lang="en-US" sz="1600" b="1" kern="0" dirty="0">
                <a:solidFill>
                  <a:srgbClr val="191919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Supervision and Control</a:t>
            </a:r>
          </a:p>
        </p:txBody>
      </p:sp>
      <p:grpSp>
        <p:nvGrpSpPr>
          <p:cNvPr id="4" name="Groupe 3"/>
          <p:cNvGrpSpPr/>
          <p:nvPr/>
        </p:nvGrpSpPr>
        <p:grpSpPr>
          <a:xfrm rot="20354922">
            <a:off x="5760820" y="2405763"/>
            <a:ext cx="2583178" cy="1967132"/>
            <a:chOff x="6209784" y="2641606"/>
            <a:chExt cx="2583178" cy="1967132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9784" y="2641606"/>
              <a:ext cx="2583178" cy="1967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545580" y="3068960"/>
              <a:ext cx="762724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14" descr="Python Logo, symbol, meaning, history, PNG, brand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91" r="22575" b="33328"/>
            <a:stretch/>
          </p:blipFill>
          <p:spPr bwMode="auto">
            <a:xfrm rot="21310942">
              <a:off x="7238565" y="2847559"/>
              <a:ext cx="643309" cy="439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7536" y="3190610"/>
              <a:ext cx="940817" cy="6207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7" name="Groupe 26"/>
          <p:cNvGrpSpPr/>
          <p:nvPr/>
        </p:nvGrpSpPr>
        <p:grpSpPr>
          <a:xfrm>
            <a:off x="2572834" y="2590551"/>
            <a:ext cx="2692309" cy="1851236"/>
            <a:chOff x="3374468" y="3068960"/>
            <a:chExt cx="3442059" cy="1970324"/>
          </a:xfrm>
        </p:grpSpPr>
        <p:pic>
          <p:nvPicPr>
            <p:cNvPr id="28" name="Picture 10" descr="Python Scikit Learn Tutorials - Python Guides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89" t="25882" r="41433" b="18144"/>
            <a:stretch/>
          </p:blipFill>
          <p:spPr bwMode="auto">
            <a:xfrm>
              <a:off x="3374468" y="3068960"/>
              <a:ext cx="3408770" cy="1970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6434089" y="3068960"/>
              <a:ext cx="349149" cy="5040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608663" y="4293096"/>
              <a:ext cx="207864" cy="3102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192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450658" y="533669"/>
            <a:ext cx="3942184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Create a Random Forest model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8017" y="2035587"/>
            <a:ext cx="2157963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fr-FR" dirty="0" smtClean="0"/>
              <a:t> </a:t>
            </a:r>
            <a:r>
              <a:rPr lang="fr-FR" b="1" i="1" dirty="0">
                <a:solidFill>
                  <a:schemeClr val="tx2"/>
                </a:solidFill>
              </a:rPr>
              <a:t>Train the model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77274" y="6035051"/>
            <a:ext cx="2100255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>
                <a:solidFill>
                  <a:schemeClr val="tx2"/>
                </a:solidFill>
              </a:rPr>
              <a:t>Evaluate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2506" y="1335085"/>
            <a:ext cx="6706867" cy="3385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 smtClean="0">
                <a:latin typeface="Consolas"/>
              </a:rPr>
              <a:t>rf_regressor_orig</a:t>
            </a:r>
            <a:r>
              <a:rPr lang="fr-FR" sz="1600" dirty="0" smtClean="0">
                <a:latin typeface="Consolas"/>
              </a:rPr>
              <a:t> </a:t>
            </a:r>
            <a:r>
              <a:rPr lang="fr-FR" sz="1600" dirty="0">
                <a:latin typeface="Consolas"/>
              </a:rPr>
              <a:t>= </a:t>
            </a:r>
            <a:r>
              <a:rPr lang="fr-FR" sz="1600" dirty="0" err="1">
                <a:solidFill>
                  <a:srgbClr val="D35400"/>
                </a:solidFill>
                <a:latin typeface="Consolas"/>
              </a:rPr>
              <a:t>RandomForestRegressor</a:t>
            </a:r>
            <a:r>
              <a:rPr lang="fr-FR" sz="1600" dirty="0">
                <a:latin typeface="Consolas"/>
              </a:rPr>
              <a:t>(</a:t>
            </a:r>
            <a:r>
              <a:rPr lang="fr-FR" sz="1600" dirty="0" err="1">
                <a:latin typeface="Consolas"/>
              </a:rPr>
              <a:t>random_state</a:t>
            </a:r>
            <a:r>
              <a:rPr lang="fr-FR" sz="1600" dirty="0">
                <a:latin typeface="Consolas"/>
              </a:rPr>
              <a:t>=42</a:t>
            </a:r>
            <a:r>
              <a:rPr lang="fr-FR" sz="1600" dirty="0" smtClean="0">
                <a:latin typeface="Consolas"/>
              </a:rPr>
              <a:t>)</a:t>
            </a:r>
            <a:endParaRPr lang="fr-FR" sz="1600" dirty="0">
              <a:latin typeface="Consolas"/>
            </a:endParaRPr>
          </a:p>
        </p:txBody>
      </p:sp>
      <p:cxnSp>
        <p:nvCxnSpPr>
          <p:cNvPr id="35" name="Connecteur droit avec flèche 34"/>
          <p:cNvCxnSpPr>
            <a:stCxn id="9" idx="1"/>
            <a:endCxn id="14" idx="3"/>
          </p:cNvCxnSpPr>
          <p:nvPr/>
        </p:nvCxnSpPr>
        <p:spPr>
          <a:xfrm flipH="1" flipV="1">
            <a:off x="4798644" y="2204864"/>
            <a:ext cx="1139373" cy="1538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 flipV="1">
            <a:off x="4527402" y="5517232"/>
            <a:ext cx="2" cy="52149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79513" y="1166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latin typeface="Century Gothic"/>
                <a:ea typeface="+mj-ea"/>
                <a:cs typeface="+mj-cs"/>
              </a:rPr>
              <a:t>PCA Program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5839" y="54868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chemeClr val="tx2"/>
                </a:solidFill>
                <a:latin typeface="Century Gothic"/>
              </a:rPr>
              <a:t>Python</a:t>
            </a:r>
            <a:r>
              <a:rPr lang="" b="1" u="sng" dirty="0" smtClean="0">
                <a:solidFill>
                  <a:schemeClr val="tx2"/>
                </a:solidFill>
                <a:latin typeface="Century Gothic"/>
              </a:rPr>
              <a:t> </a:t>
            </a:r>
            <a:r>
              <a:rPr lang="fr-FR" b="1" u="sng" dirty="0">
                <a:solidFill>
                  <a:schemeClr val="tx2"/>
                </a:solidFill>
                <a:latin typeface="Century Gothic"/>
              </a:rPr>
              <a:t>Code </a:t>
            </a:r>
          </a:p>
        </p:txBody>
      </p:sp>
      <p:cxnSp>
        <p:nvCxnSpPr>
          <p:cNvPr id="19" name="Connecteur droit avec flèche 18"/>
          <p:cNvCxnSpPr>
            <a:stCxn id="8" idx="2"/>
          </p:cNvCxnSpPr>
          <p:nvPr/>
        </p:nvCxnSpPr>
        <p:spPr>
          <a:xfrm flipH="1">
            <a:off x="5821919" y="903001"/>
            <a:ext cx="599831" cy="3657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37780" y="2035587"/>
            <a:ext cx="45608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D35400"/>
                </a:solidFill>
                <a:latin typeface="Consolas"/>
              </a:rPr>
              <a:t>rf_regressor_orig.fit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X_train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y_train</a:t>
            </a:r>
            <a:r>
              <a:rPr lang="en-US" sz="1600" dirty="0">
                <a:latin typeface="Consolas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4889" y="3450486"/>
            <a:ext cx="58592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y_pred_orig_rf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rf_regressor_orig.predict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X_test</a:t>
            </a:r>
            <a:r>
              <a:rPr lang="en-US" sz="1600" dirty="0">
                <a:latin typeface="Consolas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14434" y="2985210"/>
            <a:ext cx="2234907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Make predictions</a:t>
            </a:r>
            <a:endParaRPr lang="en-US" b="1" i="1" dirty="0">
              <a:solidFill>
                <a:schemeClr val="tx2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5868144" y="3354048"/>
            <a:ext cx="841639" cy="31955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5496" y="4367701"/>
            <a:ext cx="898381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accuracy_orig_rf</a:t>
            </a:r>
            <a:r>
              <a:rPr lang="en-US" sz="1600" dirty="0">
                <a:latin typeface="Consolas"/>
              </a:rPr>
              <a:t> = sum(abs(</a:t>
            </a:r>
            <a:r>
              <a:rPr lang="en-US" sz="1600" dirty="0" err="1">
                <a:latin typeface="Consolas"/>
              </a:rPr>
              <a:t>y_pred_orig_rf</a:t>
            </a:r>
            <a:r>
              <a:rPr lang="en-US" sz="1600" dirty="0">
                <a:latin typeface="Consolas"/>
              </a:rPr>
              <a:t> - 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) &lt; 0.5) / </a:t>
            </a:r>
            <a:r>
              <a:rPr lang="en-US" sz="1600" dirty="0" err="1">
                <a:latin typeface="Consolas"/>
              </a:rPr>
              <a:t>len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) * 100</a:t>
            </a:r>
          </a:p>
          <a:p>
            <a:r>
              <a:rPr lang="en-US" sz="1600" dirty="0">
                <a:solidFill>
                  <a:srgbClr val="D354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("Accuracy (Original </a:t>
            </a:r>
            <a:r>
              <a:rPr lang="en-US" sz="1600" dirty="0" smtClean="0">
                <a:latin typeface="Consolas"/>
              </a:rPr>
              <a:t>Data):",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accuracy_orig_rf</a:t>
            </a:r>
            <a:r>
              <a:rPr lang="en-US" sz="1600" dirty="0" smtClean="0">
                <a:solidFill>
                  <a:srgbClr val="D35400"/>
                </a:solidFill>
                <a:latin typeface="Consolas"/>
              </a:rPr>
              <a:t>)</a:t>
            </a:r>
            <a:endParaRPr lang="" sz="1600" dirty="0" smtClean="0">
              <a:solidFill>
                <a:srgbClr val="D35400"/>
              </a:solidFill>
              <a:latin typeface="Consolas"/>
            </a:endParaRPr>
          </a:p>
          <a:p>
            <a:endParaRPr lang="en-US" sz="900" dirty="0">
              <a:solidFill>
                <a:srgbClr val="D35400"/>
              </a:solidFill>
              <a:latin typeface="Consolas"/>
            </a:endParaRPr>
          </a:p>
          <a:p>
            <a:r>
              <a:rPr lang="en-US" sz="1600" dirty="0">
                <a:solidFill>
                  <a:srgbClr val="D354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("R-squared (Original </a:t>
            </a:r>
            <a:r>
              <a:rPr lang="en-US" sz="1600" dirty="0" smtClean="0">
                <a:latin typeface="Consolas"/>
              </a:rPr>
              <a:t>Data):", 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r2_score(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y_test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y_pred_orig_rf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3035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20" grpId="0" animBg="1"/>
      <p:bldP spid="14" grpId="0"/>
      <p:bldP spid="18" grpId="0"/>
      <p:bldP spid="34" grpId="0" animBg="1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60032" y="2123564"/>
            <a:ext cx="3942184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Create a Random Forest model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4822" y="3258317"/>
            <a:ext cx="2157963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fr-FR" dirty="0" smtClean="0"/>
              <a:t> </a:t>
            </a:r>
            <a:r>
              <a:rPr lang="fr-FR" b="1" i="1" dirty="0">
                <a:solidFill>
                  <a:schemeClr val="tx2"/>
                </a:solidFill>
              </a:rPr>
              <a:t>Train the model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2506" y="2780928"/>
            <a:ext cx="6706867" cy="3385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onsolas"/>
              </a:rPr>
              <a:t>rf_regressor_red</a:t>
            </a:r>
            <a:r>
              <a:rPr lang="fr-FR" sz="1600" dirty="0">
                <a:latin typeface="Consolas"/>
              </a:rPr>
              <a:t> = </a:t>
            </a:r>
            <a:r>
              <a:rPr lang="fr-FR" sz="1600" dirty="0" err="1">
                <a:solidFill>
                  <a:srgbClr val="D35400"/>
                </a:solidFill>
                <a:latin typeface="Consolas"/>
              </a:rPr>
              <a:t>RandomForestRegressor</a:t>
            </a:r>
            <a:r>
              <a:rPr lang="fr-FR" sz="1600" dirty="0">
                <a:latin typeface="Consolas"/>
              </a:rPr>
              <a:t>(</a:t>
            </a:r>
            <a:r>
              <a:rPr lang="fr-FR" sz="1600" dirty="0" err="1">
                <a:latin typeface="Consolas"/>
              </a:rPr>
              <a:t>random_state</a:t>
            </a:r>
            <a:r>
              <a:rPr lang="fr-FR" sz="1600" dirty="0">
                <a:latin typeface="Consolas"/>
              </a:rPr>
              <a:t>=42)</a:t>
            </a:r>
          </a:p>
        </p:txBody>
      </p:sp>
      <p:cxnSp>
        <p:nvCxnSpPr>
          <p:cNvPr id="35" name="Connecteur droit avec flèche 34"/>
          <p:cNvCxnSpPr/>
          <p:nvPr/>
        </p:nvCxnSpPr>
        <p:spPr>
          <a:xfrm flipH="1">
            <a:off x="5371202" y="3350650"/>
            <a:ext cx="573930" cy="27699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79513" y="1166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latin typeface="Century Gothic"/>
                <a:ea typeface="+mj-ea"/>
                <a:cs typeface="+mj-cs"/>
              </a:rPr>
              <a:t>PCA Program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5839" y="54868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chemeClr val="tx2"/>
                </a:solidFill>
                <a:latin typeface="Century Gothic"/>
              </a:rPr>
              <a:t>Python</a:t>
            </a:r>
            <a:r>
              <a:rPr lang="" b="1" u="sng" dirty="0" smtClean="0">
                <a:solidFill>
                  <a:schemeClr val="tx2"/>
                </a:solidFill>
                <a:latin typeface="Century Gothic"/>
              </a:rPr>
              <a:t> </a:t>
            </a:r>
            <a:r>
              <a:rPr lang="fr-FR" b="1" u="sng" dirty="0">
                <a:solidFill>
                  <a:schemeClr val="tx2"/>
                </a:solidFill>
                <a:latin typeface="Century Gothic"/>
              </a:rPr>
              <a:t>Code 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6852489" y="2467401"/>
            <a:ext cx="599831" cy="3657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49354" y="3627649"/>
            <a:ext cx="5346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D35400"/>
                </a:solidFill>
                <a:latin typeface="Consolas"/>
              </a:rPr>
              <a:t>rf_regressor_red.fit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X_train_red</a:t>
            </a:r>
            <a:r>
              <a:rPr lang="en-US" sz="1600" dirty="0">
                <a:latin typeface="Consolas"/>
              </a:rPr>
              <a:t>,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 </a:t>
            </a:r>
            <a:r>
              <a:rPr lang="en-US" sz="1600" dirty="0" err="1">
                <a:latin typeface="Consolas"/>
              </a:rPr>
              <a:t>y_train_red</a:t>
            </a:r>
            <a:r>
              <a:rPr lang="en-US" sz="1600" dirty="0">
                <a:latin typeface="Consolas"/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4889" y="4424670"/>
            <a:ext cx="74734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y_pred_red_rf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rf_regressor_red.predict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X_test_red</a:t>
            </a:r>
            <a:r>
              <a:rPr lang="en-US" sz="1600" dirty="0">
                <a:latin typeface="Consolas"/>
              </a:rPr>
              <a:t>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14435" y="3937507"/>
            <a:ext cx="2234907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2"/>
                </a:solidFill>
              </a:rPr>
              <a:t>Make predictions</a:t>
            </a:r>
            <a:endParaRPr lang="en-US" b="1" i="1" dirty="0">
              <a:solidFill>
                <a:schemeClr val="tx2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 flipH="1">
            <a:off x="5658167" y="4146104"/>
            <a:ext cx="756268" cy="2785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24694" y="5312637"/>
            <a:ext cx="876074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accuracy_red_rf</a:t>
            </a:r>
            <a:r>
              <a:rPr lang="en-US" sz="1600" dirty="0">
                <a:latin typeface="Consolas"/>
              </a:rPr>
              <a:t> = sum(abs(</a:t>
            </a:r>
            <a:r>
              <a:rPr lang="en-US" sz="1600" dirty="0" err="1">
                <a:latin typeface="Consolas"/>
              </a:rPr>
              <a:t>y_pred_red_rf</a:t>
            </a:r>
            <a:r>
              <a:rPr lang="en-US" sz="1600" dirty="0">
                <a:latin typeface="Consolas"/>
              </a:rPr>
              <a:t> - </a:t>
            </a:r>
            <a:r>
              <a:rPr lang="en-US" sz="1600" dirty="0" err="1">
                <a:latin typeface="Consolas"/>
              </a:rPr>
              <a:t>y_test_red</a:t>
            </a:r>
            <a:r>
              <a:rPr lang="en-US" sz="1600" dirty="0">
                <a:latin typeface="Consolas"/>
              </a:rPr>
              <a:t>) &lt; 0.5) / </a:t>
            </a:r>
            <a:r>
              <a:rPr lang="en-US" sz="1600" dirty="0" err="1">
                <a:latin typeface="Consolas"/>
              </a:rPr>
              <a:t>len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y_test_red</a:t>
            </a:r>
            <a:r>
              <a:rPr lang="en-US" sz="1600" dirty="0">
                <a:latin typeface="Consolas"/>
              </a:rPr>
              <a:t>) * 100</a:t>
            </a:r>
          </a:p>
          <a:p>
            <a:r>
              <a:rPr lang="en-US" sz="1600" dirty="0">
                <a:solidFill>
                  <a:srgbClr val="D354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("Accuracy (Reduced </a:t>
            </a:r>
            <a:r>
              <a:rPr lang="en-US" sz="1600" dirty="0" smtClean="0">
                <a:latin typeface="Consolas"/>
              </a:rPr>
              <a:t>Data):",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accuracy_red_rf</a:t>
            </a:r>
            <a:r>
              <a:rPr lang="en-US" sz="1600" dirty="0" smtClean="0">
                <a:latin typeface="Consolas"/>
              </a:rPr>
              <a:t>)</a:t>
            </a:r>
            <a:endParaRPr lang="" sz="1600" dirty="0" smtClean="0">
              <a:latin typeface="Consolas"/>
            </a:endParaRPr>
          </a:p>
          <a:p>
            <a:endParaRPr lang="en-US" sz="500" dirty="0">
              <a:latin typeface="Consolas"/>
            </a:endParaRPr>
          </a:p>
          <a:p>
            <a:r>
              <a:rPr lang="en-US" sz="1600" dirty="0">
                <a:solidFill>
                  <a:srgbClr val="D35400"/>
                </a:solidFill>
                <a:latin typeface="Consolas"/>
              </a:rPr>
              <a:t>print</a:t>
            </a:r>
            <a:r>
              <a:rPr lang="en-US" sz="1600" dirty="0">
                <a:latin typeface="Consolas"/>
              </a:rPr>
              <a:t>("R-squared (Reduced </a:t>
            </a:r>
            <a:r>
              <a:rPr lang="en-US" sz="1600" dirty="0" smtClean="0">
                <a:latin typeface="Consolas"/>
              </a:rPr>
              <a:t>Data):", 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r2_score(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y_test_red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,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y_pred_red_rf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)</a:t>
            </a:r>
            <a:r>
              <a:rPr lang="en-US" sz="1600" dirty="0">
                <a:latin typeface="Consolas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49086" y="4810718"/>
            <a:ext cx="2100255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b="1" i="1" dirty="0">
                <a:solidFill>
                  <a:schemeClr val="tx2"/>
                </a:solidFill>
              </a:rPr>
              <a:t>Evaluate model</a:t>
            </a:r>
          </a:p>
        </p:txBody>
      </p:sp>
      <p:cxnSp>
        <p:nvCxnSpPr>
          <p:cNvPr id="23" name="Connecteur droit avec flèche 22"/>
          <p:cNvCxnSpPr/>
          <p:nvPr/>
        </p:nvCxnSpPr>
        <p:spPr>
          <a:xfrm flipH="1">
            <a:off x="7164288" y="5180050"/>
            <a:ext cx="434926" cy="26517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9513" y="1268760"/>
            <a:ext cx="8651103" cy="58477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X_train_red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X_test_red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y_train_red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y_test_red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train_test_split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X_pca</a:t>
            </a:r>
            <a:r>
              <a:rPr lang="en-US" sz="1600" dirty="0">
                <a:latin typeface="Consolas"/>
              </a:rPr>
              <a:t>, y, </a:t>
            </a:r>
            <a:r>
              <a:rPr lang="en-US" sz="1600" dirty="0" err="1">
                <a:latin typeface="Consolas"/>
              </a:rPr>
              <a:t>test_size</a:t>
            </a:r>
            <a:r>
              <a:rPr lang="en-US" sz="1600" dirty="0">
                <a:latin typeface="Consolas"/>
              </a:rPr>
              <a:t>=0.2, </a:t>
            </a:r>
            <a:r>
              <a:rPr lang="en-US" sz="1600" dirty="0" err="1">
                <a:latin typeface="Consolas"/>
              </a:rPr>
              <a:t>random_state</a:t>
            </a:r>
            <a:r>
              <a:rPr lang="en-US" sz="1600" dirty="0">
                <a:latin typeface="Consolas"/>
              </a:rPr>
              <a:t>=42)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83768" y="534244"/>
            <a:ext cx="6309589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Split the reduced data into training and testing sets </a:t>
            </a:r>
          </a:p>
        </p:txBody>
      </p:sp>
      <p:cxnSp>
        <p:nvCxnSpPr>
          <p:cNvPr id="25" name="Connecteur droit avec flèche 24"/>
          <p:cNvCxnSpPr/>
          <p:nvPr/>
        </p:nvCxnSpPr>
        <p:spPr>
          <a:xfrm flipH="1">
            <a:off x="7169398" y="903001"/>
            <a:ext cx="599831" cy="3657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3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0" grpId="0" animBg="1"/>
      <p:bldP spid="14" grpId="0"/>
      <p:bldP spid="18" grpId="0"/>
      <p:bldP spid="34" grpId="0" animBg="1"/>
      <p:bldP spid="42" grpId="0"/>
      <p:bldP spid="22" grpId="0" animBg="1"/>
      <p:bldP spid="2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79512" y="188640"/>
            <a:ext cx="443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 err="1">
                <a:latin typeface="Century Gothic"/>
                <a:ea typeface="+mj-ea"/>
                <a:cs typeface="+mj-cs"/>
              </a:rPr>
              <a:t>Interpretation</a:t>
            </a:r>
            <a:r>
              <a:rPr lang="fr-FR" sz="2400" b="1" i="1" dirty="0">
                <a:latin typeface="Century Gothic"/>
                <a:ea typeface="+mj-ea"/>
                <a:cs typeface="+mj-cs"/>
              </a:rPr>
              <a:t> of the </a:t>
            </a:r>
            <a:r>
              <a:rPr lang="fr-FR" sz="2400" b="1" i="1" dirty="0" err="1">
                <a:latin typeface="Century Gothic"/>
                <a:ea typeface="+mj-ea"/>
                <a:cs typeface="+mj-cs"/>
              </a:rPr>
              <a:t>Results</a:t>
            </a:r>
            <a:endParaRPr lang="fr-FR" sz="2400" b="1" i="1" dirty="0">
              <a:latin typeface="Century Gothic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8440" y="3183844"/>
            <a:ext cx="6480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R-squared (Reduced Data):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0.9809861224554342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372" y="1259468"/>
            <a:ext cx="49627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Number</a:t>
            </a:r>
            <a:r>
              <a:rPr lang="en-US" sz="1600" dirty="0" smtClean="0"/>
              <a:t> of components </a:t>
            </a:r>
            <a:r>
              <a:rPr lang="en-US" sz="1600" dirty="0"/>
              <a:t>to retain </a:t>
            </a:r>
            <a:r>
              <a:rPr lang="en-US" sz="1600" b="1" dirty="0"/>
              <a:t>90%</a:t>
            </a:r>
            <a:r>
              <a:rPr lang="en-US" sz="1600" dirty="0"/>
              <a:t> variance: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5" name="Rectangle 4"/>
          <p:cNvSpPr/>
          <p:nvPr/>
        </p:nvSpPr>
        <p:spPr>
          <a:xfrm>
            <a:off x="285815" y="1981290"/>
            <a:ext cx="3281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Shape of reduced data: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(4888, 6)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079" y="2391852"/>
            <a:ext cx="5016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Accuracy (Original </a:t>
            </a:r>
            <a:r>
              <a:rPr lang="en-US" sz="1600" dirty="0" smtClean="0"/>
              <a:t>Data):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100.0</a:t>
            </a:r>
            <a:endParaRPr lang="" sz="16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6894" y="3522494"/>
            <a:ext cx="6661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R-squared (Original </a:t>
            </a:r>
            <a:r>
              <a:rPr lang="en-US" sz="1600" dirty="0" smtClean="0"/>
              <a:t>Data):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0.9989046737853734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393" y="857091"/>
            <a:ext cx="105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Results :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894" y="2730406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Accuracy (Reduced </a:t>
            </a:r>
            <a:r>
              <a:rPr lang="en-US" sz="1600" dirty="0" smtClean="0"/>
              <a:t>Data):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96.7280163599182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79" y="1700808"/>
            <a:ext cx="3385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Shape of original data: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(4888, 10)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9393" y="4293096"/>
            <a:ext cx="1745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Interpretation: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869" y="4748365"/>
            <a:ext cx="67414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>
                <a:latin typeface="Century Gothic"/>
              </a:rPr>
              <a:t>The model after reduction slightly lower accuracy than </a:t>
            </a:r>
            <a:r>
              <a:rPr lang="en-US" sz="1600" dirty="0" smtClean="0">
                <a:latin typeface="Century Gothic"/>
              </a:rPr>
              <a:t>before</a:t>
            </a:r>
            <a:r>
              <a:rPr lang="" sz="1600" dirty="0">
                <a:latin typeface="Century Gothic"/>
              </a:rPr>
              <a:t>.</a:t>
            </a:r>
            <a:endParaRPr lang="en-US" sz="1600" dirty="0">
              <a:latin typeface="Century Gothic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215" y="5086919"/>
            <a:ext cx="7596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" sz="1600" dirty="0">
                <a:latin typeface="Century Gothic"/>
              </a:rPr>
              <a:t>I</a:t>
            </a:r>
            <a:r>
              <a:rPr lang="en-US" sz="1600" dirty="0" smtClean="0">
                <a:latin typeface="Century Gothic"/>
              </a:rPr>
              <a:t>t </a:t>
            </a:r>
            <a:r>
              <a:rPr lang="en-US" sz="1600" dirty="0">
                <a:latin typeface="Century Gothic"/>
              </a:rPr>
              <a:t>is still very high and indicates good performance.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0868" y="5466710"/>
            <a:ext cx="8253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sz="1600" dirty="0">
                <a:latin typeface="Century Gothic"/>
              </a:rPr>
              <a:t>The </a:t>
            </a:r>
            <a:r>
              <a:rPr lang="en-US" sz="1600" dirty="0" smtClean="0">
                <a:latin typeface="Century Gothic"/>
              </a:rPr>
              <a:t>PCA-reduced </a:t>
            </a:r>
            <a:r>
              <a:rPr lang="en-US" sz="1600" dirty="0">
                <a:latin typeface="Century Gothic"/>
              </a:rPr>
              <a:t>dataset is almost as informative as the original dataset.</a:t>
            </a:r>
          </a:p>
        </p:txBody>
      </p:sp>
    </p:spTree>
    <p:extLst>
      <p:ext uri="{BB962C8B-B14F-4D97-AF65-F5344CB8AC3E}">
        <p14:creationId xmlns:p14="http://schemas.microsoft.com/office/powerpoint/2010/main" val="298244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  <p:bldP spid="10" grpId="0"/>
      <p:bldP spid="7" grpId="0"/>
      <p:bldP spid="8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29886" y="303951"/>
            <a:ext cx="230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latin typeface="Century Gothic"/>
                <a:ea typeface="+mj-ea"/>
                <a:cs typeface="+mj-cs"/>
              </a:rPr>
              <a:t>PCA </a:t>
            </a:r>
            <a:r>
              <a:rPr lang="fr-FR" sz="2400" b="1" i="1" dirty="0" err="1">
                <a:latin typeface="Century Gothic"/>
                <a:ea typeface="+mj-ea"/>
                <a:cs typeface="+mj-cs"/>
              </a:rPr>
              <a:t>Benefits</a:t>
            </a:r>
            <a:endParaRPr lang="fr-FR" sz="2400" b="1" i="1" dirty="0">
              <a:latin typeface="Century Gothic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1916832"/>
            <a:ext cx="843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Century Gothic"/>
              </a:rPr>
              <a:t>Reducing dimension while preserving most of the important information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442" y="3491716"/>
            <a:ext cx="4325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Century Gothic"/>
              </a:rPr>
              <a:t>Reducing computation time</a:t>
            </a:r>
            <a:endParaRPr lang="" dirty="0">
              <a:latin typeface="Century Goth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2420888"/>
            <a:ext cx="3995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Century Gothic"/>
              </a:rPr>
              <a:t>Reducing storage requirements</a:t>
            </a:r>
            <a:endParaRPr lang="fr-FR" dirty="0"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1520" y="298766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Century Gothic"/>
              </a:rPr>
              <a:t>Enabling faster model training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540" y="4077072"/>
            <a:ext cx="389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v"/>
            </a:pPr>
            <a:r>
              <a:rPr lang="en-US" dirty="0">
                <a:latin typeface="Century Gothic"/>
              </a:rPr>
              <a:t>Enabling better model analysis</a:t>
            </a:r>
          </a:p>
        </p:txBody>
      </p:sp>
      <p:pic>
        <p:nvPicPr>
          <p:cNvPr id="1027" name="Picture 3" descr="PCA / PRA - WYSIWY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358007"/>
            <a:ext cx="3661684" cy="255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23528" y="1300698"/>
            <a:ext cx="1353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i="1" dirty="0" err="1" smtClean="0">
                <a:solidFill>
                  <a:schemeClr val="tx2"/>
                </a:solidFill>
                <a:latin typeface="Century Gothic"/>
              </a:rPr>
              <a:t>Benefits</a:t>
            </a:r>
            <a:r>
              <a:rPr lang="" sz="2000" b="1" i="1" smtClean="0">
                <a:solidFill>
                  <a:schemeClr val="tx2"/>
                </a:solidFill>
                <a:latin typeface="Century Gothic"/>
              </a:rPr>
              <a:t>: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4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730" y="260648"/>
            <a:ext cx="1938352" cy="712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3" algn="ctr">
              <a:lnSpc>
                <a:spcPct val="200000"/>
              </a:lnSpc>
            </a:pPr>
            <a:r>
              <a:rPr lang="en-US" sz="2400" b="1" i="1" dirty="0" smtClean="0">
                <a:latin typeface="Century Gothic"/>
                <a:ea typeface="+mj-ea"/>
                <a:cs typeface="+mj-cs"/>
              </a:rPr>
              <a:t>Co</a:t>
            </a:r>
            <a:r>
              <a:rPr lang="" sz="2400" b="1" i="1" smtClean="0">
                <a:latin typeface="Century Gothic"/>
                <a:ea typeface="+mj-ea"/>
                <a:cs typeface="+mj-cs"/>
              </a:rPr>
              <a:t>nclusion </a:t>
            </a:r>
            <a:endParaRPr lang="" sz="2400" b="1" i="1" dirty="0">
              <a:latin typeface="Century Gothic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2730" y="1196752"/>
            <a:ext cx="83437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entury Gothic"/>
              </a:rPr>
              <a:t>In </a:t>
            </a:r>
            <a:r>
              <a:rPr lang="en-US" dirty="0">
                <a:latin typeface="Century Gothic"/>
              </a:rPr>
              <a:t>conclusion, PCA is a powerful technique for dimensionality reduction, facilitating the extraction of essential features </a:t>
            </a:r>
            <a:r>
              <a:rPr lang="en-US" dirty="0" smtClean="0">
                <a:latin typeface="Century Gothic"/>
              </a:rPr>
              <a:t>from high-dimensional </a:t>
            </a:r>
            <a:r>
              <a:rPr lang="en-US" dirty="0">
                <a:latin typeface="Century Gothic"/>
              </a:rPr>
              <a:t>datasets while retaining as much relevant information as possible.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906" y="2564904"/>
            <a:ext cx="6078406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627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156045" y="2060848"/>
            <a:ext cx="3941884" cy="230832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4800" b="1" dirty="0" err="1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arkisim" pitchFamily="34" charset="-79"/>
                <a:cs typeface="Narkisim" pitchFamily="34" charset="-79"/>
              </a:rPr>
              <a:t>Thank</a:t>
            </a:r>
            <a:r>
              <a:rPr lang="fr-FR" sz="48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arkisim" pitchFamily="34" charset="-79"/>
                <a:cs typeface="Narkisim" pitchFamily="34" charset="-79"/>
              </a:rPr>
              <a:t> You for </a:t>
            </a:r>
            <a:r>
              <a:rPr lang="fr-FR" sz="4800" b="1" dirty="0" err="1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arkisim" pitchFamily="34" charset="-79"/>
                <a:cs typeface="Narkisim" pitchFamily="34" charset="-79"/>
              </a:rPr>
              <a:t>Your</a:t>
            </a:r>
            <a:r>
              <a:rPr lang="fr-FR" sz="48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arkisim" pitchFamily="34" charset="-79"/>
                <a:cs typeface="Narkisim" pitchFamily="34" charset="-79"/>
              </a:rPr>
              <a:t> Attention</a:t>
            </a:r>
            <a:r>
              <a:rPr lang="" sz="4800" b="1" dirty="0" smtClean="0">
                <a:ln w="1905"/>
                <a:solidFill>
                  <a:schemeClr val="tx2">
                    <a:lumMod val="60000"/>
                    <a:lumOff val="4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Narkisim" pitchFamily="34" charset="-79"/>
                <a:cs typeface="Narkisim" pitchFamily="34" charset="-79"/>
              </a:rPr>
              <a:t> !</a:t>
            </a:r>
            <a:endParaRPr lang="fr-FR" sz="4800" b="1" dirty="0">
              <a:ln w="1905"/>
              <a:solidFill>
                <a:schemeClr val="tx2">
                  <a:lumMod val="60000"/>
                  <a:lumOff val="4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Narkisim" pitchFamily="34" charset="-79"/>
              <a:cs typeface="Narkisim" pitchFamily="34" charset="-79"/>
            </a:endParaRPr>
          </a:p>
        </p:txBody>
      </p:sp>
      <p:pic>
        <p:nvPicPr>
          <p:cNvPr id="3074" name="Picture 2" descr="Contact Me Images – Browse 11,512 Stock Photos, Vectors, and Video | Adobe  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0" t="25471" r="2674" b="24740"/>
          <a:stretch/>
        </p:blipFill>
        <p:spPr bwMode="auto">
          <a:xfrm>
            <a:off x="4466116" y="1215534"/>
            <a:ext cx="3521798" cy="89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4109799" y="1412776"/>
            <a:ext cx="0" cy="3816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Understanding the Importance of Email Icons - blog - imaginethatcreative.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653314"/>
            <a:ext cx="578098" cy="57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62066" y="2757697"/>
            <a:ext cx="3674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mahmoudi.isra@hns-re2sd.dz</a:t>
            </a:r>
          </a:p>
        </p:txBody>
      </p:sp>
    </p:spTree>
    <p:extLst>
      <p:ext uri="{BB962C8B-B14F-4D97-AF65-F5344CB8AC3E}">
        <p14:creationId xmlns:p14="http://schemas.microsoft.com/office/powerpoint/2010/main" val="34995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47091" y="1465620"/>
            <a:ext cx="3290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i="1" kern="1200" dirty="0">
                <a:latin typeface="Century Gothic"/>
                <a:ea typeface="+mj-ea"/>
                <a:cs typeface="+mj-cs"/>
              </a:rPr>
              <a:t>Table of </a:t>
            </a:r>
            <a:r>
              <a:rPr lang="en-US" sz="2800" b="1" i="1" kern="1200" dirty="0">
                <a:latin typeface="Century Gothic"/>
                <a:ea typeface="+mj-ea"/>
                <a:cs typeface="+mj-cs"/>
              </a:rPr>
              <a:t>Content</a:t>
            </a:r>
            <a:endParaRPr lang="fr-FR" sz="2800" b="1" i="1" kern="1200" dirty="0">
              <a:latin typeface="Century Gothic"/>
              <a:ea typeface="+mj-ea"/>
              <a:cs typeface="+mj-cs"/>
            </a:endParaRPr>
          </a:p>
        </p:txBody>
      </p:sp>
      <p:pic>
        <p:nvPicPr>
          <p:cNvPr id="2050" name="Picture 2" descr="Free Python Tutorial - An Introduction to Python Programming | Udemy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223" t="6716" r="22090" b="4948"/>
          <a:stretch/>
        </p:blipFill>
        <p:spPr bwMode="auto">
          <a:xfrm>
            <a:off x="323528" y="2492896"/>
            <a:ext cx="320278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3779912" y="1844824"/>
            <a:ext cx="4320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lnSpc>
                <a:spcPct val="200000"/>
              </a:lnSpc>
              <a:buFontTx/>
              <a:buAutoNum type="arabicPeriod"/>
            </a:pPr>
            <a:r>
              <a:rPr lang="fr-FR" sz="2000" dirty="0" smtClean="0">
                <a:latin typeface="Century Gothic"/>
              </a:rPr>
              <a:t>Introduction</a:t>
            </a:r>
            <a:endParaRPr lang="" sz="2000" dirty="0" smtClean="0">
              <a:latin typeface="Century Gothic"/>
            </a:endParaRPr>
          </a:p>
          <a:p>
            <a:pPr marL="342900" lvl="3" indent="-342900">
              <a:lnSpc>
                <a:spcPct val="200000"/>
              </a:lnSpc>
              <a:buFontTx/>
              <a:buAutoNum type="arabicPeriod"/>
            </a:pPr>
            <a:r>
              <a:rPr lang="en-US" sz="2000" dirty="0" smtClean="0">
                <a:latin typeface="Century Gothic"/>
              </a:rPr>
              <a:t>PCA</a:t>
            </a:r>
            <a:r>
              <a:rPr lang="" sz="2000" dirty="0" smtClean="0">
                <a:latin typeface="Century Gothic"/>
              </a:rPr>
              <a:t> </a:t>
            </a:r>
            <a:r>
              <a:rPr lang="en-US" sz="2000" dirty="0">
                <a:latin typeface="Century Gothic"/>
              </a:rPr>
              <a:t>Overview  </a:t>
            </a:r>
            <a:endParaRPr lang="" sz="2000" dirty="0" smtClean="0">
              <a:latin typeface="Century Gothic"/>
            </a:endParaRPr>
          </a:p>
          <a:p>
            <a:pPr marL="342900" lvl="3" indent="-342900">
              <a:lnSpc>
                <a:spcPct val="200000"/>
              </a:lnSpc>
              <a:buFontTx/>
              <a:buAutoNum type="arabicPeriod"/>
            </a:pPr>
            <a:r>
              <a:rPr lang="" sz="2000" dirty="0" smtClean="0">
                <a:latin typeface="Century Gothic"/>
              </a:rPr>
              <a:t>Dataset Used</a:t>
            </a:r>
            <a:endParaRPr lang="en-US" sz="2000" dirty="0" smtClean="0">
              <a:latin typeface="Century Gothic"/>
            </a:endParaRPr>
          </a:p>
          <a:p>
            <a:pPr marL="342900" lvl="3" indent="-342900">
              <a:lnSpc>
                <a:spcPct val="200000"/>
              </a:lnSpc>
              <a:buFontTx/>
              <a:buAutoNum type="arabicPeriod"/>
            </a:pPr>
            <a:r>
              <a:rPr lang="en-US" sz="2000" dirty="0" smtClean="0">
                <a:latin typeface="Century Gothic"/>
              </a:rPr>
              <a:t>PCA Program</a:t>
            </a:r>
            <a:endParaRPr lang="" sz="2000" dirty="0" smtClean="0">
              <a:latin typeface="Century Gothic"/>
            </a:endParaRPr>
          </a:p>
          <a:p>
            <a:pPr marL="342900" lvl="3" indent="-342900">
              <a:lnSpc>
                <a:spcPct val="200000"/>
              </a:lnSpc>
              <a:buFontTx/>
              <a:buAutoNum type="arabicPeriod"/>
            </a:pPr>
            <a:r>
              <a:rPr lang="en-US" sz="2000" dirty="0" smtClean="0">
                <a:latin typeface="Century Gothic"/>
              </a:rPr>
              <a:t>Interpretation of the Results</a:t>
            </a:r>
          </a:p>
          <a:p>
            <a:pPr marL="342900" lvl="3" indent="-342900">
              <a:lnSpc>
                <a:spcPct val="200000"/>
              </a:lnSpc>
              <a:buFontTx/>
              <a:buAutoNum type="arabicPeriod"/>
            </a:pPr>
            <a:r>
              <a:rPr lang="en-US" sz="2000" dirty="0">
                <a:latin typeface="Century Gothic"/>
              </a:rPr>
              <a:t>PCA </a:t>
            </a:r>
            <a:r>
              <a:rPr lang="en-US" sz="2000" dirty="0" smtClean="0">
                <a:latin typeface="Century Gothic"/>
              </a:rPr>
              <a:t>Benefits</a:t>
            </a:r>
            <a:endParaRPr lang="" sz="2000" smtClean="0">
              <a:latin typeface="Century Gothic"/>
            </a:endParaRPr>
          </a:p>
          <a:p>
            <a:pPr marL="342900" lvl="3" indent="-342900">
              <a:lnSpc>
                <a:spcPct val="200000"/>
              </a:lnSpc>
              <a:buFontTx/>
              <a:buAutoNum type="arabicPeriod"/>
            </a:pPr>
            <a:r>
              <a:rPr lang="en-US" sz="2000" dirty="0" smtClean="0">
                <a:latin typeface="Century Gothic"/>
              </a:rPr>
              <a:t>Conclusion</a:t>
            </a:r>
            <a:endParaRPr lang="en-US" sz="2000" kern="1200" dirty="0"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69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0" descr="MITSUBISHI INDUSTRIAL ROBOT MELFA FR Series Catalog (English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MITSUBISHI INDUSTRIAL ROBOT MELFA FR Series Catalog (English)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5" descr="RV-4FRM-D | Robotsystem | Robot | Catalogue | Mitsubishi Electric Europe  e-sho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166787" y="385500"/>
            <a:ext cx="2317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 smtClean="0">
                <a:latin typeface="Century Gothic"/>
                <a:ea typeface="+mj-ea"/>
                <a:cs typeface="+mj-cs"/>
              </a:rPr>
              <a:t>I</a:t>
            </a:r>
            <a:r>
              <a:rPr lang="" sz="2800" b="1" i="1" dirty="0" smtClean="0">
                <a:latin typeface="Century Gothic"/>
                <a:ea typeface="+mj-ea"/>
                <a:cs typeface="+mj-cs"/>
              </a:rPr>
              <a:t>ntroduction</a:t>
            </a:r>
            <a:endParaRPr lang="en-US" sz="2800" b="1" i="1" dirty="0">
              <a:latin typeface="Century Gothic"/>
              <a:ea typeface="+mj-ea"/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7975" y="1124744"/>
            <a:ext cx="8210386" cy="1219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00" b="1" dirty="0" smtClean="0">
                <a:latin typeface="Century Gothic"/>
              </a:rPr>
              <a:t>Principal </a:t>
            </a:r>
            <a:r>
              <a:rPr lang="en-US" sz="1700" b="1" dirty="0">
                <a:latin typeface="Century Gothic"/>
              </a:rPr>
              <a:t>Component Analysis </a:t>
            </a:r>
            <a:r>
              <a:rPr lang="" sz="1700" b="1" dirty="0" smtClean="0">
                <a:latin typeface="Century Gothic"/>
              </a:rPr>
              <a:t>(PCA) </a:t>
            </a:r>
            <a:r>
              <a:rPr lang="en-US" sz="1700" dirty="0" smtClean="0">
                <a:latin typeface="Century Gothic"/>
              </a:rPr>
              <a:t>is a Dimensionality reduction technique used</a:t>
            </a:r>
            <a:r>
              <a:rPr lang="" sz="1700" dirty="0" smtClean="0">
                <a:latin typeface="Century Gothic"/>
              </a:rPr>
              <a:t> to </a:t>
            </a:r>
            <a:r>
              <a:rPr lang="en-US" sz="1700" dirty="0" smtClean="0">
                <a:latin typeface="Century Gothic"/>
              </a:rPr>
              <a:t>transform a</a:t>
            </a:r>
            <a:r>
              <a:rPr lang="" sz="1700" dirty="0" smtClean="0">
                <a:latin typeface="Century Gothic"/>
              </a:rPr>
              <a:t> </a:t>
            </a:r>
            <a:r>
              <a:rPr lang="en-US" sz="1700" dirty="0">
                <a:latin typeface="Century Gothic"/>
              </a:rPr>
              <a:t> higher-dimensional space to a lower-dimensional space while retaining important </a:t>
            </a:r>
            <a:r>
              <a:rPr lang="en-US" sz="1700" dirty="0" smtClean="0">
                <a:latin typeface="Century Gothic"/>
              </a:rPr>
              <a:t>information</a:t>
            </a:r>
            <a:r>
              <a:rPr lang="" sz="1700" dirty="0" smtClean="0">
                <a:latin typeface="Century Gothic"/>
              </a:rPr>
              <a:t>.</a:t>
            </a:r>
            <a:endParaRPr lang="en-US" sz="1700" dirty="0"/>
          </a:p>
        </p:txBody>
      </p:sp>
      <p:pic>
        <p:nvPicPr>
          <p:cNvPr id="14" name="Picture 2" descr="Understanding Principal Component Analysis | by Trist'n Joseph | Towards 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78" y="2852936"/>
            <a:ext cx="6408712" cy="356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58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79512" y="11663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Century Gothic"/>
                <a:ea typeface="+mj-ea"/>
                <a:cs typeface="+mj-cs"/>
              </a:rPr>
              <a:t>PCA Overview </a:t>
            </a:r>
          </a:p>
        </p:txBody>
      </p:sp>
      <p:pic>
        <p:nvPicPr>
          <p:cNvPr id="1026" name="Picture 2" descr="Principal Component Analysis (PCA) Transformation | BioRender Science  Templat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77"/>
          <a:stretch/>
        </p:blipFill>
        <p:spPr bwMode="auto">
          <a:xfrm>
            <a:off x="799403" y="2980179"/>
            <a:ext cx="6897121" cy="354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520" y="971436"/>
            <a:ext cx="2629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entury Gothic"/>
              </a:rPr>
              <a:t>How does PCA work ?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528" y="1490153"/>
            <a:ext cx="82626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>
                <a:latin typeface="Century Gothic"/>
              </a:rPr>
              <a:t>It will project the original data into a lower dimensional linear space, known as the principal subspace</a:t>
            </a:r>
            <a:r>
              <a:rPr lang="" sz="1600" dirty="0" smtClean="0">
                <a:latin typeface="Century Gothic"/>
              </a:rPr>
              <a:t>.</a:t>
            </a:r>
            <a:endParaRPr lang="" sz="1600" dirty="0">
              <a:latin typeface="Century Gothic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132856"/>
            <a:ext cx="77048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1600" dirty="0">
                <a:latin typeface="Century Gothic"/>
              </a:rPr>
              <a:t>Principal Components are the orthogonal axes of the new subspace.</a:t>
            </a:r>
          </a:p>
        </p:txBody>
      </p:sp>
    </p:spTree>
    <p:extLst>
      <p:ext uri="{BB962C8B-B14F-4D97-AF65-F5344CB8AC3E}">
        <p14:creationId xmlns:p14="http://schemas.microsoft.com/office/powerpoint/2010/main" val="33077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179513" y="188640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entury Gothic"/>
                <a:ea typeface="+mj-ea"/>
                <a:cs typeface="+mj-cs"/>
              </a:rPr>
              <a:t>Dataset Used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2180247" y="5669516"/>
            <a:ext cx="4325274" cy="491807"/>
            <a:chOff x="2123728" y="5987692"/>
            <a:chExt cx="4325274" cy="491807"/>
          </a:xfrm>
        </p:grpSpPr>
        <p:sp>
          <p:nvSpPr>
            <p:cNvPr id="6" name="Rectangle 5"/>
            <p:cNvSpPr/>
            <p:nvPr/>
          </p:nvSpPr>
          <p:spPr>
            <a:xfrm>
              <a:off x="2123728" y="6021288"/>
              <a:ext cx="1325880" cy="41148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800" b="1" dirty="0">
                  <a:solidFill>
                    <a:srgbClr val="8064A2"/>
                  </a:solidFill>
                  <a:effectLst/>
                  <a:ea typeface="Calibri"/>
                  <a:cs typeface="Arial"/>
                </a:rPr>
                <a:t>Target</a:t>
              </a:r>
              <a:endParaRPr lang="fr-FR" sz="1100" dirty="0">
                <a:effectLst/>
                <a:ea typeface="Calibri"/>
                <a:cs typeface="Arial"/>
              </a:endParaRPr>
            </a:p>
          </p:txBody>
        </p:sp>
        <p:cxnSp>
          <p:nvCxnSpPr>
            <p:cNvPr id="7" name="Connecteur droit avec flèche 6"/>
            <p:cNvCxnSpPr>
              <a:stCxn id="6" idx="3"/>
            </p:cNvCxnSpPr>
            <p:nvPr/>
          </p:nvCxnSpPr>
          <p:spPr>
            <a:xfrm>
              <a:off x="3449608" y="6227028"/>
              <a:ext cx="546328" cy="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à coins arrondis 7"/>
            <p:cNvSpPr/>
            <p:nvPr/>
          </p:nvSpPr>
          <p:spPr>
            <a:xfrm>
              <a:off x="4021127" y="5987692"/>
              <a:ext cx="2427875" cy="4918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0"/>
                </a:spcAft>
              </a:pPr>
              <a:r>
                <a:rPr lang="en-US" sz="1600" b="1" dirty="0">
                  <a:solidFill>
                    <a:srgbClr val="000000"/>
                  </a:solidFill>
                  <a:ea typeface="Calibri"/>
                  <a:cs typeface="Arial"/>
                </a:rPr>
                <a:t>Global Active Power</a:t>
              </a:r>
            </a:p>
          </p:txBody>
        </p:sp>
      </p:grpSp>
      <p:sp>
        <p:nvSpPr>
          <p:cNvPr id="10" name="Rectangle à coins arrondis 9"/>
          <p:cNvSpPr/>
          <p:nvPr/>
        </p:nvSpPr>
        <p:spPr>
          <a:xfrm>
            <a:off x="771515" y="2949328"/>
            <a:ext cx="754067" cy="34544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Day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71515" y="3587116"/>
            <a:ext cx="1013348" cy="39903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Month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612764" y="3623531"/>
            <a:ext cx="2314452" cy="4056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Global Intensity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12887" y="1840300"/>
            <a:ext cx="1546860" cy="4114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8064A2"/>
                </a:solidFill>
                <a:effectLst/>
                <a:ea typeface="Calibri"/>
                <a:cs typeface="Arial"/>
              </a:rPr>
              <a:t>Features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cxnSp>
        <p:nvCxnSpPr>
          <p:cNvPr id="15" name="Connecteur droit 14"/>
          <p:cNvCxnSpPr/>
          <p:nvPr/>
        </p:nvCxnSpPr>
        <p:spPr>
          <a:xfrm>
            <a:off x="2067659" y="2251780"/>
            <a:ext cx="0" cy="2880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>
            <a:off x="267459" y="2539812"/>
            <a:ext cx="5616624" cy="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267459" y="3122052"/>
            <a:ext cx="432048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267459" y="2546418"/>
            <a:ext cx="0" cy="251985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267459" y="3757864"/>
            <a:ext cx="432048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267459" y="4456981"/>
            <a:ext cx="432048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à coins arrondis 30"/>
          <p:cNvSpPr/>
          <p:nvPr/>
        </p:nvSpPr>
        <p:spPr>
          <a:xfrm>
            <a:off x="771515" y="4274181"/>
            <a:ext cx="868092" cy="3656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Year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cxnSp>
        <p:nvCxnSpPr>
          <p:cNvPr id="32" name="Connecteur droit avec flèche 31"/>
          <p:cNvCxnSpPr/>
          <p:nvPr/>
        </p:nvCxnSpPr>
        <p:spPr>
          <a:xfrm flipV="1">
            <a:off x="267459" y="5066268"/>
            <a:ext cx="432048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à coins arrondis 33"/>
          <p:cNvSpPr/>
          <p:nvPr/>
        </p:nvSpPr>
        <p:spPr>
          <a:xfrm>
            <a:off x="771515" y="4883468"/>
            <a:ext cx="922464" cy="3656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Hour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2067659" y="3234913"/>
            <a:ext cx="504056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2067659" y="2546417"/>
            <a:ext cx="0" cy="1910564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067659" y="3826350"/>
            <a:ext cx="504056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/>
          <p:nvPr/>
        </p:nvCxnSpPr>
        <p:spPr>
          <a:xfrm>
            <a:off x="2067659" y="4457526"/>
            <a:ext cx="504056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à coins arrondis 34"/>
          <p:cNvSpPr/>
          <p:nvPr/>
        </p:nvSpPr>
        <p:spPr>
          <a:xfrm>
            <a:off x="2643723" y="4199875"/>
            <a:ext cx="1189218" cy="4056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Voltage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cxnSp>
        <p:nvCxnSpPr>
          <p:cNvPr id="45" name="Connecteur droit avec flèche 44"/>
          <p:cNvCxnSpPr/>
          <p:nvPr/>
        </p:nvCxnSpPr>
        <p:spPr>
          <a:xfrm flipV="1">
            <a:off x="5884083" y="3165351"/>
            <a:ext cx="576064" cy="1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5884083" y="2546420"/>
            <a:ext cx="0" cy="195386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>
            <a:off x="5884083" y="3801163"/>
            <a:ext cx="57606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>
            <a:off x="5884083" y="4500281"/>
            <a:ext cx="576064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à coins arrondis 35"/>
          <p:cNvSpPr/>
          <p:nvPr/>
        </p:nvSpPr>
        <p:spPr>
          <a:xfrm>
            <a:off x="6532155" y="3584789"/>
            <a:ext cx="2114866" cy="34544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Sub Metering </a:t>
            </a:r>
            <a:r>
              <a:rPr lang="" b="1" smtClean="0">
                <a:solidFill>
                  <a:srgbClr val="4F81BD"/>
                </a:solidFill>
                <a:ea typeface="Calibri"/>
                <a:cs typeface="Arial"/>
              </a:rPr>
              <a:t>2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sp>
        <p:nvSpPr>
          <p:cNvPr id="37" name="Rectangle à coins arrondis 36"/>
          <p:cNvSpPr/>
          <p:nvPr/>
        </p:nvSpPr>
        <p:spPr>
          <a:xfrm>
            <a:off x="6505521" y="4245472"/>
            <a:ext cx="2114866" cy="34544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Sub </a:t>
            </a:r>
            <a:r>
              <a:rPr lang="en-US" b="1">
                <a:solidFill>
                  <a:srgbClr val="4F81BD"/>
                </a:solidFill>
                <a:ea typeface="Calibri"/>
                <a:cs typeface="Arial"/>
              </a:rPr>
              <a:t>Metering </a:t>
            </a:r>
            <a:r>
              <a:rPr lang="" b="1" smtClean="0">
                <a:solidFill>
                  <a:srgbClr val="4F81BD"/>
                </a:solidFill>
                <a:ea typeface="Calibri"/>
                <a:cs typeface="Arial"/>
              </a:rPr>
              <a:t>3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sp>
        <p:nvSpPr>
          <p:cNvPr id="39" name="Rectangle à coins arrondis 38"/>
          <p:cNvSpPr/>
          <p:nvPr/>
        </p:nvSpPr>
        <p:spPr>
          <a:xfrm>
            <a:off x="6532155" y="3021336"/>
            <a:ext cx="2114866" cy="34544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Sub Metering 1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670357" y="2992385"/>
            <a:ext cx="2978663" cy="40563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4F81BD"/>
                </a:solidFill>
                <a:ea typeface="Calibri"/>
                <a:cs typeface="Arial"/>
              </a:rPr>
              <a:t>Global Reactive Power</a:t>
            </a:r>
            <a:endParaRPr lang="fr-FR" sz="1100" dirty="0">
              <a:effectLst/>
              <a:ea typeface="Calibri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3" y="908720"/>
            <a:ext cx="85718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entury Gothic"/>
              </a:rPr>
              <a:t>The dataset </a:t>
            </a:r>
            <a:r>
              <a:rPr lang="" dirty="0" smtClean="0">
                <a:latin typeface="Century Gothic"/>
              </a:rPr>
              <a:t>used is the </a:t>
            </a:r>
            <a:r>
              <a:rPr lang="en-US" b="1" dirty="0" smtClean="0">
                <a:latin typeface="Century Gothic"/>
              </a:rPr>
              <a:t>“</a:t>
            </a:r>
            <a:r>
              <a:rPr lang="" b="1" dirty="0" smtClean="0">
                <a:latin typeface="Century Gothic"/>
              </a:rPr>
              <a:t>H</a:t>
            </a:r>
            <a:r>
              <a:rPr lang="en-US" b="1" dirty="0" err="1" smtClean="0">
                <a:latin typeface="Century Gothic"/>
              </a:rPr>
              <a:t>ousehold</a:t>
            </a:r>
            <a:r>
              <a:rPr lang="" b="1" dirty="0" smtClean="0">
                <a:latin typeface="Century Gothic"/>
              </a:rPr>
              <a:t> P</a:t>
            </a:r>
            <a:r>
              <a:rPr lang="en-US" b="1" dirty="0" err="1" smtClean="0">
                <a:latin typeface="Century Gothic"/>
              </a:rPr>
              <a:t>ower</a:t>
            </a:r>
            <a:r>
              <a:rPr lang="" b="1" dirty="0" smtClean="0">
                <a:latin typeface="Century Gothic"/>
              </a:rPr>
              <a:t> C</a:t>
            </a:r>
            <a:r>
              <a:rPr lang="en-US" b="1" dirty="0" err="1" smtClean="0">
                <a:latin typeface="Century Gothic"/>
              </a:rPr>
              <a:t>onsumption</a:t>
            </a:r>
            <a:r>
              <a:rPr lang="en-US" b="1" dirty="0">
                <a:latin typeface="Century Gothic"/>
              </a:rPr>
              <a:t>" </a:t>
            </a:r>
            <a:r>
              <a:rPr lang="" dirty="0" smtClean="0">
                <a:latin typeface="Century Gothic"/>
              </a:rPr>
              <a:t>dataset </a:t>
            </a:r>
            <a:r>
              <a:rPr lang="en-US" dirty="0">
                <a:latin typeface="Century Gothic"/>
              </a:rPr>
              <a:t>comprises </a:t>
            </a:r>
            <a:r>
              <a:rPr lang="" dirty="0" smtClean="0">
                <a:latin typeface="Century Gothic"/>
              </a:rPr>
              <a:t>various </a:t>
            </a:r>
            <a:r>
              <a:rPr lang="en-US" dirty="0" smtClean="0">
                <a:latin typeface="Century Gothic"/>
              </a:rPr>
              <a:t>features </a:t>
            </a:r>
            <a:r>
              <a:rPr lang="" dirty="0">
                <a:latin typeface="Century Gothic"/>
              </a:rPr>
              <a:t>:</a:t>
            </a: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3183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3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/>
          <p:cNvSpPr txBox="1"/>
          <p:nvPr/>
        </p:nvSpPr>
        <p:spPr>
          <a:xfrm>
            <a:off x="179513" y="1166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latin typeface="Century Gothic"/>
                <a:ea typeface="+mj-ea"/>
                <a:cs typeface="+mj-cs"/>
              </a:rPr>
              <a:t>PCA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215839" y="54868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chemeClr val="tx2"/>
                </a:solidFill>
                <a:latin typeface="Century Gothic"/>
              </a:rPr>
              <a:t>Python</a:t>
            </a:r>
            <a:r>
              <a:rPr lang="" b="1" u="sng" dirty="0" smtClean="0">
                <a:solidFill>
                  <a:schemeClr val="tx2"/>
                </a:solidFill>
                <a:latin typeface="Century Gothic"/>
              </a:rPr>
              <a:t> </a:t>
            </a:r>
            <a:r>
              <a:rPr lang="fr-FR" b="1" u="sng" dirty="0">
                <a:solidFill>
                  <a:schemeClr val="tx2"/>
                </a:solidFill>
                <a:latin typeface="Century Gothic"/>
              </a:rPr>
              <a:t>Code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53456" y="498484"/>
            <a:ext cx="3744416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fr-FR" b="1" i="1" dirty="0" err="1" smtClean="0">
                <a:solidFill>
                  <a:schemeClr val="tx2"/>
                </a:solidFill>
              </a:rPr>
              <a:t>Importing</a:t>
            </a:r>
            <a:r>
              <a:rPr lang="fr-FR" b="1" i="1" dirty="0" smtClean="0">
                <a:solidFill>
                  <a:schemeClr val="tx2"/>
                </a:solidFill>
              </a:rPr>
              <a:t> </a:t>
            </a:r>
            <a:r>
              <a:rPr lang="fr-FR" b="1" i="1" dirty="0" err="1">
                <a:solidFill>
                  <a:schemeClr val="tx2"/>
                </a:solidFill>
              </a:rPr>
              <a:t>necessary</a:t>
            </a:r>
            <a:r>
              <a:rPr lang="fr-FR" b="1" i="1" dirty="0">
                <a:solidFill>
                  <a:schemeClr val="tx2"/>
                </a:solidFill>
              </a:rPr>
              <a:t> </a:t>
            </a:r>
            <a:r>
              <a:rPr lang="fr-FR" b="1" i="1" dirty="0" err="1">
                <a:solidFill>
                  <a:schemeClr val="tx2"/>
                </a:solidFill>
              </a:rPr>
              <a:t>libraries</a:t>
            </a:r>
            <a:r>
              <a:rPr lang="fr-FR" b="1" i="1" dirty="0">
                <a:solidFill>
                  <a:schemeClr val="tx2"/>
                </a:solidFill>
              </a:rPr>
              <a:t> 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520" y="1124744"/>
            <a:ext cx="7488832" cy="181588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/>
              </a:rPr>
              <a:t>import pandas as </a:t>
            </a:r>
            <a:r>
              <a:rPr lang="en-US" sz="1600" dirty="0" err="1" smtClean="0">
                <a:latin typeface="Consolas"/>
              </a:rPr>
              <a:t>pd</a:t>
            </a:r>
            <a:endParaRPr lang="" sz="1600" smtClean="0">
              <a:latin typeface="Consolas"/>
            </a:endParaRPr>
          </a:p>
          <a:p>
            <a:r>
              <a:rPr lang="en-US" sz="1600" dirty="0">
                <a:latin typeface="Consolas"/>
              </a:rPr>
              <a:t>import </a:t>
            </a:r>
            <a:r>
              <a:rPr lang="en-US" sz="1600" dirty="0" err="1">
                <a:latin typeface="Consolas"/>
              </a:rPr>
              <a:t>matplotlib.pyplot</a:t>
            </a:r>
            <a:r>
              <a:rPr lang="en-US" sz="1600" dirty="0">
                <a:latin typeface="Consolas"/>
              </a:rPr>
              <a:t> as </a:t>
            </a:r>
            <a:r>
              <a:rPr lang="en-US" sz="1600" dirty="0" err="1" smtClean="0">
                <a:latin typeface="Consolas"/>
              </a:rPr>
              <a:t>plt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from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sklearn.ensemble</a:t>
            </a:r>
            <a:r>
              <a:rPr lang="en-US" sz="1600" dirty="0">
                <a:latin typeface="Consolas"/>
              </a:rPr>
              <a:t> import </a:t>
            </a:r>
            <a:r>
              <a:rPr lang="en-US" sz="1600" dirty="0" err="1">
                <a:latin typeface="Consolas"/>
              </a:rPr>
              <a:t>RandomForestRegressor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from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sklearn.preprocessing</a:t>
            </a:r>
            <a:r>
              <a:rPr lang="en-US" sz="1600" dirty="0">
                <a:latin typeface="Consolas"/>
              </a:rPr>
              <a:t> import </a:t>
            </a:r>
            <a:r>
              <a:rPr lang="en-US" sz="1600" dirty="0" err="1">
                <a:latin typeface="Consolas"/>
              </a:rPr>
              <a:t>StandardScaler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from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sklearn.decomposition</a:t>
            </a:r>
            <a:r>
              <a:rPr lang="en-US" sz="1600" dirty="0">
                <a:latin typeface="Consolas"/>
              </a:rPr>
              <a:t> import PCA</a:t>
            </a:r>
          </a:p>
          <a:p>
            <a:r>
              <a:rPr lang="en-US" sz="1600" dirty="0" smtClean="0">
                <a:latin typeface="Consolas"/>
              </a:rPr>
              <a:t>from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sklearn.model_selection</a:t>
            </a:r>
            <a:r>
              <a:rPr lang="en-US" sz="1600" dirty="0">
                <a:latin typeface="Consolas"/>
              </a:rPr>
              <a:t> import </a:t>
            </a:r>
            <a:r>
              <a:rPr lang="en-US" sz="1600" dirty="0" err="1">
                <a:latin typeface="Consolas"/>
              </a:rPr>
              <a:t>train_test_split</a:t>
            </a:r>
            <a:endParaRPr lang="en-US" sz="160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from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sklearn.metrics</a:t>
            </a:r>
            <a:r>
              <a:rPr lang="en-US" sz="1600" dirty="0">
                <a:latin typeface="Consolas"/>
              </a:rPr>
              <a:t> import </a:t>
            </a:r>
            <a:r>
              <a:rPr lang="en-US" sz="1600" dirty="0" smtClean="0">
                <a:latin typeface="Consolas"/>
              </a:rPr>
              <a:t>r2_score,</a:t>
            </a:r>
            <a:r>
              <a:rPr lang="" sz="1600" smtClean="0">
                <a:latin typeface="Consolas"/>
              </a:rPr>
              <a:t> </a:t>
            </a:r>
            <a:r>
              <a:rPr lang="en-US" sz="1600" dirty="0" err="1" smtClean="0">
                <a:latin typeface="Consolas"/>
              </a:rPr>
              <a:t>mean_absolute_error</a:t>
            </a:r>
            <a:endParaRPr lang="fr-FR" sz="1600" dirty="0">
              <a:latin typeface="Consola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3362382"/>
            <a:ext cx="6120680" cy="3385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nsolas"/>
              </a:rPr>
              <a:t>data = </a:t>
            </a:r>
            <a:r>
              <a:rPr lang="fr-FR" sz="1600" dirty="0" err="1">
                <a:latin typeface="Consolas"/>
              </a:rPr>
              <a:t>pd.read_csv</a:t>
            </a:r>
            <a:r>
              <a:rPr lang="fr-FR" sz="1600" dirty="0">
                <a:latin typeface="Consolas"/>
              </a:rPr>
              <a:t>(</a:t>
            </a:r>
            <a:r>
              <a:rPr lang="fr-FR" sz="1600" dirty="0">
                <a:solidFill>
                  <a:srgbClr val="D35400"/>
                </a:solidFill>
                <a:latin typeface="Consolas"/>
              </a:rPr>
              <a:t>"household_power_consumption.csv"</a:t>
            </a:r>
            <a:r>
              <a:rPr lang="fr-FR" sz="1600" dirty="0">
                <a:latin typeface="Consolas"/>
              </a:rPr>
              <a:t>)</a:t>
            </a:r>
          </a:p>
        </p:txBody>
      </p:sp>
      <p:cxnSp>
        <p:nvCxnSpPr>
          <p:cNvPr id="4" name="Connecteur droit avec flèche 3"/>
          <p:cNvCxnSpPr>
            <a:stCxn id="9" idx="2"/>
          </p:cNvCxnSpPr>
          <p:nvPr/>
        </p:nvCxnSpPr>
        <p:spPr>
          <a:xfrm flipH="1">
            <a:off x="4427984" y="867816"/>
            <a:ext cx="2297680" cy="4729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72200" y="2959173"/>
            <a:ext cx="2236510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fr-FR" b="1" i="1" dirty="0" err="1" smtClean="0">
                <a:solidFill>
                  <a:schemeClr val="tx2"/>
                </a:solidFill>
              </a:rPr>
              <a:t>Load</a:t>
            </a:r>
            <a:r>
              <a:rPr lang="fr-FR" b="1" i="1" dirty="0" smtClean="0">
                <a:solidFill>
                  <a:schemeClr val="tx2"/>
                </a:solidFill>
              </a:rPr>
              <a:t> </a:t>
            </a:r>
            <a:r>
              <a:rPr lang="fr-FR" b="1" i="1" dirty="0" err="1">
                <a:solidFill>
                  <a:schemeClr val="tx2"/>
                </a:solidFill>
              </a:rPr>
              <a:t>traffic</a:t>
            </a:r>
            <a:r>
              <a:rPr lang="fr-FR" b="1" i="1" dirty="0">
                <a:solidFill>
                  <a:schemeClr val="tx2"/>
                </a:solidFill>
              </a:rPr>
              <a:t> data</a:t>
            </a:r>
          </a:p>
        </p:txBody>
      </p:sp>
      <p:cxnSp>
        <p:nvCxnSpPr>
          <p:cNvPr id="28" name="Connecteur droit avec flèche 27"/>
          <p:cNvCxnSpPr>
            <a:stCxn id="27" idx="2"/>
            <a:endCxn id="12" idx="3"/>
          </p:cNvCxnSpPr>
          <p:nvPr/>
        </p:nvCxnSpPr>
        <p:spPr>
          <a:xfrm flipH="1">
            <a:off x="6372200" y="3328505"/>
            <a:ext cx="1118255" cy="20315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004048" y="5085184"/>
            <a:ext cx="3338262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fr-FR" b="1" i="1" dirty="0" smtClean="0">
                <a:solidFill>
                  <a:schemeClr val="tx2"/>
                </a:solidFill>
              </a:rPr>
              <a:t>Select </a:t>
            </a:r>
            <a:r>
              <a:rPr lang="fr-FR" b="1" i="1" dirty="0" err="1">
                <a:solidFill>
                  <a:schemeClr val="tx2"/>
                </a:solidFill>
              </a:rPr>
              <a:t>features</a:t>
            </a:r>
            <a:r>
              <a:rPr lang="fr-FR" b="1" i="1" dirty="0">
                <a:solidFill>
                  <a:schemeClr val="tx2"/>
                </a:solidFill>
              </a:rPr>
              <a:t> and </a:t>
            </a:r>
            <a:r>
              <a:rPr lang="fr-FR" b="1" i="1" dirty="0" err="1">
                <a:solidFill>
                  <a:schemeClr val="tx2"/>
                </a:solidFill>
              </a:rPr>
              <a:t>target</a:t>
            </a:r>
            <a:endParaRPr lang="fr-FR" b="1" i="1" dirty="0">
              <a:solidFill>
                <a:schemeClr val="tx2"/>
              </a:solidFill>
            </a:endParaRPr>
          </a:p>
        </p:txBody>
      </p:sp>
      <p:cxnSp>
        <p:nvCxnSpPr>
          <p:cNvPr id="48" name="Connecteur droit avec flèche 47"/>
          <p:cNvCxnSpPr>
            <a:stCxn id="29" idx="2"/>
            <a:endCxn id="47" idx="3"/>
          </p:cNvCxnSpPr>
          <p:nvPr/>
        </p:nvCxnSpPr>
        <p:spPr>
          <a:xfrm flipH="1">
            <a:off x="5669781" y="5454516"/>
            <a:ext cx="1003398" cy="5477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04338" y="3861048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#</a:t>
            </a:r>
            <a:r>
              <a:rPr lang="" b="1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 </a:t>
            </a:r>
            <a:r>
              <a:rPr lang="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Data Preparation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 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7993" y="4620997"/>
            <a:ext cx="24288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/>
              </a:rPr>
              <a:t>data = </a:t>
            </a:r>
            <a:r>
              <a:rPr lang="en-US" sz="1600" dirty="0" err="1">
                <a:latin typeface="Consolas"/>
              </a:rPr>
              <a:t>data.dropna</a:t>
            </a:r>
            <a:r>
              <a:rPr lang="en-US" sz="1600" dirty="0">
                <a:latin typeface="Consolas"/>
              </a:rPr>
              <a:t>()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27984" y="4282726"/>
            <a:ext cx="3802375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Drop rows with missing values</a:t>
            </a:r>
            <a:endParaRPr lang="fr-FR" b="1" i="1" dirty="0">
              <a:solidFill>
                <a:schemeClr val="tx2"/>
              </a:solidFill>
            </a:endParaRPr>
          </a:p>
        </p:txBody>
      </p:sp>
      <p:cxnSp>
        <p:nvCxnSpPr>
          <p:cNvPr id="50" name="Connecteur droit avec flèche 49"/>
          <p:cNvCxnSpPr>
            <a:stCxn id="49" idx="1"/>
          </p:cNvCxnSpPr>
          <p:nvPr/>
        </p:nvCxnSpPr>
        <p:spPr>
          <a:xfrm flipH="1">
            <a:off x="2960650" y="4467392"/>
            <a:ext cx="1467334" cy="3906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251520" y="5709905"/>
            <a:ext cx="5418261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Consolas"/>
              </a:rPr>
              <a:t>X = </a:t>
            </a:r>
            <a:r>
              <a:rPr lang="en-US" sz="1600" dirty="0" err="1">
                <a:latin typeface="Consolas"/>
              </a:rPr>
              <a:t>data.drop</a:t>
            </a:r>
            <a:r>
              <a:rPr lang="en-US" sz="1600" dirty="0">
                <a:latin typeface="Consolas"/>
              </a:rPr>
              <a:t>(columns</a:t>
            </a:r>
            <a:r>
              <a:rPr lang="en-US" sz="1600" dirty="0" smtClean="0">
                <a:latin typeface="Consolas"/>
              </a:rPr>
              <a:t>=[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Global_active_power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"</a:t>
            </a:r>
            <a:r>
              <a:rPr lang="en-US" sz="1600" dirty="0" smtClean="0">
                <a:latin typeface="Consolas"/>
              </a:rPr>
              <a:t>]) </a:t>
            </a:r>
            <a:r>
              <a:rPr lang="en-US" sz="1600" dirty="0">
                <a:latin typeface="Consolas"/>
              </a:rPr>
              <a:t/>
            </a:r>
            <a:br>
              <a:rPr lang="en-US" sz="1600" dirty="0">
                <a:latin typeface="Consolas"/>
              </a:rPr>
            </a:br>
            <a:r>
              <a:rPr lang="en-US" sz="1600" dirty="0">
                <a:latin typeface="Consolas"/>
              </a:rPr>
              <a:t>y = data[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"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Global_active_power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"</a:t>
            </a:r>
            <a:r>
              <a:rPr lang="en-US" sz="1600" dirty="0">
                <a:latin typeface="Consolas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39518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 animBg="1"/>
      <p:bldP spid="27" grpId="0" animBg="1"/>
      <p:bldP spid="29" grpId="0" animBg="1"/>
      <p:bldP spid="35" grpId="0"/>
      <p:bldP spid="43" grpId="0"/>
      <p:bldP spid="49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25484" y="2814403"/>
            <a:ext cx="2157963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fr-FR" dirty="0" smtClean="0"/>
              <a:t> </a:t>
            </a:r>
            <a:r>
              <a:rPr lang="fr-FR" b="1" i="1" dirty="0">
                <a:solidFill>
                  <a:schemeClr val="tx2"/>
                </a:solidFill>
              </a:rPr>
              <a:t>Train the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1784" y="3014458"/>
            <a:ext cx="2286000" cy="33855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600" dirty="0" err="1">
                <a:solidFill>
                  <a:srgbClr val="D35400"/>
                </a:solidFill>
                <a:latin typeface="Consolas"/>
              </a:rPr>
              <a:t>pca.fit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/>
              </a:rPr>
              <a:t>X_scaled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9552" y="3717032"/>
            <a:ext cx="2856858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" b="1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#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Variance</a:t>
            </a:r>
            <a:r>
              <a:rPr lang="fr-FR" sz="1600" dirty="0" smtClean="0">
                <a:solidFill>
                  <a:srgbClr val="D35400"/>
                </a:solidFill>
                <a:latin typeface="Consolas"/>
              </a:rPr>
              <a:t>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Explained</a:t>
            </a:r>
            <a:endParaRPr lang="fr-FR" b="1" dirty="0">
              <a:solidFill>
                <a:schemeClr val="accent5">
                  <a:lumMod val="75000"/>
                </a:schemeClr>
              </a:solidFill>
              <a:latin typeface="Century Gothic"/>
            </a:endParaRPr>
          </a:p>
        </p:txBody>
      </p:sp>
      <p:cxnSp>
        <p:nvCxnSpPr>
          <p:cNvPr id="35" name="Connecteur droit avec flèche 34"/>
          <p:cNvCxnSpPr>
            <a:stCxn id="9" idx="1"/>
            <a:endCxn id="21" idx="3"/>
          </p:cNvCxnSpPr>
          <p:nvPr/>
        </p:nvCxnSpPr>
        <p:spPr>
          <a:xfrm flipH="1">
            <a:off x="2627784" y="2999069"/>
            <a:ext cx="997700" cy="18466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22060" y="-12635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latin typeface="Century Gothic"/>
                <a:ea typeface="+mj-ea"/>
                <a:cs typeface="+mj-cs"/>
              </a:rPr>
              <a:t>PCA Program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6570" y="54868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chemeClr val="tx2"/>
                </a:solidFill>
                <a:latin typeface="Century Gothic"/>
              </a:rPr>
              <a:t>Python</a:t>
            </a:r>
            <a:r>
              <a:rPr lang="" b="1" u="sng" dirty="0" smtClean="0">
                <a:solidFill>
                  <a:schemeClr val="tx2"/>
                </a:solidFill>
                <a:latin typeface="Century Gothic"/>
              </a:rPr>
              <a:t> </a:t>
            </a:r>
            <a:r>
              <a:rPr lang="fr-FR" b="1" u="sng" dirty="0">
                <a:solidFill>
                  <a:schemeClr val="tx2"/>
                </a:solidFill>
                <a:latin typeface="Century Gothic"/>
              </a:rPr>
              <a:t>Code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784" y="1196752"/>
            <a:ext cx="4320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scaler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StandardScaler</a:t>
            </a:r>
            <a:r>
              <a:rPr lang="en-US" sz="1600" dirty="0">
                <a:latin typeface="Consolas"/>
              </a:rPr>
              <a:t>()</a:t>
            </a:r>
          </a:p>
          <a:p>
            <a:r>
              <a:rPr lang="en-US" sz="1600" dirty="0" err="1">
                <a:latin typeface="Consolas"/>
              </a:rPr>
              <a:t>X_scaled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scaler.fit_transform</a:t>
            </a:r>
            <a:r>
              <a:rPr lang="en-US" sz="1600" dirty="0">
                <a:latin typeface="Consolas"/>
              </a:rPr>
              <a:t>(X</a:t>
            </a:r>
            <a:r>
              <a:rPr lang="en-US" sz="1600" dirty="0" smtClean="0">
                <a:latin typeface="Consolas"/>
              </a:rPr>
              <a:t>)</a:t>
            </a:r>
            <a:endParaRPr lang="" sz="1600" dirty="0" smtClean="0">
              <a:latin typeface="Consola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534661" y="898759"/>
            <a:ext cx="2730235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fr-FR" b="1" i="1" dirty="0" err="1" smtClean="0">
                <a:solidFill>
                  <a:schemeClr val="tx2"/>
                </a:solidFill>
              </a:rPr>
              <a:t>Normalizing</a:t>
            </a:r>
            <a:r>
              <a:rPr lang="fr-FR" b="1" i="1" dirty="0" smtClean="0">
                <a:solidFill>
                  <a:schemeClr val="tx2"/>
                </a:solidFill>
              </a:rPr>
              <a:t> </a:t>
            </a:r>
            <a:r>
              <a:rPr lang="fr-FR" b="1" i="1" dirty="0" err="1" smtClean="0">
                <a:solidFill>
                  <a:schemeClr val="tx2"/>
                </a:solidFill>
              </a:rPr>
              <a:t>features</a:t>
            </a:r>
            <a:endParaRPr lang="en-US" b="1" i="1" dirty="0">
              <a:solidFill>
                <a:schemeClr val="tx2"/>
              </a:solidFill>
            </a:endParaRPr>
          </a:p>
        </p:txBody>
      </p:sp>
      <p:cxnSp>
        <p:nvCxnSpPr>
          <p:cNvPr id="30" name="Connecteur droit avec flèche 29"/>
          <p:cNvCxnSpPr>
            <a:stCxn id="29" idx="1"/>
          </p:cNvCxnSpPr>
          <p:nvPr/>
        </p:nvCxnSpPr>
        <p:spPr>
          <a:xfrm flipH="1">
            <a:off x="4326104" y="1083425"/>
            <a:ext cx="1208557" cy="5660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9552" y="4362177"/>
            <a:ext cx="6784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plt.figure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solidFill>
                  <a:schemeClr val="accent4">
                    <a:lumMod val="75000"/>
                  </a:schemeClr>
                </a:solidFill>
                <a:latin typeface="Consolas"/>
              </a:rPr>
              <a:t>figsize</a:t>
            </a:r>
            <a:r>
              <a:rPr lang="en-US" sz="1600" dirty="0">
                <a:latin typeface="Consolas"/>
              </a:rPr>
              <a:t>=(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10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/>
              </a:rPr>
              <a:t>6</a:t>
            </a:r>
            <a:r>
              <a:rPr lang="en-US" sz="1600" dirty="0" smtClean="0">
                <a:latin typeface="Consolas"/>
              </a:rPr>
              <a:t>))</a:t>
            </a:r>
            <a:endParaRPr lang="" sz="1600" dirty="0" smtClean="0">
              <a:latin typeface="Consolas"/>
            </a:endParaRPr>
          </a:p>
          <a:p>
            <a:endParaRPr lang="en-US" sz="600" dirty="0">
              <a:latin typeface="Consolas"/>
            </a:endParaRPr>
          </a:p>
          <a:p>
            <a:r>
              <a:rPr lang="en-US" sz="1600" dirty="0" err="1">
                <a:latin typeface="Consolas"/>
              </a:rPr>
              <a:t>plt.plot</a:t>
            </a:r>
            <a:r>
              <a:rPr lang="en-US" sz="1600" dirty="0">
                <a:latin typeface="Consolas"/>
              </a:rPr>
              <a:t>(range(1, </a:t>
            </a:r>
            <a:r>
              <a:rPr lang="en-US" sz="1600" dirty="0" err="1">
                <a:latin typeface="Consolas"/>
              </a:rPr>
              <a:t>len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pca.explained_variance_ratio</a:t>
            </a:r>
            <a:r>
              <a:rPr lang="en-US" sz="1600" dirty="0">
                <a:latin typeface="Consolas"/>
              </a:rPr>
              <a:t>_) + 1), </a:t>
            </a:r>
            <a:r>
              <a:rPr lang="en-US" sz="1600" dirty="0" err="1">
                <a:latin typeface="Consolas"/>
              </a:rPr>
              <a:t>pca.explained_variance_ratio</a:t>
            </a:r>
            <a:r>
              <a:rPr lang="en-US" sz="1600" dirty="0">
                <a:latin typeface="Consolas"/>
              </a:rPr>
              <a:t>_, marker='o</a:t>
            </a:r>
            <a:r>
              <a:rPr lang="en-US" sz="1600" dirty="0" smtClean="0">
                <a:latin typeface="Consolas"/>
              </a:rPr>
              <a:t>')</a:t>
            </a:r>
            <a:endParaRPr lang="" sz="1600" dirty="0" smtClean="0">
              <a:latin typeface="Consolas"/>
            </a:endParaRPr>
          </a:p>
          <a:p>
            <a:endParaRPr lang="en-US" sz="600" dirty="0">
              <a:latin typeface="Consolas"/>
            </a:endParaRPr>
          </a:p>
          <a:p>
            <a:r>
              <a:rPr lang="en-US" sz="1600" dirty="0" err="1">
                <a:latin typeface="Consolas"/>
              </a:rPr>
              <a:t>plt.xlabel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'Number of Components'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dirty="0" err="1">
                <a:latin typeface="Consolas"/>
              </a:rPr>
              <a:t>plt.ylabel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'Explained Variance Ratio'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dirty="0" err="1">
                <a:latin typeface="Consolas"/>
              </a:rPr>
              <a:t>plt.title</a:t>
            </a:r>
            <a:r>
              <a:rPr lang="en-US" sz="1600" dirty="0" smtClean="0">
                <a:latin typeface="Consolas"/>
              </a:rPr>
              <a:t>(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'Scree Plot'</a:t>
            </a:r>
            <a:r>
              <a:rPr lang="en-US" sz="1600" dirty="0" smtClean="0">
                <a:latin typeface="Consolas"/>
              </a:rPr>
              <a:t>)</a:t>
            </a:r>
            <a:endParaRPr lang="en-US" sz="1600" dirty="0">
              <a:latin typeface="Consolas"/>
            </a:endParaRPr>
          </a:p>
          <a:p>
            <a:r>
              <a:rPr lang="en-US" sz="1600" dirty="0" err="1">
                <a:latin typeface="Consolas"/>
              </a:rPr>
              <a:t>plt.grid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True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dirty="0" err="1">
                <a:solidFill>
                  <a:srgbClr val="D35400"/>
                </a:solidFill>
                <a:latin typeface="Consolas"/>
              </a:rPr>
              <a:t>plt.show</a:t>
            </a:r>
            <a:r>
              <a:rPr lang="en-US" sz="1600" dirty="0">
                <a:latin typeface="Consolas"/>
              </a:rPr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552" y="2160016"/>
            <a:ext cx="26709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#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PCA 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Model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Creation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0510" y="2629391"/>
            <a:ext cx="14189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Consolas"/>
              </a:rPr>
              <a:t>pca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PCA()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930382" y="3697888"/>
            <a:ext cx="3679212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1F497D"/>
                </a:solidFill>
              </a:rPr>
              <a:t>Plot explained variance ratio</a:t>
            </a:r>
            <a:endParaRPr lang="fr-FR" b="1" i="1" dirty="0">
              <a:solidFill>
                <a:schemeClr val="tx2"/>
              </a:solidFill>
            </a:endParaRPr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5835908" y="4061418"/>
            <a:ext cx="660761" cy="4289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2" grpId="0" animBg="1"/>
      <p:bldP spid="19" grpId="0"/>
      <p:bldP spid="29" grpId="0" animBg="1"/>
      <p:bldP spid="2" grpId="0"/>
      <p:bldP spid="7" grpId="0"/>
      <p:bldP spid="8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/>
          <p:cNvGrpSpPr/>
          <p:nvPr/>
        </p:nvGrpSpPr>
        <p:grpSpPr>
          <a:xfrm>
            <a:off x="395536" y="784984"/>
            <a:ext cx="8064895" cy="4887252"/>
            <a:chOff x="395536" y="980728"/>
            <a:chExt cx="8064895" cy="4887252"/>
          </a:xfrm>
        </p:grpSpPr>
        <p:pic>
          <p:nvPicPr>
            <p:cNvPr id="3074" name="Picture 2" descr="C:\Users\Administrator\AppData\Local\Packages\Microsoft.Windows.Photos_8wekyb3d8bbwe\TempState\ShareServiceTempFolder\Figure_1.jpe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5" t="6004" r="6436" b="1521"/>
            <a:stretch/>
          </p:blipFill>
          <p:spPr bwMode="auto">
            <a:xfrm>
              <a:off x="395536" y="980728"/>
              <a:ext cx="8064895" cy="4887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Connecteur droit avec flèche 28"/>
            <p:cNvCxnSpPr/>
            <p:nvPr/>
          </p:nvCxnSpPr>
          <p:spPr>
            <a:xfrm flipH="1">
              <a:off x="5148064" y="3501008"/>
              <a:ext cx="864096" cy="7506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5364088" y="3106660"/>
              <a:ext cx="16594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Elbow Point</a:t>
              </a:r>
            </a:p>
          </p:txBody>
        </p:sp>
        <p:cxnSp>
          <p:nvCxnSpPr>
            <p:cNvPr id="5" name="Connecteur droit 4"/>
            <p:cNvCxnSpPr/>
            <p:nvPr/>
          </p:nvCxnSpPr>
          <p:spPr>
            <a:xfrm>
              <a:off x="1187624" y="4437112"/>
              <a:ext cx="6912768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/>
          <p:cNvSpPr txBox="1"/>
          <p:nvPr/>
        </p:nvSpPr>
        <p:spPr>
          <a:xfrm>
            <a:off x="179513" y="1166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latin typeface="Century Gothic"/>
                <a:ea typeface="+mj-ea"/>
                <a:cs typeface="+mj-cs"/>
              </a:rPr>
              <a:t>PCA Program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5839" y="54868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chemeClr val="tx2"/>
                </a:solidFill>
                <a:latin typeface="Century Gothic"/>
              </a:rPr>
              <a:t>Python</a:t>
            </a:r>
            <a:r>
              <a:rPr lang="" b="1" u="sng" dirty="0" smtClean="0">
                <a:solidFill>
                  <a:schemeClr val="tx2"/>
                </a:solidFill>
                <a:latin typeface="Century Gothic"/>
              </a:rPr>
              <a:t> </a:t>
            </a:r>
            <a:r>
              <a:rPr lang="fr-FR" b="1" u="sng" dirty="0">
                <a:solidFill>
                  <a:schemeClr val="tx2"/>
                </a:solidFill>
                <a:latin typeface="Century Gothic"/>
              </a:rPr>
              <a:t>Code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91680" y="5949280"/>
            <a:ext cx="5076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8064A2"/>
                </a:solidFill>
                <a:ea typeface="Calibri"/>
                <a:cs typeface="Arial"/>
              </a:rPr>
              <a:t>The b</a:t>
            </a:r>
            <a:r>
              <a:rPr lang="" sz="2000" b="1" dirty="0">
                <a:solidFill>
                  <a:srgbClr val="8064A2"/>
                </a:solidFill>
                <a:ea typeface="Calibri"/>
                <a:cs typeface="Arial"/>
              </a:rPr>
              <a:t>est component number is : 6</a:t>
            </a:r>
            <a:endParaRPr lang="en-US" sz="2000" b="1" dirty="0">
              <a:solidFill>
                <a:srgbClr val="8064A2"/>
              </a:solidFill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57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/>
          <p:cNvSpPr txBox="1"/>
          <p:nvPr/>
        </p:nvSpPr>
        <p:spPr>
          <a:xfrm>
            <a:off x="179513" y="1166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>
                <a:latin typeface="Century Gothic"/>
                <a:ea typeface="+mj-ea"/>
                <a:cs typeface="+mj-cs"/>
              </a:rPr>
              <a:t>PCA Program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5839" y="548680"/>
            <a:ext cx="1696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u="sng" dirty="0" smtClean="0">
                <a:solidFill>
                  <a:schemeClr val="tx2"/>
                </a:solidFill>
                <a:latin typeface="Century Gothic"/>
              </a:rPr>
              <a:t>Python</a:t>
            </a:r>
            <a:r>
              <a:rPr lang="" b="1" u="sng" dirty="0" smtClean="0">
                <a:solidFill>
                  <a:schemeClr val="tx2"/>
                </a:solidFill>
                <a:latin typeface="Century Gothic"/>
              </a:rPr>
              <a:t> </a:t>
            </a:r>
            <a:r>
              <a:rPr lang="fr-FR" b="1" u="sng" dirty="0">
                <a:solidFill>
                  <a:schemeClr val="tx2"/>
                </a:solidFill>
                <a:latin typeface="Century Gothic"/>
              </a:rPr>
              <a:t>Code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215839" y="1658248"/>
            <a:ext cx="8354313" cy="12695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explained_variance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0.90</a:t>
            </a:r>
          </a:p>
          <a:p>
            <a:r>
              <a:rPr lang="en-US" sz="1600" dirty="0" err="1">
                <a:latin typeface="Consolas"/>
              </a:rPr>
              <a:t>cumulative_variance_ratio</a:t>
            </a:r>
            <a:r>
              <a:rPr lang="en-US" sz="1600" dirty="0">
                <a:latin typeface="Consolas"/>
              </a:rPr>
              <a:t> = pca.explained_variance_ratio_.</a:t>
            </a:r>
            <a:r>
              <a:rPr lang="en-US" sz="1600" dirty="0" err="1">
                <a:latin typeface="Consolas"/>
              </a:rPr>
              <a:t>cumsum</a:t>
            </a:r>
            <a:r>
              <a:rPr lang="en-US" sz="1600" dirty="0" smtClean="0">
                <a:latin typeface="Consolas"/>
              </a:rPr>
              <a:t>()</a:t>
            </a:r>
            <a:endParaRPr lang="" sz="1600" dirty="0" smtClean="0">
              <a:latin typeface="Consolas"/>
            </a:endParaRPr>
          </a:p>
          <a:p>
            <a:endParaRPr lang="en-US" sz="200" dirty="0">
              <a:latin typeface="Consolas"/>
            </a:endParaRPr>
          </a:p>
          <a:p>
            <a:r>
              <a:rPr lang="en-US" sz="1600" dirty="0" err="1">
                <a:latin typeface="Consolas"/>
              </a:rPr>
              <a:t>n_components</a:t>
            </a:r>
            <a:r>
              <a:rPr lang="en-US" sz="1600" dirty="0">
                <a:latin typeface="Consolas"/>
              </a:rPr>
              <a:t> = (</a:t>
            </a:r>
            <a:r>
              <a:rPr lang="en-US" sz="1600" dirty="0" err="1">
                <a:latin typeface="Consolas"/>
              </a:rPr>
              <a:t>cumulative_variance_ratio</a:t>
            </a:r>
            <a:r>
              <a:rPr lang="en-US" sz="1600" dirty="0">
                <a:latin typeface="Consolas"/>
              </a:rPr>
              <a:t> &lt; </a:t>
            </a:r>
            <a:r>
              <a:rPr lang="en-US" sz="1600" dirty="0" err="1">
                <a:latin typeface="Consolas"/>
              </a:rPr>
              <a:t>explained_variance</a:t>
            </a:r>
            <a:r>
              <a:rPr lang="en-US" sz="1600" dirty="0">
                <a:latin typeface="Consolas"/>
              </a:rPr>
              <a:t>).sum() + 1</a:t>
            </a:r>
          </a:p>
          <a:p>
            <a:endParaRPr lang="en-US" sz="1050" dirty="0">
              <a:latin typeface="Consolas"/>
            </a:endParaRPr>
          </a:p>
          <a:p>
            <a:r>
              <a:rPr lang="en-US" sz="1600" dirty="0">
                <a:latin typeface="Consolas"/>
              </a:rPr>
              <a:t>print</a:t>
            </a:r>
            <a:r>
              <a:rPr lang="en-US" sz="1600" dirty="0" smtClean="0">
                <a:latin typeface="Consolas"/>
              </a:rPr>
              <a:t>(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"Number of components to retain </a:t>
            </a:r>
            <a:r>
              <a:rPr lang="en-US" sz="1600" dirty="0" smtClean="0">
                <a:solidFill>
                  <a:srgbClr val="D35400"/>
                </a:solidFill>
                <a:latin typeface="Consolas"/>
              </a:rPr>
              <a:t>9</a:t>
            </a:r>
            <a:r>
              <a:rPr lang="" sz="1600" dirty="0">
                <a:solidFill>
                  <a:srgbClr val="D35400"/>
                </a:solidFill>
                <a:latin typeface="Consolas"/>
              </a:rPr>
              <a:t>0</a:t>
            </a:r>
            <a:r>
              <a:rPr lang="en-US" sz="1600" dirty="0" smtClean="0">
                <a:solidFill>
                  <a:srgbClr val="D35400"/>
                </a:solidFill>
                <a:latin typeface="Consolas"/>
              </a:rPr>
              <a:t>% 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variance:"</a:t>
            </a:r>
            <a:r>
              <a:rPr lang="" sz="1600" dirty="0" smtClean="0">
                <a:latin typeface="Consolas"/>
              </a:rPr>
              <a:t>,</a:t>
            </a:r>
            <a:r>
              <a:rPr lang="en-US" sz="1600" dirty="0" smtClean="0">
                <a:latin typeface="Consolas"/>
              </a:rPr>
              <a:t> </a:t>
            </a:r>
            <a:r>
              <a:rPr lang="en-US" sz="1600" dirty="0" err="1" smtClean="0">
                <a:latin typeface="Consolas"/>
              </a:rPr>
              <a:t>n_components</a:t>
            </a:r>
            <a:r>
              <a:rPr lang="en-US" sz="1600" dirty="0" smtClean="0">
                <a:latin typeface="Consolas"/>
              </a:rPr>
              <a:t>)</a:t>
            </a:r>
            <a:endParaRPr lang="en-US" sz="1600" dirty="0">
              <a:latin typeface="Consolas"/>
            </a:endParaRPr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4486441" y="1412776"/>
            <a:ext cx="0" cy="49094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44016" y="1043444"/>
            <a:ext cx="8676456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Determine the number of components to explain at least 90% of the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636" y="3102310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#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Dimensionality Reduction</a:t>
            </a:r>
            <a:endParaRPr lang="" b="1" dirty="0" smtClean="0">
              <a:solidFill>
                <a:schemeClr val="accent5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6778" y="3547267"/>
            <a:ext cx="66784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pca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PCA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n_components</a:t>
            </a:r>
            <a:r>
              <a:rPr lang="en-US" sz="1600" dirty="0">
                <a:latin typeface="Consolas"/>
              </a:rPr>
              <a:t>=</a:t>
            </a:r>
            <a:r>
              <a:rPr lang="en-US" sz="1600" dirty="0">
                <a:solidFill>
                  <a:srgbClr val="D35400"/>
                </a:solidFill>
                <a:latin typeface="Consolas"/>
              </a:rPr>
              <a:t>6</a:t>
            </a:r>
            <a:r>
              <a:rPr lang="en-US" sz="1600" dirty="0">
                <a:latin typeface="Consolas"/>
              </a:rPr>
              <a:t>)</a:t>
            </a:r>
          </a:p>
          <a:p>
            <a:r>
              <a:rPr lang="en-US" sz="1600" dirty="0" err="1">
                <a:latin typeface="Consolas"/>
              </a:rPr>
              <a:t>X_pca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 err="1">
                <a:solidFill>
                  <a:srgbClr val="D35400"/>
                </a:solidFill>
                <a:latin typeface="Consolas"/>
              </a:rPr>
              <a:t>pca.fit_transform</a:t>
            </a:r>
            <a:r>
              <a:rPr lang="en-US" sz="1600" dirty="0">
                <a:latin typeface="Consolas"/>
              </a:rPr>
              <a:t>(</a:t>
            </a:r>
            <a:r>
              <a:rPr lang="en-US" sz="1600" dirty="0" err="1">
                <a:latin typeface="Consolas"/>
              </a:rPr>
              <a:t>X_scaled</a:t>
            </a:r>
            <a:r>
              <a:rPr lang="en-US" sz="1600" dirty="0" smtClean="0">
                <a:latin typeface="Consolas"/>
              </a:rPr>
              <a:t>)</a:t>
            </a:r>
            <a:endParaRPr lang="en-US" sz="1600" dirty="0"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027" y="4887744"/>
            <a:ext cx="2321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#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Model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entury Gothic"/>
              </a:rPr>
              <a:t>Evaluation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15068" y="5373216"/>
            <a:ext cx="8257436" cy="37240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/>
              </a:rPr>
              <a:t>X_train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X_test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y_train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y_test</a:t>
            </a:r>
            <a:r>
              <a:rPr lang="en-US" sz="1600" dirty="0">
                <a:latin typeface="Consolas"/>
              </a:rPr>
              <a:t> = </a:t>
            </a:r>
            <a:r>
              <a:rPr lang="en-US" sz="1600" dirty="0" err="1" smtClean="0">
                <a:solidFill>
                  <a:srgbClr val="D35400"/>
                </a:solidFill>
                <a:latin typeface="Consolas"/>
              </a:rPr>
              <a:t>train_test_split</a:t>
            </a:r>
            <a:r>
              <a:rPr lang="" sz="1600" dirty="0">
                <a:latin typeface="Consolas"/>
              </a:rPr>
              <a:t>(X</a:t>
            </a:r>
            <a:r>
              <a:rPr lang="en-US" sz="1600" dirty="0">
                <a:latin typeface="Consolas"/>
              </a:rPr>
              <a:t>,</a:t>
            </a:r>
            <a:r>
              <a:rPr lang="" sz="1600" dirty="0">
                <a:latin typeface="Consolas"/>
              </a:rPr>
              <a:t> Y</a:t>
            </a:r>
            <a:r>
              <a:rPr lang="en-US" sz="1600" dirty="0">
                <a:latin typeface="Consolas"/>
              </a:rPr>
              <a:t>, </a:t>
            </a:r>
            <a:r>
              <a:rPr lang="en-US" sz="1600" dirty="0" err="1">
                <a:latin typeface="Consolas"/>
              </a:rPr>
              <a:t>test_size</a:t>
            </a:r>
            <a:r>
              <a:rPr lang="en-US" sz="1600" dirty="0">
                <a:latin typeface="Consolas"/>
              </a:rPr>
              <a:t>=0.2)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9752" y="4517285"/>
            <a:ext cx="6336704" cy="369332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Split the original data into training and testing sets 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5148064" y="4907632"/>
            <a:ext cx="603062" cy="38922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7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5" grpId="0"/>
      <p:bldP spid="7" grpId="0"/>
      <p:bldP spid="9" grpId="0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4321</TotalTime>
  <Words>719</Words>
  <Application>Microsoft Office PowerPoint</Application>
  <PresentationFormat>Affichage à l'écran (4:3)</PresentationFormat>
  <Paragraphs>145</Paragraphs>
  <Slides>15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Oriel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CARDIOLINE ECG 100L</dc:title>
  <dc:creator>MAHMOUDI</dc:creator>
  <cp:lastModifiedBy>Windows User</cp:lastModifiedBy>
  <cp:revision>633</cp:revision>
  <dcterms:created xsi:type="dcterms:W3CDTF">2023-12-23T01:06:16Z</dcterms:created>
  <dcterms:modified xsi:type="dcterms:W3CDTF">2024-05-25T06:15:37Z</dcterms:modified>
</cp:coreProperties>
</file>